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1"/>
  </p:notesMasterIdLst>
  <p:sldIdLst>
    <p:sldId id="256" r:id="rId5"/>
    <p:sldId id="418" r:id="rId6"/>
    <p:sldId id="408" r:id="rId7"/>
    <p:sldId id="261" r:id="rId8"/>
    <p:sldId id="259" r:id="rId9"/>
    <p:sldId id="263" r:id="rId10"/>
    <p:sldId id="310" r:id="rId11"/>
    <p:sldId id="314" r:id="rId12"/>
    <p:sldId id="411" r:id="rId13"/>
    <p:sldId id="412" r:id="rId14"/>
    <p:sldId id="419" r:id="rId15"/>
    <p:sldId id="413" r:id="rId16"/>
    <p:sldId id="414" r:id="rId17"/>
    <p:sldId id="427" r:id="rId18"/>
    <p:sldId id="320" r:id="rId19"/>
    <p:sldId id="417" r:id="rId20"/>
    <p:sldId id="428" r:id="rId21"/>
    <p:sldId id="321" r:id="rId22"/>
    <p:sldId id="426" r:id="rId23"/>
    <p:sldId id="429" r:id="rId24"/>
    <p:sldId id="420" r:id="rId25"/>
    <p:sldId id="421" r:id="rId26"/>
    <p:sldId id="422" r:id="rId27"/>
    <p:sldId id="423" r:id="rId28"/>
    <p:sldId id="424" r:id="rId29"/>
    <p:sldId id="425" r:id="rId3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9B5E34-9247-299D-7F42-87AE98D41304}" name="Andrew McDonald" initials="AM" userId="S::amcdonald@pc.gov.au::f003c61b-581a-4e0f-9fe7-17ef0f985b8e" providerId="AD"/>
  <p188:author id="{D4952750-1FB0-56BA-8EBB-8534A66B03A4}" name="Catie Bradbear" initials="CB" userId="S::cbradbear@pc.gov.au::4bb24668-25c7-48ef-a3de-9d63017e627e" providerId="AD"/>
  <p188:author id="{E4AEFC53-D9B8-38D6-5B40-F927D6B7D0AC}" name="Katharine Hagan" initials="KH" userId="S::khagan@pc.gov.au::ba5b32c5-9fa7-43dd-ad04-bf889a68748e" providerId="AD"/>
  <p188:author id="{156DD959-2179-BA2A-E99A-5390338CF41C}" name="Amanda Meric" initials="AM" userId="S::americ@pc.gov.au::a1ed1467-c63b-4ac9-9653-2f7efd239a78" providerId="AD"/>
  <p188:author id="{CF5476B3-893A-93B1-E073-5D62A1FED8E7}" name="Jacqui Swart" initials="JS" userId="S::jswart@pc.gov.au::c9826580-354b-498e-8db6-e6353b00f118" providerId="AD"/>
  <p188:author id="{52B0E9F3-667E-C0A7-3CFF-44DDDAC05227}" name="Natalie Siegel-Brown" initials="NS" userId="S::nsiegel-brown@pc.gov.au::44246ec4-ff6d-409b-ab97-a8ad978976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9CA"/>
    <a:srgbClr val="215B90"/>
    <a:srgbClr val="732B11"/>
    <a:srgbClr val="1D363B"/>
    <a:srgbClr val="46926F"/>
    <a:srgbClr val="293032"/>
    <a:srgbClr val="286647"/>
    <a:srgbClr val="1C557E"/>
    <a:srgbClr val="15395E"/>
    <a:srgbClr val="795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F5609-30D1-4DEF-9B1D-32EFDA16854C}" v="7" dt="2024-08-20T04:31:18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67" autoAdjust="0"/>
  </p:normalViewPr>
  <p:slideViewPr>
    <p:cSldViewPr snapToGrid="0">
      <p:cViewPr varScale="1">
        <p:scale>
          <a:sx n="82" d="100"/>
          <a:sy n="82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Pimperl" userId="734095e0-8e9c-463d-b5f6-4ce7c2e7166b" providerId="ADAL" clId="{140F5609-30D1-4DEF-9B1D-32EFDA16854C}"/>
    <pc:docChg chg="custSel modSld">
      <pc:chgData name="Mark Pimperl" userId="734095e0-8e9c-463d-b5f6-4ce7c2e7166b" providerId="ADAL" clId="{140F5609-30D1-4DEF-9B1D-32EFDA16854C}" dt="2024-08-20T04:21:28.391" v="49" actId="368"/>
      <pc:docMkLst>
        <pc:docMk/>
      </pc:docMkLst>
      <pc:sldChg chg="modNotes">
        <pc:chgData name="Mark Pimperl" userId="734095e0-8e9c-463d-b5f6-4ce7c2e7166b" providerId="ADAL" clId="{140F5609-30D1-4DEF-9B1D-32EFDA16854C}" dt="2024-08-20T04:21:28.200" v="1" actId="368"/>
        <pc:sldMkLst>
          <pc:docMk/>
          <pc:sldMk cId="1984430691" sldId="256"/>
        </pc:sldMkLst>
      </pc:sldChg>
      <pc:sldChg chg="modNotes">
        <pc:chgData name="Mark Pimperl" userId="734095e0-8e9c-463d-b5f6-4ce7c2e7166b" providerId="ADAL" clId="{140F5609-30D1-4DEF-9B1D-32EFDA16854C}" dt="2024-08-20T04:21:28.232" v="9" actId="368"/>
        <pc:sldMkLst>
          <pc:docMk/>
          <pc:sldMk cId="3181488352" sldId="259"/>
        </pc:sldMkLst>
      </pc:sldChg>
      <pc:sldChg chg="modNotes">
        <pc:chgData name="Mark Pimperl" userId="734095e0-8e9c-463d-b5f6-4ce7c2e7166b" providerId="ADAL" clId="{140F5609-30D1-4DEF-9B1D-32EFDA16854C}" dt="2024-08-20T04:21:28.226" v="7" actId="368"/>
        <pc:sldMkLst>
          <pc:docMk/>
          <pc:sldMk cId="2831632619" sldId="261"/>
        </pc:sldMkLst>
      </pc:sldChg>
      <pc:sldChg chg="modNotes">
        <pc:chgData name="Mark Pimperl" userId="734095e0-8e9c-463d-b5f6-4ce7c2e7166b" providerId="ADAL" clId="{140F5609-30D1-4DEF-9B1D-32EFDA16854C}" dt="2024-08-20T04:21:28.238" v="11" actId="368"/>
        <pc:sldMkLst>
          <pc:docMk/>
          <pc:sldMk cId="1120830414" sldId="263"/>
        </pc:sldMkLst>
      </pc:sldChg>
      <pc:sldChg chg="modNotes">
        <pc:chgData name="Mark Pimperl" userId="734095e0-8e9c-463d-b5f6-4ce7c2e7166b" providerId="ADAL" clId="{140F5609-30D1-4DEF-9B1D-32EFDA16854C}" dt="2024-08-20T04:21:28.245" v="13" actId="368"/>
        <pc:sldMkLst>
          <pc:docMk/>
          <pc:sldMk cId="1316127412" sldId="310"/>
        </pc:sldMkLst>
      </pc:sldChg>
      <pc:sldChg chg="modNotes">
        <pc:chgData name="Mark Pimperl" userId="734095e0-8e9c-463d-b5f6-4ce7c2e7166b" providerId="ADAL" clId="{140F5609-30D1-4DEF-9B1D-32EFDA16854C}" dt="2024-08-20T04:21:28.251" v="15" actId="368"/>
        <pc:sldMkLst>
          <pc:docMk/>
          <pc:sldMk cId="3174050457" sldId="314"/>
        </pc:sldMkLst>
      </pc:sldChg>
      <pc:sldChg chg="modNotes">
        <pc:chgData name="Mark Pimperl" userId="734095e0-8e9c-463d-b5f6-4ce7c2e7166b" providerId="ADAL" clId="{140F5609-30D1-4DEF-9B1D-32EFDA16854C}" dt="2024-08-20T04:21:28.311" v="29" actId="368"/>
        <pc:sldMkLst>
          <pc:docMk/>
          <pc:sldMk cId="4211283111" sldId="320"/>
        </pc:sldMkLst>
      </pc:sldChg>
      <pc:sldChg chg="modNotes">
        <pc:chgData name="Mark Pimperl" userId="734095e0-8e9c-463d-b5f6-4ce7c2e7166b" providerId="ADAL" clId="{140F5609-30D1-4DEF-9B1D-32EFDA16854C}" dt="2024-08-20T04:21:28.332" v="35" actId="368"/>
        <pc:sldMkLst>
          <pc:docMk/>
          <pc:sldMk cId="3694454310" sldId="321"/>
        </pc:sldMkLst>
      </pc:sldChg>
      <pc:sldChg chg="modNotes">
        <pc:chgData name="Mark Pimperl" userId="734095e0-8e9c-463d-b5f6-4ce7c2e7166b" providerId="ADAL" clId="{140F5609-30D1-4DEF-9B1D-32EFDA16854C}" dt="2024-08-20T04:21:28.217" v="5" actId="368"/>
        <pc:sldMkLst>
          <pc:docMk/>
          <pc:sldMk cId="889537108" sldId="408"/>
        </pc:sldMkLst>
      </pc:sldChg>
      <pc:sldChg chg="modNotes">
        <pc:chgData name="Mark Pimperl" userId="734095e0-8e9c-463d-b5f6-4ce7c2e7166b" providerId="ADAL" clId="{140F5609-30D1-4DEF-9B1D-32EFDA16854C}" dt="2024-08-20T04:21:28.261" v="17" actId="368"/>
        <pc:sldMkLst>
          <pc:docMk/>
          <pc:sldMk cId="3364672184" sldId="411"/>
        </pc:sldMkLst>
      </pc:sldChg>
      <pc:sldChg chg="modNotes">
        <pc:chgData name="Mark Pimperl" userId="734095e0-8e9c-463d-b5f6-4ce7c2e7166b" providerId="ADAL" clId="{140F5609-30D1-4DEF-9B1D-32EFDA16854C}" dt="2024-08-20T04:21:28.269" v="19" actId="368"/>
        <pc:sldMkLst>
          <pc:docMk/>
          <pc:sldMk cId="3566306448" sldId="412"/>
        </pc:sldMkLst>
      </pc:sldChg>
      <pc:sldChg chg="modNotes">
        <pc:chgData name="Mark Pimperl" userId="734095e0-8e9c-463d-b5f6-4ce7c2e7166b" providerId="ADAL" clId="{140F5609-30D1-4DEF-9B1D-32EFDA16854C}" dt="2024-08-20T04:21:28.282" v="23" actId="368"/>
        <pc:sldMkLst>
          <pc:docMk/>
          <pc:sldMk cId="2198328152" sldId="413"/>
        </pc:sldMkLst>
      </pc:sldChg>
      <pc:sldChg chg="modNotes">
        <pc:chgData name="Mark Pimperl" userId="734095e0-8e9c-463d-b5f6-4ce7c2e7166b" providerId="ADAL" clId="{140F5609-30D1-4DEF-9B1D-32EFDA16854C}" dt="2024-08-20T04:21:28.293" v="25" actId="368"/>
        <pc:sldMkLst>
          <pc:docMk/>
          <pc:sldMk cId="4235702455" sldId="414"/>
        </pc:sldMkLst>
      </pc:sldChg>
      <pc:sldChg chg="modNotes">
        <pc:chgData name="Mark Pimperl" userId="734095e0-8e9c-463d-b5f6-4ce7c2e7166b" providerId="ADAL" clId="{140F5609-30D1-4DEF-9B1D-32EFDA16854C}" dt="2024-08-20T04:21:28.319" v="31" actId="368"/>
        <pc:sldMkLst>
          <pc:docMk/>
          <pc:sldMk cId="1953790693" sldId="417"/>
        </pc:sldMkLst>
      </pc:sldChg>
      <pc:sldChg chg="modNotes">
        <pc:chgData name="Mark Pimperl" userId="734095e0-8e9c-463d-b5f6-4ce7c2e7166b" providerId="ADAL" clId="{140F5609-30D1-4DEF-9B1D-32EFDA16854C}" dt="2024-08-20T04:21:28.211" v="3" actId="368"/>
        <pc:sldMkLst>
          <pc:docMk/>
          <pc:sldMk cId="1831872291" sldId="418"/>
        </pc:sldMkLst>
      </pc:sldChg>
      <pc:sldChg chg="modNotes">
        <pc:chgData name="Mark Pimperl" userId="734095e0-8e9c-463d-b5f6-4ce7c2e7166b" providerId="ADAL" clId="{140F5609-30D1-4DEF-9B1D-32EFDA16854C}" dt="2024-08-20T04:21:28.276" v="21" actId="368"/>
        <pc:sldMkLst>
          <pc:docMk/>
          <pc:sldMk cId="2047084595" sldId="419"/>
        </pc:sldMkLst>
      </pc:sldChg>
      <pc:sldChg chg="modNotes">
        <pc:chgData name="Mark Pimperl" userId="734095e0-8e9c-463d-b5f6-4ce7c2e7166b" providerId="ADAL" clId="{140F5609-30D1-4DEF-9B1D-32EFDA16854C}" dt="2024-08-20T04:21:28.354" v="39" actId="368"/>
        <pc:sldMkLst>
          <pc:docMk/>
          <pc:sldMk cId="57139857" sldId="420"/>
        </pc:sldMkLst>
      </pc:sldChg>
      <pc:sldChg chg="modNotes">
        <pc:chgData name="Mark Pimperl" userId="734095e0-8e9c-463d-b5f6-4ce7c2e7166b" providerId="ADAL" clId="{140F5609-30D1-4DEF-9B1D-32EFDA16854C}" dt="2024-08-20T04:21:28.362" v="41" actId="368"/>
        <pc:sldMkLst>
          <pc:docMk/>
          <pc:sldMk cId="3597816777" sldId="421"/>
        </pc:sldMkLst>
      </pc:sldChg>
      <pc:sldChg chg="modNotes">
        <pc:chgData name="Mark Pimperl" userId="734095e0-8e9c-463d-b5f6-4ce7c2e7166b" providerId="ADAL" clId="{140F5609-30D1-4DEF-9B1D-32EFDA16854C}" dt="2024-08-20T04:21:28.370" v="43" actId="368"/>
        <pc:sldMkLst>
          <pc:docMk/>
          <pc:sldMk cId="2060007398" sldId="422"/>
        </pc:sldMkLst>
      </pc:sldChg>
      <pc:sldChg chg="modNotes">
        <pc:chgData name="Mark Pimperl" userId="734095e0-8e9c-463d-b5f6-4ce7c2e7166b" providerId="ADAL" clId="{140F5609-30D1-4DEF-9B1D-32EFDA16854C}" dt="2024-08-20T04:21:28.377" v="45" actId="368"/>
        <pc:sldMkLst>
          <pc:docMk/>
          <pc:sldMk cId="1425573330" sldId="423"/>
        </pc:sldMkLst>
      </pc:sldChg>
      <pc:sldChg chg="modNotes">
        <pc:chgData name="Mark Pimperl" userId="734095e0-8e9c-463d-b5f6-4ce7c2e7166b" providerId="ADAL" clId="{140F5609-30D1-4DEF-9B1D-32EFDA16854C}" dt="2024-08-20T04:21:28.385" v="47" actId="368"/>
        <pc:sldMkLst>
          <pc:docMk/>
          <pc:sldMk cId="1489494695" sldId="424"/>
        </pc:sldMkLst>
      </pc:sldChg>
      <pc:sldChg chg="modNotes">
        <pc:chgData name="Mark Pimperl" userId="734095e0-8e9c-463d-b5f6-4ce7c2e7166b" providerId="ADAL" clId="{140F5609-30D1-4DEF-9B1D-32EFDA16854C}" dt="2024-08-20T04:21:28.391" v="49" actId="368"/>
        <pc:sldMkLst>
          <pc:docMk/>
          <pc:sldMk cId="16856391" sldId="425"/>
        </pc:sldMkLst>
      </pc:sldChg>
      <pc:sldChg chg="modNotes">
        <pc:chgData name="Mark Pimperl" userId="734095e0-8e9c-463d-b5f6-4ce7c2e7166b" providerId="ADAL" clId="{140F5609-30D1-4DEF-9B1D-32EFDA16854C}" dt="2024-08-20T04:21:28.302" v="27" actId="368"/>
        <pc:sldMkLst>
          <pc:docMk/>
          <pc:sldMk cId="3795188435" sldId="427"/>
        </pc:sldMkLst>
      </pc:sldChg>
      <pc:sldChg chg="modNotes">
        <pc:chgData name="Mark Pimperl" userId="734095e0-8e9c-463d-b5f6-4ce7c2e7166b" providerId="ADAL" clId="{140F5609-30D1-4DEF-9B1D-32EFDA16854C}" dt="2024-08-20T04:21:28.325" v="33" actId="368"/>
        <pc:sldMkLst>
          <pc:docMk/>
          <pc:sldMk cId="3793988329" sldId="428"/>
        </pc:sldMkLst>
      </pc:sldChg>
      <pc:sldChg chg="modNotes">
        <pc:chgData name="Mark Pimperl" userId="734095e0-8e9c-463d-b5f6-4ce7c2e7166b" providerId="ADAL" clId="{140F5609-30D1-4DEF-9B1D-32EFDA16854C}" dt="2024-08-20T04:21:28.345" v="37" actId="368"/>
        <pc:sldMkLst>
          <pc:docMk/>
          <pc:sldMk cId="215771224" sldId="42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4-4786-AA64-BD0E07707EA3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F4-4786-AA64-BD0E07707EA3}"/>
              </c:ext>
            </c:extLst>
          </c:dPt>
          <c:cat>
            <c:strRef>
              <c:f>[Book1]Sheet1!$A$2:$A$3</c:f>
              <c:strCache>
                <c:ptCount val="2"/>
                <c:pt idx="0">
                  <c:v>Current  indicators</c:v>
                </c:pt>
                <c:pt idx="1">
                  <c:v>Total indicators</c:v>
                </c:pt>
              </c:strCache>
            </c:strRef>
          </c:cat>
          <c:val>
            <c:numRef>
              <c:f>[Book1]Sheet1!$B$2:$B$3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4-4786-AA64-BD0E07707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CC0FF-AB43-4E25-9961-A87855819460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C914F-727F-4624-A469-6520EF5F6E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5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39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53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00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01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107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33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531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76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249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49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61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418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28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925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003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143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474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079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47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05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10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7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400"/>
              </a:lnSpc>
              <a:spcAft>
                <a:spcPts val="600"/>
              </a:spcAft>
              <a:buFont typeface="Symbol" panose="05050102010706020507" pitchFamily="18" charset="2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4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83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95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14F-727F-4624-A469-6520EF5F6E7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2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/>
          <p:cNvSpPr/>
          <p:nvPr userDrawn="1"/>
        </p:nvSpPr>
        <p:spPr>
          <a:xfrm>
            <a:off x="2" y="4706375"/>
            <a:ext cx="12205964" cy="21516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207" y="2041616"/>
            <a:ext cx="9347501" cy="143629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defRPr sz="42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Single speaker presentation title, one or more lines</a:t>
            </a:r>
            <a:endParaRPr lang="en-AU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5894" y="5142504"/>
            <a:ext cx="7272868" cy="47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name, location and date</a:t>
            </a:r>
            <a:endParaRPr lang="en-AU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7" y="392346"/>
            <a:ext cx="3633788" cy="880511"/>
          </a:xfrm>
          <a:prstGeom prst="rect">
            <a:avLst/>
          </a:prstGeom>
        </p:spPr>
      </p:pic>
      <p:sp>
        <p:nvSpPr>
          <p:cNvPr id="8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795894" y="5764714"/>
            <a:ext cx="7272868" cy="47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name, presenter title</a:t>
            </a:r>
            <a:endParaRPr lang="en-AU"/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048C179-C5F9-41D4-833B-EE16343C0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91" y="2548005"/>
            <a:ext cx="6475108" cy="4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F75D2-8F7F-4158-AA51-03D5ABDB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80799" y="6356348"/>
            <a:ext cx="633046" cy="365125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AU"/>
              <a:t>#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D412BC-8B58-429A-9C0B-D6F1B29704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453" y="815434"/>
            <a:ext cx="9584096" cy="41541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14BB6F9-CC46-421B-9DBC-4516E3F70684}"/>
              </a:ext>
            </a:extLst>
          </p:cNvPr>
          <p:cNvSpPr txBox="1">
            <a:spLocks/>
          </p:cNvSpPr>
          <p:nvPr userDrawn="1"/>
        </p:nvSpPr>
        <p:spPr>
          <a:xfrm>
            <a:off x="10765692" y="6356349"/>
            <a:ext cx="633046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5624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63" y="660777"/>
            <a:ext cx="11415521" cy="52322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256">
            <a:extLst>
              <a:ext uri="{FF2B5EF4-FFF2-40B4-BE49-F238E27FC236}">
                <a16:creationId xmlns:a16="http://schemas.microsoft.com/office/drawing/2014/main" id="{31E6C9C9-436A-4C26-935C-4D2B946843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141" y="6307653"/>
            <a:ext cx="1565200" cy="386879"/>
          </a:xfrm>
          <a:prstGeom prst="rect">
            <a:avLst/>
          </a:prstGeom>
          <a:noFill/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33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  <a:endParaRPr lang="en-A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C9979A-C088-4E3B-953F-008670A2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35" y="6307651"/>
            <a:ext cx="412292" cy="386879"/>
          </a:xfrm>
          <a:prstGeom prst="rect">
            <a:avLst/>
          </a:prstGeom>
          <a:noFill/>
        </p:spPr>
        <p:txBody>
          <a:bodyPr wrap="none" tIns="90000" bIns="90000" anchor="ctr">
            <a:spAutoFit/>
          </a:bodyPr>
          <a:lstStyle>
            <a:lvl1pPr algn="ctr">
              <a:defRPr sz="1333" b="1"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defTabSz="1219170">
              <a:defRPr/>
            </a:pPr>
            <a:fld id="{8A657B52-D046-4802-A3DE-55E7ED70298C}" type="slidenum">
              <a:rPr lang="en-AU" smtClean="0">
                <a:solidFill>
                  <a:srgbClr val="8C3028"/>
                </a:solidFill>
              </a:rPr>
              <a:pPr defTabSz="1219170">
                <a:defRPr/>
              </a:pPr>
              <a:t>‹#›</a:t>
            </a:fld>
            <a:endParaRPr lang="en-AU">
              <a:solidFill>
                <a:srgbClr val="8C3028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CF8400-D6AA-4A4C-8380-F6C2C1FD4AC1}"/>
              </a:ext>
            </a:extLst>
          </p:cNvPr>
          <p:cNvCxnSpPr>
            <a:cxnSpLocks/>
          </p:cNvCxnSpPr>
          <p:nvPr userDrawn="1"/>
        </p:nvCxnSpPr>
        <p:spPr>
          <a:xfrm>
            <a:off x="11548512" y="6716736"/>
            <a:ext cx="430489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B9C1DA-CEB4-DC43-85C9-C427B6D4C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3" y="1467677"/>
            <a:ext cx="11415521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507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C9979A-C088-4E3B-953F-008670A2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35" y="6307651"/>
            <a:ext cx="412292" cy="386879"/>
          </a:xfrm>
          <a:prstGeom prst="rect">
            <a:avLst/>
          </a:prstGeom>
          <a:noFill/>
        </p:spPr>
        <p:txBody>
          <a:bodyPr wrap="none" tIns="90000" bIns="90000" anchor="ctr">
            <a:spAutoFit/>
          </a:bodyPr>
          <a:lstStyle>
            <a:lvl1pPr algn="ctr">
              <a:defRPr sz="1333" b="1"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defTabSz="1219170">
              <a:defRPr/>
            </a:pPr>
            <a:fld id="{8A657B52-D046-4802-A3DE-55E7ED70298C}" type="slidenum">
              <a:rPr lang="en-AU" smtClean="0">
                <a:solidFill>
                  <a:srgbClr val="8C3028"/>
                </a:solidFill>
              </a:rPr>
              <a:pPr defTabSz="1219170">
                <a:defRPr/>
              </a:pPr>
              <a:t>‹#›</a:t>
            </a:fld>
            <a:endParaRPr lang="en-AU">
              <a:solidFill>
                <a:srgbClr val="8C3028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CF8400-D6AA-4A4C-8380-F6C2C1FD4AC1}"/>
              </a:ext>
            </a:extLst>
          </p:cNvPr>
          <p:cNvCxnSpPr>
            <a:cxnSpLocks/>
          </p:cNvCxnSpPr>
          <p:nvPr userDrawn="1"/>
        </p:nvCxnSpPr>
        <p:spPr>
          <a:xfrm>
            <a:off x="11548512" y="6716736"/>
            <a:ext cx="430489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7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7DF7A3-C896-4A2E-9482-91F25445F6D3}"/>
              </a:ext>
            </a:extLst>
          </p:cNvPr>
          <p:cNvSpPr/>
          <p:nvPr userDrawn="1"/>
        </p:nvSpPr>
        <p:spPr>
          <a:xfrm>
            <a:off x="0" y="950204"/>
            <a:ext cx="12192000" cy="5179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70C4A3-DA62-469E-A35A-0EC2FCEB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9" y="259162"/>
            <a:ext cx="5677880" cy="52322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256">
            <a:extLst>
              <a:ext uri="{FF2B5EF4-FFF2-40B4-BE49-F238E27FC236}">
                <a16:creationId xmlns:a16="http://schemas.microsoft.com/office/drawing/2014/main" id="{E534BE5A-387B-4DC1-B28F-4C536BAE2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141" y="6307653"/>
            <a:ext cx="1565200" cy="386879"/>
          </a:xfrm>
          <a:prstGeom prst="rect">
            <a:avLst/>
          </a:prstGeom>
          <a:noFill/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333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  <a:endParaRPr lang="en-A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ACC307-18AE-4224-B840-3191AC1719E1}"/>
              </a:ext>
            </a:extLst>
          </p:cNvPr>
          <p:cNvSpPr txBox="1">
            <a:spLocks/>
          </p:cNvSpPr>
          <p:nvPr userDrawn="1"/>
        </p:nvSpPr>
        <p:spPr>
          <a:xfrm>
            <a:off x="11554851" y="6307649"/>
            <a:ext cx="394660" cy="386879"/>
          </a:xfrm>
          <a:prstGeom prst="rect">
            <a:avLst/>
          </a:prstGeom>
          <a:noFill/>
        </p:spPr>
        <p:txBody>
          <a:bodyPr wrap="none" tIns="90000" bIns="9000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333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657B52-D046-4802-A3DE-55E7ED70298C}" type="slidenum">
              <a:rPr lang="en-AU" sz="1333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 sz="1333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5EB089-0B97-47AD-A13B-98DE7D7C8950}"/>
              </a:ext>
            </a:extLst>
          </p:cNvPr>
          <p:cNvCxnSpPr>
            <a:cxnSpLocks/>
          </p:cNvCxnSpPr>
          <p:nvPr userDrawn="1"/>
        </p:nvCxnSpPr>
        <p:spPr>
          <a:xfrm>
            <a:off x="11548512" y="6716736"/>
            <a:ext cx="430489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C4A890A-0417-4B5D-A529-FF61B380C1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501" y="1358901"/>
            <a:ext cx="11264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marL="457178" marR="0" lvl="0" indent="-45717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  <a:p>
            <a:pPr marL="990550" marR="0" lvl="1" indent="-380981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523925" marR="0" lvl="2" indent="-304784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0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69" y="259162"/>
            <a:ext cx="5677880" cy="52322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256">
            <a:extLst>
              <a:ext uri="{FF2B5EF4-FFF2-40B4-BE49-F238E27FC236}">
                <a16:creationId xmlns:a16="http://schemas.microsoft.com/office/drawing/2014/main" id="{31E6C9C9-436A-4C26-935C-4D2B946843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9141" y="6307653"/>
            <a:ext cx="1565200" cy="386879"/>
          </a:xfrm>
          <a:prstGeom prst="rect">
            <a:avLst/>
          </a:prstGeom>
          <a:noFill/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333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  <a:endParaRPr lang="en-A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C9979A-C088-4E3B-953F-008670A23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851" y="6307649"/>
            <a:ext cx="394660" cy="386879"/>
          </a:xfrm>
          <a:prstGeom prst="rect">
            <a:avLst/>
          </a:prstGeom>
          <a:noFill/>
        </p:spPr>
        <p:txBody>
          <a:bodyPr wrap="none" tIns="90000" bIns="90000" anchor="ctr">
            <a:spAutoFit/>
          </a:bodyPr>
          <a:lstStyle>
            <a:lvl1pPr algn="ctr">
              <a:defRPr sz="13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CF8400-D6AA-4A4C-8380-F6C2C1FD4AC1}"/>
              </a:ext>
            </a:extLst>
          </p:cNvPr>
          <p:cNvCxnSpPr>
            <a:cxnSpLocks/>
          </p:cNvCxnSpPr>
          <p:nvPr userDrawn="1"/>
        </p:nvCxnSpPr>
        <p:spPr>
          <a:xfrm>
            <a:off x="11548512" y="6716736"/>
            <a:ext cx="430489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8AA4E0-BC29-4BCB-9F89-C1FD071598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501" y="1358901"/>
            <a:ext cx="11264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83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C51A0D-345E-4654-92C8-04695FB34479}"/>
              </a:ext>
            </a:extLst>
          </p:cNvPr>
          <p:cNvSpPr txBox="1">
            <a:spLocks/>
          </p:cNvSpPr>
          <p:nvPr userDrawn="1"/>
        </p:nvSpPr>
        <p:spPr>
          <a:xfrm>
            <a:off x="614050" y="1256659"/>
            <a:ext cx="7922576" cy="93256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>
              <a:latin typeface="+mn-lt"/>
            </a:endParaRPr>
          </a:p>
        </p:txBody>
      </p:sp>
      <p:pic>
        <p:nvPicPr>
          <p:cNvPr id="17" name="Picture 16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73C39F71-13F5-5D82-A28E-FF7BD306A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F75D2-8F7F-4158-AA51-03D5ABDB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80799" y="6356348"/>
            <a:ext cx="633046" cy="36512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AU"/>
              <a:t>#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D412BC-8B58-429A-9C0B-D6F1B29704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453" y="815434"/>
            <a:ext cx="9584096" cy="41541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14BB6F9-CC46-421B-9DBC-4516E3F70684}"/>
              </a:ext>
            </a:extLst>
          </p:cNvPr>
          <p:cNvSpPr txBox="1">
            <a:spLocks/>
          </p:cNvSpPr>
          <p:nvPr userDrawn="1"/>
        </p:nvSpPr>
        <p:spPr>
          <a:xfrm>
            <a:off x="10765692" y="6356349"/>
            <a:ext cx="633046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800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2F613-366A-4AD1-893D-D6FFD706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22" y="6438532"/>
            <a:ext cx="703387" cy="365125"/>
          </a:xfrm>
          <a:noFill/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0EFE4-4C7C-4F3A-8D20-4A5CF4D3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4649" y="6438532"/>
            <a:ext cx="427892" cy="365125"/>
          </a:xfrm>
          <a:noFill/>
        </p:spPr>
        <p:txBody>
          <a:bodyPr/>
          <a:lstStyle/>
          <a:p>
            <a:fld id="{CCC048A1-DA42-4C84-8285-379A296E6C6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040E9-F04D-446E-B098-5C72821AD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918" y="112066"/>
            <a:ext cx="9326848" cy="7386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>
                <a:solidFill>
                  <a:srgbClr val="221F20"/>
                </a:solidFill>
                <a:latin typeface="Arial"/>
                <a:cs typeface="Arial"/>
              </a:rPr>
              <a:t>Add title here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51634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F3174FF-D9DB-4570-BDB9-04ECC67B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33" y="260558"/>
            <a:ext cx="184731" cy="424732"/>
          </a:xfrm>
        </p:spPr>
        <p:txBody>
          <a:bodyPr wrap="none" anchor="t" anchorCtr="0">
            <a:sp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7EE78B-75A1-4842-87CA-E2E30120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517" y="1109282"/>
            <a:ext cx="9231191" cy="33064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104E5CB-B7EA-454D-A473-2F1F6F10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36738" y="6430716"/>
            <a:ext cx="703387" cy="365125"/>
          </a:xfrm>
          <a:noFill/>
        </p:spPr>
        <p:txBody>
          <a:bodyPr/>
          <a:lstStyle/>
          <a:p>
            <a:endParaRPr lang="en-AU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00BB13A-6EEA-4063-9CFB-88ECD1F8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425" y="6430715"/>
            <a:ext cx="427892" cy="365125"/>
          </a:xfrm>
          <a:noFill/>
        </p:spPr>
        <p:txBody>
          <a:bodyPr/>
          <a:lstStyle/>
          <a:p>
            <a:fld id="{CCC048A1-DA42-4C84-8285-379A296E6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23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55917-516B-431B-AFF9-6D15DCC6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2091" y="6356350"/>
            <a:ext cx="69752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30A4D-7BF8-49CD-A791-5D42A494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938" y="6356350"/>
            <a:ext cx="513862" cy="365125"/>
          </a:xfrm>
        </p:spPr>
        <p:txBody>
          <a:bodyPr/>
          <a:lstStyle/>
          <a:p>
            <a:fld id="{CCC048A1-DA42-4C84-8285-379A296E6C62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E49E0F-0205-4A8B-A5D4-719E25062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191" y="843558"/>
            <a:ext cx="8068193" cy="45959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55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207" y="1675547"/>
            <a:ext cx="9484868" cy="126069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defRPr sz="3733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en-AU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5894" y="2936242"/>
            <a:ext cx="7272868" cy="47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Event name, location and date</a:t>
            </a:r>
            <a:endParaRPr lang="en-AU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7" y="392346"/>
            <a:ext cx="3633788" cy="880511"/>
          </a:xfrm>
          <a:prstGeom prst="rect">
            <a:avLst/>
          </a:prstGeom>
        </p:spPr>
      </p:pic>
      <p:sp>
        <p:nvSpPr>
          <p:cNvPr id="8" name="Text Placeholder 265"/>
          <p:cNvSpPr>
            <a:spLocks noGrp="1"/>
          </p:cNvSpPr>
          <p:nvPr>
            <p:ph type="body" sz="quarter" idx="16" hasCustomPrompt="1"/>
          </p:nvPr>
        </p:nvSpPr>
        <p:spPr>
          <a:xfrm>
            <a:off x="795208" y="4653831"/>
            <a:ext cx="2839121" cy="476706"/>
          </a:xfrm>
          <a:prstGeom prst="rect">
            <a:avLst/>
          </a:prstGeom>
          <a:noFill/>
        </p:spPr>
        <p:txBody>
          <a:bodyPr wrap="square" lIns="252000" tIns="108000" rIns="180000" bIns="108000" anchor="ctr">
            <a:spAutoFit/>
          </a:bodyPr>
          <a:lstStyle>
            <a:lvl1pPr marL="0" indent="0">
              <a:buNone/>
              <a:defRPr sz="18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1 name, title</a:t>
            </a:r>
            <a:endParaRPr lang="en-AU"/>
          </a:p>
        </p:txBody>
      </p:sp>
      <p:sp>
        <p:nvSpPr>
          <p:cNvPr id="9" name="Text Placeholder 265"/>
          <p:cNvSpPr>
            <a:spLocks noGrp="1"/>
          </p:cNvSpPr>
          <p:nvPr>
            <p:ph type="body" sz="quarter" idx="17" hasCustomPrompt="1"/>
          </p:nvPr>
        </p:nvSpPr>
        <p:spPr>
          <a:xfrm>
            <a:off x="795208" y="5396265"/>
            <a:ext cx="2654839" cy="476706"/>
          </a:xfrm>
          <a:prstGeom prst="rect">
            <a:avLst/>
          </a:prstGeo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8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2 name, title</a:t>
            </a:r>
            <a:endParaRPr lang="en-AU"/>
          </a:p>
        </p:txBody>
      </p:sp>
      <p:sp>
        <p:nvSpPr>
          <p:cNvPr id="10" name="Text Placeholder 265"/>
          <p:cNvSpPr>
            <a:spLocks noGrp="1"/>
          </p:cNvSpPr>
          <p:nvPr>
            <p:ph type="body" sz="quarter" idx="18" hasCustomPrompt="1"/>
          </p:nvPr>
        </p:nvSpPr>
        <p:spPr>
          <a:xfrm>
            <a:off x="795208" y="6138700"/>
            <a:ext cx="2654839" cy="476706"/>
          </a:xfrm>
          <a:prstGeom prst="rect">
            <a:avLst/>
          </a:prstGeo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8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3 name,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9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86AD763-6308-48C5-A44A-17990D53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1" y="274639"/>
            <a:ext cx="11264900" cy="72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8A87A6-D1F8-4A87-B220-62F861E7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1" y="1358901"/>
            <a:ext cx="11264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06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8" r:id="rId4"/>
    <p:sldLayoutId id="2147483670" r:id="rId5"/>
    <p:sldLayoutId id="2147483671" r:id="rId6"/>
    <p:sldLayoutId id="2147483672" r:id="rId7"/>
    <p:sldLayoutId id="2147483673" r:id="rId8"/>
    <p:sldLayoutId id="2147483663" r:id="rId9"/>
    <p:sldLayoutId id="2147483660" r:id="rId10"/>
    <p:sldLayoutId id="2147483674" r:id="rId11"/>
    <p:sldLayoutId id="2147483675" r:id="rId12"/>
  </p:sldLayoutIdLst>
  <p:hf hdr="0" ftr="0" dt="0"/>
  <p:txStyles>
    <p:titleStyle>
      <a:lvl1pPr algn="l" defTabSz="121914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c.gov.au/closing-the-gap-data/dashboar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c.gov.au/closing-the-gap-data" TargetMode="External"/><Relationship Id="rId5" Type="http://schemas.openxmlformats.org/officeDocument/2006/relationships/hyperlink" Target="mailto:ctg.data@pc.gov.au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BC71ED-846E-E9D7-9816-EB973B2FE278}"/>
              </a:ext>
            </a:extLst>
          </p:cNvPr>
          <p:cNvSpPr/>
          <p:nvPr/>
        </p:nvSpPr>
        <p:spPr>
          <a:xfrm>
            <a:off x="663695" y="3576010"/>
            <a:ext cx="5773534" cy="1271517"/>
          </a:xfrm>
          <a:prstGeom prst="rect">
            <a:avLst/>
          </a:prstGeom>
          <a:solidFill>
            <a:srgbClr val="8EC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solidFill>
                  <a:schemeClr val="tx1"/>
                </a:solidFill>
              </a:rPr>
              <a:t>July 2024 Dashboard update 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2024 Annual Data Compilation Report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ADAA26-93FE-4A42-91E9-A2BC9380C758}"/>
              </a:ext>
            </a:extLst>
          </p:cNvPr>
          <p:cNvSpPr txBox="1">
            <a:spLocks/>
          </p:cNvSpPr>
          <p:nvPr/>
        </p:nvSpPr>
        <p:spPr>
          <a:xfrm>
            <a:off x="504942" y="2157483"/>
            <a:ext cx="6326164" cy="12715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36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Closing the Gap </a:t>
            </a:r>
            <a:br>
              <a:rPr lang="en-US" sz="36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6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Information Repository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598C5D-0C20-F9D5-CDC2-DAD829C5609E}"/>
              </a:ext>
            </a:extLst>
          </p:cNvPr>
          <p:cNvSpPr txBox="1"/>
          <p:nvPr/>
        </p:nvSpPr>
        <p:spPr>
          <a:xfrm>
            <a:off x="663695" y="5205518"/>
            <a:ext cx="769171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bg1"/>
                </a:solidFill>
              </a:rPr>
              <a:t>Selwyn Button, Commissioner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bg1"/>
                </a:solidFill>
              </a:rPr>
              <a:t>Natalie Siegel-Brown, Commissioner</a:t>
            </a:r>
            <a:endParaRPr lang="en-AU" sz="1800" b="1">
              <a:solidFill>
                <a:schemeClr val="bg1"/>
              </a:solidFill>
            </a:endParaRPr>
          </a:p>
        </p:txBody>
      </p:sp>
      <p:pic>
        <p:nvPicPr>
          <p:cNvPr id="32" name="Picture 31" descr="A blue and black design&#10;&#10;Description automatically generated">
            <a:extLst>
              <a:ext uri="{FF2B5EF4-FFF2-40B4-BE49-F238E27FC236}">
                <a16:creationId xmlns:a16="http://schemas.microsoft.com/office/drawing/2014/main" id="{F89946B9-FB34-0D51-0524-1E32AB84F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9"/>
          <a:stretch/>
        </p:blipFill>
        <p:spPr>
          <a:xfrm>
            <a:off x="6639339" y="316779"/>
            <a:ext cx="5773534" cy="53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09005E6-9E1D-9D96-D2F0-B10CD607CDBC}"/>
              </a:ext>
            </a:extLst>
          </p:cNvPr>
          <p:cNvSpPr/>
          <p:nvPr/>
        </p:nvSpPr>
        <p:spPr>
          <a:xfrm>
            <a:off x="7376238" y="3109717"/>
            <a:ext cx="4308837" cy="1446631"/>
          </a:xfrm>
          <a:prstGeom prst="rect">
            <a:avLst/>
          </a:prstGeom>
          <a:solidFill>
            <a:srgbClr val="293032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F14D5-F374-825A-46B2-BB754A33D622}"/>
              </a:ext>
            </a:extLst>
          </p:cNvPr>
          <p:cNvSpPr/>
          <p:nvPr/>
        </p:nvSpPr>
        <p:spPr>
          <a:xfrm>
            <a:off x="7376238" y="4673474"/>
            <a:ext cx="4308837" cy="1446631"/>
          </a:xfrm>
          <a:prstGeom prst="rect">
            <a:avLst/>
          </a:prstGeom>
          <a:solidFill>
            <a:srgbClr val="76381C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233359-366B-FB07-7E88-A2B1CDE64B1C}"/>
              </a:ext>
            </a:extLst>
          </p:cNvPr>
          <p:cNvSpPr/>
          <p:nvPr/>
        </p:nvSpPr>
        <p:spPr>
          <a:xfrm>
            <a:off x="7376238" y="1108639"/>
            <a:ext cx="4308837" cy="1723559"/>
          </a:xfrm>
          <a:prstGeom prst="rect">
            <a:avLst/>
          </a:prstGeom>
          <a:solidFill>
            <a:srgbClr val="1D363B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6D3C88-E337-0304-D2A7-F2A1D31D3FD9}"/>
              </a:ext>
            </a:extLst>
          </p:cNvPr>
          <p:cNvSpPr/>
          <p:nvPr/>
        </p:nvSpPr>
        <p:spPr>
          <a:xfrm>
            <a:off x="7312538" y="3109717"/>
            <a:ext cx="1957804" cy="1446631"/>
          </a:xfrm>
          <a:prstGeom prst="rect">
            <a:avLst/>
          </a:prstGeom>
          <a:solidFill>
            <a:srgbClr val="293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D53426-2477-69DA-4648-4D57C396078E}"/>
              </a:ext>
            </a:extLst>
          </p:cNvPr>
          <p:cNvSpPr/>
          <p:nvPr/>
        </p:nvSpPr>
        <p:spPr>
          <a:xfrm>
            <a:off x="7312538" y="4673474"/>
            <a:ext cx="1957804" cy="1446631"/>
          </a:xfrm>
          <a:prstGeom prst="rect">
            <a:avLst/>
          </a:prstGeom>
          <a:solidFill>
            <a:srgbClr val="732B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F8B04-85DF-EAEE-1371-91131E25D036}"/>
              </a:ext>
            </a:extLst>
          </p:cNvPr>
          <p:cNvSpPr/>
          <p:nvPr/>
        </p:nvSpPr>
        <p:spPr>
          <a:xfrm>
            <a:off x="7312538" y="1108639"/>
            <a:ext cx="1957804" cy="1723559"/>
          </a:xfrm>
          <a:prstGeom prst="rect">
            <a:avLst/>
          </a:prstGeom>
          <a:solidFill>
            <a:srgbClr val="1C55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1245AF-E060-716B-4A07-A269B42342D9}"/>
              </a:ext>
            </a:extLst>
          </p:cNvPr>
          <p:cNvSpPr/>
          <p:nvPr/>
        </p:nvSpPr>
        <p:spPr>
          <a:xfrm>
            <a:off x="506927" y="3109717"/>
            <a:ext cx="6622276" cy="1446631"/>
          </a:xfrm>
          <a:prstGeom prst="rect">
            <a:avLst/>
          </a:prstGeom>
          <a:solidFill>
            <a:srgbClr val="795935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0D890-0896-C32A-0EBB-7CFBBC5AD9AC}"/>
              </a:ext>
            </a:extLst>
          </p:cNvPr>
          <p:cNvSpPr/>
          <p:nvPr/>
        </p:nvSpPr>
        <p:spPr>
          <a:xfrm>
            <a:off x="506925" y="3109717"/>
            <a:ext cx="1874038" cy="1446631"/>
          </a:xfrm>
          <a:prstGeom prst="rect">
            <a:avLst/>
          </a:prstGeom>
          <a:solidFill>
            <a:srgbClr val="7959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20734-8815-4B2B-AF6E-2F481E1AD776}"/>
              </a:ext>
            </a:extLst>
          </p:cNvPr>
          <p:cNvSpPr/>
          <p:nvPr/>
        </p:nvSpPr>
        <p:spPr>
          <a:xfrm>
            <a:off x="506927" y="4673474"/>
            <a:ext cx="6622276" cy="1446631"/>
          </a:xfrm>
          <a:prstGeom prst="rect">
            <a:avLst/>
          </a:prstGeom>
          <a:solidFill>
            <a:srgbClr val="15395E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C7E0C1-845C-8040-E943-D43AD4D74873}"/>
              </a:ext>
            </a:extLst>
          </p:cNvPr>
          <p:cNvSpPr/>
          <p:nvPr/>
        </p:nvSpPr>
        <p:spPr>
          <a:xfrm>
            <a:off x="506925" y="4673474"/>
            <a:ext cx="1874038" cy="1446631"/>
          </a:xfrm>
          <a:prstGeom prst="rect">
            <a:avLst/>
          </a:prstGeom>
          <a:solidFill>
            <a:srgbClr val="1D36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9F1343-C80C-DD03-70F2-1A37511D3EF1}"/>
              </a:ext>
            </a:extLst>
          </p:cNvPr>
          <p:cNvSpPr/>
          <p:nvPr/>
        </p:nvSpPr>
        <p:spPr>
          <a:xfrm>
            <a:off x="506927" y="1108639"/>
            <a:ext cx="6622276" cy="1723559"/>
          </a:xfrm>
          <a:prstGeom prst="rect">
            <a:avLst/>
          </a:prstGeom>
          <a:solidFill>
            <a:srgbClr val="46926F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2E4E6-6C56-26B7-2B2D-55A2546F4491}"/>
              </a:ext>
            </a:extLst>
          </p:cNvPr>
          <p:cNvSpPr/>
          <p:nvPr/>
        </p:nvSpPr>
        <p:spPr>
          <a:xfrm>
            <a:off x="506925" y="1108639"/>
            <a:ext cx="1874038" cy="1723559"/>
          </a:xfrm>
          <a:prstGeom prst="rect">
            <a:avLst/>
          </a:prstGeom>
          <a:solidFill>
            <a:srgbClr val="2866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10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09E47-AF07-D4BC-FC05-3EAFB016322B}"/>
              </a:ext>
            </a:extLst>
          </p:cNvPr>
          <p:cNvSpPr txBox="1"/>
          <p:nvPr/>
        </p:nvSpPr>
        <p:spPr>
          <a:xfrm>
            <a:off x="864266" y="1752062"/>
            <a:ext cx="2942123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031F7-F582-A8C7-11A0-EA8197D161D5}"/>
              </a:ext>
            </a:extLst>
          </p:cNvPr>
          <p:cNvSpPr txBox="1"/>
          <p:nvPr/>
        </p:nvSpPr>
        <p:spPr>
          <a:xfrm>
            <a:off x="7447866" y="1766260"/>
            <a:ext cx="2942123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91EEB-DCF8-2B20-44E5-39208DD3F02A}"/>
              </a:ext>
            </a:extLst>
          </p:cNvPr>
          <p:cNvSpPr txBox="1"/>
          <p:nvPr/>
        </p:nvSpPr>
        <p:spPr>
          <a:xfrm>
            <a:off x="864266" y="5188343"/>
            <a:ext cx="2942123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D752E4-7985-0104-6004-36C3CE359D08}"/>
              </a:ext>
            </a:extLst>
          </p:cNvPr>
          <p:cNvSpPr txBox="1"/>
          <p:nvPr/>
        </p:nvSpPr>
        <p:spPr>
          <a:xfrm>
            <a:off x="864266" y="3609035"/>
            <a:ext cx="2942123" cy="8433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78E48F-E8A0-F6C9-DAF1-C16D23F17458}"/>
              </a:ext>
            </a:extLst>
          </p:cNvPr>
          <p:cNvSpPr txBox="1"/>
          <p:nvPr/>
        </p:nvSpPr>
        <p:spPr>
          <a:xfrm>
            <a:off x="7511871" y="4997759"/>
            <a:ext cx="145050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algn="l">
              <a:spcAft>
                <a:spcPts val="450"/>
              </a:spcAft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478968-7853-B77B-9545-1AD0D8883C10}"/>
              </a:ext>
            </a:extLst>
          </p:cNvPr>
          <p:cNvSpPr txBox="1"/>
          <p:nvPr/>
        </p:nvSpPr>
        <p:spPr>
          <a:xfrm>
            <a:off x="7456195" y="3580612"/>
            <a:ext cx="143878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</p:txBody>
      </p:sp>
      <p:pic>
        <p:nvPicPr>
          <p:cNvPr id="17" name="Picture 16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835D5ECE-A65D-6A26-DE54-85A7E4BF9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65" y="696919"/>
            <a:ext cx="1759191" cy="1630184"/>
          </a:xfrm>
          <a:prstGeom prst="rect">
            <a:avLst/>
          </a:prstGeom>
        </p:spPr>
      </p:pic>
      <p:pic>
        <p:nvPicPr>
          <p:cNvPr id="18" name="Picture 17" descr="A close up of two circles&#10;&#10;Description automatically generated">
            <a:extLst>
              <a:ext uri="{FF2B5EF4-FFF2-40B4-BE49-F238E27FC236}">
                <a16:creationId xmlns:a16="http://schemas.microsoft.com/office/drawing/2014/main" id="{310531CE-018C-17AA-7215-74E2CBACE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26431" y="1414634"/>
            <a:ext cx="622362" cy="280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C55C06-41C7-FF60-65C6-7601095C2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176" y="1311025"/>
            <a:ext cx="482218" cy="4822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62579B-2E86-1B0F-616E-7E245015D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422" y="3312063"/>
            <a:ext cx="1014713" cy="298445"/>
          </a:xfrm>
          <a:prstGeom prst="rect">
            <a:avLst/>
          </a:prstGeom>
        </p:spPr>
      </p:pic>
      <p:pic>
        <p:nvPicPr>
          <p:cNvPr id="54" name="Picture 53" descr="A close up of two circles&#10;&#10;Description automatically generated">
            <a:extLst>
              <a:ext uri="{FF2B5EF4-FFF2-40B4-BE49-F238E27FC236}">
                <a16:creationId xmlns:a16="http://schemas.microsoft.com/office/drawing/2014/main" id="{6D0FC3AD-F73B-20D0-36C9-E0002ECE2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43003" y="3336184"/>
            <a:ext cx="622362" cy="280063"/>
          </a:xfrm>
          <a:prstGeom prst="rect">
            <a:avLst/>
          </a:prstGeom>
        </p:spPr>
      </p:pic>
      <p:pic>
        <p:nvPicPr>
          <p:cNvPr id="55" name="Picture 54" descr="A close up of two circles&#10;&#10;Description automatically generated">
            <a:extLst>
              <a:ext uri="{FF2B5EF4-FFF2-40B4-BE49-F238E27FC236}">
                <a16:creationId xmlns:a16="http://schemas.microsoft.com/office/drawing/2014/main" id="{DDE58C95-CEB7-685C-C102-FA3F017CE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43003" y="4857728"/>
            <a:ext cx="622362" cy="28006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8C5F8A0-C1EB-17FA-D238-0CFFD01C5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44" y="4857728"/>
            <a:ext cx="482218" cy="4822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ABD41F4-7197-FF22-84E2-F5D15FE10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795" y="4846097"/>
            <a:ext cx="482218" cy="482218"/>
          </a:xfrm>
          <a:prstGeom prst="rect">
            <a:avLst/>
          </a:prstGeom>
        </p:spPr>
      </p:pic>
      <p:pic>
        <p:nvPicPr>
          <p:cNvPr id="58" name="Picture 57" descr="A logo with orange lines&#10;&#10;Description automatically generated">
            <a:extLst>
              <a:ext uri="{FF2B5EF4-FFF2-40B4-BE49-F238E27FC236}">
                <a16:creationId xmlns:a16="http://schemas.microsoft.com/office/drawing/2014/main" id="{37E013A2-5981-510F-639F-C32FE95FC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87" y="2591972"/>
            <a:ext cx="1905000" cy="17653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74FF45A-537B-47E9-AAC6-9A9A9EFDE4FC}"/>
              </a:ext>
            </a:extLst>
          </p:cNvPr>
          <p:cNvSpPr txBox="1"/>
          <p:nvPr/>
        </p:nvSpPr>
        <p:spPr>
          <a:xfrm>
            <a:off x="9597751" y="1957771"/>
            <a:ext cx="1738823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/>
              <a:t>CtG8: </a:t>
            </a:r>
            <a:br>
              <a:rPr lang="en-GB" sz="1200" b="1"/>
            </a:br>
            <a:r>
              <a:rPr lang="en-GB" sz="1200" b="1"/>
              <a:t>55.7% </a:t>
            </a:r>
            <a:br>
              <a:rPr lang="en-GB" sz="1000" b="1"/>
            </a:br>
            <a:r>
              <a:rPr lang="en-GB" sz="1000"/>
              <a:t>of 25–64 year olds were employed in 2021</a:t>
            </a:r>
            <a:endParaRPr lang="en-GB" sz="1000"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0E50B6-CB8C-2E1A-2ABC-C6CC1A2B1B76}"/>
              </a:ext>
            </a:extLst>
          </p:cNvPr>
          <p:cNvSpPr txBox="1"/>
          <p:nvPr/>
        </p:nvSpPr>
        <p:spPr>
          <a:xfrm>
            <a:off x="2993163" y="1945737"/>
            <a:ext cx="1514037" cy="8156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 dirty="0"/>
              <a:t>CtG9A: </a:t>
            </a:r>
            <a:br>
              <a:rPr lang="en-GB" sz="1200" b="1" dirty="0"/>
            </a:br>
            <a:r>
              <a:rPr lang="en-GB" sz="1200" b="1" dirty="0"/>
              <a:t>81.4% </a:t>
            </a:r>
            <a:endParaRPr lang="en-GB" sz="1000" b="1" dirty="0"/>
          </a:p>
          <a:p>
            <a:pPr algn="ctr">
              <a:spcAft>
                <a:spcPts val="600"/>
              </a:spcAft>
            </a:pPr>
            <a:r>
              <a:rPr lang="en-GB" sz="1000" dirty="0"/>
              <a:t>lived in appropriately sized housing  in 2021</a:t>
            </a:r>
            <a:endParaRPr lang="en-GB" sz="1000" dirty="0"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6288F3-29C9-F33D-CCB4-83B0611D726A}"/>
              </a:ext>
            </a:extLst>
          </p:cNvPr>
          <p:cNvSpPr txBox="1"/>
          <p:nvPr/>
        </p:nvSpPr>
        <p:spPr>
          <a:xfrm>
            <a:off x="4825863" y="2009650"/>
            <a:ext cx="1603790" cy="81560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 dirty="0"/>
              <a:t>CtG9B:</a:t>
            </a:r>
          </a:p>
          <a:p>
            <a:pPr algn="ctr">
              <a:spcAft>
                <a:spcPts val="600"/>
              </a:spcAft>
            </a:pPr>
            <a:r>
              <a:rPr lang="en-GB" sz="1000" dirty="0"/>
              <a:t>No data available</a:t>
            </a:r>
            <a:br>
              <a:rPr lang="en-GB" sz="1000" dirty="0"/>
            </a:br>
            <a:r>
              <a:rPr lang="en-GB" sz="1000" dirty="0"/>
              <a:t>for communities receive essential services</a:t>
            </a:r>
            <a:endParaRPr lang="en-GB" sz="1000" dirty="0"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F78DFC-1455-18F7-EC7C-C66BFD5A3838}"/>
              </a:ext>
            </a:extLst>
          </p:cNvPr>
          <p:cNvSpPr txBox="1"/>
          <p:nvPr/>
        </p:nvSpPr>
        <p:spPr>
          <a:xfrm>
            <a:off x="4039195" y="5395229"/>
            <a:ext cx="1438785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>
                <a:ea typeface="+mn-lt"/>
                <a:cs typeface="+mn-lt"/>
              </a:rPr>
              <a:t>CtG15B:</a:t>
            </a:r>
            <a:br>
              <a:rPr lang="en-GB" sz="1200" b="1">
                <a:ea typeface="+mn-lt"/>
                <a:cs typeface="+mn-lt"/>
              </a:rPr>
            </a:br>
            <a:r>
              <a:rPr lang="en-GB" sz="1200" b="1">
                <a:ea typeface="+mn-lt"/>
                <a:cs typeface="+mn-lt"/>
              </a:rPr>
              <a:t>113 461</a:t>
            </a:r>
            <a:r>
              <a:rPr lang="en-GB" sz="1200" b="1"/>
              <a:t> km</a:t>
            </a:r>
            <a:r>
              <a:rPr lang="en-GB" sz="1200" b="1" baseline="30000"/>
              <a:t>2 </a:t>
            </a:r>
            <a:r>
              <a:rPr lang="en-GB" sz="1200" b="1"/>
              <a:t> of </a:t>
            </a:r>
            <a:br>
              <a:rPr lang="en-GB" sz="1200" b="1"/>
            </a:br>
            <a:r>
              <a:rPr lang="en-GB" sz="1200" b="1"/>
              <a:t>sea country</a:t>
            </a:r>
            <a:endParaRPr lang="en-GB" sz="1200" b="1"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DF4A12-85C6-B7BA-EBB9-797768FE2638}"/>
              </a:ext>
            </a:extLst>
          </p:cNvPr>
          <p:cNvSpPr txBox="1"/>
          <p:nvPr/>
        </p:nvSpPr>
        <p:spPr>
          <a:xfrm>
            <a:off x="5363681" y="5074517"/>
            <a:ext cx="1595940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00"/>
              <a:t>were subject to Aboriginal and Torres Strait Islander peoples rights or interests in 2021</a:t>
            </a:r>
            <a:endParaRPr lang="en-AU" sz="1000"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206601-3FE3-D1EB-FF51-C540BC46B859}"/>
              </a:ext>
            </a:extLst>
          </p:cNvPr>
          <p:cNvSpPr txBox="1"/>
          <p:nvPr/>
        </p:nvSpPr>
        <p:spPr>
          <a:xfrm>
            <a:off x="2801418" y="5395229"/>
            <a:ext cx="1337331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/>
              <a:t>CtG15A:</a:t>
            </a:r>
            <a:br>
              <a:rPr lang="en-GB" sz="1200" b="1"/>
            </a:br>
            <a:r>
              <a:rPr lang="en-GB" sz="1200" b="1"/>
              <a:t> 4 213 978 km</a:t>
            </a:r>
            <a:r>
              <a:rPr lang="en-GB" sz="1200" b="1" baseline="30000"/>
              <a:t>2</a:t>
            </a:r>
            <a:br>
              <a:rPr lang="en-GB" sz="1200" b="1"/>
            </a:br>
            <a:r>
              <a:rPr lang="en-GB" sz="1200" b="1"/>
              <a:t>of land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B34C5E-753D-C887-475E-49A492742414}"/>
              </a:ext>
            </a:extLst>
          </p:cNvPr>
          <p:cNvSpPr txBox="1"/>
          <p:nvPr/>
        </p:nvSpPr>
        <p:spPr>
          <a:xfrm>
            <a:off x="4650147" y="3732557"/>
            <a:ext cx="2047557" cy="692497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/>
              <a:t>CtG11:</a:t>
            </a:r>
          </a:p>
          <a:p>
            <a:pPr algn="ctr">
              <a:spcAft>
                <a:spcPts val="600"/>
              </a:spcAft>
            </a:pPr>
            <a:r>
              <a:rPr lang="en-GB" sz="1200" b="1"/>
              <a:t>29.8 per 10,000 </a:t>
            </a:r>
            <a:br>
              <a:rPr lang="en-GB" sz="1000" b="1"/>
            </a:br>
            <a:r>
              <a:rPr lang="en-GB" sz="1000"/>
              <a:t>young people were in detention</a:t>
            </a:r>
            <a:endParaRPr lang="en-GB" sz="1000"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1C707E-DE60-2F45-6973-68607286B3A7}"/>
              </a:ext>
            </a:extLst>
          </p:cNvPr>
          <p:cNvSpPr txBox="1"/>
          <p:nvPr/>
        </p:nvSpPr>
        <p:spPr>
          <a:xfrm>
            <a:off x="2543580" y="3694167"/>
            <a:ext cx="1866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/>
              <a:t>CtG10: </a:t>
            </a:r>
            <a:br>
              <a:rPr lang="en-GB" sz="1200" b="1"/>
            </a:br>
            <a:r>
              <a:rPr lang="en-GB" sz="1200" b="1"/>
              <a:t>2222.7 per 100,000</a:t>
            </a:r>
            <a:br>
              <a:rPr lang="en-GB" sz="1100" b="1"/>
            </a:br>
            <a:r>
              <a:rPr lang="en-GB" sz="1000"/>
              <a:t>adults in prison in 2021</a:t>
            </a:r>
            <a:endParaRPr lang="en-AU" sz="10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A3195E-0ED4-F8A5-F96A-27B9CC3E87E3}"/>
              </a:ext>
            </a:extLst>
          </p:cNvPr>
          <p:cNvSpPr txBox="1"/>
          <p:nvPr/>
        </p:nvSpPr>
        <p:spPr>
          <a:xfrm>
            <a:off x="9979269" y="3728670"/>
            <a:ext cx="1113896" cy="58477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/>
              <a:t>CtG16:</a:t>
            </a:r>
            <a:br>
              <a:rPr lang="en-GB" sz="1000" b="1"/>
            </a:br>
            <a:r>
              <a:rPr lang="en-GB" sz="1000"/>
              <a:t>No new data since baseline</a:t>
            </a:r>
            <a:endParaRPr lang="en-GB" sz="1000"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CE39E0-5193-AABA-B6D7-294944148A0B}"/>
              </a:ext>
            </a:extLst>
          </p:cNvPr>
          <p:cNvSpPr txBox="1"/>
          <p:nvPr/>
        </p:nvSpPr>
        <p:spPr>
          <a:xfrm>
            <a:off x="9979269" y="5322045"/>
            <a:ext cx="1113896" cy="58477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/>
              <a:t>CtG17:</a:t>
            </a:r>
            <a:br>
              <a:rPr lang="en-GB" sz="1000" b="1"/>
            </a:br>
            <a:r>
              <a:rPr lang="en-GB" sz="1000"/>
              <a:t>No new data since baseline</a:t>
            </a:r>
            <a:endParaRPr lang="en-GB" sz="1000">
              <a:cs typeface="Arial"/>
            </a:endParaRP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E74AC09D-B8B9-3069-AF81-5B641408E664}"/>
              </a:ext>
            </a:extLst>
          </p:cNvPr>
          <p:cNvSpPr txBox="1">
            <a:spLocks/>
          </p:cNvSpPr>
          <p:nvPr/>
        </p:nvSpPr>
        <p:spPr>
          <a:xfrm>
            <a:off x="463913" y="507995"/>
            <a:ext cx="5677880" cy="52322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0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Outcomes by theme (2)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A04826-5A1E-3E45-8C72-0E6ADF6B4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25" y="6163465"/>
            <a:ext cx="10923076" cy="6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0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73EDB-FA9B-B8C3-90DA-15A95BD761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7452" y="376128"/>
            <a:ext cx="4740648" cy="2291571"/>
          </a:xfr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AU" sz="30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</a:rPr>
              <a:t>Summary of progress for states and </a:t>
            </a:r>
            <a:br>
              <a:rPr lang="en-AU" sz="30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</a:rPr>
            </a:br>
            <a:r>
              <a:rPr lang="en-AU" sz="30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</a:rPr>
              <a:t>territories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C6C8E8E-5B38-AE14-EFEB-9D558AE31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984" y="6307651"/>
            <a:ext cx="364395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schemeClr val="tx1"/>
                </a:solidFill>
                <a:latin typeface="+mn-lt"/>
              </a:rPr>
              <a:pPr/>
              <a:t>11</a:t>
            </a:fld>
            <a:endParaRPr lang="en-AU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9F54B9-46BF-C95F-4D86-8026509D6B2B}"/>
              </a:ext>
            </a:extLst>
          </p:cNvPr>
          <p:cNvGrpSpPr/>
          <p:nvPr/>
        </p:nvGrpSpPr>
        <p:grpSpPr>
          <a:xfrm>
            <a:off x="437452" y="6061741"/>
            <a:ext cx="4740648" cy="701747"/>
            <a:chOff x="7858177" y="1336820"/>
            <a:chExt cx="5020219" cy="7431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1AA544-F270-99D4-B3B6-55B4751ED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8177" y="1336820"/>
              <a:ext cx="2790825" cy="7286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5EA93D-4F89-025B-7D4E-AB3F378C1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9002" y="1336820"/>
              <a:ext cx="2229394" cy="74313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D56B6E-1C96-B912-935A-821921D26E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35" b="4546"/>
          <a:stretch/>
        </p:blipFill>
        <p:spPr>
          <a:xfrm>
            <a:off x="4787480" y="897451"/>
            <a:ext cx="7173125" cy="51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8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65CDBA3E-DB9A-C4A8-B367-EC3A2599F2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822"/>
            <a:ext cx="12192001" cy="4799155"/>
          </a:xfrm>
          <a:prstGeom prst="rect">
            <a:avLst/>
          </a:prstGeom>
        </p:spPr>
      </p:pic>
      <p:pic>
        <p:nvPicPr>
          <p:cNvPr id="6" name="Picture 5" descr="A blue and black design&#10;&#10;Description automatically generated">
            <a:extLst>
              <a:ext uri="{FF2B5EF4-FFF2-40B4-BE49-F238E27FC236}">
                <a16:creationId xmlns:a16="http://schemas.microsoft.com/office/drawing/2014/main" id="{DB898B27-B3FB-D816-51C8-411F053EC1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64" y="2205536"/>
            <a:ext cx="8295969" cy="46664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91" y="593844"/>
            <a:ext cx="10658038" cy="887714"/>
          </a:xfrm>
        </p:spPr>
        <p:txBody>
          <a:bodyPr wrap="square">
            <a:noAutofit/>
          </a:bodyPr>
          <a:lstStyle/>
          <a:p>
            <a:r>
              <a:rPr lang="en-AU" sz="3000">
                <a:solidFill>
                  <a:schemeClr val="tx1"/>
                </a:solidFill>
              </a:rPr>
              <a:t>Looking</a:t>
            </a:r>
            <a:r>
              <a:rPr lang="en-AU" sz="30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 </a:t>
            </a:r>
            <a:r>
              <a:rPr lang="en-AU" sz="3000">
                <a:solidFill>
                  <a:schemeClr val="tx1"/>
                </a:solidFill>
              </a:rPr>
              <a:t>below the aggregate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12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778E0-AACE-2886-1A98-6AF81B18B0AE}"/>
              </a:ext>
            </a:extLst>
          </p:cNvPr>
          <p:cNvSpPr txBox="1"/>
          <p:nvPr/>
        </p:nvSpPr>
        <p:spPr>
          <a:xfrm>
            <a:off x="484024" y="1317822"/>
            <a:ext cx="10888394" cy="51217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200000"/>
              </a:lnSpc>
              <a:spcAft>
                <a:spcPts val="450"/>
              </a:spcAft>
            </a:pPr>
            <a:r>
              <a:rPr lang="en-GB" sz="2200" b="1">
                <a:solidFill>
                  <a:srgbClr val="732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are not the same for all Aboriginal and Torres Strait Islander people: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 b="1">
                <a:latin typeface="Arial" panose="020B0604020202020204" pitchFamily="34" charset="0"/>
                <a:cs typeface="Arial" panose="020B0604020202020204" pitchFamily="34" charset="0"/>
              </a:rPr>
              <a:t>Poorer outcomes for people living in more remote areas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 b="1">
                <a:latin typeface="Arial" panose="020B0604020202020204" pitchFamily="34" charset="0"/>
                <a:cs typeface="Arial" panose="020B0604020202020204" pitchFamily="34" charset="0"/>
              </a:rPr>
              <a:t>Some improvement across all socio-economic areas of disadvantage.  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 b="1">
                <a:latin typeface="Arial" panose="020B0604020202020204" pitchFamily="34" charset="0"/>
                <a:cs typeface="Arial" panose="020B0604020202020204" pitchFamily="34" charset="0"/>
              </a:rPr>
              <a:t>Mixed outcomes for young people 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 b="1">
                <a:latin typeface="Arial" panose="020B0604020202020204" pitchFamily="34" charset="0"/>
                <a:cs typeface="Arial" panose="020B0604020202020204" pitchFamily="34" charset="0"/>
              </a:rPr>
              <a:t>Different outcomes for men and women</a:t>
            </a:r>
          </a:p>
          <a:p>
            <a:pPr marL="285750" indent="-285750" algn="l">
              <a:lnSpc>
                <a:spcPct val="2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100" b="1">
                <a:latin typeface="Arial" panose="020B0604020202020204" pitchFamily="34" charset="0"/>
                <a:cs typeface="Arial" panose="020B0604020202020204" pitchFamily="34" charset="0"/>
              </a:rPr>
              <a:t>Some improvement for people living with a disability</a:t>
            </a:r>
          </a:p>
        </p:txBody>
      </p:sp>
    </p:spTree>
    <p:extLst>
      <p:ext uri="{BB962C8B-B14F-4D97-AF65-F5344CB8AC3E}">
        <p14:creationId xmlns:p14="http://schemas.microsoft.com/office/powerpoint/2010/main" val="219832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57D83A63-C016-71AD-07E9-675868EF9D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822"/>
            <a:ext cx="12192001" cy="4799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9" y="692495"/>
            <a:ext cx="11696742" cy="1020998"/>
          </a:xfr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3000">
                <a:solidFill>
                  <a:schemeClr val="tx1"/>
                </a:solidFill>
              </a:rPr>
              <a:t>Supporting indicators fill some of the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13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CFF60-9BCC-29BE-7966-F5424B9B50C8}"/>
              </a:ext>
            </a:extLst>
          </p:cNvPr>
          <p:cNvSpPr txBox="1"/>
          <p:nvPr/>
        </p:nvSpPr>
        <p:spPr>
          <a:xfrm>
            <a:off x="1208868" y="2466597"/>
            <a:ext cx="10135892" cy="384105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health risk factors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smoking during pregnancy 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NAPLAN proficiency levels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social housing 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prisoner health</a:t>
            </a:r>
          </a:p>
          <a:p>
            <a:pPr defTabSz="1219140">
              <a:spcBef>
                <a:spcPct val="20000"/>
              </a:spcBef>
              <a:spcAft>
                <a:spcPts val="1200"/>
              </a:spcAft>
            </a:pPr>
            <a:b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young people first contact </a:t>
            </a:r>
            <a:b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with youth justice 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child placement principles (</a:t>
            </a:r>
            <a:r>
              <a:rPr lang="en-AU" sz="2000" b="1" err="1">
                <a:latin typeface="Arial" panose="020B0604020202020204" pitchFamily="34" charset="0"/>
                <a:cs typeface="Arial" panose="020B0604020202020204" pitchFamily="34" charset="0"/>
              </a:rPr>
              <a:t>ATSICPP</a:t>
            </a: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family violence hospitalisations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experience of racism 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digital inclusion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6A0B6-30AE-ACF2-1E29-B96B1A5CD9AD}"/>
              </a:ext>
            </a:extLst>
          </p:cNvPr>
          <p:cNvSpPr txBox="1"/>
          <p:nvPr/>
        </p:nvSpPr>
        <p:spPr>
          <a:xfrm>
            <a:off x="3394128" y="1586141"/>
            <a:ext cx="5126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10 New Supporting Indicators</a:t>
            </a:r>
          </a:p>
        </p:txBody>
      </p:sp>
    </p:spTree>
    <p:extLst>
      <p:ext uri="{BB962C8B-B14F-4D97-AF65-F5344CB8AC3E}">
        <p14:creationId xmlns:p14="http://schemas.microsoft.com/office/powerpoint/2010/main" val="423570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57D83A63-C016-71AD-07E9-675868EF9D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822"/>
            <a:ext cx="12192001" cy="4799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96" y="619925"/>
            <a:ext cx="11696742" cy="1020998"/>
          </a:xfr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>
                <a:solidFill>
                  <a:schemeClr val="tx1"/>
                </a:solidFill>
              </a:rPr>
              <a:t>… b</a:t>
            </a:r>
            <a:r>
              <a:rPr lang="en-AU" sz="3000" err="1">
                <a:solidFill>
                  <a:schemeClr val="tx1"/>
                </a:solidFill>
              </a:rPr>
              <a:t>ut</a:t>
            </a:r>
            <a:r>
              <a:rPr lang="en-AU" sz="3000">
                <a:solidFill>
                  <a:schemeClr val="tx1"/>
                </a:solidFill>
              </a:rPr>
              <a:t> the picture is incomplete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14</a:t>
            </a:fld>
            <a:endParaRPr lang="en-AU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6036F3-97B3-8BF5-A674-DFBF511A2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935358"/>
              </p:ext>
            </p:extLst>
          </p:nvPr>
        </p:nvGraphicFramePr>
        <p:xfrm>
          <a:off x="7155544" y="1701797"/>
          <a:ext cx="4572000" cy="383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D070E90-9F94-C82D-EF78-E57A87EE233A}"/>
              </a:ext>
            </a:extLst>
          </p:cNvPr>
          <p:cNvSpPr txBox="1"/>
          <p:nvPr/>
        </p:nvSpPr>
        <p:spPr>
          <a:xfrm>
            <a:off x="818825" y="1994709"/>
            <a:ext cx="10135892" cy="239302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>
                <a:latin typeface="Arial" panose="020B0604020202020204" pitchFamily="34" charset="0"/>
                <a:cs typeface="Arial" panose="020B0604020202020204" pitchFamily="34" charset="0"/>
              </a:rPr>
              <a:t>We take an iterative approach to developing the dashboard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>
                <a:latin typeface="Arial" panose="020B0604020202020204" pitchFamily="34" charset="0"/>
                <a:cs typeface="Arial" panose="020B0604020202020204" pitchFamily="34" charset="0"/>
              </a:rPr>
              <a:t>Currently report on 31 out of 164 supporting indicators (10 new in the July update)</a:t>
            </a:r>
          </a:p>
          <a:p>
            <a:pPr marL="342000" indent="-342900" defTabSz="121914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>
                <a:latin typeface="Arial" panose="020B0604020202020204" pitchFamily="34" charset="0"/>
                <a:cs typeface="Arial" panose="020B0604020202020204" pitchFamily="34" charset="0"/>
              </a:rPr>
              <a:t>Significant data development task</a:t>
            </a:r>
          </a:p>
          <a:p>
            <a:pPr defTabSz="1219140">
              <a:spcBef>
                <a:spcPct val="20000"/>
              </a:spcBef>
              <a:spcAft>
                <a:spcPts val="1200"/>
              </a:spcAft>
            </a:pPr>
            <a:r>
              <a:rPr lang="en-A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AU" sz="2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8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060AA1-42C9-8352-7E4C-471898346BDF}"/>
              </a:ext>
            </a:extLst>
          </p:cNvPr>
          <p:cNvSpPr txBox="1">
            <a:spLocks/>
          </p:cNvSpPr>
          <p:nvPr/>
        </p:nvSpPr>
        <p:spPr>
          <a:xfrm>
            <a:off x="252769" y="259162"/>
            <a:ext cx="5677880" cy="52322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the data landscape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6EF7F-76AC-64A4-C837-98D219118CF0}"/>
              </a:ext>
            </a:extLst>
          </p:cNvPr>
          <p:cNvSpPr/>
          <p:nvPr/>
        </p:nvSpPr>
        <p:spPr>
          <a:xfrm>
            <a:off x="450023" y="1662712"/>
            <a:ext cx="3157648" cy="3956209"/>
          </a:xfrm>
          <a:prstGeom prst="rect">
            <a:avLst/>
          </a:prstGeom>
          <a:solidFill>
            <a:srgbClr val="E9C293">
              <a:alpha val="3500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 anchorCtr="0"/>
          <a:lstStyle/>
          <a:p>
            <a:pPr defTabSz="996696">
              <a:spcAft>
                <a:spcPts val="600"/>
              </a:spcAft>
            </a:pPr>
            <a:r>
              <a:rPr lang="en-AU" sz="196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reporting</a:t>
            </a:r>
            <a:endParaRPr lang="en-AU" sz="1962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Healthy birthweight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Preschool enrolment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Adult incarceration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Youth Justice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Out of home care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Suicide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15A. Land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15B. Waters</a:t>
            </a:r>
            <a:endParaRPr lang="en-AU" sz="14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B91F8-656F-D334-A5A5-B10F444CB75E}"/>
              </a:ext>
            </a:extLst>
          </p:cNvPr>
          <p:cNvSpPr/>
          <p:nvPr/>
        </p:nvSpPr>
        <p:spPr>
          <a:xfrm>
            <a:off x="4006753" y="1662712"/>
            <a:ext cx="3157648" cy="1478472"/>
          </a:xfrm>
          <a:prstGeom prst="rect">
            <a:avLst/>
          </a:prstGeom>
          <a:solidFill>
            <a:srgbClr val="8EC9CA">
              <a:alpha val="3500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 anchorCtr="0"/>
          <a:lstStyle/>
          <a:p>
            <a:pPr defTabSz="996696">
              <a:spcAft>
                <a:spcPts val="600"/>
              </a:spcAft>
            </a:pPr>
            <a:r>
              <a:rPr lang="en-AU" sz="196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yearly reporting</a:t>
            </a:r>
            <a:endParaRPr lang="en-AU" sz="1962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Early child development</a:t>
            </a:r>
            <a:endParaRPr lang="en-AU" sz="1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3DB10-10E9-6656-F06C-45413F8882D3}"/>
              </a:ext>
            </a:extLst>
          </p:cNvPr>
          <p:cNvSpPr/>
          <p:nvPr/>
        </p:nvSpPr>
        <p:spPr>
          <a:xfrm>
            <a:off x="4017209" y="3487803"/>
            <a:ext cx="3147192" cy="2437509"/>
          </a:xfrm>
          <a:prstGeom prst="rect">
            <a:avLst/>
          </a:prstGeom>
          <a:solidFill>
            <a:srgbClr val="A7D8BC">
              <a:alpha val="3500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 anchorCtr="0"/>
          <a:lstStyle/>
          <a:p>
            <a:pPr defTabSz="996696">
              <a:spcAft>
                <a:spcPts val="600"/>
              </a:spcAft>
            </a:pPr>
            <a:r>
              <a:rPr lang="en-AU" sz="196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yearly reporting</a:t>
            </a:r>
            <a:endParaRPr lang="en-AU" sz="872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Life expectancy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Education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Youth engagement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Higher education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Employment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9A. Housing</a:t>
            </a:r>
          </a:p>
          <a:p>
            <a:pPr>
              <a:spcAft>
                <a:spcPts val="600"/>
              </a:spcAft>
            </a:pPr>
            <a:endParaRPr lang="en-AU" sz="1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8C292-BDD2-79FA-FEA0-BD1849FEB8B2}"/>
              </a:ext>
            </a:extLst>
          </p:cNvPr>
          <p:cNvSpPr/>
          <p:nvPr/>
        </p:nvSpPr>
        <p:spPr>
          <a:xfrm>
            <a:off x="7563483" y="1662712"/>
            <a:ext cx="4093380" cy="1478472"/>
          </a:xfrm>
          <a:prstGeom prst="rect">
            <a:avLst/>
          </a:prstGeom>
          <a:solidFill>
            <a:srgbClr val="DFA45E">
              <a:alpha val="3500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 anchorCtr="0"/>
          <a:lstStyle/>
          <a:p>
            <a:pPr defTabSz="996696">
              <a:spcAft>
                <a:spcPts val="600"/>
              </a:spcAft>
            </a:pPr>
            <a:r>
              <a:rPr lang="en-AU" sz="196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Periodic</a:t>
            </a:r>
            <a:endParaRPr lang="en-AU" sz="1962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Language</a:t>
            </a:r>
            <a:endParaRPr lang="en-AU" sz="14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F82781-A875-3798-B388-EE8E7534C695}"/>
              </a:ext>
            </a:extLst>
          </p:cNvPr>
          <p:cNvSpPr/>
          <p:nvPr/>
        </p:nvSpPr>
        <p:spPr>
          <a:xfrm>
            <a:off x="7563482" y="3487802"/>
            <a:ext cx="4283961" cy="2131119"/>
          </a:xfrm>
          <a:prstGeom prst="rect">
            <a:avLst/>
          </a:prstGeom>
          <a:solidFill>
            <a:srgbClr val="8EC9CA">
              <a:alpha val="3500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tlCol="0" anchor="t" anchorCtr="0"/>
          <a:lstStyle/>
          <a:p>
            <a:pPr defTabSz="996696">
              <a:spcAft>
                <a:spcPts val="600"/>
              </a:spcAft>
            </a:pPr>
            <a:r>
              <a:rPr lang="en-AU" sz="196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Reporting tbc or not commenced</a:t>
            </a:r>
            <a:endParaRPr lang="en-AU" sz="1962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9B. Access to Services </a:t>
            </a:r>
            <a:b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(community infrastructure)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Safe Families</a:t>
            </a:r>
          </a:p>
          <a:p>
            <a:pPr defTabSz="996696">
              <a:spcAft>
                <a:spcPts val="600"/>
              </a:spcAft>
            </a:pPr>
            <a:r>
              <a:rPr lang="en-AU" sz="15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Digital Inclusion</a:t>
            </a:r>
            <a:endParaRPr lang="en-AU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8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41" y="560510"/>
            <a:ext cx="7662795" cy="1020999"/>
          </a:xfrm>
        </p:spPr>
        <p:txBody>
          <a:bodyPr wrap="square">
            <a:normAutofit/>
          </a:bodyPr>
          <a:lstStyle/>
          <a:p>
            <a:r>
              <a:rPr lang="en-GB" sz="30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No data on the Priority Reforms </a:t>
            </a:r>
            <a:endParaRPr lang="en-AU" sz="3000">
              <a:solidFill>
                <a:schemeClr val="tx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16</a:t>
            </a:fld>
            <a:endParaRPr lang="en-A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BAA43A-28A3-D6F9-63DF-576CACB5A24A}"/>
              </a:ext>
            </a:extLst>
          </p:cNvPr>
          <p:cNvGrpSpPr/>
          <p:nvPr/>
        </p:nvGrpSpPr>
        <p:grpSpPr>
          <a:xfrm>
            <a:off x="901829" y="1972185"/>
            <a:ext cx="10592112" cy="1744622"/>
            <a:chOff x="2157" y="341005"/>
            <a:chExt cx="6122799" cy="925748"/>
          </a:xfrm>
        </p:grpSpPr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E72C3A4E-8F99-55E3-BCEC-C94AA83D6088}"/>
                </a:ext>
              </a:extLst>
            </p:cNvPr>
            <p:cNvSpPr txBox="1"/>
            <p:nvPr/>
          </p:nvSpPr>
          <p:spPr>
            <a:xfrm>
              <a:off x="2157" y="372750"/>
              <a:ext cx="1440000" cy="894003"/>
            </a:xfrm>
            <a:prstGeom prst="rect">
              <a:avLst/>
            </a:prstGeom>
            <a:solidFill>
              <a:srgbClr val="207AC1">
                <a:alpha val="14902"/>
              </a:srgbClr>
            </a:solidFill>
            <a:ln w="6350">
              <a:noFill/>
            </a:ln>
          </p:spPr>
          <p:txBody>
            <a:bodyPr rot="0" spcFirstLastPara="0" vert="horz" wrap="square" lIns="108000" tIns="180000" rIns="108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36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AU" b="1">
                  <a:solidFill>
                    <a:srgbClr val="21252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Priority Reform 1</a:t>
              </a:r>
            </a:p>
            <a:p>
              <a:pPr algn="ctr">
                <a:lnSpc>
                  <a:spcPts val="136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AU" sz="1400">
                  <a:solidFill>
                    <a:srgbClr val="211D1E"/>
                  </a:solidFill>
                  <a:effectLst/>
                  <a:latin typeface="+mn-lt"/>
                </a:rPr>
                <a:t>Formal partnerships and shared decision-making 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0E58A-17BA-C4C1-B5BE-C3DF4C65CEB6}"/>
                </a:ext>
              </a:extLst>
            </p:cNvPr>
            <p:cNvSpPr/>
            <p:nvPr/>
          </p:nvSpPr>
          <p:spPr>
            <a:xfrm>
              <a:off x="4021" y="341005"/>
              <a:ext cx="1440000" cy="45719"/>
            </a:xfrm>
            <a:prstGeom prst="rect">
              <a:avLst/>
            </a:prstGeom>
            <a:solidFill>
              <a:srgbClr val="207A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1713D127-82C2-03D2-FF94-A5C111784FE9}"/>
                </a:ext>
              </a:extLst>
            </p:cNvPr>
            <p:cNvSpPr txBox="1"/>
            <p:nvPr/>
          </p:nvSpPr>
          <p:spPr>
            <a:xfrm>
              <a:off x="1561376" y="372749"/>
              <a:ext cx="1440000" cy="882171"/>
            </a:xfrm>
            <a:prstGeom prst="rect">
              <a:avLst/>
            </a:prstGeom>
            <a:solidFill>
              <a:srgbClr val="5BC18E">
                <a:alpha val="14902"/>
              </a:srgbClr>
            </a:solidFill>
            <a:ln w="6350">
              <a:noFill/>
            </a:ln>
          </p:spPr>
          <p:txBody>
            <a:bodyPr rot="0" spcFirstLastPara="0" vert="horz" wrap="square" lIns="108000" tIns="180000" rIns="108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36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AU" b="1">
                  <a:solidFill>
                    <a:srgbClr val="21252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Priority Reform 2</a:t>
              </a:r>
            </a:p>
            <a:p>
              <a:pPr algn="ctr">
                <a:lnSpc>
                  <a:spcPts val="136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AU" sz="1400">
                  <a:solidFill>
                    <a:srgbClr val="211D1E"/>
                  </a:solidFill>
                  <a:latin typeface="+mn-lt"/>
                </a:rPr>
                <a:t>Building the </a:t>
              </a:r>
              <a:br>
                <a:rPr lang="en-AU" sz="1400">
                  <a:solidFill>
                    <a:srgbClr val="211D1E"/>
                  </a:solidFill>
                  <a:latin typeface="+mn-lt"/>
                </a:rPr>
              </a:br>
              <a:r>
                <a:rPr lang="en-AU" sz="1400">
                  <a:solidFill>
                    <a:srgbClr val="211D1E"/>
                  </a:solidFill>
                  <a:latin typeface="+mn-lt"/>
                </a:rPr>
                <a:t>community-controlled sector</a:t>
              </a:r>
            </a:p>
          </p:txBody>
        </p:sp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E164AFE0-9D4F-C044-E6EE-96D332E0CD2C}"/>
                </a:ext>
              </a:extLst>
            </p:cNvPr>
            <p:cNvSpPr txBox="1"/>
            <p:nvPr/>
          </p:nvSpPr>
          <p:spPr>
            <a:xfrm>
              <a:off x="3120595" y="373618"/>
              <a:ext cx="1440000" cy="881051"/>
            </a:xfrm>
            <a:prstGeom prst="rect">
              <a:avLst/>
            </a:prstGeom>
            <a:solidFill>
              <a:srgbClr val="8D5D45">
                <a:alpha val="14902"/>
              </a:srgbClr>
            </a:solidFill>
            <a:ln w="6350">
              <a:noFill/>
            </a:ln>
          </p:spPr>
          <p:txBody>
            <a:bodyPr rot="0" spcFirstLastPara="0" vert="horz" wrap="square" lIns="108000" tIns="180000" rIns="108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36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AU" b="1">
                  <a:solidFill>
                    <a:srgbClr val="21252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Priority Reform 3</a:t>
              </a:r>
            </a:p>
            <a:p>
              <a:pPr algn="ctr">
                <a:lnSpc>
                  <a:spcPts val="1360"/>
                </a:lnSpc>
                <a:spcAft>
                  <a:spcPts val="800"/>
                </a:spcAft>
              </a:pPr>
              <a:r>
                <a:rPr lang="en-AU" sz="1400">
                  <a:solidFill>
                    <a:srgbClr val="211D1E"/>
                  </a:solidFill>
                  <a:latin typeface="+mn-lt"/>
                </a:rPr>
                <a:t>Transforming government organisations </a:t>
              </a:r>
            </a:p>
            <a:p>
              <a:pPr algn="ctr">
                <a:lnSpc>
                  <a:spcPts val="136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AU" sz="1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A22699-C6F7-1A1A-90F5-79A6D4453DD2}"/>
                </a:ext>
              </a:extLst>
            </p:cNvPr>
            <p:cNvSpPr/>
            <p:nvPr/>
          </p:nvSpPr>
          <p:spPr>
            <a:xfrm>
              <a:off x="3125738" y="341005"/>
              <a:ext cx="1440000" cy="45719"/>
            </a:xfrm>
            <a:prstGeom prst="rect">
              <a:avLst/>
            </a:prstGeom>
            <a:solidFill>
              <a:srgbClr val="8D5D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C8C996EC-F4C7-30D8-E984-41D6246C4638}"/>
                </a:ext>
              </a:extLst>
            </p:cNvPr>
            <p:cNvSpPr txBox="1"/>
            <p:nvPr/>
          </p:nvSpPr>
          <p:spPr>
            <a:xfrm>
              <a:off x="4679813" y="379585"/>
              <a:ext cx="1440000" cy="882171"/>
            </a:xfrm>
            <a:prstGeom prst="rect">
              <a:avLst/>
            </a:prstGeom>
            <a:solidFill>
              <a:srgbClr val="DF5C2C">
                <a:alpha val="14902"/>
              </a:srgbClr>
            </a:solidFill>
            <a:ln w="6350">
              <a:noFill/>
            </a:ln>
          </p:spPr>
          <p:txBody>
            <a:bodyPr rot="0" spcFirstLastPara="0" vert="horz" wrap="square" lIns="108000" tIns="180000" rIns="108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36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AU" b="1">
                  <a:solidFill>
                    <a:srgbClr val="21252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Priority Reform 4</a:t>
              </a:r>
            </a:p>
            <a:p>
              <a:pPr algn="ctr">
                <a:lnSpc>
                  <a:spcPts val="1360"/>
                </a:lnSpc>
                <a:spcAft>
                  <a:spcPts val="800"/>
                </a:spcAft>
              </a:pPr>
              <a:r>
                <a:rPr lang="en-AU" sz="1400">
                  <a:solidFill>
                    <a:srgbClr val="211D1E"/>
                  </a:solidFill>
                  <a:latin typeface="+mn-lt"/>
                </a:rPr>
                <a:t>Shared access to </a:t>
              </a:r>
              <a:br>
                <a:rPr lang="en-AU" sz="1400">
                  <a:solidFill>
                    <a:srgbClr val="211D1E"/>
                  </a:solidFill>
                  <a:latin typeface="+mn-lt"/>
                </a:rPr>
              </a:br>
              <a:r>
                <a:rPr lang="en-AU" sz="1400">
                  <a:solidFill>
                    <a:srgbClr val="211D1E"/>
                  </a:solidFill>
                  <a:latin typeface="+mn-lt"/>
                </a:rPr>
                <a:t>data and information </a:t>
              </a:r>
              <a:br>
                <a:rPr lang="en-AU" sz="1400">
                  <a:solidFill>
                    <a:srgbClr val="211D1E"/>
                  </a:solidFill>
                  <a:latin typeface="+mn-lt"/>
                </a:rPr>
              </a:br>
              <a:r>
                <a:rPr lang="en-AU" sz="1400">
                  <a:solidFill>
                    <a:srgbClr val="211D1E"/>
                  </a:solidFill>
                  <a:latin typeface="+mn-lt"/>
                </a:rPr>
                <a:t>at a regional level </a:t>
              </a:r>
            </a:p>
            <a:p>
              <a:pPr algn="ctr">
                <a:lnSpc>
                  <a:spcPts val="1360"/>
                </a:lnSpc>
                <a:spcBef>
                  <a:spcPts val="600"/>
                </a:spcBef>
                <a:spcAft>
                  <a:spcPts val="800"/>
                </a:spcAft>
              </a:pPr>
              <a:endParaRPr lang="en-AU" sz="14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261040-D7B4-6612-A1D2-EE54C2228952}"/>
                </a:ext>
              </a:extLst>
            </p:cNvPr>
            <p:cNvSpPr/>
            <p:nvPr/>
          </p:nvSpPr>
          <p:spPr>
            <a:xfrm>
              <a:off x="4684956" y="341005"/>
              <a:ext cx="1440000" cy="45719"/>
            </a:xfrm>
            <a:prstGeom prst="rect">
              <a:avLst/>
            </a:prstGeom>
            <a:solidFill>
              <a:srgbClr val="B556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C32E26-5C86-1705-9A63-6B33A3064895}"/>
                </a:ext>
              </a:extLst>
            </p:cNvPr>
            <p:cNvSpPr/>
            <p:nvPr/>
          </p:nvSpPr>
          <p:spPr>
            <a:xfrm>
              <a:off x="1554363" y="341005"/>
              <a:ext cx="1440000" cy="45719"/>
            </a:xfrm>
            <a:prstGeom prst="rect">
              <a:avLst/>
            </a:prstGeom>
            <a:solidFill>
              <a:srgbClr val="448B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14" name="Picture 13" descr="A blue and black design&#10;&#10;Description automatically generated">
            <a:extLst>
              <a:ext uri="{FF2B5EF4-FFF2-40B4-BE49-F238E27FC236}">
                <a16:creationId xmlns:a16="http://schemas.microsoft.com/office/drawing/2014/main" id="{D24AB5F0-AAA3-2959-1ED2-EA6D79EE53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09" y="3013514"/>
            <a:ext cx="7795024" cy="4384701"/>
          </a:xfrm>
          <a:prstGeom prst="rect">
            <a:avLst/>
          </a:prstGeom>
        </p:spPr>
      </p:pic>
      <p:pic>
        <p:nvPicPr>
          <p:cNvPr id="15" name="Picture 14" descr="A close up of two circles&#10;&#10;Description automatically generated">
            <a:extLst>
              <a:ext uri="{FF2B5EF4-FFF2-40B4-BE49-F238E27FC236}">
                <a16:creationId xmlns:a16="http://schemas.microsoft.com/office/drawing/2014/main" id="{6A64C218-1B36-C360-F5DA-BAA01F6EF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36209" y="3185192"/>
            <a:ext cx="622362" cy="280063"/>
          </a:xfrm>
          <a:prstGeom prst="rect">
            <a:avLst/>
          </a:prstGeom>
        </p:spPr>
      </p:pic>
      <p:pic>
        <p:nvPicPr>
          <p:cNvPr id="16" name="Picture 15" descr="A close up of two circles&#10;&#10;Description automatically generated">
            <a:extLst>
              <a:ext uri="{FF2B5EF4-FFF2-40B4-BE49-F238E27FC236}">
                <a16:creationId xmlns:a16="http://schemas.microsoft.com/office/drawing/2014/main" id="{18319F97-53B7-2184-E34E-61865FC0E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79409" y="3185192"/>
            <a:ext cx="622362" cy="280063"/>
          </a:xfrm>
          <a:prstGeom prst="rect">
            <a:avLst/>
          </a:prstGeom>
        </p:spPr>
      </p:pic>
      <p:pic>
        <p:nvPicPr>
          <p:cNvPr id="17" name="Picture 16" descr="A close up of two circles&#10;&#10;Description automatically generated">
            <a:extLst>
              <a:ext uri="{FF2B5EF4-FFF2-40B4-BE49-F238E27FC236}">
                <a16:creationId xmlns:a16="http://schemas.microsoft.com/office/drawing/2014/main" id="{7020F519-1681-AC2F-FFC2-48BF0E96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02687" y="3185192"/>
            <a:ext cx="622362" cy="280063"/>
          </a:xfrm>
          <a:prstGeom prst="rect">
            <a:avLst/>
          </a:prstGeom>
        </p:spPr>
      </p:pic>
      <p:pic>
        <p:nvPicPr>
          <p:cNvPr id="18" name="Picture 17" descr="A close up of two circles&#10;&#10;Description automatically generated">
            <a:extLst>
              <a:ext uri="{FF2B5EF4-FFF2-40B4-BE49-F238E27FC236}">
                <a16:creationId xmlns:a16="http://schemas.microsoft.com/office/drawing/2014/main" id="{DAF4A9DF-A145-5FE0-AE91-AB612375A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00917" y="3185192"/>
            <a:ext cx="622362" cy="2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9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57D83A63-C016-71AD-07E9-675868EF9D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822"/>
            <a:ext cx="12192001" cy="47991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17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C6B8F5-88AA-7098-2345-E1EA1C45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9" y="476874"/>
            <a:ext cx="5677880" cy="523220"/>
          </a:xfrm>
        </p:spPr>
        <p:txBody>
          <a:bodyPr/>
          <a:lstStyle/>
          <a:p>
            <a:r>
              <a:rPr lang="en-US" sz="3000"/>
              <a:t>A demonstration of the dashboard and ADCR</a:t>
            </a:r>
            <a:endParaRPr lang="en-AU" sz="3000"/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ABE70BAC-B6D9-6649-AF41-E7EEB4831CDE}"/>
              </a:ext>
            </a:extLst>
          </p:cNvPr>
          <p:cNvSpPr txBox="1"/>
          <p:nvPr/>
        </p:nvSpPr>
        <p:spPr>
          <a:xfrm>
            <a:off x="1277257" y="3109463"/>
            <a:ext cx="8911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hlinkClick r:id="rId4"/>
              </a:rPr>
              <a:t>Dashboard | Closing the Gap Information Repository - Productivity Commission (pc.gov.au)</a:t>
            </a:r>
            <a:endParaRPr lang="en-AU" sz="2400" b="1"/>
          </a:p>
        </p:txBody>
      </p:sp>
    </p:spTree>
    <p:extLst>
      <p:ext uri="{BB962C8B-B14F-4D97-AF65-F5344CB8AC3E}">
        <p14:creationId xmlns:p14="http://schemas.microsoft.com/office/powerpoint/2010/main" val="3793988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99FBBF64-4B35-E4B0-1E4E-75051F54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9036"/>
            <a:ext cx="12192001" cy="464794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FE4A8D-A869-BC51-C207-D907EB5863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334" y="1873250"/>
            <a:ext cx="10861675" cy="38401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Earlier this year, the Productivity Commission released t</a:t>
            </a:r>
            <a:r>
              <a:rPr lang="en-AU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 first comprehensive three-yearly </a:t>
            </a:r>
            <a:r>
              <a:rPr lang="en-AU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Review of the National Agreement.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Joint Council has accepted the four headline recommendations: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governments need to share power to make meaningful progress</a:t>
            </a:r>
          </a:p>
          <a:p>
            <a:pPr lvl="1"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Indigenous Data Sovereignty must be recognised and supported</a:t>
            </a:r>
          </a:p>
          <a:p>
            <a:pPr lvl="1"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mainstream systems and culture within governments should be fundamentally rethought</a:t>
            </a:r>
          </a:p>
          <a:p>
            <a:pPr lvl="1"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stronger accountability is required to drive behaviour change </a:t>
            </a:r>
          </a:p>
          <a:p>
            <a:pPr lvl="0">
              <a:spcAft>
                <a:spcPts val="1200"/>
              </a:spcAft>
            </a:pPr>
            <a:r>
              <a:rPr lang="en-AU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15 out of the 16 actions under the recommendations have been accepted.</a:t>
            </a:r>
            <a:endParaRPr lang="en-AU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9C13C5-2B9A-E312-BDAC-EE87F372E09C}"/>
              </a:ext>
            </a:extLst>
          </p:cNvPr>
          <p:cNvSpPr txBox="1">
            <a:spLocks/>
          </p:cNvSpPr>
          <p:nvPr/>
        </p:nvSpPr>
        <p:spPr>
          <a:xfrm>
            <a:off x="547903" y="673048"/>
            <a:ext cx="11194154" cy="575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000" b="1">
                <a:solidFill>
                  <a:schemeClr val="tx1">
                    <a:lumMod val="75000"/>
                    <a:lumOff val="25000"/>
                  </a:schemeClr>
                </a:solidFill>
              </a:rPr>
              <a:t>The data shows the need for full implementation of the National Agreement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9379393-F665-F60A-022D-5B7030557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18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454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FDEBA79F-51F3-B039-E7AD-7D21F74BAB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822"/>
            <a:ext cx="12192001" cy="4799155"/>
          </a:xfrm>
          <a:prstGeom prst="rect">
            <a:avLst/>
          </a:prstGeom>
        </p:spPr>
      </p:pic>
      <p:pic>
        <p:nvPicPr>
          <p:cNvPr id="5" name="Picture 4" descr="A blue and black design&#10;&#10;Description automatically generated">
            <a:extLst>
              <a:ext uri="{FF2B5EF4-FFF2-40B4-BE49-F238E27FC236}">
                <a16:creationId xmlns:a16="http://schemas.microsoft.com/office/drawing/2014/main" id="{C7F36657-3BF7-9D9F-040D-30DA66234F4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8" y="1598936"/>
            <a:ext cx="8836754" cy="49706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5A490F-9470-5011-FBAA-D1856A68C677}"/>
              </a:ext>
            </a:extLst>
          </p:cNvPr>
          <p:cNvSpPr txBox="1">
            <a:spLocks/>
          </p:cNvSpPr>
          <p:nvPr/>
        </p:nvSpPr>
        <p:spPr>
          <a:xfrm>
            <a:off x="527535" y="596537"/>
            <a:ext cx="11096194" cy="46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000" b="1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6F41D01-2C91-C04F-E651-DF77C3A0EB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803" y="1655763"/>
            <a:ext cx="8294688" cy="47990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Thanks to our participants for their support in reviewing and commenting on the draft dashboard and ADCR.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2300" b="1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Further queries? </a:t>
            </a:r>
            <a:b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Please contact us </a:t>
            </a: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ctg.data@pc.gov.au</a:t>
            </a: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AU" sz="2300" b="1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 b="1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pc.gov.au/closing-the-gap-data</a:t>
            </a:r>
            <a:endParaRPr lang="en-AU" sz="2300" b="1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b="1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5AD187-ECA1-0B67-B0C8-E26F1F94C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19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24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14EB63A2-5023-2738-2C56-9AFE0C61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DAA26-93FE-4A42-91E9-A2BC9380C758}"/>
              </a:ext>
            </a:extLst>
          </p:cNvPr>
          <p:cNvSpPr txBox="1">
            <a:spLocks/>
          </p:cNvSpPr>
          <p:nvPr/>
        </p:nvSpPr>
        <p:spPr>
          <a:xfrm>
            <a:off x="2107094" y="2611815"/>
            <a:ext cx="7977809" cy="206039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1755" marR="0" lvl="0" indent="0" algn="ctr" defTabSz="914400" rtl="0" eaLnBrk="1" fontAlgn="auto" latinLnBrk="0" hangingPunct="1">
              <a:lnSpc>
                <a:spcPts val="226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Arial" panose="020B0604020202020204" pitchFamily="34" charset="0"/>
              </a:rPr>
              <a:t>Acknowledgement of Country</a:t>
            </a:r>
            <a:endParaRPr kumimoji="0" lang="en-AU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485954C-CD34-5B73-EED0-88B7EA94C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2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187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FDEBA79F-51F3-B039-E7AD-7D21F74BAB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7822"/>
            <a:ext cx="12192001" cy="47991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5A490F-9470-5011-FBAA-D1856A68C677}"/>
              </a:ext>
            </a:extLst>
          </p:cNvPr>
          <p:cNvSpPr txBox="1">
            <a:spLocks/>
          </p:cNvSpPr>
          <p:nvPr/>
        </p:nvSpPr>
        <p:spPr>
          <a:xfrm>
            <a:off x="2733706" y="2748074"/>
            <a:ext cx="7121494" cy="1214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4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>
                <a:solidFill>
                  <a:schemeClr val="tx1"/>
                </a:solidFill>
              </a:rPr>
              <a:t>A</a:t>
            </a:r>
            <a:r>
              <a:rPr lang="en-AU" sz="3000" b="1">
                <a:solidFill>
                  <a:schemeClr val="tx1"/>
                </a:solidFill>
              </a:rPr>
              <a:t> dive into a selection of targets</a:t>
            </a:r>
          </a:p>
        </p:txBody>
      </p:sp>
    </p:spTree>
    <p:extLst>
      <p:ext uri="{BB962C8B-B14F-4D97-AF65-F5344CB8AC3E}">
        <p14:creationId xmlns:p14="http://schemas.microsoft.com/office/powerpoint/2010/main" val="21577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147" y="497548"/>
            <a:ext cx="10593770" cy="1020999"/>
          </a:xfrm>
        </p:spPr>
        <p:txBody>
          <a:bodyPr wrap="square">
            <a:noAutofit/>
          </a:bodyPr>
          <a:lstStyle/>
          <a:p>
            <a:r>
              <a:rPr lang="en-GB" sz="22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Outcome 2: Nationally, based on progress from the baseline, the Target shows good improvement and is on track to be met</a:t>
            </a:r>
            <a:endParaRPr lang="en-AU" sz="2200">
              <a:solidFill>
                <a:schemeClr val="tx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21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F6AA55-5C03-3572-BB07-CC88E86B7CF8}"/>
              </a:ext>
            </a:extLst>
          </p:cNvPr>
          <p:cNvGrpSpPr/>
          <p:nvPr/>
        </p:nvGrpSpPr>
        <p:grpSpPr>
          <a:xfrm>
            <a:off x="670560" y="1949003"/>
            <a:ext cx="6470469" cy="3281914"/>
            <a:chOff x="628519" y="1287956"/>
            <a:chExt cx="6470469" cy="3281914"/>
          </a:xfrm>
        </p:grpSpPr>
        <p:pic>
          <p:nvPicPr>
            <p:cNvPr id="5" name="slide2" descr="Figure CtG2.1 ">
              <a:extLst>
                <a:ext uri="{FF2B5EF4-FFF2-40B4-BE49-F238E27FC236}">
                  <a16:creationId xmlns:a16="http://schemas.microsoft.com/office/drawing/2014/main" id="{F9CB4614-0739-CAC1-7868-9A21D0694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80" r="17076" b="41536"/>
            <a:stretch/>
          </p:blipFill>
          <p:spPr>
            <a:xfrm>
              <a:off x="628519" y="1287956"/>
              <a:ext cx="6470469" cy="2642913"/>
            </a:xfrm>
            <a:prstGeom prst="rect">
              <a:avLst/>
            </a:prstGeom>
          </p:spPr>
        </p:pic>
        <p:pic>
          <p:nvPicPr>
            <p:cNvPr id="6" name="slide2" descr="Figure CtG2.1 ">
              <a:extLst>
                <a:ext uri="{FF2B5EF4-FFF2-40B4-BE49-F238E27FC236}">
                  <a16:creationId xmlns:a16="http://schemas.microsoft.com/office/drawing/2014/main" id="{A26CB79D-2D6D-C50B-B0B8-3BE4F7BBA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51" r="17076" b="17971"/>
            <a:stretch/>
          </p:blipFill>
          <p:spPr>
            <a:xfrm>
              <a:off x="628519" y="3938665"/>
              <a:ext cx="6470469" cy="63120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AA4315E-19CF-6AF0-895F-B264D727E4BB}"/>
              </a:ext>
            </a:extLst>
          </p:cNvPr>
          <p:cNvSpPr txBox="1"/>
          <p:nvPr/>
        </p:nvSpPr>
        <p:spPr>
          <a:xfrm>
            <a:off x="555678" y="1476259"/>
            <a:ext cx="7399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Figure Live-born singleton babies of healthy birthweight (2,500-4,499g)</a:t>
            </a:r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CE4FE-244D-85BD-114A-3F7C78A0656B}"/>
              </a:ext>
            </a:extLst>
          </p:cNvPr>
          <p:cNvSpPr txBox="1"/>
          <p:nvPr/>
        </p:nvSpPr>
        <p:spPr>
          <a:xfrm>
            <a:off x="7578301" y="1984323"/>
            <a:ext cx="3888826" cy="2244812"/>
          </a:xfrm>
          <a:prstGeom prst="rect">
            <a:avLst/>
          </a:prstGeom>
          <a:solidFill>
            <a:srgbClr val="732B11">
              <a:alpha val="6000"/>
            </a:srgbClr>
          </a:solidFill>
        </p:spPr>
        <p:txBody>
          <a:bodyPr wrap="square" lIns="180000" tIns="108000" rIns="108000" bIns="108000" anchor="ctr" anchorCtr="0">
            <a:noAutofit/>
          </a:bodyPr>
          <a:lstStyle/>
          <a:p>
            <a:r>
              <a:rPr lang="en-GB"/>
              <a:t>Nationally in 2021, 89.6% of Aboriginal and Torres Strait Islander babies born were of a healthy birthweight (figure CtG2.1).</a:t>
            </a:r>
          </a:p>
          <a:p>
            <a:endParaRPr lang="en-GB"/>
          </a:p>
          <a:p>
            <a:r>
              <a:rPr lang="en-GB"/>
              <a:t>This is an increase from 88.8% in 2017 (the baseline year).</a:t>
            </a:r>
            <a:endParaRPr lang="en-AU"/>
          </a:p>
        </p:txBody>
      </p:sp>
      <p:pic>
        <p:nvPicPr>
          <p:cNvPr id="11" name="slide2" descr="Figure CtG2.1 ">
            <a:extLst>
              <a:ext uri="{FF2B5EF4-FFF2-40B4-BE49-F238E27FC236}">
                <a16:creationId xmlns:a16="http://schemas.microsoft.com/office/drawing/2014/main" id="{7945A603-D4C5-79A8-F3A2-8850F0A23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9" r="17076" b="39"/>
          <a:stretch/>
        </p:blipFill>
        <p:spPr>
          <a:xfrm>
            <a:off x="555678" y="5220400"/>
            <a:ext cx="8217261" cy="1225782"/>
          </a:xfrm>
          <a:prstGeom prst="rect">
            <a:avLst/>
          </a:prstGeom>
        </p:spPr>
      </p:pic>
      <p:pic>
        <p:nvPicPr>
          <p:cNvPr id="8" name="Picture 7" descr="A colorful circular object with orange and blue handles&#10;&#10;Description automatically generated">
            <a:extLst>
              <a:ext uri="{FF2B5EF4-FFF2-40B4-BE49-F238E27FC236}">
                <a16:creationId xmlns:a16="http://schemas.microsoft.com/office/drawing/2014/main" id="{28A73575-41B6-7613-F55E-F310A7CCF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41168"/>
            <a:ext cx="1038007" cy="9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18" y="488815"/>
            <a:ext cx="9273763" cy="1020999"/>
          </a:xfrm>
        </p:spPr>
        <p:txBody>
          <a:bodyPr wrap="square">
            <a:noAutofit/>
          </a:bodyPr>
          <a:lstStyle/>
          <a:p>
            <a:r>
              <a:rPr lang="en-GB" sz="22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Outcome 2: </a:t>
            </a:r>
            <a:r>
              <a:rPr lang="en-GB" sz="2200" b="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Babies born of a healthy birthweight was lower in more remote areas</a:t>
            </a:r>
            <a:endParaRPr lang="en-AU" sz="2200" b="0">
              <a:solidFill>
                <a:schemeClr val="tx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22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4315E-19CF-6AF0-895F-B264D727E4BB}"/>
              </a:ext>
            </a:extLst>
          </p:cNvPr>
          <p:cNvSpPr txBox="1"/>
          <p:nvPr/>
        </p:nvSpPr>
        <p:spPr>
          <a:xfrm>
            <a:off x="1964674" y="1513693"/>
            <a:ext cx="9017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Live-born singleton babies of healthy birthweight (2,500-4,499g), by remoteness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59DD2-1702-CCC5-F54A-FC8EA187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75" y="2026679"/>
            <a:ext cx="8888200" cy="4178516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E652C8FA-F879-3060-ABBA-8A072567CB3B}"/>
              </a:ext>
            </a:extLst>
          </p:cNvPr>
          <p:cNvSpPr/>
          <p:nvPr/>
        </p:nvSpPr>
        <p:spPr>
          <a:xfrm>
            <a:off x="9371677" y="3746612"/>
            <a:ext cx="199697" cy="956441"/>
          </a:xfrm>
          <a:prstGeom prst="rightBrac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37BE0-77FA-0564-6BA9-2282BFDD08DC}"/>
              </a:ext>
            </a:extLst>
          </p:cNvPr>
          <p:cNvSpPr txBox="1"/>
          <p:nvPr/>
        </p:nvSpPr>
        <p:spPr>
          <a:xfrm>
            <a:off x="9725477" y="3856969"/>
            <a:ext cx="2224034" cy="735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and very remote areas</a:t>
            </a:r>
            <a:endParaRPr lang="en-AU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olorful circular object with orange and blue handles&#10;&#10;Description automatically generated">
            <a:extLst>
              <a:ext uri="{FF2B5EF4-FFF2-40B4-BE49-F238E27FC236}">
                <a16:creationId xmlns:a16="http://schemas.microsoft.com/office/drawing/2014/main" id="{71897564-D737-9E2E-DF2D-F3B8C98EB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41168"/>
            <a:ext cx="1038007" cy="9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16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920" y="465722"/>
            <a:ext cx="9474327" cy="1020999"/>
          </a:xfrm>
        </p:spPr>
        <p:txBody>
          <a:bodyPr wrap="square">
            <a:noAutofit/>
          </a:bodyPr>
          <a:lstStyle/>
          <a:p>
            <a:r>
              <a:rPr lang="en-GB" sz="22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Outcome 2: There are r</a:t>
            </a:r>
            <a:r>
              <a:rPr lang="en-GB" sz="2200" b="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ising rates of early antenatal care and falling smoking rates during pregnancy</a:t>
            </a:r>
            <a:endParaRPr lang="en-AU" sz="2200" b="0">
              <a:solidFill>
                <a:schemeClr val="tx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71" y="6307649"/>
            <a:ext cx="373820" cy="386879"/>
          </a:xfrm>
        </p:spPr>
        <p:txBody>
          <a:bodyPr/>
          <a:lstStyle/>
          <a:p>
            <a:fld id="{CCC048A1-DA42-4C84-8285-379A296E6C62}" type="slidenum">
              <a:rPr lang="en-AU" smtClean="0"/>
              <a:t>23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4B0CF-D047-7B41-014B-68D5644C0FF9}"/>
              </a:ext>
            </a:extLst>
          </p:cNvPr>
          <p:cNvSpPr txBox="1"/>
          <p:nvPr/>
        </p:nvSpPr>
        <p:spPr>
          <a:xfrm>
            <a:off x="782449" y="1537537"/>
            <a:ext cx="2822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Women with at least one antenatal care visit in the first trimester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7BD4A9-E593-2A4F-2DFE-75B5D1DBC56D}"/>
              </a:ext>
            </a:extLst>
          </p:cNvPr>
          <p:cNvGrpSpPr/>
          <p:nvPr/>
        </p:nvGrpSpPr>
        <p:grpSpPr>
          <a:xfrm>
            <a:off x="1028169" y="2400233"/>
            <a:ext cx="1623433" cy="3558018"/>
            <a:chOff x="8711483" y="2550990"/>
            <a:chExt cx="1890591" cy="41435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76297F-E06A-6753-5283-05066B681F61}"/>
                </a:ext>
              </a:extLst>
            </p:cNvPr>
            <p:cNvGrpSpPr/>
            <p:nvPr/>
          </p:nvGrpSpPr>
          <p:grpSpPr>
            <a:xfrm>
              <a:off x="8711490" y="2550990"/>
              <a:ext cx="1890584" cy="4143538"/>
              <a:chOff x="10070645" y="2162432"/>
              <a:chExt cx="1307577" cy="332396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538C307-BDEB-73F8-11E6-E5EA44DF9D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40" t="33579" r="93375" b="6735"/>
              <a:stretch/>
            </p:blipFill>
            <p:spPr>
              <a:xfrm>
                <a:off x="10070645" y="2648151"/>
                <a:ext cx="420241" cy="283824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75433C0-4D9A-BD74-0828-AD0BECF527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7847" t="23517" r="400" b="6582"/>
              <a:stretch/>
            </p:blipFill>
            <p:spPr>
              <a:xfrm>
                <a:off x="10461078" y="2162432"/>
                <a:ext cx="917144" cy="332396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4DEA2B-AF29-3401-5955-9FD5B4D8E61C}"/>
                </a:ext>
              </a:extLst>
            </p:cNvPr>
            <p:cNvSpPr/>
            <p:nvPr/>
          </p:nvSpPr>
          <p:spPr>
            <a:xfrm>
              <a:off x="8711483" y="2854411"/>
              <a:ext cx="1791760" cy="384011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 descr="A colorful circular object with orange and blue handles&#10;&#10;Description automatically generated">
            <a:extLst>
              <a:ext uri="{FF2B5EF4-FFF2-40B4-BE49-F238E27FC236}">
                <a16:creationId xmlns:a16="http://schemas.microsoft.com/office/drawing/2014/main" id="{984976E9-CEF0-630A-4D20-9CA7B91D8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41168"/>
            <a:ext cx="1038007" cy="9531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D5FB3E-D666-65B2-B304-15002369AA1C}"/>
              </a:ext>
            </a:extLst>
          </p:cNvPr>
          <p:cNvGrpSpPr/>
          <p:nvPr/>
        </p:nvGrpSpPr>
        <p:grpSpPr>
          <a:xfrm>
            <a:off x="5890846" y="2871166"/>
            <a:ext cx="1603968" cy="3038097"/>
            <a:chOff x="5238750" y="1966912"/>
            <a:chExt cx="1266825" cy="29241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81D389-D6A7-4C4E-ABE5-49B647361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6425" y="1966912"/>
              <a:ext cx="819150" cy="29241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FE1890-8BFF-AFCC-85E4-D49D6424B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8750" y="2019299"/>
              <a:ext cx="447675" cy="28194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CF70FDD-3D67-B242-F850-7B053EBC213A}"/>
              </a:ext>
            </a:extLst>
          </p:cNvPr>
          <p:cNvSpPr txBox="1"/>
          <p:nvPr/>
        </p:nvSpPr>
        <p:spPr>
          <a:xfrm>
            <a:off x="5735456" y="1526647"/>
            <a:ext cx="2822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Women with five or more antenatal care visits during pregnancy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0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09" y="445298"/>
            <a:ext cx="9182779" cy="1020999"/>
          </a:xfrm>
        </p:spPr>
        <p:txBody>
          <a:bodyPr wrap="square">
            <a:noAutofit/>
          </a:bodyPr>
          <a:lstStyle/>
          <a:p>
            <a:r>
              <a:rPr lang="en-GB" sz="22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Outcome 11: Nationally, the Target shows no change from the baseline and is not on track to be met</a:t>
            </a:r>
            <a:endParaRPr lang="en-AU" sz="2200">
              <a:solidFill>
                <a:schemeClr val="tx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24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4315E-19CF-6AF0-895F-B264D727E4BB}"/>
              </a:ext>
            </a:extLst>
          </p:cNvPr>
          <p:cNvSpPr txBox="1"/>
          <p:nvPr/>
        </p:nvSpPr>
        <p:spPr>
          <a:xfrm>
            <a:off x="2517913" y="1466297"/>
            <a:ext cx="7381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Rate of Aboriginal and Torres Strait Islander young people in detention on an average day per 10,000 young people (aged 10–17 years)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347F1-6DB8-C372-15FE-80C0BD6F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b="7155"/>
          <a:stretch/>
        </p:blipFill>
        <p:spPr bwMode="auto">
          <a:xfrm>
            <a:off x="1209540" y="2290255"/>
            <a:ext cx="9625711" cy="374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colorful circle with handles&#10;&#10;Description automatically generated">
            <a:extLst>
              <a:ext uri="{FF2B5EF4-FFF2-40B4-BE49-F238E27FC236}">
                <a16:creationId xmlns:a16="http://schemas.microsoft.com/office/drawing/2014/main" id="{EC61C5DF-D537-864F-7DF9-12C550D3F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299574"/>
            <a:ext cx="1057835" cy="9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7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63" y="562384"/>
            <a:ext cx="11069848" cy="703337"/>
          </a:xfrm>
        </p:spPr>
        <p:txBody>
          <a:bodyPr wrap="square">
            <a:normAutofit/>
          </a:bodyPr>
          <a:lstStyle/>
          <a:p>
            <a:r>
              <a:rPr lang="en-GB" sz="24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Outcome 11: There are differing trends across jurisdictions</a:t>
            </a:r>
            <a:endParaRPr lang="en-AU" sz="2400" b="0">
              <a:solidFill>
                <a:schemeClr val="tx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25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4315E-19CF-6AF0-895F-B264D727E4BB}"/>
              </a:ext>
            </a:extLst>
          </p:cNvPr>
          <p:cNvSpPr txBox="1"/>
          <p:nvPr/>
        </p:nvSpPr>
        <p:spPr>
          <a:xfrm>
            <a:off x="2283814" y="1372925"/>
            <a:ext cx="946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Young people in detention on an average day, Rate per 10,000 young people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14A5E-0F84-5A7E-16C0-53D94F49E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81" y="1915527"/>
            <a:ext cx="8567060" cy="402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olorful circle with handles&#10;&#10;Description automatically generated">
            <a:extLst>
              <a:ext uri="{FF2B5EF4-FFF2-40B4-BE49-F238E27FC236}">
                <a16:creationId xmlns:a16="http://schemas.microsoft.com/office/drawing/2014/main" id="{14E53D57-43A5-235F-14C2-AFAD753D9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299574"/>
            <a:ext cx="1057835" cy="9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4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2" y="435637"/>
            <a:ext cx="9719104" cy="1020999"/>
          </a:xfrm>
        </p:spPr>
        <p:txBody>
          <a:bodyPr wrap="square">
            <a:normAutofit/>
          </a:bodyPr>
          <a:lstStyle/>
          <a:p>
            <a:r>
              <a:rPr lang="en-GB" sz="22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Outcome 11: Young people are entering the youth justice system at older ages</a:t>
            </a:r>
            <a:endParaRPr lang="en-AU" sz="2200" b="0">
              <a:solidFill>
                <a:schemeClr val="tx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048A1-DA42-4C84-8285-379A296E6C62}" type="slidenum">
              <a:rPr lang="en-AU" smtClean="0"/>
              <a:t>26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4B0CF-D047-7B41-014B-68D5644C0FF9}"/>
              </a:ext>
            </a:extLst>
          </p:cNvPr>
          <p:cNvSpPr txBox="1"/>
          <p:nvPr/>
        </p:nvSpPr>
        <p:spPr>
          <a:xfrm>
            <a:off x="5496911" y="1518000"/>
            <a:ext cx="6169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Young people proceeded against by police, Aboriginal and Torres Strait Islander young people, Rate per 10,000 young people (10-17 years old)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59050-9816-81A9-3347-251651A0A105}"/>
              </a:ext>
            </a:extLst>
          </p:cNvPr>
          <p:cNvSpPr txBox="1"/>
          <p:nvPr/>
        </p:nvSpPr>
        <p:spPr>
          <a:xfrm>
            <a:off x="475679" y="1518000"/>
            <a:ext cx="46135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Aboriginal and Torres Strait Islander young people under youth justice supervision – aged 10–13 years at first supervision 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1882DC-7F5A-24A7-0944-3BA6B8E409D7}"/>
              </a:ext>
            </a:extLst>
          </p:cNvPr>
          <p:cNvGrpSpPr/>
          <p:nvPr/>
        </p:nvGrpSpPr>
        <p:grpSpPr>
          <a:xfrm>
            <a:off x="1478930" y="2681239"/>
            <a:ext cx="1967870" cy="3711719"/>
            <a:chOff x="607163" y="2678569"/>
            <a:chExt cx="2051953" cy="39202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E285CE-11FE-6DFD-972D-CA4DCE675623}"/>
                </a:ext>
              </a:extLst>
            </p:cNvPr>
            <p:cNvSpPr/>
            <p:nvPr/>
          </p:nvSpPr>
          <p:spPr>
            <a:xfrm>
              <a:off x="607163" y="2689079"/>
              <a:ext cx="2051953" cy="39097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1441E1-829B-E6A9-5067-CCF3D2F7D4EB}"/>
                </a:ext>
              </a:extLst>
            </p:cNvPr>
            <p:cNvGrpSpPr/>
            <p:nvPr/>
          </p:nvGrpSpPr>
          <p:grpSpPr>
            <a:xfrm>
              <a:off x="607479" y="2678569"/>
              <a:ext cx="1967557" cy="3711719"/>
              <a:chOff x="281658" y="2560683"/>
              <a:chExt cx="1505452" cy="318763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45CDC3D-1CBA-A1DD-BCA8-36F42DD03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91769" b="10044"/>
              <a:stretch/>
            </p:blipFill>
            <p:spPr>
              <a:xfrm>
                <a:off x="281658" y="2560683"/>
                <a:ext cx="620386" cy="318763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7ADB7E9-887C-6B91-4F98-606C070B4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8299" b="10044"/>
              <a:stretch/>
            </p:blipFill>
            <p:spPr>
              <a:xfrm>
                <a:off x="905144" y="2560683"/>
                <a:ext cx="881966" cy="318763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8FD957-0F57-03AB-47FE-B503960A2ABB}"/>
              </a:ext>
            </a:extLst>
          </p:cNvPr>
          <p:cNvGrpSpPr/>
          <p:nvPr/>
        </p:nvGrpSpPr>
        <p:grpSpPr>
          <a:xfrm>
            <a:off x="5749159" y="2681239"/>
            <a:ext cx="5333273" cy="3561254"/>
            <a:chOff x="4930921" y="2631577"/>
            <a:chExt cx="5333273" cy="3561254"/>
          </a:xfrm>
        </p:grpSpPr>
        <p:pic>
          <p:nvPicPr>
            <p:cNvPr id="23" name="slide2" descr="Figure SE11c.1">
              <a:extLst>
                <a:ext uri="{FF2B5EF4-FFF2-40B4-BE49-F238E27FC236}">
                  <a16:creationId xmlns:a16="http://schemas.microsoft.com/office/drawing/2014/main" id="{0A907A74-40EB-441E-B0F2-21398DD00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" t="28119" r="80187" b="10678"/>
            <a:stretch/>
          </p:blipFill>
          <p:spPr>
            <a:xfrm>
              <a:off x="4930921" y="2631579"/>
              <a:ext cx="1604945" cy="35142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slide2" descr="Figure SE11c.1">
              <a:extLst>
                <a:ext uri="{FF2B5EF4-FFF2-40B4-BE49-F238E27FC236}">
                  <a16:creationId xmlns:a16="http://schemas.microsoft.com/office/drawing/2014/main" id="{D32781B9-81F0-112A-79DD-01A07678F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8" t="28119" r="60352" b="9860"/>
            <a:stretch/>
          </p:blipFill>
          <p:spPr>
            <a:xfrm>
              <a:off x="6514846" y="2631578"/>
              <a:ext cx="1008993" cy="35612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slide2" descr="Figure SE11c.1">
              <a:extLst>
                <a:ext uri="{FF2B5EF4-FFF2-40B4-BE49-F238E27FC236}">
                  <a16:creationId xmlns:a16="http://schemas.microsoft.com/office/drawing/2014/main" id="{9D118B84-69B7-2502-1412-640FC5FA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66" t="28119" r="40508" b="9860"/>
            <a:stretch/>
          </p:blipFill>
          <p:spPr>
            <a:xfrm>
              <a:off x="7534349" y="2631578"/>
              <a:ext cx="927322" cy="35612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slide2" descr="Figure SE11c.1">
              <a:extLst>
                <a:ext uri="{FF2B5EF4-FFF2-40B4-BE49-F238E27FC236}">
                  <a16:creationId xmlns:a16="http://schemas.microsoft.com/office/drawing/2014/main" id="{8E8A99C0-E010-6EB7-25AE-59FA3C074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33" t="28119" r="10446" b="10678"/>
            <a:stretch/>
          </p:blipFill>
          <p:spPr>
            <a:xfrm>
              <a:off x="8472181" y="2631577"/>
              <a:ext cx="1792013" cy="351426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4D23E7F-03D9-C30E-DA5D-7FB6DCDA75AF}"/>
              </a:ext>
            </a:extLst>
          </p:cNvPr>
          <p:cNvSpPr/>
          <p:nvPr/>
        </p:nvSpPr>
        <p:spPr>
          <a:xfrm>
            <a:off x="5749159" y="2631577"/>
            <a:ext cx="5805692" cy="367607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 descr="A colorful circle with handles&#10;&#10;Description automatically generated">
            <a:extLst>
              <a:ext uri="{FF2B5EF4-FFF2-40B4-BE49-F238E27FC236}">
                <a16:creationId xmlns:a16="http://schemas.microsoft.com/office/drawing/2014/main" id="{51E662AC-8274-F9DE-DBEF-C07213955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299574"/>
            <a:ext cx="1057835" cy="9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gradient on a surface&#10;&#10;Description automatically generated with medium confidence">
            <a:extLst>
              <a:ext uri="{FF2B5EF4-FFF2-40B4-BE49-F238E27FC236}">
                <a16:creationId xmlns:a16="http://schemas.microsoft.com/office/drawing/2014/main" id="{8E7DA5AA-684C-EB69-EB69-04D81577AF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91A13-BF34-C5B7-4D02-76C18465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chemeClr val="tx1"/>
                </a:solidFill>
                <a:latin typeface="Arial Black"/>
                <a:cs typeface="Arial"/>
              </a:rPr>
              <a:t>Presentation outline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515F4-B723-4254-BB71-0ED60B7E3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3</a:t>
            </a:fld>
            <a:endParaRPr lang="en-AU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60D07-F790-6777-8821-18FFBF3F89C3}"/>
              </a:ext>
            </a:extLst>
          </p:cNvPr>
          <p:cNvSpPr txBox="1"/>
          <p:nvPr/>
        </p:nvSpPr>
        <p:spPr>
          <a:xfrm>
            <a:off x="480371" y="2086985"/>
            <a:ext cx="5812854" cy="3166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Our role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Key developments to the ADCR and dashboard in 2024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Relevance to the </a:t>
            </a:r>
            <a:r>
              <a:rPr lang="en-GB" sz="2800" b="1" err="1">
                <a:latin typeface="Arial" panose="020B0604020202020204" pitchFamily="34" charset="0"/>
                <a:cs typeface="Arial" panose="020B0604020202020204" pitchFamily="34" charset="0"/>
              </a:rPr>
              <a:t>CtG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over of a report&#10;&#10;Description automatically generated">
            <a:extLst>
              <a:ext uri="{FF2B5EF4-FFF2-40B4-BE49-F238E27FC236}">
                <a16:creationId xmlns:a16="http://schemas.microsoft.com/office/drawing/2014/main" id="{1EA5935C-F67F-0F4C-B27E-4149E338C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16" y="896726"/>
            <a:ext cx="3583122" cy="5064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53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0B43A0-B7B1-B3D3-81CF-DAD490CBAE1B}"/>
              </a:ext>
            </a:extLst>
          </p:cNvPr>
          <p:cNvSpPr txBox="1"/>
          <p:nvPr/>
        </p:nvSpPr>
        <p:spPr>
          <a:xfrm>
            <a:off x="629707" y="623972"/>
            <a:ext cx="10987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000">
                <a:latin typeface="Arial Black"/>
                <a:cs typeface="Arial"/>
              </a:rPr>
              <a:t>The role of the Commission in the National Agreement</a:t>
            </a:r>
            <a:endParaRPr lang="en-AU" sz="3000" b="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750612-376C-B6D5-16F9-6E976CB8D0DD}"/>
              </a:ext>
            </a:extLst>
          </p:cNvPr>
          <p:cNvGrpSpPr/>
          <p:nvPr/>
        </p:nvGrpSpPr>
        <p:grpSpPr>
          <a:xfrm>
            <a:off x="677332" y="1743492"/>
            <a:ext cx="10987085" cy="4793232"/>
            <a:chOff x="-288657" y="4140200"/>
            <a:chExt cx="6809874" cy="297088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A58B07-B5F2-CB1C-C6F4-52B08FFFF573}"/>
                </a:ext>
              </a:extLst>
            </p:cNvPr>
            <p:cNvSpPr txBox="1"/>
            <p:nvPr/>
          </p:nvSpPr>
          <p:spPr>
            <a:xfrm>
              <a:off x="-288657" y="4140200"/>
              <a:ext cx="6809874" cy="2970880"/>
            </a:xfrm>
            <a:prstGeom prst="rect">
              <a:avLst/>
            </a:prstGeom>
            <a:solidFill>
              <a:srgbClr val="D0E3F4"/>
            </a:solidFill>
            <a:ln>
              <a:noFill/>
            </a:ln>
          </p:spPr>
          <p:txBody>
            <a:bodyPr wrap="square" tIns="144000" rtlCol="0" anchor="t" anchorCtr="0">
              <a:noAutofit/>
            </a:bodyPr>
            <a:lstStyle/>
            <a:p>
              <a:pPr algn="r"/>
              <a:r>
                <a:rPr lang="en-AU" sz="1400" b="1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ACCOUNTABILITY</a:t>
              </a:r>
              <a:r>
                <a:rPr lang="en-AU" sz="1400" b="1">
                  <a:solidFill>
                    <a:schemeClr val="bg2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FRAMEWORK (SECTION 9) </a:t>
              </a:r>
              <a:endParaRPr lang="en-AU" sz="140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DD5D30-A326-2246-7CF4-A75F95AAA587}"/>
                </a:ext>
              </a:extLst>
            </p:cNvPr>
            <p:cNvSpPr txBox="1"/>
            <p:nvPr/>
          </p:nvSpPr>
          <p:spPr>
            <a:xfrm>
              <a:off x="1754025" y="6124150"/>
              <a:ext cx="1295295" cy="555798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Coalition of Peaks Report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244C81-1D7C-5E04-6B07-E845E663743C}"/>
                </a:ext>
              </a:extLst>
            </p:cNvPr>
            <p:cNvSpPr txBox="1"/>
            <p:nvPr/>
          </p:nvSpPr>
          <p:spPr>
            <a:xfrm>
              <a:off x="104630" y="4623924"/>
              <a:ext cx="1352883" cy="576000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Dashboard </a:t>
              </a:r>
              <a:endParaRPr lang="en-AU" sz="140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8864B6-0C55-BF3E-3564-9D3083B942BF}"/>
                </a:ext>
              </a:extLst>
            </p:cNvPr>
            <p:cNvSpPr txBox="1"/>
            <p:nvPr/>
          </p:nvSpPr>
          <p:spPr>
            <a:xfrm>
              <a:off x="135209" y="5669364"/>
              <a:ext cx="1344263" cy="633806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Annual Data Compilation Report </a:t>
              </a:r>
              <a:endParaRPr lang="en-AU" sz="140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B8B9E-55A9-D625-56B0-B052BA3DE56B}"/>
                </a:ext>
              </a:extLst>
            </p:cNvPr>
            <p:cNvSpPr txBox="1"/>
            <p:nvPr/>
          </p:nvSpPr>
          <p:spPr>
            <a:xfrm>
              <a:off x="4846016" y="5708368"/>
              <a:ext cx="1169167" cy="555799"/>
            </a:xfrm>
            <a:prstGeom prst="roundRect">
              <a:avLst/>
            </a:prstGeom>
            <a:solidFill>
              <a:srgbClr val="B65627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Response by </a:t>
              </a:r>
              <a:b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</a:br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Joint Council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BF36EA-A732-0A63-567F-56A5D129867E}"/>
                </a:ext>
              </a:extLst>
            </p:cNvPr>
            <p:cNvSpPr txBox="1"/>
            <p:nvPr/>
          </p:nvSpPr>
          <p:spPr>
            <a:xfrm>
              <a:off x="1754026" y="5281824"/>
              <a:ext cx="1295295" cy="578424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Jurisdictions Annual Report </a:t>
              </a:r>
              <a:endParaRPr lang="en-AU" sz="140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BE46F4-E72C-013F-D3B7-1A46F2C8181E}"/>
                </a:ext>
              </a:extLst>
            </p:cNvPr>
            <p:cNvSpPr txBox="1"/>
            <p:nvPr/>
          </p:nvSpPr>
          <p:spPr>
            <a:xfrm>
              <a:off x="3249455" y="6127435"/>
              <a:ext cx="1319758" cy="555798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+mn-lt"/>
                </a:rPr>
                <a:t>Aboriginal and Torres Strait Islander led Review </a:t>
              </a:r>
              <a:endParaRPr lang="en-AU" sz="140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F8341-9286-70CE-7D5A-2C3E080AF3A0}"/>
                </a:ext>
              </a:extLst>
            </p:cNvPr>
            <p:cNvSpPr txBox="1"/>
            <p:nvPr/>
          </p:nvSpPr>
          <p:spPr>
            <a:xfrm>
              <a:off x="3250225" y="5271061"/>
              <a:ext cx="1319758" cy="578914"/>
            </a:xfrm>
            <a:prstGeom prst="roundRect">
              <a:avLst/>
            </a:prstGeom>
            <a:solidFill>
              <a:srgbClr val="2D7AB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Productivity Commission Review </a:t>
              </a:r>
              <a:endParaRPr lang="en-AU" sz="1400">
                <a:solidFill>
                  <a:schemeClr val="bg1"/>
                </a:solidFill>
                <a:effectLst/>
                <a:latin typeface="Open Sans" panose="020B0606030504020204" pitchFamily="34" charset="0"/>
              </a:endParaRPr>
            </a:p>
          </p:txBody>
        </p:sp>
        <p:cxnSp>
          <p:nvCxnSpPr>
            <p:cNvPr id="15" name="Connector: Elbow 54">
              <a:extLst>
                <a:ext uri="{FF2B5EF4-FFF2-40B4-BE49-F238E27FC236}">
                  <a16:creationId xmlns:a16="http://schemas.microsoft.com/office/drawing/2014/main" id="{4EA83FF8-C7DA-1AF7-97DE-A06BCC484A0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045835" y="3323602"/>
              <a:ext cx="796444" cy="3973087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D702DD-12E3-6EC9-4BE1-5EBD0566307C}"/>
                </a:ext>
              </a:extLst>
            </p:cNvPr>
            <p:cNvCxnSpPr>
              <a:cxnSpLocks/>
            </p:cNvCxnSpPr>
            <p:nvPr/>
          </p:nvCxnSpPr>
          <p:spPr>
            <a:xfrm>
              <a:off x="4719320" y="5974674"/>
              <a:ext cx="12405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B5EE1EA-3B97-DEB0-E5B0-3695EEB21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1650" y="5820213"/>
              <a:ext cx="274870" cy="31847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B9141C3-370B-1700-EF17-8B532FD87BD7}"/>
                </a:ext>
              </a:extLst>
            </p:cNvPr>
            <p:cNvCxnSpPr>
              <a:cxnSpLocks/>
            </p:cNvCxnSpPr>
            <p:nvPr/>
          </p:nvCxnSpPr>
          <p:spPr>
            <a:xfrm>
              <a:off x="3019755" y="5829106"/>
              <a:ext cx="273436" cy="30860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88">
              <a:extLst>
                <a:ext uri="{FF2B5EF4-FFF2-40B4-BE49-F238E27FC236}">
                  <a16:creationId xmlns:a16="http://schemas.microsoft.com/office/drawing/2014/main" id="{E8E6C732-4A65-6990-90B1-9C5A8757193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086517" y="5886962"/>
              <a:ext cx="491" cy="1585178"/>
            </a:xfrm>
            <a:prstGeom prst="bentConnector3">
              <a:avLst>
                <a:gd name="adj1" fmla="val 46658045"/>
              </a:avLst>
            </a:prstGeom>
            <a:ln w="28575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FE602F-F7FF-DC2F-D9A8-015D0707AE7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479472" y="5985739"/>
              <a:ext cx="119903" cy="52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142">
              <a:extLst>
                <a:ext uri="{FF2B5EF4-FFF2-40B4-BE49-F238E27FC236}">
                  <a16:creationId xmlns:a16="http://schemas.microsoft.com/office/drawing/2014/main" id="{34BAFA4F-3392-E33F-1E8A-5255FE26FB75}"/>
                </a:ext>
              </a:extLst>
            </p:cNvPr>
            <p:cNvCxnSpPr>
              <a:cxnSpLocks/>
              <a:stCxn id="9" idx="0"/>
              <a:endCxn id="11" idx="0"/>
            </p:cNvCxnSpPr>
            <p:nvPr/>
          </p:nvCxnSpPr>
          <p:spPr>
            <a:xfrm rot="5400000" flipH="1" flipV="1">
              <a:off x="3150508" y="4522228"/>
              <a:ext cx="10763" cy="1508430"/>
            </a:xfrm>
            <a:prstGeom prst="bentConnector3">
              <a:avLst>
                <a:gd name="adj1" fmla="val 2223943"/>
              </a:avLst>
            </a:prstGeom>
            <a:ln w="28575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176">
              <a:extLst>
                <a:ext uri="{FF2B5EF4-FFF2-40B4-BE49-F238E27FC236}">
                  <a16:creationId xmlns:a16="http://schemas.microsoft.com/office/drawing/2014/main" id="{E96F1C2C-A1A9-6943-A88C-23E4AF021D02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rot="5400000">
              <a:off x="1329813" y="5971817"/>
              <a:ext cx="854445" cy="6019"/>
            </a:xfrm>
            <a:prstGeom prst="bentConnector4">
              <a:avLst>
                <a:gd name="adj1" fmla="val 295"/>
                <a:gd name="adj2" fmla="val 2631982"/>
              </a:avLst>
            </a:prstGeom>
            <a:ln w="28575">
              <a:solidFill>
                <a:schemeClr val="bg1">
                  <a:lumMod val="50000"/>
                </a:schemeClr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195">
              <a:extLst>
                <a:ext uri="{FF2B5EF4-FFF2-40B4-BE49-F238E27FC236}">
                  <a16:creationId xmlns:a16="http://schemas.microsoft.com/office/drawing/2014/main" id="{D91D01FE-30DC-CE24-027D-39A590C8997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41069" y="5982354"/>
              <a:ext cx="854445" cy="6019"/>
            </a:xfrm>
            <a:prstGeom prst="bentConnector4">
              <a:avLst>
                <a:gd name="adj1" fmla="val 295"/>
                <a:gd name="adj2" fmla="val 2631982"/>
              </a:avLst>
            </a:prstGeom>
            <a:ln w="28575">
              <a:solidFill>
                <a:schemeClr val="bg1">
                  <a:lumMod val="50000"/>
                </a:schemeClr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E137F0A-C756-7532-7E52-8D5C8626D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4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63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BB360A-C486-7236-981B-74DA67263DA2}"/>
              </a:ext>
            </a:extLst>
          </p:cNvPr>
          <p:cNvSpPr txBox="1"/>
          <p:nvPr/>
        </p:nvSpPr>
        <p:spPr>
          <a:xfrm>
            <a:off x="528556" y="2351069"/>
            <a:ext cx="8191374" cy="2496176"/>
          </a:xfrm>
          <a:prstGeom prst="roundRect">
            <a:avLst>
              <a:gd name="adj" fmla="val 7552"/>
            </a:avLst>
          </a:prstGeom>
          <a:solidFill>
            <a:srgbClr val="8EC9CA">
              <a:alpha val="19296"/>
            </a:srgbClr>
          </a:solidFill>
        </p:spPr>
        <p:txBody>
          <a:bodyPr wrap="square" lIns="144000" tIns="36000" rIns="72000" numCol="1" spcCol="360000" rtlCol="0">
            <a:noAutofit/>
          </a:bodyPr>
          <a:lstStyle/>
          <a:p>
            <a:pPr marL="361950" lvl="1">
              <a:spcAft>
                <a:spcPts val="1200"/>
              </a:spcAft>
            </a:pPr>
            <a:endParaRPr lang="en-AU" sz="14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593D4-DEFC-E725-9496-135A8A6A4F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8556" y="896726"/>
            <a:ext cx="6872288" cy="820738"/>
          </a:xfrm>
        </p:spPr>
        <p:txBody>
          <a:bodyPr>
            <a:noAutofit/>
          </a:bodyPr>
          <a:lstStyle/>
          <a:p>
            <a:r>
              <a:rPr lang="en-AU" sz="3000" b="1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Developments in the </a:t>
            </a:r>
            <a:br>
              <a:rPr lang="en-AU" sz="3000" b="1">
                <a:solidFill>
                  <a:schemeClr val="tx1"/>
                </a:solidFill>
                <a:latin typeface="Arial Black"/>
                <a:ea typeface="+mn-ea"/>
                <a:cs typeface="Arial"/>
              </a:rPr>
            </a:br>
            <a:r>
              <a:rPr lang="en-AU" sz="3000" b="1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2024 ADCR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136B-3CE8-72E5-5482-6E412D6F6C44}"/>
              </a:ext>
            </a:extLst>
          </p:cNvPr>
          <p:cNvSpPr txBox="1">
            <a:spLocks/>
          </p:cNvSpPr>
          <p:nvPr/>
        </p:nvSpPr>
        <p:spPr>
          <a:xfrm>
            <a:off x="856652" y="2588520"/>
            <a:ext cx="6456569" cy="2123815"/>
          </a:xfrm>
          <a:prstGeom prst="rect">
            <a:avLst/>
          </a:prstGeom>
        </p:spPr>
        <p:txBody>
          <a:bodyPr/>
          <a:lstStyle>
            <a:lvl1pPr marL="457178" indent="-457178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50" indent="-380981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25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493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>
                <a:solidFill>
                  <a:schemeClr val="tx1"/>
                </a:solidFill>
              </a:rPr>
              <a:t>Addition of historical and ongoing context, recognising the contributions and resilience of Aboriginal and Torres Strait Islander people</a:t>
            </a:r>
          </a:p>
          <a:p>
            <a:r>
              <a:rPr lang="en-AU" sz="2000">
                <a:solidFill>
                  <a:schemeClr val="tx1"/>
                </a:solidFill>
              </a:rPr>
              <a:t>A thematic approach to reporting outcomes, highlighting interconnectedness of outcome areas</a:t>
            </a:r>
          </a:p>
          <a:p>
            <a:r>
              <a:rPr lang="en-AU" sz="2000">
                <a:solidFill>
                  <a:schemeClr val="tx1"/>
                </a:solidFill>
              </a:rPr>
              <a:t>Clear picture of data availability and gaps</a:t>
            </a:r>
          </a:p>
          <a:p>
            <a:endParaRPr lang="en-AU" sz="2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000">
              <a:solidFill>
                <a:schemeClr val="tx1"/>
              </a:solidFill>
            </a:endParaRPr>
          </a:p>
        </p:txBody>
      </p:sp>
      <p:pic>
        <p:nvPicPr>
          <p:cNvPr id="5" name="Picture 4" descr="A cover of a report&#10;&#10;Description automatically generated">
            <a:extLst>
              <a:ext uri="{FF2B5EF4-FFF2-40B4-BE49-F238E27FC236}">
                <a16:creationId xmlns:a16="http://schemas.microsoft.com/office/drawing/2014/main" id="{878B888D-2E4A-5F8C-93BC-6680E689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16" y="896726"/>
            <a:ext cx="3583122" cy="5064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F907795-903B-433D-0F16-D18B81380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5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48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4376779-DCCB-6949-5FA6-55CE3BB1262B}"/>
              </a:ext>
            </a:extLst>
          </p:cNvPr>
          <p:cNvSpPr txBox="1"/>
          <p:nvPr/>
        </p:nvSpPr>
        <p:spPr>
          <a:xfrm>
            <a:off x="371959" y="1410210"/>
            <a:ext cx="5439617" cy="4665125"/>
          </a:xfrm>
          <a:prstGeom prst="roundRect">
            <a:avLst>
              <a:gd name="adj" fmla="val 7552"/>
            </a:avLst>
          </a:prstGeom>
          <a:solidFill>
            <a:srgbClr val="8EC9CA">
              <a:alpha val="19296"/>
            </a:srgbClr>
          </a:solidFill>
        </p:spPr>
        <p:txBody>
          <a:bodyPr wrap="square" lIns="144000" tIns="36000" rIns="72000" numCol="1" spcCol="360000" rtlCol="0">
            <a:noAutofit/>
          </a:bodyPr>
          <a:lstStyle/>
          <a:p>
            <a:pPr marL="361950" lvl="1">
              <a:spcAft>
                <a:spcPts val="1200"/>
              </a:spcAft>
            </a:pPr>
            <a:endParaRPr lang="en-AU" sz="14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24C5F-0AAC-481C-96F7-F51EC1FDF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959" y="591818"/>
            <a:ext cx="10256838" cy="596900"/>
          </a:xfrm>
        </p:spPr>
        <p:txBody>
          <a:bodyPr>
            <a:noAutofit/>
          </a:bodyPr>
          <a:lstStyle/>
          <a:p>
            <a:r>
              <a:rPr lang="en-AU" sz="3000" b="1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Developments in the July dashboard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345DB-1122-5DFE-0FEF-AD4AB420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661" y="1974947"/>
            <a:ext cx="6144501" cy="8225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304072-7E28-FAC4-1936-1C93D181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661" y="2772439"/>
            <a:ext cx="6144502" cy="28968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2CA68D-9FAA-68F1-111D-82E64AAD7DCE}"/>
              </a:ext>
            </a:extLst>
          </p:cNvPr>
          <p:cNvSpPr txBox="1"/>
          <p:nvPr/>
        </p:nvSpPr>
        <p:spPr>
          <a:xfrm>
            <a:off x="773068" y="1854196"/>
            <a:ext cx="510868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000" b="1">
                <a:solidFill>
                  <a:schemeClr val="tx1"/>
                </a:solidFill>
              </a:rPr>
              <a:t>The dashboard contains context </a:t>
            </a:r>
            <a:br>
              <a:rPr lang="en-AU" sz="2000" b="1">
                <a:solidFill>
                  <a:schemeClr val="tx1"/>
                </a:solidFill>
              </a:rPr>
            </a:br>
            <a:r>
              <a:rPr lang="en-US" sz="2000" b="1">
                <a:solidFill>
                  <a:schemeClr val="tx1"/>
                </a:solidFill>
              </a:rPr>
              <a:t>for 8 socio-economic targets:</a:t>
            </a:r>
          </a:p>
          <a:p>
            <a:pPr marL="342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Life Expectancy</a:t>
            </a:r>
          </a:p>
          <a:p>
            <a:pPr marL="342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Healthy babies </a:t>
            </a:r>
          </a:p>
          <a:p>
            <a:pPr marL="342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Early childhood education </a:t>
            </a:r>
          </a:p>
          <a:p>
            <a:pPr marL="342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Adult incarceration </a:t>
            </a:r>
          </a:p>
          <a:p>
            <a:pPr marL="342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Youth justice </a:t>
            </a:r>
          </a:p>
          <a:p>
            <a:pPr marL="342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Child protection </a:t>
            </a:r>
          </a:p>
          <a:p>
            <a:pPr marL="342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Social and emotional wellbeing </a:t>
            </a:r>
          </a:p>
          <a:p>
            <a:pPr marL="342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Land and Waters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78C7417-14C9-2D6F-605E-F26BC2595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6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83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D3AC6169-3A7D-4788-B05F-202C3EF556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932" y="896905"/>
            <a:ext cx="6392335" cy="120015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New artwork</a:t>
            </a:r>
            <a:br>
              <a:rPr lang="en-GB">
                <a:solidFill>
                  <a:schemeClr val="tx1"/>
                </a:solidFill>
                <a:latin typeface="Arial Black"/>
                <a:ea typeface="+mn-ea"/>
                <a:cs typeface="Arial"/>
              </a:rPr>
            </a:br>
            <a:r>
              <a:rPr lang="en-GB" b="0">
                <a:solidFill>
                  <a:schemeClr val="tx1"/>
                </a:solidFill>
                <a:latin typeface="Arial" panose="020B0604020202020204" pitchFamily="34" charset="0"/>
                <a:ea typeface="+mn-ea"/>
              </a:rPr>
              <a:t>Pathways of Progress: </a:t>
            </a:r>
            <a:br>
              <a:rPr lang="en-GB" b="0">
                <a:solidFill>
                  <a:schemeClr val="tx1"/>
                </a:solidFill>
                <a:latin typeface="Arial" panose="020B0604020202020204" pitchFamily="34" charset="0"/>
                <a:ea typeface="+mn-ea"/>
              </a:rPr>
            </a:br>
            <a:r>
              <a:rPr lang="en-GB" b="0">
                <a:solidFill>
                  <a:schemeClr val="tx1"/>
                </a:solidFill>
                <a:latin typeface="Arial" panose="020B0604020202020204" pitchFamily="34" charset="0"/>
                <a:ea typeface="+mn-ea"/>
              </a:rPr>
              <a:t>A Journey Towards Closing the Gap</a:t>
            </a:r>
            <a:endParaRPr lang="en-AU" b="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522791-35BD-63F1-ED38-B0D7358D46BF}"/>
              </a:ext>
            </a:extLst>
          </p:cNvPr>
          <p:cNvSpPr txBox="1"/>
          <p:nvPr/>
        </p:nvSpPr>
        <p:spPr>
          <a:xfrm>
            <a:off x="317928" y="5253387"/>
            <a:ext cx="4071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>
                <a:solidFill>
                  <a:srgbClr val="288BAE"/>
                </a:solidFill>
                <a:latin typeface="Arial" panose="020B0604020202020204" pitchFamily="34" charset="0"/>
              </a:rPr>
              <a:t>Artist: Lani </a:t>
            </a:r>
            <a:r>
              <a:rPr lang="en-AU" sz="2000" b="1" err="1">
                <a:solidFill>
                  <a:srgbClr val="288BAE"/>
                </a:solidFill>
                <a:latin typeface="Arial" panose="020B0604020202020204" pitchFamily="34" charset="0"/>
              </a:rPr>
              <a:t>Balzan</a:t>
            </a:r>
            <a:endParaRPr lang="en-AU" sz="2000" b="1">
              <a:solidFill>
                <a:srgbClr val="288BAE"/>
              </a:solidFill>
              <a:latin typeface="Arial" panose="020B0604020202020204" pitchFamily="34" charset="0"/>
            </a:endParaRPr>
          </a:p>
          <a:p>
            <a:r>
              <a:rPr lang="en-AU" sz="2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aboriginalartbylani.com.au</a:t>
            </a:r>
            <a:endParaRPr lang="en-AU" sz="2000" b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art pieces&#10;&#10;Description automatically generated with medium confidence">
            <a:extLst>
              <a:ext uri="{FF2B5EF4-FFF2-40B4-BE49-F238E27FC236}">
                <a16:creationId xmlns:a16="http://schemas.microsoft.com/office/drawing/2014/main" id="{AF59B4C1-034C-FE2A-9E80-8E0436B2A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"/>
          <a:stretch/>
        </p:blipFill>
        <p:spPr>
          <a:xfrm>
            <a:off x="282070" y="2329654"/>
            <a:ext cx="5906695" cy="2691134"/>
          </a:xfrm>
          <a:prstGeom prst="rect">
            <a:avLst/>
          </a:prstGeom>
        </p:spPr>
      </p:pic>
      <p:pic>
        <p:nvPicPr>
          <p:cNvPr id="5" name="Picture 4" descr="A cover of a report&#10;&#10;Description automatically generated">
            <a:extLst>
              <a:ext uri="{FF2B5EF4-FFF2-40B4-BE49-F238E27FC236}">
                <a16:creationId xmlns:a16="http://schemas.microsoft.com/office/drawing/2014/main" id="{C938C294-6C4C-0AE3-2529-86E9A2225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16" y="896726"/>
            <a:ext cx="3583122" cy="5064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1D41F10-B623-0251-6C65-4434E2185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7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612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46" y="494991"/>
            <a:ext cx="5677880" cy="523220"/>
          </a:xfrm>
        </p:spPr>
        <p:txBody>
          <a:bodyPr>
            <a:noAutofit/>
          </a:bodyPr>
          <a:lstStyle/>
          <a:p>
            <a:r>
              <a:rPr lang="en-AU" sz="30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Progress and setbacks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729888-A074-D3C5-32AC-EA325F0E89ED}"/>
              </a:ext>
            </a:extLst>
          </p:cNvPr>
          <p:cNvSpPr txBox="1"/>
          <p:nvPr/>
        </p:nvSpPr>
        <p:spPr>
          <a:xfrm>
            <a:off x="676102" y="1326606"/>
            <a:ext cx="10566378" cy="47991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200000"/>
              </a:lnSpc>
              <a:spcAft>
                <a:spcPts val="450"/>
              </a:spcAft>
            </a:pPr>
            <a:r>
              <a:rPr lang="en-AU" sz="2200" b="1">
                <a:solidFill>
                  <a:srgbClr val="215B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fifteen socio-economic targets with data available to assess progress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5 targets show good improvement and are on track 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5 targets show improvement but are not on track  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1 target has no change from the baseline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4 targets are worsening</a:t>
            </a:r>
          </a:p>
          <a:p>
            <a:pPr marL="1177200" lvl="1">
              <a:lnSpc>
                <a:spcPct val="200000"/>
              </a:lnSpc>
              <a:spcAft>
                <a:spcPts val="1650"/>
              </a:spcAft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4 targets cannot be assessed</a:t>
            </a:r>
          </a:p>
          <a:p>
            <a:pPr marL="285750" indent="-285750" algn="l">
              <a:spcAft>
                <a:spcPts val="450"/>
              </a:spcAft>
              <a:buFontTx/>
              <a:buChar char="-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7B921-66BF-4DF8-C441-A840872C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21" y="2180157"/>
            <a:ext cx="635363" cy="635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8684C-B510-A7F9-3F0E-F086DEF2C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6" y="4789809"/>
            <a:ext cx="1014713" cy="298445"/>
          </a:xfrm>
          <a:prstGeom prst="rect">
            <a:avLst/>
          </a:prstGeom>
        </p:spPr>
      </p:pic>
      <p:pic>
        <p:nvPicPr>
          <p:cNvPr id="6" name="Picture 5" descr="A logo with orange lines&#10;&#10;Description automatically generated">
            <a:extLst>
              <a:ext uri="{FF2B5EF4-FFF2-40B4-BE49-F238E27FC236}">
                <a16:creationId xmlns:a16="http://schemas.microsoft.com/office/drawing/2014/main" id="{0D9F1AC5-22C2-C413-833A-A668F2AC8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2" y="3247033"/>
            <a:ext cx="1905000" cy="1765300"/>
          </a:xfrm>
          <a:prstGeom prst="rect">
            <a:avLst/>
          </a:prstGeom>
        </p:spPr>
      </p:pic>
      <p:pic>
        <p:nvPicPr>
          <p:cNvPr id="7" name="Picture 6" descr="A close up of two circles&#10;&#10;Description automatically generated">
            <a:extLst>
              <a:ext uri="{FF2B5EF4-FFF2-40B4-BE49-F238E27FC236}">
                <a16:creationId xmlns:a16="http://schemas.microsoft.com/office/drawing/2014/main" id="{B2ACA43D-69E9-F331-A921-175B9F196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3899" y="5615372"/>
            <a:ext cx="775005" cy="348752"/>
          </a:xfrm>
          <a:prstGeom prst="rect">
            <a:avLst/>
          </a:prstGeom>
        </p:spPr>
      </p:pic>
      <p:pic>
        <p:nvPicPr>
          <p:cNvPr id="8" name="Picture 7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B350BE8E-B554-6EA8-5266-51D196A85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2" y="2364773"/>
            <a:ext cx="1905000" cy="1765300"/>
          </a:xfrm>
          <a:prstGeom prst="rect">
            <a:avLst/>
          </a:prstGeom>
        </p:spPr>
      </p:pic>
      <p:pic>
        <p:nvPicPr>
          <p:cNvPr id="12" name="Picture 11" descr="A blue and black design&#10;&#10;Description automatically generated">
            <a:extLst>
              <a:ext uri="{FF2B5EF4-FFF2-40B4-BE49-F238E27FC236}">
                <a16:creationId xmlns:a16="http://schemas.microsoft.com/office/drawing/2014/main" id="{E9B97303-3E47-5D0D-6F7A-0B5ECBA00ED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66" y="2380282"/>
            <a:ext cx="8531829" cy="4799154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AC159A5-C460-6AF1-4441-B525F4572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559" y="6307651"/>
            <a:ext cx="279244" cy="386879"/>
          </a:xfrm>
        </p:spPr>
        <p:txBody>
          <a:bodyPr/>
          <a:lstStyle/>
          <a:p>
            <a:fld id="{8A657B52-D046-4802-A3DE-55E7ED70298C}" type="slidenum">
              <a:rPr lang="en-AU" smtClean="0">
                <a:latin typeface="+mn-lt"/>
              </a:rPr>
              <a:pPr/>
              <a:t>8</a:t>
            </a:fld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05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68DC52-AC7F-581F-7E6C-7B37AB24CFA4}"/>
              </a:ext>
            </a:extLst>
          </p:cNvPr>
          <p:cNvSpPr/>
          <p:nvPr/>
        </p:nvSpPr>
        <p:spPr>
          <a:xfrm>
            <a:off x="526929" y="2891374"/>
            <a:ext cx="11223111" cy="1381864"/>
          </a:xfrm>
          <a:prstGeom prst="rect">
            <a:avLst/>
          </a:prstGeom>
          <a:solidFill>
            <a:srgbClr val="795935">
              <a:alpha val="73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58A00-D221-DEF3-FCA0-3CEFBEF72CFF}"/>
              </a:ext>
            </a:extLst>
          </p:cNvPr>
          <p:cNvSpPr/>
          <p:nvPr/>
        </p:nvSpPr>
        <p:spPr>
          <a:xfrm>
            <a:off x="526929" y="803414"/>
            <a:ext cx="11223111" cy="2013592"/>
          </a:xfrm>
          <a:prstGeom prst="rect">
            <a:avLst/>
          </a:prstGeom>
          <a:solidFill>
            <a:srgbClr val="76381C">
              <a:alpha val="534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361D7-D6CC-5005-3DBD-3A02FD5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3" y="174167"/>
            <a:ext cx="5677880" cy="523220"/>
          </a:xfrm>
        </p:spPr>
        <p:txBody>
          <a:bodyPr>
            <a:noAutofit/>
          </a:bodyPr>
          <a:lstStyle/>
          <a:p>
            <a:r>
              <a:rPr lang="en-AU" sz="3000">
                <a:solidFill>
                  <a:schemeClr val="tx1"/>
                </a:solidFill>
                <a:latin typeface="Arial Black"/>
                <a:ea typeface="+mn-ea"/>
                <a:cs typeface="Arial"/>
              </a:rPr>
              <a:t>Outcomes by theme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2F48-00C9-C800-61ED-C2BD30B9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851" y="6294003"/>
            <a:ext cx="394660" cy="386879"/>
          </a:xfrm>
        </p:spPr>
        <p:txBody>
          <a:bodyPr/>
          <a:lstStyle/>
          <a:p>
            <a:fld id="{CCC048A1-DA42-4C84-8285-379A296E6C62}" type="slidenum">
              <a:rPr lang="en-AU" smtClean="0"/>
              <a:t>9</a:t>
            </a:fld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037EB-9342-7A8D-4672-22D94CCD2955}"/>
              </a:ext>
            </a:extLst>
          </p:cNvPr>
          <p:cNvSpPr txBox="1"/>
          <p:nvPr/>
        </p:nvSpPr>
        <p:spPr>
          <a:xfrm>
            <a:off x="5680490" y="1548198"/>
            <a:ext cx="1519500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>
                <a:ea typeface="+mn-lt"/>
                <a:cs typeface="+mn-lt"/>
              </a:rPr>
              <a:t>CtG2: </a:t>
            </a:r>
            <a:br>
              <a:rPr lang="en-GB" sz="1400" b="1">
                <a:ea typeface="+mn-lt"/>
                <a:cs typeface="+mn-lt"/>
              </a:rPr>
            </a:br>
            <a:r>
              <a:rPr lang="en-GB" sz="1400" b="1">
                <a:ea typeface="+mn-lt"/>
                <a:cs typeface="+mn-lt"/>
              </a:rPr>
              <a:t>89.6% </a:t>
            </a:r>
          </a:p>
          <a:p>
            <a:pPr algn="ctr"/>
            <a:r>
              <a:rPr lang="en-GB" sz="1200"/>
              <a:t>of babies were born with a healthy birthweight in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8B6D4-94D8-5EA8-6611-C6E62E9DB747}"/>
              </a:ext>
            </a:extLst>
          </p:cNvPr>
          <p:cNvSpPr txBox="1"/>
          <p:nvPr/>
        </p:nvSpPr>
        <p:spPr>
          <a:xfrm>
            <a:off x="7453210" y="1548198"/>
            <a:ext cx="1931435" cy="9079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>
                <a:ea typeface="+mn-lt"/>
                <a:cs typeface="+mn-lt"/>
              </a:rPr>
              <a:t>CtG14: </a:t>
            </a:r>
            <a:br>
              <a:rPr lang="en-GB" sz="1400" b="1">
                <a:ea typeface="+mn-lt"/>
                <a:cs typeface="+mn-lt"/>
              </a:rPr>
            </a:br>
            <a:r>
              <a:rPr lang="en-GB" sz="1400" b="1">
                <a:ea typeface="+mn-lt"/>
                <a:cs typeface="+mn-lt"/>
              </a:rPr>
              <a:t>29.9 per 100,000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deaths due to </a:t>
            </a:r>
            <a:br>
              <a:rPr lang="en-GB" sz="1200"/>
            </a:br>
            <a:r>
              <a:rPr lang="en-GB" sz="1200"/>
              <a:t>suicide in 2022</a:t>
            </a:r>
            <a:endParaRPr lang="en-GB" sz="1200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BBCAC-FBF5-3B64-F568-5F9E1876C58A}"/>
              </a:ext>
            </a:extLst>
          </p:cNvPr>
          <p:cNvSpPr txBox="1"/>
          <p:nvPr/>
        </p:nvSpPr>
        <p:spPr>
          <a:xfrm>
            <a:off x="9436716" y="1548198"/>
            <a:ext cx="219691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>
                <a:ea typeface="+mn-lt"/>
                <a:cs typeface="+mn-lt"/>
              </a:rPr>
              <a:t>CtG4: </a:t>
            </a:r>
            <a:br>
              <a:rPr lang="en-GB" sz="1000" b="1">
                <a:ea typeface="+mn-lt"/>
                <a:cs typeface="+mn-lt"/>
              </a:rPr>
            </a:br>
            <a:r>
              <a:rPr lang="en-GB" sz="1400" b="1">
                <a:ea typeface="+mn-lt"/>
                <a:cs typeface="+mn-lt"/>
              </a:rPr>
              <a:t>34.3% </a:t>
            </a:r>
            <a:endParaRPr lang="en-GB" sz="1200" b="1">
              <a:ea typeface="+mn-lt"/>
              <a:cs typeface="+mn-lt"/>
            </a:endParaRPr>
          </a:p>
          <a:p>
            <a:pPr algn="ctr">
              <a:spcAft>
                <a:spcPts val="600"/>
              </a:spcAft>
            </a:pPr>
            <a:r>
              <a:rPr lang="en-GB" sz="1200"/>
              <a:t>of children commencing school were developmentally on track in 2021</a:t>
            </a:r>
            <a:endParaRPr lang="en-AU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E75C-ADC0-FF6B-AC6C-5274495871E6}"/>
              </a:ext>
            </a:extLst>
          </p:cNvPr>
          <p:cNvSpPr txBox="1"/>
          <p:nvPr/>
        </p:nvSpPr>
        <p:spPr>
          <a:xfrm>
            <a:off x="3070963" y="3372396"/>
            <a:ext cx="2462180" cy="86177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/>
              <a:t>CtG12: </a:t>
            </a:r>
            <a:br>
              <a:rPr lang="en-GB" sz="1400" b="1"/>
            </a:br>
            <a:r>
              <a:rPr lang="en-GB" sz="1400" b="1"/>
              <a:t>57.2 per 1,000 </a:t>
            </a:r>
            <a:br>
              <a:rPr lang="en-GB" sz="1200" b="1"/>
            </a:br>
            <a:r>
              <a:rPr lang="en-GB" sz="1200"/>
              <a:t>children were in </a:t>
            </a:r>
            <a:br>
              <a:rPr lang="en-GB" sz="1200"/>
            </a:br>
            <a:r>
              <a:rPr lang="en-GB" sz="1200"/>
              <a:t>out-of-home care in 2023</a:t>
            </a:r>
            <a:endParaRPr lang="en-GB" sz="120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35898-2510-CA70-9704-271E4B3835F0}"/>
              </a:ext>
            </a:extLst>
          </p:cNvPr>
          <p:cNvSpPr txBox="1"/>
          <p:nvPr/>
        </p:nvSpPr>
        <p:spPr>
          <a:xfrm>
            <a:off x="6658858" y="3413436"/>
            <a:ext cx="1430697" cy="830997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 dirty="0"/>
              <a:t>CtG13:</a:t>
            </a:r>
            <a:br>
              <a:rPr lang="en-GB" sz="1200" b="1" dirty="0"/>
            </a:br>
            <a:r>
              <a:rPr lang="en-GB" sz="1200" dirty="0"/>
              <a:t>No new data since baseline for family violence</a:t>
            </a:r>
            <a:endParaRPr lang="en-GB" sz="1200" dirty="0"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1C9D89-B9A4-5EDB-6DA8-76C513B4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12" y="946847"/>
            <a:ext cx="482218" cy="4822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4542EC-674A-3BFA-9096-F1701DAB9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066" y="1067612"/>
            <a:ext cx="1014713" cy="2984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327221-9E77-3796-8DFD-B8BC1288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818" y="1067612"/>
            <a:ext cx="1014713" cy="2984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1CB193-6A20-3803-B178-E0D8CA026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696" y="3021146"/>
            <a:ext cx="1014713" cy="298445"/>
          </a:xfrm>
          <a:prstGeom prst="rect">
            <a:avLst/>
          </a:prstGeom>
        </p:spPr>
      </p:pic>
      <p:pic>
        <p:nvPicPr>
          <p:cNvPr id="58" name="Picture 57" descr="A close up of two circles&#10;&#10;Description automatically generated">
            <a:extLst>
              <a:ext uri="{FF2B5EF4-FFF2-40B4-BE49-F238E27FC236}">
                <a16:creationId xmlns:a16="http://schemas.microsoft.com/office/drawing/2014/main" id="{88C3E85E-28FE-9378-CD3A-F7F9AAF6F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63025" y="3087255"/>
            <a:ext cx="622362" cy="280063"/>
          </a:xfrm>
          <a:prstGeom prst="rect">
            <a:avLst/>
          </a:prstGeom>
        </p:spPr>
      </p:pic>
      <p:pic>
        <p:nvPicPr>
          <p:cNvPr id="62" name="Picture 61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D29F8899-0226-5D77-450C-9B8BEC69BF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3" y="292736"/>
            <a:ext cx="1759191" cy="1630184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90050A9E-38D6-21E0-8D67-6AA04B31A098}"/>
              </a:ext>
            </a:extLst>
          </p:cNvPr>
          <p:cNvSpPr/>
          <p:nvPr/>
        </p:nvSpPr>
        <p:spPr>
          <a:xfrm>
            <a:off x="526930" y="2891374"/>
            <a:ext cx="2265208" cy="1373792"/>
          </a:xfrm>
          <a:prstGeom prst="rect">
            <a:avLst/>
          </a:prstGeom>
          <a:solidFill>
            <a:srgbClr val="7959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F9B0C-CB8B-6DD2-2435-D3E37679A1A2}"/>
              </a:ext>
            </a:extLst>
          </p:cNvPr>
          <p:cNvSpPr txBox="1"/>
          <p:nvPr/>
        </p:nvSpPr>
        <p:spPr>
          <a:xfrm>
            <a:off x="654348" y="3319591"/>
            <a:ext cx="2271150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and kin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25B037-A0B2-819B-98B9-E69AB20BFF0C}"/>
              </a:ext>
            </a:extLst>
          </p:cNvPr>
          <p:cNvSpPr/>
          <p:nvPr/>
        </p:nvSpPr>
        <p:spPr>
          <a:xfrm>
            <a:off x="526930" y="803414"/>
            <a:ext cx="2265208" cy="2013592"/>
          </a:xfrm>
          <a:prstGeom prst="rect">
            <a:avLst/>
          </a:prstGeom>
          <a:solidFill>
            <a:srgbClr val="7638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9B0A9-B46D-1326-140B-CC1C83CCBF30}"/>
              </a:ext>
            </a:extLst>
          </p:cNvPr>
          <p:cNvSpPr txBox="1"/>
          <p:nvPr/>
        </p:nvSpPr>
        <p:spPr>
          <a:xfrm>
            <a:off x="654348" y="1402493"/>
            <a:ext cx="1920405" cy="1438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Wellbeing and development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2690787-041F-CED2-D21F-BFE12648D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25789"/>
              </p:ext>
            </p:extLst>
          </p:nvPr>
        </p:nvGraphicFramePr>
        <p:xfrm>
          <a:off x="3065911" y="1548198"/>
          <a:ext cx="226520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04">
                  <a:extLst>
                    <a:ext uri="{9D8B030D-6E8A-4147-A177-3AD203B41FA5}">
                      <a16:colId xmlns:a16="http://schemas.microsoft.com/office/drawing/2014/main" val="2906201541"/>
                    </a:ext>
                  </a:extLst>
                </a:gridCol>
                <a:gridCol w="1132604">
                  <a:extLst>
                    <a:ext uri="{9D8B030D-6E8A-4147-A177-3AD203B41FA5}">
                      <a16:colId xmlns:a16="http://schemas.microsoft.com/office/drawing/2014/main" val="904171095"/>
                    </a:ext>
                  </a:extLst>
                </a:gridCol>
              </a:tblGrid>
              <a:tr h="120711">
                <a:tc gridSpan="2"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</a:rPr>
                        <a:t>CtG1</a:t>
                      </a:r>
                      <a:r>
                        <a:rPr lang="en-GB" sz="900" b="1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751377"/>
                  </a:ext>
                </a:extLst>
              </a:tr>
              <a:tr h="339136"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71.9 years for males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75.6 years for females</a:t>
                      </a:r>
                      <a:endParaRPr lang="en-A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88381"/>
                  </a:ext>
                </a:extLst>
              </a:tr>
              <a:tr h="339136">
                <a:tc gridSpan="2"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is the life expectancy 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of people born in 2020–2022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00783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E9CF353-4562-9F2A-2E3F-63F397F6A72E}"/>
              </a:ext>
            </a:extLst>
          </p:cNvPr>
          <p:cNvSpPr/>
          <p:nvPr/>
        </p:nvSpPr>
        <p:spPr>
          <a:xfrm>
            <a:off x="526928" y="4340935"/>
            <a:ext cx="11223111" cy="1855194"/>
          </a:xfrm>
          <a:prstGeom prst="rect">
            <a:avLst/>
          </a:prstGeom>
          <a:solidFill>
            <a:srgbClr val="215B90">
              <a:alpha val="554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60CE458-B253-47AB-952C-C93134B2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818" y="4465281"/>
            <a:ext cx="525411" cy="525411"/>
          </a:xfrm>
          <a:prstGeom prst="rect">
            <a:avLst/>
          </a:prstGeom>
        </p:spPr>
      </p:pic>
      <p:pic>
        <p:nvPicPr>
          <p:cNvPr id="63" name="Picture 62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D3C79B3C-507C-02A1-CCC0-1096D598D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79" y="3732534"/>
            <a:ext cx="1759191" cy="1630184"/>
          </a:xfrm>
          <a:prstGeom prst="rect">
            <a:avLst/>
          </a:prstGeom>
        </p:spPr>
      </p:pic>
      <p:pic>
        <p:nvPicPr>
          <p:cNvPr id="64" name="Picture 63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116D7C18-5215-FBA4-08E8-1214C7239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43" y="3766541"/>
            <a:ext cx="1759191" cy="1630184"/>
          </a:xfrm>
          <a:prstGeom prst="rect">
            <a:avLst/>
          </a:prstGeom>
        </p:spPr>
      </p:pic>
      <p:pic>
        <p:nvPicPr>
          <p:cNvPr id="65" name="Picture 64" descr="A orange circle with dots on a black background&#10;&#10;Description automatically generated">
            <a:extLst>
              <a:ext uri="{FF2B5EF4-FFF2-40B4-BE49-F238E27FC236}">
                <a16:creationId xmlns:a16="http://schemas.microsoft.com/office/drawing/2014/main" id="{9AFC2DC4-03D1-2374-897A-7037A1077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59" y="3766541"/>
            <a:ext cx="1759191" cy="1630184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E0C38832-6E16-1C40-4654-EE22793CAA09}"/>
              </a:ext>
            </a:extLst>
          </p:cNvPr>
          <p:cNvSpPr/>
          <p:nvPr/>
        </p:nvSpPr>
        <p:spPr>
          <a:xfrm>
            <a:off x="526929" y="4332180"/>
            <a:ext cx="2265208" cy="1872704"/>
          </a:xfrm>
          <a:prstGeom prst="rect">
            <a:avLst/>
          </a:prstGeom>
          <a:solidFill>
            <a:srgbClr val="215B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9A54-D87E-F3DF-8637-473AFED8E510}"/>
              </a:ext>
            </a:extLst>
          </p:cNvPr>
          <p:cNvSpPr txBox="1"/>
          <p:nvPr/>
        </p:nvSpPr>
        <p:spPr>
          <a:xfrm>
            <a:off x="654348" y="4849462"/>
            <a:ext cx="2101073" cy="1594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A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9268D7-318A-7338-F2C3-C35578AF75E1}"/>
              </a:ext>
            </a:extLst>
          </p:cNvPr>
          <p:cNvSpPr txBox="1"/>
          <p:nvPr/>
        </p:nvSpPr>
        <p:spPr>
          <a:xfrm>
            <a:off x="3333907" y="5007662"/>
            <a:ext cx="1955630" cy="1046440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CtG3: </a:t>
            </a:r>
          </a:p>
          <a:p>
            <a:pPr algn="ctr">
              <a:spcAft>
                <a:spcPts val="600"/>
              </a:spcAft>
            </a:pPr>
            <a:r>
              <a:rPr lang="en-GB" sz="1400" b="1"/>
              <a:t>101.8% 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Of children were enrolled in preschool in 2023</a:t>
            </a:r>
            <a:endParaRPr lang="en-AU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BFC6AD-A9DB-0BFC-21F6-BDACA8113318}"/>
              </a:ext>
            </a:extLst>
          </p:cNvPr>
          <p:cNvSpPr txBox="1"/>
          <p:nvPr/>
        </p:nvSpPr>
        <p:spPr>
          <a:xfrm>
            <a:off x="5583743" y="5007662"/>
            <a:ext cx="1661787" cy="11233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CtG5: </a:t>
            </a:r>
            <a:br>
              <a:rPr lang="en-GB" sz="1200" b="1"/>
            </a:br>
            <a:r>
              <a:rPr lang="en-GB" sz="1400" b="1"/>
              <a:t>68.1% 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of 20–24 year olds with year 12 or equivalent in 2021</a:t>
            </a:r>
            <a:endParaRPr lang="en-GB" sz="1200"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FFFEBA-555B-30BE-29F8-19E0A4C8D9EE}"/>
              </a:ext>
            </a:extLst>
          </p:cNvPr>
          <p:cNvSpPr txBox="1"/>
          <p:nvPr/>
        </p:nvSpPr>
        <p:spPr>
          <a:xfrm>
            <a:off x="7609065" y="5007662"/>
            <a:ext cx="1558094" cy="11233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/>
              <a:t>CtG6: </a:t>
            </a:r>
            <a:br>
              <a:rPr lang="en-GB" sz="1200" b="1"/>
            </a:br>
            <a:r>
              <a:rPr lang="en-GB" sz="1400" b="1"/>
              <a:t>47.0% 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of 25–34 year olds with certificate III or above in 2021</a:t>
            </a:r>
            <a:endParaRPr lang="en-GB" sz="1200"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ECF8F9-4E1C-D9FA-51EF-D7D3B3CF31D0}"/>
              </a:ext>
            </a:extLst>
          </p:cNvPr>
          <p:cNvSpPr txBox="1"/>
          <p:nvPr/>
        </p:nvSpPr>
        <p:spPr>
          <a:xfrm>
            <a:off x="9221934" y="5007662"/>
            <a:ext cx="2387692" cy="11233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>
                <a:ea typeface="+mn-lt"/>
                <a:cs typeface="+mn-lt"/>
              </a:rPr>
              <a:t>CtG7: </a:t>
            </a:r>
            <a:br>
              <a:rPr lang="en-GB" sz="1200" b="1">
                <a:ea typeface="+mn-lt"/>
                <a:cs typeface="+mn-lt"/>
              </a:rPr>
            </a:br>
            <a:r>
              <a:rPr lang="en-GB" sz="1400" b="1"/>
              <a:t>58.0% </a:t>
            </a:r>
          </a:p>
          <a:p>
            <a:pPr algn="ctr">
              <a:spcAft>
                <a:spcPts val="600"/>
              </a:spcAft>
            </a:pPr>
            <a:r>
              <a:rPr lang="en-GB" sz="1200"/>
              <a:t>of 15–24 year olds </a:t>
            </a:r>
            <a:br>
              <a:rPr lang="en-GB" sz="1200"/>
            </a:br>
            <a:r>
              <a:rPr lang="en-GB" sz="1200"/>
              <a:t>fully engaged in employment, education or training in 2021</a:t>
            </a:r>
            <a:endParaRPr lang="en-GB" sz="120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D48DD-6AC2-05B9-BEE8-BE35D4270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25" y="6163465"/>
            <a:ext cx="10923076" cy="6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2184"/>
      </p:ext>
    </p:extLst>
  </p:cSld>
  <p:clrMapOvr>
    <a:masterClrMapping/>
  </p:clrMapOvr>
</p:sld>
</file>

<file path=ppt/theme/theme1.xml><?xml version="1.0" encoding="utf-8"?>
<a:theme xmlns:a="http://schemas.openxmlformats.org/drawingml/2006/main" name="PC 2022">
  <a:themeElements>
    <a:clrScheme name="PC colour themeNew">
      <a:dk1>
        <a:sysClr val="windowText" lastClr="000000"/>
      </a:dk1>
      <a:lt1>
        <a:sysClr val="window" lastClr="FFFFFF"/>
      </a:lt1>
      <a:dk2>
        <a:srgbClr val="66BCDB"/>
      </a:dk2>
      <a:lt2>
        <a:srgbClr val="265A9A"/>
      </a:lt2>
      <a:accent1>
        <a:srgbClr val="78A22F"/>
      </a:accent1>
      <a:accent2>
        <a:srgbClr val="4D7028"/>
      </a:accent2>
      <a:accent3>
        <a:srgbClr val="F4B123"/>
      </a:accent3>
      <a:accent4>
        <a:srgbClr val="F15A25"/>
      </a:accent4>
      <a:accent5>
        <a:srgbClr val="A52828"/>
      </a:accent5>
      <a:accent6>
        <a:srgbClr val="8956A3"/>
      </a:accent6>
      <a:hlink>
        <a:srgbClr val="000000"/>
      </a:hlink>
      <a:folHlink>
        <a:srgbClr val="BFBFBF"/>
      </a:folHlink>
    </a:clrScheme>
    <a:fontScheme name="P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spcAft>
            <a:spcPts val="450"/>
          </a:spcAft>
          <a:defRPr sz="1800" b="1" dirty="0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C Presentation template 2022" id="{ECB488F2-0D95-4ABD-B177-0DD00799DBBE}" vid="{73917A53-2628-4EB0-98F8-C1E7828052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3976aa-9336-49fb-823a-1a42afcf7aae">
      <Value>1</Value>
    </TaxCatchAll>
    <i0f84bba906045b4af568ee102a52dcb xmlns="023976aa-9336-49fb-823a-1a42afcf7a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3955eeb1-2d18-4582-aeb2-00144ec3aaf5</TermId>
        </TermInfo>
      </Terms>
    </i0f84bba906045b4af568ee102a52dcb>
    <lcf76f155ced4ddcb4097134ff3c332f xmlns="30aed58d-9451-42ce-8aa5-12955cf0519a">
      <Terms xmlns="http://schemas.microsoft.com/office/infopath/2007/PartnerControls"/>
    </lcf76f155ced4ddcb4097134ff3c332f>
    <Typeoforganisation xmlns="30aed58d-9451-42ce-8aa5-12955cf0519a">Goverment</Typeoforganisation>
    <_Flow_SignoffStatus xmlns="30aed58d-9451-42ce-8aa5-12955cf051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6E3CF83C1344E85383C533D19657E" ma:contentTypeVersion="29" ma:contentTypeDescription="Create a new document." ma:contentTypeScope="" ma:versionID="69ff5c506f97277ea14e9de10ff43aa0">
  <xsd:schema xmlns:xsd="http://www.w3.org/2001/XMLSchema" xmlns:xs="http://www.w3.org/2001/XMLSchema" xmlns:p="http://schemas.microsoft.com/office/2006/metadata/properties" xmlns:ns2="023976aa-9336-49fb-823a-1a42afcf7aae" xmlns:ns3="30aed58d-9451-42ce-8aa5-12955cf0519a" targetNamespace="http://schemas.microsoft.com/office/2006/metadata/properties" ma:root="true" ma:fieldsID="039484e3908abfebd3efd7282c222959" ns2:_="" ns3:_="">
    <xsd:import namespace="023976aa-9336-49fb-823a-1a42afcf7aae"/>
    <xsd:import namespace="30aed58d-9451-42ce-8aa5-12955cf0519a"/>
    <xsd:element name="properties">
      <xsd:complexType>
        <xsd:sequence>
          <xsd:element name="documentManagement">
            <xsd:complexType>
              <xsd:all>
                <xsd:element ref="ns2:i0f84bba906045b4af568ee102a52dcb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bjectDetectorVersions" minOccurs="0"/>
                <xsd:element ref="ns3:Typeoforganisation" minOccurs="0"/>
                <xsd:element ref="ns3:MediaLengthInSeconds" minOccurs="0"/>
                <xsd:element ref="ns3:MediaServiceSearchProperties" minOccurs="0"/>
                <xsd:element ref="ns3:_Flow_SignoffStatu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976aa-9336-49fb-823a-1a42afcf7aae" elementFormDefault="qualified">
    <xsd:import namespace="http://schemas.microsoft.com/office/2006/documentManagement/types"/>
    <xsd:import namespace="http://schemas.microsoft.com/office/infopath/2007/PartnerControls"/>
    <xsd:element name="i0f84bba906045b4af568ee102a52dcb" ma:index="9" nillable="true" ma:taxonomy="true" ma:internalName="i0f84bba906045b4af568ee102a52dcb" ma:taxonomyFieldName="RevIMBCS" ma:displayName="Record" ma:indexed="true" ma:default="1;#Unclassified|3955eeb1-2d18-4582-aeb2-00144ec3aaf5" ma:fieldId="{20f84bba-9060-45b4-af56-8ee102a52dcb}" ma:sspId="9e7832e3-0c1d-4697-8be2-0d137dca2da6" ma:termSetId="3c672b5e-1100-4960-a8a3-535520ee11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8316321-540c-4d7d-a321-19523892d3e7}" ma:internalName="TaxCatchAll" ma:showField="CatchAllData" ma:web="023976aa-9336-49fb-823a-1a42afcf7a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ed58d-9451-42ce-8aa5-12955cf05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7832e3-0c1d-4697-8be2-0d137dca2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oforganisation" ma:index="24" nillable="true" ma:displayName="Type of organisation" ma:format="Dropdown" ma:internalName="Typeoforganisation">
      <xsd:simpleType>
        <xsd:restriction base="dms:Choice">
          <xsd:enumeration value="Aboriginal and Torres Strait Islander"/>
          <xsd:enumeration value="Goverment"/>
          <xsd:enumeration value="ALGA"/>
          <xsd:enumeration value="NGO"/>
          <xsd:enumeration value="Research and Consulting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822201-A1E2-4666-89A2-5A0DD12BC805}">
  <ds:schemaRefs>
    <ds:schemaRef ds:uri="30aed58d-9451-42ce-8aa5-12955cf0519a"/>
    <ds:schemaRef ds:uri="http://purl.org/dc/elements/1.1/"/>
    <ds:schemaRef ds:uri="http://purl.org/dc/dcmitype/"/>
    <ds:schemaRef ds:uri="023976aa-9336-49fb-823a-1a42afcf7aa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E92898-0B25-444B-B027-BC35B6C53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2BB67B-FCE3-4D40-A952-073BF7C9C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976aa-9336-49fb-823a-1a42afcf7aae"/>
    <ds:schemaRef ds:uri="30aed58d-9451-42ce-8aa5-12955cf051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1299</Words>
  <Application>Microsoft Office PowerPoint</Application>
  <PresentationFormat>Widescreen</PresentationFormat>
  <Paragraphs>233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Arial Black</vt:lpstr>
      <vt:lpstr>Open Sans</vt:lpstr>
      <vt:lpstr>Symbol</vt:lpstr>
      <vt:lpstr>PC 2022</vt:lpstr>
      <vt:lpstr>PowerPoint Presentation</vt:lpstr>
      <vt:lpstr>PowerPoint Presentation</vt:lpstr>
      <vt:lpstr>Presentation outline</vt:lpstr>
      <vt:lpstr>PowerPoint Presentation</vt:lpstr>
      <vt:lpstr>Developments in the  2024 ADCR </vt:lpstr>
      <vt:lpstr>Developments in the July dashboard update</vt:lpstr>
      <vt:lpstr>New artwork Pathways of Progress:  A Journey Towards Closing the Gap</vt:lpstr>
      <vt:lpstr>Progress and setbacks</vt:lpstr>
      <vt:lpstr>Outcomes by theme</vt:lpstr>
      <vt:lpstr>PowerPoint Presentation</vt:lpstr>
      <vt:lpstr>PowerPoint Presentation</vt:lpstr>
      <vt:lpstr>Looking below the aggregate</vt:lpstr>
      <vt:lpstr>Supporting indicators fill some of the picture</vt:lpstr>
      <vt:lpstr>… but the picture is incomplete </vt:lpstr>
      <vt:lpstr>PowerPoint Presentation</vt:lpstr>
      <vt:lpstr>No data on the Priority Reforms </vt:lpstr>
      <vt:lpstr>A demonstration of the dashboard and ADCR</vt:lpstr>
      <vt:lpstr>PowerPoint Presentation</vt:lpstr>
      <vt:lpstr>PowerPoint Presentation</vt:lpstr>
      <vt:lpstr>PowerPoint Presentation</vt:lpstr>
      <vt:lpstr>Outcome 2: Nationally, based on progress from the baseline, the Target shows good improvement and is on track to be met</vt:lpstr>
      <vt:lpstr>Outcome 2: Babies born of a healthy birthweight was lower in more remote areas</vt:lpstr>
      <vt:lpstr>Outcome 2: There are rising rates of early antenatal care and falling smoking rates during pregnancy</vt:lpstr>
      <vt:lpstr>Outcome 11: Nationally, the Target shows no change from the baseline and is not on track to be met</vt:lpstr>
      <vt:lpstr>Outcome 11: There are differing trends across jurisdictions</vt:lpstr>
      <vt:lpstr>Outcome 11: Young people are entering the youth justice system at older ages</vt:lpstr>
    </vt:vector>
  </TitlesOfParts>
  <Company>Productivity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Gap Information Repository - Webinar Slides</dc:title>
  <dc:subject>Dashboard update and 2024 ADCR</dc:subject>
  <dc:creator>Productivity Commission</dc:creator>
  <cp:lastModifiedBy>Mark Pimperl</cp:lastModifiedBy>
  <cp:revision>2</cp:revision>
  <cp:lastPrinted>2024-07-25T02:54:20Z</cp:lastPrinted>
  <dcterms:created xsi:type="dcterms:W3CDTF">2022-03-24T05:20:45Z</dcterms:created>
  <dcterms:modified xsi:type="dcterms:W3CDTF">2024-08-20T04:31:29Z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0x010100FB96E3CF83C1344E85383C533D19657E</vt:lpwstr>
  </property>
  <property fmtid="{D5CDD505-2E9C-101B-9397-08002B2CF9AE}" pid="3" name="RevIMBCS">
    <vt:lpwstr>1;#Unclassified|3955eeb1-2d18-4582-aeb2-00144ec3aaf5</vt:lpwstr>
  </property>
  <property fmtid="{D5CDD505-2E9C-101B-9397-08002B2CF9AE}" pid="4" name="ClassificationContentMarkingHeaderLocations">
    <vt:lpwstr>Office Theme:8\PC 2022:3</vt:lpwstr>
  </property>
  <property fmtid="{D5CDD505-2E9C-101B-9397-08002B2CF9AE}" pid="5" name="ClassificationContentMarkingHeaderText">
    <vt:lpwstr> OFFICIAL</vt:lpwstr>
  </property>
  <property fmtid="{D5CDD505-2E9C-101B-9397-08002B2CF9AE}" pid="6" name="MediaServiceImageTags">
    <vt:lpwstr/>
  </property>
  <property fmtid="{D5CDD505-2E9C-101B-9397-08002B2CF9AE}" pid="7" name="MSIP_Label_c1f2b1ce-4212-46db-a901-dd8453f57141_Enabled">
    <vt:lpwstr>true</vt:lpwstr>
  </property>
  <property fmtid="{D5CDD505-2E9C-101B-9397-08002B2CF9AE}" pid="8" name="MSIP_Label_c1f2b1ce-4212-46db-a901-dd8453f57141_SetDate">
    <vt:lpwstr>2024-08-12T06:37:05Z</vt:lpwstr>
  </property>
  <property fmtid="{D5CDD505-2E9C-101B-9397-08002B2CF9AE}" pid="9" name="MSIP_Label_c1f2b1ce-4212-46db-a901-dd8453f57141_Method">
    <vt:lpwstr>Privileged</vt:lpwstr>
  </property>
  <property fmtid="{D5CDD505-2E9C-101B-9397-08002B2CF9AE}" pid="10" name="MSIP_Label_c1f2b1ce-4212-46db-a901-dd8453f57141_Name">
    <vt:lpwstr>Publish</vt:lpwstr>
  </property>
  <property fmtid="{D5CDD505-2E9C-101B-9397-08002B2CF9AE}" pid="11" name="MSIP_Label_c1f2b1ce-4212-46db-a901-dd8453f57141_SiteId">
    <vt:lpwstr>29f9330b-c0fe-4244-830e-ba9f275d6c34</vt:lpwstr>
  </property>
  <property fmtid="{D5CDD505-2E9C-101B-9397-08002B2CF9AE}" pid="12" name="MSIP_Label_c1f2b1ce-4212-46db-a901-dd8453f57141_ActionId">
    <vt:lpwstr>8127867b-27a5-4c57-b12a-614dafbc934b</vt:lpwstr>
  </property>
  <property fmtid="{D5CDD505-2E9C-101B-9397-08002B2CF9AE}" pid="13" name="MSIP_Label_c1f2b1ce-4212-46db-a901-dd8453f57141_ContentBits">
    <vt:lpwstr>0</vt:lpwstr>
  </property>
</Properties>
</file>