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9"/>
  </p:notesMasterIdLst>
  <p:sldIdLst>
    <p:sldId id="256" r:id="rId5"/>
    <p:sldId id="418" r:id="rId6"/>
    <p:sldId id="408" r:id="rId7"/>
    <p:sldId id="451" r:id="rId8"/>
    <p:sldId id="261" r:id="rId9"/>
    <p:sldId id="452" r:id="rId10"/>
    <p:sldId id="259" r:id="rId11"/>
    <p:sldId id="442" r:id="rId12"/>
    <p:sldId id="443" r:id="rId13"/>
    <p:sldId id="453" r:id="rId14"/>
    <p:sldId id="314" r:id="rId15"/>
    <p:sldId id="411" r:id="rId16"/>
    <p:sldId id="412" r:id="rId17"/>
    <p:sldId id="419" r:id="rId18"/>
    <p:sldId id="437" r:id="rId19"/>
    <p:sldId id="454" r:id="rId20"/>
    <p:sldId id="449" r:id="rId21"/>
    <p:sldId id="457" r:id="rId22"/>
    <p:sldId id="434" r:id="rId23"/>
    <p:sldId id="444" r:id="rId24"/>
    <p:sldId id="456" r:id="rId25"/>
    <p:sldId id="448" r:id="rId26"/>
    <p:sldId id="321" r:id="rId27"/>
    <p:sldId id="426" r:id="rId2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6BE"/>
    <a:srgbClr val="EBF5F5"/>
    <a:srgbClr val="BBDEDF"/>
    <a:srgbClr val="8EC9CA"/>
    <a:srgbClr val="DDEEEF"/>
    <a:srgbClr val="D8EBEC"/>
    <a:srgbClr val="CEE7E8"/>
    <a:srgbClr val="AFD8D9"/>
    <a:srgbClr val="215B90"/>
    <a:srgbClr val="732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D995E-1A7E-4C44-8C57-67A72E4C775C}" v="5" dt="2025-09-29T06:01:57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89" autoAdjust="0"/>
  </p:normalViewPr>
  <p:slideViewPr>
    <p:cSldViewPr snapToGrid="0">
      <p:cViewPr varScale="1">
        <p:scale>
          <a:sx n="79" d="100"/>
          <a:sy n="79" d="100"/>
        </p:scale>
        <p:origin x="12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C0FF-AB43-4E25-9961-A87855819460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C914F-727F-4624-A469-6520EF5F6E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5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39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62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95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2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53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00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D236B-C6B4-35CA-97DC-1C8D13C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00253-385C-97EF-0868-8C2ABA55F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2103D-AF6A-EB6D-5B08-2E083F615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56E7D-A5DF-0493-0F7F-3DB7F5636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34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715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01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0A885-B2B7-98C5-9616-013C69B44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A451C-008F-48DA-A94D-9F8DC56F4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F1BD7-B092-8798-0B52-B79925CB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E3E02-85E0-3768-F332-AFD56822D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321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13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41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49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5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657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49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6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05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49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10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80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1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3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2" y="4706375"/>
            <a:ext cx="12205964" cy="2151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207" y="2041616"/>
            <a:ext cx="9347501" cy="143629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42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Single speaker presentation title, one or more lines</a:t>
            </a:r>
            <a:endParaRPr lang="en-AU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5894" y="5142504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name, location and date</a:t>
            </a:r>
            <a:endParaRPr lang="en-AU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7" y="392346"/>
            <a:ext cx="3633788" cy="880511"/>
          </a:xfrm>
          <a:prstGeom prst="rect">
            <a:avLst/>
          </a:prstGeom>
        </p:spPr>
      </p:pic>
      <p:sp>
        <p:nvSpPr>
          <p:cNvPr id="8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795894" y="5764714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name, presenter title</a:t>
            </a:r>
            <a:endParaRPr lang="en-AU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048C179-C5F9-41D4-833B-EE16343C0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2548005"/>
            <a:ext cx="6475108" cy="4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63" y="660777"/>
            <a:ext cx="11415521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256">
            <a:extLst>
              <a:ext uri="{FF2B5EF4-FFF2-40B4-BE49-F238E27FC236}">
                <a16:creationId xmlns:a16="http://schemas.microsoft.com/office/drawing/2014/main" id="{31E6C9C9-436A-4C26-935C-4D2B94684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35" y="6307651"/>
            <a:ext cx="412292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1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defTabSz="1219170">
              <a:defRPr/>
            </a:pPr>
            <a:fld id="{8A657B52-D046-4802-A3DE-55E7ED70298C}" type="slidenum">
              <a:rPr lang="en-AU" smtClean="0">
                <a:solidFill>
                  <a:srgbClr val="8C3028"/>
                </a:solidFill>
              </a:rPr>
              <a:pPr defTabSz="1219170">
                <a:defRPr/>
              </a:pPr>
              <a:t>‹#›</a:t>
            </a:fld>
            <a:endParaRPr lang="en-AU">
              <a:solidFill>
                <a:srgbClr val="8C302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B9C1DA-CEB4-DC43-85C9-C427B6D4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3" y="1467677"/>
            <a:ext cx="11415521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50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35" y="6307651"/>
            <a:ext cx="412292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1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defTabSz="1219170">
              <a:defRPr/>
            </a:pPr>
            <a:fld id="{8A657B52-D046-4802-A3DE-55E7ED70298C}" type="slidenum">
              <a:rPr lang="en-AU" smtClean="0">
                <a:solidFill>
                  <a:srgbClr val="8C3028"/>
                </a:solidFill>
              </a:rPr>
              <a:pPr defTabSz="1219170">
                <a:defRPr/>
              </a:pPr>
              <a:t>‹#›</a:t>
            </a:fld>
            <a:endParaRPr lang="en-AU">
              <a:solidFill>
                <a:srgbClr val="8C302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7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7DF7A3-C896-4A2E-9482-91F25445F6D3}"/>
              </a:ext>
            </a:extLst>
          </p:cNvPr>
          <p:cNvSpPr/>
          <p:nvPr userDrawn="1"/>
        </p:nvSpPr>
        <p:spPr>
          <a:xfrm>
            <a:off x="0" y="950204"/>
            <a:ext cx="12192000" cy="5179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70C4A3-DA62-469E-A35A-0EC2FCEB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9" y="259162"/>
            <a:ext cx="5677880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256">
            <a:extLst>
              <a:ext uri="{FF2B5EF4-FFF2-40B4-BE49-F238E27FC236}">
                <a16:creationId xmlns:a16="http://schemas.microsoft.com/office/drawing/2014/main" id="{E534BE5A-387B-4DC1-B28F-4C536BAE2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ACC307-18AE-4224-B840-3191AC1719E1}"/>
              </a:ext>
            </a:extLst>
          </p:cNvPr>
          <p:cNvSpPr txBox="1">
            <a:spLocks/>
          </p:cNvSpPr>
          <p:nvPr userDrawn="1"/>
        </p:nvSpPr>
        <p:spPr>
          <a:xfrm>
            <a:off x="11554851" y="6307649"/>
            <a:ext cx="394660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333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657B52-D046-4802-A3DE-55E7ED70298C}" type="slidenum">
              <a:rPr lang="en-AU" sz="1333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 sz="1333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5EB089-0B97-47AD-A13B-98DE7D7C8950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4A890A-0417-4B5D-A529-FF61B380C1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marL="457178" marR="0" lvl="0" indent="-45717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  <a:p>
            <a:pPr marL="990550" marR="0" lvl="1" indent="-380981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69" y="259162"/>
            <a:ext cx="5677880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256">
            <a:extLst>
              <a:ext uri="{FF2B5EF4-FFF2-40B4-BE49-F238E27FC236}">
                <a16:creationId xmlns:a16="http://schemas.microsoft.com/office/drawing/2014/main" id="{31E6C9C9-436A-4C26-935C-4D2B94684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51" y="6307649"/>
            <a:ext cx="394660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8AA4E0-BC29-4BCB-9F89-C1FD071598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83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C51A0D-345E-4654-92C8-04695FB34479}"/>
              </a:ext>
            </a:extLst>
          </p:cNvPr>
          <p:cNvSpPr txBox="1">
            <a:spLocks/>
          </p:cNvSpPr>
          <p:nvPr userDrawn="1"/>
        </p:nvSpPr>
        <p:spPr>
          <a:xfrm>
            <a:off x="614050" y="1256659"/>
            <a:ext cx="7922576" cy="9325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>
              <a:latin typeface="+mn-lt"/>
            </a:endParaRPr>
          </a:p>
        </p:txBody>
      </p:sp>
      <p:pic>
        <p:nvPicPr>
          <p:cNvPr id="17" name="Picture 16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73C39F71-13F5-5D82-A28E-FF7BD306A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2F613-366A-4AD1-893D-D6FFD706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22" y="6438532"/>
            <a:ext cx="703387" cy="365125"/>
          </a:xfrm>
          <a:noFill/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0EFE4-4C7C-4F3A-8D20-4A5CF4D3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4649" y="6438532"/>
            <a:ext cx="427892" cy="365125"/>
          </a:xfrm>
          <a:noFill/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040E9-F04D-446E-B098-5C72821AD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18" y="112066"/>
            <a:ext cx="9326848" cy="7386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221F20"/>
                </a:solidFill>
                <a:latin typeface="Arial"/>
                <a:cs typeface="Arial"/>
              </a:rPr>
              <a:t>Add title here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1634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F3174FF-D9DB-4570-BDB9-04ECC67B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33" y="260558"/>
            <a:ext cx="184731" cy="424732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EE78B-75A1-4842-87CA-E2E30120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517" y="1109282"/>
            <a:ext cx="9231191" cy="33064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104E5CB-B7EA-454D-A473-2F1F6F10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36738" y="6430716"/>
            <a:ext cx="703387" cy="365125"/>
          </a:xfrm>
          <a:noFill/>
        </p:spPr>
        <p:txBody>
          <a:bodyPr/>
          <a:lstStyle/>
          <a:p>
            <a:endParaRPr lang="en-AU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00BB13A-6EEA-4063-9CFB-88ECD1F8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25" y="6430715"/>
            <a:ext cx="427892" cy="365125"/>
          </a:xfrm>
          <a:noFill/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2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55917-516B-431B-AFF9-6D15DCC6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2091" y="6356350"/>
            <a:ext cx="69752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0A4D-7BF8-49CD-A791-5D42A494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938" y="6356350"/>
            <a:ext cx="513862" cy="365125"/>
          </a:xfrm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E49E0F-0205-4A8B-A5D4-719E2506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91" y="843558"/>
            <a:ext cx="8068193" cy="45959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55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207" y="1675547"/>
            <a:ext cx="9484868" cy="126069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3733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5894" y="2936242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Event name, location and date</a:t>
            </a:r>
            <a:endParaRPr lang="en-AU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7" y="392346"/>
            <a:ext cx="3633788" cy="880511"/>
          </a:xfrm>
          <a:prstGeom prst="rect">
            <a:avLst/>
          </a:prstGeom>
        </p:spPr>
      </p:pic>
      <p:sp>
        <p:nvSpPr>
          <p:cNvPr id="8" name="Text Placeholder 265"/>
          <p:cNvSpPr>
            <a:spLocks noGrp="1"/>
          </p:cNvSpPr>
          <p:nvPr>
            <p:ph type="body" sz="quarter" idx="16" hasCustomPrompt="1"/>
          </p:nvPr>
        </p:nvSpPr>
        <p:spPr>
          <a:xfrm>
            <a:off x="795208" y="4653831"/>
            <a:ext cx="2839121" cy="476706"/>
          </a:xfrm>
          <a:prstGeom prst="rect">
            <a:avLst/>
          </a:prstGeom>
          <a:noFill/>
        </p:spPr>
        <p:txBody>
          <a:bodyPr wrap="squar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1 name, title</a:t>
            </a:r>
            <a:endParaRPr lang="en-AU"/>
          </a:p>
        </p:txBody>
      </p:sp>
      <p:sp>
        <p:nvSpPr>
          <p:cNvPr id="9" name="Text Placeholder 265"/>
          <p:cNvSpPr>
            <a:spLocks noGrp="1"/>
          </p:cNvSpPr>
          <p:nvPr>
            <p:ph type="body" sz="quarter" idx="17" hasCustomPrompt="1"/>
          </p:nvPr>
        </p:nvSpPr>
        <p:spPr>
          <a:xfrm>
            <a:off x="795208" y="5396265"/>
            <a:ext cx="2654839" cy="476706"/>
          </a:xfrm>
          <a:prstGeom prst="rect">
            <a:avLst/>
          </a:prstGeo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2 name, title</a:t>
            </a:r>
            <a:endParaRPr lang="en-AU"/>
          </a:p>
        </p:txBody>
      </p:sp>
      <p:sp>
        <p:nvSpPr>
          <p:cNvPr id="10" name="Text Placeholder 265"/>
          <p:cNvSpPr>
            <a:spLocks noGrp="1"/>
          </p:cNvSpPr>
          <p:nvPr>
            <p:ph type="body" sz="quarter" idx="18" hasCustomPrompt="1"/>
          </p:nvPr>
        </p:nvSpPr>
        <p:spPr>
          <a:xfrm>
            <a:off x="795208" y="6138700"/>
            <a:ext cx="2654839" cy="476706"/>
          </a:xfrm>
          <a:prstGeom prst="rect">
            <a:avLst/>
          </a:prstGeo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3 name,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9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75D2-8F7F-4158-AA51-03D5ABDB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80799" y="6356348"/>
            <a:ext cx="633046" cy="365125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AU"/>
              <a:t>#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412BC-8B58-429A-9C0B-D6F1B29704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453" y="815434"/>
            <a:ext cx="9584096" cy="41541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14BB6F9-CC46-421B-9DBC-4516E3F70684}"/>
              </a:ext>
            </a:extLst>
          </p:cNvPr>
          <p:cNvSpPr txBox="1">
            <a:spLocks/>
          </p:cNvSpPr>
          <p:nvPr userDrawn="1"/>
        </p:nvSpPr>
        <p:spPr>
          <a:xfrm>
            <a:off x="10765692" y="6356349"/>
            <a:ext cx="63304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5624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6AD763-6308-48C5-A44A-17990D53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1" y="274639"/>
            <a:ext cx="11264900" cy="72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8A87A6-D1F8-4A87-B220-62F861E7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3EEEF-56AF-DE13-E0A4-9E45DCB8FF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03075" y="63500"/>
            <a:ext cx="6207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OFFICIAL</a:t>
            </a:r>
          </a:p>
        </p:txBody>
      </p:sp>
    </p:spTree>
    <p:extLst>
      <p:ext uri="{BB962C8B-B14F-4D97-AF65-F5344CB8AC3E}">
        <p14:creationId xmlns:p14="http://schemas.microsoft.com/office/powerpoint/2010/main" val="29370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63" r:id="rId8"/>
    <p:sldLayoutId id="2147483660" r:id="rId9"/>
    <p:sldLayoutId id="2147483674" r:id="rId10"/>
    <p:sldLayoutId id="2147483675" r:id="rId11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hyperlink" Target="https://www.pc.gov.au/closing-the-gap-data/dashboar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c.gov.au/closing-the-gap-data" TargetMode="External"/><Relationship Id="rId5" Type="http://schemas.openxmlformats.org/officeDocument/2006/relationships/hyperlink" Target="mailto:ctg.data@pc.gov.au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BC71ED-846E-E9D7-9816-EB973B2FE278}"/>
              </a:ext>
            </a:extLst>
          </p:cNvPr>
          <p:cNvSpPr/>
          <p:nvPr/>
        </p:nvSpPr>
        <p:spPr>
          <a:xfrm>
            <a:off x="454990" y="5269704"/>
            <a:ext cx="5481986" cy="835500"/>
          </a:xfrm>
          <a:prstGeom prst="rect">
            <a:avLst/>
          </a:prstGeom>
          <a:solidFill>
            <a:srgbClr val="8EC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Public Webinar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598C5D-0C20-F9D5-CDC2-DAD829C5609E}"/>
              </a:ext>
            </a:extLst>
          </p:cNvPr>
          <p:cNvSpPr txBox="1"/>
          <p:nvPr/>
        </p:nvSpPr>
        <p:spPr>
          <a:xfrm>
            <a:off x="6255025" y="5205518"/>
            <a:ext cx="465151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Selwyn Button, Commissioner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Sarah Leary, Assistant Commissioner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2" name="Picture 31" descr="A blue and black design&#10;&#10;Description automatically generated">
            <a:extLst>
              <a:ext uri="{FF2B5EF4-FFF2-40B4-BE49-F238E27FC236}">
                <a16:creationId xmlns:a16="http://schemas.microsoft.com/office/drawing/2014/main" id="{F89946B9-FB34-0D51-0524-1E32AB84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339" y="316779"/>
            <a:ext cx="5773534" cy="5324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E47D6-2837-7B0F-4D9E-E00258BE673E}"/>
              </a:ext>
            </a:extLst>
          </p:cNvPr>
          <p:cNvSpPr txBox="1">
            <a:spLocks/>
          </p:cNvSpPr>
          <p:nvPr/>
        </p:nvSpPr>
        <p:spPr>
          <a:xfrm>
            <a:off x="454990" y="2181252"/>
            <a:ext cx="6326164" cy="27023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Closing the Gap </a:t>
            </a:r>
            <a:b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Information Repository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2025 Dashboard update </a:t>
            </a:r>
            <a:b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Annual Data Compilation </a:t>
            </a:r>
            <a:r>
              <a:rPr lang="en-AU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AU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3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Overview of progress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10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96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3" y="386957"/>
            <a:ext cx="12024821" cy="755694"/>
          </a:xfrm>
        </p:spPr>
        <p:txBody>
          <a:bodyPr wrap="square">
            <a:noAutofit/>
          </a:bodyPr>
          <a:lstStyle/>
          <a:p>
            <a:r>
              <a:rPr lang="en-AU" sz="3000" dirty="0">
                <a:latin typeface="Arial" panose="020B0604020202020204" pitchFamily="34" charset="0"/>
                <a:ea typeface="+mn-ea"/>
              </a:rPr>
              <a:t>The information repository continues to report mixed progress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729888-A074-D3C5-32AC-EA325F0E89ED}"/>
              </a:ext>
            </a:extLst>
          </p:cNvPr>
          <p:cNvSpPr txBox="1"/>
          <p:nvPr/>
        </p:nvSpPr>
        <p:spPr>
          <a:xfrm>
            <a:off x="676102" y="1326606"/>
            <a:ext cx="10566378" cy="4799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200000"/>
              </a:lnSpc>
              <a:spcAft>
                <a:spcPts val="450"/>
              </a:spcAft>
            </a:pPr>
            <a:r>
              <a:rPr lang="en-AU" sz="2200" b="1">
                <a:solidFill>
                  <a:srgbClr val="215B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 socio-economic targets with data available to assess progress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4 targets show good improvement and are on track 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6 targets show improvement but are not on track  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1 target has no change from the baseline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4 targets are worsening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4 targets cannot be assessed</a:t>
            </a:r>
          </a:p>
          <a:p>
            <a:pPr marL="285750" indent="-285750" algn="l">
              <a:spcAft>
                <a:spcPts val="450"/>
              </a:spcAft>
              <a:buFontTx/>
              <a:buChar char="-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7B921-66BF-4DF8-C441-A840872C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21" y="2180157"/>
            <a:ext cx="635363" cy="635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8684C-B510-A7F9-3F0E-F086DEF2C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6" y="4789809"/>
            <a:ext cx="1014713" cy="298445"/>
          </a:xfrm>
          <a:prstGeom prst="rect">
            <a:avLst/>
          </a:prstGeom>
        </p:spPr>
      </p:pic>
      <p:pic>
        <p:nvPicPr>
          <p:cNvPr id="6" name="Picture 5" descr="A logo with orange lines&#10;&#10;Description automatically generated">
            <a:extLst>
              <a:ext uri="{FF2B5EF4-FFF2-40B4-BE49-F238E27FC236}">
                <a16:creationId xmlns:a16="http://schemas.microsoft.com/office/drawing/2014/main" id="{0D9F1AC5-22C2-C413-833A-A668F2AC8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3247033"/>
            <a:ext cx="1905000" cy="1765300"/>
          </a:xfrm>
          <a:prstGeom prst="rect">
            <a:avLst/>
          </a:prstGeom>
        </p:spPr>
      </p:pic>
      <p:pic>
        <p:nvPicPr>
          <p:cNvPr id="7" name="Picture 6" descr="A close up of two circles&#10;&#10;Description automatically generated">
            <a:extLst>
              <a:ext uri="{FF2B5EF4-FFF2-40B4-BE49-F238E27FC236}">
                <a16:creationId xmlns:a16="http://schemas.microsoft.com/office/drawing/2014/main" id="{B2ACA43D-69E9-F331-A921-175B9F196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3899" y="5615372"/>
            <a:ext cx="775005" cy="348752"/>
          </a:xfrm>
          <a:prstGeom prst="rect">
            <a:avLst/>
          </a:prstGeom>
        </p:spPr>
      </p:pic>
      <p:pic>
        <p:nvPicPr>
          <p:cNvPr id="8" name="Picture 7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B350BE8E-B554-6EA8-5266-51D196A85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2364773"/>
            <a:ext cx="1905000" cy="1765300"/>
          </a:xfrm>
          <a:prstGeom prst="rect">
            <a:avLst/>
          </a:prstGeom>
        </p:spPr>
      </p:pic>
      <p:pic>
        <p:nvPicPr>
          <p:cNvPr id="12" name="Picture 11" descr="A blue and black design&#10;&#10;Description automatically generated">
            <a:extLst>
              <a:ext uri="{FF2B5EF4-FFF2-40B4-BE49-F238E27FC236}">
                <a16:creationId xmlns:a16="http://schemas.microsoft.com/office/drawing/2014/main" id="{E9B97303-3E47-5D0D-6F7A-0B5ECBA00ED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6" y="2380282"/>
            <a:ext cx="8531829" cy="479915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AC159A5-C460-6AF1-4441-B525F4572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11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05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68DC52-AC7F-581F-7E6C-7B37AB24CFA4}"/>
              </a:ext>
            </a:extLst>
          </p:cNvPr>
          <p:cNvSpPr/>
          <p:nvPr/>
        </p:nvSpPr>
        <p:spPr>
          <a:xfrm>
            <a:off x="526929" y="2891374"/>
            <a:ext cx="11223111" cy="1381864"/>
          </a:xfrm>
          <a:prstGeom prst="rect">
            <a:avLst/>
          </a:prstGeom>
          <a:solidFill>
            <a:srgbClr val="795935">
              <a:alpha val="73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58A00-D221-DEF3-FCA0-3CEFBEF72CFF}"/>
              </a:ext>
            </a:extLst>
          </p:cNvPr>
          <p:cNvSpPr/>
          <p:nvPr/>
        </p:nvSpPr>
        <p:spPr>
          <a:xfrm>
            <a:off x="526929" y="803414"/>
            <a:ext cx="11223111" cy="2013592"/>
          </a:xfrm>
          <a:prstGeom prst="rect">
            <a:avLst/>
          </a:prstGeom>
          <a:solidFill>
            <a:srgbClr val="76381C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3" y="174167"/>
            <a:ext cx="5677880" cy="523220"/>
          </a:xfrm>
        </p:spPr>
        <p:txBody>
          <a:bodyPr>
            <a:noAutofit/>
          </a:bodyPr>
          <a:lstStyle/>
          <a:p>
            <a:r>
              <a:rPr lang="en-AU" sz="3000" dirty="0">
                <a:latin typeface="Arial" panose="020B0604020202020204" pitchFamily="34" charset="0"/>
                <a:ea typeface="+mn-ea"/>
              </a:rPr>
              <a:t>Outcomes vary by theme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51" y="6294003"/>
            <a:ext cx="394660" cy="386879"/>
          </a:xfrm>
        </p:spPr>
        <p:txBody>
          <a:bodyPr/>
          <a:lstStyle/>
          <a:p>
            <a:fld id="{CCC048A1-DA42-4C84-8285-379A296E6C62}" type="slidenum">
              <a:rPr lang="en-AU" smtClean="0"/>
              <a:t>12</a:t>
            </a:fld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037EB-9342-7A8D-4672-22D94CCD2955}"/>
              </a:ext>
            </a:extLst>
          </p:cNvPr>
          <p:cNvSpPr txBox="1"/>
          <p:nvPr/>
        </p:nvSpPr>
        <p:spPr>
          <a:xfrm>
            <a:off x="5680490" y="1548198"/>
            <a:ext cx="15195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CtG2</a:t>
            </a:r>
            <a:r>
              <a:rPr lang="en-GB" sz="1000" b="1">
                <a:ea typeface="+mn-lt"/>
                <a:cs typeface="+mn-lt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400" b="1">
                <a:ea typeface="+mn-lt"/>
                <a:cs typeface="+mn-lt"/>
              </a:rPr>
              <a:t>89.2% </a:t>
            </a:r>
          </a:p>
          <a:p>
            <a:pPr algn="ctr"/>
            <a:r>
              <a:rPr lang="en-GB" sz="1200"/>
              <a:t>of babies were born with a healthy birthweight in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8B6D4-94D8-5EA8-6611-C6E62E9DB747}"/>
              </a:ext>
            </a:extLst>
          </p:cNvPr>
          <p:cNvSpPr txBox="1"/>
          <p:nvPr/>
        </p:nvSpPr>
        <p:spPr>
          <a:xfrm>
            <a:off x="7453210" y="1548198"/>
            <a:ext cx="193143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CtG14</a:t>
            </a:r>
            <a:r>
              <a:rPr lang="en-GB" sz="1000" b="1">
                <a:ea typeface="+mn-lt"/>
                <a:cs typeface="+mn-lt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400" b="1">
                <a:ea typeface="+mn-lt"/>
                <a:cs typeface="+mn-lt"/>
              </a:rPr>
              <a:t>30.8 per 100,000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deaths due to </a:t>
            </a:r>
            <a:br>
              <a:rPr lang="en-GB" sz="1200"/>
            </a:br>
            <a:r>
              <a:rPr lang="en-GB" sz="1200"/>
              <a:t>suicide in 2023</a:t>
            </a:r>
            <a:endParaRPr lang="en-GB" sz="120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BBCAC-FBF5-3B64-F568-5F9E1876C58A}"/>
              </a:ext>
            </a:extLst>
          </p:cNvPr>
          <p:cNvSpPr txBox="1"/>
          <p:nvPr/>
        </p:nvSpPr>
        <p:spPr>
          <a:xfrm>
            <a:off x="9436716" y="1548198"/>
            <a:ext cx="2196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CtG4</a:t>
            </a:r>
            <a:r>
              <a:rPr lang="en-GB" sz="1000" b="1">
                <a:ea typeface="+mn-lt"/>
                <a:cs typeface="+mn-lt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400" b="1">
                <a:ea typeface="+mn-lt"/>
                <a:cs typeface="+mn-lt"/>
              </a:rPr>
              <a:t>33.9% </a:t>
            </a:r>
            <a:endParaRPr lang="en-GB" sz="1200" b="1">
              <a:ea typeface="+mn-lt"/>
              <a:cs typeface="+mn-lt"/>
            </a:endParaRPr>
          </a:p>
          <a:p>
            <a:pPr algn="ctr">
              <a:spcAft>
                <a:spcPts val="600"/>
              </a:spcAft>
            </a:pPr>
            <a:r>
              <a:rPr lang="en-GB" sz="1200"/>
              <a:t>of children commencing school were developmentally on track in 2024</a:t>
            </a:r>
            <a:endParaRPr lang="en-AU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E75C-ADC0-FF6B-AC6C-5274495871E6}"/>
              </a:ext>
            </a:extLst>
          </p:cNvPr>
          <p:cNvSpPr txBox="1"/>
          <p:nvPr/>
        </p:nvSpPr>
        <p:spPr>
          <a:xfrm>
            <a:off x="3070963" y="3372396"/>
            <a:ext cx="2462180" cy="96949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CtG12</a:t>
            </a:r>
            <a:r>
              <a:rPr lang="en-GB" sz="1000" b="1"/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50.3 per 1,000 </a:t>
            </a:r>
            <a:br>
              <a:rPr lang="en-GB" sz="1200" b="1"/>
            </a:br>
            <a:r>
              <a:rPr lang="en-GB" sz="1200"/>
              <a:t>children were in </a:t>
            </a:r>
            <a:br>
              <a:rPr lang="en-GB" sz="1200"/>
            </a:br>
            <a:r>
              <a:rPr lang="en-GB" sz="1200"/>
              <a:t>out-of-home care in 2024</a:t>
            </a:r>
            <a:endParaRPr lang="en-GB" sz="120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35898-2510-CA70-9704-271E4B3835F0}"/>
              </a:ext>
            </a:extLst>
          </p:cNvPr>
          <p:cNvSpPr txBox="1"/>
          <p:nvPr/>
        </p:nvSpPr>
        <p:spPr>
          <a:xfrm>
            <a:off x="6068290" y="3385726"/>
            <a:ext cx="2725416" cy="9387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CtG13: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8.4%</a:t>
            </a:r>
            <a:br>
              <a:rPr lang="en-GB" sz="1400" b="1"/>
            </a:br>
            <a:r>
              <a:rPr lang="en-GB" sz="1200"/>
              <a:t>of females experienced harm</a:t>
            </a:r>
            <a:br>
              <a:rPr lang="en-GB" sz="1200"/>
            </a:br>
            <a:r>
              <a:rPr lang="en-GB" sz="1200"/>
              <a:t>No new data since baseline</a:t>
            </a:r>
            <a:endParaRPr lang="en-GB" sz="1200"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E4542EC-674A-3BFA-9096-F1701DAB9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066" y="1067612"/>
            <a:ext cx="1014713" cy="298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327221-9E77-3796-8DFD-B8BC1288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818" y="1067612"/>
            <a:ext cx="1014713" cy="2984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1CB193-6A20-3803-B178-E0D8CA02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96" y="3021146"/>
            <a:ext cx="1014713" cy="298445"/>
          </a:xfrm>
          <a:prstGeom prst="rect">
            <a:avLst/>
          </a:prstGeom>
        </p:spPr>
      </p:pic>
      <p:pic>
        <p:nvPicPr>
          <p:cNvPr id="58" name="Picture 57" descr="A close up of two circles&#10;&#10;Description automatically generated">
            <a:extLst>
              <a:ext uri="{FF2B5EF4-FFF2-40B4-BE49-F238E27FC236}">
                <a16:creationId xmlns:a16="http://schemas.microsoft.com/office/drawing/2014/main" id="{88C3E85E-28FE-9378-CD3A-F7F9AAF6F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63025" y="3087255"/>
            <a:ext cx="622362" cy="280063"/>
          </a:xfrm>
          <a:prstGeom prst="rect">
            <a:avLst/>
          </a:prstGeom>
        </p:spPr>
      </p:pic>
      <p:pic>
        <p:nvPicPr>
          <p:cNvPr id="62" name="Picture 61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D29F8899-0226-5D77-450C-9B8BEC69B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35448" r="29378" b="25383"/>
          <a:stretch/>
        </p:blipFill>
        <p:spPr>
          <a:xfrm>
            <a:off x="3901176" y="870609"/>
            <a:ext cx="644053" cy="63852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0050A9E-38D6-21E0-8D67-6AA04B31A098}"/>
              </a:ext>
            </a:extLst>
          </p:cNvPr>
          <p:cNvSpPr/>
          <p:nvPr/>
        </p:nvSpPr>
        <p:spPr>
          <a:xfrm>
            <a:off x="526930" y="2891374"/>
            <a:ext cx="2265208" cy="1373792"/>
          </a:xfrm>
          <a:prstGeom prst="rect">
            <a:avLst/>
          </a:prstGeom>
          <a:solidFill>
            <a:srgbClr val="7959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F9B0C-CB8B-6DD2-2435-D3E37679A1A2}"/>
              </a:ext>
            </a:extLst>
          </p:cNvPr>
          <p:cNvSpPr txBox="1"/>
          <p:nvPr/>
        </p:nvSpPr>
        <p:spPr>
          <a:xfrm>
            <a:off x="654348" y="3319591"/>
            <a:ext cx="227115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and kin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25B037-A0B2-819B-98B9-E69AB20BFF0C}"/>
              </a:ext>
            </a:extLst>
          </p:cNvPr>
          <p:cNvSpPr/>
          <p:nvPr/>
        </p:nvSpPr>
        <p:spPr>
          <a:xfrm>
            <a:off x="526930" y="803414"/>
            <a:ext cx="2265208" cy="2013592"/>
          </a:xfrm>
          <a:prstGeom prst="rect">
            <a:avLst/>
          </a:prstGeom>
          <a:solidFill>
            <a:srgbClr val="763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9B0A9-B46D-1326-140B-CC1C83CCBF30}"/>
              </a:ext>
            </a:extLst>
          </p:cNvPr>
          <p:cNvSpPr txBox="1"/>
          <p:nvPr/>
        </p:nvSpPr>
        <p:spPr>
          <a:xfrm>
            <a:off x="654348" y="1402493"/>
            <a:ext cx="1920405" cy="1438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Wellbeing and development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2690787-041F-CED2-D21F-BFE12648D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71088"/>
              </p:ext>
            </p:extLst>
          </p:nvPr>
        </p:nvGraphicFramePr>
        <p:xfrm>
          <a:off x="3065911" y="1548198"/>
          <a:ext cx="22652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04">
                  <a:extLst>
                    <a:ext uri="{9D8B030D-6E8A-4147-A177-3AD203B41FA5}">
                      <a16:colId xmlns:a16="http://schemas.microsoft.com/office/drawing/2014/main" val="2906201541"/>
                    </a:ext>
                  </a:extLst>
                </a:gridCol>
                <a:gridCol w="1132604">
                  <a:extLst>
                    <a:ext uri="{9D8B030D-6E8A-4147-A177-3AD203B41FA5}">
                      <a16:colId xmlns:a16="http://schemas.microsoft.com/office/drawing/2014/main" val="904171095"/>
                    </a:ext>
                  </a:extLst>
                </a:gridCol>
              </a:tblGrid>
              <a:tr h="120711">
                <a:tc gridSpan="2"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CtG1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51377"/>
                  </a:ext>
                </a:extLst>
              </a:tr>
              <a:tr h="33913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71.9 years for males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75.6 years for females</a:t>
                      </a:r>
                      <a:endParaRPr lang="en-A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381"/>
                  </a:ext>
                </a:extLst>
              </a:tr>
              <a:tr h="339136">
                <a:tc gridSpan="2"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is the life expectancy 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of people born in 2020–2022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00783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E9CF353-4562-9F2A-2E3F-63F397F6A72E}"/>
              </a:ext>
            </a:extLst>
          </p:cNvPr>
          <p:cNvSpPr/>
          <p:nvPr/>
        </p:nvSpPr>
        <p:spPr>
          <a:xfrm>
            <a:off x="526928" y="4340935"/>
            <a:ext cx="11223111" cy="1855194"/>
          </a:xfrm>
          <a:prstGeom prst="rect">
            <a:avLst/>
          </a:prstGeom>
          <a:solidFill>
            <a:srgbClr val="215B90">
              <a:alpha val="55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0CE458-B253-47AB-952C-C93134B2A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818" y="4465281"/>
            <a:ext cx="525411" cy="525411"/>
          </a:xfrm>
          <a:prstGeom prst="rect">
            <a:avLst/>
          </a:prstGeom>
        </p:spPr>
      </p:pic>
      <p:pic>
        <p:nvPicPr>
          <p:cNvPr id="63" name="Picture 62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D3C79B3C-507C-02A1-CCC0-1096D598D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79" y="3732534"/>
            <a:ext cx="1759191" cy="1630184"/>
          </a:xfrm>
          <a:prstGeom prst="rect">
            <a:avLst/>
          </a:prstGeom>
        </p:spPr>
      </p:pic>
      <p:pic>
        <p:nvPicPr>
          <p:cNvPr id="64" name="Picture 63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116D7C18-5215-FBA4-08E8-1214C7239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43" y="3766541"/>
            <a:ext cx="1759191" cy="1630184"/>
          </a:xfrm>
          <a:prstGeom prst="rect">
            <a:avLst/>
          </a:prstGeom>
        </p:spPr>
      </p:pic>
      <p:pic>
        <p:nvPicPr>
          <p:cNvPr id="65" name="Picture 64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9AFC2DC4-03D1-2374-897A-7037A1077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59" y="3766541"/>
            <a:ext cx="1759191" cy="163018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0C38832-6E16-1C40-4654-EE22793CAA09}"/>
              </a:ext>
            </a:extLst>
          </p:cNvPr>
          <p:cNvSpPr/>
          <p:nvPr/>
        </p:nvSpPr>
        <p:spPr>
          <a:xfrm>
            <a:off x="526929" y="4332180"/>
            <a:ext cx="2265208" cy="1872704"/>
          </a:xfrm>
          <a:prstGeom prst="rect">
            <a:avLst/>
          </a:prstGeom>
          <a:solidFill>
            <a:srgbClr val="215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9A54-D87E-F3DF-8637-473AFED8E510}"/>
              </a:ext>
            </a:extLst>
          </p:cNvPr>
          <p:cNvSpPr txBox="1"/>
          <p:nvPr/>
        </p:nvSpPr>
        <p:spPr>
          <a:xfrm>
            <a:off x="654348" y="4849462"/>
            <a:ext cx="2101073" cy="1594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268D7-318A-7338-F2C3-C35578AF75E1}"/>
              </a:ext>
            </a:extLst>
          </p:cNvPr>
          <p:cNvSpPr txBox="1"/>
          <p:nvPr/>
        </p:nvSpPr>
        <p:spPr>
          <a:xfrm>
            <a:off x="3333907" y="5007662"/>
            <a:ext cx="1955630" cy="104644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CtG3: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94.2%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children were enrolled in preschool in 2024</a:t>
            </a:r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BFC6AD-A9DB-0BFC-21F6-BDACA8113318}"/>
              </a:ext>
            </a:extLst>
          </p:cNvPr>
          <p:cNvSpPr txBox="1"/>
          <p:nvPr/>
        </p:nvSpPr>
        <p:spPr>
          <a:xfrm>
            <a:off x="5583743" y="5007662"/>
            <a:ext cx="166178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CtG5: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68.1%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20–24 year olds with year 12 or equivalent in 2021</a:t>
            </a:r>
            <a:endParaRPr lang="en-GB" sz="1200"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FFFEBA-555B-30BE-29F8-19E0A4C8D9EE}"/>
              </a:ext>
            </a:extLst>
          </p:cNvPr>
          <p:cNvSpPr txBox="1"/>
          <p:nvPr/>
        </p:nvSpPr>
        <p:spPr>
          <a:xfrm>
            <a:off x="7609065" y="5007662"/>
            <a:ext cx="155809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CtG6: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47.0%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25–34 year olds with certificate III or above in 2021</a:t>
            </a:r>
            <a:endParaRPr lang="en-GB" sz="1200"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CF8F9-4E1C-D9FA-51EF-D7D3B3CF31D0}"/>
              </a:ext>
            </a:extLst>
          </p:cNvPr>
          <p:cNvSpPr txBox="1"/>
          <p:nvPr/>
        </p:nvSpPr>
        <p:spPr>
          <a:xfrm>
            <a:off x="9221934" y="5007662"/>
            <a:ext cx="238769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CtG7: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58.0%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15–24 year olds </a:t>
            </a:r>
            <a:br>
              <a:rPr lang="en-GB" sz="1200"/>
            </a:br>
            <a:r>
              <a:rPr lang="en-GB" sz="1200"/>
              <a:t>fully engaged in employment, education or training in 2021</a:t>
            </a:r>
            <a:endParaRPr lang="en-GB" sz="120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D48DD-6AC2-05B9-BEE8-BE35D4270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25" y="6163465"/>
            <a:ext cx="10923076" cy="615291"/>
          </a:xfrm>
          <a:prstGeom prst="rect">
            <a:avLst/>
          </a:prstGeom>
        </p:spPr>
      </p:pic>
      <p:pic>
        <p:nvPicPr>
          <p:cNvPr id="8" name="Picture 7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23C32973-764B-7E13-4688-874BA6DC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35448" r="29378" b="25383"/>
          <a:stretch/>
        </p:blipFill>
        <p:spPr>
          <a:xfrm>
            <a:off x="6084047" y="828564"/>
            <a:ext cx="644053" cy="6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09005E6-9E1D-9D96-D2F0-B10CD607CDBC}"/>
              </a:ext>
            </a:extLst>
          </p:cNvPr>
          <p:cNvSpPr/>
          <p:nvPr/>
        </p:nvSpPr>
        <p:spPr>
          <a:xfrm>
            <a:off x="7376238" y="3109717"/>
            <a:ext cx="4308837" cy="1446631"/>
          </a:xfrm>
          <a:prstGeom prst="rect">
            <a:avLst/>
          </a:prstGeom>
          <a:solidFill>
            <a:srgbClr val="293032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F14D5-F374-825A-46B2-BB754A33D622}"/>
              </a:ext>
            </a:extLst>
          </p:cNvPr>
          <p:cNvSpPr/>
          <p:nvPr/>
        </p:nvSpPr>
        <p:spPr>
          <a:xfrm>
            <a:off x="7376238" y="4673474"/>
            <a:ext cx="4308837" cy="1446631"/>
          </a:xfrm>
          <a:prstGeom prst="rect">
            <a:avLst/>
          </a:prstGeom>
          <a:solidFill>
            <a:srgbClr val="76381C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233359-366B-FB07-7E88-A2B1CDE64B1C}"/>
              </a:ext>
            </a:extLst>
          </p:cNvPr>
          <p:cNvSpPr/>
          <p:nvPr/>
        </p:nvSpPr>
        <p:spPr>
          <a:xfrm>
            <a:off x="7376238" y="1108639"/>
            <a:ext cx="4308837" cy="1723559"/>
          </a:xfrm>
          <a:prstGeom prst="rect">
            <a:avLst/>
          </a:prstGeom>
          <a:solidFill>
            <a:srgbClr val="1D363B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6D3C88-E337-0304-D2A7-F2A1D31D3FD9}"/>
              </a:ext>
            </a:extLst>
          </p:cNvPr>
          <p:cNvSpPr/>
          <p:nvPr/>
        </p:nvSpPr>
        <p:spPr>
          <a:xfrm>
            <a:off x="7312538" y="3109717"/>
            <a:ext cx="1957804" cy="1446631"/>
          </a:xfrm>
          <a:prstGeom prst="rect">
            <a:avLst/>
          </a:prstGeom>
          <a:solidFill>
            <a:srgbClr val="293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D53426-2477-69DA-4648-4D57C396078E}"/>
              </a:ext>
            </a:extLst>
          </p:cNvPr>
          <p:cNvSpPr/>
          <p:nvPr/>
        </p:nvSpPr>
        <p:spPr>
          <a:xfrm>
            <a:off x="7312538" y="4673474"/>
            <a:ext cx="1957804" cy="1446631"/>
          </a:xfrm>
          <a:prstGeom prst="rect">
            <a:avLst/>
          </a:prstGeom>
          <a:solidFill>
            <a:srgbClr val="732B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F8B04-85DF-EAEE-1371-91131E25D036}"/>
              </a:ext>
            </a:extLst>
          </p:cNvPr>
          <p:cNvSpPr/>
          <p:nvPr/>
        </p:nvSpPr>
        <p:spPr>
          <a:xfrm>
            <a:off x="7312538" y="1108639"/>
            <a:ext cx="1957804" cy="1723559"/>
          </a:xfrm>
          <a:prstGeom prst="rect">
            <a:avLst/>
          </a:prstGeom>
          <a:solidFill>
            <a:srgbClr val="1C55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1245AF-E060-716B-4A07-A269B42342D9}"/>
              </a:ext>
            </a:extLst>
          </p:cNvPr>
          <p:cNvSpPr/>
          <p:nvPr/>
        </p:nvSpPr>
        <p:spPr>
          <a:xfrm>
            <a:off x="506927" y="3109717"/>
            <a:ext cx="6622276" cy="1446631"/>
          </a:xfrm>
          <a:prstGeom prst="rect">
            <a:avLst/>
          </a:prstGeom>
          <a:solidFill>
            <a:srgbClr val="795935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0D890-0896-C32A-0EBB-7CFBBC5AD9AC}"/>
              </a:ext>
            </a:extLst>
          </p:cNvPr>
          <p:cNvSpPr/>
          <p:nvPr/>
        </p:nvSpPr>
        <p:spPr>
          <a:xfrm>
            <a:off x="506925" y="3109717"/>
            <a:ext cx="1874038" cy="1446631"/>
          </a:xfrm>
          <a:prstGeom prst="rect">
            <a:avLst/>
          </a:prstGeom>
          <a:solidFill>
            <a:srgbClr val="7959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20734-8815-4B2B-AF6E-2F481E1AD776}"/>
              </a:ext>
            </a:extLst>
          </p:cNvPr>
          <p:cNvSpPr/>
          <p:nvPr/>
        </p:nvSpPr>
        <p:spPr>
          <a:xfrm>
            <a:off x="506927" y="4673474"/>
            <a:ext cx="6622276" cy="1446631"/>
          </a:xfrm>
          <a:prstGeom prst="rect">
            <a:avLst/>
          </a:prstGeom>
          <a:solidFill>
            <a:srgbClr val="15395E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7E0C1-845C-8040-E943-D43AD4D74873}"/>
              </a:ext>
            </a:extLst>
          </p:cNvPr>
          <p:cNvSpPr/>
          <p:nvPr/>
        </p:nvSpPr>
        <p:spPr>
          <a:xfrm>
            <a:off x="506925" y="4673474"/>
            <a:ext cx="1874038" cy="1446631"/>
          </a:xfrm>
          <a:prstGeom prst="rect">
            <a:avLst/>
          </a:prstGeom>
          <a:solidFill>
            <a:srgbClr val="1D36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F1343-C80C-DD03-70F2-1A37511D3EF1}"/>
              </a:ext>
            </a:extLst>
          </p:cNvPr>
          <p:cNvSpPr/>
          <p:nvPr/>
        </p:nvSpPr>
        <p:spPr>
          <a:xfrm>
            <a:off x="506927" y="1108639"/>
            <a:ext cx="6622276" cy="1723559"/>
          </a:xfrm>
          <a:prstGeom prst="rect">
            <a:avLst/>
          </a:prstGeom>
          <a:solidFill>
            <a:srgbClr val="46926F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2E4E6-6C56-26B7-2B2D-55A2546F4491}"/>
              </a:ext>
            </a:extLst>
          </p:cNvPr>
          <p:cNvSpPr/>
          <p:nvPr/>
        </p:nvSpPr>
        <p:spPr>
          <a:xfrm>
            <a:off x="506925" y="1108639"/>
            <a:ext cx="1874038" cy="1723559"/>
          </a:xfrm>
          <a:prstGeom prst="rect">
            <a:avLst/>
          </a:prstGeom>
          <a:solidFill>
            <a:srgbClr val="2866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13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09E47-AF07-D4BC-FC05-3EAFB016322B}"/>
              </a:ext>
            </a:extLst>
          </p:cNvPr>
          <p:cNvSpPr txBox="1"/>
          <p:nvPr/>
        </p:nvSpPr>
        <p:spPr>
          <a:xfrm>
            <a:off x="864266" y="1752062"/>
            <a:ext cx="29421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031F7-F582-A8C7-11A0-EA8197D161D5}"/>
              </a:ext>
            </a:extLst>
          </p:cNvPr>
          <p:cNvSpPr txBox="1"/>
          <p:nvPr/>
        </p:nvSpPr>
        <p:spPr>
          <a:xfrm>
            <a:off x="7426774" y="1605851"/>
            <a:ext cx="1822476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participation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91EEB-DCF8-2B20-44E5-39208DD3F02A}"/>
              </a:ext>
            </a:extLst>
          </p:cNvPr>
          <p:cNvSpPr txBox="1"/>
          <p:nvPr/>
        </p:nvSpPr>
        <p:spPr>
          <a:xfrm>
            <a:off x="864266" y="5188343"/>
            <a:ext cx="29421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D752E4-7985-0104-6004-36C3CE359D08}"/>
              </a:ext>
            </a:extLst>
          </p:cNvPr>
          <p:cNvSpPr txBox="1"/>
          <p:nvPr/>
        </p:nvSpPr>
        <p:spPr>
          <a:xfrm>
            <a:off x="864266" y="3609035"/>
            <a:ext cx="2942123" cy="8433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78E48F-E8A0-F6C9-DAF1-C16D23F17458}"/>
              </a:ext>
            </a:extLst>
          </p:cNvPr>
          <p:cNvSpPr txBox="1"/>
          <p:nvPr/>
        </p:nvSpPr>
        <p:spPr>
          <a:xfrm>
            <a:off x="7540433" y="3438773"/>
            <a:ext cx="145050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478968-7853-B77B-9545-1AD0D8883C10}"/>
              </a:ext>
            </a:extLst>
          </p:cNvPr>
          <p:cNvSpPr txBox="1"/>
          <p:nvPr/>
        </p:nvSpPr>
        <p:spPr>
          <a:xfrm>
            <a:off x="7483905" y="4937118"/>
            <a:ext cx="14387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and Language</a:t>
            </a:r>
          </a:p>
        </p:txBody>
      </p:sp>
      <p:pic>
        <p:nvPicPr>
          <p:cNvPr id="17" name="Picture 16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835D5ECE-A65D-6A26-DE54-85A7E4BF9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65" y="696919"/>
            <a:ext cx="1759191" cy="1630184"/>
          </a:xfrm>
          <a:prstGeom prst="rect">
            <a:avLst/>
          </a:prstGeom>
        </p:spPr>
      </p:pic>
      <p:pic>
        <p:nvPicPr>
          <p:cNvPr id="18" name="Picture 17" descr="A close up of two circles&#10;&#10;Description automatically generated">
            <a:extLst>
              <a:ext uri="{FF2B5EF4-FFF2-40B4-BE49-F238E27FC236}">
                <a16:creationId xmlns:a16="http://schemas.microsoft.com/office/drawing/2014/main" id="{310531CE-018C-17AA-7215-74E2CBACE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26431" y="1414634"/>
            <a:ext cx="622362" cy="280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C55C06-41C7-FF60-65C6-7601095C2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176" y="1311025"/>
            <a:ext cx="482218" cy="4822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62579B-2E86-1B0F-616E-7E245015D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22" y="3312063"/>
            <a:ext cx="1014713" cy="298445"/>
          </a:xfrm>
          <a:prstGeom prst="rect">
            <a:avLst/>
          </a:prstGeom>
        </p:spPr>
      </p:pic>
      <p:pic>
        <p:nvPicPr>
          <p:cNvPr id="54" name="Picture 53" descr="A close up of two circles&#10;&#10;Description automatically generated">
            <a:extLst>
              <a:ext uri="{FF2B5EF4-FFF2-40B4-BE49-F238E27FC236}">
                <a16:creationId xmlns:a16="http://schemas.microsoft.com/office/drawing/2014/main" id="{6D0FC3AD-F73B-20D0-36C9-E0002ECE2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43003" y="3284668"/>
            <a:ext cx="622362" cy="280063"/>
          </a:xfrm>
          <a:prstGeom prst="rect">
            <a:avLst/>
          </a:prstGeom>
        </p:spPr>
      </p:pic>
      <p:pic>
        <p:nvPicPr>
          <p:cNvPr id="55" name="Picture 54" descr="A close up of two circles&#10;&#10;Description automatically generated">
            <a:extLst>
              <a:ext uri="{FF2B5EF4-FFF2-40B4-BE49-F238E27FC236}">
                <a16:creationId xmlns:a16="http://schemas.microsoft.com/office/drawing/2014/main" id="{DDE58C95-CEB7-685C-C102-FA3F017CE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43003" y="4857728"/>
            <a:ext cx="622362" cy="2800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C5F8A0-C1EB-17FA-D238-0CFFD01C5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44" y="4857728"/>
            <a:ext cx="482218" cy="4822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BD41F4-7197-FF22-84E2-F5D15FE1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795" y="4846097"/>
            <a:ext cx="482218" cy="482218"/>
          </a:xfrm>
          <a:prstGeom prst="rect">
            <a:avLst/>
          </a:prstGeom>
        </p:spPr>
      </p:pic>
      <p:pic>
        <p:nvPicPr>
          <p:cNvPr id="58" name="Picture 57" descr="A logo with orange lines&#10;&#10;Description automatically generated">
            <a:extLst>
              <a:ext uri="{FF2B5EF4-FFF2-40B4-BE49-F238E27FC236}">
                <a16:creationId xmlns:a16="http://schemas.microsoft.com/office/drawing/2014/main" id="{37E013A2-5981-510F-639F-C32FE95FC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21" y="2531071"/>
            <a:ext cx="1905000" cy="17653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4FF45A-537B-47E9-AAC6-9A9A9EFDE4FC}"/>
              </a:ext>
            </a:extLst>
          </p:cNvPr>
          <p:cNvSpPr txBox="1"/>
          <p:nvPr/>
        </p:nvSpPr>
        <p:spPr>
          <a:xfrm>
            <a:off x="9597751" y="1957771"/>
            <a:ext cx="1738823" cy="846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CtG8</a:t>
            </a:r>
            <a:r>
              <a:rPr lang="en-GB" sz="1000" b="1"/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200" b="1"/>
              <a:t>55.7% </a:t>
            </a:r>
            <a:br>
              <a:rPr lang="en-GB" sz="1000" b="1"/>
            </a:br>
            <a:r>
              <a:rPr lang="en-GB" sz="1000"/>
              <a:t>of 25–64 year olds were employed in 2021</a:t>
            </a:r>
            <a:endParaRPr lang="en-GB" sz="1000"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E50B6-CB8C-2E1A-2ABC-C6CC1A2B1B76}"/>
              </a:ext>
            </a:extLst>
          </p:cNvPr>
          <p:cNvSpPr txBox="1"/>
          <p:nvPr/>
        </p:nvSpPr>
        <p:spPr>
          <a:xfrm>
            <a:off x="2993163" y="1945737"/>
            <a:ext cx="151403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CtG9A:</a:t>
            </a:r>
            <a:r>
              <a:rPr lang="en-GB" sz="1000" b="1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81.4% </a:t>
            </a:r>
          </a:p>
          <a:p>
            <a:pPr algn="ctr">
              <a:spcAft>
                <a:spcPts val="600"/>
              </a:spcAft>
            </a:pPr>
            <a:r>
              <a:rPr lang="en-GB" sz="1000"/>
              <a:t>lived in appropriately sized housing  in 2021</a:t>
            </a:r>
            <a:endParaRPr lang="en-GB" sz="1000"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6288F3-29C9-F33D-CCB4-83B0611D726A}"/>
              </a:ext>
            </a:extLst>
          </p:cNvPr>
          <p:cNvSpPr txBox="1"/>
          <p:nvPr/>
        </p:nvSpPr>
        <p:spPr>
          <a:xfrm>
            <a:off x="5002496" y="1945737"/>
            <a:ext cx="1256608" cy="76944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CtG9B:</a:t>
            </a:r>
          </a:p>
          <a:p>
            <a:pPr algn="ctr">
              <a:spcAft>
                <a:spcPts val="600"/>
              </a:spcAft>
            </a:pPr>
            <a:endParaRPr lang="en-GB" sz="1000" b="1"/>
          </a:p>
          <a:p>
            <a:pPr algn="ctr">
              <a:spcAft>
                <a:spcPts val="600"/>
              </a:spcAft>
            </a:pPr>
            <a:r>
              <a:rPr lang="en-GB" sz="1000"/>
              <a:t>No data available</a:t>
            </a:r>
            <a:endParaRPr lang="en-GB" sz="1000"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F78DFC-1455-18F7-EC7C-C66BFD5A3838}"/>
              </a:ext>
            </a:extLst>
          </p:cNvPr>
          <p:cNvSpPr txBox="1"/>
          <p:nvPr/>
        </p:nvSpPr>
        <p:spPr>
          <a:xfrm>
            <a:off x="4039195" y="5395229"/>
            <a:ext cx="1438785" cy="7232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CtG15B</a:t>
            </a:r>
            <a:r>
              <a:rPr lang="en-GB" sz="1000" b="1">
                <a:ea typeface="+mn-lt"/>
                <a:cs typeface="+mn-lt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113 517</a:t>
            </a:r>
            <a:r>
              <a:rPr lang="en-GB" sz="1200" b="1"/>
              <a:t> km</a:t>
            </a:r>
            <a:r>
              <a:rPr lang="en-GB" sz="1200" b="1" baseline="30000"/>
              <a:t>2 </a:t>
            </a:r>
            <a:r>
              <a:rPr lang="en-GB" sz="1200" b="1"/>
              <a:t> of </a:t>
            </a:r>
            <a:br>
              <a:rPr lang="en-GB" sz="1200" b="1"/>
            </a:br>
            <a:r>
              <a:rPr lang="en-GB" sz="1200" b="1"/>
              <a:t>sea country</a:t>
            </a:r>
            <a:endParaRPr lang="en-GB" sz="1200" b="1"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DF4A12-85C6-B7BA-EBB9-797768FE2638}"/>
              </a:ext>
            </a:extLst>
          </p:cNvPr>
          <p:cNvSpPr txBox="1"/>
          <p:nvPr/>
        </p:nvSpPr>
        <p:spPr>
          <a:xfrm>
            <a:off x="5363681" y="5254997"/>
            <a:ext cx="159594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00"/>
              <a:t>were subject to Aboriginal and Torres Strait Islander peoples rights or interests in 2024</a:t>
            </a:r>
            <a:endParaRPr lang="en-AU" sz="1000"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206601-3FE3-D1EB-FF51-C540BC46B859}"/>
              </a:ext>
            </a:extLst>
          </p:cNvPr>
          <p:cNvSpPr txBox="1"/>
          <p:nvPr/>
        </p:nvSpPr>
        <p:spPr>
          <a:xfrm>
            <a:off x="2801418" y="5395229"/>
            <a:ext cx="1337331" cy="7232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CtG15A</a:t>
            </a:r>
            <a:r>
              <a:rPr lang="en-GB" sz="1000" b="1"/>
              <a:t>:</a:t>
            </a:r>
          </a:p>
          <a:p>
            <a:pPr algn="ctr">
              <a:spcAft>
                <a:spcPts val="600"/>
              </a:spcAft>
            </a:pPr>
            <a:r>
              <a:rPr lang="en-GB" sz="1200" b="1"/>
              <a:t> 4 314 744 km</a:t>
            </a:r>
            <a:r>
              <a:rPr lang="en-GB" sz="1200" b="1" baseline="30000"/>
              <a:t>2</a:t>
            </a:r>
            <a:br>
              <a:rPr lang="en-GB" sz="1200" b="1"/>
            </a:br>
            <a:r>
              <a:rPr lang="en-GB" sz="1200" b="1"/>
              <a:t>of land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34C5E-753D-C887-475E-49A492742414}"/>
              </a:ext>
            </a:extLst>
          </p:cNvPr>
          <p:cNvSpPr txBox="1"/>
          <p:nvPr/>
        </p:nvSpPr>
        <p:spPr>
          <a:xfrm>
            <a:off x="4650147" y="3642404"/>
            <a:ext cx="2047557" cy="90794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/>
            <a:r>
              <a:rPr lang="en-GB" sz="1200" b="1"/>
              <a:t>CtG11</a:t>
            </a:r>
            <a:r>
              <a:rPr lang="en-GB" sz="1000" b="1"/>
              <a:t>: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26.1 per 10,000 </a:t>
            </a:r>
          </a:p>
          <a:p>
            <a:pPr algn="ctr"/>
            <a:r>
              <a:rPr lang="en-GB" sz="1000"/>
              <a:t>young people were in detention in 2023-24</a:t>
            </a:r>
            <a:endParaRPr lang="en-GB" sz="1000"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1C707E-DE60-2F45-6973-68607286B3A7}"/>
              </a:ext>
            </a:extLst>
          </p:cNvPr>
          <p:cNvSpPr txBox="1"/>
          <p:nvPr/>
        </p:nvSpPr>
        <p:spPr>
          <a:xfrm>
            <a:off x="2543580" y="3694167"/>
            <a:ext cx="1866746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CtG10</a:t>
            </a:r>
            <a:r>
              <a:rPr lang="en-GB" sz="1000" b="1"/>
              <a:t>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2304.4 per 100,000</a:t>
            </a:r>
          </a:p>
          <a:p>
            <a:pPr algn="ctr">
              <a:spcAft>
                <a:spcPts val="600"/>
              </a:spcAft>
            </a:pPr>
            <a:r>
              <a:rPr lang="en-GB" sz="1000"/>
              <a:t>adults in prison in 2024</a:t>
            </a:r>
            <a:endParaRPr lang="en-AU" sz="10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CE39E0-5193-AABA-B6D7-294944148A0B}"/>
              </a:ext>
            </a:extLst>
          </p:cNvPr>
          <p:cNvSpPr txBox="1"/>
          <p:nvPr/>
        </p:nvSpPr>
        <p:spPr>
          <a:xfrm>
            <a:off x="9397745" y="5168183"/>
            <a:ext cx="2351030" cy="9848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CtG16</a:t>
            </a:r>
            <a:r>
              <a:rPr lang="en-GB" sz="1000" b="1"/>
              <a:t>:</a:t>
            </a:r>
            <a:br>
              <a:rPr lang="en-GB" sz="1000" b="1"/>
            </a:br>
            <a:r>
              <a:rPr lang="en-GB" sz="1400" b="1"/>
              <a:t>123</a:t>
            </a:r>
            <a:endParaRPr lang="en-GB" sz="1000" b="1"/>
          </a:p>
          <a:p>
            <a:pPr algn="ctr">
              <a:spcAft>
                <a:spcPts val="600"/>
              </a:spcAft>
            </a:pPr>
            <a:r>
              <a:rPr lang="en-GB" sz="1000"/>
              <a:t>languages spoken</a:t>
            </a:r>
          </a:p>
          <a:p>
            <a:pPr algn="ctr">
              <a:spcAft>
                <a:spcPts val="600"/>
              </a:spcAft>
            </a:pPr>
            <a:r>
              <a:rPr lang="en-GB" sz="1000"/>
              <a:t>No new data since baseline</a:t>
            </a:r>
            <a:endParaRPr lang="en-GB" sz="1000">
              <a:cs typeface="Arial"/>
            </a:endParaRP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E74AC09D-B8B9-3069-AF81-5B641408E664}"/>
              </a:ext>
            </a:extLst>
          </p:cNvPr>
          <p:cNvSpPr txBox="1">
            <a:spLocks/>
          </p:cNvSpPr>
          <p:nvPr/>
        </p:nvSpPr>
        <p:spPr>
          <a:xfrm>
            <a:off x="463913" y="507995"/>
            <a:ext cx="5677880" cy="52322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 dirty="0">
                <a:latin typeface="Arial" panose="020B0604020202020204" pitchFamily="34" charset="0"/>
                <a:ea typeface="+mn-ea"/>
              </a:rPr>
              <a:t>Outcomes vary by theme (2)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A04826-5A1E-3E45-8C72-0E6ADF6B4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25" y="6163465"/>
            <a:ext cx="10923076" cy="6152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67CF98-2B0E-B325-90C3-49FCDB2F3A87}"/>
              </a:ext>
            </a:extLst>
          </p:cNvPr>
          <p:cNvSpPr txBox="1"/>
          <p:nvPr/>
        </p:nvSpPr>
        <p:spPr>
          <a:xfrm>
            <a:off x="9334041" y="3626543"/>
            <a:ext cx="2351031" cy="9848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CtG17:</a:t>
            </a:r>
            <a:br>
              <a:rPr lang="en-GB" sz="1000" b="1"/>
            </a:br>
            <a:r>
              <a:rPr lang="en-GB" sz="1400" b="1"/>
              <a:t>88.3%</a:t>
            </a:r>
          </a:p>
          <a:p>
            <a:pPr algn="ctr">
              <a:spcAft>
                <a:spcPts val="600"/>
              </a:spcAft>
            </a:pPr>
            <a:r>
              <a:rPr lang="en-GB" sz="1000" b="1"/>
              <a:t>accessed the internet in 2022-23</a:t>
            </a:r>
          </a:p>
          <a:p>
            <a:pPr algn="ctr">
              <a:spcAft>
                <a:spcPts val="600"/>
              </a:spcAft>
            </a:pPr>
            <a:r>
              <a:rPr lang="en-GB" sz="1000"/>
              <a:t>No assessment of progress</a:t>
            </a:r>
            <a:endParaRPr lang="en-GB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30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73EDB-FA9B-B8C3-90DA-15A95BD761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7451" y="376129"/>
            <a:ext cx="11496927" cy="688086"/>
          </a:xfr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Improvement for many States and Territories for most targets*</a:t>
            </a:r>
            <a:endParaRPr lang="en-AU" sz="30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C6C8E8E-5B38-AE14-EFEB-9D558AE31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72" y="6307651"/>
            <a:ext cx="373820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14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399CCD-D64F-6FAD-098F-200A5543D0B4}"/>
              </a:ext>
            </a:extLst>
          </p:cNvPr>
          <p:cNvGrpSpPr/>
          <p:nvPr/>
        </p:nvGrpSpPr>
        <p:grpSpPr>
          <a:xfrm>
            <a:off x="7289983" y="1928681"/>
            <a:ext cx="3082595" cy="3331796"/>
            <a:chOff x="7289983" y="1928681"/>
            <a:chExt cx="3082595" cy="33317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623595-C4E4-148E-FB4D-C87F2DFC29BC}"/>
                </a:ext>
              </a:extLst>
            </p:cNvPr>
            <p:cNvSpPr txBox="1"/>
            <p:nvPr/>
          </p:nvSpPr>
          <p:spPr>
            <a:xfrm>
              <a:off x="7289983" y="1928681"/>
              <a:ext cx="2726773" cy="33317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US" sz="1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There are no State and Territory targets established in the Nationa</a:t>
              </a:r>
              <a: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Agreement</a:t>
              </a:r>
              <a:b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>
                  <a:latin typeface="Arial" panose="020B0604020202020204" pitchFamily="34" charset="0"/>
                  <a:ea typeface="Calibri" panose="020F0502020204030204" pitchFamily="34" charset="0"/>
                </a:rPr>
                <a:t>The table highlights areas where jurisdictions have shown:</a:t>
              </a:r>
              <a:endParaRPr lang="en-A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18EEF8-677F-1FF5-1F1C-F4353D930E7F}"/>
                </a:ext>
              </a:extLst>
            </p:cNvPr>
            <p:cNvSpPr txBox="1"/>
            <p:nvPr/>
          </p:nvSpPr>
          <p:spPr>
            <a:xfrm>
              <a:off x="8006236" y="4237715"/>
              <a:ext cx="2366342" cy="3592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AU">
                  <a:latin typeface="Arial" panose="020B0604020202020204" pitchFamily="34" charset="0"/>
                  <a:ea typeface="Calibri" panose="020F0502020204030204" pitchFamily="34" charset="0"/>
                </a:rPr>
                <a:t>improvement</a:t>
              </a:r>
              <a:endParaRPr lang="en-A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4B914A-B513-5B18-158B-65F598AAD3C2}"/>
                </a:ext>
              </a:extLst>
            </p:cNvPr>
            <p:cNvSpPr txBox="1"/>
            <p:nvPr/>
          </p:nvSpPr>
          <p:spPr>
            <a:xfrm>
              <a:off x="7994661" y="4559636"/>
              <a:ext cx="2366342" cy="3592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AU">
                  <a:latin typeface="Arial" panose="020B0604020202020204" pitchFamily="34" charset="0"/>
                  <a:ea typeface="Calibri" panose="020F0502020204030204" pitchFamily="34" charset="0"/>
                </a:rPr>
                <a:t>worsening</a:t>
              </a:r>
              <a:endParaRPr lang="en-A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8CDAFD-17C9-C81B-FA30-1984AD3D3A69}"/>
                </a:ext>
              </a:extLst>
            </p:cNvPr>
            <p:cNvSpPr txBox="1"/>
            <p:nvPr/>
          </p:nvSpPr>
          <p:spPr>
            <a:xfrm>
              <a:off x="7971511" y="4901241"/>
              <a:ext cx="2366342" cy="3592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AU">
                  <a:latin typeface="Arial" panose="020B0604020202020204" pitchFamily="34" charset="0"/>
                  <a:ea typeface="Calibri" panose="020F0502020204030204" pitchFamily="34" charset="0"/>
                </a:rPr>
                <a:t>no change</a:t>
              </a:r>
              <a:endParaRPr lang="en-AU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E39D44-7E47-4095-4326-C967B8462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7449104" y="4650631"/>
              <a:ext cx="484967" cy="2424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595A89-5AA6-83D1-D8DA-6AB3E1F49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7449104" y="4998446"/>
              <a:ext cx="484967" cy="23093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1349A5-93F1-B4F6-B035-4CD00EFD4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7451847" y="4311517"/>
              <a:ext cx="496513" cy="238634"/>
            </a:xfrm>
            <a:prstGeom prst="rect">
              <a:avLst/>
            </a:prstGeom>
          </p:spPr>
        </p:pic>
      </p:grpSp>
      <p:pic>
        <p:nvPicPr>
          <p:cNvPr id="25" name="Picture 24" descr="A blue and black design">
            <a:extLst>
              <a:ext uri="{FF2B5EF4-FFF2-40B4-BE49-F238E27FC236}">
                <a16:creationId xmlns:a16="http://schemas.microsoft.com/office/drawing/2014/main" id="{3947DF84-7F58-0382-C1A3-0A69ECF2D8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5" y="4254024"/>
            <a:ext cx="5200732" cy="292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05F22D-F9B4-CA91-C937-F0DF4C897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3" y="1013759"/>
            <a:ext cx="5611612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940B5-FE0C-73D3-E4F7-76B47C85E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292AFE-D32F-06A8-8C6D-75E94A4E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1700435" y="1414132"/>
            <a:ext cx="5200732" cy="5067739"/>
          </a:xfrm>
          <a:prstGeom prst="rect">
            <a:avLst/>
          </a:prstGeom>
        </p:spPr>
      </p:pic>
      <p:pic>
        <p:nvPicPr>
          <p:cNvPr id="13" name="Picture 12" descr="A blue and black design">
            <a:extLst>
              <a:ext uri="{FF2B5EF4-FFF2-40B4-BE49-F238E27FC236}">
                <a16:creationId xmlns:a16="http://schemas.microsoft.com/office/drawing/2014/main" id="{B67A7F64-0A08-E9DF-5897-C853407C12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5" y="4254024"/>
            <a:ext cx="5200732" cy="292541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2E3250-0B15-1A6B-96BB-F27F5BE2BD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7451" y="376129"/>
            <a:ext cx="11496927" cy="688086"/>
          </a:xfr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Although outcomes against the adult imprisonment, youth justice and out-of-home care are of concern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0DFBA00-DC35-5A1D-CE45-A68685048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72" y="6307651"/>
            <a:ext cx="373820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15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6A36E-E17B-C80D-C04D-7397165E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84" y="4323805"/>
            <a:ext cx="7469670" cy="10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lvl="0" algn="ctr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defRPr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Considering context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16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67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65CDBA3E-DB9A-C4A8-B367-EC3A2599F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5415"/>
            <a:ext cx="12192001" cy="4611562"/>
          </a:xfrm>
          <a:prstGeom prst="rect">
            <a:avLst/>
          </a:prstGeom>
        </p:spPr>
      </p:pic>
      <p:pic>
        <p:nvPicPr>
          <p:cNvPr id="6" name="Picture 5" descr="A blue and black design&#10;&#10;Description automatically generated">
            <a:extLst>
              <a:ext uri="{FF2B5EF4-FFF2-40B4-BE49-F238E27FC236}">
                <a16:creationId xmlns:a16="http://schemas.microsoft.com/office/drawing/2014/main" id="{DB898B27-B3FB-D816-51C8-411F053EC1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64" y="2205536"/>
            <a:ext cx="8295969" cy="46664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17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778E0-AACE-2886-1A98-6AF81B18B0AE}"/>
              </a:ext>
            </a:extLst>
          </p:cNvPr>
          <p:cNvSpPr txBox="1"/>
          <p:nvPr/>
        </p:nvSpPr>
        <p:spPr>
          <a:xfrm>
            <a:off x="484024" y="1505415"/>
            <a:ext cx="10888394" cy="4934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Poorer outcomes for people living in more remote areas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Some improvement across all socio-economic areas of disadvantage  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Mixed outcomes for young people 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Different outcomes for men and women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Some improvement for people living with a disability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79D19D-423C-8C76-746F-E27017FF90B2}"/>
              </a:ext>
            </a:extLst>
          </p:cNvPr>
          <p:cNvSpPr txBox="1">
            <a:spLocks/>
          </p:cNvSpPr>
          <p:nvPr/>
        </p:nvSpPr>
        <p:spPr>
          <a:xfrm>
            <a:off x="484024" y="431748"/>
            <a:ext cx="10888394" cy="88607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latin typeface="Arial" panose="020B0604020202020204" pitchFamily="34" charset="0"/>
              </a:rPr>
              <a:t>Outcomes are not the same for all Aboriginal and Torres Strait Islander people</a:t>
            </a:r>
            <a:endParaRPr lang="en-AU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4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D676E-A88D-5439-8200-61F6DA24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885804C7-C9BE-D6EF-11FF-7E14DDB14E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8507"/>
            <a:ext cx="12192001" cy="4678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BD1C1-8919-1522-AEA4-481862A4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89" y="431747"/>
            <a:ext cx="11647922" cy="847111"/>
          </a:xfrm>
        </p:spPr>
        <p:txBody>
          <a:bodyPr wrap="square"/>
          <a:lstStyle/>
          <a:p>
            <a:r>
              <a:rPr lang="en-AU" sz="2900" dirty="0">
                <a:latin typeface="Arial" panose="020B0604020202020204" pitchFamily="34" charset="0"/>
              </a:rPr>
              <a:t>Analysis of the supporting indicators in the ADCR help to understand the drivers for change and context to the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DC4D-131B-8BDA-FA68-8CE57F932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1C8A2-FC87-49F5-3F23-D810C0A68BF7}"/>
              </a:ext>
            </a:extLst>
          </p:cNvPr>
          <p:cNvSpPr txBox="1"/>
          <p:nvPr/>
        </p:nvSpPr>
        <p:spPr>
          <a:xfrm>
            <a:off x="301589" y="1650716"/>
            <a:ext cx="5794411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450"/>
              </a:spcAft>
            </a:pPr>
            <a:r>
              <a:rPr lang="en-GB" sz="2100" b="1">
                <a:solidFill>
                  <a:srgbClr val="732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to reporting in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2A8FD-C0CA-873E-1C0E-343F74D5DEF4}"/>
              </a:ext>
            </a:extLst>
          </p:cNvPr>
          <p:cNvSpPr txBox="1"/>
          <p:nvPr/>
        </p:nvSpPr>
        <p:spPr>
          <a:xfrm>
            <a:off x="301589" y="2202875"/>
            <a:ext cx="5455920" cy="48381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Supporting indicators </a:t>
            </a:r>
            <a:r>
              <a:rPr lang="en-US" sz="2100"/>
              <a:t>(drivers)</a:t>
            </a:r>
            <a:r>
              <a:rPr lang="en-GB" sz="2100">
                <a:solidFill>
                  <a:schemeClr val="tx1"/>
                </a:solidFill>
              </a:rPr>
              <a:t> </a:t>
            </a:r>
            <a:endParaRPr lang="en-GB" sz="2100"/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>
                <a:solidFill>
                  <a:schemeClr val="tx1"/>
                </a:solidFill>
              </a:rPr>
              <a:t>Potentially avoidable mortality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>
                <a:solidFill>
                  <a:schemeClr val="tx1"/>
                </a:solidFill>
              </a:rPr>
              <a:t>School attendance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>
                <a:solidFill>
                  <a:schemeClr val="tx1"/>
                </a:solidFill>
              </a:rPr>
              <a:t>Caring responsibilit</a:t>
            </a:r>
            <a:r>
              <a:rPr lang="en-GB"/>
              <a:t>ies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>
                <a:solidFill>
                  <a:schemeClr val="tx1"/>
                </a:solidFill>
              </a:rPr>
              <a:t>Prisoner legal status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Unsentenced detention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Self-harm hospitalisations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Aboriginal and Torres Strait Islander language speakers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>
                <a:solidFill>
                  <a:schemeClr val="tx1"/>
                </a:solidFill>
              </a:rPr>
              <a:t>Employ</a:t>
            </a:r>
            <a:r>
              <a:rPr lang="en-GB"/>
              <a:t>ed in media</a:t>
            </a:r>
            <a:endParaRPr lang="en-US">
              <a:solidFill>
                <a:schemeClr val="tx1"/>
              </a:solidFill>
            </a:endParaRPr>
          </a:p>
          <a:p>
            <a:pPr algn="l">
              <a:spcAft>
                <a:spcPts val="450"/>
              </a:spcAft>
            </a:pPr>
            <a:endParaRPr lang="en-AU" sz="21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black design&#10;&#10;Description automatically generated">
            <a:extLst>
              <a:ext uri="{FF2B5EF4-FFF2-40B4-BE49-F238E27FC236}">
                <a16:creationId xmlns:a16="http://schemas.microsoft.com/office/drawing/2014/main" id="{8D85ED8F-5A1C-CEAE-87BB-332A68EC5B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323889"/>
            <a:ext cx="6811833" cy="3831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4F126-238B-40CD-C567-78E3299E1ED4}"/>
              </a:ext>
            </a:extLst>
          </p:cNvPr>
          <p:cNvSpPr txBox="1"/>
          <p:nvPr/>
        </p:nvSpPr>
        <p:spPr>
          <a:xfrm>
            <a:off x="6315953" y="2191985"/>
            <a:ext cx="5455920" cy="484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Supporting indicators </a:t>
            </a:r>
            <a:r>
              <a:rPr lang="en-US" sz="2100"/>
              <a:t>(contextual)</a:t>
            </a:r>
            <a:r>
              <a:rPr lang="en-GB" sz="210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VET graduate outcomes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Prisoner legal status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OOHC Cultural support plans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SHS assistance (with children)</a:t>
            </a:r>
          </a:p>
          <a:p>
            <a:pPr marL="742950" lvl="1" indent="-285750"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GB"/>
              <a:t>Connection to homelands</a:t>
            </a:r>
          </a:p>
          <a:p>
            <a:pPr algn="l">
              <a:spcAft>
                <a:spcPts val="450"/>
              </a:spcAft>
            </a:pPr>
            <a:endParaRPr lang="en-AU" sz="21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4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8A40AD0A-E55F-4D03-D031-E2A9C057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4968"/>
            <a:ext cx="12192001" cy="5162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BEA6D-3072-A707-3AE9-4CBDBBAA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88" y="431748"/>
            <a:ext cx="7428139" cy="523220"/>
          </a:xfrm>
        </p:spPr>
        <p:txBody>
          <a:bodyPr/>
          <a:lstStyle/>
          <a:p>
            <a:r>
              <a:rPr lang="en-AU" sz="2800" dirty="0">
                <a:latin typeface="Arial" panose="020B0604020202020204" pitchFamily="34" charset="0"/>
              </a:rPr>
              <a:t>Beyond the headline - considering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9C4D-F4CE-7249-6049-125215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5D17B-6B04-6908-0F05-67FB6AA39257}"/>
              </a:ext>
            </a:extLst>
          </p:cNvPr>
          <p:cNvSpPr txBox="1"/>
          <p:nvPr/>
        </p:nvSpPr>
        <p:spPr>
          <a:xfrm>
            <a:off x="301589" y="1129781"/>
            <a:ext cx="4956211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450"/>
              </a:spcAft>
            </a:pPr>
            <a:r>
              <a:rPr lang="en-GB" sz="2100" b="1">
                <a:solidFill>
                  <a:srgbClr val="732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and ongoing context</a:t>
            </a:r>
            <a:endParaRPr lang="en-GB" sz="2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D886B-72E1-D28F-82B7-03FB1EDDDA1C}"/>
              </a:ext>
            </a:extLst>
          </p:cNvPr>
          <p:cNvSpPr txBox="1"/>
          <p:nvPr/>
        </p:nvSpPr>
        <p:spPr>
          <a:xfrm>
            <a:off x="417088" y="1697777"/>
            <a:ext cx="10901151" cy="338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/>
                </a:solidFill>
              </a:rPr>
              <a:t>Cultural and historical context </a:t>
            </a:r>
            <a:r>
              <a:rPr lang="en-US" sz="2100"/>
              <a:t>included </a:t>
            </a:r>
            <a:r>
              <a:rPr lang="en-US" sz="2100">
                <a:solidFill>
                  <a:schemeClr val="tx1"/>
                </a:solidFill>
              </a:rPr>
              <a:t>for socio-economic outcome area 8 (economic participation)</a:t>
            </a:r>
          </a:p>
          <a:p>
            <a:pPr marL="742950" lvl="1" indent="-285750">
              <a:lnSpc>
                <a:spcPct val="150000"/>
              </a:lnSpc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activity can be in many forms</a:t>
            </a:r>
          </a:p>
          <a:p>
            <a:pPr marL="742950" lvl="1" indent="-285750">
              <a:lnSpc>
                <a:spcPct val="150000"/>
              </a:lnSpc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existed for tens of thousands of years</a:t>
            </a:r>
          </a:p>
          <a:p>
            <a:pPr marL="742950" lvl="1" indent="-285750">
              <a:lnSpc>
                <a:spcPct val="150000"/>
              </a:lnSpc>
              <a:spcAft>
                <a:spcPts val="450"/>
              </a:spcAft>
              <a:buFont typeface="Abril Fatface" panose="02000503000000020003" pitchFamily="2" charset="0"/>
              <a:buChar char="-"/>
            </a:pP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independence and autonomy</a:t>
            </a:r>
          </a:p>
          <a:p>
            <a:pPr marL="742950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AU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black design&#10;&#10;Description automatically generated">
            <a:extLst>
              <a:ext uri="{FF2B5EF4-FFF2-40B4-BE49-F238E27FC236}">
                <a16:creationId xmlns:a16="http://schemas.microsoft.com/office/drawing/2014/main" id="{CFD34923-872E-D5AF-362E-91C86023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323889"/>
            <a:ext cx="6811833" cy="38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Acknowledgement of Country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2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87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57D83A63-C016-71AD-07E9-675868EF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494"/>
            <a:ext cx="12192001" cy="47991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20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C6B8F5-88AA-7098-2345-E1EA1C45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9" y="428233"/>
            <a:ext cx="11838712" cy="1004063"/>
          </a:xfrm>
        </p:spPr>
        <p:txBody>
          <a:bodyPr wrap="square"/>
          <a:lstStyle/>
          <a:p>
            <a:r>
              <a:rPr lang="en-US" sz="3000" dirty="0">
                <a:latin typeface="+mj-lt"/>
              </a:rPr>
              <a:t>What are the outcomes for Aboriginal and Torres Strait Islander young children?</a:t>
            </a:r>
            <a:endParaRPr lang="en-AU" sz="3000" dirty="0">
              <a:latin typeface="+mj-lt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ABE70BAC-B6D9-6649-AF41-E7EEB4831CDE}"/>
              </a:ext>
            </a:extLst>
          </p:cNvPr>
          <p:cNvSpPr txBox="1"/>
          <p:nvPr/>
        </p:nvSpPr>
        <p:spPr>
          <a:xfrm>
            <a:off x="7528924" y="1935983"/>
            <a:ext cx="38346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>
              <a:hlinkClick r:id="rId4"/>
            </a:endParaRPr>
          </a:p>
          <a:p>
            <a:r>
              <a:rPr lang="en-US" sz="1600" b="1">
                <a:hlinkClick r:id="rId4"/>
              </a:rPr>
              <a:t>Dashboard | Closing the Gap Information Repository - Productivity Commission (pc.gov.au)</a:t>
            </a:r>
            <a:endParaRPr lang="en-AU" sz="16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1BADE-1743-3B91-2FAE-10981BB033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>
            <a:off x="1127760" y="1508494"/>
            <a:ext cx="5572731" cy="4923588"/>
          </a:xfrm>
          <a:prstGeom prst="rect">
            <a:avLst/>
          </a:prstGeom>
        </p:spPr>
      </p:pic>
      <p:pic>
        <p:nvPicPr>
          <p:cNvPr id="7" name="Picture 6" descr="A blue and black design">
            <a:extLst>
              <a:ext uri="{FF2B5EF4-FFF2-40B4-BE49-F238E27FC236}">
                <a16:creationId xmlns:a16="http://schemas.microsoft.com/office/drawing/2014/main" id="{B9791484-ACB6-10B7-F95A-B4584C5E3EE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323889"/>
            <a:ext cx="6811833" cy="383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B83F7B-40BE-A8D8-AF7F-4DAF610B5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245" y="4248727"/>
            <a:ext cx="1330246" cy="9632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53BD2-CB0D-0BBC-EECB-2D831182E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050" y="5293195"/>
            <a:ext cx="1354765" cy="1031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98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Future considerations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21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87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design">
            <a:extLst>
              <a:ext uri="{FF2B5EF4-FFF2-40B4-BE49-F238E27FC236}">
                <a16:creationId xmlns:a16="http://schemas.microsoft.com/office/drawing/2014/main" id="{FED50F66-A5CF-830E-006D-DC4CBFDA9F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323889"/>
            <a:ext cx="6811833" cy="3831657"/>
          </a:xfrm>
          <a:prstGeom prst="rect">
            <a:avLst/>
          </a:prstGeom>
        </p:spPr>
      </p:pic>
      <p:pic>
        <p:nvPicPr>
          <p:cNvPr id="6" name="Picture 5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57D83A63-C016-71AD-07E9-675868EF9D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96" y="376809"/>
            <a:ext cx="11696742" cy="1020998"/>
          </a:xfr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</a:rPr>
              <a:t>The work is ongoing to report all the data specified in the Agreement for the CtG information repository </a:t>
            </a:r>
            <a:endParaRPr lang="en-AU" sz="30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22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70E90-9F94-C82D-EF78-E57A87EE233A}"/>
              </a:ext>
            </a:extLst>
          </p:cNvPr>
          <p:cNvSpPr txBox="1"/>
          <p:nvPr/>
        </p:nvSpPr>
        <p:spPr>
          <a:xfrm>
            <a:off x="831443" y="1749386"/>
            <a:ext cx="10529113" cy="418576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There is no data to assess progress on the Priority Reforms </a:t>
            </a: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We do not have an assessment of progress for four socio-economic targets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Many targets have only been assessed once</a:t>
            </a: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dashboard reports on 54 of the 164 supporting indicators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150 data development items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2026 reporting - targets and supporting indicators </a:t>
            </a:r>
            <a:b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with annual data</a:t>
            </a:r>
          </a:p>
        </p:txBody>
      </p:sp>
    </p:spTree>
    <p:extLst>
      <p:ext uri="{BB962C8B-B14F-4D97-AF65-F5344CB8AC3E}">
        <p14:creationId xmlns:p14="http://schemas.microsoft.com/office/powerpoint/2010/main" val="344998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99FBBF64-4B35-E4B0-1E4E-75051F54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886"/>
            <a:ext cx="12192001" cy="477009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FE4A8D-A869-BC51-C207-D907EB5863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334" y="1694834"/>
            <a:ext cx="10861675" cy="3840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6565" indent="-456565"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Independent Aboriginal and Torres Strait Islander-led review</a:t>
            </a:r>
          </a:p>
          <a:p>
            <a:pPr marL="989965" lvl="1" indent="-380365">
              <a:spcBef>
                <a:spcPts val="600"/>
              </a:spcBef>
              <a:spcAft>
                <a:spcPts val="1200"/>
              </a:spcAft>
            </a:pPr>
            <a:r>
              <a:rPr lang="en-AU" sz="2650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Times New Roman"/>
              </a:rPr>
              <a:t>12 Key Findings</a:t>
            </a:r>
          </a:p>
          <a:p>
            <a:pPr marL="989965" lvl="1" indent="-380365">
              <a:spcBef>
                <a:spcPts val="600"/>
              </a:spcBef>
              <a:spcAft>
                <a:spcPts val="1200"/>
              </a:spcAft>
            </a:pPr>
            <a:r>
              <a:rPr lang="en-AU" sz="2650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Times New Roman"/>
              </a:rPr>
              <a:t>9 Recommendations </a:t>
            </a:r>
          </a:p>
          <a:p>
            <a:pPr marL="456565" indent="-456565"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latin typeface="Arial"/>
                <a:cs typeface="Times New Roman"/>
              </a:rPr>
              <a:t>The PC will release case studies of transformative action aligned with Priority Reform 3 starting in September</a:t>
            </a:r>
          </a:p>
          <a:p>
            <a:pPr marL="456565" indent="-456565"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Times New Roman"/>
              </a:rPr>
              <a:t>Terms of reference for the second </a:t>
            </a:r>
            <a:br>
              <a:rPr lang="en-AU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Times New Roman"/>
              </a:rPr>
            </a:br>
            <a:r>
              <a:rPr lang="en-AU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Times New Roman"/>
              </a:rPr>
              <a:t>PC review are expected by early 2026</a:t>
            </a:r>
            <a:endParaRPr lang="en-AU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9C13C5-2B9A-E312-BDAC-EE87F372E09C}"/>
              </a:ext>
            </a:extLst>
          </p:cNvPr>
          <p:cNvSpPr txBox="1">
            <a:spLocks/>
          </p:cNvSpPr>
          <p:nvPr/>
        </p:nvSpPr>
        <p:spPr>
          <a:xfrm>
            <a:off x="398835" y="466929"/>
            <a:ext cx="10702554" cy="681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The outcomes reported highlight the ongoing need for the implementation of the National Agreement</a:t>
            </a:r>
            <a:endParaRPr lang="en-A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9379393-F665-F60A-022D-5B703055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71" y="6307651"/>
            <a:ext cx="373821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23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A blue and black design">
            <a:extLst>
              <a:ext uri="{FF2B5EF4-FFF2-40B4-BE49-F238E27FC236}">
                <a16:creationId xmlns:a16="http://schemas.microsoft.com/office/drawing/2014/main" id="{1742A425-6DBA-765C-C2E6-77E169132B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323889"/>
            <a:ext cx="6811833" cy="38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FDEBA79F-51F3-B039-E7AD-7D21F74B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pic>
        <p:nvPicPr>
          <p:cNvPr id="5" name="Picture 4" descr="A blue and black design&#10;&#10;Description automatically generated">
            <a:extLst>
              <a:ext uri="{FF2B5EF4-FFF2-40B4-BE49-F238E27FC236}">
                <a16:creationId xmlns:a16="http://schemas.microsoft.com/office/drawing/2014/main" id="{C7F36657-3BF7-9D9F-040D-30DA66234F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598936"/>
            <a:ext cx="8836754" cy="4970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5A490F-9470-5011-FBAA-D1856A68C677}"/>
              </a:ext>
            </a:extLst>
          </p:cNvPr>
          <p:cNvSpPr txBox="1">
            <a:spLocks/>
          </p:cNvSpPr>
          <p:nvPr/>
        </p:nvSpPr>
        <p:spPr>
          <a:xfrm>
            <a:off x="527535" y="596537"/>
            <a:ext cx="11096194" cy="46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F41D01-2C91-C04F-E651-DF77C3A0EB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803" y="1655763"/>
            <a:ext cx="7732442" cy="47990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Thanks to our participants for their support in reviewing and engaging in the drafting of the dashboard and population rates transition.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2300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Further queries? </a:t>
            </a:r>
            <a:b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Please contact us </a:t>
            </a: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ctg.data@pc.gov.au</a:t>
            </a: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AU" sz="2300" b="1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pc.gov.au/closing-the-gap-data</a:t>
            </a:r>
            <a:endParaRPr lang="en-AU" sz="2300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5AD187-ECA1-0B67-B0C8-E26F1F94C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71" y="6307651"/>
            <a:ext cx="373821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24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24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8E7DA5AA-684C-EB69-EB69-04D81577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91A13-BF34-C5B7-4D02-76C18465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Arial Black"/>
                <a:cs typeface="Arial"/>
              </a:rPr>
              <a:t>Presentation 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515F4-B723-4254-BB71-0ED60B7E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3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60D07-F790-6777-8821-18FFBF3F89C3}"/>
              </a:ext>
            </a:extLst>
          </p:cNvPr>
          <p:cNvSpPr txBox="1"/>
          <p:nvPr/>
        </p:nvSpPr>
        <p:spPr>
          <a:xfrm>
            <a:off x="480370" y="1584100"/>
            <a:ext cx="8333429" cy="4224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Our role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2025 ADCR &amp; July dashboard updates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Overview of progress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Considering context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Dashboard demonstration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Future considerations</a:t>
            </a:r>
            <a:endParaRPr lang="en-GB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3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Our role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4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B43A0-B7B1-B3D3-81CF-DAD490CBAE1B}"/>
              </a:ext>
            </a:extLst>
          </p:cNvPr>
          <p:cNvSpPr txBox="1"/>
          <p:nvPr/>
        </p:nvSpPr>
        <p:spPr>
          <a:xfrm>
            <a:off x="629707" y="546148"/>
            <a:ext cx="10987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Commission has important accountability roles under the National Agreement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750612-376C-B6D5-16F9-6E976CB8D0DD}"/>
              </a:ext>
            </a:extLst>
          </p:cNvPr>
          <p:cNvGrpSpPr/>
          <p:nvPr/>
        </p:nvGrpSpPr>
        <p:grpSpPr>
          <a:xfrm>
            <a:off x="677332" y="1743492"/>
            <a:ext cx="10987085" cy="4793232"/>
            <a:chOff x="-288657" y="4140200"/>
            <a:chExt cx="6809874" cy="29708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A58B07-B5F2-CB1C-C6F4-52B08FFFF573}"/>
                </a:ext>
              </a:extLst>
            </p:cNvPr>
            <p:cNvSpPr txBox="1"/>
            <p:nvPr/>
          </p:nvSpPr>
          <p:spPr>
            <a:xfrm>
              <a:off x="-288657" y="4140200"/>
              <a:ext cx="6809874" cy="2970880"/>
            </a:xfrm>
            <a:prstGeom prst="rect">
              <a:avLst/>
            </a:prstGeom>
            <a:solidFill>
              <a:srgbClr val="D0E3F4"/>
            </a:solidFill>
            <a:ln>
              <a:noFill/>
            </a:ln>
          </p:spPr>
          <p:txBody>
            <a:bodyPr wrap="square" tIns="144000" rtlCol="0" anchor="t" anchorCtr="0">
              <a:noAutofit/>
            </a:bodyPr>
            <a:lstStyle/>
            <a:p>
              <a:pPr algn="r"/>
              <a:r>
                <a:rPr lang="en-AU" sz="1400" b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ACCOUNTABILITY</a:t>
              </a:r>
              <a:r>
                <a:rPr lang="en-AU" sz="1400" b="1">
                  <a:solidFill>
                    <a:schemeClr val="bg2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FRAMEWORK (SECTION 9) </a:t>
              </a:r>
              <a:endParaRPr lang="en-AU" sz="140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D5D30-A326-2246-7CF4-A75F95AAA587}"/>
                </a:ext>
              </a:extLst>
            </p:cNvPr>
            <p:cNvSpPr txBox="1"/>
            <p:nvPr/>
          </p:nvSpPr>
          <p:spPr>
            <a:xfrm>
              <a:off x="1754025" y="6124150"/>
              <a:ext cx="1295295" cy="555798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Coalition of Peaks Report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244C81-1D7C-5E04-6B07-E845E663743C}"/>
                </a:ext>
              </a:extLst>
            </p:cNvPr>
            <p:cNvSpPr txBox="1"/>
            <p:nvPr/>
          </p:nvSpPr>
          <p:spPr>
            <a:xfrm>
              <a:off x="104630" y="4623924"/>
              <a:ext cx="1352883" cy="576000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Dashboard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8864B6-0C55-BF3E-3564-9D3083B942BF}"/>
                </a:ext>
              </a:extLst>
            </p:cNvPr>
            <p:cNvSpPr txBox="1"/>
            <p:nvPr/>
          </p:nvSpPr>
          <p:spPr>
            <a:xfrm>
              <a:off x="135209" y="5669364"/>
              <a:ext cx="1344263" cy="633806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Annual Data Compilation Report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B8B9E-55A9-D625-56B0-B052BA3DE56B}"/>
                </a:ext>
              </a:extLst>
            </p:cNvPr>
            <p:cNvSpPr txBox="1"/>
            <p:nvPr/>
          </p:nvSpPr>
          <p:spPr>
            <a:xfrm>
              <a:off x="4846016" y="5708368"/>
              <a:ext cx="1169167" cy="555799"/>
            </a:xfrm>
            <a:prstGeom prst="roundRect">
              <a:avLst/>
            </a:prstGeom>
            <a:solidFill>
              <a:srgbClr val="B65627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Response by </a:t>
              </a:r>
              <a:b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</a:br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Joint Council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BF36EA-A732-0A63-567F-56A5D129867E}"/>
                </a:ext>
              </a:extLst>
            </p:cNvPr>
            <p:cNvSpPr txBox="1"/>
            <p:nvPr/>
          </p:nvSpPr>
          <p:spPr>
            <a:xfrm>
              <a:off x="1754026" y="5281824"/>
              <a:ext cx="1295295" cy="578424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Jurisdictions Annual Report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BE46F4-E72C-013F-D3B7-1A46F2C8181E}"/>
                </a:ext>
              </a:extLst>
            </p:cNvPr>
            <p:cNvSpPr txBox="1"/>
            <p:nvPr/>
          </p:nvSpPr>
          <p:spPr>
            <a:xfrm>
              <a:off x="3249455" y="6127435"/>
              <a:ext cx="1319758" cy="555798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Aboriginal and Torres Strait Islander led Review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F8341-9286-70CE-7D5A-2C3E080AF3A0}"/>
                </a:ext>
              </a:extLst>
            </p:cNvPr>
            <p:cNvSpPr txBox="1"/>
            <p:nvPr/>
          </p:nvSpPr>
          <p:spPr>
            <a:xfrm>
              <a:off x="3250225" y="5271061"/>
              <a:ext cx="1319758" cy="578914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Productivity Commission Review </a:t>
              </a:r>
              <a:endParaRPr lang="en-AU" sz="1400">
                <a:solidFill>
                  <a:schemeClr val="bg1"/>
                </a:solidFill>
                <a:effectLst/>
                <a:latin typeface="Open Sans" panose="020B0606030504020204" pitchFamily="34" charset="0"/>
              </a:endParaRPr>
            </a:p>
          </p:txBody>
        </p:sp>
        <p:cxnSp>
          <p:nvCxnSpPr>
            <p:cNvPr id="15" name="Connector: Elbow 54">
              <a:extLst>
                <a:ext uri="{FF2B5EF4-FFF2-40B4-BE49-F238E27FC236}">
                  <a16:creationId xmlns:a16="http://schemas.microsoft.com/office/drawing/2014/main" id="{4EA83FF8-C7DA-1AF7-97DE-A06BCC484A0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045835" y="3323602"/>
              <a:ext cx="796444" cy="3973087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D702DD-12E3-6EC9-4BE1-5EBD0566307C}"/>
                </a:ext>
              </a:extLst>
            </p:cNvPr>
            <p:cNvCxnSpPr>
              <a:cxnSpLocks/>
            </p:cNvCxnSpPr>
            <p:nvPr/>
          </p:nvCxnSpPr>
          <p:spPr>
            <a:xfrm>
              <a:off x="4719320" y="5974674"/>
              <a:ext cx="12405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B5EE1EA-3B97-DEB0-E5B0-3695EEB21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1650" y="5820213"/>
              <a:ext cx="274870" cy="31847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9141C3-370B-1700-EF17-8B532FD87BD7}"/>
                </a:ext>
              </a:extLst>
            </p:cNvPr>
            <p:cNvCxnSpPr>
              <a:cxnSpLocks/>
            </p:cNvCxnSpPr>
            <p:nvPr/>
          </p:nvCxnSpPr>
          <p:spPr>
            <a:xfrm>
              <a:off x="3019755" y="5829106"/>
              <a:ext cx="273436" cy="30860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88">
              <a:extLst>
                <a:ext uri="{FF2B5EF4-FFF2-40B4-BE49-F238E27FC236}">
                  <a16:creationId xmlns:a16="http://schemas.microsoft.com/office/drawing/2014/main" id="{E8E6C732-4A65-6990-90B1-9C5A8757193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86517" y="5886962"/>
              <a:ext cx="491" cy="1585178"/>
            </a:xfrm>
            <a:prstGeom prst="bentConnector3">
              <a:avLst>
                <a:gd name="adj1" fmla="val 46658045"/>
              </a:avLst>
            </a:prstGeom>
            <a:ln w="28575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FE602F-F7FF-DC2F-D9A8-015D0707AE7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479472" y="5985739"/>
              <a:ext cx="119903" cy="5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142">
              <a:extLst>
                <a:ext uri="{FF2B5EF4-FFF2-40B4-BE49-F238E27FC236}">
                  <a16:creationId xmlns:a16="http://schemas.microsoft.com/office/drawing/2014/main" id="{34BAFA4F-3392-E33F-1E8A-5255FE26FB75}"/>
                </a:ext>
              </a:extLst>
            </p:cNvPr>
            <p:cNvCxnSpPr>
              <a:cxnSpLocks/>
              <a:stCxn id="9" idx="0"/>
              <a:endCxn id="11" idx="0"/>
            </p:cNvCxnSpPr>
            <p:nvPr/>
          </p:nvCxnSpPr>
          <p:spPr>
            <a:xfrm rot="5400000" flipH="1" flipV="1">
              <a:off x="3150508" y="4522228"/>
              <a:ext cx="10763" cy="1508430"/>
            </a:xfrm>
            <a:prstGeom prst="bentConnector3">
              <a:avLst>
                <a:gd name="adj1" fmla="val 2223943"/>
              </a:avLst>
            </a:prstGeom>
            <a:ln w="28575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176">
              <a:extLst>
                <a:ext uri="{FF2B5EF4-FFF2-40B4-BE49-F238E27FC236}">
                  <a16:creationId xmlns:a16="http://schemas.microsoft.com/office/drawing/2014/main" id="{E96F1C2C-A1A9-6943-A88C-23E4AF021D02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rot="5400000">
              <a:off x="1329813" y="5971817"/>
              <a:ext cx="854445" cy="6019"/>
            </a:xfrm>
            <a:prstGeom prst="bentConnector4">
              <a:avLst>
                <a:gd name="adj1" fmla="val 295"/>
                <a:gd name="adj2" fmla="val 2631982"/>
              </a:avLst>
            </a:prstGeom>
            <a:ln w="28575">
              <a:solidFill>
                <a:schemeClr val="bg1">
                  <a:lumMod val="50000"/>
                </a:schemeClr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195">
              <a:extLst>
                <a:ext uri="{FF2B5EF4-FFF2-40B4-BE49-F238E27FC236}">
                  <a16:creationId xmlns:a16="http://schemas.microsoft.com/office/drawing/2014/main" id="{D91D01FE-30DC-CE24-027D-39A590C899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41069" y="5982354"/>
              <a:ext cx="854445" cy="6019"/>
            </a:xfrm>
            <a:prstGeom prst="bentConnector4">
              <a:avLst>
                <a:gd name="adj1" fmla="val 295"/>
                <a:gd name="adj2" fmla="val 2631982"/>
              </a:avLst>
            </a:prstGeom>
            <a:ln w="28575">
              <a:solidFill>
                <a:schemeClr val="bg1">
                  <a:lumMod val="50000"/>
                </a:schemeClr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E137F0A-C756-7532-7E52-8D5C8626D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5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63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2025 ADCR and July dashboard updates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6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80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BB360A-C486-7236-981B-74DA67263DA2}"/>
              </a:ext>
            </a:extLst>
          </p:cNvPr>
          <p:cNvSpPr txBox="1"/>
          <p:nvPr/>
        </p:nvSpPr>
        <p:spPr>
          <a:xfrm>
            <a:off x="528556" y="1717464"/>
            <a:ext cx="8191374" cy="4243809"/>
          </a:xfrm>
          <a:prstGeom prst="roundRect">
            <a:avLst>
              <a:gd name="adj" fmla="val 7552"/>
            </a:avLst>
          </a:prstGeom>
          <a:solidFill>
            <a:srgbClr val="8EC9CA">
              <a:alpha val="19296"/>
            </a:srgbClr>
          </a:solidFill>
        </p:spPr>
        <p:txBody>
          <a:bodyPr wrap="square" lIns="144000" tIns="36000" rIns="72000" numCol="1" spcCol="360000" rtlCol="0">
            <a:noAutofit/>
          </a:bodyPr>
          <a:lstStyle/>
          <a:p>
            <a:pPr marL="361950" lvl="1">
              <a:spcAft>
                <a:spcPts val="1200"/>
              </a:spcAft>
            </a:pPr>
            <a:endParaRPr lang="en-AU" sz="1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593D4-DEFC-E725-9496-135A8A6A4F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418" y="896726"/>
            <a:ext cx="6872288" cy="820738"/>
          </a:xfrm>
        </p:spPr>
        <p:txBody>
          <a:bodyPr>
            <a:noAutofit/>
          </a:bodyPr>
          <a:lstStyle/>
          <a:p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</a:rPr>
              <a:t>2025 ADCR</a:t>
            </a:r>
            <a:b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</a:rPr>
            </a:br>
            <a:endParaRPr lang="en-A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136B-3CE8-72E5-5482-6E412D6F6C44}"/>
              </a:ext>
            </a:extLst>
          </p:cNvPr>
          <p:cNvSpPr txBox="1">
            <a:spLocks/>
          </p:cNvSpPr>
          <p:nvPr/>
        </p:nvSpPr>
        <p:spPr>
          <a:xfrm>
            <a:off x="856652" y="2048934"/>
            <a:ext cx="6456569" cy="3776134"/>
          </a:xfrm>
          <a:prstGeom prst="rect">
            <a:avLst/>
          </a:prstGeom>
        </p:spPr>
        <p:txBody>
          <a:bodyPr/>
          <a:lstStyle>
            <a:lvl1pPr marL="457178" indent="-457178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>
                <a:solidFill>
                  <a:schemeClr val="tx1"/>
                </a:solidFill>
              </a:rPr>
              <a:t>Fifth report in the series</a:t>
            </a:r>
          </a:p>
          <a:p>
            <a:r>
              <a:rPr lang="en-AU" sz="2000">
                <a:solidFill>
                  <a:schemeClr val="tx1"/>
                </a:solidFill>
              </a:rPr>
              <a:t>Thematic and strengths-based reporting </a:t>
            </a:r>
          </a:p>
          <a:p>
            <a:r>
              <a:rPr lang="en-AU" sz="2000">
                <a:solidFill>
                  <a:schemeClr val="tx1"/>
                </a:solidFill>
              </a:rPr>
              <a:t>Analysis that looks beyond the headlines</a:t>
            </a:r>
          </a:p>
          <a:p>
            <a:r>
              <a:rPr lang="en-AU" sz="2000">
                <a:solidFill>
                  <a:schemeClr val="tx1"/>
                </a:solidFill>
              </a:rPr>
              <a:t>More on the data landscape</a:t>
            </a:r>
          </a:p>
          <a:p>
            <a:r>
              <a:rPr lang="en-AU" sz="2000">
                <a:solidFill>
                  <a:schemeClr val="tx1"/>
                </a:solidFill>
              </a:rPr>
              <a:t>State and territory progress</a:t>
            </a:r>
          </a:p>
          <a:p>
            <a:r>
              <a:rPr lang="en-AU" sz="2000">
                <a:solidFill>
                  <a:schemeClr val="tx1"/>
                </a:solidFill>
              </a:rPr>
              <a:t>Snapshots of themes </a:t>
            </a:r>
          </a:p>
          <a:p>
            <a:r>
              <a:rPr lang="en-AU" sz="2000">
                <a:solidFill>
                  <a:schemeClr val="tx1"/>
                </a:solidFill>
              </a:rPr>
              <a:t>Update on Closing the Gap Reviews</a:t>
            </a:r>
          </a:p>
          <a:p>
            <a:r>
              <a:rPr lang="en-AU" sz="2000">
                <a:solidFill>
                  <a:schemeClr val="tx1"/>
                </a:solidFill>
              </a:rPr>
              <a:t>Priority Reform milestone</a:t>
            </a:r>
          </a:p>
          <a:p>
            <a:pPr marL="0" indent="0">
              <a:buNone/>
            </a:pPr>
            <a:endParaRPr lang="en-AU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F907795-903B-433D-0F16-D18B81380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7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A graphic of a colorful pattern&#10;&#10;AI-generated content may be incorrect.">
            <a:extLst>
              <a:ext uri="{FF2B5EF4-FFF2-40B4-BE49-F238E27FC236}">
                <a16:creationId xmlns:a16="http://schemas.microsoft.com/office/drawing/2014/main" id="{3057FD29-C431-A160-A278-E40C0B8E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567" y="661151"/>
            <a:ext cx="3989992" cy="564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8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30A8A-34F3-53DC-8070-5763E514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pPr defTabSz="1219170">
              <a:defRPr/>
            </a:pPr>
            <a:fld id="{8A657B52-D046-4802-A3DE-55E7ED70298C}" type="slidenum">
              <a:rPr lang="en-AU" b="0" smtClean="0">
                <a:solidFill>
                  <a:schemeClr val="tx1"/>
                </a:solidFill>
                <a:latin typeface="Arial" panose="020B0604020202020204" pitchFamily="34" charset="0"/>
              </a:rPr>
              <a:pPr defTabSz="1219170">
                <a:defRPr/>
              </a:pPr>
              <a:t>8</a:t>
            </a:fld>
            <a:endParaRPr lang="en-AU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0A4FD-152E-2341-77A2-2D7028BF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1695449"/>
            <a:ext cx="6740039" cy="37912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119C8C-A6EE-5CC9-BFE1-2E69D955A599}"/>
              </a:ext>
            </a:extLst>
          </p:cNvPr>
          <p:cNvGrpSpPr/>
          <p:nvPr/>
        </p:nvGrpSpPr>
        <p:grpSpPr>
          <a:xfrm>
            <a:off x="388894" y="1371173"/>
            <a:ext cx="5152590" cy="4666070"/>
            <a:chOff x="388894" y="1371173"/>
            <a:chExt cx="4674174" cy="46651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F0EF5D-C6CA-448D-2B0D-44D9F2B119F3}"/>
                </a:ext>
              </a:extLst>
            </p:cNvPr>
            <p:cNvSpPr txBox="1"/>
            <p:nvPr/>
          </p:nvSpPr>
          <p:spPr>
            <a:xfrm>
              <a:off x="388894" y="1371173"/>
              <a:ext cx="4674174" cy="4665125"/>
            </a:xfrm>
            <a:prstGeom prst="roundRect">
              <a:avLst>
                <a:gd name="adj" fmla="val 7552"/>
              </a:avLst>
            </a:prstGeom>
            <a:solidFill>
              <a:srgbClr val="EBF5F5"/>
            </a:solidFill>
          </p:spPr>
          <p:txBody>
            <a:bodyPr wrap="square" lIns="144000" tIns="36000" rIns="72000" numCol="1" spcCol="360000" rtlCol="0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1600"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19050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AU" sz="1600"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091C57-67E2-99D7-67B0-0B86BAE49C77}"/>
                </a:ext>
              </a:extLst>
            </p:cNvPr>
            <p:cNvSpPr txBox="1"/>
            <p:nvPr/>
          </p:nvSpPr>
          <p:spPr>
            <a:xfrm>
              <a:off x="685800" y="1695449"/>
              <a:ext cx="4248150" cy="4279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lvl="1">
                <a:spcAft>
                  <a:spcPts val="1200"/>
                </a:spcAft>
              </a:pPr>
              <a:r>
                <a:rPr lang="en-US" sz="2000" b="0" i="1">
                  <a:solidFill>
                    <a:srgbClr val="212529"/>
                  </a:solidFill>
                  <a:effectLst/>
                  <a:latin typeface="Open Sans" panose="020B0606030504020204" pitchFamily="34" charset="0"/>
                </a:rPr>
                <a:t>When it comes to the histories of Aboriginal and Torres Strait Islander people, it is data that tells our stories on a grand scale. Each statistic or number in a data report can be traced back to a person – an individual star – who happened to be asked or chose to share their story with others.</a:t>
              </a:r>
            </a:p>
            <a:p>
              <a:pPr marL="342000" lvl="1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/>
                <a:t>Dr Scott Avery</a:t>
              </a:r>
            </a:p>
            <a:p>
              <a:pPr marL="342000" lvl="1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40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627AF22-2AB4-A52E-9F8C-594FBF7F3044}"/>
              </a:ext>
            </a:extLst>
          </p:cNvPr>
          <p:cNvSpPr txBox="1">
            <a:spLocks/>
          </p:cNvSpPr>
          <p:nvPr/>
        </p:nvSpPr>
        <p:spPr>
          <a:xfrm>
            <a:off x="494689" y="502853"/>
            <a:ext cx="10596643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</a:rPr>
              <a:t>Indigenous story-telling through the data</a:t>
            </a:r>
          </a:p>
        </p:txBody>
      </p:sp>
    </p:spTree>
    <p:extLst>
      <p:ext uri="{BB962C8B-B14F-4D97-AF65-F5344CB8AC3E}">
        <p14:creationId xmlns:p14="http://schemas.microsoft.com/office/powerpoint/2010/main" val="175779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4C5F-0AAC-481C-96F7-F51EC1FD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958" y="591818"/>
            <a:ext cx="11366386" cy="596900"/>
          </a:xfrm>
        </p:spPr>
        <p:txBody>
          <a:bodyPr>
            <a:noAutofit/>
          </a:bodyPr>
          <a:lstStyle/>
          <a:p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</a:rPr>
              <a:t>The July </a:t>
            </a:r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2025 </a:t>
            </a:r>
            <a:r>
              <a:rPr lang="en-A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</a:rPr>
              <a:t>dashboard includes new updates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78C7417-14C9-2D6F-605E-F26BC2595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b="0" smtClean="0">
                <a:solidFill>
                  <a:schemeClr val="tx1"/>
                </a:solidFill>
                <a:latin typeface="+mn-lt"/>
              </a:rPr>
              <a:pPr/>
              <a:t>9</a:t>
            </a:fld>
            <a:endParaRPr lang="en-AU" b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FAB406-0A34-68A8-DAC1-94ECFD973743}"/>
              </a:ext>
            </a:extLst>
          </p:cNvPr>
          <p:cNvGrpSpPr/>
          <p:nvPr/>
        </p:nvGrpSpPr>
        <p:grpSpPr>
          <a:xfrm>
            <a:off x="400407" y="1724403"/>
            <a:ext cx="11791593" cy="4581263"/>
            <a:chOff x="371959" y="1466339"/>
            <a:chExt cx="10397373" cy="4581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76779-DCCB-6949-5FA6-55CE3BB1262B}"/>
                </a:ext>
              </a:extLst>
            </p:cNvPr>
            <p:cNvSpPr txBox="1"/>
            <p:nvPr/>
          </p:nvSpPr>
          <p:spPr>
            <a:xfrm>
              <a:off x="371959" y="1466339"/>
              <a:ext cx="9886444" cy="4427016"/>
            </a:xfrm>
            <a:prstGeom prst="roundRect">
              <a:avLst>
                <a:gd name="adj" fmla="val 7552"/>
              </a:avLst>
            </a:prstGeom>
            <a:solidFill>
              <a:srgbClr val="8EC9CA">
                <a:alpha val="32000"/>
              </a:srgbClr>
            </a:solidFill>
          </p:spPr>
          <p:txBody>
            <a:bodyPr wrap="square" lIns="144000" tIns="36000" rIns="72000" numCol="1" spcCol="360000" rtlCol="0">
              <a:noAutofit/>
            </a:bodyPr>
            <a:lstStyle/>
            <a:p>
              <a:pPr>
                <a:spcAft>
                  <a:spcPts val="1200"/>
                </a:spcAft>
              </a:pPr>
              <a:endParaRPr lang="en-US" sz="1600"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19050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AU" sz="1600"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D3C8C1-AFF4-5AD2-FCCA-EF8B8D4E2204}"/>
                </a:ext>
              </a:extLst>
            </p:cNvPr>
            <p:cNvSpPr txBox="1"/>
            <p:nvPr/>
          </p:nvSpPr>
          <p:spPr>
            <a:xfrm>
              <a:off x="736152" y="2536217"/>
              <a:ext cx="4417922" cy="3511385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 algn="l">
                <a:lnSpc>
                  <a:spcPts val="2640"/>
                </a:lnSpc>
                <a:spcAft>
                  <a:spcPts val="900"/>
                </a:spcAft>
              </a:pP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Historical and ongoing context</a:t>
              </a:r>
            </a:p>
            <a:p>
              <a:pPr marL="285750" indent="-28575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target 8: economic participation</a:t>
              </a:r>
            </a:p>
            <a:p>
              <a:pPr algn="l">
                <a:lnSpc>
                  <a:spcPts val="2640"/>
                </a:lnSpc>
                <a:spcAft>
                  <a:spcPts val="900"/>
                </a:spcAft>
              </a:pP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Revised population rates:</a:t>
              </a:r>
            </a:p>
            <a:p>
              <a:pPr marL="285750" indent="-28575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target 3: preschool enrolment</a:t>
              </a:r>
            </a:p>
            <a:p>
              <a:pPr algn="l">
                <a:lnSpc>
                  <a:spcPts val="2640"/>
                </a:lnSpc>
                <a:spcAft>
                  <a:spcPts val="900"/>
                </a:spcAft>
              </a:pP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new year of data:</a:t>
              </a:r>
            </a:p>
            <a:p>
              <a:pPr marL="285750" indent="-28575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target 3: preschool enrolment </a:t>
              </a:r>
            </a:p>
            <a:p>
              <a:pPr marL="285750" indent="-28575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target 4: early child development</a:t>
              </a:r>
            </a:p>
            <a:p>
              <a:pPr>
                <a:lnSpc>
                  <a:spcPts val="2640"/>
                </a:lnSpc>
                <a:spcAft>
                  <a:spcPts val="900"/>
                </a:spcAft>
              </a:pPr>
              <a:endParaRPr lang="en-GB" sz="2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64DE6-B77C-6870-919A-7FC2E4D77713}"/>
                </a:ext>
              </a:extLst>
            </p:cNvPr>
            <p:cNvSpPr txBox="1"/>
            <p:nvPr/>
          </p:nvSpPr>
          <p:spPr>
            <a:xfrm>
              <a:off x="5634154" y="3800161"/>
              <a:ext cx="5135178" cy="2247441"/>
            </a:xfrm>
            <a:prstGeom prst="rect">
              <a:avLst/>
            </a:prstGeom>
            <a:noFill/>
          </p:spPr>
          <p:txBody>
            <a:bodyPr wrap="square" numCol="1" rtlCol="0">
              <a:noAutofit/>
            </a:bodyPr>
            <a:lstStyle/>
            <a:p>
              <a:pPr>
                <a:lnSpc>
                  <a:spcPts val="2640"/>
                </a:lnSpc>
                <a:spcAft>
                  <a:spcPts val="900"/>
                </a:spcAft>
              </a:pP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en-GB" sz="2200" b="1" err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disaggregations</a:t>
              </a: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</a:t>
              </a:r>
              <a:r>
                <a:rPr lang="en-GB" sz="20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target 17: digital inclusion</a:t>
              </a:r>
            </a:p>
            <a:p>
              <a:pPr>
                <a:lnSpc>
                  <a:spcPts val="2640"/>
                </a:lnSpc>
                <a:spcAft>
                  <a:spcPts val="900"/>
                </a:spcAft>
              </a:pPr>
              <a:r>
                <a:rPr lang="en-GB" sz="2200" b="1">
                  <a:solidFill>
                    <a:srgbClr val="732B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material:</a:t>
              </a:r>
            </a:p>
            <a:p>
              <a:pPr marL="342900" indent="-342900">
                <a:lnSpc>
                  <a:spcPts val="2640"/>
                </a:lnSpc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GB" sz="2100">
                  <a:latin typeface="Arial" panose="020B0604020202020204" pitchFamily="34" charset="0"/>
                  <a:cs typeface="Arial" panose="020B0604020202020204" pitchFamily="34" charset="0"/>
                </a:rPr>
                <a:t>12 new supporting indicators</a:t>
              </a:r>
            </a:p>
            <a:p>
              <a:pPr>
                <a:lnSpc>
                  <a:spcPts val="2640"/>
                </a:lnSpc>
                <a:spcAft>
                  <a:spcPts val="900"/>
                </a:spcAft>
              </a:pPr>
              <a:endParaRPr lang="en-GB" sz="2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9531636-7F82-E638-7173-223CD1BF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563"/>
          <a:stretch>
            <a:fillRect/>
          </a:stretch>
        </p:blipFill>
        <p:spPr>
          <a:xfrm>
            <a:off x="1546088" y="1360202"/>
            <a:ext cx="8920789" cy="115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B9AA7-E986-CF61-AD15-D46BC78D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89" t="59318" r="654" b="3042"/>
          <a:stretch>
            <a:fillRect/>
          </a:stretch>
        </p:blipFill>
        <p:spPr>
          <a:xfrm>
            <a:off x="6403214" y="2691810"/>
            <a:ext cx="4063663" cy="11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1446"/>
      </p:ext>
    </p:extLst>
  </p:cSld>
  <p:clrMapOvr>
    <a:masterClrMapping/>
  </p:clrMapOvr>
</p:sld>
</file>

<file path=ppt/theme/theme1.xml><?xml version="1.0" encoding="utf-8"?>
<a:theme xmlns:a="http://schemas.openxmlformats.org/drawingml/2006/main" name="PC 2022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P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spcAft>
            <a:spcPts val="450"/>
          </a:spcAft>
          <a:defRPr sz="1800" b="1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C Presentation template 2022" id="{ECB488F2-0D95-4ABD-B177-0DD00799DBBE}" vid="{73917A53-2628-4EB0-98F8-C1E7828052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6E3CF83C1344E85383C533D19657E" ma:contentTypeVersion="31" ma:contentTypeDescription="Create a new document." ma:contentTypeScope="" ma:versionID="e153246c70e25c7511360d4eeb35b95e">
  <xsd:schema xmlns:xsd="http://www.w3.org/2001/XMLSchema" xmlns:xs="http://www.w3.org/2001/XMLSchema" xmlns:p="http://schemas.microsoft.com/office/2006/metadata/properties" xmlns:ns2="023976aa-9336-49fb-823a-1a42afcf7aae" xmlns:ns3="30aed58d-9451-42ce-8aa5-12955cf0519a" targetNamespace="http://schemas.microsoft.com/office/2006/metadata/properties" ma:root="true" ma:fieldsID="be82fa3e689dccc9b3d19a2a1caad63b" ns2:_="" ns3:_="">
    <xsd:import namespace="023976aa-9336-49fb-823a-1a42afcf7aae"/>
    <xsd:import namespace="30aed58d-9451-42ce-8aa5-12955cf0519a"/>
    <xsd:element name="properties">
      <xsd:complexType>
        <xsd:sequence>
          <xsd:element name="documentManagement">
            <xsd:complexType>
              <xsd:all>
                <xsd:element ref="ns2:i0f84bba906045b4af568ee102a52dc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Typeoforganisation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3:Response" minOccurs="0"/>
                <xsd:element ref="ns3:Addedto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976aa-9336-49fb-823a-1a42afcf7aae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9" nillable="true" ma:taxonomy="true" ma:internalName="i0f84bba906045b4af568ee102a52dcb" ma:taxonomyFieldName="RevIMBCS" ma:displayName="Record" ma:indexed="true" ma:default="1;#Unclassified|3955eeb1-2d18-4582-aeb2-00144ec3aaf5" ma:fieldId="{20f84bba-9060-45b4-af56-8ee102a52dcb}" ma:sspId="9e7832e3-0c1d-4697-8be2-0d137dca2da6" ma:termSetId="3c672b5e-1100-4960-a8a3-535520ee11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8316321-540c-4d7d-a321-19523892d3e7}" ma:internalName="TaxCatchAll" ma:showField="CatchAllData" ma:web="023976aa-9336-49fb-823a-1a42afcf7a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ed58d-9451-42ce-8aa5-12955cf05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7832e3-0c1d-4697-8be2-0d137dca2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oforganisation" ma:index="24" nillable="true" ma:displayName="Type of organisation" ma:format="Dropdown" ma:internalName="Typeoforganisation">
      <xsd:simpleType>
        <xsd:restriction base="dms:Choice">
          <xsd:enumeration value="Aboriginal and Torres Strait Islander"/>
          <xsd:enumeration value="Goverment"/>
          <xsd:enumeration value="ALGA"/>
          <xsd:enumeration value="NGO"/>
          <xsd:enumeration value="Research and Consulting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Response" ma:index="28" nillable="true" ma:displayName="Response" ma:default="0" ma:format="Dropdown" ma:internalName="Response">
      <xsd:simpleType>
        <xsd:restriction base="dms:Boolean"/>
      </xsd:simpleType>
    </xsd:element>
    <xsd:element name="AddedtoSummary" ma:index="29" nillable="true" ma:displayName="Added to Summary" ma:default="0" ma:format="Dropdown" ma:internalName="AddedtoSummary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toSummary xmlns="30aed58d-9451-42ce-8aa5-12955cf0519a">false</AddedtoSummary>
    <Response xmlns="30aed58d-9451-42ce-8aa5-12955cf0519a">false</Response>
    <i0f84bba906045b4af568ee102a52dcb xmlns="023976aa-9336-49fb-823a-1a42afcf7a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3955eeb1-2d18-4582-aeb2-00144ec3aaf5</TermId>
        </TermInfo>
      </Terms>
    </i0f84bba906045b4af568ee102a52dcb>
    <Typeoforganisation xmlns="30aed58d-9451-42ce-8aa5-12955cf0519a" xsi:nil="true"/>
    <lcf76f155ced4ddcb4097134ff3c332f xmlns="30aed58d-9451-42ce-8aa5-12955cf0519a">
      <Terms xmlns="http://schemas.microsoft.com/office/infopath/2007/PartnerControls"/>
    </lcf76f155ced4ddcb4097134ff3c332f>
    <TaxCatchAll xmlns="023976aa-9336-49fb-823a-1a42afcf7aae">
      <Value>1</Value>
    </TaxCatchAll>
  </documentManagement>
</p:properties>
</file>

<file path=customXml/itemProps1.xml><?xml version="1.0" encoding="utf-8"?>
<ds:datastoreItem xmlns:ds="http://schemas.openxmlformats.org/officeDocument/2006/customXml" ds:itemID="{6B8F843F-58DB-4872-A847-CAF6A8F19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5B3CD1-EB96-4C82-828A-0E2AA3193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976aa-9336-49fb-823a-1a42afcf7aae"/>
    <ds:schemaRef ds:uri="30aed58d-9451-42ce-8aa5-12955cf051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1751BF-BCD3-45D3-A752-887AC0A6272F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023976aa-9336-49fb-823a-1a42afcf7aae"/>
    <ds:schemaRef ds:uri="http://purl.org/dc/terms/"/>
    <ds:schemaRef ds:uri="http://schemas.microsoft.com/office/infopath/2007/PartnerControls"/>
    <ds:schemaRef ds:uri="http://schemas.microsoft.com/office/2006/documentManagement/types"/>
    <ds:schemaRef ds:uri="30aed58d-9451-42ce-8aa5-12955cf0519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Widescreen</PresentationFormat>
  <Paragraphs>227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Abril Fatface</vt:lpstr>
      <vt:lpstr>Aptos</vt:lpstr>
      <vt:lpstr>Arial</vt:lpstr>
      <vt:lpstr>Arial Black</vt:lpstr>
      <vt:lpstr>Calibri</vt:lpstr>
      <vt:lpstr>Open Sans</vt:lpstr>
      <vt:lpstr>PC 2022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2025 ADCR </vt:lpstr>
      <vt:lpstr>PowerPoint Presentation</vt:lpstr>
      <vt:lpstr>The July 2025 dashboard includes new updates</vt:lpstr>
      <vt:lpstr>PowerPoint Presentation</vt:lpstr>
      <vt:lpstr>The information repository continues to report mixed progress</vt:lpstr>
      <vt:lpstr>Outcomes vary by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the supporting indicators in the ADCR help to understand the drivers for change and context to the outcomes</vt:lpstr>
      <vt:lpstr>Beyond the headline - considering context</vt:lpstr>
      <vt:lpstr>What are the outcomes for Aboriginal and Torres Strait Islander young children?</vt:lpstr>
      <vt:lpstr>PowerPoint Presentation</vt:lpstr>
      <vt:lpstr>The work is ongoing to report all the data specified in the Agreement for the CtG information repository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2025-09-29T06:01:57Z</dcterms:created>
  <dcterms:modified xsi:type="dcterms:W3CDTF">2025-09-29T06:10:26Z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467c1a-e0ed-413c-a72b-aac8e8e94f41_Enabled">
    <vt:lpwstr>true</vt:lpwstr>
  </property>
  <property fmtid="{D5CDD505-2E9C-101B-9397-08002B2CF9AE}" pid="3" name="MSIP_Label_f7467c1a-e0ed-413c-a72b-aac8e8e94f41_SetDate">
    <vt:lpwstr>2025-09-29T06:02:57Z</vt:lpwstr>
  </property>
  <property fmtid="{D5CDD505-2E9C-101B-9397-08002B2CF9AE}" pid="4" name="MSIP_Label_f7467c1a-e0ed-413c-a72b-aac8e8e94f41_Method">
    <vt:lpwstr>Privileged</vt:lpwstr>
  </property>
  <property fmtid="{D5CDD505-2E9C-101B-9397-08002B2CF9AE}" pid="5" name="MSIP_Label_f7467c1a-e0ed-413c-a72b-aac8e8e94f41_Name">
    <vt:lpwstr>OFFICIAL</vt:lpwstr>
  </property>
  <property fmtid="{D5CDD505-2E9C-101B-9397-08002B2CF9AE}" pid="6" name="MSIP_Label_f7467c1a-e0ed-413c-a72b-aac8e8e94f41_SiteId">
    <vt:lpwstr>29f9330b-c0fe-4244-830e-ba9f275d6c34</vt:lpwstr>
  </property>
  <property fmtid="{D5CDD505-2E9C-101B-9397-08002B2CF9AE}" pid="7" name="MSIP_Label_f7467c1a-e0ed-413c-a72b-aac8e8e94f41_ActionId">
    <vt:lpwstr>fade1a2c-d0a4-4dc1-b434-3a70ff01eb58</vt:lpwstr>
  </property>
  <property fmtid="{D5CDD505-2E9C-101B-9397-08002B2CF9AE}" pid="8" name="MSIP_Label_f7467c1a-e0ed-413c-a72b-aac8e8e94f41_ContentBits">
    <vt:lpwstr>1</vt:lpwstr>
  </property>
  <property fmtid="{D5CDD505-2E9C-101B-9397-08002B2CF9AE}" pid="9" name="MSIP_Label_f7467c1a-e0ed-413c-a72b-aac8e8e94f41_Tag">
    <vt:lpwstr>10, 0, 1, 1</vt:lpwstr>
  </property>
  <property fmtid="{D5CDD505-2E9C-101B-9397-08002B2CF9AE}" pid="10" name="ClassificationContentMarkingHeaderLocations">
    <vt:lpwstr>PC 2022:3</vt:lpwstr>
  </property>
  <property fmtid="{D5CDD505-2E9C-101B-9397-08002B2CF9AE}" pid="11" name="ClassificationContentMarkingHeaderText">
    <vt:lpwstr> OFFICIAL</vt:lpwstr>
  </property>
  <property fmtid="{D5CDD505-2E9C-101B-9397-08002B2CF9AE}" pid="12" name="MediaServiceImageTags">
    <vt:lpwstr/>
  </property>
  <property fmtid="{D5CDD505-2E9C-101B-9397-08002B2CF9AE}" pid="13" name="ContentTypeId">
    <vt:lpwstr>0x010100FB96E3CF83C1344E85383C533D19657E</vt:lpwstr>
  </property>
  <property fmtid="{D5CDD505-2E9C-101B-9397-08002B2CF9AE}" pid="14" name="MSIP_Label_c1f2b1ce-4212-46db-a901-dd8453f57141_Name">
    <vt:lpwstr>Publish</vt:lpwstr>
  </property>
  <property fmtid="{D5CDD505-2E9C-101B-9397-08002B2CF9AE}" pid="15" name="RevIMBCS">
    <vt:lpwstr>1;#Unclassified|3955eeb1-2d18-4582-aeb2-00144ec3aaf5</vt:lpwstr>
  </property>
  <property fmtid="{D5CDD505-2E9C-101B-9397-08002B2CF9AE}" pid="16" name="MSIP_Label_c1f2b1ce-4212-46db-a901-dd8453f57141_Enabled">
    <vt:lpwstr>true</vt:lpwstr>
  </property>
  <property fmtid="{D5CDD505-2E9C-101B-9397-08002B2CF9AE}" pid="17" name="MSIP_Label_c1f2b1ce-4212-46db-a901-dd8453f57141_ContentBits">
    <vt:lpwstr>0</vt:lpwstr>
  </property>
  <property fmtid="{D5CDD505-2E9C-101B-9397-08002B2CF9AE}" pid="18" name="MSIP_Label_c1f2b1ce-4212-46db-a901-dd8453f57141_SetDate">
    <vt:lpwstr>2024-08-12T06:37:05Z</vt:lpwstr>
  </property>
  <property fmtid="{D5CDD505-2E9C-101B-9397-08002B2CF9AE}" pid="19" name="MSIP_Label_c1f2b1ce-4212-46db-a901-dd8453f57141_ActionId">
    <vt:lpwstr>8127867b-27a5-4c57-b12a-614dafbc934b</vt:lpwstr>
  </property>
  <property fmtid="{D5CDD505-2E9C-101B-9397-08002B2CF9AE}" pid="20" name="MSIP_Label_c1f2b1ce-4212-46db-a901-dd8453f57141_SiteId">
    <vt:lpwstr>29f9330b-c0fe-4244-830e-ba9f275d6c34</vt:lpwstr>
  </property>
  <property fmtid="{D5CDD505-2E9C-101B-9397-08002B2CF9AE}" pid="21" name="MSIP_Label_c1f2b1ce-4212-46db-a901-dd8453f57141_Method">
    <vt:lpwstr>Privileged</vt:lpwstr>
  </property>
</Properties>
</file>