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2" r:id="rId4"/>
  </p:sldMasterIdLst>
  <p:notesMasterIdLst>
    <p:notesMasterId r:id="rId53"/>
  </p:notesMasterIdLst>
  <p:handoutMasterIdLst>
    <p:handoutMasterId r:id="rId54"/>
  </p:handoutMasterIdLst>
  <p:sldIdLst>
    <p:sldId id="408" r:id="rId5"/>
    <p:sldId id="487" r:id="rId6"/>
    <p:sldId id="467" r:id="rId7"/>
    <p:sldId id="452" r:id="rId8"/>
    <p:sldId id="485" r:id="rId9"/>
    <p:sldId id="514" r:id="rId10"/>
    <p:sldId id="280" r:id="rId11"/>
    <p:sldId id="515" r:id="rId12"/>
    <p:sldId id="484" r:id="rId13"/>
    <p:sldId id="524" r:id="rId14"/>
    <p:sldId id="488" r:id="rId15"/>
    <p:sldId id="489" r:id="rId16"/>
    <p:sldId id="490" r:id="rId17"/>
    <p:sldId id="510" r:id="rId18"/>
    <p:sldId id="511" r:id="rId19"/>
    <p:sldId id="517" r:id="rId20"/>
    <p:sldId id="507" r:id="rId21"/>
    <p:sldId id="513" r:id="rId22"/>
    <p:sldId id="491" r:id="rId23"/>
    <p:sldId id="506" r:id="rId24"/>
    <p:sldId id="505" r:id="rId25"/>
    <p:sldId id="468" r:id="rId26"/>
    <p:sldId id="497" r:id="rId27"/>
    <p:sldId id="498" r:id="rId28"/>
    <p:sldId id="493" r:id="rId29"/>
    <p:sldId id="500" r:id="rId30"/>
    <p:sldId id="501" r:id="rId31"/>
    <p:sldId id="525" r:id="rId32"/>
    <p:sldId id="530" r:id="rId33"/>
    <p:sldId id="531" r:id="rId34"/>
    <p:sldId id="532" r:id="rId35"/>
    <p:sldId id="533" r:id="rId36"/>
    <p:sldId id="534" r:id="rId37"/>
    <p:sldId id="473" r:id="rId38"/>
    <p:sldId id="474" r:id="rId39"/>
    <p:sldId id="465" r:id="rId40"/>
    <p:sldId id="518" r:id="rId41"/>
    <p:sldId id="535" r:id="rId42"/>
    <p:sldId id="520" r:id="rId43"/>
    <p:sldId id="521" r:id="rId44"/>
    <p:sldId id="522" r:id="rId45"/>
    <p:sldId id="471" r:id="rId46"/>
    <p:sldId id="450" r:id="rId47"/>
    <p:sldId id="529" r:id="rId48"/>
    <p:sldId id="472" r:id="rId49"/>
    <p:sldId id="455" r:id="rId50"/>
    <p:sldId id="509" r:id="rId51"/>
    <p:sldId id="502" r:id="rId52"/>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B6B7"/>
    <a:srgbClr val="1FA09A"/>
    <a:srgbClr val="0072B1"/>
    <a:srgbClr val="A8A7A7"/>
    <a:srgbClr val="002F52"/>
    <a:srgbClr val="002E52"/>
    <a:srgbClr val="1B2340"/>
    <a:srgbClr val="00A0E7"/>
    <a:srgbClr val="C41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0C0257-9E69-4B6F-A328-B925B6805A50}" v="4" dt="2026-04-30T07:02:59.1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90" autoAdjust="0"/>
    <p:restoredTop sz="98651" autoAdjust="0"/>
  </p:normalViewPr>
  <p:slideViewPr>
    <p:cSldViewPr snapToGrid="0" snapToObjects="1">
      <p:cViewPr varScale="1">
        <p:scale>
          <a:sx n="106" d="100"/>
          <a:sy n="106" d="100"/>
        </p:scale>
        <p:origin x="1824" y="11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491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lly Lampasona" userId="e3f3fc77-7ca2-466e-b031-7e7218b1aa92" providerId="ADAL" clId="{09C05A95-EFD5-4362-B750-F60112489E7B}"/>
    <pc:docChg chg="mod">
      <pc:chgData name="Tully Lampasona" userId="e3f3fc77-7ca2-466e-b031-7e7218b1aa92" providerId="ADAL" clId="{09C05A95-EFD5-4362-B750-F60112489E7B}" dt="2026-04-30T07:00:21.938" v="0" actId="33475"/>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6F221C44-B71E-4173-9FDA-B0A119E029E7}" type="datetimeFigureOut">
              <a:rPr lang="en-AU" smtClean="0"/>
              <a:t>30/04/2026</a:t>
            </a:fld>
            <a:endParaRPr lang="en-AU"/>
          </a:p>
        </p:txBody>
      </p:sp>
      <p:sp>
        <p:nvSpPr>
          <p:cNvPr id="4" name="Footer Placeholder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67568BE9-123F-4417-B4E2-7257862B999B}" type="slidenum">
              <a:rPr lang="en-AU" smtClean="0"/>
              <a:t>‹#›</a:t>
            </a:fld>
            <a:endParaRPr lang="en-AU"/>
          </a:p>
        </p:txBody>
      </p:sp>
    </p:spTree>
    <p:extLst>
      <p:ext uri="{BB962C8B-B14F-4D97-AF65-F5344CB8AC3E}">
        <p14:creationId xmlns:p14="http://schemas.microsoft.com/office/powerpoint/2010/main" val="3060808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atin typeface="Adelle Bold"/>
              </a:defRPr>
            </a:lvl1pPr>
          </a:lstStyle>
          <a:p>
            <a:endParaRPr lang="en-US" dirty="0"/>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atin typeface="Adelle Bold"/>
              </a:defRPr>
            </a:lvl1pPr>
          </a:lstStyle>
          <a:p>
            <a:fld id="{D18D5C63-1D08-3B4C-9E9E-958E58B2F4CF}" type="datetimeFigureOut">
              <a:rPr lang="en-US" smtClean="0"/>
              <a:pPr/>
              <a:t>4/30/2026</a:t>
            </a:fld>
            <a:endParaRPr lang="en-US"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en-AU" dirty="0"/>
              <a:t>Click to edit Master text styles</a:t>
            </a:r>
          </a:p>
          <a:p>
            <a:pPr lvl="1"/>
            <a:r>
              <a:rPr lang="en-AU" dirty="0"/>
              <a:t>Second level</a:t>
            </a:r>
          </a:p>
          <a:p>
            <a:pPr lvl="2"/>
            <a:r>
              <a:rPr lang="en-AU" dirty="0"/>
              <a:t>Third level</a:t>
            </a:r>
          </a:p>
          <a:p>
            <a:pPr lvl="3"/>
            <a:r>
              <a:rPr lang="en-AU" dirty="0"/>
              <a:t>Fourth level</a:t>
            </a:r>
          </a:p>
          <a:p>
            <a:pPr lvl="4"/>
            <a:r>
              <a:rPr lang="en-AU" dirty="0"/>
              <a:t>Fifth level</a:t>
            </a:r>
            <a:endParaRPr lang="en-US" dirty="0"/>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atin typeface="Adelle Bold"/>
              </a:defRPr>
            </a:lvl1pPr>
          </a:lstStyle>
          <a:p>
            <a:endParaRPr lang="en-US" dirty="0"/>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atin typeface="Adelle Bold"/>
              </a:defRPr>
            </a:lvl1pPr>
          </a:lstStyle>
          <a:p>
            <a:fld id="{DAFCB57E-3CA1-3B41-AA81-E56D0EB79895}" type="slidenum">
              <a:rPr lang="en-US" smtClean="0"/>
              <a:pPr/>
              <a:t>‹#›</a:t>
            </a:fld>
            <a:endParaRPr lang="en-US" dirty="0"/>
          </a:p>
        </p:txBody>
      </p:sp>
    </p:spTree>
    <p:extLst>
      <p:ext uri="{BB962C8B-B14F-4D97-AF65-F5344CB8AC3E}">
        <p14:creationId xmlns:p14="http://schemas.microsoft.com/office/powerpoint/2010/main" val="4478778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delle Bold"/>
        <a:ea typeface="+mn-ea"/>
        <a:cs typeface="+mn-cs"/>
      </a:defRPr>
    </a:lvl1pPr>
    <a:lvl2pPr marL="457200" algn="l" defTabSz="457200" rtl="0" eaLnBrk="1" latinLnBrk="0" hangingPunct="1">
      <a:defRPr sz="1200" kern="1200">
        <a:solidFill>
          <a:schemeClr val="tx1"/>
        </a:solidFill>
        <a:latin typeface="Adelle Bold"/>
        <a:ea typeface="+mn-ea"/>
        <a:cs typeface="+mn-cs"/>
      </a:defRPr>
    </a:lvl2pPr>
    <a:lvl3pPr marL="914400" algn="l" defTabSz="457200" rtl="0" eaLnBrk="1" latinLnBrk="0" hangingPunct="1">
      <a:defRPr sz="1200" kern="1200">
        <a:solidFill>
          <a:schemeClr val="tx1"/>
        </a:solidFill>
        <a:latin typeface="Adelle Bold"/>
        <a:ea typeface="+mn-ea"/>
        <a:cs typeface="+mn-cs"/>
      </a:defRPr>
    </a:lvl3pPr>
    <a:lvl4pPr marL="1371600" algn="l" defTabSz="457200" rtl="0" eaLnBrk="1" latinLnBrk="0" hangingPunct="1">
      <a:defRPr sz="1200" kern="1200">
        <a:solidFill>
          <a:schemeClr val="tx1"/>
        </a:solidFill>
        <a:latin typeface="Adelle Bold"/>
        <a:ea typeface="+mn-ea"/>
        <a:cs typeface="+mn-cs"/>
      </a:defRPr>
    </a:lvl4pPr>
    <a:lvl5pPr marL="1828800" algn="l" defTabSz="457200" rtl="0" eaLnBrk="1" latinLnBrk="0" hangingPunct="1">
      <a:defRPr sz="1200" kern="1200">
        <a:solidFill>
          <a:schemeClr val="tx1"/>
        </a:solidFill>
        <a:latin typeface="Adelle Bold"/>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AFCB57E-3CA1-3B41-AA81-E56D0EB79895}" type="slidenum">
              <a:rPr lang="en-US" smtClean="0"/>
              <a:pPr/>
              <a:t>4</a:t>
            </a:fld>
            <a:endParaRPr lang="en-US" dirty="0"/>
          </a:p>
        </p:txBody>
      </p:sp>
    </p:spTree>
    <p:extLst>
      <p:ext uri="{BB962C8B-B14F-4D97-AF65-F5344CB8AC3E}">
        <p14:creationId xmlns:p14="http://schemas.microsoft.com/office/powerpoint/2010/main" val="529115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14</a:t>
            </a:fld>
            <a:endParaRPr lang="en-US" dirty="0"/>
          </a:p>
        </p:txBody>
      </p:sp>
    </p:spTree>
    <p:extLst>
      <p:ext uri="{BB962C8B-B14F-4D97-AF65-F5344CB8AC3E}">
        <p14:creationId xmlns:p14="http://schemas.microsoft.com/office/powerpoint/2010/main" val="664353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15</a:t>
            </a:fld>
            <a:endParaRPr lang="en-US" dirty="0"/>
          </a:p>
        </p:txBody>
      </p:sp>
    </p:spTree>
    <p:extLst>
      <p:ext uri="{BB962C8B-B14F-4D97-AF65-F5344CB8AC3E}">
        <p14:creationId xmlns:p14="http://schemas.microsoft.com/office/powerpoint/2010/main" val="701079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17</a:t>
            </a:fld>
            <a:endParaRPr lang="en-US" dirty="0"/>
          </a:p>
        </p:txBody>
      </p:sp>
    </p:spTree>
    <p:extLst>
      <p:ext uri="{BB962C8B-B14F-4D97-AF65-F5344CB8AC3E}">
        <p14:creationId xmlns:p14="http://schemas.microsoft.com/office/powerpoint/2010/main" val="1075012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18</a:t>
            </a:fld>
            <a:endParaRPr lang="en-US" dirty="0"/>
          </a:p>
        </p:txBody>
      </p:sp>
    </p:spTree>
    <p:extLst>
      <p:ext uri="{BB962C8B-B14F-4D97-AF65-F5344CB8AC3E}">
        <p14:creationId xmlns:p14="http://schemas.microsoft.com/office/powerpoint/2010/main" val="4161312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20</a:t>
            </a:fld>
            <a:endParaRPr lang="en-US" dirty="0"/>
          </a:p>
        </p:txBody>
      </p:sp>
    </p:spTree>
    <p:extLst>
      <p:ext uri="{BB962C8B-B14F-4D97-AF65-F5344CB8AC3E}">
        <p14:creationId xmlns:p14="http://schemas.microsoft.com/office/powerpoint/2010/main" val="3880879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21</a:t>
            </a:fld>
            <a:endParaRPr lang="en-US" dirty="0"/>
          </a:p>
        </p:txBody>
      </p:sp>
    </p:spTree>
    <p:extLst>
      <p:ext uri="{BB962C8B-B14F-4D97-AF65-F5344CB8AC3E}">
        <p14:creationId xmlns:p14="http://schemas.microsoft.com/office/powerpoint/2010/main" val="3572112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23</a:t>
            </a:fld>
            <a:endParaRPr lang="en-US" dirty="0"/>
          </a:p>
        </p:txBody>
      </p:sp>
    </p:spTree>
    <p:extLst>
      <p:ext uri="{BB962C8B-B14F-4D97-AF65-F5344CB8AC3E}">
        <p14:creationId xmlns:p14="http://schemas.microsoft.com/office/powerpoint/2010/main" val="19321211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24</a:t>
            </a:fld>
            <a:endParaRPr lang="en-US" dirty="0"/>
          </a:p>
        </p:txBody>
      </p:sp>
    </p:spTree>
    <p:extLst>
      <p:ext uri="{BB962C8B-B14F-4D97-AF65-F5344CB8AC3E}">
        <p14:creationId xmlns:p14="http://schemas.microsoft.com/office/powerpoint/2010/main" val="31248622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25</a:t>
            </a:fld>
            <a:endParaRPr lang="en-US" dirty="0"/>
          </a:p>
        </p:txBody>
      </p:sp>
    </p:spTree>
    <p:extLst>
      <p:ext uri="{BB962C8B-B14F-4D97-AF65-F5344CB8AC3E}">
        <p14:creationId xmlns:p14="http://schemas.microsoft.com/office/powerpoint/2010/main" val="2354114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26</a:t>
            </a:fld>
            <a:endParaRPr lang="en-US" dirty="0"/>
          </a:p>
        </p:txBody>
      </p:sp>
    </p:spTree>
    <p:extLst>
      <p:ext uri="{BB962C8B-B14F-4D97-AF65-F5344CB8AC3E}">
        <p14:creationId xmlns:p14="http://schemas.microsoft.com/office/powerpoint/2010/main" val="2998732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AFCB57E-3CA1-3B41-AA81-E56D0EB79895}" type="slidenum">
              <a:rPr lang="en-US" smtClean="0"/>
              <a:pPr/>
              <a:t>5</a:t>
            </a:fld>
            <a:endParaRPr lang="en-US" dirty="0"/>
          </a:p>
        </p:txBody>
      </p:sp>
    </p:spTree>
    <p:extLst>
      <p:ext uri="{BB962C8B-B14F-4D97-AF65-F5344CB8AC3E}">
        <p14:creationId xmlns:p14="http://schemas.microsoft.com/office/powerpoint/2010/main" val="8372099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27</a:t>
            </a:fld>
            <a:endParaRPr lang="en-US" dirty="0"/>
          </a:p>
        </p:txBody>
      </p:sp>
    </p:spTree>
    <p:extLst>
      <p:ext uri="{BB962C8B-B14F-4D97-AF65-F5344CB8AC3E}">
        <p14:creationId xmlns:p14="http://schemas.microsoft.com/office/powerpoint/2010/main" val="3870231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CA4B4-38BC-7F53-AB24-239E2B11C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A06BA-1777-4A7A-8990-317E57FD9F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109443-77A8-954F-49DB-91575158D5EF}"/>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F0A655E1-5A49-C595-5D19-1D530548AE30}"/>
              </a:ext>
            </a:extLst>
          </p:cNvPr>
          <p:cNvSpPr>
            <a:spLocks noGrp="1"/>
          </p:cNvSpPr>
          <p:nvPr>
            <p:ph type="sldNum" sz="quarter" idx="10"/>
          </p:nvPr>
        </p:nvSpPr>
        <p:spPr/>
        <p:txBody>
          <a:bodyPr/>
          <a:lstStyle/>
          <a:p>
            <a:fld id="{DAFCB57E-3CA1-3B41-AA81-E56D0EB79895}" type="slidenum">
              <a:rPr lang="en-US" smtClean="0"/>
              <a:pPr/>
              <a:t>28</a:t>
            </a:fld>
            <a:endParaRPr lang="en-US" dirty="0"/>
          </a:p>
        </p:txBody>
      </p:sp>
    </p:spTree>
    <p:extLst>
      <p:ext uri="{BB962C8B-B14F-4D97-AF65-F5344CB8AC3E}">
        <p14:creationId xmlns:p14="http://schemas.microsoft.com/office/powerpoint/2010/main" val="42204195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A4716-FBBF-D85C-734C-066FA3CCDB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A4BC8F-B0DE-8F4D-5B3F-4FBA6DF2F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D67A16-E2B8-DC97-23C7-3F93E7BED9BF}"/>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4C364947-27E5-B75B-4383-71685DB0DD62}"/>
              </a:ext>
            </a:extLst>
          </p:cNvPr>
          <p:cNvSpPr>
            <a:spLocks noGrp="1"/>
          </p:cNvSpPr>
          <p:nvPr>
            <p:ph type="sldNum" sz="quarter" idx="10"/>
          </p:nvPr>
        </p:nvSpPr>
        <p:spPr/>
        <p:txBody>
          <a:bodyPr/>
          <a:lstStyle/>
          <a:p>
            <a:fld id="{DAFCB57E-3CA1-3B41-AA81-E56D0EB79895}" type="slidenum">
              <a:rPr lang="en-US" smtClean="0"/>
              <a:pPr/>
              <a:t>29</a:t>
            </a:fld>
            <a:endParaRPr lang="en-US" dirty="0"/>
          </a:p>
        </p:txBody>
      </p:sp>
    </p:spTree>
    <p:extLst>
      <p:ext uri="{BB962C8B-B14F-4D97-AF65-F5344CB8AC3E}">
        <p14:creationId xmlns:p14="http://schemas.microsoft.com/office/powerpoint/2010/main" val="30200051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BC9EF-395B-D1E6-B3D1-45EC69FAA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C5630A-802B-F0D2-572B-199D8DF52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AF9BBA-E4CF-30EA-2E19-BEDC56FC5EAD}"/>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662B52ED-4811-E2DC-D39E-76353D44F5A2}"/>
              </a:ext>
            </a:extLst>
          </p:cNvPr>
          <p:cNvSpPr>
            <a:spLocks noGrp="1"/>
          </p:cNvSpPr>
          <p:nvPr>
            <p:ph type="sldNum" sz="quarter" idx="10"/>
          </p:nvPr>
        </p:nvSpPr>
        <p:spPr/>
        <p:txBody>
          <a:bodyPr/>
          <a:lstStyle/>
          <a:p>
            <a:fld id="{DAFCB57E-3CA1-3B41-AA81-E56D0EB79895}" type="slidenum">
              <a:rPr lang="en-US" smtClean="0"/>
              <a:pPr/>
              <a:t>30</a:t>
            </a:fld>
            <a:endParaRPr lang="en-US" dirty="0"/>
          </a:p>
        </p:txBody>
      </p:sp>
    </p:spTree>
    <p:extLst>
      <p:ext uri="{BB962C8B-B14F-4D97-AF65-F5344CB8AC3E}">
        <p14:creationId xmlns:p14="http://schemas.microsoft.com/office/powerpoint/2010/main" val="4202131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80F97-2319-426D-DDAE-BF8D901FE2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28E5E2-0E68-C5E2-B354-C06C35B465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D9BBF0-38BD-3215-88B1-351F643A4EBB}"/>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A9A809AF-250F-6AE8-7328-0FFA9ACEBEE5}"/>
              </a:ext>
            </a:extLst>
          </p:cNvPr>
          <p:cNvSpPr>
            <a:spLocks noGrp="1"/>
          </p:cNvSpPr>
          <p:nvPr>
            <p:ph type="sldNum" sz="quarter" idx="10"/>
          </p:nvPr>
        </p:nvSpPr>
        <p:spPr/>
        <p:txBody>
          <a:bodyPr/>
          <a:lstStyle/>
          <a:p>
            <a:fld id="{DAFCB57E-3CA1-3B41-AA81-E56D0EB79895}" type="slidenum">
              <a:rPr lang="en-US" smtClean="0"/>
              <a:pPr/>
              <a:t>32</a:t>
            </a:fld>
            <a:endParaRPr lang="en-US" dirty="0"/>
          </a:p>
        </p:txBody>
      </p:sp>
    </p:spTree>
    <p:extLst>
      <p:ext uri="{BB962C8B-B14F-4D97-AF65-F5344CB8AC3E}">
        <p14:creationId xmlns:p14="http://schemas.microsoft.com/office/powerpoint/2010/main" val="38550379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B60D8-5A76-9242-4A8F-FC32350E0D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F3669-9318-063C-5639-0BBA8D0103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68715C-4F31-53A4-0498-E7F213C9B9A4}"/>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6428703A-540D-AE10-9D78-892E22C33147}"/>
              </a:ext>
            </a:extLst>
          </p:cNvPr>
          <p:cNvSpPr>
            <a:spLocks noGrp="1"/>
          </p:cNvSpPr>
          <p:nvPr>
            <p:ph type="sldNum" sz="quarter" idx="10"/>
          </p:nvPr>
        </p:nvSpPr>
        <p:spPr/>
        <p:txBody>
          <a:bodyPr/>
          <a:lstStyle/>
          <a:p>
            <a:fld id="{DAFCB57E-3CA1-3B41-AA81-E56D0EB79895}" type="slidenum">
              <a:rPr lang="en-US" smtClean="0"/>
              <a:pPr/>
              <a:t>33</a:t>
            </a:fld>
            <a:endParaRPr lang="en-US" dirty="0"/>
          </a:p>
        </p:txBody>
      </p:sp>
    </p:spTree>
    <p:extLst>
      <p:ext uri="{BB962C8B-B14F-4D97-AF65-F5344CB8AC3E}">
        <p14:creationId xmlns:p14="http://schemas.microsoft.com/office/powerpoint/2010/main" val="348087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35</a:t>
            </a:fld>
            <a:endParaRPr lang="en-US" dirty="0"/>
          </a:p>
        </p:txBody>
      </p:sp>
    </p:spTree>
    <p:extLst>
      <p:ext uri="{BB962C8B-B14F-4D97-AF65-F5344CB8AC3E}">
        <p14:creationId xmlns:p14="http://schemas.microsoft.com/office/powerpoint/2010/main" val="9674866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36</a:t>
            </a:fld>
            <a:endParaRPr lang="en-US" dirty="0"/>
          </a:p>
        </p:txBody>
      </p:sp>
    </p:spTree>
    <p:extLst>
      <p:ext uri="{BB962C8B-B14F-4D97-AF65-F5344CB8AC3E}">
        <p14:creationId xmlns:p14="http://schemas.microsoft.com/office/powerpoint/2010/main" val="1952096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37</a:t>
            </a:fld>
            <a:endParaRPr lang="en-US" dirty="0"/>
          </a:p>
        </p:txBody>
      </p:sp>
    </p:spTree>
    <p:extLst>
      <p:ext uri="{BB962C8B-B14F-4D97-AF65-F5344CB8AC3E}">
        <p14:creationId xmlns:p14="http://schemas.microsoft.com/office/powerpoint/2010/main" val="13807272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1F349-816C-7613-B56C-8B388AA17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28AA5E-E954-6AC8-43D5-DACDB34E0B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9A654A-5442-4AB9-32EB-7F4CF22B8DD5}"/>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3D62C776-1D90-F96A-3140-EB6186F5B610}"/>
              </a:ext>
            </a:extLst>
          </p:cNvPr>
          <p:cNvSpPr>
            <a:spLocks noGrp="1"/>
          </p:cNvSpPr>
          <p:nvPr>
            <p:ph type="sldNum" sz="quarter" idx="10"/>
          </p:nvPr>
        </p:nvSpPr>
        <p:spPr/>
        <p:txBody>
          <a:bodyPr/>
          <a:lstStyle/>
          <a:p>
            <a:fld id="{DAFCB57E-3CA1-3B41-AA81-E56D0EB79895}" type="slidenum">
              <a:rPr lang="en-US" smtClean="0"/>
              <a:pPr/>
              <a:t>38</a:t>
            </a:fld>
            <a:endParaRPr lang="en-US" dirty="0"/>
          </a:p>
        </p:txBody>
      </p:sp>
    </p:spTree>
    <p:extLst>
      <p:ext uri="{BB962C8B-B14F-4D97-AF65-F5344CB8AC3E}">
        <p14:creationId xmlns:p14="http://schemas.microsoft.com/office/powerpoint/2010/main" val="3339118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AFCB57E-3CA1-3B41-AA81-E56D0EB79895}" type="slidenum">
              <a:rPr lang="en-US" smtClean="0"/>
              <a:pPr/>
              <a:t>6</a:t>
            </a:fld>
            <a:endParaRPr lang="en-US" dirty="0"/>
          </a:p>
        </p:txBody>
      </p:sp>
    </p:spTree>
    <p:extLst>
      <p:ext uri="{BB962C8B-B14F-4D97-AF65-F5344CB8AC3E}">
        <p14:creationId xmlns:p14="http://schemas.microsoft.com/office/powerpoint/2010/main" val="13741220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39</a:t>
            </a:fld>
            <a:endParaRPr lang="en-US" dirty="0"/>
          </a:p>
        </p:txBody>
      </p:sp>
    </p:spTree>
    <p:extLst>
      <p:ext uri="{BB962C8B-B14F-4D97-AF65-F5344CB8AC3E}">
        <p14:creationId xmlns:p14="http://schemas.microsoft.com/office/powerpoint/2010/main" val="17792550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40</a:t>
            </a:fld>
            <a:endParaRPr lang="en-US" dirty="0"/>
          </a:p>
        </p:txBody>
      </p:sp>
    </p:spTree>
    <p:extLst>
      <p:ext uri="{BB962C8B-B14F-4D97-AF65-F5344CB8AC3E}">
        <p14:creationId xmlns:p14="http://schemas.microsoft.com/office/powerpoint/2010/main" val="25008427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41</a:t>
            </a:fld>
            <a:endParaRPr lang="en-US" dirty="0"/>
          </a:p>
        </p:txBody>
      </p:sp>
    </p:spTree>
    <p:extLst>
      <p:ext uri="{BB962C8B-B14F-4D97-AF65-F5344CB8AC3E}">
        <p14:creationId xmlns:p14="http://schemas.microsoft.com/office/powerpoint/2010/main" val="32714419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43</a:t>
            </a:fld>
            <a:endParaRPr lang="en-US" dirty="0"/>
          </a:p>
        </p:txBody>
      </p:sp>
    </p:spTree>
    <p:extLst>
      <p:ext uri="{BB962C8B-B14F-4D97-AF65-F5344CB8AC3E}">
        <p14:creationId xmlns:p14="http://schemas.microsoft.com/office/powerpoint/2010/main" val="40958936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9ED1B-F679-2659-764A-6091712C8F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8EB52-2459-48C6-98BC-43A4A625E2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2B86E2-39D2-B51C-AB22-F5B61082E603}"/>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56891FFC-7072-1DDC-4ECC-935F12D00D23}"/>
              </a:ext>
            </a:extLst>
          </p:cNvPr>
          <p:cNvSpPr>
            <a:spLocks noGrp="1"/>
          </p:cNvSpPr>
          <p:nvPr>
            <p:ph type="sldNum" sz="quarter" idx="10"/>
          </p:nvPr>
        </p:nvSpPr>
        <p:spPr/>
        <p:txBody>
          <a:bodyPr/>
          <a:lstStyle/>
          <a:p>
            <a:fld id="{DAFCB57E-3CA1-3B41-AA81-E56D0EB79895}" type="slidenum">
              <a:rPr lang="en-US" smtClean="0"/>
              <a:pPr/>
              <a:t>44</a:t>
            </a:fld>
            <a:endParaRPr lang="en-US" dirty="0"/>
          </a:p>
        </p:txBody>
      </p:sp>
    </p:spTree>
    <p:extLst>
      <p:ext uri="{BB962C8B-B14F-4D97-AF65-F5344CB8AC3E}">
        <p14:creationId xmlns:p14="http://schemas.microsoft.com/office/powerpoint/2010/main" val="41397061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46</a:t>
            </a:fld>
            <a:endParaRPr lang="en-US" dirty="0"/>
          </a:p>
        </p:txBody>
      </p:sp>
    </p:spTree>
    <p:extLst>
      <p:ext uri="{BB962C8B-B14F-4D97-AF65-F5344CB8AC3E}">
        <p14:creationId xmlns:p14="http://schemas.microsoft.com/office/powerpoint/2010/main" val="27760335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47</a:t>
            </a:fld>
            <a:endParaRPr lang="en-US" dirty="0"/>
          </a:p>
        </p:txBody>
      </p:sp>
    </p:spTree>
    <p:extLst>
      <p:ext uri="{BB962C8B-B14F-4D97-AF65-F5344CB8AC3E}">
        <p14:creationId xmlns:p14="http://schemas.microsoft.com/office/powerpoint/2010/main" val="6858330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48</a:t>
            </a:fld>
            <a:endParaRPr lang="en-US" dirty="0"/>
          </a:p>
        </p:txBody>
      </p:sp>
    </p:spTree>
    <p:extLst>
      <p:ext uri="{BB962C8B-B14F-4D97-AF65-F5344CB8AC3E}">
        <p14:creationId xmlns:p14="http://schemas.microsoft.com/office/powerpoint/2010/main" val="3785514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AFCB57E-3CA1-3B41-AA81-E56D0EB79895}" type="slidenum">
              <a:rPr lang="en-US" smtClean="0"/>
              <a:pPr/>
              <a:t>7</a:t>
            </a:fld>
            <a:endParaRPr lang="en-US" dirty="0"/>
          </a:p>
        </p:txBody>
      </p:sp>
    </p:spTree>
    <p:extLst>
      <p:ext uri="{BB962C8B-B14F-4D97-AF65-F5344CB8AC3E}">
        <p14:creationId xmlns:p14="http://schemas.microsoft.com/office/powerpoint/2010/main" val="2771071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DAFCB57E-3CA1-3B41-AA81-E56D0EB79895}" type="slidenum">
              <a:rPr lang="en-US" smtClean="0"/>
              <a:pPr/>
              <a:t>8</a:t>
            </a:fld>
            <a:endParaRPr lang="en-US" dirty="0"/>
          </a:p>
        </p:txBody>
      </p:sp>
    </p:spTree>
    <p:extLst>
      <p:ext uri="{BB962C8B-B14F-4D97-AF65-F5344CB8AC3E}">
        <p14:creationId xmlns:p14="http://schemas.microsoft.com/office/powerpoint/2010/main" val="1493990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9</a:t>
            </a:fld>
            <a:endParaRPr lang="en-US" dirty="0"/>
          </a:p>
        </p:txBody>
      </p:sp>
    </p:spTree>
    <p:extLst>
      <p:ext uri="{BB962C8B-B14F-4D97-AF65-F5344CB8AC3E}">
        <p14:creationId xmlns:p14="http://schemas.microsoft.com/office/powerpoint/2010/main" val="2058774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3E39C-14C1-F4EA-C26F-FC1ADC94BB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802B37-7796-BD51-2E1E-3072035E5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DD595B-4741-EFE3-78F5-F925D59C4F5A}"/>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1F7D07EA-EDCA-591F-61C1-B9CA375EE4CB}"/>
              </a:ext>
            </a:extLst>
          </p:cNvPr>
          <p:cNvSpPr>
            <a:spLocks noGrp="1"/>
          </p:cNvSpPr>
          <p:nvPr>
            <p:ph type="sldNum" sz="quarter" idx="10"/>
          </p:nvPr>
        </p:nvSpPr>
        <p:spPr/>
        <p:txBody>
          <a:bodyPr/>
          <a:lstStyle/>
          <a:p>
            <a:fld id="{DAFCB57E-3CA1-3B41-AA81-E56D0EB79895}" type="slidenum">
              <a:rPr lang="en-US" smtClean="0"/>
              <a:pPr/>
              <a:t>10</a:t>
            </a:fld>
            <a:endParaRPr lang="en-US" dirty="0"/>
          </a:p>
        </p:txBody>
      </p:sp>
    </p:spTree>
    <p:extLst>
      <p:ext uri="{BB962C8B-B14F-4D97-AF65-F5344CB8AC3E}">
        <p14:creationId xmlns:p14="http://schemas.microsoft.com/office/powerpoint/2010/main" val="3328025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12</a:t>
            </a:fld>
            <a:endParaRPr lang="en-US" dirty="0"/>
          </a:p>
        </p:txBody>
      </p:sp>
    </p:spTree>
    <p:extLst>
      <p:ext uri="{BB962C8B-B14F-4D97-AF65-F5344CB8AC3E}">
        <p14:creationId xmlns:p14="http://schemas.microsoft.com/office/powerpoint/2010/main" val="3151497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AFCB57E-3CA1-3B41-AA81-E56D0EB79895}" type="slidenum">
              <a:rPr lang="en-US" smtClean="0"/>
              <a:pPr/>
              <a:t>13</a:t>
            </a:fld>
            <a:endParaRPr lang="en-US" dirty="0"/>
          </a:p>
        </p:txBody>
      </p:sp>
    </p:spTree>
    <p:extLst>
      <p:ext uri="{BB962C8B-B14F-4D97-AF65-F5344CB8AC3E}">
        <p14:creationId xmlns:p14="http://schemas.microsoft.com/office/powerpoint/2010/main" val="3997765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0B0CF-D7B2-9742-B22F-2C13C7819D57}" type="slidenum">
              <a:rPr lang="en-US" smtClean="0"/>
              <a:pPr/>
              <a:t>‹#›</a:t>
            </a:fld>
            <a:endParaRPr lang="en-US" dirty="0"/>
          </a:p>
        </p:txBody>
      </p:sp>
    </p:spTree>
    <p:extLst>
      <p:ext uri="{BB962C8B-B14F-4D97-AF65-F5344CB8AC3E}">
        <p14:creationId xmlns:p14="http://schemas.microsoft.com/office/powerpoint/2010/main" val="2713997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0B0CF-D7B2-9742-B22F-2C13C7819D57}" type="slidenum">
              <a:rPr lang="en-US" smtClean="0"/>
              <a:pPr/>
              <a:t>‹#›</a:t>
            </a:fld>
            <a:endParaRPr lang="en-US" dirty="0"/>
          </a:p>
        </p:txBody>
      </p:sp>
    </p:spTree>
    <p:extLst>
      <p:ext uri="{BB962C8B-B14F-4D97-AF65-F5344CB8AC3E}">
        <p14:creationId xmlns:p14="http://schemas.microsoft.com/office/powerpoint/2010/main" val="12587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0B0CF-D7B2-9742-B22F-2C13C7819D57}" type="slidenum">
              <a:rPr lang="en-US" smtClean="0"/>
              <a:pPr/>
              <a:t>‹#›</a:t>
            </a:fld>
            <a:endParaRPr lang="en-US" dirty="0"/>
          </a:p>
        </p:txBody>
      </p:sp>
    </p:spTree>
    <p:extLst>
      <p:ext uri="{BB962C8B-B14F-4D97-AF65-F5344CB8AC3E}">
        <p14:creationId xmlns:p14="http://schemas.microsoft.com/office/powerpoint/2010/main" val="4113229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4003311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3200"/>
            </a:lvl1pPr>
          </a:lstStyle>
          <a:p>
            <a:r>
              <a:rPr lang="en-US" dirty="0"/>
              <a:t>Click to edit Master title style</a:t>
            </a:r>
            <a:endParaRPr lang="en-AU"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BE7998-FF97-C943-8F3C-69B8C9627C62}"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226138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328265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5ABE7998-FF97-C943-8F3C-69B8C9627C62}" type="datetimeFigureOut">
              <a:rPr lang="en-US" smtClean="0"/>
              <a:pPr/>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2027319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5ABE7998-FF97-C943-8F3C-69B8C9627C62}" type="datetimeFigureOut">
              <a:rPr lang="en-US" smtClean="0"/>
              <a:pPr/>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176960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7998-FF97-C943-8F3C-69B8C9627C62}" type="datetimeFigureOut">
              <a:rPr lang="en-US" smtClean="0"/>
              <a:pPr/>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3814843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ABE7998-FF97-C943-8F3C-69B8C9627C62}"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65244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ABE7998-FF97-C943-8F3C-69B8C9627C62}"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A0B0CF-D7B2-9742-B22F-2C13C7819D57}" type="slidenum">
              <a:rPr lang="en-US" smtClean="0"/>
              <a:pPr/>
              <a:t>‹#›</a:t>
            </a:fld>
            <a:endParaRPr lang="en-US"/>
          </a:p>
        </p:txBody>
      </p:sp>
    </p:spTree>
    <p:extLst>
      <p:ext uri="{BB962C8B-B14F-4D97-AF65-F5344CB8AC3E}">
        <p14:creationId xmlns:p14="http://schemas.microsoft.com/office/powerpoint/2010/main" val="218600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ABE7998-FF97-C943-8F3C-69B8C9627C62}" type="datetimeFigureOut">
              <a:rPr lang="en-US" smtClean="0"/>
              <a:pPr/>
              <a:t>4/30/2026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A0B0CF-D7B2-9742-B22F-2C13C7819D57}" type="slidenum">
              <a:rPr lang="en-US" smtClean="0"/>
              <a:pPr/>
              <a:t>‹#›</a:t>
            </a:fld>
            <a:endParaRPr lang="en-US" dirty="0"/>
          </a:p>
        </p:txBody>
      </p:sp>
    </p:spTree>
    <p:extLst>
      <p:ext uri="{BB962C8B-B14F-4D97-AF65-F5344CB8AC3E}">
        <p14:creationId xmlns:p14="http://schemas.microsoft.com/office/powerpoint/2010/main" val="352726384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58"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file:///C:\my%20documents\projects\SA%20Treasury\equalisation\data\2026\data.xlsx!drivers!R2C1:R26C1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2C1:R11C5"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8C1:R27C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52C1:R161C5"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8.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22C1:R131C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68C1:R177C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32C1:R41C5"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Charts2!%5bcharts%20and%20tables%20update.xlsx%5dCharts2%20Chart%202-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8.xml.rels><?xml version="1.0" encoding="UTF-8" standalone="yes"?>
<Relationships xmlns="http://schemas.openxmlformats.org/package/2006/relationships"><Relationship Id="rId3" Type="http://schemas.openxmlformats.org/officeDocument/2006/relationships/oleObject" Target="file:///C:\my%20documents\projects\SA%20Treasury\equalisation\data\2026\data.xlsx!drivers_opt!R2C1:R29C11"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9.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62C1:R71C5"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78C1:R87C5"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92C1:R101C5"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33.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08C1:R117C5"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summary!R183C8:R192C13"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38.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charts!%5bcharts%20and%20tables%20update.xlsx%5dcharts%20Chart%2012"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39.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charts!%5bcharts%20and%20tables%20update.xlsx%5dcharts%20Chart%2010"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file:///C:\my%20documents\projects\SA%20Treasury\equalisation\report\charts%20and%20tables%20update.xlsx!charts!%5bcharts%20and%20tables%20update.xlsx%5dcharts%20Chart%2011"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file:///C:\my%20documents\projects\SA%20Treasury\equalisation\data\2026\data.xlsx!popch!%5bdata.xlsx%5dpopch%20Chart%201"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a:latin typeface="+mn-lt"/>
              </a:rPr>
              <a:t>GST Distributions Reforms</a:t>
            </a:r>
            <a:endParaRPr lang="en-AU" sz="3600" dirty="0">
              <a:latin typeface="+mn-lt"/>
            </a:endParaRPr>
          </a:p>
        </p:txBody>
      </p:sp>
      <p:sp>
        <p:nvSpPr>
          <p:cNvPr id="3" name="Subtitle 2"/>
          <p:cNvSpPr>
            <a:spLocks noGrp="1"/>
          </p:cNvSpPr>
          <p:nvPr>
            <p:ph type="subTitle" idx="1"/>
          </p:nvPr>
        </p:nvSpPr>
        <p:spPr/>
        <p:txBody>
          <a:bodyPr>
            <a:normAutofit/>
          </a:bodyPr>
          <a:lstStyle/>
          <a:p>
            <a:endParaRPr lang="en-AU" dirty="0"/>
          </a:p>
          <a:p>
            <a:r>
              <a:rPr lang="en-AU" dirty="0"/>
              <a:t>Chris Murphy</a:t>
            </a:r>
          </a:p>
          <a:p>
            <a:r>
              <a:rPr lang="en-US" altLang="en-US" dirty="0"/>
              <a:t>Crawford School of Public Policy, ANU</a:t>
            </a:r>
            <a:endParaRPr lang="en-AU" dirty="0"/>
          </a:p>
          <a:p>
            <a:r>
              <a:rPr lang="en-AU"/>
              <a:t>23 </a:t>
            </a:r>
            <a:r>
              <a:rPr lang="en-AU" dirty="0"/>
              <a:t>April 2026</a:t>
            </a:r>
          </a:p>
        </p:txBody>
      </p:sp>
    </p:spTree>
    <p:extLst>
      <p:ext uri="{BB962C8B-B14F-4D97-AF65-F5344CB8AC3E}">
        <p14:creationId xmlns:p14="http://schemas.microsoft.com/office/powerpoint/2010/main" val="2738482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6C282-1F7A-93F1-1771-8883A8D01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53098-53C7-5048-7C5E-4B4FB0F74614}"/>
              </a:ext>
            </a:extLst>
          </p:cNvPr>
          <p:cNvSpPr>
            <a:spLocks noGrp="1"/>
          </p:cNvSpPr>
          <p:nvPr>
            <p:ph type="title"/>
          </p:nvPr>
        </p:nvSpPr>
        <p:spPr/>
        <p:txBody>
          <a:bodyPr/>
          <a:lstStyle/>
          <a:p>
            <a:r>
              <a:rPr lang="en-AU" dirty="0"/>
              <a:t>1. Introduction – updating to 2026/27</a:t>
            </a:r>
          </a:p>
        </p:txBody>
      </p:sp>
      <p:sp>
        <p:nvSpPr>
          <p:cNvPr id="3" name="Content Placeholder 2">
            <a:extLst>
              <a:ext uri="{FF2B5EF4-FFF2-40B4-BE49-F238E27FC236}">
                <a16:creationId xmlns:a16="http://schemas.microsoft.com/office/drawing/2014/main" id="{6801123A-ABC8-27CA-1EF0-A14C7372DD0F}"/>
              </a:ext>
            </a:extLst>
          </p:cNvPr>
          <p:cNvSpPr>
            <a:spLocks noGrp="1"/>
          </p:cNvSpPr>
          <p:nvPr>
            <p:ph idx="1"/>
          </p:nvPr>
        </p:nvSpPr>
        <p:spPr>
          <a:xfrm>
            <a:off x="610719" y="1825625"/>
            <a:ext cx="8040221" cy="4279340"/>
          </a:xfrm>
        </p:spPr>
        <p:txBody>
          <a:bodyPr>
            <a:normAutofit/>
          </a:bodyPr>
          <a:lstStyle/>
          <a:p>
            <a:r>
              <a:rPr lang="en-AU" dirty="0"/>
              <a:t>This modelling was updated in April 2026.</a:t>
            </a:r>
          </a:p>
          <a:p>
            <a:r>
              <a:rPr lang="en-AU" dirty="0"/>
              <a:t>It uses the CGC GST distribution for 2026/27, which was published in March 2026.</a:t>
            </a:r>
          </a:p>
          <a:p>
            <a:r>
              <a:rPr lang="en-AU" dirty="0"/>
              <a:t>It takes population attributes from the 2021 Census.  The previous modelling used the 2016 Census.</a:t>
            </a:r>
          </a:p>
          <a:p>
            <a:r>
              <a:rPr lang="en-AU" dirty="0"/>
              <a:t>All other data sources have also been updated for the latest data.</a:t>
            </a:r>
          </a:p>
        </p:txBody>
      </p:sp>
    </p:spTree>
    <p:extLst>
      <p:ext uri="{BB962C8B-B14F-4D97-AF65-F5344CB8AC3E}">
        <p14:creationId xmlns:p14="http://schemas.microsoft.com/office/powerpoint/2010/main" val="580725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2. Full equalisation (old system)</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11</a:t>
            </a:fld>
            <a:endParaRPr lang="en-US"/>
          </a:p>
        </p:txBody>
      </p:sp>
    </p:spTree>
    <p:extLst>
      <p:ext uri="{BB962C8B-B14F-4D97-AF65-F5344CB8AC3E}">
        <p14:creationId xmlns:p14="http://schemas.microsoft.com/office/powerpoint/2010/main" val="1113069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2. Full equalisation (old system)</a:t>
            </a:r>
          </a:p>
        </p:txBody>
      </p:sp>
      <p:sp>
        <p:nvSpPr>
          <p:cNvPr id="3" name="Content Placeholder 2"/>
          <p:cNvSpPr>
            <a:spLocks noGrp="1"/>
          </p:cNvSpPr>
          <p:nvPr>
            <p:ph idx="1"/>
          </p:nvPr>
        </p:nvSpPr>
        <p:spPr/>
        <p:txBody>
          <a:bodyPr>
            <a:normAutofit fontScale="85000" lnSpcReduction="20000"/>
          </a:bodyPr>
          <a:lstStyle/>
          <a:p>
            <a:pPr>
              <a:lnSpc>
                <a:spcPct val="110000"/>
              </a:lnSpc>
            </a:pPr>
            <a:r>
              <a:rPr lang="en-AU" sz="2300" dirty="0"/>
              <a:t>Australia’s system of full equalisation neutralises all of the following sources of higher-than-average fiscal capacity.</a:t>
            </a:r>
          </a:p>
          <a:p>
            <a:pPr>
              <a:lnSpc>
                <a:spcPct val="110000"/>
              </a:lnSpc>
            </a:pPr>
            <a:r>
              <a:rPr lang="en-AU" sz="2300" dirty="0">
                <a:solidFill>
                  <a:srgbClr val="2BB6B7"/>
                </a:solidFill>
              </a:rPr>
              <a:t>Natural endowments</a:t>
            </a:r>
            <a:r>
              <a:rPr lang="en-AU" sz="2300" dirty="0"/>
              <a:t>. Valuable mining and land resources boost fiscal capacity via the tax bases for royalties, stamp duties and land tax.</a:t>
            </a:r>
          </a:p>
          <a:p>
            <a:pPr>
              <a:lnSpc>
                <a:spcPct val="110000"/>
              </a:lnSpc>
            </a:pPr>
            <a:r>
              <a:rPr lang="en-AU" sz="2300" dirty="0">
                <a:solidFill>
                  <a:srgbClr val="2BB6B7"/>
                </a:solidFill>
              </a:rPr>
              <a:t>Demographic circumstances</a:t>
            </a:r>
            <a:r>
              <a:rPr lang="en-AU" sz="2300" dirty="0"/>
              <a:t>.  A state with a population that is more educated, mainly of prime working age and has low indigeneity has a higher fiscal capacity.</a:t>
            </a:r>
          </a:p>
          <a:p>
            <a:pPr>
              <a:lnSpc>
                <a:spcPct val="110000"/>
              </a:lnSpc>
            </a:pPr>
            <a:r>
              <a:rPr lang="en-AU" sz="2300" dirty="0">
                <a:solidFill>
                  <a:srgbClr val="2BB6B7"/>
                </a:solidFill>
              </a:rPr>
              <a:t>Geographic circumstances</a:t>
            </a:r>
            <a:r>
              <a:rPr lang="en-AU" sz="2300" dirty="0"/>
              <a:t>. </a:t>
            </a:r>
            <a:r>
              <a:rPr lang="en-AU" sz="2300" dirty="0">
                <a:solidFill>
                  <a:srgbClr val="2BB6B7"/>
                </a:solidFill>
              </a:rPr>
              <a:t> </a:t>
            </a:r>
            <a:r>
              <a:rPr lang="en-AU" sz="2300" dirty="0"/>
              <a:t>A state with a lower remote population has lower costs in providing government services, giving it a higher fiscal capacity. </a:t>
            </a:r>
          </a:p>
          <a:p>
            <a:pPr>
              <a:lnSpc>
                <a:spcPct val="110000"/>
              </a:lnSpc>
            </a:pPr>
            <a:r>
              <a:rPr lang="en-AU" sz="2300" dirty="0">
                <a:solidFill>
                  <a:srgbClr val="2BB6B7"/>
                </a:solidFill>
              </a:rPr>
              <a:t>Economic circumstances</a:t>
            </a:r>
            <a:r>
              <a:rPr lang="en-AU" sz="2300" dirty="0"/>
              <a:t>.  A state that is unattractive to live or faces a labour shortage may need to offer higher wages to attract workers from other states.  Such higher wages may increase fiscal capacity via higher payroll tax and other revenues.</a:t>
            </a:r>
          </a:p>
        </p:txBody>
      </p:sp>
    </p:spTree>
    <p:extLst>
      <p:ext uri="{BB962C8B-B14F-4D97-AF65-F5344CB8AC3E}">
        <p14:creationId xmlns:p14="http://schemas.microsoft.com/office/powerpoint/2010/main" val="3779515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2. Full Equalisation – CGC – 2026/27</a:t>
            </a:r>
          </a:p>
        </p:txBody>
      </p:sp>
      <p:graphicFrame>
        <p:nvGraphicFramePr>
          <p:cNvPr id="6" name="Object 5">
            <a:extLst>
              <a:ext uri="{FF2B5EF4-FFF2-40B4-BE49-F238E27FC236}">
                <a16:creationId xmlns:a16="http://schemas.microsoft.com/office/drawing/2014/main" id="{134D5BCA-DDAE-C356-C940-EA52C44F0B2C}"/>
              </a:ext>
            </a:extLst>
          </p:cNvPr>
          <p:cNvGraphicFramePr>
            <a:graphicFrameLocks noChangeAspect="1"/>
          </p:cNvGraphicFramePr>
          <p:nvPr>
            <p:extLst>
              <p:ext uri="{D42A27DB-BD31-4B8C-83A1-F6EECF244321}">
                <p14:modId xmlns:p14="http://schemas.microsoft.com/office/powerpoint/2010/main" val="3771676117"/>
              </p:ext>
            </p:extLst>
          </p:nvPr>
        </p:nvGraphicFramePr>
        <p:xfrm>
          <a:off x="1530350" y="1414471"/>
          <a:ext cx="6081713" cy="5019675"/>
        </p:xfrm>
        <a:graphic>
          <a:graphicData uri="http://schemas.openxmlformats.org/presentationml/2006/ole">
            <mc:AlternateContent xmlns:mc="http://schemas.openxmlformats.org/markup-compatibility/2006">
              <mc:Choice xmlns:v="urn:schemas-microsoft-com:vml" Requires="v">
                <p:oleObj name="Worksheet" r:id="rId3" imgW="6081674" imgH="5019753" progId="Excel.Sheet.12">
                  <p:link/>
                </p:oleObj>
              </mc:Choice>
              <mc:Fallback>
                <p:oleObj name="Worksheet" r:id="rId3" imgW="6081674" imgH="5019753" progId="Excel.Sheet.12">
                  <p:link/>
                  <p:pic>
                    <p:nvPicPr>
                      <p:cNvPr id="6" name="Object 5">
                        <a:extLst>
                          <a:ext uri="{FF2B5EF4-FFF2-40B4-BE49-F238E27FC236}">
                            <a16:creationId xmlns:a16="http://schemas.microsoft.com/office/drawing/2014/main" id="{134D5BCA-DDAE-C356-C940-EA52C44F0B2C}"/>
                          </a:ext>
                        </a:extLst>
                      </p:cNvPr>
                      <p:cNvPicPr/>
                      <p:nvPr/>
                    </p:nvPicPr>
                    <p:blipFill>
                      <a:blip r:embed="rId4"/>
                      <a:stretch>
                        <a:fillRect/>
                      </a:stretch>
                    </p:blipFill>
                    <p:spPr>
                      <a:xfrm>
                        <a:off x="1530350" y="1414471"/>
                        <a:ext cx="6081713" cy="5019675"/>
                      </a:xfrm>
                      <a:prstGeom prst="rect">
                        <a:avLst/>
                      </a:prstGeom>
                    </p:spPr>
                  </p:pic>
                </p:oleObj>
              </mc:Fallback>
            </mc:AlternateContent>
          </a:graphicData>
        </a:graphic>
      </p:graphicFrame>
    </p:spTree>
    <p:extLst>
      <p:ext uri="{BB962C8B-B14F-4D97-AF65-F5344CB8AC3E}">
        <p14:creationId xmlns:p14="http://schemas.microsoft.com/office/powerpoint/2010/main" val="1412113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2. Full Equalisation – 2026/27</a:t>
            </a:r>
            <a:br>
              <a:rPr lang="en-AU" dirty="0"/>
            </a:br>
            <a:r>
              <a:rPr lang="en-AU" dirty="0"/>
              <a:t>($million)</a:t>
            </a:r>
          </a:p>
        </p:txBody>
      </p:sp>
      <p:sp>
        <p:nvSpPr>
          <p:cNvPr id="4" name="TextBox 3">
            <a:extLst>
              <a:ext uri="{FF2B5EF4-FFF2-40B4-BE49-F238E27FC236}">
                <a16:creationId xmlns:a16="http://schemas.microsoft.com/office/drawing/2014/main" id="{0E712558-B905-720F-72ED-E046085556DC}"/>
              </a:ext>
            </a:extLst>
          </p:cNvPr>
          <p:cNvSpPr txBox="1"/>
          <p:nvPr/>
        </p:nvSpPr>
        <p:spPr>
          <a:xfrm>
            <a:off x="721668" y="5687736"/>
            <a:ext cx="7498080" cy="369332"/>
          </a:xfrm>
          <a:prstGeom prst="rect">
            <a:avLst/>
          </a:prstGeom>
          <a:noFill/>
        </p:spPr>
        <p:txBody>
          <a:bodyPr wrap="square" rtlCol="0">
            <a:spAutoFit/>
          </a:bodyPr>
          <a:lstStyle/>
          <a:p>
            <a:r>
              <a:rPr lang="en-AU" dirty="0"/>
              <a:t>The equalisation transfers in column (2) are calculated in the previous slide.</a:t>
            </a:r>
          </a:p>
        </p:txBody>
      </p:sp>
      <p:graphicFrame>
        <p:nvGraphicFramePr>
          <p:cNvPr id="5" name="Object 4">
            <a:extLst>
              <a:ext uri="{FF2B5EF4-FFF2-40B4-BE49-F238E27FC236}">
                <a16:creationId xmlns:a16="http://schemas.microsoft.com/office/drawing/2014/main" id="{871CC20E-3338-95BF-153D-70BA2495433F}"/>
              </a:ext>
            </a:extLst>
          </p:cNvPr>
          <p:cNvGraphicFramePr>
            <a:graphicFrameLocks noChangeAspect="1"/>
          </p:cNvGraphicFramePr>
          <p:nvPr>
            <p:extLst>
              <p:ext uri="{D42A27DB-BD31-4B8C-83A1-F6EECF244321}">
                <p14:modId xmlns:p14="http://schemas.microsoft.com/office/powerpoint/2010/main" val="207332713"/>
              </p:ext>
            </p:extLst>
          </p:nvPr>
        </p:nvGraphicFramePr>
        <p:xfrm>
          <a:off x="542907" y="2133599"/>
          <a:ext cx="8035381" cy="3108973"/>
        </p:xfrm>
        <a:graphic>
          <a:graphicData uri="http://schemas.openxmlformats.org/presentationml/2006/ole">
            <mc:AlternateContent xmlns:mc="http://schemas.openxmlformats.org/markup-compatibility/2006">
              <mc:Choice xmlns:v="urn:schemas-microsoft-com:vml" Requires="v">
                <p:oleObj name="Worksheet" r:id="rId3" imgW="6696151" imgH="2590811" progId="Excel.Sheet.12">
                  <p:link/>
                </p:oleObj>
              </mc:Choice>
              <mc:Fallback>
                <p:oleObj name="Worksheet" r:id="rId3" imgW="6696151" imgH="2590811" progId="Excel.Sheet.12">
                  <p:link/>
                  <p:pic>
                    <p:nvPicPr>
                      <p:cNvPr id="5" name="Object 4">
                        <a:extLst>
                          <a:ext uri="{FF2B5EF4-FFF2-40B4-BE49-F238E27FC236}">
                            <a16:creationId xmlns:a16="http://schemas.microsoft.com/office/drawing/2014/main" id="{871CC20E-3338-95BF-153D-70BA2495433F}"/>
                          </a:ext>
                        </a:extLst>
                      </p:cNvPr>
                      <p:cNvPicPr/>
                      <p:nvPr/>
                    </p:nvPicPr>
                    <p:blipFill>
                      <a:blip r:embed="rId4"/>
                      <a:stretch>
                        <a:fillRect/>
                      </a:stretch>
                    </p:blipFill>
                    <p:spPr>
                      <a:xfrm>
                        <a:off x="542907" y="2133599"/>
                        <a:ext cx="8035381" cy="3108973"/>
                      </a:xfrm>
                      <a:prstGeom prst="rect">
                        <a:avLst/>
                      </a:prstGeom>
                    </p:spPr>
                  </p:pic>
                </p:oleObj>
              </mc:Fallback>
            </mc:AlternateContent>
          </a:graphicData>
        </a:graphic>
      </p:graphicFrame>
    </p:spTree>
    <p:extLst>
      <p:ext uri="{BB962C8B-B14F-4D97-AF65-F5344CB8AC3E}">
        <p14:creationId xmlns:p14="http://schemas.microsoft.com/office/powerpoint/2010/main" val="1192612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2. Full Equalisation – 2026/27</a:t>
            </a:r>
            <a:br>
              <a:rPr lang="en-AU" dirty="0"/>
            </a:br>
            <a:r>
              <a:rPr lang="en-AU" dirty="0"/>
              <a:t>($ per capita)</a:t>
            </a:r>
          </a:p>
        </p:txBody>
      </p:sp>
      <p:graphicFrame>
        <p:nvGraphicFramePr>
          <p:cNvPr id="3" name="Object 2">
            <a:extLst>
              <a:ext uri="{FF2B5EF4-FFF2-40B4-BE49-F238E27FC236}">
                <a16:creationId xmlns:a16="http://schemas.microsoft.com/office/drawing/2014/main" id="{CD234A7C-3873-0DC8-CB26-4EA229C0EACF}"/>
              </a:ext>
            </a:extLst>
          </p:cNvPr>
          <p:cNvGraphicFramePr>
            <a:graphicFrameLocks noChangeAspect="1"/>
          </p:cNvGraphicFramePr>
          <p:nvPr>
            <p:extLst>
              <p:ext uri="{D42A27DB-BD31-4B8C-83A1-F6EECF244321}">
                <p14:modId xmlns:p14="http://schemas.microsoft.com/office/powerpoint/2010/main" val="1358070551"/>
              </p:ext>
            </p:extLst>
          </p:nvPr>
        </p:nvGraphicFramePr>
        <p:xfrm>
          <a:off x="633398" y="2133599"/>
          <a:ext cx="8035381" cy="3108973"/>
        </p:xfrm>
        <a:graphic>
          <a:graphicData uri="http://schemas.openxmlformats.org/presentationml/2006/ole">
            <mc:AlternateContent xmlns:mc="http://schemas.openxmlformats.org/markup-compatibility/2006">
              <mc:Choice xmlns:v="urn:schemas-microsoft-com:vml" Requires="v">
                <p:oleObj name="Worksheet" r:id="rId3" imgW="6696151" imgH="2590811" progId="Excel.Sheet.12">
                  <p:link/>
                </p:oleObj>
              </mc:Choice>
              <mc:Fallback>
                <p:oleObj name="Worksheet" r:id="rId3" imgW="6696151" imgH="2590811" progId="Excel.Sheet.12">
                  <p:link/>
                  <p:pic>
                    <p:nvPicPr>
                      <p:cNvPr id="3" name="Object 2">
                        <a:extLst>
                          <a:ext uri="{FF2B5EF4-FFF2-40B4-BE49-F238E27FC236}">
                            <a16:creationId xmlns:a16="http://schemas.microsoft.com/office/drawing/2014/main" id="{CD234A7C-3873-0DC8-CB26-4EA229C0EACF}"/>
                          </a:ext>
                        </a:extLst>
                      </p:cNvPr>
                      <p:cNvPicPr/>
                      <p:nvPr/>
                    </p:nvPicPr>
                    <p:blipFill>
                      <a:blip r:embed="rId4"/>
                      <a:stretch>
                        <a:fillRect/>
                      </a:stretch>
                    </p:blipFill>
                    <p:spPr>
                      <a:xfrm>
                        <a:off x="633398" y="2133599"/>
                        <a:ext cx="8035381" cy="3108973"/>
                      </a:xfrm>
                      <a:prstGeom prst="rect">
                        <a:avLst/>
                      </a:prstGeom>
                    </p:spPr>
                  </p:pic>
                </p:oleObj>
              </mc:Fallback>
            </mc:AlternateContent>
          </a:graphicData>
        </a:graphic>
      </p:graphicFrame>
    </p:spTree>
    <p:extLst>
      <p:ext uri="{BB962C8B-B14F-4D97-AF65-F5344CB8AC3E}">
        <p14:creationId xmlns:p14="http://schemas.microsoft.com/office/powerpoint/2010/main" val="2592817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3. Grants (2018 PC recommendation)</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16</a:t>
            </a:fld>
            <a:endParaRPr lang="en-US"/>
          </a:p>
        </p:txBody>
      </p:sp>
    </p:spTree>
    <p:extLst>
      <p:ext uri="{BB962C8B-B14F-4D97-AF65-F5344CB8AC3E}">
        <p14:creationId xmlns:p14="http://schemas.microsoft.com/office/powerpoint/2010/main" val="2939731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3. Grants scheme – 2026/27</a:t>
            </a:r>
            <a:br>
              <a:rPr lang="en-AU" dirty="0"/>
            </a:br>
            <a:r>
              <a:rPr lang="en-AU" dirty="0"/>
              <a:t>($million)</a:t>
            </a:r>
          </a:p>
        </p:txBody>
      </p:sp>
      <p:graphicFrame>
        <p:nvGraphicFramePr>
          <p:cNvPr id="3" name="Object 2">
            <a:extLst>
              <a:ext uri="{FF2B5EF4-FFF2-40B4-BE49-F238E27FC236}">
                <a16:creationId xmlns:a16="http://schemas.microsoft.com/office/drawing/2014/main" id="{6063A2A4-1F68-4695-A70E-EF32D363B290}"/>
              </a:ext>
            </a:extLst>
          </p:cNvPr>
          <p:cNvGraphicFramePr>
            <a:graphicFrameLocks noChangeAspect="1"/>
          </p:cNvGraphicFramePr>
          <p:nvPr>
            <p:extLst>
              <p:ext uri="{D42A27DB-BD31-4B8C-83A1-F6EECF244321}">
                <p14:modId xmlns:p14="http://schemas.microsoft.com/office/powerpoint/2010/main" val="3820176217"/>
              </p:ext>
            </p:extLst>
          </p:nvPr>
        </p:nvGraphicFramePr>
        <p:xfrm>
          <a:off x="560394" y="2339975"/>
          <a:ext cx="8034338" cy="2644775"/>
        </p:xfrm>
        <a:graphic>
          <a:graphicData uri="http://schemas.openxmlformats.org/presentationml/2006/ole">
            <mc:AlternateContent xmlns:mc="http://schemas.openxmlformats.org/markup-compatibility/2006">
              <mc:Choice xmlns:v="urn:schemas-microsoft-com:vml" Requires="v">
                <p:oleObj name="Worksheet" r:id="rId3" imgW="6696151" imgH="2205049" progId="Excel.Sheet.12">
                  <p:link/>
                </p:oleObj>
              </mc:Choice>
              <mc:Fallback>
                <p:oleObj name="Worksheet" r:id="rId3" imgW="6696151" imgH="2205049" progId="Excel.Sheet.12">
                  <p:link/>
                  <p:pic>
                    <p:nvPicPr>
                      <p:cNvPr id="3" name="Object 2">
                        <a:extLst>
                          <a:ext uri="{FF2B5EF4-FFF2-40B4-BE49-F238E27FC236}">
                            <a16:creationId xmlns:a16="http://schemas.microsoft.com/office/drawing/2014/main" id="{6063A2A4-1F68-4695-A70E-EF32D363B290}"/>
                          </a:ext>
                        </a:extLst>
                      </p:cNvPr>
                      <p:cNvPicPr/>
                      <p:nvPr/>
                    </p:nvPicPr>
                    <p:blipFill>
                      <a:blip r:embed="rId4"/>
                      <a:stretch>
                        <a:fillRect/>
                      </a:stretch>
                    </p:blipFill>
                    <p:spPr>
                      <a:xfrm>
                        <a:off x="560394" y="2339975"/>
                        <a:ext cx="8034338" cy="2644775"/>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B3726B84-AF2D-CE16-EDB0-BAB8EFF76B26}"/>
              </a:ext>
            </a:extLst>
          </p:cNvPr>
          <p:cNvSpPr txBox="1"/>
          <p:nvPr/>
        </p:nvSpPr>
        <p:spPr>
          <a:xfrm>
            <a:off x="721668" y="5645791"/>
            <a:ext cx="7498080" cy="646331"/>
          </a:xfrm>
          <a:prstGeom prst="rect">
            <a:avLst/>
          </a:prstGeom>
          <a:noFill/>
        </p:spPr>
        <p:txBody>
          <a:bodyPr wrap="square" rtlCol="0">
            <a:spAutoFit/>
          </a:bodyPr>
          <a:lstStyle/>
          <a:p>
            <a:r>
              <a:rPr lang="en-AU" dirty="0"/>
              <a:t>The grants scheme eliminates donor states (NSW, QLD, WA) – column (2).  The revenue shortfall is met from the GST pool – column (3).</a:t>
            </a:r>
          </a:p>
        </p:txBody>
      </p:sp>
    </p:spTree>
    <p:extLst>
      <p:ext uri="{BB962C8B-B14F-4D97-AF65-F5344CB8AC3E}">
        <p14:creationId xmlns:p14="http://schemas.microsoft.com/office/powerpoint/2010/main" val="1468360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3. Grants scheme – 2026/27</a:t>
            </a:r>
            <a:br>
              <a:rPr lang="en-AU" dirty="0"/>
            </a:br>
            <a:r>
              <a:rPr lang="en-AU" dirty="0"/>
              <a:t>($million)</a:t>
            </a:r>
          </a:p>
        </p:txBody>
      </p:sp>
      <p:graphicFrame>
        <p:nvGraphicFramePr>
          <p:cNvPr id="4" name="Object 3">
            <a:extLst>
              <a:ext uri="{FF2B5EF4-FFF2-40B4-BE49-F238E27FC236}">
                <a16:creationId xmlns:a16="http://schemas.microsoft.com/office/drawing/2014/main" id="{74A64667-FFA8-4B68-B2C1-2B7D1F48D265}"/>
              </a:ext>
            </a:extLst>
          </p:cNvPr>
          <p:cNvGraphicFramePr>
            <a:graphicFrameLocks noChangeAspect="1"/>
          </p:cNvGraphicFramePr>
          <p:nvPr>
            <p:extLst>
              <p:ext uri="{D42A27DB-BD31-4B8C-83A1-F6EECF244321}">
                <p14:modId xmlns:p14="http://schemas.microsoft.com/office/powerpoint/2010/main" val="2939501303"/>
              </p:ext>
            </p:extLst>
          </p:nvPr>
        </p:nvGraphicFramePr>
        <p:xfrm>
          <a:off x="503238" y="2312988"/>
          <a:ext cx="8035925" cy="2697162"/>
        </p:xfrm>
        <a:graphic>
          <a:graphicData uri="http://schemas.openxmlformats.org/presentationml/2006/ole">
            <mc:AlternateContent xmlns:mc="http://schemas.openxmlformats.org/markup-compatibility/2006">
              <mc:Choice xmlns:v="urn:schemas-microsoft-com:vml" Requires="v">
                <p:oleObj name="Worksheet" r:id="rId3" imgW="6696151" imgH="2248012" progId="Excel.Sheet.12">
                  <p:link/>
                </p:oleObj>
              </mc:Choice>
              <mc:Fallback>
                <p:oleObj name="Worksheet" r:id="rId3" imgW="6696151" imgH="2248012" progId="Excel.Sheet.12">
                  <p:link/>
                  <p:pic>
                    <p:nvPicPr>
                      <p:cNvPr id="4" name="Object 3">
                        <a:extLst>
                          <a:ext uri="{FF2B5EF4-FFF2-40B4-BE49-F238E27FC236}">
                            <a16:creationId xmlns:a16="http://schemas.microsoft.com/office/drawing/2014/main" id="{74A64667-FFA8-4B68-B2C1-2B7D1F48D265}"/>
                          </a:ext>
                        </a:extLst>
                      </p:cNvPr>
                      <p:cNvPicPr/>
                      <p:nvPr/>
                    </p:nvPicPr>
                    <p:blipFill>
                      <a:blip r:embed="rId4"/>
                      <a:stretch>
                        <a:fillRect/>
                      </a:stretch>
                    </p:blipFill>
                    <p:spPr>
                      <a:xfrm>
                        <a:off x="503238" y="2312988"/>
                        <a:ext cx="8035925" cy="2697162"/>
                      </a:xfrm>
                      <a:prstGeom prst="rect">
                        <a:avLst/>
                      </a:prstGeom>
                    </p:spPr>
                  </p:pic>
                </p:oleObj>
              </mc:Fallback>
            </mc:AlternateContent>
          </a:graphicData>
        </a:graphic>
      </p:graphicFrame>
      <p:sp>
        <p:nvSpPr>
          <p:cNvPr id="3" name="TextBox 2">
            <a:extLst>
              <a:ext uri="{FF2B5EF4-FFF2-40B4-BE49-F238E27FC236}">
                <a16:creationId xmlns:a16="http://schemas.microsoft.com/office/drawing/2014/main" id="{850A24BD-B89C-3930-84C8-92F6E2311E8D}"/>
              </a:ext>
            </a:extLst>
          </p:cNvPr>
          <p:cNvSpPr txBox="1"/>
          <p:nvPr/>
        </p:nvSpPr>
        <p:spPr>
          <a:xfrm>
            <a:off x="721668" y="5645791"/>
            <a:ext cx="7498080" cy="646331"/>
          </a:xfrm>
          <a:prstGeom prst="rect">
            <a:avLst/>
          </a:prstGeom>
          <a:noFill/>
        </p:spPr>
        <p:txBody>
          <a:bodyPr wrap="square" rtlCol="0">
            <a:spAutoFit/>
          </a:bodyPr>
          <a:lstStyle/>
          <a:p>
            <a:r>
              <a:rPr lang="en-AU" dirty="0"/>
              <a:t>Under a grants scheme, the donor states under full HFE are given the same GST relativity, even though they have differing fiscal advantages.</a:t>
            </a:r>
          </a:p>
        </p:txBody>
      </p:sp>
    </p:spTree>
    <p:extLst>
      <p:ext uri="{BB962C8B-B14F-4D97-AF65-F5344CB8AC3E}">
        <p14:creationId xmlns:p14="http://schemas.microsoft.com/office/powerpoint/2010/main" val="1483272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4. Standard state (Current system)</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19</a:t>
            </a:fld>
            <a:endParaRPr lang="en-US"/>
          </a:p>
        </p:txBody>
      </p:sp>
    </p:spTree>
    <p:extLst>
      <p:ext uri="{BB962C8B-B14F-4D97-AF65-F5344CB8AC3E}">
        <p14:creationId xmlns:p14="http://schemas.microsoft.com/office/powerpoint/2010/main" val="2854635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Outline</a:t>
            </a:r>
          </a:p>
        </p:txBody>
      </p:sp>
      <p:sp>
        <p:nvSpPr>
          <p:cNvPr id="3" name="Content Placeholder 2"/>
          <p:cNvSpPr>
            <a:spLocks noGrp="1"/>
          </p:cNvSpPr>
          <p:nvPr>
            <p:ph idx="1"/>
          </p:nvPr>
        </p:nvSpPr>
        <p:spPr/>
        <p:txBody>
          <a:bodyPr/>
          <a:lstStyle/>
          <a:p>
            <a:pPr marL="0" indent="0">
              <a:buNone/>
            </a:pPr>
            <a:r>
              <a:rPr lang="en-AU" dirty="0"/>
              <a:t>1. Introduction</a:t>
            </a:r>
          </a:p>
          <a:p>
            <a:pPr marL="0" indent="0">
              <a:buNone/>
            </a:pPr>
            <a:r>
              <a:rPr lang="en-AU" dirty="0"/>
              <a:t>2. Full equalisation (old system)</a:t>
            </a:r>
          </a:p>
          <a:p>
            <a:pPr marL="0" indent="0">
              <a:buNone/>
            </a:pPr>
            <a:r>
              <a:rPr lang="en-AU" dirty="0"/>
              <a:t>3. Grants (2018 PC recommendation)</a:t>
            </a:r>
          </a:p>
          <a:p>
            <a:pPr marL="0" indent="0">
              <a:buNone/>
            </a:pPr>
            <a:r>
              <a:rPr lang="en-AU" dirty="0"/>
              <a:t>4. Standard state (current system)</a:t>
            </a:r>
          </a:p>
          <a:p>
            <a:pPr marL="0" indent="0">
              <a:buNone/>
            </a:pPr>
            <a:r>
              <a:rPr lang="en-AU" dirty="0"/>
              <a:t>5. Efficient (public interest)</a:t>
            </a:r>
          </a:p>
          <a:p>
            <a:pPr marL="0" indent="0">
              <a:buNone/>
            </a:pPr>
            <a:r>
              <a:rPr lang="en-AU" dirty="0"/>
              <a:t>6. Minimal equalisation</a:t>
            </a:r>
          </a:p>
          <a:p>
            <a:pPr marL="0" indent="0">
              <a:buNone/>
            </a:pPr>
            <a:r>
              <a:rPr lang="en-AU" dirty="0"/>
              <a:t>7. Comparing the systems</a:t>
            </a:r>
          </a:p>
          <a:p>
            <a:pPr marL="0" indent="0">
              <a:buNone/>
            </a:pPr>
            <a:r>
              <a:rPr lang="en-AU" dirty="0"/>
              <a:t>8. Qualifications</a:t>
            </a:r>
          </a:p>
          <a:p>
            <a:pPr marL="0" indent="0">
              <a:buNone/>
            </a:pPr>
            <a:r>
              <a:rPr lang="en-AU" dirty="0"/>
              <a:t>9. Conclusions</a:t>
            </a:r>
          </a:p>
          <a:p>
            <a:pPr marL="0" indent="0">
              <a:buNone/>
            </a:pPr>
            <a:r>
              <a:rPr lang="en-AU" dirty="0"/>
              <a:t>10. Sources</a:t>
            </a:r>
          </a:p>
        </p:txBody>
      </p:sp>
    </p:spTree>
    <p:extLst>
      <p:ext uri="{BB962C8B-B14F-4D97-AF65-F5344CB8AC3E}">
        <p14:creationId xmlns:p14="http://schemas.microsoft.com/office/powerpoint/2010/main" val="1130988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4. Standard state – 2026/27</a:t>
            </a:r>
            <a:br>
              <a:rPr lang="en-AU" dirty="0"/>
            </a:br>
            <a:r>
              <a:rPr lang="en-AU" dirty="0"/>
              <a:t>($million)</a:t>
            </a:r>
          </a:p>
        </p:txBody>
      </p:sp>
      <p:graphicFrame>
        <p:nvGraphicFramePr>
          <p:cNvPr id="4" name="Object 3">
            <a:extLst>
              <a:ext uri="{FF2B5EF4-FFF2-40B4-BE49-F238E27FC236}">
                <a16:creationId xmlns:a16="http://schemas.microsoft.com/office/drawing/2014/main" id="{187CD628-AAC5-434D-B478-2DF7A72EE6A3}"/>
              </a:ext>
            </a:extLst>
          </p:cNvPr>
          <p:cNvGraphicFramePr>
            <a:graphicFrameLocks noChangeAspect="1"/>
          </p:cNvGraphicFramePr>
          <p:nvPr>
            <p:extLst>
              <p:ext uri="{D42A27DB-BD31-4B8C-83A1-F6EECF244321}">
                <p14:modId xmlns:p14="http://schemas.microsoft.com/office/powerpoint/2010/main" val="2587772287"/>
              </p:ext>
            </p:extLst>
          </p:nvPr>
        </p:nvGraphicFramePr>
        <p:xfrm>
          <a:off x="458788" y="2339975"/>
          <a:ext cx="8034337" cy="2644775"/>
        </p:xfrm>
        <a:graphic>
          <a:graphicData uri="http://schemas.openxmlformats.org/presentationml/2006/ole">
            <mc:AlternateContent xmlns:mc="http://schemas.openxmlformats.org/markup-compatibility/2006">
              <mc:Choice xmlns:v="urn:schemas-microsoft-com:vml" Requires="v">
                <p:oleObj name="Worksheet" r:id="rId3" imgW="6696151" imgH="2205049" progId="Excel.Sheet.12">
                  <p:link/>
                </p:oleObj>
              </mc:Choice>
              <mc:Fallback>
                <p:oleObj name="Worksheet" r:id="rId3" imgW="6696151" imgH="2205049" progId="Excel.Sheet.12">
                  <p:link/>
                  <p:pic>
                    <p:nvPicPr>
                      <p:cNvPr id="4" name="Object 3">
                        <a:extLst>
                          <a:ext uri="{FF2B5EF4-FFF2-40B4-BE49-F238E27FC236}">
                            <a16:creationId xmlns:a16="http://schemas.microsoft.com/office/drawing/2014/main" id="{187CD628-AAC5-434D-B478-2DF7A72EE6A3}"/>
                          </a:ext>
                        </a:extLst>
                      </p:cNvPr>
                      <p:cNvPicPr/>
                      <p:nvPr/>
                    </p:nvPicPr>
                    <p:blipFill>
                      <a:blip r:embed="rId4"/>
                      <a:stretch>
                        <a:fillRect/>
                      </a:stretch>
                    </p:blipFill>
                    <p:spPr>
                      <a:xfrm>
                        <a:off x="458788" y="2339975"/>
                        <a:ext cx="8034337" cy="2644775"/>
                      </a:xfrm>
                      <a:prstGeom prst="rect">
                        <a:avLst/>
                      </a:prstGeom>
                    </p:spPr>
                  </p:pic>
                </p:oleObj>
              </mc:Fallback>
            </mc:AlternateContent>
          </a:graphicData>
        </a:graphic>
      </p:graphicFrame>
      <p:sp>
        <p:nvSpPr>
          <p:cNvPr id="3" name="TextBox 2">
            <a:extLst>
              <a:ext uri="{FF2B5EF4-FFF2-40B4-BE49-F238E27FC236}">
                <a16:creationId xmlns:a16="http://schemas.microsoft.com/office/drawing/2014/main" id="{D9E2985C-DF17-9975-6158-A26CC648C5E9}"/>
              </a:ext>
            </a:extLst>
          </p:cNvPr>
          <p:cNvSpPr txBox="1"/>
          <p:nvPr/>
        </p:nvSpPr>
        <p:spPr>
          <a:xfrm>
            <a:off x="721668" y="5431413"/>
            <a:ext cx="7608560" cy="646331"/>
          </a:xfrm>
          <a:prstGeom prst="rect">
            <a:avLst/>
          </a:prstGeom>
          <a:noFill/>
        </p:spPr>
        <p:txBody>
          <a:bodyPr wrap="square" rtlCol="0">
            <a:spAutoFit/>
          </a:bodyPr>
          <a:lstStyle/>
          <a:p>
            <a:r>
              <a:rPr lang="en-AU" dirty="0"/>
              <a:t>While the standard state scheme is applied to each of the three assessment years, the modelling simplifies by applying it, at the end, to the application year.</a:t>
            </a:r>
          </a:p>
        </p:txBody>
      </p:sp>
    </p:spTree>
    <p:extLst>
      <p:ext uri="{BB962C8B-B14F-4D97-AF65-F5344CB8AC3E}">
        <p14:creationId xmlns:p14="http://schemas.microsoft.com/office/powerpoint/2010/main" val="2875155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4. Standard state – 2026/27</a:t>
            </a:r>
            <a:br>
              <a:rPr lang="en-AU" dirty="0"/>
            </a:br>
            <a:r>
              <a:rPr lang="en-AU" dirty="0"/>
              <a:t>($million)</a:t>
            </a:r>
          </a:p>
        </p:txBody>
      </p:sp>
      <p:graphicFrame>
        <p:nvGraphicFramePr>
          <p:cNvPr id="3" name="Object 2">
            <a:extLst>
              <a:ext uri="{FF2B5EF4-FFF2-40B4-BE49-F238E27FC236}">
                <a16:creationId xmlns:a16="http://schemas.microsoft.com/office/drawing/2014/main" id="{5F42AFD8-7637-42B0-9735-579C63B7B3EE}"/>
              </a:ext>
            </a:extLst>
          </p:cNvPr>
          <p:cNvGraphicFramePr>
            <a:graphicFrameLocks noChangeAspect="1"/>
          </p:cNvGraphicFramePr>
          <p:nvPr>
            <p:extLst>
              <p:ext uri="{D42A27DB-BD31-4B8C-83A1-F6EECF244321}">
                <p14:modId xmlns:p14="http://schemas.microsoft.com/office/powerpoint/2010/main" val="2795532407"/>
              </p:ext>
            </p:extLst>
          </p:nvPr>
        </p:nvGraphicFramePr>
        <p:xfrm>
          <a:off x="500063" y="2151063"/>
          <a:ext cx="8034337" cy="3108325"/>
        </p:xfrm>
        <a:graphic>
          <a:graphicData uri="http://schemas.openxmlformats.org/presentationml/2006/ole">
            <mc:AlternateContent xmlns:mc="http://schemas.openxmlformats.org/markup-compatibility/2006">
              <mc:Choice xmlns:v="urn:schemas-microsoft-com:vml" Requires="v">
                <p:oleObj name="Worksheet" r:id="rId3" imgW="6696151" imgH="2590811" progId="Excel.Sheet.12">
                  <p:link/>
                </p:oleObj>
              </mc:Choice>
              <mc:Fallback>
                <p:oleObj name="Worksheet" r:id="rId3" imgW="6696151" imgH="2590811" progId="Excel.Sheet.12">
                  <p:link/>
                  <p:pic>
                    <p:nvPicPr>
                      <p:cNvPr id="3" name="Object 2">
                        <a:extLst>
                          <a:ext uri="{FF2B5EF4-FFF2-40B4-BE49-F238E27FC236}">
                            <a16:creationId xmlns:a16="http://schemas.microsoft.com/office/drawing/2014/main" id="{5F42AFD8-7637-42B0-9735-579C63B7B3EE}"/>
                          </a:ext>
                        </a:extLst>
                      </p:cNvPr>
                      <p:cNvPicPr/>
                      <p:nvPr/>
                    </p:nvPicPr>
                    <p:blipFill>
                      <a:blip r:embed="rId4"/>
                      <a:stretch>
                        <a:fillRect/>
                      </a:stretch>
                    </p:blipFill>
                    <p:spPr>
                      <a:xfrm>
                        <a:off x="500063" y="2151063"/>
                        <a:ext cx="8034337" cy="3108325"/>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52D01F77-0B1A-4D00-C37D-658974F1B08B}"/>
              </a:ext>
            </a:extLst>
          </p:cNvPr>
          <p:cNvSpPr txBox="1"/>
          <p:nvPr/>
        </p:nvSpPr>
        <p:spPr>
          <a:xfrm>
            <a:off x="721668" y="5645791"/>
            <a:ext cx="7498080" cy="646331"/>
          </a:xfrm>
          <a:prstGeom prst="rect">
            <a:avLst/>
          </a:prstGeom>
          <a:noFill/>
        </p:spPr>
        <p:txBody>
          <a:bodyPr wrap="square" rtlCol="0">
            <a:spAutoFit/>
          </a:bodyPr>
          <a:lstStyle/>
          <a:p>
            <a:r>
              <a:rPr lang="en-AU" dirty="0"/>
              <a:t>In 2026/27, the standard state scheme raises the GST relativity for WA from 0.25 to match that of NSW.</a:t>
            </a:r>
          </a:p>
        </p:txBody>
      </p:sp>
    </p:spTree>
    <p:extLst>
      <p:ext uri="{BB962C8B-B14F-4D97-AF65-F5344CB8AC3E}">
        <p14:creationId xmlns:p14="http://schemas.microsoft.com/office/powerpoint/2010/main" val="2487504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5. Efficient (welfare-maximising system)</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22</a:t>
            </a:fld>
            <a:endParaRPr lang="en-US"/>
          </a:p>
        </p:txBody>
      </p:sp>
    </p:spTree>
    <p:extLst>
      <p:ext uri="{BB962C8B-B14F-4D97-AF65-F5344CB8AC3E}">
        <p14:creationId xmlns:p14="http://schemas.microsoft.com/office/powerpoint/2010/main" val="1537471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5. Equalisation theory: assumptions</a:t>
            </a:r>
          </a:p>
        </p:txBody>
      </p:sp>
      <p:sp>
        <p:nvSpPr>
          <p:cNvPr id="3" name="Content Placeholder 2"/>
          <p:cNvSpPr>
            <a:spLocks noGrp="1"/>
          </p:cNvSpPr>
          <p:nvPr>
            <p:ph idx="1"/>
          </p:nvPr>
        </p:nvSpPr>
        <p:spPr>
          <a:xfrm>
            <a:off x="349624" y="1673220"/>
            <a:ext cx="8552329" cy="4252446"/>
          </a:xfrm>
        </p:spPr>
        <p:txBody>
          <a:bodyPr>
            <a:noAutofit/>
          </a:bodyPr>
          <a:lstStyle/>
          <a:p>
            <a:pPr>
              <a:lnSpc>
                <a:spcPct val="100000"/>
              </a:lnSpc>
              <a:spcBef>
                <a:spcPts val="400"/>
              </a:spcBef>
            </a:pPr>
            <a:r>
              <a:rPr lang="en-AU" dirty="0"/>
              <a:t>There are different types of labour</a:t>
            </a:r>
          </a:p>
          <a:p>
            <a:pPr>
              <a:lnSpc>
                <a:spcPct val="100000"/>
              </a:lnSpc>
              <a:spcBef>
                <a:spcPts val="400"/>
              </a:spcBef>
            </a:pPr>
            <a:r>
              <a:rPr lang="en-AU" dirty="0"/>
              <a:t>Each labour type is perfectly mobile between states in the long run</a:t>
            </a:r>
          </a:p>
          <a:p>
            <a:pPr>
              <a:lnSpc>
                <a:spcPct val="100000"/>
              </a:lnSpc>
              <a:spcBef>
                <a:spcPts val="400"/>
              </a:spcBef>
            </a:pPr>
            <a:r>
              <a:rPr lang="en-AU" dirty="0"/>
              <a:t>Federal government makes equalisation transfers to state </a:t>
            </a:r>
            <a:r>
              <a:rPr lang="en-AU" dirty="0" err="1"/>
              <a:t>govts</a:t>
            </a:r>
            <a:endParaRPr lang="en-AU" dirty="0"/>
          </a:p>
          <a:p>
            <a:pPr>
              <a:lnSpc>
                <a:spcPct val="100000"/>
              </a:lnSpc>
              <a:spcBef>
                <a:spcPts val="400"/>
              </a:spcBef>
            </a:pPr>
            <a:r>
              <a:rPr lang="en-AU" dirty="0"/>
              <a:t>Federal government makes redistributive transfers to different labour types</a:t>
            </a:r>
          </a:p>
          <a:p>
            <a:pPr>
              <a:lnSpc>
                <a:spcPct val="100000"/>
              </a:lnSpc>
              <a:spcBef>
                <a:spcPts val="400"/>
              </a:spcBef>
            </a:pPr>
            <a:r>
              <a:rPr lang="en-AU" dirty="0"/>
              <a:t>State government levies multiple taxes</a:t>
            </a:r>
          </a:p>
          <a:p>
            <a:pPr>
              <a:lnSpc>
                <a:spcPct val="100000"/>
              </a:lnSpc>
              <a:spcBef>
                <a:spcPts val="400"/>
              </a:spcBef>
            </a:pPr>
            <a:r>
              <a:rPr lang="en-AU" dirty="0"/>
              <a:t>State government services provide private benefits</a:t>
            </a:r>
          </a:p>
          <a:p>
            <a:pPr>
              <a:lnSpc>
                <a:spcPct val="100000"/>
              </a:lnSpc>
              <a:spcBef>
                <a:spcPts val="400"/>
              </a:spcBef>
            </a:pPr>
            <a:r>
              <a:rPr lang="en-AU" dirty="0"/>
              <a:t>State governments follow the same redistributive policies </a:t>
            </a:r>
          </a:p>
          <a:p>
            <a:pPr>
              <a:lnSpc>
                <a:spcPct val="100000"/>
              </a:lnSpc>
              <a:spcBef>
                <a:spcPts val="400"/>
              </a:spcBef>
            </a:pPr>
            <a:r>
              <a:rPr lang="en-AU" dirty="0"/>
              <a:t>State production depends on inputs of capital, labour types and land</a:t>
            </a:r>
          </a:p>
          <a:p>
            <a:pPr>
              <a:lnSpc>
                <a:spcPct val="100000"/>
              </a:lnSpc>
              <a:spcBef>
                <a:spcPts val="400"/>
              </a:spcBef>
            </a:pPr>
            <a:r>
              <a:rPr lang="en-AU" dirty="0"/>
              <a:t>Fixed supply of land in each state</a:t>
            </a:r>
          </a:p>
          <a:p>
            <a:pPr>
              <a:lnSpc>
                <a:spcPct val="100000"/>
              </a:lnSpc>
              <a:spcBef>
                <a:spcPts val="400"/>
              </a:spcBef>
            </a:pPr>
            <a:r>
              <a:rPr lang="en-AU" dirty="0"/>
              <a:t>Individual asset holdings are independent of state of residence</a:t>
            </a:r>
          </a:p>
          <a:p>
            <a:pPr>
              <a:lnSpc>
                <a:spcPct val="100000"/>
              </a:lnSpc>
              <a:spcBef>
                <a:spcPts val="400"/>
              </a:spcBef>
            </a:pPr>
            <a:r>
              <a:rPr lang="en-AU" dirty="0"/>
              <a:t>Productivity and consumer amenity can vary by state</a:t>
            </a:r>
          </a:p>
          <a:p>
            <a:pPr>
              <a:lnSpc>
                <a:spcPct val="100000"/>
              </a:lnSpc>
              <a:spcBef>
                <a:spcPts val="400"/>
              </a:spcBef>
            </a:pPr>
            <a:r>
              <a:rPr lang="en-AU" dirty="0"/>
              <a:t>Labour and capital supplies are fixed at the national level</a:t>
            </a:r>
          </a:p>
          <a:p>
            <a:pPr>
              <a:lnSpc>
                <a:spcPct val="100000"/>
              </a:lnSpc>
              <a:spcBef>
                <a:spcPts val="400"/>
              </a:spcBef>
            </a:pPr>
            <a:r>
              <a:rPr lang="en-AU" dirty="0"/>
              <a:t>Government behaves as a benevolent planner</a:t>
            </a:r>
          </a:p>
        </p:txBody>
      </p:sp>
    </p:spTree>
    <p:extLst>
      <p:ext uri="{BB962C8B-B14F-4D97-AF65-F5344CB8AC3E}">
        <p14:creationId xmlns:p14="http://schemas.microsoft.com/office/powerpoint/2010/main" val="2715501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5. Equalisation theory: general conclusions</a:t>
            </a:r>
          </a:p>
        </p:txBody>
      </p:sp>
      <p:sp>
        <p:nvSpPr>
          <p:cNvPr id="3" name="Content Placeholder 2"/>
          <p:cNvSpPr>
            <a:spLocks noGrp="1"/>
          </p:cNvSpPr>
          <p:nvPr>
            <p:ph idx="1"/>
          </p:nvPr>
        </p:nvSpPr>
        <p:spPr>
          <a:xfrm>
            <a:off x="628649" y="1825625"/>
            <a:ext cx="8124734" cy="4351338"/>
          </a:xfrm>
        </p:spPr>
        <p:txBody>
          <a:bodyPr>
            <a:normAutofit/>
          </a:bodyPr>
          <a:lstStyle/>
          <a:p>
            <a:r>
              <a:rPr lang="en-AU" dirty="0"/>
              <a:t>An optimising, benevolent government needs each state to offer the same type of labour the same dollar value of government services net of taxes, or net fiscal benefit.</a:t>
            </a:r>
          </a:p>
          <a:p>
            <a:r>
              <a:rPr lang="en-AU" dirty="0"/>
              <a:t>Otherwise, if different states offer the same person different net fiscal benefits, their choice of state to live may be distorted, being no longer based solely on labour market considerations.</a:t>
            </a:r>
          </a:p>
          <a:p>
            <a:r>
              <a:rPr lang="en-AU" dirty="0"/>
              <a:t>This principle leads to a clear-cut formula for optimal fiscal equalisation, which is given in the research papers.</a:t>
            </a:r>
          </a:p>
        </p:txBody>
      </p:sp>
    </p:spTree>
    <p:extLst>
      <p:ext uri="{BB962C8B-B14F-4D97-AF65-F5344CB8AC3E}">
        <p14:creationId xmlns:p14="http://schemas.microsoft.com/office/powerpoint/2010/main" val="683782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5. Equalisation theory: what to equalise</a:t>
            </a:r>
          </a:p>
        </p:txBody>
      </p:sp>
      <p:sp>
        <p:nvSpPr>
          <p:cNvPr id="3" name="Content Placeholder 2"/>
          <p:cNvSpPr>
            <a:spLocks noGrp="1"/>
          </p:cNvSpPr>
          <p:nvPr>
            <p:ph idx="1"/>
          </p:nvPr>
        </p:nvSpPr>
        <p:spPr/>
        <p:txBody>
          <a:bodyPr>
            <a:normAutofit fontScale="92500" lnSpcReduction="10000"/>
          </a:bodyPr>
          <a:lstStyle/>
          <a:p>
            <a:r>
              <a:rPr lang="en-AU" dirty="0"/>
              <a:t>The old full equalisation system neutralises all four sources of higher than average fiscal capacity.  The optimal equalisation system is more selective as follows.</a:t>
            </a:r>
          </a:p>
          <a:p>
            <a:r>
              <a:rPr lang="en-AU" dirty="0">
                <a:solidFill>
                  <a:srgbClr val="2BB6B7"/>
                </a:solidFill>
              </a:rPr>
              <a:t>Natural endowments</a:t>
            </a:r>
            <a:r>
              <a:rPr lang="en-AU" dirty="0"/>
              <a:t>.  </a:t>
            </a:r>
            <a:r>
              <a:rPr lang="en-AU" sz="2000" dirty="0"/>
              <a:t>Minerals and land taxes should be fully equalised so that state (dis)advantages in raising revenue from these taxes does not lead to inefficient interstate migration</a:t>
            </a:r>
            <a:r>
              <a:rPr lang="en-AU" dirty="0"/>
              <a:t>.</a:t>
            </a:r>
          </a:p>
          <a:p>
            <a:r>
              <a:rPr lang="en-AU" dirty="0">
                <a:solidFill>
                  <a:srgbClr val="2BB6B7"/>
                </a:solidFill>
              </a:rPr>
              <a:t>Demographic circumstances</a:t>
            </a:r>
            <a:r>
              <a:rPr lang="en-AU" dirty="0"/>
              <a:t>.  These should also be fully equalised. </a:t>
            </a:r>
            <a:r>
              <a:rPr lang="en-AU" sz="2000" dirty="0"/>
              <a:t>Otherwise the location choice of labour of type A may be distorted by a fiscal (dis)advantage caused by over or under-representation in a state of labour of type B. </a:t>
            </a:r>
          </a:p>
          <a:p>
            <a:r>
              <a:rPr lang="en-AU" dirty="0">
                <a:solidFill>
                  <a:srgbClr val="2BB6B7"/>
                </a:solidFill>
              </a:rPr>
              <a:t>Geographic circumstances</a:t>
            </a:r>
            <a:r>
              <a:rPr lang="en-AU" dirty="0"/>
              <a:t>.  These should not be equalised.  The user pays principle should apply to those living in high cost areas.  </a:t>
            </a:r>
          </a:p>
          <a:p>
            <a:r>
              <a:rPr lang="en-AU" dirty="0">
                <a:solidFill>
                  <a:srgbClr val="2BB6B7"/>
                </a:solidFill>
              </a:rPr>
              <a:t>Economic circumstances</a:t>
            </a:r>
            <a:r>
              <a:rPr lang="en-AU" dirty="0"/>
              <a:t>.  These should be equalised only to the extent that they are driven by demographic circumstances.  The existing practice of fully equalising for economic circumstances blunts the incentive to migrate to higher economic opportunity states.</a:t>
            </a:r>
          </a:p>
          <a:p>
            <a:pPr lvl="1"/>
            <a:endParaRPr lang="en-AU" dirty="0"/>
          </a:p>
        </p:txBody>
      </p:sp>
    </p:spTree>
    <p:extLst>
      <p:ext uri="{BB962C8B-B14F-4D97-AF65-F5344CB8AC3E}">
        <p14:creationId xmlns:p14="http://schemas.microsoft.com/office/powerpoint/2010/main" val="1918758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5. Equalisation model - implementation</a:t>
            </a:r>
          </a:p>
        </p:txBody>
      </p:sp>
      <p:sp>
        <p:nvSpPr>
          <p:cNvPr id="3" name="Content Placeholder 2"/>
          <p:cNvSpPr>
            <a:spLocks noGrp="1"/>
          </p:cNvSpPr>
          <p:nvPr>
            <p:ph idx="1"/>
          </p:nvPr>
        </p:nvSpPr>
        <p:spPr>
          <a:xfrm>
            <a:off x="628649" y="1825625"/>
            <a:ext cx="8009323" cy="4486398"/>
          </a:xfrm>
        </p:spPr>
        <p:txBody>
          <a:bodyPr>
            <a:normAutofit fontScale="62500" lnSpcReduction="20000"/>
          </a:bodyPr>
          <a:lstStyle/>
          <a:p>
            <a:pPr>
              <a:lnSpc>
                <a:spcPct val="110000"/>
              </a:lnSpc>
            </a:pPr>
            <a:r>
              <a:rPr lang="en-AU" sz="3400" dirty="0"/>
              <a:t>For a revenue item, the fiscal disadvantage of a state is measured by the difference between its share of the population and its share of the tax base.  The equalisation payment made is equal to this difference in shares applied to national revenue.  The same logic is applied to expenditure items.</a:t>
            </a:r>
          </a:p>
          <a:p>
            <a:pPr lvl="1"/>
            <a:r>
              <a:rPr lang="en-AU" sz="2900" dirty="0"/>
              <a:t>Transfer = national revenue*(state share of pop – state share of tax base)</a:t>
            </a:r>
          </a:p>
          <a:p>
            <a:pPr lvl="1"/>
            <a:r>
              <a:rPr lang="en-AU" sz="2900" dirty="0"/>
              <a:t>Transfer = national spend*(state share of spend base – state share of pop)</a:t>
            </a:r>
          </a:p>
          <a:p>
            <a:pPr>
              <a:lnSpc>
                <a:spcPct val="110000"/>
              </a:lnSpc>
            </a:pPr>
            <a:r>
              <a:rPr lang="en-AU" sz="3400" dirty="0"/>
              <a:t>This results in transfer payments summing to zero across states.</a:t>
            </a:r>
          </a:p>
          <a:p>
            <a:pPr>
              <a:lnSpc>
                <a:spcPct val="110000"/>
              </a:lnSpc>
            </a:pPr>
            <a:r>
              <a:rPr lang="en-AU" sz="3400" dirty="0"/>
              <a:t>Under full equalisation, actual bases are used in the formulas.</a:t>
            </a:r>
          </a:p>
          <a:p>
            <a:pPr>
              <a:lnSpc>
                <a:spcPct val="110000"/>
              </a:lnSpc>
            </a:pPr>
            <a:r>
              <a:rPr lang="en-AU" sz="3400" dirty="0"/>
              <a:t>Under limited equalisation, actual bases are replaced with bases predicted from demographic composition alone.</a:t>
            </a:r>
          </a:p>
          <a:p>
            <a:pPr>
              <a:lnSpc>
                <a:spcPct val="110000"/>
              </a:lnSpc>
            </a:pPr>
            <a:r>
              <a:rPr lang="en-AU" sz="3400" dirty="0"/>
              <a:t>For illustrative purposes, this paper defines demographic types using age group, indigenous status and educational attainment.</a:t>
            </a:r>
          </a:p>
        </p:txBody>
      </p:sp>
    </p:spTree>
    <p:extLst>
      <p:ext uri="{BB962C8B-B14F-4D97-AF65-F5344CB8AC3E}">
        <p14:creationId xmlns:p14="http://schemas.microsoft.com/office/powerpoint/2010/main" val="337289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60" y="365126"/>
            <a:ext cx="8240142" cy="1325563"/>
          </a:xfrm>
        </p:spPr>
        <p:txBody>
          <a:bodyPr>
            <a:normAutofit/>
          </a:bodyPr>
          <a:lstStyle/>
          <a:p>
            <a:r>
              <a:rPr lang="en-AU" dirty="0"/>
              <a:t>5. Incomes predicted from demography</a:t>
            </a:r>
            <a:br>
              <a:rPr lang="en-AU" dirty="0"/>
            </a:br>
            <a:r>
              <a:rPr lang="en-AU" dirty="0"/>
              <a:t>($’000 per year per capita, 2021 Census)</a:t>
            </a:r>
          </a:p>
        </p:txBody>
      </p:sp>
      <p:graphicFrame>
        <p:nvGraphicFramePr>
          <p:cNvPr id="4" name="Object 3">
            <a:extLst>
              <a:ext uri="{FF2B5EF4-FFF2-40B4-BE49-F238E27FC236}">
                <a16:creationId xmlns:a16="http://schemas.microsoft.com/office/drawing/2014/main" id="{C06C39DF-9573-4F91-B446-03C8256DD1F9}"/>
              </a:ext>
            </a:extLst>
          </p:cNvPr>
          <p:cNvGraphicFramePr>
            <a:graphicFrameLocks noChangeAspect="1"/>
          </p:cNvGraphicFramePr>
          <p:nvPr>
            <p:extLst>
              <p:ext uri="{D42A27DB-BD31-4B8C-83A1-F6EECF244321}">
                <p14:modId xmlns:p14="http://schemas.microsoft.com/office/powerpoint/2010/main" val="3316556575"/>
              </p:ext>
            </p:extLst>
          </p:nvPr>
        </p:nvGraphicFramePr>
        <p:xfrm>
          <a:off x="857250" y="1992313"/>
          <a:ext cx="7589838" cy="4246562"/>
        </p:xfrm>
        <a:graphic>
          <a:graphicData uri="http://schemas.openxmlformats.org/presentationml/2006/ole">
            <mc:AlternateContent xmlns:mc="http://schemas.openxmlformats.org/markup-compatibility/2006">
              <mc:Choice xmlns:v="urn:schemas-microsoft-com:vml" Requires="v">
                <p:oleObj name="Worksheet" r:id="rId3" imgW="5838749" imgH="3267030" progId="Excel.Sheet.12">
                  <p:link/>
                </p:oleObj>
              </mc:Choice>
              <mc:Fallback>
                <p:oleObj name="Worksheet" r:id="rId3" imgW="5838749" imgH="3267030" progId="Excel.Sheet.12">
                  <p:link/>
                  <p:pic>
                    <p:nvPicPr>
                      <p:cNvPr id="4" name="Object 3">
                        <a:extLst>
                          <a:ext uri="{FF2B5EF4-FFF2-40B4-BE49-F238E27FC236}">
                            <a16:creationId xmlns:a16="http://schemas.microsoft.com/office/drawing/2014/main" id="{C06C39DF-9573-4F91-B446-03C8256DD1F9}"/>
                          </a:ext>
                        </a:extLst>
                      </p:cNvPr>
                      <p:cNvPicPr/>
                      <p:nvPr/>
                    </p:nvPicPr>
                    <p:blipFill>
                      <a:blip r:embed="rId4"/>
                      <a:stretch>
                        <a:fillRect/>
                      </a:stretch>
                    </p:blipFill>
                    <p:spPr>
                      <a:xfrm>
                        <a:off x="857250" y="1992313"/>
                        <a:ext cx="7589838" cy="4246562"/>
                      </a:xfrm>
                      <a:prstGeom prst="rect">
                        <a:avLst/>
                      </a:prstGeom>
                    </p:spPr>
                  </p:pic>
                </p:oleObj>
              </mc:Fallback>
            </mc:AlternateContent>
          </a:graphicData>
        </a:graphic>
      </p:graphicFrame>
    </p:spTree>
    <p:extLst>
      <p:ext uri="{BB962C8B-B14F-4D97-AF65-F5344CB8AC3E}">
        <p14:creationId xmlns:p14="http://schemas.microsoft.com/office/powerpoint/2010/main" val="1602909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F055-1EB1-9486-6DDA-32E30E869A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1F8DCE-8D95-0AB6-021E-7C0441C81AF4}"/>
              </a:ext>
            </a:extLst>
          </p:cNvPr>
          <p:cNvSpPr>
            <a:spLocks noGrp="1"/>
          </p:cNvSpPr>
          <p:nvPr>
            <p:ph type="title"/>
          </p:nvPr>
        </p:nvSpPr>
        <p:spPr/>
        <p:txBody>
          <a:bodyPr/>
          <a:lstStyle/>
          <a:p>
            <a:r>
              <a:rPr lang="en-AU" dirty="0"/>
              <a:t>5. Efficient HFE – 2026/27</a:t>
            </a:r>
          </a:p>
        </p:txBody>
      </p:sp>
      <p:graphicFrame>
        <p:nvGraphicFramePr>
          <p:cNvPr id="3" name="Object 2">
            <a:extLst>
              <a:ext uri="{FF2B5EF4-FFF2-40B4-BE49-F238E27FC236}">
                <a16:creationId xmlns:a16="http://schemas.microsoft.com/office/drawing/2014/main" id="{A1D602D9-EB29-88A5-86AD-44DFD464C8D5}"/>
              </a:ext>
            </a:extLst>
          </p:cNvPr>
          <p:cNvGraphicFramePr>
            <a:graphicFrameLocks noChangeAspect="1"/>
          </p:cNvGraphicFramePr>
          <p:nvPr>
            <p:extLst>
              <p:ext uri="{D42A27DB-BD31-4B8C-83A1-F6EECF244321}">
                <p14:modId xmlns:p14="http://schemas.microsoft.com/office/powerpoint/2010/main" val="3391030111"/>
              </p:ext>
            </p:extLst>
          </p:nvPr>
        </p:nvGraphicFramePr>
        <p:xfrm>
          <a:off x="1317633" y="1276365"/>
          <a:ext cx="6638008" cy="5170150"/>
        </p:xfrm>
        <a:graphic>
          <a:graphicData uri="http://schemas.openxmlformats.org/presentationml/2006/ole">
            <mc:AlternateContent xmlns:mc="http://schemas.openxmlformats.org/markup-compatibility/2006">
              <mc:Choice xmlns:v="urn:schemas-microsoft-com:vml" Requires="v">
                <p:oleObj name="Worksheet" r:id="rId3" imgW="7215226" imgH="5619728" progId="Excel.Sheet.12">
                  <p:link/>
                </p:oleObj>
              </mc:Choice>
              <mc:Fallback>
                <p:oleObj name="Worksheet" r:id="rId3" imgW="7215226" imgH="5619728" progId="Excel.Sheet.12">
                  <p:link/>
                  <p:pic>
                    <p:nvPicPr>
                      <p:cNvPr id="3" name="Object 2">
                        <a:extLst>
                          <a:ext uri="{FF2B5EF4-FFF2-40B4-BE49-F238E27FC236}">
                            <a16:creationId xmlns:a16="http://schemas.microsoft.com/office/drawing/2014/main" id="{A1D602D9-EB29-88A5-86AD-44DFD464C8D5}"/>
                          </a:ext>
                        </a:extLst>
                      </p:cNvPr>
                      <p:cNvPicPr/>
                      <p:nvPr/>
                    </p:nvPicPr>
                    <p:blipFill>
                      <a:blip r:embed="rId4"/>
                      <a:stretch>
                        <a:fillRect/>
                      </a:stretch>
                    </p:blipFill>
                    <p:spPr>
                      <a:xfrm>
                        <a:off x="1317633" y="1276365"/>
                        <a:ext cx="6638008" cy="5170150"/>
                      </a:xfrm>
                      <a:prstGeom prst="rect">
                        <a:avLst/>
                      </a:prstGeom>
                    </p:spPr>
                  </p:pic>
                </p:oleObj>
              </mc:Fallback>
            </mc:AlternateContent>
          </a:graphicData>
        </a:graphic>
      </p:graphicFrame>
    </p:spTree>
    <p:extLst>
      <p:ext uri="{BB962C8B-B14F-4D97-AF65-F5344CB8AC3E}">
        <p14:creationId xmlns:p14="http://schemas.microsoft.com/office/powerpoint/2010/main" val="459751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000C9-CE4E-0E48-B3CB-2C7415A53F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C4766E-523D-8773-20A6-94134D8A6B17}"/>
              </a:ext>
            </a:extLst>
          </p:cNvPr>
          <p:cNvSpPr>
            <a:spLocks noGrp="1"/>
          </p:cNvSpPr>
          <p:nvPr>
            <p:ph type="title"/>
          </p:nvPr>
        </p:nvSpPr>
        <p:spPr/>
        <p:txBody>
          <a:bodyPr>
            <a:normAutofit/>
          </a:bodyPr>
          <a:lstStyle/>
          <a:p>
            <a:r>
              <a:rPr lang="en-AU" dirty="0"/>
              <a:t>5. Efficient – 2026/27</a:t>
            </a:r>
            <a:br>
              <a:rPr lang="en-AU" dirty="0"/>
            </a:br>
            <a:r>
              <a:rPr lang="en-AU" dirty="0"/>
              <a:t>($million)</a:t>
            </a:r>
          </a:p>
        </p:txBody>
      </p:sp>
      <p:sp>
        <p:nvSpPr>
          <p:cNvPr id="4" name="TextBox 3">
            <a:extLst>
              <a:ext uri="{FF2B5EF4-FFF2-40B4-BE49-F238E27FC236}">
                <a16:creationId xmlns:a16="http://schemas.microsoft.com/office/drawing/2014/main" id="{B12EBB60-7C12-7D5C-C47B-6635CA73CC38}"/>
              </a:ext>
            </a:extLst>
          </p:cNvPr>
          <p:cNvSpPr txBox="1"/>
          <p:nvPr/>
        </p:nvSpPr>
        <p:spPr>
          <a:xfrm>
            <a:off x="721668" y="5687736"/>
            <a:ext cx="7498080" cy="369332"/>
          </a:xfrm>
          <a:prstGeom prst="rect">
            <a:avLst/>
          </a:prstGeom>
          <a:noFill/>
        </p:spPr>
        <p:txBody>
          <a:bodyPr wrap="square" rtlCol="0">
            <a:spAutoFit/>
          </a:bodyPr>
          <a:lstStyle/>
          <a:p>
            <a:r>
              <a:rPr lang="en-AU" dirty="0"/>
              <a:t>The equalisation transfers in column (2) are calculated in the previous slide.</a:t>
            </a:r>
          </a:p>
        </p:txBody>
      </p:sp>
      <p:graphicFrame>
        <p:nvGraphicFramePr>
          <p:cNvPr id="3" name="Object 2">
            <a:extLst>
              <a:ext uri="{FF2B5EF4-FFF2-40B4-BE49-F238E27FC236}">
                <a16:creationId xmlns:a16="http://schemas.microsoft.com/office/drawing/2014/main" id="{53DDB05D-BA51-8B69-FAC6-12133D5FE865}"/>
              </a:ext>
            </a:extLst>
          </p:cNvPr>
          <p:cNvGraphicFramePr>
            <a:graphicFrameLocks noChangeAspect="1"/>
          </p:cNvGraphicFramePr>
          <p:nvPr>
            <p:extLst>
              <p:ext uri="{D42A27DB-BD31-4B8C-83A1-F6EECF244321}">
                <p14:modId xmlns:p14="http://schemas.microsoft.com/office/powerpoint/2010/main" val="1366389927"/>
              </p:ext>
            </p:extLst>
          </p:nvPr>
        </p:nvGraphicFramePr>
        <p:xfrm>
          <a:off x="563317" y="2305049"/>
          <a:ext cx="8035381" cy="2697614"/>
        </p:xfrm>
        <a:graphic>
          <a:graphicData uri="http://schemas.openxmlformats.org/presentationml/2006/ole">
            <mc:AlternateContent xmlns:mc="http://schemas.openxmlformats.org/markup-compatibility/2006">
              <mc:Choice xmlns:v="urn:schemas-microsoft-com:vml" Requires="v">
                <p:oleObj name="Worksheet" r:id="rId3" imgW="6696151" imgH="2248012" progId="Excel.Sheet.12">
                  <p:link/>
                </p:oleObj>
              </mc:Choice>
              <mc:Fallback>
                <p:oleObj name="Worksheet" r:id="rId3" imgW="6696151" imgH="2248012" progId="Excel.Sheet.12">
                  <p:link/>
                  <p:pic>
                    <p:nvPicPr>
                      <p:cNvPr id="3" name="Object 2">
                        <a:extLst>
                          <a:ext uri="{FF2B5EF4-FFF2-40B4-BE49-F238E27FC236}">
                            <a16:creationId xmlns:a16="http://schemas.microsoft.com/office/drawing/2014/main" id="{53DDB05D-BA51-8B69-FAC6-12133D5FE865}"/>
                          </a:ext>
                        </a:extLst>
                      </p:cNvPr>
                      <p:cNvPicPr/>
                      <p:nvPr/>
                    </p:nvPicPr>
                    <p:blipFill>
                      <a:blip r:embed="rId4"/>
                      <a:stretch>
                        <a:fillRect/>
                      </a:stretch>
                    </p:blipFill>
                    <p:spPr>
                      <a:xfrm>
                        <a:off x="563317" y="2305049"/>
                        <a:ext cx="8035381" cy="2697614"/>
                      </a:xfrm>
                      <a:prstGeom prst="rect">
                        <a:avLst/>
                      </a:prstGeom>
                    </p:spPr>
                  </p:pic>
                </p:oleObj>
              </mc:Fallback>
            </mc:AlternateContent>
          </a:graphicData>
        </a:graphic>
      </p:graphicFrame>
    </p:spTree>
    <p:extLst>
      <p:ext uri="{BB962C8B-B14F-4D97-AF65-F5344CB8AC3E}">
        <p14:creationId xmlns:p14="http://schemas.microsoft.com/office/powerpoint/2010/main" val="237699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1. Introduction</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3</a:t>
            </a:fld>
            <a:endParaRPr lang="en-US" dirty="0"/>
          </a:p>
        </p:txBody>
      </p:sp>
    </p:spTree>
    <p:extLst>
      <p:ext uri="{BB962C8B-B14F-4D97-AF65-F5344CB8AC3E}">
        <p14:creationId xmlns:p14="http://schemas.microsoft.com/office/powerpoint/2010/main" val="925841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34152-18F1-60D2-6FCF-5A8B449811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3E132F-28AC-DCF4-E4DB-782DCDF612BD}"/>
              </a:ext>
            </a:extLst>
          </p:cNvPr>
          <p:cNvSpPr>
            <a:spLocks noGrp="1"/>
          </p:cNvSpPr>
          <p:nvPr>
            <p:ph type="title"/>
          </p:nvPr>
        </p:nvSpPr>
        <p:spPr/>
        <p:txBody>
          <a:bodyPr>
            <a:normAutofit/>
          </a:bodyPr>
          <a:lstStyle/>
          <a:p>
            <a:r>
              <a:rPr lang="en-AU" dirty="0"/>
              <a:t>5. Efficient – 2026/27</a:t>
            </a:r>
            <a:br>
              <a:rPr lang="en-AU" dirty="0"/>
            </a:br>
            <a:r>
              <a:rPr lang="en-AU" dirty="0"/>
              <a:t>($ per capita)</a:t>
            </a:r>
          </a:p>
        </p:txBody>
      </p:sp>
      <p:graphicFrame>
        <p:nvGraphicFramePr>
          <p:cNvPr id="4" name="Object 3">
            <a:extLst>
              <a:ext uri="{FF2B5EF4-FFF2-40B4-BE49-F238E27FC236}">
                <a16:creationId xmlns:a16="http://schemas.microsoft.com/office/drawing/2014/main" id="{1D05CFE4-BE57-661B-E774-378EB1DB62F9}"/>
              </a:ext>
            </a:extLst>
          </p:cNvPr>
          <p:cNvGraphicFramePr>
            <a:graphicFrameLocks noChangeAspect="1"/>
          </p:cNvGraphicFramePr>
          <p:nvPr>
            <p:extLst>
              <p:ext uri="{D42A27DB-BD31-4B8C-83A1-F6EECF244321}">
                <p14:modId xmlns:p14="http://schemas.microsoft.com/office/powerpoint/2010/main" val="2055766488"/>
              </p:ext>
            </p:extLst>
          </p:nvPr>
        </p:nvGraphicFramePr>
        <p:xfrm>
          <a:off x="611444" y="2325683"/>
          <a:ext cx="8035381" cy="2646059"/>
        </p:xfrm>
        <a:graphic>
          <a:graphicData uri="http://schemas.openxmlformats.org/presentationml/2006/ole">
            <mc:AlternateContent xmlns:mc="http://schemas.openxmlformats.org/markup-compatibility/2006">
              <mc:Choice xmlns:v="urn:schemas-microsoft-com:vml" Requires="v">
                <p:oleObj name="Worksheet" r:id="rId3" imgW="6696151" imgH="2205049" progId="Excel.Sheet.12">
                  <p:link/>
                </p:oleObj>
              </mc:Choice>
              <mc:Fallback>
                <p:oleObj name="Worksheet" r:id="rId3" imgW="6696151" imgH="2205049" progId="Excel.Sheet.12">
                  <p:link/>
                  <p:pic>
                    <p:nvPicPr>
                      <p:cNvPr id="4" name="Object 3">
                        <a:extLst>
                          <a:ext uri="{FF2B5EF4-FFF2-40B4-BE49-F238E27FC236}">
                            <a16:creationId xmlns:a16="http://schemas.microsoft.com/office/drawing/2014/main" id="{1D05CFE4-BE57-661B-E774-378EB1DB62F9}"/>
                          </a:ext>
                        </a:extLst>
                      </p:cNvPr>
                      <p:cNvPicPr/>
                      <p:nvPr/>
                    </p:nvPicPr>
                    <p:blipFill>
                      <a:blip r:embed="rId4"/>
                      <a:stretch>
                        <a:fillRect/>
                      </a:stretch>
                    </p:blipFill>
                    <p:spPr>
                      <a:xfrm>
                        <a:off x="611444" y="2325683"/>
                        <a:ext cx="8035381" cy="2646059"/>
                      </a:xfrm>
                      <a:prstGeom prst="rect">
                        <a:avLst/>
                      </a:prstGeom>
                    </p:spPr>
                  </p:pic>
                </p:oleObj>
              </mc:Fallback>
            </mc:AlternateContent>
          </a:graphicData>
        </a:graphic>
      </p:graphicFrame>
    </p:spTree>
    <p:extLst>
      <p:ext uri="{BB962C8B-B14F-4D97-AF65-F5344CB8AC3E}">
        <p14:creationId xmlns:p14="http://schemas.microsoft.com/office/powerpoint/2010/main" val="38582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B5CF1-138D-6915-4B89-C11552540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204CD8-5AE3-E7A8-E77B-F360B2B008F5}"/>
              </a:ext>
            </a:extLst>
          </p:cNvPr>
          <p:cNvSpPr>
            <a:spLocks noGrp="1"/>
          </p:cNvSpPr>
          <p:nvPr>
            <p:ph type="title"/>
          </p:nvPr>
        </p:nvSpPr>
        <p:spPr/>
        <p:txBody>
          <a:bodyPr>
            <a:normAutofit/>
          </a:bodyPr>
          <a:lstStyle/>
          <a:p>
            <a:r>
              <a:rPr lang="en-AU" sz="3300" dirty="0"/>
              <a:t>6. Modified EPC (minimal equalisation)</a:t>
            </a:r>
          </a:p>
        </p:txBody>
      </p:sp>
      <p:sp>
        <p:nvSpPr>
          <p:cNvPr id="4" name="Text Placeholder 3">
            <a:extLst>
              <a:ext uri="{FF2B5EF4-FFF2-40B4-BE49-F238E27FC236}">
                <a16:creationId xmlns:a16="http://schemas.microsoft.com/office/drawing/2014/main" id="{9C43C105-1E38-29C5-8409-9513BD9D2FA7}"/>
              </a:ext>
            </a:extLst>
          </p:cNvPr>
          <p:cNvSpPr>
            <a:spLocks noGrp="1"/>
          </p:cNvSpPr>
          <p:nvPr>
            <p:ph type="body" idx="1"/>
          </p:nvPr>
        </p:nvSpPr>
        <p:spPr/>
        <p:txBody>
          <a:bodyPr/>
          <a:lstStyle/>
          <a:p>
            <a:endParaRPr lang="en-AU" dirty="0"/>
          </a:p>
        </p:txBody>
      </p:sp>
      <p:sp>
        <p:nvSpPr>
          <p:cNvPr id="3" name="Slide Number Placeholder 2">
            <a:extLst>
              <a:ext uri="{FF2B5EF4-FFF2-40B4-BE49-F238E27FC236}">
                <a16:creationId xmlns:a16="http://schemas.microsoft.com/office/drawing/2014/main" id="{EC0440BB-153B-C7DD-01EB-4713DA058536}"/>
              </a:ext>
            </a:extLst>
          </p:cNvPr>
          <p:cNvSpPr>
            <a:spLocks noGrp="1"/>
          </p:cNvSpPr>
          <p:nvPr>
            <p:ph type="sldNum" sz="quarter" idx="12"/>
          </p:nvPr>
        </p:nvSpPr>
        <p:spPr/>
        <p:txBody>
          <a:bodyPr/>
          <a:lstStyle/>
          <a:p>
            <a:fld id="{26A0B0CF-D7B2-9742-B22F-2C13C7819D57}" type="slidenum">
              <a:rPr lang="en-US" smtClean="0"/>
              <a:pPr/>
              <a:t>31</a:t>
            </a:fld>
            <a:endParaRPr lang="en-US"/>
          </a:p>
        </p:txBody>
      </p:sp>
    </p:spTree>
    <p:extLst>
      <p:ext uri="{BB962C8B-B14F-4D97-AF65-F5344CB8AC3E}">
        <p14:creationId xmlns:p14="http://schemas.microsoft.com/office/powerpoint/2010/main" val="428054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F860D-D24A-39DC-F0A0-195E610F92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87BF42-35AD-FD58-9700-D07CE05E72AB}"/>
              </a:ext>
            </a:extLst>
          </p:cNvPr>
          <p:cNvSpPr>
            <a:spLocks noGrp="1"/>
          </p:cNvSpPr>
          <p:nvPr>
            <p:ph type="title"/>
          </p:nvPr>
        </p:nvSpPr>
        <p:spPr/>
        <p:txBody>
          <a:bodyPr/>
          <a:lstStyle/>
          <a:p>
            <a:r>
              <a:rPr lang="en-AU" dirty="0"/>
              <a:t>6. Minimal Equalisation – 2026/27</a:t>
            </a:r>
            <a:br>
              <a:rPr lang="en-AU" dirty="0"/>
            </a:br>
            <a:r>
              <a:rPr lang="en-AU" dirty="0"/>
              <a:t>($million)</a:t>
            </a:r>
          </a:p>
        </p:txBody>
      </p:sp>
      <p:sp>
        <p:nvSpPr>
          <p:cNvPr id="3" name="TextBox 2">
            <a:extLst>
              <a:ext uri="{FF2B5EF4-FFF2-40B4-BE49-F238E27FC236}">
                <a16:creationId xmlns:a16="http://schemas.microsoft.com/office/drawing/2014/main" id="{50F83614-CAA5-ED2A-5CB0-CC3F6C3926A1}"/>
              </a:ext>
            </a:extLst>
          </p:cNvPr>
          <p:cNvSpPr txBox="1"/>
          <p:nvPr/>
        </p:nvSpPr>
        <p:spPr>
          <a:xfrm>
            <a:off x="721668" y="5431413"/>
            <a:ext cx="7608560" cy="646331"/>
          </a:xfrm>
          <a:prstGeom prst="rect">
            <a:avLst/>
          </a:prstGeom>
          <a:noFill/>
        </p:spPr>
        <p:txBody>
          <a:bodyPr wrap="square" rtlCol="0">
            <a:spAutoFit/>
          </a:bodyPr>
          <a:lstStyle/>
          <a:p>
            <a:r>
              <a:rPr lang="en-AU" dirty="0"/>
              <a:t>Modified EPC equalises </a:t>
            </a:r>
            <a:r>
              <a:rPr lang="en-AU" b="1" dirty="0"/>
              <a:t>only</a:t>
            </a:r>
            <a:r>
              <a:rPr lang="en-AU" dirty="0"/>
              <a:t> for the effects of indigenous status on expenses.  This equalisation in uncontentious and is needed for the NT to be fiscally viable. </a:t>
            </a:r>
          </a:p>
        </p:txBody>
      </p:sp>
      <p:graphicFrame>
        <p:nvGraphicFramePr>
          <p:cNvPr id="5" name="Object 4">
            <a:extLst>
              <a:ext uri="{FF2B5EF4-FFF2-40B4-BE49-F238E27FC236}">
                <a16:creationId xmlns:a16="http://schemas.microsoft.com/office/drawing/2014/main" id="{2AF2B54C-4590-8B77-B7A1-C0502743FE9C}"/>
              </a:ext>
            </a:extLst>
          </p:cNvPr>
          <p:cNvGraphicFramePr>
            <a:graphicFrameLocks noChangeAspect="1"/>
          </p:cNvGraphicFramePr>
          <p:nvPr>
            <p:extLst>
              <p:ext uri="{D42A27DB-BD31-4B8C-83A1-F6EECF244321}">
                <p14:modId xmlns:p14="http://schemas.microsoft.com/office/powerpoint/2010/main" val="623148930"/>
              </p:ext>
            </p:extLst>
          </p:nvPr>
        </p:nvGraphicFramePr>
        <p:xfrm>
          <a:off x="572067" y="2305049"/>
          <a:ext cx="8035381" cy="2697614"/>
        </p:xfrm>
        <a:graphic>
          <a:graphicData uri="http://schemas.openxmlformats.org/presentationml/2006/ole">
            <mc:AlternateContent xmlns:mc="http://schemas.openxmlformats.org/markup-compatibility/2006">
              <mc:Choice xmlns:v="urn:schemas-microsoft-com:vml" Requires="v">
                <p:oleObj name="Worksheet" r:id="rId3" imgW="6696151" imgH="2248012" progId="Excel.Sheet.12">
                  <p:link/>
                </p:oleObj>
              </mc:Choice>
              <mc:Fallback>
                <p:oleObj name="Worksheet" r:id="rId3" imgW="6696151" imgH="2248012" progId="Excel.Sheet.12">
                  <p:link/>
                  <p:pic>
                    <p:nvPicPr>
                      <p:cNvPr id="5" name="Object 4">
                        <a:extLst>
                          <a:ext uri="{FF2B5EF4-FFF2-40B4-BE49-F238E27FC236}">
                            <a16:creationId xmlns:a16="http://schemas.microsoft.com/office/drawing/2014/main" id="{2AF2B54C-4590-8B77-B7A1-C0502743FE9C}"/>
                          </a:ext>
                        </a:extLst>
                      </p:cNvPr>
                      <p:cNvPicPr/>
                      <p:nvPr/>
                    </p:nvPicPr>
                    <p:blipFill>
                      <a:blip r:embed="rId4"/>
                      <a:stretch>
                        <a:fillRect/>
                      </a:stretch>
                    </p:blipFill>
                    <p:spPr>
                      <a:xfrm>
                        <a:off x="572067" y="2305049"/>
                        <a:ext cx="8035381" cy="2697614"/>
                      </a:xfrm>
                      <a:prstGeom prst="rect">
                        <a:avLst/>
                      </a:prstGeom>
                    </p:spPr>
                  </p:pic>
                </p:oleObj>
              </mc:Fallback>
            </mc:AlternateContent>
          </a:graphicData>
        </a:graphic>
      </p:graphicFrame>
    </p:spTree>
    <p:extLst>
      <p:ext uri="{BB962C8B-B14F-4D97-AF65-F5344CB8AC3E}">
        <p14:creationId xmlns:p14="http://schemas.microsoft.com/office/powerpoint/2010/main" val="24177252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3C568-46E4-41C0-690F-321CBE313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2D701-83A9-F64B-23AD-1D40E4F1A163}"/>
              </a:ext>
            </a:extLst>
          </p:cNvPr>
          <p:cNvSpPr>
            <a:spLocks noGrp="1"/>
          </p:cNvSpPr>
          <p:nvPr>
            <p:ph type="title"/>
          </p:nvPr>
        </p:nvSpPr>
        <p:spPr/>
        <p:txBody>
          <a:bodyPr/>
          <a:lstStyle/>
          <a:p>
            <a:r>
              <a:rPr lang="en-AU" dirty="0"/>
              <a:t>6. Minimal Equalisation – 2026/27</a:t>
            </a:r>
            <a:br>
              <a:rPr lang="en-AU" dirty="0"/>
            </a:br>
            <a:r>
              <a:rPr lang="en-AU" dirty="0"/>
              <a:t>($million)</a:t>
            </a:r>
          </a:p>
        </p:txBody>
      </p:sp>
      <p:sp>
        <p:nvSpPr>
          <p:cNvPr id="4" name="TextBox 3">
            <a:extLst>
              <a:ext uri="{FF2B5EF4-FFF2-40B4-BE49-F238E27FC236}">
                <a16:creationId xmlns:a16="http://schemas.microsoft.com/office/drawing/2014/main" id="{EF682308-C987-EBCF-8A2E-4ECD641954E0}"/>
              </a:ext>
            </a:extLst>
          </p:cNvPr>
          <p:cNvSpPr txBox="1"/>
          <p:nvPr/>
        </p:nvSpPr>
        <p:spPr>
          <a:xfrm>
            <a:off x="721668" y="5645791"/>
            <a:ext cx="7498080" cy="646331"/>
          </a:xfrm>
          <a:prstGeom prst="rect">
            <a:avLst/>
          </a:prstGeom>
          <a:noFill/>
        </p:spPr>
        <p:txBody>
          <a:bodyPr wrap="square" rtlCol="0">
            <a:spAutoFit/>
          </a:bodyPr>
          <a:lstStyle/>
          <a:p>
            <a:r>
              <a:rPr lang="en-AU" dirty="0"/>
              <a:t>The NT is the main beneficiary from equalisation for the effects of indigenous status on expenses, as seen in its higher GST relativity.</a:t>
            </a:r>
          </a:p>
        </p:txBody>
      </p:sp>
      <p:graphicFrame>
        <p:nvGraphicFramePr>
          <p:cNvPr id="5" name="Object 4">
            <a:extLst>
              <a:ext uri="{FF2B5EF4-FFF2-40B4-BE49-F238E27FC236}">
                <a16:creationId xmlns:a16="http://schemas.microsoft.com/office/drawing/2014/main" id="{1DEE3F8B-7037-6011-CFF9-473F9015F987}"/>
              </a:ext>
            </a:extLst>
          </p:cNvPr>
          <p:cNvGraphicFramePr>
            <a:graphicFrameLocks noChangeAspect="1"/>
          </p:cNvGraphicFramePr>
          <p:nvPr>
            <p:extLst>
              <p:ext uri="{D42A27DB-BD31-4B8C-83A1-F6EECF244321}">
                <p14:modId xmlns:p14="http://schemas.microsoft.com/office/powerpoint/2010/main" val="3329068655"/>
              </p:ext>
            </p:extLst>
          </p:nvPr>
        </p:nvGraphicFramePr>
        <p:xfrm>
          <a:off x="576442" y="2325683"/>
          <a:ext cx="8035381" cy="2646059"/>
        </p:xfrm>
        <a:graphic>
          <a:graphicData uri="http://schemas.openxmlformats.org/presentationml/2006/ole">
            <mc:AlternateContent xmlns:mc="http://schemas.openxmlformats.org/markup-compatibility/2006">
              <mc:Choice xmlns:v="urn:schemas-microsoft-com:vml" Requires="v">
                <p:oleObj name="Worksheet" r:id="rId3" imgW="6696151" imgH="2205049" progId="Excel.Sheet.12">
                  <p:link/>
                </p:oleObj>
              </mc:Choice>
              <mc:Fallback>
                <p:oleObj name="Worksheet" r:id="rId3" imgW="6696151" imgH="2205049" progId="Excel.Sheet.12">
                  <p:link/>
                  <p:pic>
                    <p:nvPicPr>
                      <p:cNvPr id="5" name="Object 4">
                        <a:extLst>
                          <a:ext uri="{FF2B5EF4-FFF2-40B4-BE49-F238E27FC236}">
                            <a16:creationId xmlns:a16="http://schemas.microsoft.com/office/drawing/2014/main" id="{1DEE3F8B-7037-6011-CFF9-473F9015F987}"/>
                          </a:ext>
                        </a:extLst>
                      </p:cNvPr>
                      <p:cNvPicPr/>
                      <p:nvPr/>
                    </p:nvPicPr>
                    <p:blipFill>
                      <a:blip r:embed="rId4"/>
                      <a:stretch>
                        <a:fillRect/>
                      </a:stretch>
                    </p:blipFill>
                    <p:spPr>
                      <a:xfrm>
                        <a:off x="576442" y="2325683"/>
                        <a:ext cx="8035381" cy="2646059"/>
                      </a:xfrm>
                      <a:prstGeom prst="rect">
                        <a:avLst/>
                      </a:prstGeom>
                    </p:spPr>
                  </p:pic>
                </p:oleObj>
              </mc:Fallback>
            </mc:AlternateContent>
          </a:graphicData>
        </a:graphic>
      </p:graphicFrame>
    </p:spTree>
    <p:extLst>
      <p:ext uri="{BB962C8B-B14F-4D97-AF65-F5344CB8AC3E}">
        <p14:creationId xmlns:p14="http://schemas.microsoft.com/office/powerpoint/2010/main" val="20263498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7. Comparing the systems</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34</a:t>
            </a:fld>
            <a:endParaRPr lang="en-US"/>
          </a:p>
        </p:txBody>
      </p:sp>
    </p:spTree>
    <p:extLst>
      <p:ext uri="{BB962C8B-B14F-4D97-AF65-F5344CB8AC3E}">
        <p14:creationId xmlns:p14="http://schemas.microsoft.com/office/powerpoint/2010/main" val="21054814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973812" cy="1325563"/>
          </a:xfrm>
        </p:spPr>
        <p:txBody>
          <a:bodyPr/>
          <a:lstStyle/>
          <a:p>
            <a:r>
              <a:rPr lang="en-AU" dirty="0"/>
              <a:t>7. Modelled equalisation systems</a:t>
            </a:r>
          </a:p>
        </p:txBody>
      </p:sp>
      <p:sp>
        <p:nvSpPr>
          <p:cNvPr id="3" name="Content Placeholder 2"/>
          <p:cNvSpPr>
            <a:spLocks noGrp="1"/>
          </p:cNvSpPr>
          <p:nvPr>
            <p:ph idx="1"/>
          </p:nvPr>
        </p:nvSpPr>
        <p:spPr/>
        <p:txBody>
          <a:bodyPr>
            <a:normAutofit lnSpcReduction="10000"/>
          </a:bodyPr>
          <a:lstStyle/>
          <a:p>
            <a:r>
              <a:rPr lang="en-AU" dirty="0">
                <a:solidFill>
                  <a:srgbClr val="1FA09A"/>
                </a:solidFill>
              </a:rPr>
              <a:t>baseline</a:t>
            </a:r>
            <a:r>
              <a:rPr lang="en-AU" dirty="0"/>
              <a:t>: previous full equalisation</a:t>
            </a:r>
          </a:p>
          <a:p>
            <a:r>
              <a:rPr lang="en-AU" dirty="0"/>
              <a:t>Donor relief systems</a:t>
            </a:r>
          </a:p>
          <a:p>
            <a:pPr lvl="1"/>
            <a:r>
              <a:rPr lang="en-AU" dirty="0">
                <a:solidFill>
                  <a:srgbClr val="1FA09A"/>
                </a:solidFill>
              </a:rPr>
              <a:t>grants</a:t>
            </a:r>
            <a:r>
              <a:rPr lang="en-AU" dirty="0"/>
              <a:t> scheme: payments by donor states are abolished, with payments to recipient states funded from the GST pool.  The 2018 PC report recommended a grants scheme, describing it as “equalising to the average of all states” (ETA) </a:t>
            </a:r>
          </a:p>
          <a:p>
            <a:pPr lvl="1"/>
            <a:r>
              <a:rPr lang="en-AU" dirty="0">
                <a:solidFill>
                  <a:srgbClr val="1FA09A"/>
                </a:solidFill>
              </a:rPr>
              <a:t>standard state</a:t>
            </a:r>
            <a:r>
              <a:rPr lang="en-AU" dirty="0"/>
              <a:t> scheme: this creates a floor on GST relativities set equal to the GST relativity of the standard state.  The standard state is either NSW or Victoria, whichever has the lower GST relativity.  In 2026-27 this scheme was fully phased in, to the benefit of WA.</a:t>
            </a:r>
          </a:p>
          <a:p>
            <a:r>
              <a:rPr lang="en-AU" dirty="0">
                <a:solidFill>
                  <a:srgbClr val="1FA09A"/>
                </a:solidFill>
              </a:rPr>
              <a:t>Efficient</a:t>
            </a:r>
            <a:r>
              <a:rPr lang="en-AU" dirty="0"/>
              <a:t> equalisation: the transfers that maximise welfare for locational efficiency</a:t>
            </a:r>
          </a:p>
          <a:p>
            <a:r>
              <a:rPr lang="en-AU" dirty="0">
                <a:solidFill>
                  <a:srgbClr val="1FA09A"/>
                </a:solidFill>
              </a:rPr>
              <a:t>Minimal</a:t>
            </a:r>
            <a:r>
              <a:rPr lang="en-AU" dirty="0"/>
              <a:t> equalisation: no equalisation (i.e. an equal per capita or EPC GST distribution) with one exception.  Equalisation is retained for the effects of indigenous status on expenses.</a:t>
            </a:r>
          </a:p>
          <a:p>
            <a:pPr lvl="1"/>
            <a:endParaRPr lang="en-AU" dirty="0"/>
          </a:p>
        </p:txBody>
      </p:sp>
    </p:spTree>
    <p:extLst>
      <p:ext uri="{BB962C8B-B14F-4D97-AF65-F5344CB8AC3E}">
        <p14:creationId xmlns:p14="http://schemas.microsoft.com/office/powerpoint/2010/main" val="38439816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973812" cy="1325563"/>
          </a:xfrm>
        </p:spPr>
        <p:txBody>
          <a:bodyPr/>
          <a:lstStyle/>
          <a:p>
            <a:r>
              <a:rPr lang="en-AU" dirty="0"/>
              <a:t>7. Estimating welfare effects</a:t>
            </a:r>
          </a:p>
        </p:txBody>
      </p:sp>
      <p:sp>
        <p:nvSpPr>
          <p:cNvPr id="3" name="Content Placeholder 2"/>
          <p:cNvSpPr>
            <a:spLocks noGrp="1"/>
          </p:cNvSpPr>
          <p:nvPr>
            <p:ph idx="1"/>
          </p:nvPr>
        </p:nvSpPr>
        <p:spPr/>
        <p:txBody>
          <a:bodyPr>
            <a:normAutofit/>
          </a:bodyPr>
          <a:lstStyle/>
          <a:p>
            <a:r>
              <a:rPr lang="en-AU" dirty="0"/>
              <a:t>The discrepancy between the optimal transfer and the transfer a state receives generates a deadweight loss (DWL) in economic welfare.</a:t>
            </a:r>
          </a:p>
          <a:p>
            <a:r>
              <a:rPr lang="en-AU" dirty="0"/>
              <a:t>The contribution of each state to the DWL is (</a:t>
            </a:r>
            <a:r>
              <a:rPr lang="en-AU" dirty="0" err="1"/>
              <a:t>Albouy</a:t>
            </a:r>
            <a:r>
              <a:rPr lang="en-AU" dirty="0"/>
              <a:t>, 2012):</a:t>
            </a:r>
          </a:p>
          <a:p>
            <a:pPr lvl="1"/>
            <a:r>
              <a:rPr lang="en-AU" dirty="0"/>
              <a:t>DWL = -½.</a:t>
            </a:r>
            <a:r>
              <a:rPr lang="el-GR" dirty="0"/>
              <a:t>ε</a:t>
            </a:r>
            <a:r>
              <a:rPr lang="en-AU" dirty="0"/>
              <a:t>.t².Y   where</a:t>
            </a:r>
          </a:p>
          <a:p>
            <a:pPr lvl="1"/>
            <a:r>
              <a:rPr lang="en-AU" dirty="0"/>
              <a:t>“t” is the discrepancy expressed as a percentage of state income</a:t>
            </a:r>
          </a:p>
          <a:p>
            <a:pPr lvl="1"/>
            <a:r>
              <a:rPr lang="en-AU" dirty="0"/>
              <a:t>“Y” is state income</a:t>
            </a:r>
          </a:p>
          <a:p>
            <a:pPr lvl="1"/>
            <a:r>
              <a:rPr lang="en-AU" dirty="0"/>
              <a:t>“</a:t>
            </a:r>
            <a:r>
              <a:rPr lang="el-GR" dirty="0"/>
              <a:t>ε</a:t>
            </a:r>
            <a:r>
              <a:rPr lang="en-AU" dirty="0"/>
              <a:t>” is the long-run elasticity of a state’s population with respect to changes in its per capita income resulting from changes in its net fiscal benefit</a:t>
            </a:r>
          </a:p>
          <a:p>
            <a:r>
              <a:rPr lang="en-AU" dirty="0"/>
              <a:t>The population elasticity is conservatively set to -2 compared to -3 in Wilson (2003).  Otherwise, the effects of minimal equalisation on state population shares seem implausibly high. </a:t>
            </a:r>
          </a:p>
          <a:p>
            <a:pPr lvl="1"/>
            <a:endParaRPr lang="en-AU" dirty="0"/>
          </a:p>
          <a:p>
            <a:pPr lvl="1"/>
            <a:endParaRPr lang="en-AU" dirty="0"/>
          </a:p>
          <a:p>
            <a:pPr lvl="1"/>
            <a:endParaRPr lang="en-AU" dirty="0"/>
          </a:p>
        </p:txBody>
      </p:sp>
    </p:spTree>
    <p:extLst>
      <p:ext uri="{BB962C8B-B14F-4D97-AF65-F5344CB8AC3E}">
        <p14:creationId xmlns:p14="http://schemas.microsoft.com/office/powerpoint/2010/main" val="14285636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7. Transfers under selected systems</a:t>
            </a:r>
            <a:br>
              <a:rPr lang="en-AU" dirty="0"/>
            </a:br>
            <a:r>
              <a:rPr lang="en-AU" dirty="0"/>
              <a:t>(2026/27 – $million)</a:t>
            </a:r>
          </a:p>
        </p:txBody>
      </p:sp>
      <p:graphicFrame>
        <p:nvGraphicFramePr>
          <p:cNvPr id="3" name="Object 2">
            <a:extLst>
              <a:ext uri="{FF2B5EF4-FFF2-40B4-BE49-F238E27FC236}">
                <a16:creationId xmlns:a16="http://schemas.microsoft.com/office/drawing/2014/main" id="{4C003E1D-5CD4-E359-BE5A-02FBE668D8F0}"/>
              </a:ext>
            </a:extLst>
          </p:cNvPr>
          <p:cNvGraphicFramePr>
            <a:graphicFrameLocks noChangeAspect="1"/>
          </p:cNvGraphicFramePr>
          <p:nvPr>
            <p:extLst>
              <p:ext uri="{D42A27DB-BD31-4B8C-83A1-F6EECF244321}">
                <p14:modId xmlns:p14="http://schemas.microsoft.com/office/powerpoint/2010/main" val="3368724209"/>
              </p:ext>
            </p:extLst>
          </p:nvPr>
        </p:nvGraphicFramePr>
        <p:xfrm>
          <a:off x="1432022" y="2325683"/>
          <a:ext cx="6326551" cy="2646059"/>
        </p:xfrm>
        <a:graphic>
          <a:graphicData uri="http://schemas.openxmlformats.org/presentationml/2006/ole">
            <mc:AlternateContent xmlns:mc="http://schemas.openxmlformats.org/markup-compatibility/2006">
              <mc:Choice xmlns:v="urn:schemas-microsoft-com:vml" Requires="v">
                <p:oleObj name="Worksheet" r:id="rId3" imgW="5272126" imgH="2205049" progId="Excel.Sheet.12">
                  <p:link/>
                </p:oleObj>
              </mc:Choice>
              <mc:Fallback>
                <p:oleObj name="Worksheet" r:id="rId3" imgW="5272126" imgH="2205049" progId="Excel.Sheet.12">
                  <p:link/>
                  <p:pic>
                    <p:nvPicPr>
                      <p:cNvPr id="3" name="Object 2">
                        <a:extLst>
                          <a:ext uri="{FF2B5EF4-FFF2-40B4-BE49-F238E27FC236}">
                            <a16:creationId xmlns:a16="http://schemas.microsoft.com/office/drawing/2014/main" id="{4C003E1D-5CD4-E359-BE5A-02FBE668D8F0}"/>
                          </a:ext>
                        </a:extLst>
                      </p:cNvPr>
                      <p:cNvPicPr/>
                      <p:nvPr/>
                    </p:nvPicPr>
                    <p:blipFill>
                      <a:blip r:embed="rId4"/>
                      <a:stretch>
                        <a:fillRect/>
                      </a:stretch>
                    </p:blipFill>
                    <p:spPr>
                      <a:xfrm>
                        <a:off x="1432022" y="2325683"/>
                        <a:ext cx="6326551" cy="2646059"/>
                      </a:xfrm>
                      <a:prstGeom prst="rect">
                        <a:avLst/>
                      </a:prstGeom>
                    </p:spPr>
                  </p:pic>
                </p:oleObj>
              </mc:Fallback>
            </mc:AlternateContent>
          </a:graphicData>
        </a:graphic>
      </p:graphicFrame>
    </p:spTree>
    <p:extLst>
      <p:ext uri="{BB962C8B-B14F-4D97-AF65-F5344CB8AC3E}">
        <p14:creationId xmlns:p14="http://schemas.microsoft.com/office/powerpoint/2010/main" val="34182554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EE4E8-E7DF-4A80-6ABF-877E54F5DA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0E87C2-E07C-D6CE-7DF5-EF50F4DD4694}"/>
              </a:ext>
            </a:extLst>
          </p:cNvPr>
          <p:cNvSpPr>
            <a:spLocks noGrp="1"/>
          </p:cNvSpPr>
          <p:nvPr>
            <p:ph type="title"/>
          </p:nvPr>
        </p:nvSpPr>
        <p:spPr>
          <a:xfrm>
            <a:off x="628649" y="365126"/>
            <a:ext cx="8120903" cy="1325563"/>
          </a:xfrm>
        </p:spPr>
        <p:txBody>
          <a:bodyPr>
            <a:normAutofit/>
          </a:bodyPr>
          <a:lstStyle/>
          <a:p>
            <a:r>
              <a:rPr lang="en-AU" dirty="0"/>
              <a:t>7. GST Redistribution</a:t>
            </a:r>
            <a:br>
              <a:rPr lang="en-AU" dirty="0"/>
            </a:br>
            <a:r>
              <a:rPr lang="en-AU" dirty="0"/>
              <a:t>($ billion per year)</a:t>
            </a:r>
          </a:p>
        </p:txBody>
      </p:sp>
      <p:graphicFrame>
        <p:nvGraphicFramePr>
          <p:cNvPr id="3" name="Object 2">
            <a:extLst>
              <a:ext uri="{FF2B5EF4-FFF2-40B4-BE49-F238E27FC236}">
                <a16:creationId xmlns:a16="http://schemas.microsoft.com/office/drawing/2014/main" id="{C23E4813-A53D-90CE-EBF9-692878728005}"/>
              </a:ext>
            </a:extLst>
          </p:cNvPr>
          <p:cNvGraphicFramePr>
            <a:graphicFrameLocks noChangeAspect="1"/>
          </p:cNvGraphicFramePr>
          <p:nvPr>
            <p:extLst>
              <p:ext uri="{D42A27DB-BD31-4B8C-83A1-F6EECF244321}">
                <p14:modId xmlns:p14="http://schemas.microsoft.com/office/powerpoint/2010/main" val="830774879"/>
              </p:ext>
            </p:extLst>
          </p:nvPr>
        </p:nvGraphicFramePr>
        <p:xfrm>
          <a:off x="1110067" y="1795459"/>
          <a:ext cx="7006267" cy="3919244"/>
        </p:xfrm>
        <a:graphic>
          <a:graphicData uri="http://schemas.openxmlformats.org/presentationml/2006/ole">
            <mc:AlternateContent xmlns:mc="http://schemas.openxmlformats.org/markup-compatibility/2006">
              <mc:Choice xmlns:v="urn:schemas-microsoft-com:vml" Requires="v">
                <p:oleObj name="Worksheet" r:id="rId3" imgW="5838556" imgH="3266037" progId="Excel.Sheet.12">
                  <p:link/>
                </p:oleObj>
              </mc:Choice>
              <mc:Fallback>
                <p:oleObj name="Worksheet" r:id="rId3" imgW="5838556" imgH="3266037" progId="Excel.Sheet.12">
                  <p:link/>
                  <p:pic>
                    <p:nvPicPr>
                      <p:cNvPr id="3" name="Object 2">
                        <a:extLst>
                          <a:ext uri="{FF2B5EF4-FFF2-40B4-BE49-F238E27FC236}">
                            <a16:creationId xmlns:a16="http://schemas.microsoft.com/office/drawing/2014/main" id="{C23E4813-A53D-90CE-EBF9-692878728005}"/>
                          </a:ext>
                        </a:extLst>
                      </p:cNvPr>
                      <p:cNvPicPr/>
                      <p:nvPr/>
                    </p:nvPicPr>
                    <p:blipFill>
                      <a:blip r:embed="rId4"/>
                      <a:stretch>
                        <a:fillRect/>
                      </a:stretch>
                    </p:blipFill>
                    <p:spPr>
                      <a:xfrm>
                        <a:off x="1110067" y="1795459"/>
                        <a:ext cx="7006267" cy="3919244"/>
                      </a:xfrm>
                      <a:prstGeom prst="rect">
                        <a:avLst/>
                      </a:prstGeom>
                    </p:spPr>
                  </p:pic>
                </p:oleObj>
              </mc:Fallback>
            </mc:AlternateContent>
          </a:graphicData>
        </a:graphic>
      </p:graphicFrame>
    </p:spTree>
    <p:extLst>
      <p:ext uri="{BB962C8B-B14F-4D97-AF65-F5344CB8AC3E}">
        <p14:creationId xmlns:p14="http://schemas.microsoft.com/office/powerpoint/2010/main" val="30772094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120903" cy="1325563"/>
          </a:xfrm>
        </p:spPr>
        <p:txBody>
          <a:bodyPr>
            <a:normAutofit/>
          </a:bodyPr>
          <a:lstStyle/>
          <a:p>
            <a:r>
              <a:rPr lang="en-AU" dirty="0"/>
              <a:t>7. Consumer welfare</a:t>
            </a:r>
            <a:br>
              <a:rPr lang="en-AU" dirty="0"/>
            </a:br>
            <a:r>
              <a:rPr lang="en-AU" dirty="0"/>
              <a:t>($ million per year, relative to full equalisation)</a:t>
            </a:r>
          </a:p>
        </p:txBody>
      </p:sp>
      <p:graphicFrame>
        <p:nvGraphicFramePr>
          <p:cNvPr id="4" name="Object 3">
            <a:extLst>
              <a:ext uri="{FF2B5EF4-FFF2-40B4-BE49-F238E27FC236}">
                <a16:creationId xmlns:a16="http://schemas.microsoft.com/office/drawing/2014/main" id="{13C3637D-0E00-D4C2-1290-7F6988B564A3}"/>
              </a:ext>
            </a:extLst>
          </p:cNvPr>
          <p:cNvGraphicFramePr>
            <a:graphicFrameLocks noChangeAspect="1"/>
          </p:cNvGraphicFramePr>
          <p:nvPr>
            <p:extLst>
              <p:ext uri="{D42A27DB-BD31-4B8C-83A1-F6EECF244321}">
                <p14:modId xmlns:p14="http://schemas.microsoft.com/office/powerpoint/2010/main" val="3688667681"/>
              </p:ext>
            </p:extLst>
          </p:nvPr>
        </p:nvGraphicFramePr>
        <p:xfrm>
          <a:off x="1109663" y="2049463"/>
          <a:ext cx="7007225" cy="3921125"/>
        </p:xfrm>
        <a:graphic>
          <a:graphicData uri="http://schemas.openxmlformats.org/presentationml/2006/ole">
            <mc:AlternateContent xmlns:mc="http://schemas.openxmlformats.org/markup-compatibility/2006">
              <mc:Choice xmlns:v="urn:schemas-microsoft-com:vml" Requires="v">
                <p:oleObj name="Worksheet" r:id="rId3" imgW="5838749" imgH="3267030" progId="Excel.Sheet.12">
                  <p:link/>
                </p:oleObj>
              </mc:Choice>
              <mc:Fallback>
                <p:oleObj name="Worksheet" r:id="rId3" imgW="5838749" imgH="3267030" progId="Excel.Sheet.12">
                  <p:link/>
                  <p:pic>
                    <p:nvPicPr>
                      <p:cNvPr id="4" name="Object 3">
                        <a:extLst>
                          <a:ext uri="{FF2B5EF4-FFF2-40B4-BE49-F238E27FC236}">
                            <a16:creationId xmlns:a16="http://schemas.microsoft.com/office/drawing/2014/main" id="{13C3637D-0E00-D4C2-1290-7F6988B564A3}"/>
                          </a:ext>
                        </a:extLst>
                      </p:cNvPr>
                      <p:cNvPicPr/>
                      <p:nvPr/>
                    </p:nvPicPr>
                    <p:blipFill>
                      <a:blip r:embed="rId4"/>
                      <a:stretch>
                        <a:fillRect/>
                      </a:stretch>
                    </p:blipFill>
                    <p:spPr>
                      <a:xfrm>
                        <a:off x="1109663" y="2049463"/>
                        <a:ext cx="7007225" cy="3921125"/>
                      </a:xfrm>
                      <a:prstGeom prst="rect">
                        <a:avLst/>
                      </a:prstGeom>
                    </p:spPr>
                  </p:pic>
                </p:oleObj>
              </mc:Fallback>
            </mc:AlternateContent>
          </a:graphicData>
        </a:graphic>
      </p:graphicFrame>
    </p:spTree>
    <p:extLst>
      <p:ext uri="{BB962C8B-B14F-4D97-AF65-F5344CB8AC3E}">
        <p14:creationId xmlns:p14="http://schemas.microsoft.com/office/powerpoint/2010/main" val="4091965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977468" cy="1325563"/>
          </a:xfrm>
        </p:spPr>
        <p:txBody>
          <a:bodyPr/>
          <a:lstStyle/>
          <a:p>
            <a:r>
              <a:rPr lang="en-AU" dirty="0"/>
              <a:t>1. Introduction – Full equalisation</a:t>
            </a:r>
            <a:br>
              <a:rPr lang="en-AU" dirty="0"/>
            </a:br>
            <a:r>
              <a:rPr lang="en-AU" dirty="0"/>
              <a:t>(old system)</a:t>
            </a:r>
          </a:p>
        </p:txBody>
      </p:sp>
      <p:sp>
        <p:nvSpPr>
          <p:cNvPr id="3" name="Content Placeholder 2"/>
          <p:cNvSpPr>
            <a:spLocks noGrp="1"/>
          </p:cNvSpPr>
          <p:nvPr>
            <p:ph idx="1"/>
          </p:nvPr>
        </p:nvSpPr>
        <p:spPr>
          <a:xfrm>
            <a:off x="628650" y="1825625"/>
            <a:ext cx="7977468" cy="4351338"/>
          </a:xfrm>
        </p:spPr>
        <p:txBody>
          <a:bodyPr>
            <a:normAutofit/>
          </a:bodyPr>
          <a:lstStyle/>
          <a:p>
            <a:pPr>
              <a:lnSpc>
                <a:spcPct val="100000"/>
              </a:lnSpc>
            </a:pPr>
            <a:r>
              <a:rPr lang="en-AU" dirty="0"/>
              <a:t>Australia, like many federations, transfers money from fiscally advantaged states (‘donor states’), to fiscally disadvantaged states (‘recipient states’).  Since 1933, this fiscal equalisation has been overseen by the Commonwealth Grants Commission (CGC).</a:t>
            </a:r>
          </a:p>
          <a:p>
            <a:pPr>
              <a:lnSpc>
                <a:spcPct val="100000"/>
              </a:lnSpc>
            </a:pPr>
            <a:r>
              <a:rPr lang="en-AU" dirty="0"/>
              <a:t>From 1981 we had </a:t>
            </a:r>
            <a:r>
              <a:rPr lang="en-AU" b="1" dirty="0"/>
              <a:t>full</a:t>
            </a:r>
            <a:r>
              <a:rPr lang="en-AU" dirty="0"/>
              <a:t> equalisation, which aims to give all states the same fiscal capacity.  For example, WA paid other states to fully share its fiscal advantage from a high capacity to raise mining royalties.  Equally, the NT received payments from other states to fully share its fiscal disadvantage from a high indigenous population.</a:t>
            </a:r>
          </a:p>
          <a:p>
            <a:r>
              <a:rPr lang="en-AU" dirty="0"/>
              <a:t>Since 2000, these equalisation transfers have been made as part of a 2-step system of sharing GST revenue between the states.</a:t>
            </a:r>
          </a:p>
          <a:p>
            <a:pPr marL="685800" lvl="1" indent="-342900">
              <a:buFont typeface="+mj-lt"/>
              <a:buAutoNum type="arabicPeriod"/>
            </a:pPr>
            <a:r>
              <a:rPr lang="en-AU" dirty="0"/>
              <a:t>GST revenue is initially shared according to state populations.</a:t>
            </a:r>
          </a:p>
          <a:p>
            <a:pPr marL="685800" lvl="1" indent="-342900">
              <a:buFont typeface="+mj-lt"/>
              <a:buAutoNum type="arabicPeriod"/>
            </a:pPr>
            <a:r>
              <a:rPr lang="en-AU" dirty="0"/>
              <a:t>These initial state payments are then adjusted for the equalisation transfers.</a:t>
            </a:r>
          </a:p>
        </p:txBody>
      </p:sp>
    </p:spTree>
    <p:extLst>
      <p:ext uri="{BB962C8B-B14F-4D97-AF65-F5344CB8AC3E}">
        <p14:creationId xmlns:p14="http://schemas.microsoft.com/office/powerpoint/2010/main" val="5974718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120903" cy="1325563"/>
          </a:xfrm>
        </p:spPr>
        <p:txBody>
          <a:bodyPr>
            <a:normAutofit/>
          </a:bodyPr>
          <a:lstStyle/>
          <a:p>
            <a:r>
              <a:rPr lang="en-AU" dirty="0"/>
              <a:t>7. Population impacts</a:t>
            </a:r>
            <a:br>
              <a:rPr lang="en-AU" dirty="0"/>
            </a:br>
            <a:r>
              <a:rPr lang="en-AU" dirty="0"/>
              <a:t>(per cent, relative to full equalisation)</a:t>
            </a:r>
          </a:p>
        </p:txBody>
      </p:sp>
      <p:graphicFrame>
        <p:nvGraphicFramePr>
          <p:cNvPr id="3" name="Object 2">
            <a:extLst>
              <a:ext uri="{FF2B5EF4-FFF2-40B4-BE49-F238E27FC236}">
                <a16:creationId xmlns:a16="http://schemas.microsoft.com/office/drawing/2014/main" id="{0958B495-0675-A59A-D5A3-5E82BF69D80B}"/>
              </a:ext>
            </a:extLst>
          </p:cNvPr>
          <p:cNvGraphicFramePr>
            <a:graphicFrameLocks noChangeAspect="1"/>
          </p:cNvGraphicFramePr>
          <p:nvPr>
            <p:extLst>
              <p:ext uri="{D42A27DB-BD31-4B8C-83A1-F6EECF244321}">
                <p14:modId xmlns:p14="http://schemas.microsoft.com/office/powerpoint/2010/main" val="2303090093"/>
              </p:ext>
            </p:extLst>
          </p:nvPr>
        </p:nvGraphicFramePr>
        <p:xfrm>
          <a:off x="1154113" y="1952625"/>
          <a:ext cx="7005637" cy="3921125"/>
        </p:xfrm>
        <a:graphic>
          <a:graphicData uri="http://schemas.openxmlformats.org/presentationml/2006/ole">
            <mc:AlternateContent xmlns:mc="http://schemas.openxmlformats.org/markup-compatibility/2006">
              <mc:Choice xmlns:v="urn:schemas-microsoft-com:vml" Requires="v">
                <p:oleObj name="Worksheet" r:id="rId3" imgW="5838749" imgH="3267030" progId="Excel.Sheet.12">
                  <p:link/>
                </p:oleObj>
              </mc:Choice>
              <mc:Fallback>
                <p:oleObj name="Worksheet" r:id="rId3" imgW="5838749" imgH="3267030" progId="Excel.Sheet.12">
                  <p:link/>
                  <p:pic>
                    <p:nvPicPr>
                      <p:cNvPr id="3" name="Object 2">
                        <a:extLst>
                          <a:ext uri="{FF2B5EF4-FFF2-40B4-BE49-F238E27FC236}">
                            <a16:creationId xmlns:a16="http://schemas.microsoft.com/office/drawing/2014/main" id="{0958B495-0675-A59A-D5A3-5E82BF69D80B}"/>
                          </a:ext>
                        </a:extLst>
                      </p:cNvPr>
                      <p:cNvPicPr/>
                      <p:nvPr/>
                    </p:nvPicPr>
                    <p:blipFill>
                      <a:blip r:embed="rId4"/>
                      <a:stretch>
                        <a:fillRect/>
                      </a:stretch>
                    </p:blipFill>
                    <p:spPr>
                      <a:xfrm>
                        <a:off x="1154113" y="1952625"/>
                        <a:ext cx="7005637" cy="3921125"/>
                      </a:xfrm>
                      <a:prstGeom prst="rect">
                        <a:avLst/>
                      </a:prstGeom>
                    </p:spPr>
                  </p:pic>
                </p:oleObj>
              </mc:Fallback>
            </mc:AlternateContent>
          </a:graphicData>
        </a:graphic>
      </p:graphicFrame>
    </p:spTree>
    <p:extLst>
      <p:ext uri="{BB962C8B-B14F-4D97-AF65-F5344CB8AC3E}">
        <p14:creationId xmlns:p14="http://schemas.microsoft.com/office/powerpoint/2010/main" val="11655171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7. Conclusions</a:t>
            </a:r>
          </a:p>
        </p:txBody>
      </p:sp>
      <p:sp>
        <p:nvSpPr>
          <p:cNvPr id="3" name="Content Placeholder 2"/>
          <p:cNvSpPr>
            <a:spLocks noGrp="1"/>
          </p:cNvSpPr>
          <p:nvPr>
            <p:ph idx="1"/>
          </p:nvPr>
        </p:nvSpPr>
        <p:spPr>
          <a:xfrm>
            <a:off x="628649" y="1825625"/>
            <a:ext cx="8049185" cy="4351338"/>
          </a:xfrm>
        </p:spPr>
        <p:txBody>
          <a:bodyPr>
            <a:normAutofit/>
          </a:bodyPr>
          <a:lstStyle/>
          <a:p>
            <a:pPr marL="457200" indent="-457200">
              <a:buFont typeface="+mj-lt"/>
              <a:buAutoNum type="arabicPeriod"/>
            </a:pPr>
            <a:r>
              <a:rPr lang="en-AU" sz="1900" dirty="0"/>
              <a:t>The standard state system leaves WA with $5.5 billion more than under an efficient system.  (The grants system proposed by the Productivity Commission in 2018 is similarly flawed.)  This excess would allow it to create a tax haven by, for example, completely abolishing payroll tax.</a:t>
            </a:r>
          </a:p>
          <a:p>
            <a:pPr marL="457200" indent="-457200">
              <a:buFont typeface="+mj-lt"/>
              <a:buAutoNum type="arabicPeriod"/>
            </a:pPr>
            <a:r>
              <a:rPr lang="en-AU" sz="1900" dirty="0"/>
              <a:t>This would attract economic activities to WA that would be more productively undertaken in other states.  National economic welfare would be lower than under the existing full equalisation system.</a:t>
            </a:r>
          </a:p>
          <a:p>
            <a:pPr marL="457200" indent="-457200">
              <a:buFont typeface="+mj-lt"/>
              <a:buAutoNum type="arabicPeriod"/>
            </a:pPr>
            <a:r>
              <a:rPr lang="en-AU" sz="1900" dirty="0"/>
              <a:t>An efficient equalisation system would equalise for some, but not all, sources of fiscal (dis)advantage.  Compare to full HFE, this reduces the amount of redistribution between states from $13½ billion to $10½ billion, as does the standard state system.  However, the efficient system increases national economic welfare while the standard state system reduces it.</a:t>
            </a:r>
          </a:p>
          <a:p>
            <a:pPr marL="457200" indent="-457200">
              <a:buFont typeface="+mj-lt"/>
              <a:buAutoNum type="arabicPeriod"/>
            </a:pPr>
            <a:r>
              <a:rPr lang="en-AU" sz="1900" dirty="0"/>
              <a:t>The worst option would be to eliminate or minimise fiscal equalisation.  This would lead to shifts in economic activity between states that are inspired by net fiscal benefits rather than by economic opportunities.</a:t>
            </a:r>
          </a:p>
        </p:txBody>
      </p:sp>
    </p:spTree>
    <p:extLst>
      <p:ext uri="{BB962C8B-B14F-4D97-AF65-F5344CB8AC3E}">
        <p14:creationId xmlns:p14="http://schemas.microsoft.com/office/powerpoint/2010/main" val="8084135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Qualifications</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42</a:t>
            </a:fld>
            <a:endParaRPr lang="en-US"/>
          </a:p>
        </p:txBody>
      </p:sp>
    </p:spTree>
    <p:extLst>
      <p:ext uri="{BB962C8B-B14F-4D97-AF65-F5344CB8AC3E}">
        <p14:creationId xmlns:p14="http://schemas.microsoft.com/office/powerpoint/2010/main" val="33440391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8. Qualifications</a:t>
            </a:r>
          </a:p>
        </p:txBody>
      </p:sp>
      <p:sp>
        <p:nvSpPr>
          <p:cNvPr id="3" name="Content Placeholder 2"/>
          <p:cNvSpPr>
            <a:spLocks noGrp="1"/>
          </p:cNvSpPr>
          <p:nvPr>
            <p:ph idx="1"/>
          </p:nvPr>
        </p:nvSpPr>
        <p:spPr/>
        <p:txBody>
          <a:bodyPr>
            <a:normAutofit/>
          </a:bodyPr>
          <a:lstStyle/>
          <a:p>
            <a:r>
              <a:rPr lang="en-AU" dirty="0"/>
              <a:t>Labour is fully mobile between states – this takes time (see next slide)</a:t>
            </a:r>
          </a:p>
          <a:p>
            <a:r>
              <a:rPr lang="en-AU" dirty="0"/>
              <a:t>State governments take equalisation grants as given</a:t>
            </a:r>
          </a:p>
          <a:p>
            <a:r>
              <a:rPr lang="en-AU" dirty="0"/>
              <a:t>State governments provide private services</a:t>
            </a:r>
          </a:p>
          <a:p>
            <a:r>
              <a:rPr lang="en-AU" dirty="0"/>
              <a:t>Locational distortions caused by central government budgets are excluded from the equalisation analysis</a:t>
            </a:r>
          </a:p>
          <a:p>
            <a:r>
              <a:rPr lang="en-AU" dirty="0"/>
              <a:t>No congestion (congestion is seen as a congestion tax not HFE issue)</a:t>
            </a:r>
          </a:p>
          <a:p>
            <a:r>
              <a:rPr lang="en-AU" dirty="0"/>
              <a:t>These assumptions seem reasonable in the context of analysing fiscal equalisation policy, but not in some other policy contexts</a:t>
            </a:r>
          </a:p>
        </p:txBody>
      </p:sp>
    </p:spTree>
    <p:extLst>
      <p:ext uri="{BB962C8B-B14F-4D97-AF65-F5344CB8AC3E}">
        <p14:creationId xmlns:p14="http://schemas.microsoft.com/office/powerpoint/2010/main" val="790731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6805A-A07E-6541-AFAD-EC81FB36A8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D19E1-19B9-77BC-E31D-1C252BB5D7F4}"/>
              </a:ext>
            </a:extLst>
          </p:cNvPr>
          <p:cNvSpPr>
            <a:spLocks noGrp="1"/>
          </p:cNvSpPr>
          <p:nvPr>
            <p:ph type="title"/>
          </p:nvPr>
        </p:nvSpPr>
        <p:spPr>
          <a:xfrm>
            <a:off x="523783" y="365126"/>
            <a:ext cx="8202967" cy="1325563"/>
          </a:xfrm>
        </p:spPr>
        <p:txBody>
          <a:bodyPr/>
          <a:lstStyle/>
          <a:p>
            <a:r>
              <a:rPr lang="en-AU" dirty="0"/>
              <a:t>8. Qualifications - Historical Population Mobility</a:t>
            </a:r>
          </a:p>
        </p:txBody>
      </p:sp>
      <p:graphicFrame>
        <p:nvGraphicFramePr>
          <p:cNvPr id="3" name="Object 2">
            <a:extLst>
              <a:ext uri="{FF2B5EF4-FFF2-40B4-BE49-F238E27FC236}">
                <a16:creationId xmlns:a16="http://schemas.microsoft.com/office/drawing/2014/main" id="{24482A5D-EFED-8DF0-CA90-8B4AFEAE4166}"/>
              </a:ext>
            </a:extLst>
          </p:cNvPr>
          <p:cNvGraphicFramePr>
            <a:graphicFrameLocks noChangeAspect="1"/>
          </p:cNvGraphicFramePr>
          <p:nvPr>
            <p:extLst>
              <p:ext uri="{D42A27DB-BD31-4B8C-83A1-F6EECF244321}">
                <p14:modId xmlns:p14="http://schemas.microsoft.com/office/powerpoint/2010/main" val="1595255906"/>
              </p:ext>
            </p:extLst>
          </p:nvPr>
        </p:nvGraphicFramePr>
        <p:xfrm>
          <a:off x="641338" y="1724016"/>
          <a:ext cx="7970545" cy="4261653"/>
        </p:xfrm>
        <a:graphic>
          <a:graphicData uri="http://schemas.openxmlformats.org/presentationml/2006/ole">
            <mc:AlternateContent xmlns:mc="http://schemas.openxmlformats.org/markup-compatibility/2006">
              <mc:Choice xmlns:v="urn:schemas-microsoft-com:vml" Requires="v">
                <p:oleObj name="Worksheet" r:id="rId3" imgW="6377026" imgH="3409838" progId="Excel.Sheet.12">
                  <p:link/>
                </p:oleObj>
              </mc:Choice>
              <mc:Fallback>
                <p:oleObj name="Worksheet" r:id="rId3" imgW="6377026" imgH="3409838" progId="Excel.Sheet.12">
                  <p:link/>
                  <p:pic>
                    <p:nvPicPr>
                      <p:cNvPr id="3" name="Object 2">
                        <a:extLst>
                          <a:ext uri="{FF2B5EF4-FFF2-40B4-BE49-F238E27FC236}">
                            <a16:creationId xmlns:a16="http://schemas.microsoft.com/office/drawing/2014/main" id="{24482A5D-EFED-8DF0-CA90-8B4AFEAE4166}"/>
                          </a:ext>
                        </a:extLst>
                      </p:cNvPr>
                      <p:cNvPicPr/>
                      <p:nvPr/>
                    </p:nvPicPr>
                    <p:blipFill>
                      <a:blip r:embed="rId4"/>
                      <a:stretch>
                        <a:fillRect/>
                      </a:stretch>
                    </p:blipFill>
                    <p:spPr>
                      <a:xfrm>
                        <a:off x="641338" y="1724016"/>
                        <a:ext cx="7970545" cy="4261653"/>
                      </a:xfrm>
                      <a:prstGeom prst="rect">
                        <a:avLst/>
                      </a:prstGeom>
                    </p:spPr>
                  </p:pic>
                </p:oleObj>
              </mc:Fallback>
            </mc:AlternateContent>
          </a:graphicData>
        </a:graphic>
      </p:graphicFrame>
    </p:spTree>
    <p:extLst>
      <p:ext uri="{BB962C8B-B14F-4D97-AF65-F5344CB8AC3E}">
        <p14:creationId xmlns:p14="http://schemas.microsoft.com/office/powerpoint/2010/main" val="1039763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300" dirty="0"/>
              <a:t>Conclusions</a:t>
            </a:r>
          </a:p>
        </p:txBody>
      </p:sp>
      <p:sp>
        <p:nvSpPr>
          <p:cNvPr id="4" name="Text Placeholder 3"/>
          <p:cNvSpPr>
            <a:spLocks noGrp="1"/>
          </p:cNvSpPr>
          <p:nvPr>
            <p:ph type="body" idx="1"/>
          </p:nvPr>
        </p:nvSpPr>
        <p:spPr/>
        <p:txBody>
          <a:bodyPr/>
          <a:lstStyle/>
          <a:p>
            <a:endParaRPr lang="en-AU" dirty="0"/>
          </a:p>
        </p:txBody>
      </p:sp>
      <p:sp>
        <p:nvSpPr>
          <p:cNvPr id="3" name="Slide Number Placeholder 2"/>
          <p:cNvSpPr>
            <a:spLocks noGrp="1"/>
          </p:cNvSpPr>
          <p:nvPr>
            <p:ph type="sldNum" sz="quarter" idx="12"/>
          </p:nvPr>
        </p:nvSpPr>
        <p:spPr/>
        <p:txBody>
          <a:bodyPr/>
          <a:lstStyle/>
          <a:p>
            <a:fld id="{26A0B0CF-D7B2-9742-B22F-2C13C7819D57}" type="slidenum">
              <a:rPr lang="en-US" smtClean="0"/>
              <a:pPr/>
              <a:t>45</a:t>
            </a:fld>
            <a:endParaRPr lang="en-US"/>
          </a:p>
        </p:txBody>
      </p:sp>
    </p:spTree>
    <p:extLst>
      <p:ext uri="{BB962C8B-B14F-4D97-AF65-F5344CB8AC3E}">
        <p14:creationId xmlns:p14="http://schemas.microsoft.com/office/powerpoint/2010/main" val="14126950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9. Recommendations</a:t>
            </a:r>
          </a:p>
        </p:txBody>
      </p:sp>
      <p:sp>
        <p:nvSpPr>
          <p:cNvPr id="3" name="Content Placeholder 2"/>
          <p:cNvSpPr>
            <a:spLocks noGrp="1"/>
          </p:cNvSpPr>
          <p:nvPr>
            <p:ph idx="1"/>
          </p:nvPr>
        </p:nvSpPr>
        <p:spPr/>
        <p:txBody>
          <a:bodyPr>
            <a:normAutofit fontScale="92500" lnSpcReduction="10000"/>
          </a:bodyPr>
          <a:lstStyle/>
          <a:p>
            <a:pPr marL="0" indent="0">
              <a:buNone/>
            </a:pPr>
            <a:r>
              <a:rPr lang="en-AU" dirty="0">
                <a:solidFill>
                  <a:srgbClr val="1FA09A"/>
                </a:solidFill>
              </a:rPr>
              <a:t>Revenue</a:t>
            </a:r>
          </a:p>
          <a:p>
            <a:pPr marL="457200" indent="-457200">
              <a:buFont typeface="+mj-lt"/>
              <a:buAutoNum type="arabicPeriod"/>
            </a:pPr>
            <a:r>
              <a:rPr lang="en-AU" sz="1900" dirty="0"/>
              <a:t>Retain full equalisation for mining royalties (but preferably based on mining capacity not mining production), stamp duties on conveyances and land tax.</a:t>
            </a:r>
          </a:p>
          <a:p>
            <a:pPr marL="457200" indent="-457200">
              <a:buFont typeface="+mj-lt"/>
              <a:buAutoNum type="arabicPeriod"/>
            </a:pPr>
            <a:r>
              <a:rPr lang="en-AU" sz="1900" dirty="0"/>
              <a:t>Replace the population-based state distribution of national GST with a household consumption-based distribution.</a:t>
            </a:r>
          </a:p>
          <a:p>
            <a:pPr marL="457200" indent="-457200">
              <a:buFont typeface="+mj-lt"/>
              <a:buAutoNum type="arabicPeriod"/>
            </a:pPr>
            <a:r>
              <a:rPr lang="en-AU" sz="1900" dirty="0"/>
              <a:t>For GST and other revenues not in (1), simplify by aggregating them together and then using limited equalisation.  Revenue-raising capacity is assessed from state demography, not actual state tax bases because they are also affected by economic performance.</a:t>
            </a:r>
          </a:p>
          <a:p>
            <a:pPr marL="0" indent="0">
              <a:buNone/>
            </a:pPr>
            <a:r>
              <a:rPr lang="en-AU" dirty="0">
                <a:solidFill>
                  <a:srgbClr val="1FA09A"/>
                </a:solidFill>
              </a:rPr>
              <a:t>Spending</a:t>
            </a:r>
          </a:p>
          <a:p>
            <a:pPr marL="457200" indent="-457200">
              <a:buFont typeface="+mj-lt"/>
              <a:buAutoNum type="arabicPeriod"/>
            </a:pPr>
            <a:r>
              <a:rPr lang="en-AU" sz="1900" dirty="0"/>
              <a:t>Retain full equalisation for administrative scale.</a:t>
            </a:r>
          </a:p>
          <a:p>
            <a:pPr marL="457200" indent="-457200">
              <a:buFont typeface="+mj-lt"/>
              <a:buAutoNum type="arabicPeriod"/>
            </a:pPr>
            <a:r>
              <a:rPr lang="en-AU" sz="1900" dirty="0"/>
              <a:t>Retain full equalisation for demographic-based characteristics.</a:t>
            </a:r>
          </a:p>
          <a:p>
            <a:pPr marL="457200" indent="-457200">
              <a:buFont typeface="+mj-lt"/>
              <a:buAutoNum type="arabicPeriod"/>
            </a:pPr>
            <a:r>
              <a:rPr lang="en-AU" sz="1900" dirty="0"/>
              <a:t>Remove equalisation for geographic circumstances.</a:t>
            </a:r>
          </a:p>
          <a:p>
            <a:pPr marL="457200" indent="-457200">
              <a:buFont typeface="+mj-lt"/>
              <a:buAutoNum type="arabicPeriod"/>
            </a:pPr>
            <a:r>
              <a:rPr lang="en-AU" sz="1900" dirty="0"/>
              <a:t>Remove equalisation for wage costs.</a:t>
            </a:r>
          </a:p>
          <a:p>
            <a:pPr marL="0" indent="0">
              <a:buNone/>
            </a:pPr>
            <a:endParaRPr lang="en-AU" sz="1900" dirty="0"/>
          </a:p>
        </p:txBody>
      </p:sp>
    </p:spTree>
    <p:extLst>
      <p:ext uri="{BB962C8B-B14F-4D97-AF65-F5344CB8AC3E}">
        <p14:creationId xmlns:p14="http://schemas.microsoft.com/office/powerpoint/2010/main" val="1575181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9. Other main messages</a:t>
            </a:r>
          </a:p>
        </p:txBody>
      </p:sp>
      <p:sp>
        <p:nvSpPr>
          <p:cNvPr id="3" name="Content Placeholder 2"/>
          <p:cNvSpPr>
            <a:spLocks noGrp="1"/>
          </p:cNvSpPr>
          <p:nvPr>
            <p:ph idx="1"/>
          </p:nvPr>
        </p:nvSpPr>
        <p:spPr>
          <a:xfrm>
            <a:off x="628649" y="1825625"/>
            <a:ext cx="8049185" cy="4351338"/>
          </a:xfrm>
        </p:spPr>
        <p:txBody>
          <a:bodyPr>
            <a:normAutofit/>
          </a:bodyPr>
          <a:lstStyle/>
          <a:p>
            <a:pPr marL="457200" indent="-457200">
              <a:buFont typeface="+mj-lt"/>
              <a:buAutoNum type="arabicPeriod"/>
            </a:pPr>
            <a:r>
              <a:rPr lang="en-AU" sz="1900" dirty="0"/>
              <a:t>Conceptually, sharing GST between states according to their populations and making equalisation transfers between the states are separate ideas.  Linking the two ideas generally causes confusion.  It just happens to be the case that GST revenue sharing is now used as the vehicle for making equalisation transfers, but other vehicles have been used in the past.  </a:t>
            </a:r>
          </a:p>
          <a:p>
            <a:pPr marL="457200" indent="-457200">
              <a:buFont typeface="+mj-lt"/>
              <a:buAutoNum type="arabicPeriod"/>
            </a:pPr>
            <a:r>
              <a:rPr lang="en-AU" sz="1900" dirty="0"/>
              <a:t>The existing standard state system creates the conditions for a tax haven in WA, attracting economic activities to WA that would be more productively undertaken in other states.  National economic welfare is lower than under the previous full equalisation system.</a:t>
            </a:r>
          </a:p>
          <a:p>
            <a:pPr marL="457200" indent="-457200">
              <a:buFont typeface="+mj-lt"/>
              <a:buAutoNum type="arabicPeriod"/>
            </a:pPr>
            <a:r>
              <a:rPr lang="en-AU" sz="1900" dirty="0"/>
              <a:t>An efficient equalisation system would equalise for some, but not all, sources of fiscal (dis)advantage, as detailed in the recommendations.  National economic welfare would be higher than under all other systems.</a:t>
            </a:r>
          </a:p>
          <a:p>
            <a:pPr marL="457200" indent="-457200">
              <a:buFont typeface="+mj-lt"/>
              <a:buAutoNum type="arabicPeriod"/>
            </a:pPr>
            <a:r>
              <a:rPr lang="en-AU" sz="1900" dirty="0"/>
              <a:t>The worst option is to largely or entirely eliminate fiscal equalisation.  This would lead to shifts in economic activity between states that are inspired by net fiscal benefits rather than by economic opportunities.</a:t>
            </a:r>
          </a:p>
        </p:txBody>
      </p:sp>
    </p:spTree>
    <p:extLst>
      <p:ext uri="{BB962C8B-B14F-4D97-AF65-F5344CB8AC3E}">
        <p14:creationId xmlns:p14="http://schemas.microsoft.com/office/powerpoint/2010/main" val="19386887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10. Sources - Original Research Paper</a:t>
            </a:r>
          </a:p>
        </p:txBody>
      </p:sp>
      <p:sp>
        <p:nvSpPr>
          <p:cNvPr id="3" name="Content Placeholder 2"/>
          <p:cNvSpPr>
            <a:spLocks noGrp="1"/>
          </p:cNvSpPr>
          <p:nvPr>
            <p:ph idx="1"/>
          </p:nvPr>
        </p:nvSpPr>
        <p:spPr/>
        <p:txBody>
          <a:bodyPr>
            <a:normAutofit/>
          </a:bodyPr>
          <a:lstStyle/>
          <a:p>
            <a:pPr marL="0" indent="0">
              <a:buNone/>
            </a:pPr>
            <a:endParaRPr lang="en-AU" dirty="0"/>
          </a:p>
          <a:p>
            <a:pPr marL="0" indent="0">
              <a:buNone/>
            </a:pPr>
            <a:r>
              <a:rPr lang="en-AU" dirty="0"/>
              <a:t>Murphy, C. (2018) ‘Optimal fiscal equalisation and its application to Australia: updated’, ANU Tax and Transfer Policy Institute Working Paper, 11/2018.</a:t>
            </a:r>
          </a:p>
          <a:p>
            <a:pPr marL="0" indent="0">
              <a:buNone/>
            </a:pPr>
            <a:endParaRPr lang="en-AU" dirty="0"/>
          </a:p>
        </p:txBody>
      </p:sp>
    </p:spTree>
    <p:extLst>
      <p:ext uri="{BB962C8B-B14F-4D97-AF65-F5344CB8AC3E}">
        <p14:creationId xmlns:p14="http://schemas.microsoft.com/office/powerpoint/2010/main" val="167242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1. Introduction – Grants </a:t>
            </a:r>
            <a:br>
              <a:rPr lang="en-AU" dirty="0"/>
            </a:br>
            <a:r>
              <a:rPr lang="en-AU" dirty="0"/>
              <a:t>(2018 PC recommendation)</a:t>
            </a:r>
          </a:p>
        </p:txBody>
      </p:sp>
      <p:sp>
        <p:nvSpPr>
          <p:cNvPr id="3" name="Content Placeholder 2"/>
          <p:cNvSpPr>
            <a:spLocks noGrp="1"/>
          </p:cNvSpPr>
          <p:nvPr>
            <p:ph idx="1"/>
          </p:nvPr>
        </p:nvSpPr>
        <p:spPr>
          <a:xfrm>
            <a:off x="628650" y="1825624"/>
            <a:ext cx="7886700" cy="4646893"/>
          </a:xfrm>
        </p:spPr>
        <p:txBody>
          <a:bodyPr>
            <a:normAutofit/>
          </a:bodyPr>
          <a:lstStyle/>
          <a:p>
            <a:r>
              <a:rPr lang="en-AU" dirty="0"/>
              <a:t>Following complaints from WA, a donor state, in 2017-18 the Productivity Commission (PC) conducted an inquiry into our fiscal equalisation system.  The 2018 inquiry recommended that full equalisation be replaced with what the PC called equalisation to the average of all states (ETA).</a:t>
            </a:r>
          </a:p>
          <a:p>
            <a:r>
              <a:rPr lang="en-AU" dirty="0"/>
              <a:t>This is exactly equivalent to the </a:t>
            </a:r>
            <a:r>
              <a:rPr lang="en-AU" b="1" dirty="0"/>
              <a:t>grants</a:t>
            </a:r>
            <a:r>
              <a:rPr lang="en-AU" dirty="0"/>
              <a:t> system that is discussed in the fiscal equalisation literature.  Under the grants system, recipient states are paid from the GST pool instead of by donor states.</a:t>
            </a:r>
          </a:p>
          <a:p>
            <a:r>
              <a:rPr lang="en-AU" dirty="0"/>
              <a:t>The government rejected the PC recommendation for a grants system in favour of its own ‘standard state’ system.</a:t>
            </a:r>
          </a:p>
          <a:p>
            <a:r>
              <a:rPr lang="en-AU" dirty="0"/>
              <a:t>The PC is to report to government again by the end of 2026 on how the standard state system is performing.</a:t>
            </a:r>
          </a:p>
        </p:txBody>
      </p:sp>
    </p:spTree>
    <p:extLst>
      <p:ext uri="{BB962C8B-B14F-4D97-AF65-F5344CB8AC3E}">
        <p14:creationId xmlns:p14="http://schemas.microsoft.com/office/powerpoint/2010/main" val="1268542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1. Introduction – Standard state </a:t>
            </a:r>
            <a:br>
              <a:rPr lang="en-AU" dirty="0"/>
            </a:br>
            <a:r>
              <a:rPr lang="en-AU" dirty="0"/>
              <a:t>(current system)</a:t>
            </a:r>
          </a:p>
        </p:txBody>
      </p:sp>
      <p:sp>
        <p:nvSpPr>
          <p:cNvPr id="3" name="Content Placeholder 2"/>
          <p:cNvSpPr>
            <a:spLocks noGrp="1"/>
          </p:cNvSpPr>
          <p:nvPr>
            <p:ph idx="1"/>
          </p:nvPr>
        </p:nvSpPr>
        <p:spPr>
          <a:xfrm>
            <a:off x="628650" y="1825624"/>
            <a:ext cx="7886700" cy="4646893"/>
          </a:xfrm>
        </p:spPr>
        <p:txBody>
          <a:bodyPr>
            <a:normAutofit/>
          </a:bodyPr>
          <a:lstStyle/>
          <a:p>
            <a:r>
              <a:rPr lang="en-AU" dirty="0"/>
              <a:t>The </a:t>
            </a:r>
            <a:r>
              <a:rPr lang="en-AU" b="1" dirty="0"/>
              <a:t>standard state </a:t>
            </a:r>
            <a:r>
              <a:rPr lang="en-AU" dirty="0"/>
              <a:t>system places a floor under GST relativities equal to the GST relativity of the standard state.  The standard state is either NSW or Victoria, whichever has the lower GST relativity.</a:t>
            </a:r>
          </a:p>
          <a:p>
            <a:r>
              <a:rPr lang="en-AU" dirty="0"/>
              <a:t>The standard state system is fully phased in from 2026/27.  The GST relativities for that initial year were announced by the CGC in March.</a:t>
            </a:r>
          </a:p>
          <a:p>
            <a:r>
              <a:rPr lang="en-AU" dirty="0"/>
              <a:t>Compared to full equalisation, the standard state system raised the GST relativity for WA from 0.25 to 0.82, at the expense of the GST relativities of the other 7 states and territories.   </a:t>
            </a:r>
          </a:p>
          <a:p>
            <a:r>
              <a:rPr lang="en-AU" dirty="0"/>
              <a:t>Under a ‘no worse off’ guarantee, the Federal Government fully compensates the seven losing states and territories.  This guarantee extends to 2029/30.</a:t>
            </a:r>
          </a:p>
          <a:p>
            <a:r>
              <a:rPr lang="en-AU" dirty="0"/>
              <a:t>The modelling of the standard state system assumes this guarantee, which has been more costly than was expected, is allowed to expire.</a:t>
            </a:r>
          </a:p>
        </p:txBody>
      </p:sp>
    </p:spTree>
    <p:extLst>
      <p:ext uri="{BB962C8B-B14F-4D97-AF65-F5344CB8AC3E}">
        <p14:creationId xmlns:p14="http://schemas.microsoft.com/office/powerpoint/2010/main" val="3653333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1. Introduction – aim of the optimal system</a:t>
            </a:r>
          </a:p>
        </p:txBody>
      </p:sp>
      <p:sp>
        <p:nvSpPr>
          <p:cNvPr id="3" name="Content Placeholder 2"/>
          <p:cNvSpPr>
            <a:spLocks noGrp="1"/>
          </p:cNvSpPr>
          <p:nvPr>
            <p:ph idx="1"/>
          </p:nvPr>
        </p:nvSpPr>
        <p:spPr>
          <a:xfrm>
            <a:off x="628650" y="1592536"/>
            <a:ext cx="7886700" cy="4808263"/>
          </a:xfrm>
        </p:spPr>
        <p:txBody>
          <a:bodyPr>
            <a:noAutofit/>
          </a:bodyPr>
          <a:lstStyle/>
          <a:p>
            <a:r>
              <a:rPr lang="en-AU" dirty="0"/>
              <a:t>An optimal equalisation system is designed to best serve the public interest.  There are three possible ways it might do this.</a:t>
            </a:r>
          </a:p>
          <a:p>
            <a:r>
              <a:rPr lang="en-AU" dirty="0">
                <a:solidFill>
                  <a:srgbClr val="1FA09A"/>
                </a:solidFill>
              </a:rPr>
              <a:t>Vertical equity </a:t>
            </a:r>
            <a:r>
              <a:rPr lang="en-AU" dirty="0"/>
              <a:t>– redistributing from rich to poor.  Fiscal equalisation between states is a blunt instrument for achieving vertical equity because each state has a mixture of rich and poor people.  The Federal Government can better achieve vertical equity by targeting individuals using government services, taxes and transfers. </a:t>
            </a:r>
          </a:p>
          <a:p>
            <a:r>
              <a:rPr lang="en-AU" dirty="0">
                <a:solidFill>
                  <a:srgbClr val="1FA09A"/>
                </a:solidFill>
              </a:rPr>
              <a:t>Horizontal equity </a:t>
            </a:r>
            <a:r>
              <a:rPr lang="en-AU" dirty="0"/>
              <a:t>– ensuring that comparable individuals who are residents of different states have the same economic welfare. Australian fiscal equalisation has tried to achieve this.  However, free interstate migration achieves this aim better because migration decisions take into account all of the factors that influence economic welfare in a state, not just state government services and taxes.</a:t>
            </a:r>
          </a:p>
          <a:p>
            <a:r>
              <a:rPr lang="en-AU" dirty="0">
                <a:solidFill>
                  <a:srgbClr val="1FA09A"/>
                </a:solidFill>
              </a:rPr>
              <a:t>Labour location efficiency </a:t>
            </a:r>
            <a:r>
              <a:rPr lang="en-AU" dirty="0"/>
              <a:t>– labour is allocated between states to maximise economic welfare.  Fiscal equalisation is integral to achieving this.  So fiscal equalisation should focus on this aim.  </a:t>
            </a:r>
          </a:p>
        </p:txBody>
      </p:sp>
    </p:spTree>
    <p:extLst>
      <p:ext uri="{BB962C8B-B14F-4D97-AF65-F5344CB8AC3E}">
        <p14:creationId xmlns:p14="http://schemas.microsoft.com/office/powerpoint/2010/main" val="2844366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7"/>
            <a:ext cx="8099715" cy="1293044"/>
          </a:xfrm>
        </p:spPr>
        <p:txBody>
          <a:bodyPr/>
          <a:lstStyle/>
          <a:p>
            <a:r>
              <a:rPr lang="en-AU" dirty="0"/>
              <a:t>1. Introduction – Efficient (welfare maximising)</a:t>
            </a:r>
          </a:p>
        </p:txBody>
      </p:sp>
      <p:sp>
        <p:nvSpPr>
          <p:cNvPr id="3" name="Content Placeholder 2"/>
          <p:cNvSpPr>
            <a:spLocks noGrp="1"/>
          </p:cNvSpPr>
          <p:nvPr>
            <p:ph idx="1"/>
          </p:nvPr>
        </p:nvSpPr>
        <p:spPr>
          <a:xfrm>
            <a:off x="628650" y="1825624"/>
            <a:ext cx="7886700" cy="4646893"/>
          </a:xfrm>
        </p:spPr>
        <p:txBody>
          <a:bodyPr>
            <a:normAutofit fontScale="92500" lnSpcReduction="10000"/>
          </a:bodyPr>
          <a:lstStyle/>
          <a:p>
            <a:r>
              <a:rPr lang="en-AU" dirty="0"/>
              <a:t>The </a:t>
            </a:r>
            <a:r>
              <a:rPr lang="en-AU" b="1" dirty="0"/>
              <a:t>efficient</a:t>
            </a:r>
            <a:r>
              <a:rPr lang="en-AU" dirty="0"/>
              <a:t> system helps maximise economic welfare by allowing labour to be optimally allocated between states.  This requires that</a:t>
            </a:r>
            <a:r>
              <a:rPr lang="en-AU" b="1" dirty="0"/>
              <a:t> each states offers the same type of labour the same dollar value of government services net of taxes, or net fiscal benefit</a:t>
            </a:r>
            <a:r>
              <a:rPr lang="en-AU" dirty="0"/>
              <a:t>.</a:t>
            </a:r>
          </a:p>
          <a:p>
            <a:r>
              <a:rPr lang="en-AU" dirty="0"/>
              <a:t>To achieve this, some factors that cause states to differ in fiscal capacities should be neutralised using equalisation and other factors should not.  </a:t>
            </a:r>
          </a:p>
          <a:p>
            <a:r>
              <a:rPr lang="en-AU" dirty="0"/>
              <a:t>A state may have a higher fiscal capacity because it has a more educated population or more valuable natural resources (minerals and land).  Such fiscal advantages may allow a state to offer haven-like tax rates, inefficiently attracting labour from more productive uses in other states.  This loss in national productivity should be avoided using fiscal equalisation.  (Buchanan, 1952; </a:t>
            </a:r>
            <a:r>
              <a:rPr lang="en-AU" dirty="0" err="1"/>
              <a:t>Boadway</a:t>
            </a:r>
            <a:r>
              <a:rPr lang="en-AU" dirty="0"/>
              <a:t> &amp; Flatters, 1982)</a:t>
            </a:r>
          </a:p>
          <a:p>
            <a:r>
              <a:rPr lang="en-AU" dirty="0"/>
              <a:t>A state may also have a higher fiscal capacity because government services are provided more efficiently reducing expenditure needs, or it is an unattractive place to live requiring it to offer higher pay to attract workers, boosting revenue.  Such fiscal advantages have a legitimate role in labour market decision making and should not be equalised.  (</a:t>
            </a:r>
            <a:r>
              <a:rPr lang="en-AU" dirty="0" err="1"/>
              <a:t>Albouy</a:t>
            </a:r>
            <a:r>
              <a:rPr lang="en-AU" dirty="0"/>
              <a:t>, 2012)</a:t>
            </a:r>
          </a:p>
          <a:p>
            <a:endParaRPr lang="en-AU" dirty="0"/>
          </a:p>
          <a:p>
            <a:endParaRPr lang="en-AU" dirty="0"/>
          </a:p>
        </p:txBody>
      </p:sp>
    </p:spTree>
    <p:extLst>
      <p:ext uri="{BB962C8B-B14F-4D97-AF65-F5344CB8AC3E}">
        <p14:creationId xmlns:p14="http://schemas.microsoft.com/office/powerpoint/2010/main" val="3161421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1. Introduction – my research</a:t>
            </a:r>
          </a:p>
        </p:txBody>
      </p:sp>
      <p:sp>
        <p:nvSpPr>
          <p:cNvPr id="3" name="Content Placeholder 2"/>
          <p:cNvSpPr>
            <a:spLocks noGrp="1"/>
          </p:cNvSpPr>
          <p:nvPr>
            <p:ph idx="1"/>
          </p:nvPr>
        </p:nvSpPr>
        <p:spPr>
          <a:xfrm>
            <a:off x="610719" y="1825625"/>
            <a:ext cx="8040221" cy="4279340"/>
          </a:xfrm>
        </p:spPr>
        <p:txBody>
          <a:bodyPr>
            <a:normAutofit fontScale="92500" lnSpcReduction="10000"/>
          </a:bodyPr>
          <a:lstStyle/>
          <a:p>
            <a:pPr marL="0" indent="0">
              <a:buNone/>
            </a:pPr>
            <a:r>
              <a:rPr lang="en-AU" sz="2300" dirty="0"/>
              <a:t>I have developed an optimal fiscal equalisation system for Australia in a series of papers: Independent Economics (2015), Murphy (2017), Murphy (2018), Murphy (2021) and here.  This has three aspects.</a:t>
            </a:r>
          </a:p>
          <a:p>
            <a:pPr marL="457200" indent="-457200">
              <a:buFont typeface="+mj-lt"/>
              <a:buAutoNum type="arabicPeriod"/>
            </a:pPr>
            <a:r>
              <a:rPr lang="en-AU" dirty="0"/>
              <a:t>The principles of optimal fiscal equalisation.  Building on international research (Buchanan, 1952; </a:t>
            </a:r>
            <a:r>
              <a:rPr lang="en-AU" dirty="0" err="1"/>
              <a:t>Boadway</a:t>
            </a:r>
            <a:r>
              <a:rPr lang="en-AU" dirty="0"/>
              <a:t> &amp; Flatters, 1982; </a:t>
            </a:r>
            <a:r>
              <a:rPr lang="en-AU" dirty="0" err="1"/>
              <a:t>Albouy</a:t>
            </a:r>
            <a:r>
              <a:rPr lang="en-AU" dirty="0"/>
              <a:t>, 2012), this study clarifies some issues and adds an Australian orientation e.g. including the GST.  It arrives at a general formula for optimal fiscal equalisation.</a:t>
            </a:r>
          </a:p>
          <a:p>
            <a:pPr marL="457200" indent="-457200">
              <a:buFont typeface="+mj-lt"/>
              <a:buAutoNum type="arabicPeriod"/>
            </a:pPr>
            <a:r>
              <a:rPr lang="en-AU" dirty="0"/>
              <a:t>The practice of optimal fiscal equalisation.  This work applies the formula to Australia.  This provides a set of optimal equalisation transfers between the eight states and territories for any given year.</a:t>
            </a:r>
          </a:p>
          <a:p>
            <a:pPr marL="457200" indent="-457200">
              <a:buFont typeface="+mj-lt"/>
              <a:buAutoNum type="arabicPeriod"/>
            </a:pPr>
            <a:r>
              <a:rPr lang="en-AU" dirty="0"/>
              <a:t>A comparison of the economic effects of alternative systems.  This compares the effects on state populations and economic welfare of moving from full equalisation to: (</a:t>
            </a:r>
            <a:r>
              <a:rPr lang="en-AU" dirty="0" err="1"/>
              <a:t>i</a:t>
            </a:r>
            <a:r>
              <a:rPr lang="en-AU" dirty="0"/>
              <a:t>) minimal equalisation; (ii) the PC’s recommended grants scheme; (iii) the government’s standard state scheme; or (iv) the optimal or efficient scheme.</a:t>
            </a:r>
          </a:p>
        </p:txBody>
      </p:sp>
    </p:spTree>
    <p:extLst>
      <p:ext uri="{BB962C8B-B14F-4D97-AF65-F5344CB8AC3E}">
        <p14:creationId xmlns:p14="http://schemas.microsoft.com/office/powerpoint/2010/main" val="1193065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3A09F24D3C7D42BC4F0D225D56A002" ma:contentTypeVersion="12" ma:contentTypeDescription="Create a new document." ma:contentTypeScope="" ma:versionID="9f32fa24f39b9d7796f7416abe4caa1e">
  <xsd:schema xmlns:xsd="http://www.w3.org/2001/XMLSchema" xmlns:xs="http://www.w3.org/2001/XMLSchema" xmlns:p="http://schemas.microsoft.com/office/2006/metadata/properties" xmlns:ns2="6c345048-4f48-4f33-acaa-aa726ed2b624" xmlns:ns3="a45654d2-7e13-41e4-899b-c3fb30ebea62" targetNamespace="http://schemas.microsoft.com/office/2006/metadata/properties" ma:root="true" ma:fieldsID="75dd02d098db09470ddd108c1780d3fc" ns2:_="" ns3:_="">
    <xsd:import namespace="6c345048-4f48-4f33-acaa-aa726ed2b624"/>
    <xsd:import namespace="a45654d2-7e13-41e4-899b-c3fb30ebea62"/>
    <xsd:element name="properties">
      <xsd:complexType>
        <xsd:sequence>
          <xsd:element name="documentManagement">
            <xsd:complexType>
              <xsd:all>
                <xsd:element ref="ns2:i0f84bba906045b4af568ee102a52dcb" minOccurs="0"/>
                <xsd:element ref="ns2:TaxCatchAll" minOccurs="0"/>
                <xsd:element ref="ns3:MediaServiceMetadata" minOccurs="0"/>
                <xsd:element ref="ns3:MediaServiceFastMetadata" minOccurs="0"/>
                <xsd:element ref="ns3:MediaServiceSearchProperties" minOccurs="0"/>
                <xsd:element ref="ns3:MediaServiceDateTaken" minOccurs="0"/>
                <xsd:element ref="ns3:lcf76f155ced4ddcb4097134ff3c332f"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345048-4f48-4f33-acaa-aa726ed2b624" elementFormDefault="qualified">
    <xsd:import namespace="http://schemas.microsoft.com/office/2006/documentManagement/types"/>
    <xsd:import namespace="http://schemas.microsoft.com/office/infopath/2007/PartnerControls"/>
    <xsd:element name="i0f84bba906045b4af568ee102a52dcb" ma:index="9" nillable="true" ma:taxonomy="true" ma:internalName="i0f84bba906045b4af568ee102a52dcb" ma:taxonomyFieldName="RevIMBCS" ma:displayName="Record" ma:indexed="true" ma:default="1;#Unclassified|3955eeb1-2d18-4582-aeb2-00144ec3aaf5" ma:fieldId="{20f84bba-9060-45b4-af56-8ee102a52dcb}" ma:sspId="9e7832e3-0c1d-4697-8be2-0d137dca2da6" ma:termSetId="3c672b5e-1100-4960-a8a3-535520ee1155"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c3716eeb-8bdb-4c0c-a0af-4229fea71498}" ma:internalName="TaxCatchAll" ma:showField="CatchAllData" ma:web="6c345048-4f48-4f33-acaa-aa726ed2b62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45654d2-7e13-41e4-899b-c3fb30ebea6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e7832e3-0c1d-4697-8be2-0d137dca2da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45654d2-7e13-41e4-899b-c3fb30ebea62">
      <Terms xmlns="http://schemas.microsoft.com/office/infopath/2007/PartnerControls"/>
    </lcf76f155ced4ddcb4097134ff3c332f>
    <i0f84bba906045b4af568ee102a52dcb xmlns="6c345048-4f48-4f33-acaa-aa726ed2b624">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3955eeb1-2d18-4582-aeb2-00144ec3aaf5</TermId>
        </TermInfo>
      </Terms>
    </i0f84bba906045b4af568ee102a52dcb>
    <TaxCatchAll xmlns="6c345048-4f48-4f33-acaa-aa726ed2b624">
      <Value>1</Value>
    </TaxCatchAll>
  </documentManagement>
</p:properties>
</file>

<file path=customXml/itemProps1.xml><?xml version="1.0" encoding="utf-8"?>
<ds:datastoreItem xmlns:ds="http://schemas.openxmlformats.org/officeDocument/2006/customXml" ds:itemID="{F569501D-C754-4F87-B9CC-377DE8CF72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345048-4f48-4f33-acaa-aa726ed2b624"/>
    <ds:schemaRef ds:uri="a45654d2-7e13-41e4-899b-c3fb30ebea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CD38CC-2DE3-425A-AB83-DB2C01A9CFDE}">
  <ds:schemaRefs>
    <ds:schemaRef ds:uri="http://schemas.microsoft.com/sharepoint/v3/contenttype/forms"/>
  </ds:schemaRefs>
</ds:datastoreItem>
</file>

<file path=customXml/itemProps3.xml><?xml version="1.0" encoding="utf-8"?>
<ds:datastoreItem xmlns:ds="http://schemas.openxmlformats.org/officeDocument/2006/customXml" ds:itemID="{E5C15EF5-080E-4DE8-8C66-E5E786695442}">
  <ds:schemaRefs>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purl.org/dc/dcmitype/"/>
    <ds:schemaRef ds:uri="a45654d2-7e13-41e4-899b-c3fb30ebea62"/>
    <ds:schemaRef ds:uri="6c345048-4f48-4f33-acaa-aa726ed2b624"/>
    <ds:schemaRef ds:uri="http://purl.org/dc/elements/1.1/"/>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Integral</Template>
  <TotalTime>7759</TotalTime>
  <Words>3211</Words>
  <Application>Microsoft Office PowerPoint</Application>
  <PresentationFormat>On-screen Show (4:3)</PresentationFormat>
  <Paragraphs>218</Paragraphs>
  <Slides>48</Slides>
  <Notes>37</Notes>
  <HiddenSlides>0</HiddenSlides>
  <MMClips>0</MMClips>
  <ScaleCrop>false</ScaleCrop>
  <HeadingPairs>
    <vt:vector size="8" baseType="variant">
      <vt:variant>
        <vt:lpstr>Fonts Used</vt:lpstr>
      </vt:variant>
      <vt:variant>
        <vt:i4>4</vt:i4>
      </vt:variant>
      <vt:variant>
        <vt:lpstr>Theme</vt:lpstr>
      </vt:variant>
      <vt:variant>
        <vt:i4>1</vt:i4>
      </vt:variant>
      <vt:variant>
        <vt:lpstr>Links</vt:lpstr>
      </vt:variant>
      <vt:variant>
        <vt:i4>18</vt:i4>
      </vt:variant>
      <vt:variant>
        <vt:lpstr>Slide Titles</vt:lpstr>
      </vt:variant>
      <vt:variant>
        <vt:i4>48</vt:i4>
      </vt:variant>
    </vt:vector>
  </HeadingPairs>
  <TitlesOfParts>
    <vt:vector size="71" baseType="lpstr">
      <vt:lpstr>Adelle Bold</vt:lpstr>
      <vt:lpstr>Arial</vt:lpstr>
      <vt:lpstr>Calibri</vt:lpstr>
      <vt:lpstr>Calibri Light</vt:lpstr>
      <vt:lpstr>Office Theme</vt:lpstr>
      <vt:lpstr>file:///C:\my%20documents\projects\SA%20Treasury\equalisation\data\2026\data.xlsx!drivers!R2C1:R26C10</vt:lpstr>
      <vt:lpstr>file:///C:\my%20documents\projects\SA%20Treasury\equalisation\report\charts%20and%20tables%20update.xlsx!summary!R2C1:R11C5</vt:lpstr>
      <vt:lpstr>file:///C:\my%20documents\projects\SA%20Treasury\equalisation\report\charts%20and%20tables%20update.xlsx!summary!R18C1:R27C5</vt:lpstr>
      <vt:lpstr>file:///C:\my%20documents\projects\SA%20Treasury\equalisation\report\charts%20and%20tables%20update.xlsx!summary!R152C1:R161C5</vt:lpstr>
      <vt:lpstr>file:///C:\my%20documents\projects\SA%20Treasury\equalisation\report\charts%20and%20tables%20update.xlsx!summary!R122C1:R131C5</vt:lpstr>
      <vt:lpstr>file:///C:\my%20documents\projects\SA%20Treasury\equalisation\report\charts%20and%20tables%20update.xlsx!summary!R168C1:R177C5</vt:lpstr>
      <vt:lpstr>file:///C:\my%20documents\projects\SA%20Treasury\equalisation\report\charts%20and%20tables%20update.xlsx!summary!R32C1:R41C5</vt:lpstr>
      <vt:lpstr>file:///C:\my%20documents\projects\SA%20Treasury\equalisation\report\charts%20and%20tables%20update.xlsx!Charts2!%5bcharts%20and%20tables%20update.xlsx%5dCharts2%20Chart%202-1</vt:lpstr>
      <vt:lpstr>file:///C:\my%20documents\projects\SA%20Treasury\equalisation\data\2026\data.xlsx!drivers_opt!R2C1:R29C11</vt:lpstr>
      <vt:lpstr>file:///C:\my%20documents\projects\SA%20Treasury\equalisation\report\charts%20and%20tables%20update.xlsx!summary!R62C1:R71C5</vt:lpstr>
      <vt:lpstr>file:///C:\my%20documents\projects\SA%20Treasury\equalisation\report\charts%20and%20tables%20update.xlsx!summary!R78C1:R87C5</vt:lpstr>
      <vt:lpstr>file:///C:\my%20documents\projects\SA%20Treasury\equalisation\report\charts%20and%20tables%20update.xlsx!summary!R92C1:R101C5</vt:lpstr>
      <vt:lpstr>file:///C:\my%20documents\projects\SA%20Treasury\equalisation\report\charts%20and%20tables%20update.xlsx!summary!R108C1:R117C5</vt:lpstr>
      <vt:lpstr>file:///C:\my%20documents\projects\SA%20Treasury\equalisation\report\charts%20and%20tables%20update.xlsx!summary!R183C8:R192C13</vt:lpstr>
      <vt:lpstr>file:///C:\my%20documents\projects\SA%20Treasury\equalisation\report\charts%20and%20tables%20update.xlsx!charts!%5bcharts%20and%20tables%20update.xlsx%5dcharts%20Chart%2012</vt:lpstr>
      <vt:lpstr>file:///C:\my%20documents\projects\SA%20Treasury\equalisation\report\charts%20and%20tables%20update.xlsx!charts!%5bcharts%20and%20tables%20update.xlsx%5dcharts%20Chart%2010</vt:lpstr>
      <vt:lpstr>file:///C:\my%20documents\projects\SA%20Treasury\equalisation\report\charts%20and%20tables%20update.xlsx!charts!%5bcharts%20and%20tables%20update.xlsx%5dcharts%20Chart%2011</vt:lpstr>
      <vt:lpstr>file:///C:\my%20documents\projects\SA%20Treasury\equalisation\data\2026\data.xlsx!popch!%5bdata.xlsx%5dpopch%20Chart%201</vt:lpstr>
      <vt:lpstr>GST Distributions Reforms</vt:lpstr>
      <vt:lpstr>Outline</vt:lpstr>
      <vt:lpstr>1. Introduction</vt:lpstr>
      <vt:lpstr>1. Introduction – Full equalisation (old system)</vt:lpstr>
      <vt:lpstr>1. Introduction – Grants  (2018 PC recommendation)</vt:lpstr>
      <vt:lpstr>1. Introduction – Standard state  (current system)</vt:lpstr>
      <vt:lpstr>1. Introduction – aim of the optimal system</vt:lpstr>
      <vt:lpstr>1. Introduction – Efficient (welfare maximising)</vt:lpstr>
      <vt:lpstr>1. Introduction – my research</vt:lpstr>
      <vt:lpstr>1. Introduction – updating to 2026/27</vt:lpstr>
      <vt:lpstr>2. Full equalisation (old system)</vt:lpstr>
      <vt:lpstr>2. Full equalisation (old system)</vt:lpstr>
      <vt:lpstr>2. Full Equalisation – CGC – 2026/27</vt:lpstr>
      <vt:lpstr>2. Full Equalisation – 2026/27 ($million)</vt:lpstr>
      <vt:lpstr>2. Full Equalisation – 2026/27 ($ per capita)</vt:lpstr>
      <vt:lpstr>3. Grants (2018 PC recommendation)</vt:lpstr>
      <vt:lpstr>3. Grants scheme – 2026/27 ($million)</vt:lpstr>
      <vt:lpstr>3. Grants scheme – 2026/27 ($million)</vt:lpstr>
      <vt:lpstr>4. Standard state (Current system)</vt:lpstr>
      <vt:lpstr>4. Standard state – 2026/27 ($million)</vt:lpstr>
      <vt:lpstr>4. Standard state – 2026/27 ($million)</vt:lpstr>
      <vt:lpstr>5. Efficient (welfare-maximising system)</vt:lpstr>
      <vt:lpstr>5. Equalisation theory: assumptions</vt:lpstr>
      <vt:lpstr>5. Equalisation theory: general conclusions</vt:lpstr>
      <vt:lpstr>5. Equalisation theory: what to equalise</vt:lpstr>
      <vt:lpstr>5. Equalisation model - implementation</vt:lpstr>
      <vt:lpstr>5. Incomes predicted from demography ($’000 per year per capita, 2021 Census)</vt:lpstr>
      <vt:lpstr>5. Efficient HFE – 2026/27</vt:lpstr>
      <vt:lpstr>5. Efficient – 2026/27 ($million)</vt:lpstr>
      <vt:lpstr>5. Efficient – 2026/27 ($ per capita)</vt:lpstr>
      <vt:lpstr>6. Modified EPC (minimal equalisation)</vt:lpstr>
      <vt:lpstr>6. Minimal Equalisation – 2026/27 ($million)</vt:lpstr>
      <vt:lpstr>6. Minimal Equalisation – 2026/27 ($million)</vt:lpstr>
      <vt:lpstr>7. Comparing the systems</vt:lpstr>
      <vt:lpstr>7. Modelled equalisation systems</vt:lpstr>
      <vt:lpstr>7. Estimating welfare effects</vt:lpstr>
      <vt:lpstr>7. Transfers under selected systems (2026/27 – $million)</vt:lpstr>
      <vt:lpstr>7. GST Redistribution ($ billion per year)</vt:lpstr>
      <vt:lpstr>7. Consumer welfare ($ million per year, relative to full equalisation)</vt:lpstr>
      <vt:lpstr>7. Population impacts (per cent, relative to full equalisation)</vt:lpstr>
      <vt:lpstr>7. Conclusions</vt:lpstr>
      <vt:lpstr>Qualifications</vt:lpstr>
      <vt:lpstr>8. Qualifications</vt:lpstr>
      <vt:lpstr>8. Qualifications - Historical Population Mobility</vt:lpstr>
      <vt:lpstr>Conclusions</vt:lpstr>
      <vt:lpstr>9. Recommendations</vt:lpstr>
      <vt:lpstr>9. Other main messages</vt:lpstr>
      <vt:lpstr>10. Sources - Original Research Paper</vt:lpstr>
    </vt:vector>
  </TitlesOfParts>
  <Company>Chris Murphy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Submission 045 - Supplement - Chris Murphy  - GST distribution reforms - Public inquiry</dc:title>
  <dc:creator>Chris Murphy</dc:creator>
  <cp:lastModifiedBy>Tully Lampasona</cp:lastModifiedBy>
  <cp:revision>529</cp:revision>
  <cp:lastPrinted>2017-08-27T06:32:19Z</cp:lastPrinted>
  <dcterms:created xsi:type="dcterms:W3CDTF">2011-11-11T03:14:45Z</dcterms:created>
  <dcterms:modified xsi:type="dcterms:W3CDTF">2026-04-30T07:03:10Z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0x010100E73A09F24D3C7D42BC4F0D225D56A002</vt:lpwstr>
  </property>
  <property fmtid="{D5CDD505-2E9C-101B-9397-08002B2CF9AE}" pid="3" name="MediaServiceImageTags">
    <vt:lpwstr/>
  </property>
  <property fmtid="{D5CDD505-2E9C-101B-9397-08002B2CF9AE}" pid="4" name="RevIMBCS">
    <vt:lpwstr>1;#Unclassified|3955eeb1-2d18-4582-aeb2-00144ec3aaf5</vt:lpwstr>
  </property>
  <property fmtid="{D5CDD505-2E9C-101B-9397-08002B2CF9AE}" pid="5" name="MSIP_Label_c1f2b1ce-4212-46db-a901-dd8453f57141_Enabled">
    <vt:lpwstr>true</vt:lpwstr>
  </property>
  <property fmtid="{D5CDD505-2E9C-101B-9397-08002B2CF9AE}" pid="6" name="MSIP_Label_c1f2b1ce-4212-46db-a901-dd8453f57141_SetDate">
    <vt:lpwstr>2026-04-30T07:00:21Z</vt:lpwstr>
  </property>
  <property fmtid="{D5CDD505-2E9C-101B-9397-08002B2CF9AE}" pid="7" name="MSIP_Label_c1f2b1ce-4212-46db-a901-dd8453f57141_Method">
    <vt:lpwstr>Privileged</vt:lpwstr>
  </property>
  <property fmtid="{D5CDD505-2E9C-101B-9397-08002B2CF9AE}" pid="8" name="MSIP_Label_c1f2b1ce-4212-46db-a901-dd8453f57141_Name">
    <vt:lpwstr>Publish</vt:lpwstr>
  </property>
  <property fmtid="{D5CDD505-2E9C-101B-9397-08002B2CF9AE}" pid="9" name="MSIP_Label_c1f2b1ce-4212-46db-a901-dd8453f57141_SiteId">
    <vt:lpwstr>29f9330b-c0fe-4244-830e-ba9f275d6c34</vt:lpwstr>
  </property>
  <property fmtid="{D5CDD505-2E9C-101B-9397-08002B2CF9AE}" pid="10" name="MSIP_Label_c1f2b1ce-4212-46db-a901-dd8453f57141_ActionId">
    <vt:lpwstr>067227f7-040f-44c3-9bd2-75bb5d3ab509</vt:lpwstr>
  </property>
  <property fmtid="{D5CDD505-2E9C-101B-9397-08002B2CF9AE}" pid="11" name="MSIP_Label_c1f2b1ce-4212-46db-a901-dd8453f57141_ContentBits">
    <vt:lpwstr>0</vt:lpwstr>
  </property>
  <property fmtid="{D5CDD505-2E9C-101B-9397-08002B2CF9AE}" pid="12" name="MSIP_Label_c1f2b1ce-4212-46db-a901-dd8453f57141_Tag">
    <vt:lpwstr>10, 0, 1, 1</vt:lpwstr>
  </property>
</Properties>
</file>