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0BBDBF" w14:textId="77777777" w:rsidR="00596550" w:rsidRPr="00461CE9" w:rsidRDefault="00596550" w:rsidP="00596550">
      <w:pPr>
        <w:pStyle w:val="BodyText"/>
        <w:spacing w:after="0"/>
      </w:pPr>
    </w:p>
    <w:p w14:paraId="3D7B217A" w14:textId="2C6DCBDE" w:rsidR="00596550" w:rsidRPr="00F9104C" w:rsidRDefault="004F0990" w:rsidP="00911F5F">
      <w:pPr>
        <w:pStyle w:val="Coverdate"/>
        <w:framePr w:wrap="around" w:hAnchor="page" w:x="9990" w:y="15315"/>
        <w:rPr>
          <w:rFonts w:ascii="Open Sans Semibold" w:hAnsi="Open Sans Semibold" w:cs="Open Sans Semibold"/>
          <w:color w:val="1C4373" w:themeColor="background2" w:themeShade="BF"/>
          <w:sz w:val="18"/>
          <w:szCs w:val="18"/>
        </w:rPr>
      </w:pPr>
      <w:r w:rsidRPr="00F9104C">
        <w:rPr>
          <w:rFonts w:ascii="Open Sans Semibold" w:hAnsi="Open Sans Semibold" w:cs="Open Sans Semibold"/>
          <w:color w:val="1C4373" w:themeColor="background2" w:themeShade="BF"/>
          <w:sz w:val="18"/>
          <w:szCs w:val="18"/>
        </w:rPr>
        <w:t>Ju</w:t>
      </w:r>
      <w:r w:rsidR="002F0445">
        <w:rPr>
          <w:rFonts w:ascii="Open Sans Semibold" w:hAnsi="Open Sans Semibold" w:cs="Open Sans Semibold"/>
          <w:color w:val="1C4373" w:themeColor="background2" w:themeShade="BF"/>
          <w:sz w:val="18"/>
          <w:szCs w:val="18"/>
        </w:rPr>
        <w:t>ly</w:t>
      </w:r>
      <w:r w:rsidRPr="00F9104C">
        <w:rPr>
          <w:rFonts w:ascii="Open Sans Semibold" w:hAnsi="Open Sans Semibold" w:cs="Open Sans Semibold"/>
          <w:color w:val="1C4373" w:themeColor="background2" w:themeShade="BF"/>
          <w:sz w:val="18"/>
          <w:szCs w:val="18"/>
        </w:rPr>
        <w:t xml:space="preserve"> 2026</w:t>
      </w:r>
    </w:p>
    <w:p w14:paraId="604D1B81" w14:textId="2AF2EA83" w:rsidR="00596550" w:rsidRPr="00053561" w:rsidRDefault="00B85362" w:rsidP="00596550">
      <w:pPr>
        <w:pStyle w:val="Title"/>
        <w:spacing w:before="120"/>
        <w:rPr>
          <w:color w:val="1C4373" w:themeColor="background2" w:themeShade="BF"/>
          <w:sz w:val="56"/>
        </w:rPr>
      </w:pPr>
      <w:r w:rsidRPr="00053561">
        <w:rPr>
          <w:rStyle w:val="TitleChar"/>
          <w:rFonts w:ascii="Open Sans Extrabold" w:hAnsi="Open Sans Extrabold" w:cs="Open Sans Extrabold"/>
          <w:color w:val="1C4373" w:themeColor="background2" w:themeShade="BF"/>
          <w:sz w:val="56"/>
        </w:rPr>
        <w:t xml:space="preserve">National Water Reform 2026: </w:t>
      </w:r>
      <w:r w:rsidR="006E0A29">
        <w:rPr>
          <w:rStyle w:val="TitleChar"/>
          <w:rFonts w:ascii="Open Sans Extrabold" w:hAnsi="Open Sans Extrabold" w:cs="Open Sans Extrabold"/>
          <w:color w:val="1C4373" w:themeColor="background2" w:themeShade="BF"/>
          <w:sz w:val="56"/>
        </w:rPr>
        <w:t>Preliminary assessment</w:t>
      </w:r>
    </w:p>
    <w:p w14:paraId="092514B5" w14:textId="5022EA68" w:rsidR="00596550" w:rsidRPr="00053561" w:rsidRDefault="00566F41" w:rsidP="00596550">
      <w:pPr>
        <w:pStyle w:val="Subtitle"/>
        <w:rPr>
          <w:rFonts w:ascii="Open Sans Semibold" w:hAnsi="Open Sans Semibold" w:cs="Open Sans Semibold"/>
          <w:color w:val="1C4373" w:themeColor="background2" w:themeShade="BF"/>
        </w:rPr>
      </w:pPr>
      <w:r w:rsidRPr="00053561">
        <w:rPr>
          <w:rFonts w:ascii="Open Sans Semibold" w:hAnsi="Open Sans Semibold" w:cs="Open Sans Semibold"/>
          <w:color w:val="1C4373" w:themeColor="background2" w:themeShade="BF"/>
        </w:rPr>
        <w:t>Interim update</w:t>
      </w:r>
    </w:p>
    <w:p w14:paraId="6E982C5B" w14:textId="02237F5F" w:rsidR="00596550" w:rsidRDefault="00566F41" w:rsidP="00596550">
      <w:pPr>
        <w:spacing w:after="160" w:line="259" w:lineRule="auto"/>
      </w:pPr>
      <w:r w:rsidRPr="009809B4">
        <w:rPr>
          <w:noProof/>
        </w:rPr>
        <mc:AlternateContent>
          <mc:Choice Requires="wps">
            <w:drawing>
              <wp:anchor distT="0" distB="0" distL="114300" distR="114300" simplePos="0" relativeHeight="251658240" behindDoc="0" locked="0" layoutInCell="1" allowOverlap="1" wp14:anchorId="77AAC176" wp14:editId="26DA195C">
                <wp:simplePos x="0" y="0"/>
                <wp:positionH relativeFrom="margin">
                  <wp:align>left</wp:align>
                </wp:positionH>
                <wp:positionV relativeFrom="page">
                  <wp:posOffset>9078098</wp:posOffset>
                </wp:positionV>
                <wp:extent cx="1800000" cy="998100"/>
                <wp:effectExtent l="0" t="0" r="10160" b="12065"/>
                <wp:wrapNone/>
                <wp:docPr id="1244073584" name="Text Box 1244073584"/>
                <wp:cNvGraphicFramePr/>
                <a:graphic xmlns:a="http://schemas.openxmlformats.org/drawingml/2006/main">
                  <a:graphicData uri="http://schemas.microsoft.com/office/word/2010/wordprocessingShape">
                    <wps:wsp>
                      <wps:cNvSpPr txBox="1"/>
                      <wps:spPr>
                        <a:xfrm>
                          <a:off x="0" y="0"/>
                          <a:ext cx="1800000" cy="998100"/>
                        </a:xfrm>
                        <a:prstGeom prst="rect">
                          <a:avLst/>
                        </a:prstGeom>
                        <a:solidFill>
                          <a:srgbClr val="E7F6FD"/>
                        </a:solidFill>
                        <a:ln w="6350">
                          <a:solidFill>
                            <a:srgbClr val="E7F6FD"/>
                          </a:solidFill>
                        </a:ln>
                      </wps:spPr>
                      <wps:txbx>
                        <w:txbxContent>
                          <w:p w14:paraId="75A0058C" w14:textId="6820266D" w:rsidR="00566F41" w:rsidRPr="00F9104C" w:rsidRDefault="00566F41" w:rsidP="00566F41">
                            <w:pPr>
                              <w:pStyle w:val="CoverdisclaimerwhiteCover"/>
                              <w:rPr>
                                <w:rFonts w:ascii="Open Sans" w:hAnsi="Open Sans" w:cs="Open Sans"/>
                                <w:color w:val="1C4373" w:themeColor="background2" w:themeShade="BF"/>
                                <w:sz w:val="16"/>
                                <w:szCs w:val="16"/>
                                <w:lang w:val="en-AU"/>
                              </w:rPr>
                            </w:pPr>
                            <w:r w:rsidRPr="00F9104C">
                              <w:rPr>
                                <w:rFonts w:ascii="Open Sans" w:hAnsi="Open Sans" w:cs="Open Sans"/>
                                <w:color w:val="1C4373" w:themeColor="background2" w:themeShade="BF"/>
                                <w:sz w:val="16"/>
                                <w:szCs w:val="16"/>
                                <w:lang w:val="en-AU"/>
                              </w:rPr>
                              <w:t xml:space="preserve">This is an interim update prepared for further public consultation and input. The </w:t>
                            </w:r>
                            <w:r w:rsidR="00395944" w:rsidRPr="00F9104C">
                              <w:rPr>
                                <w:rFonts w:ascii="Open Sans" w:hAnsi="Open Sans" w:cs="Open Sans"/>
                                <w:color w:val="1C4373" w:themeColor="background2" w:themeShade="BF"/>
                                <w:sz w:val="16"/>
                                <w:szCs w:val="16"/>
                                <w:lang w:val="en-AU"/>
                              </w:rPr>
                              <w:t xml:space="preserve">PC </w:t>
                            </w:r>
                            <w:r w:rsidRPr="00F9104C">
                              <w:rPr>
                                <w:rFonts w:ascii="Open Sans" w:hAnsi="Open Sans" w:cs="Open Sans"/>
                                <w:color w:val="1C4373" w:themeColor="background2" w:themeShade="BF"/>
                                <w:sz w:val="16"/>
                                <w:szCs w:val="16"/>
                                <w:lang w:val="en-AU"/>
                              </w:rPr>
                              <w:t>will finalise its report after these processes have taken place.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7AAC176" id="_x0000_t202" coordsize="21600,21600" o:spt="202" path="m,l,21600r21600,l21600,xe">
                <v:stroke joinstyle="miter"/>
                <v:path gradientshapeok="t" o:connecttype="rect"/>
              </v:shapetype>
              <v:shape id="Text Box 1244073584" o:spid="_x0000_s1026" type="#_x0000_t202" style="position:absolute;margin-left:0;margin-top:714.8pt;width:141.75pt;height:78.6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V+lMQIAAIAEAAAOAAAAZHJzL2Uyb0RvYy54bWysVFFvGjEMfp+0/xDlfRwwSgFxVAzGNAm1&#10;lejU55DLwUm5OHMCd+zXz8kdhbZ7mKbxYOzY+WJ/tm96V5eaHRW6AkzKe50uZ8pIyAqzS/mPp9Wn&#10;EWfOC5MJDUal/KQcv5t9/DCt7ET1YQ86U8gIxLhJZVO+995OksTJvSqF64BVhpw5YCk8mbhLMhQV&#10;oZc66Xe7w6QCzCyCVM7R6bJx8lnEz3Ml/UOeO+WZTjnl5qPEKLdBJrOpmOxQ2H0h2zTEP2RRisLQ&#10;oy9QS+EFO2DxDqosJIKD3HcklAnkeSFVrIGq6XXfVLPZC6tiLUSOsy80uf8HK++PG/uIzNdfoKYG&#10;BkIq6yaODkM9dY5l+KdMGfmJwtMLbar2TIZLo274cSbJNx6PeqQTTHK5bdH5bwpKFpSUI7UlsiWO&#10;a+eb0HNIeMyBLrJVoXU0cLddaGRHQS38ersarpYt+qswbViV8uHnm25EfuVzfwNB6WpDWV+qD5qv&#10;t3VLyRayEzGF0AyRs3JVUDlr4fyjQJoaYoA2wT+QyDVQNtBqnO0Bf/3pPMRTM8nLWUVTmHL38yBQ&#10;caa/G2rzuDcYhLGNxuDmtk8GXnu21x5zKBdALPVo56yMaoj3+qzmCOUzLcw8vEouYSS9nXLp8Wws&#10;fLMdtHJSzecxjEbVCr82GysDeOhKaNdT/SzQtj31NA33cJ5YMXnT2iY23DQwP3jIi9j3QHHDa8s8&#10;jXmcnHYlwx5d2zHq8uGY/QYAAP//AwBQSwMEFAAGAAgAAAAhAF6ffZndAAAACgEAAA8AAABkcnMv&#10;ZG93bnJldi54bWxMj0FPg0AQhe8m/ofNmHizS1EoRZZGjfYsrd637AgoO0vYbaH/vuNJj/Pey5vv&#10;FZvZ9uKEo+8cKVguIhBItTMdNQo+9m93GQgfNBndO0IFZ/SwKa+vCp0bN1GFp11oBJeQz7WCNoQh&#10;l9LXLVrtF25AYu/LjVYHPsdGmlFPXG57GUdRKq3uiD+0esCXFuuf3dEqMO9hRat2P1XrbfIcv35/&#10;nrFaKnV7Mz89ggg4h78w/OIzOpTMdHBHMl70CnhIYPUhXqcg2I+z+wTEgaUkSzOQZSH/TygvAAAA&#10;//8DAFBLAQItABQABgAIAAAAIQC2gziS/gAAAOEBAAATAAAAAAAAAAAAAAAAAAAAAABbQ29udGVu&#10;dF9UeXBlc10ueG1sUEsBAi0AFAAGAAgAAAAhADj9If/WAAAAlAEAAAsAAAAAAAAAAAAAAAAALwEA&#10;AF9yZWxzLy5yZWxzUEsBAi0AFAAGAAgAAAAhAL6RX6UxAgAAgAQAAA4AAAAAAAAAAAAAAAAALgIA&#10;AGRycy9lMm9Eb2MueG1sUEsBAi0AFAAGAAgAAAAhAF6ffZndAAAACgEAAA8AAAAAAAAAAAAAAAAA&#10;iwQAAGRycy9kb3ducmV2LnhtbFBLBQYAAAAABAAEAPMAAACVBQAAAAA=&#10;" fillcolor="#e7f6fd" strokecolor="#e7f6fd" strokeweight=".5pt">
                <v:textbox>
                  <w:txbxContent>
                    <w:p w14:paraId="75A0058C" w14:textId="6820266D" w:rsidR="00566F41" w:rsidRPr="00F9104C" w:rsidRDefault="00566F41" w:rsidP="00566F41">
                      <w:pPr>
                        <w:pStyle w:val="CoverdisclaimerwhiteCover"/>
                        <w:rPr>
                          <w:rFonts w:ascii="Open Sans" w:hAnsi="Open Sans" w:cs="Open Sans"/>
                          <w:color w:val="1C4373" w:themeColor="background2" w:themeShade="BF"/>
                          <w:sz w:val="16"/>
                          <w:szCs w:val="16"/>
                          <w:lang w:val="en-AU"/>
                        </w:rPr>
                      </w:pPr>
                      <w:r w:rsidRPr="00F9104C">
                        <w:rPr>
                          <w:rFonts w:ascii="Open Sans" w:hAnsi="Open Sans" w:cs="Open Sans"/>
                          <w:color w:val="1C4373" w:themeColor="background2" w:themeShade="BF"/>
                          <w:sz w:val="16"/>
                          <w:szCs w:val="16"/>
                          <w:lang w:val="en-AU"/>
                        </w:rPr>
                        <w:t xml:space="preserve">This is an interim update prepared for further public consultation and input. The </w:t>
                      </w:r>
                      <w:r w:rsidR="00395944" w:rsidRPr="00F9104C">
                        <w:rPr>
                          <w:rFonts w:ascii="Open Sans" w:hAnsi="Open Sans" w:cs="Open Sans"/>
                          <w:color w:val="1C4373" w:themeColor="background2" w:themeShade="BF"/>
                          <w:sz w:val="16"/>
                          <w:szCs w:val="16"/>
                          <w:lang w:val="en-AU"/>
                        </w:rPr>
                        <w:t xml:space="preserve">PC </w:t>
                      </w:r>
                      <w:r w:rsidRPr="00F9104C">
                        <w:rPr>
                          <w:rFonts w:ascii="Open Sans" w:hAnsi="Open Sans" w:cs="Open Sans"/>
                          <w:color w:val="1C4373" w:themeColor="background2" w:themeShade="BF"/>
                          <w:sz w:val="16"/>
                          <w:szCs w:val="16"/>
                          <w:lang w:val="en-AU"/>
                        </w:rPr>
                        <w:t>will finalise its report after these processes have taken place.</w:t>
                      </w:r>
                    </w:p>
                  </w:txbxContent>
                </v:textbox>
                <w10:wrap anchorx="margin" anchory="page"/>
              </v:shape>
            </w:pict>
          </mc:Fallback>
        </mc:AlternateContent>
      </w:r>
    </w:p>
    <w:p w14:paraId="5EEA9FA2" w14:textId="77777777" w:rsidR="00596550" w:rsidRDefault="00596550" w:rsidP="00596550">
      <w:pPr>
        <w:sectPr w:rsidR="00596550" w:rsidSect="00596550">
          <w:headerReference w:type="even" r:id="rId14"/>
          <w:headerReference w:type="default" r:id="rId15"/>
          <w:footerReference w:type="even" r:id="rId16"/>
          <w:footerReference w:type="default" r:id="rId17"/>
          <w:headerReference w:type="first" r:id="rId18"/>
          <w:footerReference w:type="first" r:id="rId19"/>
          <w:pgSz w:w="11906" w:h="16838" w:code="9"/>
          <w:pgMar w:top="2835" w:right="1134" w:bottom="1134" w:left="1134" w:header="794" w:footer="510" w:gutter="0"/>
          <w:cols w:space="708"/>
          <w:titlePg/>
          <w:docGrid w:linePitch="360"/>
        </w:sectPr>
      </w:pPr>
    </w:p>
    <w:tbl>
      <w:tblPr>
        <w:tblStyle w:val="CopyrightPage"/>
        <w:tblW w:w="0" w:type="auto"/>
        <w:shd w:val="clear" w:color="auto" w:fill="E7F6FD"/>
        <w:tblLook w:val="04A0" w:firstRow="1" w:lastRow="0" w:firstColumn="1" w:lastColumn="0" w:noHBand="0" w:noVBand="1"/>
      </w:tblPr>
      <w:tblGrid>
        <w:gridCol w:w="9638"/>
      </w:tblGrid>
      <w:tr w:rsidR="00525F6E" w:rsidRPr="001C4237" w14:paraId="42DA4705" w14:textId="77777777" w:rsidTr="00811F38">
        <w:trPr>
          <w:trHeight w:hRule="exact" w:val="12643"/>
        </w:trPr>
        <w:tc>
          <w:tcPr>
            <w:tcW w:w="9638" w:type="dxa"/>
            <w:shd w:val="clear" w:color="auto" w:fill="E7F6FD"/>
            <w:tcMar>
              <w:top w:w="113" w:type="dxa"/>
            </w:tcMar>
            <w:vAlign w:val="top"/>
          </w:tcPr>
          <w:p w14:paraId="35C3DCF3" w14:textId="77777777" w:rsidR="00C86440" w:rsidRPr="00155B81" w:rsidRDefault="00525F6E" w:rsidP="00395944">
            <w:pPr>
              <w:spacing w:before="240"/>
              <w:ind w:right="1594"/>
              <w:rPr>
                <w:rFonts w:asciiTheme="majorHAnsi" w:hAnsiTheme="majorHAnsi"/>
                <w:color w:val="1C4373" w:themeColor="background2" w:themeShade="BF"/>
                <w:spacing w:val="4"/>
                <w:sz w:val="19"/>
                <w:szCs w:val="18"/>
              </w:rPr>
            </w:pPr>
            <w:r w:rsidRPr="00C86440">
              <w:rPr>
                <w:rStyle w:val="White"/>
                <w:rFonts w:cstheme="minorHAnsi"/>
                <w:color w:val="auto"/>
              </w:rPr>
              <w:lastRenderedPageBreak/>
              <w:br w:type="page"/>
            </w:r>
            <w:r w:rsidR="00C86440" w:rsidRPr="00155B81">
              <w:rPr>
                <w:rFonts w:asciiTheme="majorHAnsi" w:hAnsiTheme="majorHAnsi"/>
                <w:color w:val="1C4373" w:themeColor="background2" w:themeShade="BF"/>
                <w:spacing w:val="4"/>
                <w:sz w:val="19"/>
                <w:szCs w:val="18"/>
              </w:rPr>
              <w:t>Acknowledgement of Country</w:t>
            </w:r>
          </w:p>
          <w:p w14:paraId="3600380F" w14:textId="77777777" w:rsidR="00C86440" w:rsidRPr="00775E0A" w:rsidRDefault="00C86440" w:rsidP="000B3A9C">
            <w:pPr>
              <w:spacing w:before="80" w:line="240" w:lineRule="atLeast"/>
              <w:rPr>
                <w:bCs/>
                <w:color w:val="auto"/>
                <w:spacing w:val="-4"/>
                <w:sz w:val="16"/>
              </w:rPr>
            </w:pPr>
            <w:r w:rsidRPr="00775E0A">
              <w:rPr>
                <w:rFonts w:ascii="Arial" w:hAnsi="Arial" w:cs="Arial"/>
                <w:bCs/>
                <w:noProof/>
                <w:spacing w:val="2"/>
              </w:rPr>
              <w:drawing>
                <wp:anchor distT="0" distB="0" distL="114300" distR="114300" simplePos="0" relativeHeight="251658241" behindDoc="0" locked="0" layoutInCell="1" allowOverlap="1" wp14:anchorId="713A37F4" wp14:editId="6181754A">
                  <wp:simplePos x="0" y="0"/>
                  <wp:positionH relativeFrom="column">
                    <wp:posOffset>13970</wp:posOffset>
                  </wp:positionH>
                  <wp:positionV relativeFrom="paragraph">
                    <wp:posOffset>15240</wp:posOffset>
                  </wp:positionV>
                  <wp:extent cx="611505" cy="618490"/>
                  <wp:effectExtent l="0" t="0" r="0" b="0"/>
                  <wp:wrapSquare wrapText="bothSides"/>
                  <wp:docPr id="25545090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450902" name="Picture 1">
                            <a:extLst>
                              <a:ext uri="{C183D7F6-B498-43B3-948B-1728B52AA6E4}">
                                <adec:decorative xmlns:adec="http://schemas.microsoft.com/office/drawing/2017/decorative" val="1"/>
                              </a:ext>
                            </a:extLst>
                          </pic:cNvPr>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11505" cy="6184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775E0A">
              <w:rPr>
                <w:bCs/>
                <w:color w:val="auto"/>
                <w:spacing w:val="-4"/>
                <w:sz w:val="16"/>
              </w:rPr>
              <w:t>The Productivity Commission acknowledges the Traditional Owners of Country throughout Australia and their continuing connection to land, waters and community. We pay our respects to their Cultures, Country and Elders past and present.</w:t>
            </w:r>
          </w:p>
          <w:p w14:paraId="417372DD" w14:textId="77777777" w:rsidR="00C86440" w:rsidRPr="00775E0A" w:rsidRDefault="00C86440" w:rsidP="00395944">
            <w:pPr>
              <w:pStyle w:val="Copyrightpage-Keylinenotext"/>
              <w:ind w:right="-284"/>
              <w:rPr>
                <w:b/>
                <w:bCs/>
                <w:color w:val="auto"/>
              </w:rPr>
            </w:pPr>
          </w:p>
          <w:p w14:paraId="050A52D8" w14:textId="77777777" w:rsidR="00C86440" w:rsidRPr="00155B81" w:rsidRDefault="00C86440" w:rsidP="00395944">
            <w:pPr>
              <w:pStyle w:val="Copyrightpage-Heading"/>
              <w:ind w:right="-284"/>
              <w:rPr>
                <w:color w:val="1C4373" w:themeColor="background2" w:themeShade="BF"/>
              </w:rPr>
            </w:pPr>
            <w:r w:rsidRPr="00155B81">
              <w:rPr>
                <w:color w:val="1C4373" w:themeColor="background2" w:themeShade="BF"/>
              </w:rPr>
              <w:t>About us</w:t>
            </w:r>
          </w:p>
          <w:p w14:paraId="7818D1AD" w14:textId="77777777" w:rsidR="00C86440" w:rsidRPr="00775E0A" w:rsidRDefault="00C86440" w:rsidP="00395944">
            <w:pPr>
              <w:pStyle w:val="Copyrightpage-BodyBold"/>
              <w:rPr>
                <w:b w:val="0"/>
                <w:bCs/>
                <w:color w:val="auto"/>
                <w:spacing w:val="-4"/>
              </w:rPr>
            </w:pPr>
            <w:r w:rsidRPr="00775E0A">
              <w:rPr>
                <w:b w:val="0"/>
                <w:bCs/>
                <w:color w:val="auto"/>
                <w:spacing w:val="-4"/>
              </w:rPr>
              <w:t>The PC is the Australian Government’s independent research and advisory body on a range of economic, social and environmental issues affecting the welfare of Australians. Its role, expressed most simply, is to help governments make better policies, in the long</w:t>
            </w:r>
            <w:r>
              <w:rPr>
                <w:b w:val="0"/>
                <w:bCs/>
                <w:color w:val="auto"/>
                <w:spacing w:val="-4"/>
              </w:rPr>
              <w:noBreakHyphen/>
            </w:r>
            <w:r w:rsidRPr="00775E0A">
              <w:rPr>
                <w:b w:val="0"/>
                <w:bCs/>
                <w:color w:val="auto"/>
                <w:spacing w:val="-4"/>
              </w:rPr>
              <w:t>term interest of the Australian community.</w:t>
            </w:r>
          </w:p>
          <w:p w14:paraId="6B30D64D" w14:textId="77777777" w:rsidR="00C86440" w:rsidRPr="00775E0A" w:rsidRDefault="00C86440" w:rsidP="00395944">
            <w:pPr>
              <w:pStyle w:val="Copyrightpage-BodyBold"/>
              <w:rPr>
                <w:b w:val="0"/>
                <w:bCs/>
                <w:color w:val="auto"/>
              </w:rPr>
            </w:pPr>
            <w:r w:rsidRPr="00775E0A">
              <w:rPr>
                <w:b w:val="0"/>
                <w:bCs/>
                <w:color w:val="auto"/>
              </w:rPr>
              <w:t xml:space="preserve">The PC’s independence is underpinned by an Act of Parliament. Its processes and outputs are open to public scrutiny and are driven by concern for the wellbeing of the </w:t>
            </w:r>
            <w:proofErr w:type="gramStart"/>
            <w:r w:rsidRPr="00775E0A">
              <w:rPr>
                <w:b w:val="0"/>
                <w:bCs/>
                <w:color w:val="auto"/>
              </w:rPr>
              <w:t>community as a whole</w:t>
            </w:r>
            <w:proofErr w:type="gramEnd"/>
            <w:r w:rsidRPr="00775E0A">
              <w:rPr>
                <w:b w:val="0"/>
                <w:bCs/>
                <w:color w:val="auto"/>
              </w:rPr>
              <w:t>.</w:t>
            </w:r>
          </w:p>
          <w:p w14:paraId="4B9A3CEF" w14:textId="77777777" w:rsidR="00C86440" w:rsidRPr="00775E0A" w:rsidRDefault="00C86440" w:rsidP="00395944">
            <w:pPr>
              <w:pStyle w:val="Copyrightpage-BodyBold"/>
              <w:rPr>
                <w:b w:val="0"/>
                <w:bCs/>
                <w:color w:val="auto"/>
                <w:spacing w:val="-4"/>
              </w:rPr>
            </w:pPr>
            <w:r w:rsidRPr="00775E0A">
              <w:rPr>
                <w:b w:val="0"/>
                <w:bCs/>
                <w:color w:val="auto"/>
                <w:spacing w:val="-4"/>
              </w:rPr>
              <w:t>For more information, visit the PC’s website: www.pc.gov.au</w:t>
            </w:r>
          </w:p>
          <w:p w14:paraId="3635FEE3" w14:textId="77777777" w:rsidR="008917AD" w:rsidRPr="00541C64" w:rsidRDefault="008917AD" w:rsidP="00395944">
            <w:pPr>
              <w:pStyle w:val="Copyrightpage-Keylinenotext"/>
              <w:ind w:right="-284"/>
              <w:rPr>
                <w:color w:val="auto"/>
              </w:rPr>
            </w:pPr>
          </w:p>
          <w:p w14:paraId="795B5C70" w14:textId="0033770D" w:rsidR="005F66CF" w:rsidRPr="005867D5" w:rsidRDefault="00D700E3" w:rsidP="005F66CF">
            <w:pPr>
              <w:pStyle w:val="Copyrightpage-Heading"/>
              <w:ind w:right="-284"/>
              <w:rPr>
                <w:color w:val="1C4373" w:themeColor="background2" w:themeShade="BF"/>
              </w:rPr>
            </w:pPr>
            <w:r w:rsidRPr="005867D5">
              <w:rPr>
                <w:color w:val="1C4373" w:themeColor="background2" w:themeShade="BF"/>
              </w:rPr>
              <w:t>Interim update</w:t>
            </w:r>
          </w:p>
          <w:p w14:paraId="1B7AC2C4" w14:textId="62776D59" w:rsidR="005F66CF" w:rsidRPr="00C86440" w:rsidRDefault="005F66CF" w:rsidP="00541C64">
            <w:pPr>
              <w:pStyle w:val="Copyrightpage-BodyText"/>
              <w:spacing w:line="240" w:lineRule="atLeast"/>
              <w:rPr>
                <w:color w:val="auto"/>
              </w:rPr>
            </w:pPr>
            <w:r w:rsidRPr="00C86440">
              <w:rPr>
                <w:color w:val="auto"/>
              </w:rPr>
              <w:t xml:space="preserve">The </w:t>
            </w:r>
            <w:r w:rsidR="00C86440">
              <w:rPr>
                <w:bCs/>
                <w:color w:val="auto"/>
              </w:rPr>
              <w:t>PC</w:t>
            </w:r>
            <w:r w:rsidRPr="00C86440">
              <w:rPr>
                <w:color w:val="auto"/>
              </w:rPr>
              <w:t xml:space="preserve"> has released this </w:t>
            </w:r>
            <w:r w:rsidR="00AC122C" w:rsidRPr="00C86440">
              <w:rPr>
                <w:color w:val="auto"/>
              </w:rPr>
              <w:t>interim update</w:t>
            </w:r>
            <w:r w:rsidRPr="00C86440">
              <w:rPr>
                <w:color w:val="auto"/>
              </w:rPr>
              <w:t xml:space="preserve"> </w:t>
            </w:r>
            <w:r w:rsidR="009970A9" w:rsidRPr="00C86440">
              <w:rPr>
                <w:color w:val="auto"/>
              </w:rPr>
              <w:t xml:space="preserve">for further public consultation and input and </w:t>
            </w:r>
            <w:r w:rsidRPr="00C86440">
              <w:rPr>
                <w:color w:val="auto"/>
              </w:rPr>
              <w:t xml:space="preserve">to assist individuals and organisations to prepare submissions to the </w:t>
            </w:r>
            <w:r w:rsidR="009970A9" w:rsidRPr="00C86440">
              <w:rPr>
                <w:color w:val="auto"/>
              </w:rPr>
              <w:t>inquiry</w:t>
            </w:r>
            <w:r w:rsidRPr="00C86440">
              <w:rPr>
                <w:color w:val="auto"/>
              </w:rPr>
              <w:t>.</w:t>
            </w:r>
          </w:p>
          <w:p w14:paraId="4F8E9658" w14:textId="4627F691" w:rsidR="005F66CF" w:rsidRPr="00C86440" w:rsidRDefault="005F66CF" w:rsidP="00541C64">
            <w:pPr>
              <w:pStyle w:val="Copyrightpage-BodyText"/>
              <w:spacing w:line="240" w:lineRule="atLeast"/>
              <w:rPr>
                <w:color w:val="auto"/>
              </w:rPr>
            </w:pPr>
            <w:r w:rsidRPr="00C86440">
              <w:rPr>
                <w:color w:val="auto"/>
              </w:rPr>
              <w:t xml:space="preserve">Participants should not feel that they are restricted to comment only on matters raised in the </w:t>
            </w:r>
            <w:r w:rsidR="001A0747" w:rsidRPr="00C86440">
              <w:rPr>
                <w:color w:val="auto"/>
              </w:rPr>
              <w:t>interim update</w:t>
            </w:r>
            <w:r w:rsidRPr="00C86440">
              <w:rPr>
                <w:color w:val="auto"/>
              </w:rPr>
              <w:t xml:space="preserve">. The </w:t>
            </w:r>
            <w:r w:rsidR="00C86440">
              <w:rPr>
                <w:bCs/>
                <w:color w:val="auto"/>
              </w:rPr>
              <w:t>PC</w:t>
            </w:r>
            <w:r w:rsidR="00C86440" w:rsidRPr="00C86440">
              <w:rPr>
                <w:bCs/>
                <w:color w:val="auto"/>
              </w:rPr>
              <w:t xml:space="preserve"> </w:t>
            </w:r>
            <w:r w:rsidRPr="00C86440">
              <w:rPr>
                <w:color w:val="auto"/>
              </w:rPr>
              <w:t xml:space="preserve">wishes to receive information and comment on issues which participants consider relevant to the </w:t>
            </w:r>
            <w:r w:rsidR="001A0747" w:rsidRPr="00C86440">
              <w:rPr>
                <w:color w:val="auto"/>
              </w:rPr>
              <w:t xml:space="preserve">inquiry’s </w:t>
            </w:r>
            <w:r w:rsidRPr="00C86440">
              <w:rPr>
                <w:color w:val="auto"/>
              </w:rPr>
              <w:t>terms of reference.</w:t>
            </w:r>
          </w:p>
          <w:p w14:paraId="04BCAC1E" w14:textId="5C44B75D" w:rsidR="00B85B31" w:rsidRPr="00C86440" w:rsidRDefault="004E7995" w:rsidP="00541C64">
            <w:pPr>
              <w:pStyle w:val="Copyrightpage-BodyText"/>
              <w:spacing w:line="240" w:lineRule="atLeast"/>
              <w:rPr>
                <w:color w:val="auto"/>
              </w:rPr>
            </w:pPr>
            <w:r w:rsidRPr="00C86440">
              <w:rPr>
                <w:color w:val="auto"/>
              </w:rPr>
              <w:t>The report was prepared using the assistance of AI tools for general research, refining text and consultation note taking. PC staff reviewed all outputs for accuracy and quality.</w:t>
            </w:r>
          </w:p>
          <w:p w14:paraId="2C2A9034" w14:textId="77777777" w:rsidR="005F66CF" w:rsidRPr="00C86440" w:rsidRDefault="005F66CF" w:rsidP="001D6054">
            <w:pPr>
              <w:pStyle w:val="Copyrightpage-Keylinenotext"/>
              <w:ind w:right="-284"/>
              <w:rPr>
                <w:color w:val="auto"/>
              </w:rPr>
            </w:pPr>
          </w:p>
          <w:p w14:paraId="5B4D7F8C" w14:textId="4B542A3C" w:rsidR="005867D5" w:rsidRPr="005867D5" w:rsidRDefault="005867D5" w:rsidP="005867D5">
            <w:pPr>
              <w:pStyle w:val="Copyrightpage-BodyBold"/>
              <w:spacing w:before="0"/>
              <w:rPr>
                <w:b w:val="0"/>
                <w:bCs/>
                <w:color w:val="auto"/>
              </w:rPr>
            </w:pPr>
            <w:r w:rsidRPr="005867D5">
              <w:rPr>
                <w:b w:val="0"/>
                <w:bCs/>
                <w:color w:val="auto"/>
              </w:rPr>
              <w:t>© Commonwealth of Australia 202</w:t>
            </w:r>
            <w:r w:rsidR="00541C64">
              <w:rPr>
                <w:b w:val="0"/>
                <w:bCs/>
                <w:color w:val="auto"/>
              </w:rPr>
              <w:t>6</w:t>
            </w:r>
          </w:p>
          <w:p w14:paraId="4722FC0B" w14:textId="77777777" w:rsidR="005867D5" w:rsidRPr="005867D5" w:rsidRDefault="005867D5" w:rsidP="005867D5">
            <w:pPr>
              <w:pStyle w:val="Copyrightpage-Heading2"/>
              <w:spacing w:before="0"/>
              <w:ind w:right="-284"/>
              <w:rPr>
                <w:b w:val="0"/>
                <w:bCs/>
                <w:color w:val="auto"/>
              </w:rPr>
            </w:pPr>
            <w:r w:rsidRPr="005867D5">
              <w:rPr>
                <w:b w:val="0"/>
                <w:bCs/>
                <w:noProof/>
                <w:color w:val="auto"/>
              </w:rPr>
              <w:drawing>
                <wp:inline distT="0" distB="0" distL="0" distR="0" wp14:anchorId="004BE9A2" wp14:editId="7B4EA445">
                  <wp:extent cx="774000" cy="270000"/>
                  <wp:effectExtent l="0" t="0" r="7620" b="0"/>
                  <wp:docPr id="6" name="Graphic 5"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774000" cy="270000"/>
                          </a:xfrm>
                          <a:prstGeom prst="rect">
                            <a:avLst/>
                          </a:prstGeom>
                        </pic:spPr>
                      </pic:pic>
                    </a:graphicData>
                  </a:graphic>
                </wp:inline>
              </w:drawing>
            </w:r>
          </w:p>
          <w:p w14:paraId="242C1833" w14:textId="021A4FDD" w:rsidR="005867D5" w:rsidRPr="005867D5" w:rsidRDefault="005867D5" w:rsidP="0027307F">
            <w:pPr>
              <w:pStyle w:val="Copyrightpage-BodyBold"/>
              <w:spacing w:line="240" w:lineRule="atLeast"/>
              <w:ind w:right="-143"/>
              <w:rPr>
                <w:b w:val="0"/>
                <w:bCs/>
                <w:color w:val="auto"/>
              </w:rPr>
            </w:pPr>
            <w:proofErr w:type="gramStart"/>
            <w:r w:rsidRPr="005867D5">
              <w:rPr>
                <w:b w:val="0"/>
                <w:bCs/>
                <w:color w:val="auto"/>
              </w:rPr>
              <w:t>With the exception of</w:t>
            </w:r>
            <w:proofErr w:type="gramEnd"/>
            <w:r w:rsidRPr="005867D5">
              <w:rPr>
                <w:b w:val="0"/>
                <w:bCs/>
                <w:color w:val="auto"/>
              </w:rPr>
              <w:t xml:space="preserve"> the Commonwealth Coat of Arms and content supplied by third parties, this copyright work is licensed under a Creative Commons Attribution 4.0 International licence. In essence, you are free to copy, communicate and adapt the work, </w:t>
            </w:r>
            <w:proofErr w:type="gramStart"/>
            <w:r w:rsidRPr="005867D5">
              <w:rPr>
                <w:b w:val="0"/>
                <w:bCs/>
                <w:color w:val="auto"/>
              </w:rPr>
              <w:t>as long as</w:t>
            </w:r>
            <w:proofErr w:type="gramEnd"/>
            <w:r w:rsidRPr="005867D5">
              <w:rPr>
                <w:b w:val="0"/>
                <w:bCs/>
                <w:color w:val="auto"/>
              </w:rPr>
              <w:t xml:space="preserve"> you attribute the work to the </w:t>
            </w:r>
            <w:r>
              <w:rPr>
                <w:b w:val="0"/>
                <w:bCs/>
                <w:color w:val="auto"/>
              </w:rPr>
              <w:t xml:space="preserve">PC </w:t>
            </w:r>
            <w:r w:rsidRPr="005867D5">
              <w:rPr>
                <w:b w:val="0"/>
                <w:bCs/>
                <w:color w:val="auto"/>
              </w:rPr>
              <w:t xml:space="preserve">(but not in any way that suggests the </w:t>
            </w:r>
            <w:r>
              <w:rPr>
                <w:b w:val="0"/>
                <w:bCs/>
                <w:color w:val="auto"/>
              </w:rPr>
              <w:t>PC</w:t>
            </w:r>
            <w:r w:rsidRPr="005867D5">
              <w:rPr>
                <w:b w:val="0"/>
                <w:bCs/>
                <w:color w:val="auto"/>
              </w:rPr>
              <w:t xml:space="preserve"> endorses you or your use) and abide by the other licence terms. The licence can be viewed at: https://creativecommons.org/licenses/by/4.0.</w:t>
            </w:r>
          </w:p>
          <w:p w14:paraId="4AA92D13" w14:textId="77777777" w:rsidR="005867D5" w:rsidRPr="005867D5" w:rsidRDefault="005867D5" w:rsidP="0027307F">
            <w:pPr>
              <w:pStyle w:val="Copyrightpage-BodyBold"/>
              <w:spacing w:line="240" w:lineRule="atLeast"/>
              <w:rPr>
                <w:b w:val="0"/>
                <w:bCs/>
                <w:color w:val="auto"/>
              </w:rPr>
            </w:pPr>
            <w:r w:rsidRPr="005867D5">
              <w:rPr>
                <w:b w:val="0"/>
                <w:bCs/>
                <w:color w:val="auto"/>
              </w:rPr>
              <w:t>The terms under which the Coat of Arms can be used are detailed at: www.pmc.gov.au/government/commonwealth-coat-arms.</w:t>
            </w:r>
          </w:p>
          <w:p w14:paraId="573315DB" w14:textId="77777777" w:rsidR="005867D5" w:rsidRPr="005867D5" w:rsidRDefault="005867D5" w:rsidP="0027307F">
            <w:pPr>
              <w:pStyle w:val="Copyrightpage-BodyBold"/>
              <w:spacing w:line="240" w:lineRule="atLeast"/>
              <w:rPr>
                <w:b w:val="0"/>
                <w:bCs/>
                <w:color w:val="auto"/>
                <w:spacing w:val="-4"/>
              </w:rPr>
            </w:pPr>
            <w:r w:rsidRPr="005867D5">
              <w:rPr>
                <w:b w:val="0"/>
                <w:bCs/>
                <w:color w:val="auto"/>
                <w:spacing w:val="-4"/>
              </w:rPr>
              <w:t>Wherever a third party holds copyright in this material the copyright remains with that party. Their permission may be required to use the material, please contact them directly.</w:t>
            </w:r>
          </w:p>
          <w:p w14:paraId="5DDA583C" w14:textId="347E008C" w:rsidR="005867D5" w:rsidRPr="005867D5" w:rsidRDefault="005867D5" w:rsidP="0027307F">
            <w:pPr>
              <w:pStyle w:val="Copyrightpage-BodyBold"/>
              <w:spacing w:line="240" w:lineRule="atLeast"/>
              <w:rPr>
                <w:b w:val="0"/>
                <w:bCs/>
                <w:color w:val="auto"/>
              </w:rPr>
            </w:pPr>
            <w:r w:rsidRPr="005867D5">
              <w:rPr>
                <w:b w:val="0"/>
                <w:bCs/>
                <w:color w:val="auto"/>
              </w:rPr>
              <w:t>An appropriate referen</w:t>
            </w:r>
            <w:r w:rsidRPr="005867D5">
              <w:rPr>
                <w:rFonts w:cstheme="minorHAnsi"/>
                <w:b w:val="0"/>
                <w:bCs/>
                <w:color w:val="auto"/>
                <w:szCs w:val="16"/>
              </w:rPr>
              <w:t>ce for this publication is:</w:t>
            </w:r>
            <w:r w:rsidRPr="005867D5">
              <w:rPr>
                <w:rFonts w:cstheme="minorHAnsi"/>
                <w:b w:val="0"/>
                <w:bCs/>
                <w:color w:val="auto"/>
                <w:szCs w:val="16"/>
              </w:rPr>
              <w:br/>
              <w:t>Pro</w:t>
            </w:r>
            <w:r w:rsidRPr="00541C64">
              <w:rPr>
                <w:rFonts w:cstheme="minorHAnsi"/>
                <w:b w:val="0"/>
                <w:bCs/>
                <w:color w:val="auto"/>
                <w:szCs w:val="16"/>
              </w:rPr>
              <w:t xml:space="preserve">ductivity Commission 2026, </w:t>
            </w:r>
            <w:r w:rsidRPr="00541C64">
              <w:rPr>
                <w:rStyle w:val="TitleChar"/>
                <w:rFonts w:asciiTheme="minorHAnsi" w:hAnsiTheme="minorHAnsi" w:cstheme="minorHAnsi"/>
                <w:b w:val="0"/>
                <w:bCs/>
                <w:i/>
                <w:iCs/>
                <w:color w:val="auto"/>
                <w:sz w:val="16"/>
                <w:szCs w:val="16"/>
              </w:rPr>
              <w:t>National Water Reform 2026:</w:t>
            </w:r>
            <w:r w:rsidR="00CB2E64">
              <w:rPr>
                <w:rStyle w:val="TitleChar"/>
                <w:rFonts w:asciiTheme="minorHAnsi" w:hAnsiTheme="minorHAnsi" w:cstheme="minorHAnsi"/>
                <w:b w:val="0"/>
                <w:bCs/>
                <w:i/>
                <w:iCs/>
                <w:color w:val="auto"/>
                <w:sz w:val="16"/>
                <w:szCs w:val="16"/>
              </w:rPr>
              <w:t xml:space="preserve"> Preliminary </w:t>
            </w:r>
            <w:r w:rsidR="002F0445">
              <w:rPr>
                <w:rStyle w:val="TitleChar"/>
                <w:rFonts w:asciiTheme="minorHAnsi" w:hAnsiTheme="minorHAnsi" w:cstheme="minorHAnsi"/>
                <w:b w:val="0"/>
                <w:bCs/>
                <w:i/>
                <w:iCs/>
                <w:color w:val="auto"/>
                <w:sz w:val="16"/>
                <w:szCs w:val="16"/>
              </w:rPr>
              <w:t>assessment</w:t>
            </w:r>
            <w:r w:rsidRPr="00541C64">
              <w:rPr>
                <w:rFonts w:cstheme="minorHAnsi"/>
                <w:b w:val="0"/>
                <w:bCs/>
                <w:color w:val="auto"/>
                <w:szCs w:val="16"/>
              </w:rPr>
              <w:t>, Interim update, C</w:t>
            </w:r>
            <w:r w:rsidRPr="005867D5">
              <w:rPr>
                <w:b w:val="0"/>
                <w:bCs/>
                <w:color w:val="auto"/>
              </w:rPr>
              <w:t xml:space="preserve">anberra, </w:t>
            </w:r>
            <w:r>
              <w:rPr>
                <w:b w:val="0"/>
                <w:bCs/>
                <w:color w:val="auto"/>
              </w:rPr>
              <w:t>Ju</w:t>
            </w:r>
            <w:r w:rsidR="002F0445">
              <w:rPr>
                <w:b w:val="0"/>
                <w:bCs/>
                <w:color w:val="auto"/>
              </w:rPr>
              <w:t>ly</w:t>
            </w:r>
          </w:p>
          <w:p w14:paraId="1C77E24C" w14:textId="77777777" w:rsidR="005867D5" w:rsidRPr="005867D5" w:rsidRDefault="005867D5" w:rsidP="005867D5">
            <w:pPr>
              <w:pStyle w:val="Copyrightpage-BodyBold"/>
              <w:ind w:right="-284"/>
              <w:rPr>
                <w:b w:val="0"/>
                <w:bCs/>
                <w:color w:val="auto"/>
              </w:rPr>
            </w:pPr>
          </w:p>
          <w:p w14:paraId="4582B804" w14:textId="3E3131AF" w:rsidR="00525F6E" w:rsidRPr="009B3273" w:rsidRDefault="005867D5" w:rsidP="005867D5">
            <w:pPr>
              <w:pStyle w:val="Copyrightpage-BodyBold"/>
              <w:ind w:right="-284"/>
              <w:rPr>
                <w:b w:val="0"/>
                <w:color w:val="auto"/>
                <w:lang w:val="fr-CA"/>
              </w:rPr>
            </w:pPr>
            <w:r w:rsidRPr="009B3273">
              <w:rPr>
                <w:lang w:val="fr-CA"/>
              </w:rPr>
              <w:t xml:space="preserve">Publication enquiries: </w:t>
            </w:r>
            <w:r w:rsidRPr="009B3273">
              <w:rPr>
                <w:lang w:val="fr-CA"/>
              </w:rPr>
              <w:br/>
              <w:t xml:space="preserve">Phone 03 9653 2244 | </w:t>
            </w:r>
            <w:proofErr w:type="gramStart"/>
            <w:r w:rsidRPr="009B3273">
              <w:rPr>
                <w:lang w:val="fr-CA"/>
              </w:rPr>
              <w:t>Email</w:t>
            </w:r>
            <w:proofErr w:type="gramEnd"/>
            <w:r w:rsidRPr="009B3273">
              <w:rPr>
                <w:lang w:val="fr-CA"/>
              </w:rPr>
              <w:t xml:space="preserve"> publications@pc.gov.au</w:t>
            </w:r>
          </w:p>
        </w:tc>
      </w:tr>
    </w:tbl>
    <w:p w14:paraId="4AE3754A" w14:textId="77777777" w:rsidR="00525F6E" w:rsidRPr="009B3273" w:rsidRDefault="00525F6E" w:rsidP="00D562BA">
      <w:pPr>
        <w:spacing w:before="0" w:after="160" w:line="259" w:lineRule="auto"/>
        <w:rPr>
          <w:lang w:val="fr-CA"/>
        </w:rPr>
      </w:pPr>
      <w:r w:rsidRPr="009B3273">
        <w:rPr>
          <w:rStyle w:val="White"/>
          <w:b/>
          <w:lang w:val="fr-CA"/>
        </w:rPr>
        <w:t xml:space="preserve"> </w:t>
      </w:r>
    </w:p>
    <w:p w14:paraId="131775FF" w14:textId="77777777" w:rsidR="00525F6E" w:rsidRPr="009B3273" w:rsidRDefault="00525F6E" w:rsidP="00525F6E">
      <w:pPr>
        <w:rPr>
          <w:lang w:val="fr-CA"/>
        </w:rPr>
        <w:sectPr w:rsidR="00525F6E" w:rsidRPr="009B3273" w:rsidSect="000A24BA">
          <w:headerReference w:type="even" r:id="rId23"/>
          <w:headerReference w:type="default" r:id="rId24"/>
          <w:footerReference w:type="even" r:id="rId25"/>
          <w:footerReference w:type="default" r:id="rId26"/>
          <w:headerReference w:type="first" r:id="rId27"/>
          <w:pgSz w:w="11906" w:h="16838" w:code="9"/>
          <w:pgMar w:top="1134" w:right="1134" w:bottom="1134" w:left="1134" w:header="794" w:footer="510" w:gutter="0"/>
          <w:pgNumType w:fmt="lowerRoman" w:start="2"/>
          <w:cols w:space="708"/>
          <w:titlePg/>
          <w:docGrid w:linePitch="360"/>
        </w:sectPr>
      </w:pPr>
    </w:p>
    <w:p w14:paraId="06167083" w14:textId="77777777" w:rsidR="00A86051" w:rsidRPr="00053561" w:rsidRDefault="00525F6E" w:rsidP="000A24BA">
      <w:pPr>
        <w:pStyle w:val="Heading2-nonumber"/>
        <w:spacing w:after="480"/>
        <w:rPr>
          <w:color w:val="265A9A" w:themeColor="background2"/>
        </w:rPr>
      </w:pPr>
      <w:bookmarkStart w:id="0" w:name="_Toc232192081"/>
      <w:bookmarkStart w:id="1" w:name="_Toc232192386"/>
      <w:bookmarkStart w:id="2" w:name="_Toc232433256"/>
      <w:bookmarkStart w:id="3" w:name="_Toc232500469"/>
      <w:bookmarkStart w:id="4" w:name="_Toc233385532"/>
      <w:bookmarkStart w:id="5" w:name="_Toc233795052"/>
      <w:r w:rsidRPr="00053561">
        <w:rPr>
          <w:color w:val="265A9A" w:themeColor="background2"/>
        </w:rPr>
        <w:lastRenderedPageBreak/>
        <w:t>Contents</w:t>
      </w:r>
      <w:bookmarkEnd w:id="0"/>
      <w:bookmarkEnd w:id="1"/>
      <w:bookmarkEnd w:id="2"/>
      <w:bookmarkEnd w:id="3"/>
      <w:bookmarkEnd w:id="4"/>
      <w:bookmarkEnd w:id="5"/>
    </w:p>
    <w:p w14:paraId="2BDDD0E8" w14:textId="28B3B40E" w:rsidR="00FB1271" w:rsidRPr="005F5B0B" w:rsidRDefault="005F66CF" w:rsidP="005F5B0B">
      <w:pPr>
        <w:pStyle w:val="TOC1"/>
        <w:rPr>
          <w:rFonts w:eastAsiaTheme="minorEastAsia"/>
          <w:kern w:val="2"/>
          <w:sz w:val="24"/>
          <w:szCs w:val="24"/>
          <w:lang w:eastAsia="en-AU"/>
          <w14:ligatures w14:val="standardContextual"/>
        </w:rPr>
      </w:pPr>
      <w:r w:rsidRPr="009809B4">
        <w:fldChar w:fldCharType="begin"/>
      </w:r>
      <w:r w:rsidRPr="009809B4">
        <w:instrText xml:space="preserve"> TOC \\h \z \t "Heading 1,1,Heading-Appendix,1, Heading 1-no number,1, Heading 1-no background,1, Heading 1-Section blue background,3, Heading 1-Section-full page,3,Heading 2,2,Heading 2-no number,2,Heading 2-Appendix,2,Heading 1 - Intro,3,Heading 1-numbered,3,Section Heading-pale blue,3" </w:instrText>
      </w:r>
      <w:r w:rsidRPr="009809B4">
        <w:fldChar w:fldCharType="separate"/>
      </w:r>
      <w:r w:rsidR="00FB1271" w:rsidRPr="005F5B0B">
        <w:t>Opportunity for comment</w:t>
      </w:r>
      <w:r w:rsidR="00FB1271" w:rsidRPr="005F5B0B">
        <w:rPr>
          <w:webHidden/>
        </w:rPr>
        <w:tab/>
      </w:r>
      <w:r w:rsidR="00FB1271" w:rsidRPr="005F5B0B">
        <w:rPr>
          <w:webHidden/>
        </w:rPr>
        <w:fldChar w:fldCharType="begin"/>
      </w:r>
      <w:r w:rsidR="00FB1271" w:rsidRPr="005F5B0B">
        <w:rPr>
          <w:webHidden/>
        </w:rPr>
        <w:instrText xml:space="preserve"> PAGEREF _Toc233795053 \h </w:instrText>
      </w:r>
      <w:r w:rsidR="00FB1271" w:rsidRPr="005F5B0B">
        <w:rPr>
          <w:webHidden/>
        </w:rPr>
      </w:r>
      <w:r w:rsidR="00FB1271" w:rsidRPr="005F5B0B">
        <w:rPr>
          <w:webHidden/>
        </w:rPr>
        <w:fldChar w:fldCharType="separate"/>
      </w:r>
      <w:r w:rsidR="00FB77DF">
        <w:rPr>
          <w:webHidden/>
        </w:rPr>
        <w:t>iv</w:t>
      </w:r>
      <w:r w:rsidR="00FB1271" w:rsidRPr="005F5B0B">
        <w:rPr>
          <w:webHidden/>
        </w:rPr>
        <w:fldChar w:fldCharType="end"/>
      </w:r>
    </w:p>
    <w:p w14:paraId="77A42008" w14:textId="14053998" w:rsidR="00FB1271" w:rsidRDefault="00FB1271" w:rsidP="005F5B0B">
      <w:pPr>
        <w:pStyle w:val="TOC1"/>
        <w:rPr>
          <w:rFonts w:eastAsiaTheme="minorEastAsia"/>
          <w:kern w:val="2"/>
          <w:sz w:val="24"/>
          <w:szCs w:val="24"/>
          <w:lang w:eastAsia="en-AU"/>
          <w14:ligatures w14:val="standardContextual"/>
        </w:rPr>
      </w:pPr>
      <w:r>
        <w:t>1.</w:t>
      </w:r>
      <w:r>
        <w:rPr>
          <w:rFonts w:eastAsiaTheme="minorEastAsia"/>
          <w:kern w:val="2"/>
          <w:sz w:val="24"/>
          <w:szCs w:val="24"/>
          <w:lang w:eastAsia="en-AU"/>
          <w14:ligatures w14:val="standardContextual"/>
        </w:rPr>
        <w:tab/>
      </w:r>
      <w:r>
        <w:t>About the interim update</w:t>
      </w:r>
      <w:r>
        <w:rPr>
          <w:webHidden/>
        </w:rPr>
        <w:tab/>
      </w:r>
      <w:r>
        <w:rPr>
          <w:webHidden/>
        </w:rPr>
        <w:fldChar w:fldCharType="begin"/>
      </w:r>
      <w:r>
        <w:rPr>
          <w:webHidden/>
        </w:rPr>
        <w:instrText xml:space="preserve"> PAGEREF _Toc233795054 \h </w:instrText>
      </w:r>
      <w:r>
        <w:rPr>
          <w:webHidden/>
        </w:rPr>
      </w:r>
      <w:r>
        <w:rPr>
          <w:webHidden/>
        </w:rPr>
        <w:fldChar w:fldCharType="separate"/>
      </w:r>
      <w:r w:rsidR="00FB77DF">
        <w:rPr>
          <w:webHidden/>
        </w:rPr>
        <w:t>1</w:t>
      </w:r>
      <w:r>
        <w:rPr>
          <w:webHidden/>
        </w:rPr>
        <w:fldChar w:fldCharType="end"/>
      </w:r>
    </w:p>
    <w:p w14:paraId="6E6DC53F" w14:textId="544FFD1B" w:rsidR="00FB1271" w:rsidRDefault="00FB1271" w:rsidP="005F5B0B">
      <w:pPr>
        <w:pStyle w:val="TOC1"/>
        <w:rPr>
          <w:rFonts w:eastAsiaTheme="minorEastAsia"/>
          <w:kern w:val="2"/>
          <w:sz w:val="24"/>
          <w:szCs w:val="24"/>
          <w:lang w:eastAsia="en-AU"/>
          <w14:ligatures w14:val="standardContextual"/>
        </w:rPr>
      </w:pPr>
      <w:r>
        <w:t>2.</w:t>
      </w:r>
      <w:r>
        <w:rPr>
          <w:rFonts w:eastAsiaTheme="minorEastAsia"/>
          <w:kern w:val="2"/>
          <w:sz w:val="24"/>
          <w:szCs w:val="24"/>
          <w:lang w:eastAsia="en-AU"/>
          <w14:ligatures w14:val="standardContextual"/>
        </w:rPr>
        <w:tab/>
      </w:r>
      <w:r>
        <w:t>Our approach to assessing progress under the NWI</w:t>
      </w:r>
      <w:r>
        <w:rPr>
          <w:webHidden/>
        </w:rPr>
        <w:tab/>
      </w:r>
      <w:r>
        <w:rPr>
          <w:webHidden/>
        </w:rPr>
        <w:fldChar w:fldCharType="begin"/>
      </w:r>
      <w:r>
        <w:rPr>
          <w:webHidden/>
        </w:rPr>
        <w:instrText xml:space="preserve"> PAGEREF _Toc233795055 \h </w:instrText>
      </w:r>
      <w:r>
        <w:rPr>
          <w:webHidden/>
        </w:rPr>
      </w:r>
      <w:r>
        <w:rPr>
          <w:webHidden/>
        </w:rPr>
        <w:fldChar w:fldCharType="separate"/>
      </w:r>
      <w:r w:rsidR="00FB77DF">
        <w:rPr>
          <w:webHidden/>
        </w:rPr>
        <w:t>1</w:t>
      </w:r>
      <w:r>
        <w:rPr>
          <w:webHidden/>
        </w:rPr>
        <w:fldChar w:fldCharType="end"/>
      </w:r>
    </w:p>
    <w:p w14:paraId="0434E2EC" w14:textId="7481B79F" w:rsidR="00FB1271" w:rsidRDefault="00FB1271" w:rsidP="005F5B0B">
      <w:pPr>
        <w:pStyle w:val="TOC1"/>
        <w:rPr>
          <w:rFonts w:eastAsiaTheme="minorEastAsia"/>
          <w:kern w:val="2"/>
          <w:sz w:val="24"/>
          <w:szCs w:val="24"/>
          <w:lang w:eastAsia="en-AU"/>
          <w14:ligatures w14:val="standardContextual"/>
        </w:rPr>
      </w:pPr>
      <w:r>
        <w:t>3.</w:t>
      </w:r>
      <w:r>
        <w:rPr>
          <w:rFonts w:eastAsiaTheme="minorEastAsia"/>
          <w:kern w:val="2"/>
          <w:sz w:val="24"/>
          <w:szCs w:val="24"/>
          <w:lang w:eastAsia="en-AU"/>
          <w14:ligatures w14:val="standardContextual"/>
        </w:rPr>
        <w:tab/>
      </w:r>
      <w:r>
        <w:t>Water access entitlements and planning frameworks</w:t>
      </w:r>
      <w:r>
        <w:rPr>
          <w:webHidden/>
        </w:rPr>
        <w:tab/>
      </w:r>
      <w:r>
        <w:rPr>
          <w:webHidden/>
        </w:rPr>
        <w:fldChar w:fldCharType="begin"/>
      </w:r>
      <w:r>
        <w:rPr>
          <w:webHidden/>
        </w:rPr>
        <w:instrText xml:space="preserve"> PAGEREF _Toc233795056 \h </w:instrText>
      </w:r>
      <w:r>
        <w:rPr>
          <w:webHidden/>
        </w:rPr>
      </w:r>
      <w:r>
        <w:rPr>
          <w:webHidden/>
        </w:rPr>
        <w:fldChar w:fldCharType="separate"/>
      </w:r>
      <w:r w:rsidR="00FB77DF">
        <w:rPr>
          <w:webHidden/>
        </w:rPr>
        <w:t>4</w:t>
      </w:r>
      <w:r>
        <w:rPr>
          <w:webHidden/>
        </w:rPr>
        <w:fldChar w:fldCharType="end"/>
      </w:r>
    </w:p>
    <w:p w14:paraId="7BF233E6" w14:textId="35C40C4F" w:rsidR="00FB1271" w:rsidRDefault="00FB1271" w:rsidP="005F5B0B">
      <w:pPr>
        <w:pStyle w:val="TOC1"/>
        <w:rPr>
          <w:rFonts w:eastAsiaTheme="minorEastAsia"/>
          <w:kern w:val="2"/>
          <w:sz w:val="24"/>
          <w:szCs w:val="24"/>
          <w:lang w:eastAsia="en-AU"/>
          <w14:ligatures w14:val="standardContextual"/>
        </w:rPr>
      </w:pPr>
      <w:r>
        <w:t>4.</w:t>
      </w:r>
      <w:r>
        <w:rPr>
          <w:rFonts w:eastAsiaTheme="minorEastAsia"/>
          <w:kern w:val="2"/>
          <w:sz w:val="24"/>
          <w:szCs w:val="24"/>
          <w:lang w:eastAsia="en-AU"/>
          <w14:ligatures w14:val="standardContextual"/>
        </w:rPr>
        <w:tab/>
      </w:r>
      <w:r>
        <w:t>Water markets and trading</w:t>
      </w:r>
      <w:r>
        <w:rPr>
          <w:webHidden/>
        </w:rPr>
        <w:tab/>
      </w:r>
      <w:r>
        <w:rPr>
          <w:webHidden/>
        </w:rPr>
        <w:fldChar w:fldCharType="begin"/>
      </w:r>
      <w:r>
        <w:rPr>
          <w:webHidden/>
        </w:rPr>
        <w:instrText xml:space="preserve"> PAGEREF _Toc233795057 \h </w:instrText>
      </w:r>
      <w:r>
        <w:rPr>
          <w:webHidden/>
        </w:rPr>
      </w:r>
      <w:r>
        <w:rPr>
          <w:webHidden/>
        </w:rPr>
        <w:fldChar w:fldCharType="separate"/>
      </w:r>
      <w:r w:rsidR="00FB77DF">
        <w:rPr>
          <w:webHidden/>
        </w:rPr>
        <w:t>7</w:t>
      </w:r>
      <w:r>
        <w:rPr>
          <w:webHidden/>
        </w:rPr>
        <w:fldChar w:fldCharType="end"/>
      </w:r>
    </w:p>
    <w:p w14:paraId="15BDF94A" w14:textId="03848D02" w:rsidR="00FB1271" w:rsidRDefault="00FB1271" w:rsidP="005F5B0B">
      <w:pPr>
        <w:pStyle w:val="TOC1"/>
        <w:rPr>
          <w:rFonts w:eastAsiaTheme="minorEastAsia"/>
          <w:kern w:val="2"/>
          <w:sz w:val="24"/>
          <w:szCs w:val="24"/>
          <w:lang w:eastAsia="en-AU"/>
          <w14:ligatures w14:val="standardContextual"/>
        </w:rPr>
      </w:pPr>
      <w:r>
        <w:t>5.</w:t>
      </w:r>
      <w:r>
        <w:rPr>
          <w:rFonts w:eastAsiaTheme="minorEastAsia"/>
          <w:kern w:val="2"/>
          <w:sz w:val="24"/>
          <w:szCs w:val="24"/>
          <w:lang w:eastAsia="en-AU"/>
          <w14:ligatures w14:val="standardContextual"/>
        </w:rPr>
        <w:tab/>
      </w:r>
      <w:r>
        <w:t>Best practice pricing and institutional arrangements</w:t>
      </w:r>
      <w:r>
        <w:rPr>
          <w:webHidden/>
        </w:rPr>
        <w:tab/>
      </w:r>
      <w:r>
        <w:rPr>
          <w:webHidden/>
        </w:rPr>
        <w:fldChar w:fldCharType="begin"/>
      </w:r>
      <w:r>
        <w:rPr>
          <w:webHidden/>
        </w:rPr>
        <w:instrText xml:space="preserve"> PAGEREF _Toc233795058 \h </w:instrText>
      </w:r>
      <w:r>
        <w:rPr>
          <w:webHidden/>
        </w:rPr>
      </w:r>
      <w:r>
        <w:rPr>
          <w:webHidden/>
        </w:rPr>
        <w:fldChar w:fldCharType="separate"/>
      </w:r>
      <w:r w:rsidR="00FB77DF">
        <w:rPr>
          <w:webHidden/>
        </w:rPr>
        <w:t>9</w:t>
      </w:r>
      <w:r>
        <w:rPr>
          <w:webHidden/>
        </w:rPr>
        <w:fldChar w:fldCharType="end"/>
      </w:r>
    </w:p>
    <w:p w14:paraId="341153BD" w14:textId="308E9F54" w:rsidR="00FB1271" w:rsidRDefault="00FB1271" w:rsidP="005F5B0B">
      <w:pPr>
        <w:pStyle w:val="TOC1"/>
        <w:rPr>
          <w:rFonts w:eastAsiaTheme="minorEastAsia"/>
          <w:kern w:val="2"/>
          <w:sz w:val="24"/>
          <w:szCs w:val="24"/>
          <w:lang w:eastAsia="en-AU"/>
          <w14:ligatures w14:val="standardContextual"/>
        </w:rPr>
      </w:pPr>
      <w:r>
        <w:t>6.</w:t>
      </w:r>
      <w:r>
        <w:rPr>
          <w:rFonts w:eastAsiaTheme="minorEastAsia"/>
          <w:kern w:val="2"/>
          <w:sz w:val="24"/>
          <w:szCs w:val="24"/>
          <w:lang w:eastAsia="en-AU"/>
          <w14:ligatures w14:val="standardContextual"/>
        </w:rPr>
        <w:tab/>
      </w:r>
      <w:r>
        <w:t>Integrated management of water for environmental and other public benefit outcomes</w:t>
      </w:r>
      <w:r>
        <w:rPr>
          <w:webHidden/>
        </w:rPr>
        <w:tab/>
      </w:r>
      <w:r>
        <w:rPr>
          <w:webHidden/>
        </w:rPr>
        <w:fldChar w:fldCharType="begin"/>
      </w:r>
      <w:r>
        <w:rPr>
          <w:webHidden/>
        </w:rPr>
        <w:instrText xml:space="preserve"> PAGEREF _Toc233795059 \h </w:instrText>
      </w:r>
      <w:r>
        <w:rPr>
          <w:webHidden/>
        </w:rPr>
      </w:r>
      <w:r>
        <w:rPr>
          <w:webHidden/>
        </w:rPr>
        <w:fldChar w:fldCharType="separate"/>
      </w:r>
      <w:r w:rsidR="00FB77DF">
        <w:rPr>
          <w:webHidden/>
        </w:rPr>
        <w:t>13</w:t>
      </w:r>
      <w:r>
        <w:rPr>
          <w:webHidden/>
        </w:rPr>
        <w:fldChar w:fldCharType="end"/>
      </w:r>
    </w:p>
    <w:p w14:paraId="17C65AEB" w14:textId="456D2635" w:rsidR="00FB1271" w:rsidRDefault="00FB1271" w:rsidP="005F5B0B">
      <w:pPr>
        <w:pStyle w:val="TOC1"/>
        <w:rPr>
          <w:rFonts w:eastAsiaTheme="minorEastAsia"/>
          <w:kern w:val="2"/>
          <w:sz w:val="24"/>
          <w:szCs w:val="24"/>
          <w:lang w:eastAsia="en-AU"/>
          <w14:ligatures w14:val="standardContextual"/>
        </w:rPr>
      </w:pPr>
      <w:r>
        <w:t>7.</w:t>
      </w:r>
      <w:r>
        <w:rPr>
          <w:rFonts w:eastAsiaTheme="minorEastAsia"/>
          <w:kern w:val="2"/>
          <w:sz w:val="24"/>
          <w:szCs w:val="24"/>
          <w:lang w:eastAsia="en-AU"/>
          <w14:ligatures w14:val="standardContextual"/>
        </w:rPr>
        <w:tab/>
      </w:r>
      <w:r>
        <w:t>Water resource accounting</w:t>
      </w:r>
      <w:r>
        <w:rPr>
          <w:webHidden/>
        </w:rPr>
        <w:tab/>
      </w:r>
      <w:r>
        <w:rPr>
          <w:webHidden/>
        </w:rPr>
        <w:fldChar w:fldCharType="begin"/>
      </w:r>
      <w:r>
        <w:rPr>
          <w:webHidden/>
        </w:rPr>
        <w:instrText xml:space="preserve"> PAGEREF _Toc233795060 \h </w:instrText>
      </w:r>
      <w:r>
        <w:rPr>
          <w:webHidden/>
        </w:rPr>
      </w:r>
      <w:r>
        <w:rPr>
          <w:webHidden/>
        </w:rPr>
        <w:fldChar w:fldCharType="separate"/>
      </w:r>
      <w:r w:rsidR="00FB77DF">
        <w:rPr>
          <w:webHidden/>
        </w:rPr>
        <w:t>15</w:t>
      </w:r>
      <w:r>
        <w:rPr>
          <w:webHidden/>
        </w:rPr>
        <w:fldChar w:fldCharType="end"/>
      </w:r>
    </w:p>
    <w:p w14:paraId="2F9ABA5F" w14:textId="77B7F3F3" w:rsidR="00FB1271" w:rsidRDefault="00FB1271" w:rsidP="005F5B0B">
      <w:pPr>
        <w:pStyle w:val="TOC1"/>
        <w:rPr>
          <w:rFonts w:eastAsiaTheme="minorEastAsia"/>
          <w:kern w:val="2"/>
          <w:sz w:val="24"/>
          <w:szCs w:val="24"/>
          <w:lang w:eastAsia="en-AU"/>
          <w14:ligatures w14:val="standardContextual"/>
        </w:rPr>
      </w:pPr>
      <w:r>
        <w:t>8.</w:t>
      </w:r>
      <w:r>
        <w:rPr>
          <w:rFonts w:eastAsiaTheme="minorEastAsia"/>
          <w:kern w:val="2"/>
          <w:sz w:val="24"/>
          <w:szCs w:val="24"/>
          <w:lang w:eastAsia="en-AU"/>
          <w14:ligatures w14:val="standardContextual"/>
        </w:rPr>
        <w:tab/>
      </w:r>
      <w:r>
        <w:t>Urban water reform</w:t>
      </w:r>
      <w:r>
        <w:rPr>
          <w:webHidden/>
        </w:rPr>
        <w:tab/>
      </w:r>
      <w:r>
        <w:rPr>
          <w:webHidden/>
        </w:rPr>
        <w:fldChar w:fldCharType="begin"/>
      </w:r>
      <w:r>
        <w:rPr>
          <w:webHidden/>
        </w:rPr>
        <w:instrText xml:space="preserve"> PAGEREF _Toc233795061 \h </w:instrText>
      </w:r>
      <w:r>
        <w:rPr>
          <w:webHidden/>
        </w:rPr>
      </w:r>
      <w:r>
        <w:rPr>
          <w:webHidden/>
        </w:rPr>
        <w:fldChar w:fldCharType="separate"/>
      </w:r>
      <w:r w:rsidR="00FB77DF">
        <w:rPr>
          <w:webHidden/>
        </w:rPr>
        <w:t>18</w:t>
      </w:r>
      <w:r>
        <w:rPr>
          <w:webHidden/>
        </w:rPr>
        <w:fldChar w:fldCharType="end"/>
      </w:r>
    </w:p>
    <w:p w14:paraId="5DEC8F8C" w14:textId="6D0828FA" w:rsidR="00FB1271" w:rsidRDefault="00FB1271" w:rsidP="005F5B0B">
      <w:pPr>
        <w:pStyle w:val="TOC1"/>
        <w:rPr>
          <w:rFonts w:eastAsiaTheme="minorEastAsia"/>
          <w:kern w:val="2"/>
          <w:sz w:val="24"/>
          <w:szCs w:val="24"/>
          <w:lang w:eastAsia="en-AU"/>
          <w14:ligatures w14:val="standardContextual"/>
        </w:rPr>
      </w:pPr>
      <w:r>
        <w:t>9.</w:t>
      </w:r>
      <w:r>
        <w:rPr>
          <w:rFonts w:eastAsiaTheme="minorEastAsia"/>
          <w:kern w:val="2"/>
          <w:sz w:val="24"/>
          <w:szCs w:val="24"/>
          <w:lang w:eastAsia="en-AU"/>
          <w14:ligatures w14:val="standardContextual"/>
        </w:rPr>
        <w:tab/>
      </w:r>
      <w:r>
        <w:t>Knowledge and capacity building</w:t>
      </w:r>
      <w:r>
        <w:rPr>
          <w:webHidden/>
        </w:rPr>
        <w:tab/>
      </w:r>
      <w:r>
        <w:rPr>
          <w:webHidden/>
        </w:rPr>
        <w:fldChar w:fldCharType="begin"/>
      </w:r>
      <w:r>
        <w:rPr>
          <w:webHidden/>
        </w:rPr>
        <w:instrText xml:space="preserve"> PAGEREF _Toc233795062 \h </w:instrText>
      </w:r>
      <w:r>
        <w:rPr>
          <w:webHidden/>
        </w:rPr>
      </w:r>
      <w:r>
        <w:rPr>
          <w:webHidden/>
        </w:rPr>
        <w:fldChar w:fldCharType="separate"/>
      </w:r>
      <w:r w:rsidR="00FB77DF">
        <w:rPr>
          <w:webHidden/>
        </w:rPr>
        <w:t>20</w:t>
      </w:r>
      <w:r>
        <w:rPr>
          <w:webHidden/>
        </w:rPr>
        <w:fldChar w:fldCharType="end"/>
      </w:r>
    </w:p>
    <w:p w14:paraId="574BE12C" w14:textId="70A39607" w:rsidR="00FB1271" w:rsidRDefault="00FB1271" w:rsidP="005F5B0B">
      <w:pPr>
        <w:pStyle w:val="TOC1"/>
        <w:rPr>
          <w:rFonts w:eastAsiaTheme="minorEastAsia"/>
          <w:kern w:val="2"/>
          <w:sz w:val="24"/>
          <w:szCs w:val="24"/>
          <w:lang w:eastAsia="en-AU"/>
          <w14:ligatures w14:val="standardContextual"/>
        </w:rPr>
      </w:pPr>
      <w:r>
        <w:t>10.</w:t>
      </w:r>
      <w:r>
        <w:rPr>
          <w:rFonts w:eastAsiaTheme="minorEastAsia"/>
          <w:kern w:val="2"/>
          <w:sz w:val="24"/>
          <w:szCs w:val="24"/>
          <w:lang w:eastAsia="en-AU"/>
          <w14:ligatures w14:val="standardContextual"/>
        </w:rPr>
        <w:tab/>
      </w:r>
      <w:r>
        <w:t>Community partnerships and adjustment</w:t>
      </w:r>
      <w:r>
        <w:rPr>
          <w:webHidden/>
        </w:rPr>
        <w:tab/>
      </w:r>
      <w:r>
        <w:rPr>
          <w:webHidden/>
        </w:rPr>
        <w:fldChar w:fldCharType="begin"/>
      </w:r>
      <w:r>
        <w:rPr>
          <w:webHidden/>
        </w:rPr>
        <w:instrText xml:space="preserve"> PAGEREF _Toc233795063 \h </w:instrText>
      </w:r>
      <w:r>
        <w:rPr>
          <w:webHidden/>
        </w:rPr>
      </w:r>
      <w:r>
        <w:rPr>
          <w:webHidden/>
        </w:rPr>
        <w:fldChar w:fldCharType="separate"/>
      </w:r>
      <w:r w:rsidR="00FB77DF">
        <w:rPr>
          <w:webHidden/>
        </w:rPr>
        <w:t>22</w:t>
      </w:r>
      <w:r>
        <w:rPr>
          <w:webHidden/>
        </w:rPr>
        <w:fldChar w:fldCharType="end"/>
      </w:r>
    </w:p>
    <w:p w14:paraId="150A43BB" w14:textId="241B2011" w:rsidR="00FB1271" w:rsidRDefault="00FB1271" w:rsidP="005F5B0B">
      <w:pPr>
        <w:pStyle w:val="TOC1"/>
        <w:rPr>
          <w:webHidden/>
        </w:rPr>
      </w:pPr>
      <w:r>
        <w:t>11.</w:t>
      </w:r>
      <w:r>
        <w:rPr>
          <w:rFonts w:eastAsiaTheme="minorEastAsia"/>
          <w:kern w:val="2"/>
          <w:sz w:val="24"/>
          <w:szCs w:val="24"/>
          <w:lang w:eastAsia="en-AU"/>
          <w14:ligatures w14:val="standardContextual"/>
        </w:rPr>
        <w:tab/>
      </w:r>
      <w:r>
        <w:t>Water interests of Aboriginal and Torres Strait Islander people</w:t>
      </w:r>
      <w:r>
        <w:rPr>
          <w:webHidden/>
        </w:rPr>
        <w:tab/>
      </w:r>
      <w:r>
        <w:rPr>
          <w:webHidden/>
        </w:rPr>
        <w:fldChar w:fldCharType="begin"/>
      </w:r>
      <w:r>
        <w:rPr>
          <w:webHidden/>
        </w:rPr>
        <w:instrText xml:space="preserve"> PAGEREF _Toc233795064 \h </w:instrText>
      </w:r>
      <w:r>
        <w:rPr>
          <w:webHidden/>
        </w:rPr>
      </w:r>
      <w:r>
        <w:rPr>
          <w:webHidden/>
        </w:rPr>
        <w:fldChar w:fldCharType="separate"/>
      </w:r>
      <w:r w:rsidR="00FB77DF">
        <w:rPr>
          <w:webHidden/>
        </w:rPr>
        <w:t>23</w:t>
      </w:r>
      <w:r>
        <w:rPr>
          <w:webHidden/>
        </w:rPr>
        <w:fldChar w:fldCharType="end"/>
      </w:r>
    </w:p>
    <w:p w14:paraId="3DC197D1" w14:textId="687E808F" w:rsidR="005F5B0B" w:rsidRPr="005F5B0B" w:rsidRDefault="005F5B0B" w:rsidP="005F5B0B">
      <w:pPr>
        <w:pStyle w:val="TOC1"/>
        <w:spacing w:before="240"/>
      </w:pPr>
      <w:r>
        <w:t>Appendices</w:t>
      </w:r>
    </w:p>
    <w:p w14:paraId="45D5223E" w14:textId="78343EF1" w:rsidR="00FB1271" w:rsidRDefault="00FB1271" w:rsidP="005F5B0B">
      <w:pPr>
        <w:pStyle w:val="TOC1"/>
        <w:rPr>
          <w:rFonts w:eastAsiaTheme="minorEastAsia"/>
          <w:kern w:val="2"/>
          <w:sz w:val="24"/>
          <w:szCs w:val="24"/>
          <w:lang w:eastAsia="en-AU"/>
          <w14:ligatures w14:val="standardContextual"/>
        </w:rPr>
      </w:pPr>
      <w:r>
        <w:t>A.</w:t>
      </w:r>
      <w:r>
        <w:rPr>
          <w:rFonts w:eastAsiaTheme="minorEastAsia"/>
          <w:kern w:val="2"/>
          <w:sz w:val="24"/>
          <w:szCs w:val="24"/>
          <w:lang w:eastAsia="en-AU"/>
          <w14:ligatures w14:val="standardContextual"/>
        </w:rPr>
        <w:tab/>
      </w:r>
      <w:r>
        <w:t>Submissions received</w:t>
      </w:r>
      <w:r>
        <w:rPr>
          <w:webHidden/>
        </w:rPr>
        <w:tab/>
      </w:r>
      <w:r>
        <w:rPr>
          <w:webHidden/>
        </w:rPr>
        <w:fldChar w:fldCharType="begin"/>
      </w:r>
      <w:r>
        <w:rPr>
          <w:webHidden/>
        </w:rPr>
        <w:instrText xml:space="preserve"> PAGEREF _Toc233795065 \h </w:instrText>
      </w:r>
      <w:r>
        <w:rPr>
          <w:webHidden/>
        </w:rPr>
      </w:r>
      <w:r>
        <w:rPr>
          <w:webHidden/>
        </w:rPr>
        <w:fldChar w:fldCharType="separate"/>
      </w:r>
      <w:r w:rsidR="00FB77DF">
        <w:rPr>
          <w:webHidden/>
        </w:rPr>
        <w:t>26</w:t>
      </w:r>
      <w:r>
        <w:rPr>
          <w:webHidden/>
        </w:rPr>
        <w:fldChar w:fldCharType="end"/>
      </w:r>
    </w:p>
    <w:p w14:paraId="1C8F7F0A" w14:textId="7A14608D" w:rsidR="00FB1271" w:rsidRDefault="00FB1271" w:rsidP="005F5B0B">
      <w:pPr>
        <w:pStyle w:val="TOC1"/>
        <w:rPr>
          <w:rFonts w:eastAsiaTheme="minorEastAsia"/>
          <w:kern w:val="2"/>
          <w:sz w:val="24"/>
          <w:szCs w:val="24"/>
          <w:lang w:eastAsia="en-AU"/>
          <w14:ligatures w14:val="standardContextual"/>
        </w:rPr>
      </w:pPr>
      <w:r>
        <w:t>B.</w:t>
      </w:r>
      <w:r>
        <w:rPr>
          <w:rFonts w:eastAsiaTheme="minorEastAsia"/>
          <w:kern w:val="2"/>
          <w:sz w:val="24"/>
          <w:szCs w:val="24"/>
          <w:lang w:eastAsia="en-AU"/>
          <w14:ligatures w14:val="standardContextual"/>
        </w:rPr>
        <w:tab/>
      </w:r>
      <w:r>
        <w:t>Stakeholder working group</w:t>
      </w:r>
      <w:r>
        <w:rPr>
          <w:webHidden/>
        </w:rPr>
        <w:tab/>
      </w:r>
      <w:r>
        <w:rPr>
          <w:webHidden/>
        </w:rPr>
        <w:fldChar w:fldCharType="begin"/>
      </w:r>
      <w:r>
        <w:rPr>
          <w:webHidden/>
        </w:rPr>
        <w:instrText xml:space="preserve"> PAGEREF _Toc233795066 \h </w:instrText>
      </w:r>
      <w:r>
        <w:rPr>
          <w:webHidden/>
        </w:rPr>
      </w:r>
      <w:r>
        <w:rPr>
          <w:webHidden/>
        </w:rPr>
        <w:fldChar w:fldCharType="separate"/>
      </w:r>
      <w:r w:rsidR="00FB77DF">
        <w:rPr>
          <w:webHidden/>
        </w:rPr>
        <w:t>29</w:t>
      </w:r>
      <w:r>
        <w:rPr>
          <w:webHidden/>
        </w:rPr>
        <w:fldChar w:fldCharType="end"/>
      </w:r>
    </w:p>
    <w:p w14:paraId="4809664B" w14:textId="0AECB412" w:rsidR="00FB1271" w:rsidRDefault="00FB1271" w:rsidP="005F5B0B">
      <w:pPr>
        <w:pStyle w:val="TOC1"/>
        <w:rPr>
          <w:rFonts w:eastAsiaTheme="minorEastAsia"/>
          <w:kern w:val="2"/>
          <w:sz w:val="24"/>
          <w:szCs w:val="24"/>
          <w:lang w:eastAsia="en-AU"/>
          <w14:ligatures w14:val="standardContextual"/>
        </w:rPr>
      </w:pPr>
      <w:r>
        <w:t>C.</w:t>
      </w:r>
      <w:r>
        <w:rPr>
          <w:rFonts w:eastAsiaTheme="minorEastAsia"/>
          <w:kern w:val="2"/>
          <w:sz w:val="24"/>
          <w:szCs w:val="24"/>
          <w:lang w:eastAsia="en-AU"/>
          <w14:ligatures w14:val="standardContextual"/>
        </w:rPr>
        <w:tab/>
      </w:r>
      <w:r>
        <w:t>Perspectives on the National Water Agreement</w:t>
      </w:r>
      <w:r>
        <w:rPr>
          <w:webHidden/>
        </w:rPr>
        <w:tab/>
      </w:r>
      <w:r>
        <w:rPr>
          <w:webHidden/>
        </w:rPr>
        <w:fldChar w:fldCharType="begin"/>
      </w:r>
      <w:r>
        <w:rPr>
          <w:webHidden/>
        </w:rPr>
        <w:instrText xml:space="preserve"> PAGEREF _Toc233795067 \h </w:instrText>
      </w:r>
      <w:r>
        <w:rPr>
          <w:webHidden/>
        </w:rPr>
      </w:r>
      <w:r>
        <w:rPr>
          <w:webHidden/>
        </w:rPr>
        <w:fldChar w:fldCharType="separate"/>
      </w:r>
      <w:r w:rsidR="00FB77DF">
        <w:rPr>
          <w:webHidden/>
        </w:rPr>
        <w:t>30</w:t>
      </w:r>
      <w:r>
        <w:rPr>
          <w:webHidden/>
        </w:rPr>
        <w:fldChar w:fldCharType="end"/>
      </w:r>
    </w:p>
    <w:p w14:paraId="2BA625E9" w14:textId="5B8C35D8" w:rsidR="00FB1271" w:rsidRDefault="00FB1271" w:rsidP="005F5B0B">
      <w:pPr>
        <w:pStyle w:val="TOC1"/>
        <w:rPr>
          <w:rFonts w:eastAsiaTheme="minorEastAsia"/>
          <w:kern w:val="2"/>
          <w:sz w:val="24"/>
          <w:szCs w:val="24"/>
          <w:lang w:eastAsia="en-AU"/>
          <w14:ligatures w14:val="standardContextual"/>
        </w:rPr>
      </w:pPr>
      <w:r>
        <w:t>D.</w:t>
      </w:r>
      <w:r>
        <w:rPr>
          <w:rFonts w:eastAsiaTheme="minorEastAsia"/>
          <w:kern w:val="2"/>
          <w:sz w:val="24"/>
          <w:szCs w:val="24"/>
          <w:lang w:eastAsia="en-AU"/>
          <w14:ligatures w14:val="standardContextual"/>
        </w:rPr>
        <w:tab/>
      </w:r>
      <w:r>
        <w:t>NWI element outcomes</w:t>
      </w:r>
      <w:r>
        <w:rPr>
          <w:webHidden/>
        </w:rPr>
        <w:tab/>
      </w:r>
      <w:r>
        <w:rPr>
          <w:webHidden/>
        </w:rPr>
        <w:fldChar w:fldCharType="begin"/>
      </w:r>
      <w:r>
        <w:rPr>
          <w:webHidden/>
        </w:rPr>
        <w:instrText xml:space="preserve"> PAGEREF _Toc233795068 \h </w:instrText>
      </w:r>
      <w:r>
        <w:rPr>
          <w:webHidden/>
        </w:rPr>
      </w:r>
      <w:r>
        <w:rPr>
          <w:webHidden/>
        </w:rPr>
        <w:fldChar w:fldCharType="separate"/>
      </w:r>
      <w:r w:rsidR="00FB77DF">
        <w:rPr>
          <w:webHidden/>
        </w:rPr>
        <w:t>32</w:t>
      </w:r>
      <w:r>
        <w:rPr>
          <w:webHidden/>
        </w:rPr>
        <w:fldChar w:fldCharType="end"/>
      </w:r>
    </w:p>
    <w:p w14:paraId="20092D3E" w14:textId="23CCB22E" w:rsidR="00FB1271" w:rsidRDefault="00CD0C53" w:rsidP="005F5B0B">
      <w:pPr>
        <w:pStyle w:val="TOC1"/>
        <w:rPr>
          <w:rFonts w:eastAsiaTheme="minorEastAsia"/>
          <w:kern w:val="2"/>
          <w:sz w:val="24"/>
          <w:szCs w:val="24"/>
          <w:lang w:eastAsia="en-AU"/>
          <w14:ligatures w14:val="standardContextual"/>
        </w:rPr>
      </w:pPr>
      <w:r>
        <w:t>E.</w:t>
      </w:r>
      <w:r>
        <w:tab/>
      </w:r>
      <w:r w:rsidR="00FB1271">
        <w:t>Terms of reference</w:t>
      </w:r>
      <w:r w:rsidR="00FB1271">
        <w:rPr>
          <w:webHidden/>
        </w:rPr>
        <w:tab/>
      </w:r>
      <w:r w:rsidR="00FB1271">
        <w:rPr>
          <w:webHidden/>
        </w:rPr>
        <w:fldChar w:fldCharType="begin"/>
      </w:r>
      <w:r w:rsidR="00FB1271">
        <w:rPr>
          <w:webHidden/>
        </w:rPr>
        <w:instrText xml:space="preserve"> PAGEREF _Toc233795069 \h </w:instrText>
      </w:r>
      <w:r w:rsidR="00FB1271">
        <w:rPr>
          <w:webHidden/>
        </w:rPr>
      </w:r>
      <w:r w:rsidR="00FB1271">
        <w:rPr>
          <w:webHidden/>
        </w:rPr>
        <w:fldChar w:fldCharType="separate"/>
      </w:r>
      <w:r w:rsidR="00FB77DF">
        <w:rPr>
          <w:webHidden/>
        </w:rPr>
        <w:t>35</w:t>
      </w:r>
      <w:r w:rsidR="00FB1271">
        <w:rPr>
          <w:webHidden/>
        </w:rPr>
        <w:fldChar w:fldCharType="end"/>
      </w:r>
    </w:p>
    <w:p w14:paraId="1B1975F2" w14:textId="6384F5DE" w:rsidR="00FB1271" w:rsidRDefault="00FB1271" w:rsidP="005F5B0B">
      <w:pPr>
        <w:pStyle w:val="TOC1"/>
        <w:rPr>
          <w:rFonts w:eastAsiaTheme="minorEastAsia"/>
          <w:kern w:val="2"/>
          <w:sz w:val="24"/>
          <w:szCs w:val="24"/>
          <w:lang w:eastAsia="en-AU"/>
          <w14:ligatures w14:val="standardContextual"/>
        </w:rPr>
      </w:pPr>
      <w:r>
        <w:t>References</w:t>
      </w:r>
      <w:r>
        <w:rPr>
          <w:webHidden/>
        </w:rPr>
        <w:tab/>
      </w:r>
      <w:r>
        <w:rPr>
          <w:webHidden/>
        </w:rPr>
        <w:fldChar w:fldCharType="begin"/>
      </w:r>
      <w:r>
        <w:rPr>
          <w:webHidden/>
        </w:rPr>
        <w:instrText xml:space="preserve"> PAGEREF _Toc233795070 \h </w:instrText>
      </w:r>
      <w:r>
        <w:rPr>
          <w:webHidden/>
        </w:rPr>
      </w:r>
      <w:r>
        <w:rPr>
          <w:webHidden/>
        </w:rPr>
        <w:fldChar w:fldCharType="separate"/>
      </w:r>
      <w:r w:rsidR="00FB77DF">
        <w:rPr>
          <w:webHidden/>
        </w:rPr>
        <w:t>37</w:t>
      </w:r>
      <w:r>
        <w:rPr>
          <w:webHidden/>
        </w:rPr>
        <w:fldChar w:fldCharType="end"/>
      </w:r>
    </w:p>
    <w:p w14:paraId="46B1D3D1" w14:textId="3ACE9743" w:rsidR="00C86440" w:rsidRDefault="005F66CF" w:rsidP="005F66CF">
      <w:pPr>
        <w:rPr>
          <w:sz w:val="18"/>
        </w:rPr>
        <w:sectPr w:rsidR="00C86440" w:rsidSect="000A24BA">
          <w:headerReference w:type="even" r:id="rId28"/>
          <w:headerReference w:type="default" r:id="rId29"/>
          <w:type w:val="oddPage"/>
          <w:pgSz w:w="11906" w:h="16838" w:code="9"/>
          <w:pgMar w:top="1134" w:right="1134" w:bottom="1134" w:left="1134" w:header="794" w:footer="510" w:gutter="0"/>
          <w:pgNumType w:fmt="lowerRoman"/>
          <w:cols w:space="708"/>
          <w:docGrid w:linePitch="360"/>
        </w:sectPr>
      </w:pPr>
      <w:r w:rsidRPr="009809B4">
        <w:rPr>
          <w:sz w:val="18"/>
        </w:rPr>
        <w:fldChar w:fldCharType="end"/>
      </w:r>
    </w:p>
    <w:tbl>
      <w:tblPr>
        <w:tblStyle w:val="NoBorderwithPadding"/>
        <w:tblW w:w="0" w:type="auto"/>
        <w:shd w:val="clear" w:color="auto" w:fill="66BCDB" w:themeFill="text2"/>
        <w:tblLook w:val="04A0" w:firstRow="1" w:lastRow="0" w:firstColumn="1" w:lastColumn="0" w:noHBand="0" w:noVBand="1"/>
      </w:tblPr>
      <w:tblGrid>
        <w:gridCol w:w="9638"/>
      </w:tblGrid>
      <w:tr w:rsidR="00C86440" w14:paraId="7F8B21F2" w14:textId="77777777" w:rsidTr="000A41B2">
        <w:trPr>
          <w:trHeight w:hRule="exact" w:val="12643"/>
        </w:trPr>
        <w:tc>
          <w:tcPr>
            <w:tcW w:w="9638" w:type="dxa"/>
            <w:shd w:val="clear" w:color="auto" w:fill="F4F5F6"/>
          </w:tcPr>
          <w:p w14:paraId="5A5BD947" w14:textId="77777777" w:rsidR="00C86440" w:rsidRDefault="00C86440" w:rsidP="000D762F">
            <w:pPr>
              <w:pStyle w:val="Heading2-nonumber"/>
              <w:spacing w:after="480"/>
            </w:pPr>
            <w:bookmarkStart w:id="6" w:name="_Toc132456074"/>
            <w:bookmarkStart w:id="7" w:name="_Toc233795053"/>
            <w:r>
              <w:lastRenderedPageBreak/>
              <w:t>Opportunity for comment</w:t>
            </w:r>
            <w:bookmarkEnd w:id="6"/>
            <w:bookmarkEnd w:id="7"/>
          </w:p>
          <w:p w14:paraId="351566A7" w14:textId="1F0B6581" w:rsidR="0065438C" w:rsidRDefault="0065438C" w:rsidP="0065438C">
            <w:pPr>
              <w:pStyle w:val="BodyText"/>
            </w:pPr>
            <w:r>
              <w:t xml:space="preserve">The PC thanks all participants for their contribution to the inquiry </w:t>
            </w:r>
            <w:r w:rsidR="00B9682A">
              <w:t xml:space="preserve">so </w:t>
            </w:r>
            <w:r w:rsidR="489C4820">
              <w:t xml:space="preserve">far </w:t>
            </w:r>
            <w:r>
              <w:t xml:space="preserve">and now seeks additional input for the final report. </w:t>
            </w:r>
          </w:p>
          <w:p w14:paraId="10AB6D3C" w14:textId="5BC31585" w:rsidR="00C86440" w:rsidRDefault="00C86440" w:rsidP="000A41B2">
            <w:pPr>
              <w:pStyle w:val="BodyText"/>
            </w:pPr>
            <w:r>
              <w:t xml:space="preserve">You are invited to examine this interim </w:t>
            </w:r>
            <w:r w:rsidR="008917AD">
              <w:t>update</w:t>
            </w:r>
            <w:r>
              <w:t xml:space="preserve"> </w:t>
            </w:r>
            <w:r w:rsidR="00762F79">
              <w:t xml:space="preserve">and comment on it by written submission or brief comment by </w:t>
            </w:r>
            <w:r w:rsidR="00B16826" w:rsidRPr="00B16826">
              <w:rPr>
                <w:b/>
                <w:bCs/>
              </w:rPr>
              <w:t>24</w:t>
            </w:r>
            <w:r w:rsidR="00111C19" w:rsidRPr="00B16826">
              <w:rPr>
                <w:b/>
                <w:bCs/>
              </w:rPr>
              <w:t> </w:t>
            </w:r>
            <w:r w:rsidR="00111C19" w:rsidRPr="00C20538">
              <w:rPr>
                <w:b/>
                <w:bCs/>
              </w:rPr>
              <w:t>July</w:t>
            </w:r>
            <w:r w:rsidR="00762F79" w:rsidRPr="00C20538">
              <w:rPr>
                <w:b/>
                <w:bCs/>
              </w:rPr>
              <w:t xml:space="preserve"> 2026</w:t>
            </w:r>
            <w:r w:rsidR="00762F79">
              <w:t>.</w:t>
            </w:r>
          </w:p>
          <w:p w14:paraId="6E188B47" w14:textId="69573211" w:rsidR="00D51C5F" w:rsidRDefault="005E7D6A" w:rsidP="00106E95">
            <w:pPr>
              <w:pStyle w:val="BodyText"/>
            </w:pPr>
            <w:r w:rsidRPr="005E7D6A">
              <w:t xml:space="preserve">Further information on how to provide a submission is included on the </w:t>
            </w:r>
            <w:r>
              <w:t xml:space="preserve">inquiry </w:t>
            </w:r>
            <w:r w:rsidRPr="005E7D6A">
              <w:t>website</w:t>
            </w:r>
            <w:r>
              <w:t xml:space="preserve">: </w:t>
            </w:r>
            <w:hyperlink r:id="rId30" w:history="1">
              <w:r w:rsidR="00C20538" w:rsidRPr="00CF28ED">
                <w:rPr>
                  <w:rStyle w:val="Hyperlink"/>
                </w:rPr>
                <w:t>www.pc.gov.au/inquiries-and-research/water-reform-2026/</w:t>
              </w:r>
            </w:hyperlink>
          </w:p>
          <w:p w14:paraId="1B8A549E" w14:textId="6BF7B09E" w:rsidR="00C86440" w:rsidRDefault="00106E95" w:rsidP="000A41B2">
            <w:pPr>
              <w:pStyle w:val="BodyText"/>
            </w:pPr>
            <w:r>
              <w:t>The PC will prepare the final report after further submissions have been received and it will hold further discussions with participants.</w:t>
            </w:r>
          </w:p>
          <w:p w14:paraId="49ACEED9" w14:textId="77777777" w:rsidR="00C86440" w:rsidRPr="00C20538" w:rsidRDefault="00C86440" w:rsidP="000D762F">
            <w:pPr>
              <w:pStyle w:val="Heading3"/>
              <w:rPr>
                <w:color w:val="auto"/>
              </w:rPr>
            </w:pPr>
            <w:r w:rsidRPr="000D762F">
              <w:rPr>
                <w:color w:val="auto"/>
              </w:rPr>
              <w:t>Commissione</w:t>
            </w:r>
            <w:r w:rsidRPr="00C20538">
              <w:rPr>
                <w:color w:val="auto"/>
              </w:rPr>
              <w:t>rs</w:t>
            </w:r>
          </w:p>
          <w:p w14:paraId="515D3A4A" w14:textId="0263EC2B" w:rsidR="00C86440" w:rsidRDefault="00C86440" w:rsidP="008917AD">
            <w:pPr>
              <w:pStyle w:val="BodyText"/>
            </w:pPr>
            <w:r w:rsidRPr="007151C7">
              <w:t xml:space="preserve">For the purposes of this inquiry and </w:t>
            </w:r>
            <w:r w:rsidR="008917AD">
              <w:t>interim</w:t>
            </w:r>
            <w:r w:rsidR="008917AD" w:rsidRPr="007151C7">
              <w:t xml:space="preserve"> </w:t>
            </w:r>
            <w:r w:rsidR="008917AD">
              <w:t>update</w:t>
            </w:r>
            <w:r w:rsidRPr="007151C7">
              <w:t xml:space="preserve">, in accordance with section 40 of the </w:t>
            </w:r>
            <w:r w:rsidRPr="00297BB6">
              <w:rPr>
                <w:i/>
              </w:rPr>
              <w:t>Productivity Commission Act 1998</w:t>
            </w:r>
            <w:r w:rsidRPr="007151C7">
              <w:t xml:space="preserve"> the powers of the </w:t>
            </w:r>
            <w:r w:rsidR="008917AD">
              <w:t>PC</w:t>
            </w:r>
            <w:r w:rsidRPr="007151C7">
              <w:t xml:space="preserve"> have been exercised by:</w:t>
            </w:r>
          </w:p>
          <w:tbl>
            <w:tblPr>
              <w:tblW w:w="0" w:type="auto"/>
              <w:tblLook w:val="01E0" w:firstRow="1" w:lastRow="1" w:firstColumn="1" w:lastColumn="1" w:noHBand="0" w:noVBand="0"/>
            </w:tblPr>
            <w:tblGrid>
              <w:gridCol w:w="1853"/>
              <w:gridCol w:w="6936"/>
            </w:tblGrid>
            <w:tr w:rsidR="00C86440" w14:paraId="355725AE" w14:textId="77777777" w:rsidTr="00D41A8A">
              <w:tc>
                <w:tcPr>
                  <w:tcW w:w="1853" w:type="dxa"/>
                  <w:tcMar>
                    <w:left w:w="0" w:type="dxa"/>
                    <w:right w:w="0" w:type="dxa"/>
                  </w:tcMar>
                </w:tcPr>
                <w:p w14:paraId="00920BF1" w14:textId="17EF6CF0" w:rsidR="00C86440" w:rsidRDefault="004805A9" w:rsidP="000A41B2">
                  <w:pPr>
                    <w:pStyle w:val="BodyText"/>
                  </w:pPr>
                  <w:r w:rsidRPr="004805A9">
                    <w:t>Joanne</w:t>
                  </w:r>
                  <w:r>
                    <w:t xml:space="preserve"> </w:t>
                  </w:r>
                  <w:r w:rsidR="008917AD">
                    <w:t>Chong</w:t>
                  </w:r>
                </w:p>
              </w:tc>
              <w:tc>
                <w:tcPr>
                  <w:tcW w:w="6936" w:type="dxa"/>
                </w:tcPr>
                <w:p w14:paraId="7DE0D4F8" w14:textId="4E67D170" w:rsidR="00C86440" w:rsidRDefault="00C86440" w:rsidP="000A41B2">
                  <w:pPr>
                    <w:pStyle w:val="BodyText"/>
                  </w:pPr>
                  <w:r>
                    <w:t>Commissioner</w:t>
                  </w:r>
                </w:p>
              </w:tc>
            </w:tr>
            <w:tr w:rsidR="00C86440" w14:paraId="10C42EEF" w14:textId="77777777" w:rsidTr="00D41A8A">
              <w:tc>
                <w:tcPr>
                  <w:tcW w:w="1853" w:type="dxa"/>
                  <w:tcMar>
                    <w:left w:w="0" w:type="dxa"/>
                    <w:right w:w="0" w:type="dxa"/>
                  </w:tcMar>
                </w:tcPr>
                <w:p w14:paraId="6B4D65B1" w14:textId="67D951DA" w:rsidR="00C86440" w:rsidRDefault="008917AD" w:rsidP="000A41B2">
                  <w:pPr>
                    <w:pStyle w:val="BodyText"/>
                  </w:pPr>
                  <w:r>
                    <w:t>Paul Wyrwoll</w:t>
                  </w:r>
                </w:p>
              </w:tc>
              <w:tc>
                <w:tcPr>
                  <w:tcW w:w="6936" w:type="dxa"/>
                </w:tcPr>
                <w:p w14:paraId="13431D35" w14:textId="1AB65911" w:rsidR="00C86440" w:rsidRDefault="008917AD" w:rsidP="000A41B2">
                  <w:pPr>
                    <w:pStyle w:val="BodyText"/>
                  </w:pPr>
                  <w:r>
                    <w:t xml:space="preserve">Associate </w:t>
                  </w:r>
                  <w:r w:rsidR="00C86440">
                    <w:t>Commissioner</w:t>
                  </w:r>
                </w:p>
              </w:tc>
            </w:tr>
          </w:tbl>
          <w:p w14:paraId="51492E89" w14:textId="77777777" w:rsidR="00C86440" w:rsidRPr="00DD6473" w:rsidRDefault="00C86440" w:rsidP="000A41B2">
            <w:pPr>
              <w:pStyle w:val="BodyText"/>
            </w:pPr>
          </w:p>
        </w:tc>
      </w:tr>
    </w:tbl>
    <w:p w14:paraId="17A23B80" w14:textId="77777777" w:rsidR="00C86440" w:rsidRDefault="00C86440" w:rsidP="00C86440">
      <w:pPr>
        <w:pStyle w:val="BodyText"/>
        <w:sectPr w:rsidR="00C86440" w:rsidSect="00EC7A16">
          <w:headerReference w:type="even" r:id="rId31"/>
          <w:headerReference w:type="default" r:id="rId32"/>
          <w:footerReference w:type="even" r:id="rId33"/>
          <w:footerReference w:type="default" r:id="rId34"/>
          <w:headerReference w:type="first" r:id="rId35"/>
          <w:pgSz w:w="11906" w:h="16838" w:code="9"/>
          <w:pgMar w:top="1134" w:right="1134" w:bottom="1134" w:left="1134" w:header="794" w:footer="510" w:gutter="0"/>
          <w:pgNumType w:fmt="lowerRoman"/>
          <w:cols w:space="708"/>
          <w:docGrid w:linePitch="360"/>
        </w:sectPr>
      </w:pPr>
    </w:p>
    <w:p w14:paraId="56CCA43D" w14:textId="78841354" w:rsidR="00051F2B" w:rsidRDefault="00051F2B" w:rsidP="00051F2B">
      <w:pPr>
        <w:pStyle w:val="Heading2"/>
        <w:numPr>
          <w:ilvl w:val="0"/>
          <w:numId w:val="0"/>
        </w:numPr>
        <w:ind w:left="851" w:hanging="851"/>
      </w:pPr>
      <w:bookmarkStart w:id="8" w:name="_Toc233795054"/>
      <w:r>
        <w:lastRenderedPageBreak/>
        <w:t>1</w:t>
      </w:r>
      <w:r w:rsidR="000A5759">
        <w:t>.</w:t>
      </w:r>
      <w:r>
        <w:tab/>
        <w:t>About the interim update</w:t>
      </w:r>
      <w:bookmarkEnd w:id="8"/>
    </w:p>
    <w:p w14:paraId="03C5A290" w14:textId="77777777" w:rsidR="00051F2B" w:rsidRDefault="00051F2B" w:rsidP="00051F2B">
      <w:pPr>
        <w:pStyle w:val="BodyText"/>
      </w:pPr>
      <w:r w:rsidRPr="005E363D">
        <w:t xml:space="preserve">This inquiry responds to the Australian Government’s request for the </w:t>
      </w:r>
      <w:r>
        <w:t>Productivity Commission</w:t>
      </w:r>
      <w:r w:rsidRPr="005E363D">
        <w:t xml:space="preserve"> to undertake </w:t>
      </w:r>
      <w:r>
        <w:t>an</w:t>
      </w:r>
      <w:r w:rsidRPr="005E363D">
        <w:t xml:space="preserve"> assessment of jurisdictions’ progress towards achieving the objectives and outcomes of the 2004 National Water Initiative (NWI).</w:t>
      </w:r>
      <w:r w:rsidRPr="00775AA8">
        <w:t xml:space="preserve"> </w:t>
      </w:r>
      <w:r w:rsidRPr="002637DA">
        <w:t xml:space="preserve">The </w:t>
      </w:r>
      <w:r>
        <w:t xml:space="preserve">objective of full implementation of the </w:t>
      </w:r>
      <w:r w:rsidRPr="002637DA">
        <w:t>NWI</w:t>
      </w:r>
      <w:r w:rsidRPr="002637DA" w:rsidDel="00391D12">
        <w:t xml:space="preserve"> </w:t>
      </w:r>
      <w:r>
        <w:t>is a</w:t>
      </w:r>
      <w:r w:rsidRPr="002637DA">
        <w:t xml:space="preserve"> nationally compatible, market, regulatory and planning</w:t>
      </w:r>
      <w:r>
        <w:t>-</w:t>
      </w:r>
      <w:r w:rsidRPr="002637DA">
        <w:t>based system of managing water resources that optimises economic, social and environmental outcomes.</w:t>
      </w:r>
      <w:r w:rsidRPr="00FE646D">
        <w:rPr>
          <w:rStyle w:val="FootnoteReference"/>
        </w:rPr>
        <w:footnoteReference w:id="2"/>
      </w:r>
      <w:r>
        <w:t xml:space="preserve"> </w:t>
      </w:r>
    </w:p>
    <w:p w14:paraId="4FFA1F17" w14:textId="77777777" w:rsidR="00051F2B" w:rsidRDefault="00051F2B" w:rsidP="00051F2B">
      <w:pPr>
        <w:pStyle w:val="BodyText"/>
      </w:pPr>
      <w:r>
        <w:t>The PC was asked to:</w:t>
      </w:r>
    </w:p>
    <w:p w14:paraId="498798B6" w14:textId="77777777" w:rsidR="00051F2B" w:rsidRPr="002B0EB3" w:rsidRDefault="00051F2B" w:rsidP="002B0EB3">
      <w:pPr>
        <w:pStyle w:val="ListBullet"/>
      </w:pPr>
      <w:r w:rsidRPr="002B0EB3">
        <w:t xml:space="preserve">assess progress under the NWI in accordance with the requirements of the </w:t>
      </w:r>
      <w:r w:rsidRPr="000A5759">
        <w:rPr>
          <w:i/>
          <w:iCs/>
        </w:rPr>
        <w:t xml:space="preserve">Water Act 2007 </w:t>
      </w:r>
      <w:r w:rsidRPr="002B0EB3">
        <w:t>(</w:t>
      </w:r>
      <w:proofErr w:type="spellStart"/>
      <w:r w:rsidRPr="002B0EB3">
        <w:t>Cth</w:t>
      </w:r>
      <w:proofErr w:type="spellEnd"/>
      <w:r w:rsidRPr="002B0EB3">
        <w:t>)</w:t>
      </w:r>
    </w:p>
    <w:p w14:paraId="71FA5269" w14:textId="77777777" w:rsidR="00051F2B" w:rsidRPr="002B0EB3" w:rsidRDefault="00051F2B" w:rsidP="002B0EB3">
      <w:pPr>
        <w:pStyle w:val="ListBullet"/>
      </w:pPr>
      <w:r w:rsidRPr="002B0EB3">
        <w:t xml:space="preserve">examine and recommend water policy and regulatory settings that support a secure, resilient and sustainable water services industry. </w:t>
      </w:r>
    </w:p>
    <w:p w14:paraId="2B386D3F" w14:textId="77777777" w:rsidR="00051F2B" w:rsidRDefault="00051F2B" w:rsidP="00051F2B">
      <w:pPr>
        <w:pStyle w:val="BodyText"/>
      </w:pPr>
      <w:r>
        <w:t xml:space="preserve">This interim update focuses on the PC’s preliminary assessment of jurisdictions’ progress in achieving the objectives, outcomes and actions of the NWI since 2024. A summary of NWI element outcomes is provided in appendix D. </w:t>
      </w:r>
    </w:p>
    <w:p w14:paraId="2EC3E154" w14:textId="77777777" w:rsidR="00051F2B" w:rsidRDefault="00051F2B" w:rsidP="00051F2B">
      <w:pPr>
        <w:pStyle w:val="BodyText"/>
      </w:pPr>
      <w:r>
        <w:t xml:space="preserve">A separate interim update on reform directions for Australia’s water services industry is available on the PC’s website </w:t>
      </w:r>
      <w:r w:rsidRPr="008531A0">
        <w:rPr>
          <w:rFonts w:ascii="Arial" w:hAnsi="Arial" w:cs="Arial"/>
        </w:rPr>
        <w:t>(PC 2026)</w:t>
      </w:r>
      <w:r>
        <w:t>.</w:t>
      </w:r>
    </w:p>
    <w:p w14:paraId="2BA82C62" w14:textId="3615AC69" w:rsidR="00051F2B" w:rsidRDefault="00051F2B" w:rsidP="00051F2B">
      <w:pPr>
        <w:pStyle w:val="Heading2"/>
        <w:numPr>
          <w:ilvl w:val="0"/>
          <w:numId w:val="0"/>
        </w:numPr>
        <w:ind w:left="851" w:hanging="851"/>
      </w:pPr>
      <w:bookmarkStart w:id="9" w:name="_Toc233795055"/>
      <w:r>
        <w:t>2</w:t>
      </w:r>
      <w:r w:rsidR="000A5759">
        <w:t>.</w:t>
      </w:r>
      <w:r>
        <w:tab/>
        <w:t>Our approach to assessing progress under the NWI</w:t>
      </w:r>
      <w:bookmarkEnd w:id="9"/>
    </w:p>
    <w:p w14:paraId="6DBB6F69" w14:textId="77777777" w:rsidR="00051F2B" w:rsidRDefault="00051F2B" w:rsidP="00051F2B">
      <w:pPr>
        <w:pStyle w:val="BodyText"/>
      </w:pPr>
      <w:r>
        <w:t xml:space="preserve">The PC has previously found that most jurisdictions have largely achieved many of their 2004 NWI commitments, resulting in material benefits to the Australian people and environment </w:t>
      </w:r>
      <w:r w:rsidRPr="006E41B3">
        <w:rPr>
          <w:rFonts w:ascii="Arial" w:hAnsi="Arial" w:cs="Arial"/>
        </w:rPr>
        <w:t>(PC 2021, pp. 1–4, 2024, p. 4)</w:t>
      </w:r>
      <w:r>
        <w:t xml:space="preserve">. </w:t>
      </w:r>
      <w:r w:rsidRPr="00185E5E">
        <w:t>However, the PC has noted that several key areas remain unaddressed and</w:t>
      </w:r>
      <w:r>
        <w:t>,</w:t>
      </w:r>
      <w:r w:rsidRPr="00185E5E">
        <w:t xml:space="preserve"> since its 2017 inquiry, has consistently called for the NWI to be updated to </w:t>
      </w:r>
      <w:r>
        <w:t>address</w:t>
      </w:r>
      <w:r w:rsidRPr="00185E5E">
        <w:t xml:space="preserve"> challenges in water management and ensure continued progress on reform </w:t>
      </w:r>
      <w:r w:rsidRPr="001F366F">
        <w:rPr>
          <w:rFonts w:ascii="Arial" w:hAnsi="Arial" w:cs="Arial"/>
        </w:rPr>
        <w:t>(PC 2017, 2021, 2024)</w:t>
      </w:r>
      <w:r>
        <w:t>.</w:t>
      </w:r>
    </w:p>
    <w:p w14:paraId="4AADF7BE" w14:textId="77777777" w:rsidR="00051F2B" w:rsidRDefault="00051F2B" w:rsidP="00051F2B">
      <w:pPr>
        <w:pStyle w:val="BodyText"/>
      </w:pPr>
      <w:r>
        <w:t xml:space="preserve">In 2026, our approach is a streamlined assessment, updating the 2024 assessment. Less than 2 years passed between providing the previous National water reform report </w:t>
      </w:r>
      <w:r w:rsidRPr="004E6B72">
        <w:rPr>
          <w:rFonts w:ascii="Arial" w:hAnsi="Arial" w:cs="Arial"/>
        </w:rPr>
        <w:t>(PC 2024)</w:t>
      </w:r>
      <w:r>
        <w:t xml:space="preserve"> to Government and receiving the 2026 terms of reference. As such, this is not a full reassessment; rather, we have focused on priorities identified in 2024 and outstanding matters. Assessment ratings have been made at a national level.</w:t>
      </w:r>
    </w:p>
    <w:p w14:paraId="0F0623BF" w14:textId="77777777" w:rsidR="00051F2B" w:rsidRPr="00C702CD" w:rsidRDefault="00051F2B" w:rsidP="00051F2B">
      <w:pPr>
        <w:pStyle w:val="BodyText"/>
        <w:keepNext/>
      </w:pPr>
      <w:r w:rsidRPr="00C702CD">
        <w:t>In undertaking this assessment, the PC:</w:t>
      </w:r>
    </w:p>
    <w:p w14:paraId="79960331" w14:textId="2D1FB8C2" w:rsidR="00051F2B" w:rsidRPr="000A5759" w:rsidRDefault="00051F2B" w:rsidP="005E299A">
      <w:pPr>
        <w:pStyle w:val="ListBullet"/>
        <w:rPr>
          <w:spacing w:val="-4"/>
        </w:rPr>
      </w:pPr>
      <w:r w:rsidRPr="000A5759">
        <w:rPr>
          <w:spacing w:val="-4"/>
        </w:rPr>
        <w:t>sought information from the Australian, state, and territory governments.</w:t>
      </w:r>
      <w:r w:rsidR="006155D9" w:rsidRPr="000A5759">
        <w:rPr>
          <w:rStyle w:val="FootnoteReference"/>
          <w:spacing w:val="-4"/>
        </w:rPr>
        <w:footnoteReference w:id="3"/>
      </w:r>
      <w:r w:rsidRPr="000A5759">
        <w:rPr>
          <w:spacing w:val="-4"/>
        </w:rPr>
        <w:t xml:space="preserve"> While all jurisdictions provided responses to the PC’s requests for information, not all jurisdictions addressed all components of the requests</w:t>
      </w:r>
    </w:p>
    <w:p w14:paraId="0B056078" w14:textId="77777777" w:rsidR="00051F2B" w:rsidRPr="005E299A" w:rsidRDefault="00051F2B" w:rsidP="005E299A">
      <w:pPr>
        <w:pStyle w:val="ListBullet"/>
      </w:pPr>
      <w:r w:rsidRPr="005E299A">
        <w:t>released a call for submissions on 31 March 2026, receiving 71 submissions in response (appendix A; not all submissions focused on the NWI assessment, many related to reform directions for Australia’s water services industry)</w:t>
      </w:r>
    </w:p>
    <w:p w14:paraId="6852A432" w14:textId="77777777" w:rsidR="00051F2B" w:rsidRPr="00F02BC9" w:rsidRDefault="00051F2B" w:rsidP="005E299A">
      <w:pPr>
        <w:pStyle w:val="ListBullet"/>
        <w:rPr>
          <w:spacing w:val="-4"/>
        </w:rPr>
      </w:pPr>
      <w:r w:rsidRPr="00F02BC9">
        <w:rPr>
          <w:spacing w:val="-4"/>
        </w:rPr>
        <w:t xml:space="preserve">met with the stakeholder working group, established as required under the </w:t>
      </w:r>
      <w:r w:rsidRPr="00F02BC9">
        <w:rPr>
          <w:i/>
          <w:iCs/>
          <w:spacing w:val="-4"/>
        </w:rPr>
        <w:t>Water Act 2007</w:t>
      </w:r>
      <w:r w:rsidRPr="00F02BC9">
        <w:rPr>
          <w:spacing w:val="-4"/>
        </w:rPr>
        <w:t xml:space="preserve"> (</w:t>
      </w:r>
      <w:proofErr w:type="spellStart"/>
      <w:r w:rsidRPr="00F02BC9">
        <w:rPr>
          <w:spacing w:val="-4"/>
        </w:rPr>
        <w:t>Cth</w:t>
      </w:r>
      <w:proofErr w:type="spellEnd"/>
      <w:r w:rsidRPr="00F02BC9">
        <w:rPr>
          <w:spacing w:val="-4"/>
        </w:rPr>
        <w:t>) (appendix B).</w:t>
      </w:r>
    </w:p>
    <w:p w14:paraId="457212BE" w14:textId="77777777" w:rsidR="00051F2B" w:rsidRDefault="00051F2B" w:rsidP="00F02BC9">
      <w:pPr>
        <w:pStyle w:val="BodyText"/>
      </w:pPr>
      <w:r w:rsidRPr="00C702CD">
        <w:t xml:space="preserve">The PC thanks the </w:t>
      </w:r>
      <w:r>
        <w:t xml:space="preserve">Australian, </w:t>
      </w:r>
      <w:r w:rsidRPr="00C702CD">
        <w:t>state</w:t>
      </w:r>
      <w:r>
        <w:t>,</w:t>
      </w:r>
      <w:r w:rsidRPr="00C702CD">
        <w:t xml:space="preserve"> and territory governments</w:t>
      </w:r>
      <w:r>
        <w:t xml:space="preserve"> </w:t>
      </w:r>
      <w:r w:rsidRPr="00C702CD">
        <w:t>for their cooperation so far, and extends that thanks to all participants for their contributions to the inquiry to date.</w:t>
      </w:r>
      <w:r w:rsidRPr="00A70DE1">
        <w:t xml:space="preserve"> </w:t>
      </w:r>
    </w:p>
    <w:p w14:paraId="4445D12C" w14:textId="77777777" w:rsidR="00051F2B" w:rsidRDefault="00051F2B" w:rsidP="00051F2B">
      <w:pPr>
        <w:pStyle w:val="BodyText"/>
      </w:pPr>
      <w:r>
        <w:lastRenderedPageBreak/>
        <w:t xml:space="preserve">The PC’s interim 2026 national assessment ratings remain the same as </w:t>
      </w:r>
      <w:proofErr w:type="gramStart"/>
      <w:r>
        <w:t>at</w:t>
      </w:r>
      <w:proofErr w:type="gramEnd"/>
      <w:r>
        <w:t xml:space="preserve"> 2024. Progress has been made by some jurisdictions against some commitments. There are also indications that progress in some specific areas has been </w:t>
      </w:r>
      <w:r w:rsidRPr="00D45EB1">
        <w:t>reversed.</w:t>
      </w:r>
      <w:r w:rsidRPr="00C8347E">
        <w:t xml:space="preserve"> </w:t>
      </w:r>
      <w:r>
        <w:t xml:space="preserve">However, </w:t>
      </w:r>
      <w:r w:rsidRPr="00D45EB1">
        <w:t>t</w:t>
      </w:r>
      <w:r w:rsidRPr="00AB2C5C">
        <w:t>he</w:t>
      </w:r>
      <w:r>
        <w:t>se changes do not appear extensive enough to shift the overall, nation</w:t>
      </w:r>
      <w:r>
        <w:noBreakHyphen/>
        <w:t xml:space="preserve">wide assessment ratings. </w:t>
      </w:r>
    </w:p>
    <w:p w14:paraId="45767022" w14:textId="79B12A7C" w:rsidR="00051F2B" w:rsidRPr="00416A8D" w:rsidRDefault="00051F2B" w:rsidP="00051F2B">
      <w:pPr>
        <w:pStyle w:val="BodyText"/>
      </w:pPr>
      <w:r>
        <w:t xml:space="preserve">This interim assessment is based on </w:t>
      </w:r>
      <w:r w:rsidRPr="00AB2C5C">
        <w:rPr>
          <w:i/>
          <w:iCs/>
        </w:rPr>
        <w:t xml:space="preserve">evidence received </w:t>
      </w:r>
      <w:r>
        <w:rPr>
          <w:i/>
          <w:iCs/>
        </w:rPr>
        <w:t xml:space="preserve">to date. </w:t>
      </w:r>
      <w:r>
        <w:t>For some sub-elements, we have received limited information to update our 2024 assessment. The PC welcomes submissions in response to this interim assessment, as they are vital evidence to inform the final assessment.</w:t>
      </w:r>
    </w:p>
    <w:p w14:paraId="6BB89873" w14:textId="77777777" w:rsidR="00051F2B" w:rsidRDefault="00051F2B" w:rsidP="00051F2B">
      <w:pPr>
        <w:pStyle w:val="BodyText"/>
      </w:pPr>
      <w:r>
        <w:t xml:space="preserve">The PC encourages all interested parties to share their views and evidence. Submissions in response to this interim update </w:t>
      </w:r>
      <w:r w:rsidRPr="0063200E">
        <w:t>are requested by 24</w:t>
      </w:r>
      <w:r>
        <w:t> July</w:t>
      </w:r>
      <w:r w:rsidRPr="0063200E">
        <w:t xml:space="preserve"> 2026</w:t>
      </w:r>
      <w:r>
        <w:t xml:space="preserve">. </w:t>
      </w:r>
      <w:r w:rsidRPr="00E14F2C">
        <w:t>The PC must deliver its final report to Government by 4</w:t>
      </w:r>
      <w:r>
        <w:t> </w:t>
      </w:r>
      <w:r w:rsidRPr="00E14F2C">
        <w:t xml:space="preserve">September 2026, which necessitates </w:t>
      </w:r>
      <w:r>
        <w:t xml:space="preserve">highly </w:t>
      </w:r>
      <w:r w:rsidRPr="00E14F2C">
        <w:t>compressed consultation timeframes</w:t>
      </w:r>
      <w:r>
        <w:t>.</w:t>
      </w:r>
    </w:p>
    <w:p w14:paraId="23BD5449" w14:textId="77777777" w:rsidR="00051F2B" w:rsidRDefault="00051F2B" w:rsidP="00051F2B">
      <w:pPr>
        <w:pStyle w:val="BodyText"/>
      </w:pPr>
      <w:proofErr w:type="gramStart"/>
      <w:r>
        <w:t>In particular, we</w:t>
      </w:r>
      <w:proofErr w:type="gramEnd"/>
      <w:r>
        <w:t xml:space="preserve"> are seeking feedback on the key updates provided by jurisdictions to inform our final assessment of where progress has occurred and where it has been limited, slower than expected or reversed. We are interested to hear about experiences with policies and programs that jurisdictions are implementing, and views or evidence on how effective they have been in meeting the NWI outcomes.</w:t>
      </w:r>
    </w:p>
    <w:p w14:paraId="31574C90" w14:textId="77777777" w:rsidR="00051F2B" w:rsidRDefault="00051F2B" w:rsidP="00051F2B">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051F2B" w14:paraId="18C61E9C" w14:textId="77777777">
        <w:trPr>
          <w:trHeight w:val="765"/>
          <w:tblHeader/>
        </w:trPr>
        <w:tc>
          <w:tcPr>
            <w:tcW w:w="366" w:type="pct"/>
            <w:shd w:val="clear" w:color="auto" w:fill="EBEBEB"/>
            <w:tcMar>
              <w:bottom w:w="0" w:type="dxa"/>
            </w:tcMar>
            <w:vAlign w:val="center"/>
          </w:tcPr>
          <w:p w14:paraId="7D20F432" w14:textId="77777777" w:rsidR="00051F2B" w:rsidRDefault="00051F2B">
            <w:pPr>
              <w:pStyle w:val="NoSpacing"/>
              <w:keepNext/>
              <w:keepLines/>
              <w:jc w:val="right"/>
            </w:pPr>
            <w:r w:rsidRPr="00A51374">
              <w:rPr>
                <w:noProof/>
              </w:rPr>
              <w:drawing>
                <wp:inline distT="0" distB="0" distL="0" distR="0" wp14:anchorId="0EC60168" wp14:editId="5D309D6A">
                  <wp:extent cx="288000" cy="288000"/>
                  <wp:effectExtent l="0" t="0" r="0" b="0"/>
                  <wp:docPr id="1011943639" name="Graphic 10119436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744511BB" w14:textId="4B4A70AD" w:rsidR="00051F2B" w:rsidRPr="002530FF" w:rsidRDefault="00051F2B">
            <w:pPr>
              <w:pStyle w:val="TableHeading"/>
              <w:keepNext/>
              <w:keepLines/>
              <w:spacing w:before="120"/>
              <w:rPr>
                <w:sz w:val="20"/>
              </w:rPr>
            </w:pPr>
            <w:r w:rsidRPr="000B0B71">
              <w:rPr>
                <w:sz w:val="20"/>
              </w:rPr>
              <w:t>Information request</w:t>
            </w:r>
            <w:r>
              <w:rPr>
                <w:sz w:val="20"/>
              </w:rPr>
              <w:t xml:space="preserve"> </w:t>
            </w:r>
            <w:r w:rsidRPr="00DF7217">
              <w:rPr>
                <w:sz w:val="20"/>
              </w:rPr>
              <w:fldChar w:fldCharType="begin"/>
            </w:r>
            <w:r w:rsidRPr="00DF7217">
              <w:rPr>
                <w:sz w:val="20"/>
              </w:rPr>
              <w:instrText xml:space="preserve"> SEQ Information \* ARABIC \s 1 </w:instrText>
            </w:r>
            <w:r w:rsidRPr="00DF7217">
              <w:rPr>
                <w:sz w:val="20"/>
              </w:rPr>
              <w:fldChar w:fldCharType="separate"/>
            </w:r>
            <w:r w:rsidR="00287ACA">
              <w:rPr>
                <w:noProof/>
                <w:sz w:val="20"/>
              </w:rPr>
              <w:t>1</w:t>
            </w:r>
            <w:r w:rsidRPr="00DF7217">
              <w:rPr>
                <w:sz w:val="20"/>
              </w:rPr>
              <w:fldChar w:fldCharType="end"/>
            </w:r>
          </w:p>
        </w:tc>
      </w:tr>
      <w:tr w:rsidR="00051F2B" w14:paraId="41BCF072" w14:textId="77777777">
        <w:tc>
          <w:tcPr>
            <w:tcW w:w="5000" w:type="pct"/>
            <w:gridSpan w:val="2"/>
            <w:shd w:val="clear" w:color="auto" w:fill="EBEBEB"/>
          </w:tcPr>
          <w:p w14:paraId="0390FAE7" w14:textId="77777777" w:rsidR="00051F2B" w:rsidRPr="00947482" w:rsidRDefault="00051F2B">
            <w:pPr>
              <w:pStyle w:val="BodyText"/>
              <w:keepNext/>
              <w:keepLines/>
              <w:rPr>
                <w:color w:val="265A9A" w:themeColor="background2"/>
                <w:spacing w:val="-4"/>
              </w:rPr>
            </w:pPr>
            <w:r w:rsidRPr="00947482">
              <w:rPr>
                <w:color w:val="265A9A" w:themeColor="background2"/>
                <w:spacing w:val="-4"/>
              </w:rPr>
              <w:t>We are seeking overall feedback on the PC’s interim assessment, including evidence of where jurisdictions have made progress, and where progress has been limited, slower than expected or reversed since 2024.</w:t>
            </w:r>
          </w:p>
          <w:p w14:paraId="6BF6142E" w14:textId="77777777" w:rsidR="00051F2B" w:rsidRPr="005E299A" w:rsidRDefault="00051F2B" w:rsidP="005E299A">
            <w:pPr>
              <w:pStyle w:val="ListBullet"/>
              <w:rPr>
                <w:color w:val="265A9A" w:themeColor="background2"/>
              </w:rPr>
            </w:pPr>
            <w:r w:rsidRPr="005E299A">
              <w:rPr>
                <w:color w:val="265A9A" w:themeColor="background2"/>
              </w:rPr>
              <w:t xml:space="preserve">Are there any other important developments, reforms or outcomes since 2024 that should inform the final assessment? </w:t>
            </w:r>
          </w:p>
          <w:p w14:paraId="5A71259D" w14:textId="77777777" w:rsidR="00051F2B" w:rsidRPr="000428CB" w:rsidRDefault="00051F2B" w:rsidP="005E299A">
            <w:pPr>
              <w:pStyle w:val="ListBullet"/>
              <w:rPr>
                <w:color w:val="265A9A" w:themeColor="background2"/>
              </w:rPr>
            </w:pPr>
            <w:r w:rsidRPr="005E299A">
              <w:rPr>
                <w:color w:val="265A9A" w:themeColor="background2"/>
              </w:rPr>
              <w:t xml:space="preserve">What has your experience been with the key updates provided by jurisdictions (tables below), and what outcomes have been achieved? </w:t>
            </w:r>
          </w:p>
        </w:tc>
      </w:tr>
      <w:tr w:rsidR="00051F2B" w14:paraId="10607925" w14:textId="77777777">
        <w:trPr>
          <w:trHeight w:val="69"/>
        </w:trPr>
        <w:tc>
          <w:tcPr>
            <w:tcW w:w="5000" w:type="pct"/>
            <w:gridSpan w:val="2"/>
            <w:tcMar>
              <w:bottom w:w="0" w:type="dxa"/>
            </w:tcMar>
          </w:tcPr>
          <w:p w14:paraId="08611B49" w14:textId="77777777" w:rsidR="00051F2B" w:rsidRDefault="00051F2B">
            <w:pPr>
              <w:pStyle w:val="NoSpacing"/>
              <w:spacing w:line="200" w:lineRule="atLeast"/>
            </w:pPr>
          </w:p>
        </w:tc>
      </w:tr>
    </w:tbl>
    <w:p w14:paraId="601427B4" w14:textId="77777777" w:rsidR="00051F2B" w:rsidRDefault="00051F2B" w:rsidP="00051F2B">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051F2B" w14:paraId="343BC624" w14:textId="77777777">
        <w:trPr>
          <w:trHeight w:val="765"/>
          <w:tblHeader/>
        </w:trPr>
        <w:tc>
          <w:tcPr>
            <w:tcW w:w="366" w:type="pct"/>
            <w:shd w:val="clear" w:color="auto" w:fill="EBEBEB"/>
            <w:tcMar>
              <w:bottom w:w="0" w:type="dxa"/>
            </w:tcMar>
            <w:vAlign w:val="center"/>
          </w:tcPr>
          <w:p w14:paraId="00440521" w14:textId="77777777" w:rsidR="00051F2B" w:rsidRDefault="00051F2B">
            <w:pPr>
              <w:pStyle w:val="NoSpacing"/>
              <w:keepNext/>
              <w:keepLines/>
              <w:jc w:val="right"/>
            </w:pPr>
            <w:r w:rsidRPr="00A51374">
              <w:rPr>
                <w:noProof/>
              </w:rPr>
              <w:drawing>
                <wp:inline distT="0" distB="0" distL="0" distR="0" wp14:anchorId="2D13D2E9" wp14:editId="6C8F0198">
                  <wp:extent cx="288000" cy="288000"/>
                  <wp:effectExtent l="0" t="0" r="0" b="0"/>
                  <wp:docPr id="1264775152" name="Graphic 126477515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4C856335" w14:textId="49F27F90" w:rsidR="00051F2B" w:rsidRPr="002530FF" w:rsidRDefault="00051F2B">
            <w:pPr>
              <w:pStyle w:val="TableHeading"/>
              <w:keepNext/>
              <w:keepLines/>
              <w:spacing w:before="120"/>
              <w:rPr>
                <w:sz w:val="20"/>
              </w:rPr>
            </w:pPr>
            <w:r w:rsidRPr="000B0B71">
              <w:rPr>
                <w:sz w:val="20"/>
              </w:rPr>
              <w:t>Information request</w:t>
            </w:r>
            <w:r>
              <w:rPr>
                <w:sz w:val="20"/>
              </w:rPr>
              <w:t xml:space="preserve"> </w:t>
            </w:r>
            <w:r w:rsidRPr="00DF7217">
              <w:rPr>
                <w:sz w:val="20"/>
              </w:rPr>
              <w:fldChar w:fldCharType="begin"/>
            </w:r>
            <w:r w:rsidRPr="00DF7217">
              <w:rPr>
                <w:sz w:val="20"/>
              </w:rPr>
              <w:instrText xml:space="preserve"> SEQ Information \* ARABIC \s 1 </w:instrText>
            </w:r>
            <w:r w:rsidRPr="00DF7217">
              <w:rPr>
                <w:sz w:val="20"/>
              </w:rPr>
              <w:fldChar w:fldCharType="separate"/>
            </w:r>
            <w:r w:rsidR="00287ACA">
              <w:rPr>
                <w:noProof/>
                <w:sz w:val="20"/>
              </w:rPr>
              <w:t>2</w:t>
            </w:r>
            <w:r w:rsidRPr="00DF7217">
              <w:rPr>
                <w:sz w:val="20"/>
              </w:rPr>
              <w:fldChar w:fldCharType="end"/>
            </w:r>
          </w:p>
        </w:tc>
      </w:tr>
      <w:tr w:rsidR="00051F2B" w14:paraId="69D87B2E" w14:textId="77777777">
        <w:tc>
          <w:tcPr>
            <w:tcW w:w="5000" w:type="pct"/>
            <w:gridSpan w:val="2"/>
            <w:shd w:val="clear" w:color="auto" w:fill="EBEBEB"/>
          </w:tcPr>
          <w:p w14:paraId="742D2BCA" w14:textId="77777777" w:rsidR="00051F2B" w:rsidRPr="00885614" w:rsidRDefault="00051F2B">
            <w:pPr>
              <w:pStyle w:val="BodyText"/>
              <w:rPr>
                <w:color w:val="265A9A" w:themeColor="background2"/>
                <w:spacing w:val="-2"/>
              </w:rPr>
            </w:pPr>
            <w:r w:rsidRPr="00885614">
              <w:rPr>
                <w:color w:val="265A9A" w:themeColor="background2"/>
                <w:spacing w:val="-2"/>
              </w:rPr>
              <w:t xml:space="preserve">We are seeking specific feedback on the following NWI elements and outcomes. We are interested to hear about experiences with policies and programs that jurisdictions have implemented or are implementing, and views or evidence on how effectively jurisdictions are meeting the NWI outcomes. We welcome feedback on the questions below and any other issues relevant to the assessment of progress under the NWI. </w:t>
            </w:r>
          </w:p>
          <w:p w14:paraId="03F5E6FD" w14:textId="77777777" w:rsidR="00051F2B" w:rsidRPr="00C03357" w:rsidRDefault="00051F2B">
            <w:pPr>
              <w:pStyle w:val="BoxHeading2"/>
              <w:rPr>
                <w:color w:val="265A9A" w:themeColor="background2"/>
              </w:rPr>
            </w:pPr>
            <w:r w:rsidRPr="00C03357">
              <w:rPr>
                <w:color w:val="265A9A" w:themeColor="background2"/>
              </w:rPr>
              <w:t>Water access entitlements and planning frameworks</w:t>
            </w:r>
            <w:r>
              <w:rPr>
                <w:color w:val="265A9A" w:themeColor="background2"/>
              </w:rPr>
              <w:t xml:space="preserve"> (section 3)</w:t>
            </w:r>
          </w:p>
          <w:p w14:paraId="0BAB1C1B" w14:textId="77777777" w:rsidR="00051F2B" w:rsidRPr="005E299A" w:rsidRDefault="00051F2B" w:rsidP="005E299A">
            <w:pPr>
              <w:pStyle w:val="ListBullet"/>
              <w:rPr>
                <w:color w:val="265A9A" w:themeColor="background2"/>
              </w:rPr>
            </w:pPr>
            <w:r w:rsidRPr="005E299A">
              <w:rPr>
                <w:color w:val="265A9A" w:themeColor="background2"/>
              </w:rPr>
              <w:t>Which jurisdictions have developed clear triggers for rebalancing environmental and consumptive uses? What triggers have been implemented and are they effective at rebalancing environmental and consumptive uses?</w:t>
            </w:r>
          </w:p>
          <w:p w14:paraId="3E61E105" w14:textId="77777777" w:rsidR="00051F2B" w:rsidRPr="005E299A" w:rsidRDefault="00051F2B" w:rsidP="005E299A">
            <w:pPr>
              <w:pStyle w:val="ListBullet"/>
              <w:rPr>
                <w:color w:val="265A9A" w:themeColor="background2"/>
              </w:rPr>
            </w:pPr>
            <w:r w:rsidRPr="005E299A">
              <w:rPr>
                <w:color w:val="265A9A" w:themeColor="background2"/>
              </w:rPr>
              <w:t>What improvements to monitoring and evaluation of and reporting on water plans are needed to support adaptive management?</w:t>
            </w:r>
          </w:p>
          <w:p w14:paraId="4C0252E9" w14:textId="77777777" w:rsidR="00051F2B" w:rsidRPr="005E299A" w:rsidRDefault="00051F2B" w:rsidP="005E299A">
            <w:pPr>
              <w:pStyle w:val="ListBullet"/>
              <w:rPr>
                <w:color w:val="265A9A" w:themeColor="background2"/>
              </w:rPr>
            </w:pPr>
            <w:r w:rsidRPr="005E299A">
              <w:rPr>
                <w:color w:val="265A9A" w:themeColor="background2"/>
              </w:rPr>
              <w:t>Have jurisdictions taken effective actions to address the overallocation or overuse of water systems and meet environmental and other public benefit outcomes?</w:t>
            </w:r>
          </w:p>
          <w:p w14:paraId="1033832C" w14:textId="77777777" w:rsidR="00051F2B" w:rsidRPr="005E299A" w:rsidRDefault="00051F2B" w:rsidP="005E299A">
            <w:pPr>
              <w:pStyle w:val="ListBullet"/>
              <w:rPr>
                <w:color w:val="265A9A" w:themeColor="background2"/>
              </w:rPr>
            </w:pPr>
            <w:r w:rsidRPr="005E299A">
              <w:rPr>
                <w:color w:val="265A9A" w:themeColor="background2"/>
              </w:rPr>
              <w:t>What major interception activities are not licensed or adequately recorded?</w:t>
            </w:r>
          </w:p>
          <w:p w14:paraId="233BF040" w14:textId="77777777" w:rsidR="00051F2B" w:rsidRDefault="00051F2B">
            <w:pPr>
              <w:pStyle w:val="BoxHeading2"/>
              <w:keepNext/>
              <w:rPr>
                <w:color w:val="265A9A" w:themeColor="background2"/>
              </w:rPr>
            </w:pPr>
            <w:r w:rsidRPr="00C03357">
              <w:rPr>
                <w:color w:val="265A9A" w:themeColor="background2"/>
              </w:rPr>
              <w:lastRenderedPageBreak/>
              <w:t>Integrated management of water for environmental and other public benefit outcomes (section 6)</w:t>
            </w:r>
          </w:p>
          <w:p w14:paraId="4D7C82BE" w14:textId="77777777" w:rsidR="00051F2B" w:rsidRPr="00274F19" w:rsidRDefault="00051F2B" w:rsidP="00274F19">
            <w:pPr>
              <w:pStyle w:val="ListBullet"/>
              <w:rPr>
                <w:color w:val="265A9A" w:themeColor="background2"/>
              </w:rPr>
            </w:pPr>
            <w:r w:rsidRPr="00274F19">
              <w:rPr>
                <w:color w:val="265A9A" w:themeColor="background2"/>
              </w:rPr>
              <w:t>Are the environmental and other public benefit outcomes set out in existing water plans consistent with community expectations of planning process? If not, how could current water plan review processes be improved to better reflect community expectations?</w:t>
            </w:r>
          </w:p>
          <w:p w14:paraId="3CB09568" w14:textId="77777777" w:rsidR="00051F2B" w:rsidRPr="00274F19" w:rsidRDefault="00051F2B" w:rsidP="00274F19">
            <w:pPr>
              <w:pStyle w:val="ListBullet"/>
              <w:rPr>
                <w:color w:val="265A9A" w:themeColor="background2"/>
              </w:rPr>
            </w:pPr>
            <w:r w:rsidRPr="00274F19">
              <w:rPr>
                <w:color w:val="265A9A" w:themeColor="background2"/>
              </w:rPr>
              <w:t>Are environmental and other public benefit outcomes effectively specified to facilitate accountability in water management? How could accountability for outcomes be improved?</w:t>
            </w:r>
          </w:p>
          <w:p w14:paraId="5D607D36" w14:textId="77777777" w:rsidR="00051F2B" w:rsidRDefault="00051F2B">
            <w:pPr>
              <w:pStyle w:val="BoxHeading2"/>
              <w:rPr>
                <w:color w:val="265A9A" w:themeColor="background2"/>
              </w:rPr>
            </w:pPr>
            <w:r w:rsidRPr="00C03357">
              <w:rPr>
                <w:color w:val="265A9A" w:themeColor="background2"/>
              </w:rPr>
              <w:t>Water resource accounting</w:t>
            </w:r>
            <w:r>
              <w:rPr>
                <w:color w:val="265A9A" w:themeColor="background2"/>
              </w:rPr>
              <w:t xml:space="preserve"> (section 7)</w:t>
            </w:r>
          </w:p>
          <w:p w14:paraId="59B076ED" w14:textId="77777777" w:rsidR="00051F2B" w:rsidRPr="00274F19" w:rsidRDefault="00051F2B" w:rsidP="00274F19">
            <w:pPr>
              <w:pStyle w:val="ListBullet"/>
              <w:rPr>
                <w:color w:val="265A9A" w:themeColor="background2"/>
              </w:rPr>
            </w:pPr>
            <w:r w:rsidRPr="00274F19">
              <w:rPr>
                <w:color w:val="265A9A" w:themeColor="background2"/>
              </w:rPr>
              <w:t>Is information about how to access water allocations provided in a timely, transparent and easy to understand way that enables entitlement holders to make informed water-use decisions? How could the provision of information be improved?</w:t>
            </w:r>
          </w:p>
          <w:p w14:paraId="61CF5B08" w14:textId="77777777" w:rsidR="00051F2B" w:rsidRPr="00274F19" w:rsidRDefault="00051F2B" w:rsidP="00274F19">
            <w:pPr>
              <w:pStyle w:val="ListBullet"/>
              <w:rPr>
                <w:color w:val="265A9A" w:themeColor="background2"/>
              </w:rPr>
            </w:pPr>
            <w:r w:rsidRPr="00274F19">
              <w:rPr>
                <w:color w:val="265A9A" w:themeColor="background2"/>
              </w:rPr>
              <w:t>What additional information, if any, about planned or rules-based environmental water would increase public and investor confidence in reporting on water available for consumptive use or for environmental and other public benefits?</w:t>
            </w:r>
          </w:p>
          <w:p w14:paraId="6AE42230" w14:textId="77777777" w:rsidR="00051F2B" w:rsidRDefault="00051F2B">
            <w:pPr>
              <w:pStyle w:val="BoxHeading2"/>
              <w:rPr>
                <w:color w:val="265A9A" w:themeColor="background2"/>
              </w:rPr>
            </w:pPr>
            <w:r w:rsidRPr="00C03357">
              <w:rPr>
                <w:color w:val="265A9A" w:themeColor="background2"/>
              </w:rPr>
              <w:t>Knowledge and capacity building</w:t>
            </w:r>
            <w:r>
              <w:rPr>
                <w:color w:val="265A9A" w:themeColor="background2"/>
              </w:rPr>
              <w:t xml:space="preserve"> (section 9)</w:t>
            </w:r>
          </w:p>
          <w:p w14:paraId="4D0074F0" w14:textId="77777777" w:rsidR="00051F2B" w:rsidRPr="00274F19" w:rsidRDefault="00051F2B" w:rsidP="00274F19">
            <w:pPr>
              <w:pStyle w:val="ListBullet"/>
              <w:rPr>
                <w:color w:val="265A9A" w:themeColor="background2"/>
              </w:rPr>
            </w:pPr>
            <w:r w:rsidRPr="00274F19">
              <w:rPr>
                <w:color w:val="265A9A" w:themeColor="background2"/>
              </w:rPr>
              <w:t>What progress, if any, have jurisdictions made in enhancing protection for and recognition of Indigenous Cultural and Intellectual Property in water management?</w:t>
            </w:r>
          </w:p>
          <w:p w14:paraId="2592EB70" w14:textId="77777777" w:rsidR="00051F2B" w:rsidRPr="00274F19" w:rsidRDefault="00051F2B" w:rsidP="00274F19">
            <w:pPr>
              <w:pStyle w:val="ListBullet"/>
              <w:rPr>
                <w:color w:val="265A9A" w:themeColor="background2"/>
              </w:rPr>
            </w:pPr>
            <w:r w:rsidRPr="00274F19">
              <w:rPr>
                <w:color w:val="265A9A" w:themeColor="background2"/>
              </w:rPr>
              <w:t>What changes can jurisdictions make to better incorporate Aboriginal and Torres Strait Islander knowledges in water management?</w:t>
            </w:r>
          </w:p>
          <w:p w14:paraId="105EEFC6" w14:textId="77777777" w:rsidR="00051F2B" w:rsidRDefault="00051F2B">
            <w:pPr>
              <w:pStyle w:val="BoxHeading2"/>
              <w:rPr>
                <w:color w:val="265A9A" w:themeColor="background2"/>
              </w:rPr>
            </w:pPr>
            <w:r w:rsidRPr="00C03357">
              <w:rPr>
                <w:color w:val="265A9A" w:themeColor="background2"/>
              </w:rPr>
              <w:t>Water interests of Aboriginal and Torres Strait Islander people</w:t>
            </w:r>
            <w:r>
              <w:rPr>
                <w:color w:val="265A9A" w:themeColor="background2"/>
              </w:rPr>
              <w:t xml:space="preserve"> (section 11)</w:t>
            </w:r>
          </w:p>
          <w:p w14:paraId="2521285E" w14:textId="77777777" w:rsidR="00051F2B" w:rsidRPr="00274F19" w:rsidRDefault="00051F2B" w:rsidP="00274F19">
            <w:pPr>
              <w:pStyle w:val="ListBullet"/>
              <w:rPr>
                <w:color w:val="265A9A" w:themeColor="background2"/>
              </w:rPr>
            </w:pPr>
            <w:r w:rsidRPr="00274F19">
              <w:rPr>
                <w:color w:val="265A9A" w:themeColor="background2"/>
              </w:rPr>
              <w:t>Which changes to governance arrangements, if any, have led to shared decision</w:t>
            </w:r>
            <w:r w:rsidRPr="00274F19">
              <w:rPr>
                <w:color w:val="265A9A" w:themeColor="background2"/>
              </w:rPr>
              <w:noBreakHyphen/>
              <w:t xml:space="preserve">making and increased Aboriginal and Torres Strait Islander representation in planning processes? </w:t>
            </w:r>
          </w:p>
          <w:p w14:paraId="041662C9" w14:textId="77777777" w:rsidR="00051F2B" w:rsidRPr="00173384" w:rsidRDefault="00051F2B" w:rsidP="00274F19">
            <w:pPr>
              <w:pStyle w:val="ListBullet"/>
            </w:pPr>
            <w:r w:rsidRPr="00274F19">
              <w:rPr>
                <w:color w:val="265A9A" w:themeColor="background2"/>
              </w:rPr>
              <w:t>How have governance changes improved the recognition of Aboriginal and Torres Strait Islander water interests and rights in water management and planning?</w:t>
            </w:r>
          </w:p>
        </w:tc>
      </w:tr>
      <w:tr w:rsidR="00051F2B" w14:paraId="14859229" w14:textId="77777777">
        <w:trPr>
          <w:trHeight w:val="69"/>
        </w:trPr>
        <w:tc>
          <w:tcPr>
            <w:tcW w:w="5000" w:type="pct"/>
            <w:gridSpan w:val="2"/>
            <w:tcMar>
              <w:bottom w:w="0" w:type="dxa"/>
            </w:tcMar>
          </w:tcPr>
          <w:p w14:paraId="30FA7C76" w14:textId="77777777" w:rsidR="00051F2B" w:rsidRDefault="00051F2B">
            <w:pPr>
              <w:pStyle w:val="NoSpacing"/>
              <w:spacing w:line="200" w:lineRule="atLeast"/>
            </w:pPr>
          </w:p>
        </w:tc>
      </w:tr>
    </w:tbl>
    <w:p w14:paraId="6344F9D2" w14:textId="77777777" w:rsidR="00051F2B" w:rsidRDefault="00051F2B" w:rsidP="00051F2B">
      <w:pPr>
        <w:pStyle w:val="Heading3"/>
      </w:pPr>
      <w:r w:rsidRPr="00603866">
        <w:t>The draft National Water Agreement</w:t>
      </w:r>
    </w:p>
    <w:p w14:paraId="6830DFB4" w14:textId="77777777" w:rsidR="00051F2B" w:rsidRDefault="00051F2B" w:rsidP="00051F2B">
      <w:pPr>
        <w:pStyle w:val="BodyText"/>
      </w:pPr>
      <w:r>
        <w:t xml:space="preserve">The Australian Government, together with state and territory governments, has been developing a new National Water Agreement (NWA). </w:t>
      </w:r>
      <w:r w:rsidRPr="008D6D02">
        <w:t xml:space="preserve">A draft was </w:t>
      </w:r>
      <w:r>
        <w:t>publicly released</w:t>
      </w:r>
      <w:r w:rsidRPr="008D6D02">
        <w:t xml:space="preserve"> </w:t>
      </w:r>
      <w:r>
        <w:t xml:space="preserve">in December 2024 </w:t>
      </w:r>
      <w:r w:rsidRPr="003F6B93">
        <w:rPr>
          <w:rFonts w:ascii="Arial" w:hAnsi="Arial" w:cs="Arial"/>
        </w:rPr>
        <w:t>(DCCEEW 2024)</w:t>
      </w:r>
      <w:r>
        <w:t>,</w:t>
      </w:r>
      <w:r w:rsidRPr="008D6D02">
        <w:t xml:space="preserve"> </w:t>
      </w:r>
      <w:r>
        <w:t>and t</w:t>
      </w:r>
      <w:r w:rsidRPr="008D6D02">
        <w:t xml:space="preserve">he </w:t>
      </w:r>
      <w:r>
        <w:t>Australian Government</w:t>
      </w:r>
      <w:r w:rsidRPr="008D6D02">
        <w:t xml:space="preserve"> </w:t>
      </w:r>
      <w:r>
        <w:t xml:space="preserve">has since </w:t>
      </w:r>
      <w:r w:rsidRPr="008D6D02">
        <w:t xml:space="preserve">signed the </w:t>
      </w:r>
      <w:r>
        <w:t>agreement.</w:t>
      </w:r>
      <w:r w:rsidRPr="008D6D02">
        <w:t xml:space="preserve"> </w:t>
      </w:r>
      <w:r>
        <w:t>A</w:t>
      </w:r>
      <w:r w:rsidRPr="008D6D02">
        <w:t xml:space="preserve">t the time of this </w:t>
      </w:r>
      <w:r>
        <w:t xml:space="preserve">interim </w:t>
      </w:r>
      <w:r w:rsidRPr="008D6D02">
        <w:t>update</w:t>
      </w:r>
      <w:r>
        <w:t>,</w:t>
      </w:r>
      <w:r w:rsidRPr="008D6D02">
        <w:t xml:space="preserve"> </w:t>
      </w:r>
      <w:r>
        <w:t>the NWA</w:t>
      </w:r>
      <w:r w:rsidRPr="008D6D02">
        <w:t xml:space="preserve"> is currently with state</w:t>
      </w:r>
      <w:r>
        <w:t xml:space="preserve"> and </w:t>
      </w:r>
      <w:r w:rsidRPr="008D6D02">
        <w:t>territory governments</w:t>
      </w:r>
      <w:r>
        <w:t xml:space="preserve"> to consider signing </w:t>
      </w:r>
      <w:r w:rsidRPr="009B4257">
        <w:rPr>
          <w:rFonts w:ascii="Arial" w:hAnsi="Arial" w:cs="Arial"/>
        </w:rPr>
        <w:t>(DCCEEW 2025b)</w:t>
      </w:r>
      <w:r w:rsidRPr="008D6D02">
        <w:t>.</w:t>
      </w:r>
    </w:p>
    <w:p w14:paraId="3602E43E" w14:textId="77777777" w:rsidR="00051F2B" w:rsidRPr="008D6D02" w:rsidRDefault="00051F2B" w:rsidP="00051F2B">
      <w:pPr>
        <w:pStyle w:val="BodyText"/>
      </w:pPr>
      <w:r>
        <w:t xml:space="preserve">The draft agreement includes updated objectives, outcomes and principles intended to build on the NWI </w:t>
      </w:r>
      <w:r w:rsidRPr="68881D94">
        <w:rPr>
          <w:rFonts w:ascii="Arial" w:hAnsi="Arial" w:cs="Arial"/>
        </w:rPr>
        <w:t>(DCCEEW 2024)</w:t>
      </w:r>
      <w:r>
        <w:t xml:space="preserve">. Advising on the </w:t>
      </w:r>
      <w:r w:rsidRPr="00E6758D">
        <w:t>content of the draft NWA is outside the scope of this inquiry</w:t>
      </w:r>
      <w:r>
        <w:t xml:space="preserve"> and the PC has not included </w:t>
      </w:r>
      <w:r w:rsidRPr="00E6758D">
        <w:t xml:space="preserve">the draft NWA </w:t>
      </w:r>
      <w:r>
        <w:t xml:space="preserve">in our assessment of the NWI. However, inquiry participants have provided feedback on the NWA, and this is summarised in appendix C. </w:t>
      </w:r>
    </w:p>
    <w:p w14:paraId="27FAEEEC" w14:textId="1304943E" w:rsidR="00051F2B" w:rsidRDefault="00051F2B" w:rsidP="00051F2B">
      <w:pPr>
        <w:pStyle w:val="Heading2"/>
        <w:numPr>
          <w:ilvl w:val="0"/>
          <w:numId w:val="0"/>
        </w:numPr>
        <w:ind w:left="851" w:hanging="851"/>
      </w:pPr>
      <w:bookmarkStart w:id="10" w:name="_Toc233795056"/>
      <w:r>
        <w:lastRenderedPageBreak/>
        <w:t>3</w:t>
      </w:r>
      <w:r w:rsidR="00FB6E1D">
        <w:t>.</w:t>
      </w:r>
      <w:r>
        <w:tab/>
        <w:t>W</w:t>
      </w:r>
      <w:r w:rsidRPr="00E756B0">
        <w:t>ater access entitlements and planning frameworks</w:t>
      </w:r>
      <w:bookmarkEnd w:id="10"/>
    </w:p>
    <w:p w14:paraId="60ACA9C0" w14:textId="77777777" w:rsidR="00051F2B" w:rsidRDefault="00051F2B" w:rsidP="00051F2B">
      <w:pPr>
        <w:pStyle w:val="NoSpacing"/>
      </w:pPr>
      <w:r>
        <w:t xml:space="preserve">This section considers progress in achieving the outcomes relating to element 1 of the NWI, water access entitlements and planning frameworks. The PC’s interim assessment of jurisdictions’ progress is in </w:t>
      </w:r>
      <w:r w:rsidRPr="00651C47">
        <w:t>table</w:t>
      </w:r>
      <w:r>
        <w:t> 1</w:t>
      </w:r>
      <w:r w:rsidRPr="00651C47">
        <w:t>.</w:t>
      </w:r>
      <w:r w:rsidRPr="00651C47" w:rsidDel="002612AE">
        <w:t xml:space="preserve"> </w:t>
      </w:r>
      <w:r w:rsidRPr="00651C47">
        <w:t>The notes to the table indicate which assessment items relate to which NWI actions</w:t>
      </w:r>
      <w:r>
        <w:t xml:space="preserve"> and outcomes</w:t>
      </w:r>
      <w:r w:rsidRPr="00651C47">
        <w:t>.</w:t>
      </w:r>
    </w:p>
    <w:p w14:paraId="5AF918AB" w14:textId="017246E5" w:rsidR="00051F2B" w:rsidRPr="00EB7CC7" w:rsidRDefault="00051F2B" w:rsidP="00051F2B">
      <w:pPr>
        <w:pStyle w:val="FigureTableHeading"/>
      </w:pPr>
      <w:r>
        <w:t xml:space="preserve">Table </w:t>
      </w:r>
      <w:fldSimple w:instr=" SEQ Table \* ARABIC \s 1 ">
        <w:r w:rsidR="00287ACA">
          <w:rPr>
            <w:noProof/>
          </w:rPr>
          <w:t>1</w:t>
        </w:r>
      </w:fldSimple>
      <w:r>
        <w:rPr>
          <w:noProof/>
        </w:rPr>
        <w:t xml:space="preserve"> – Interim </w:t>
      </w:r>
      <w:r>
        <w:t>assessment: water access entitlements and planning frameworks</w:t>
      </w:r>
    </w:p>
    <w:tbl>
      <w:tblPr>
        <w:tblpPr w:leftFromText="180" w:rightFromText="180" w:vertAnchor="text" w:tblpY="1"/>
        <w:tblOverlap w:val="never"/>
        <w:tblW w:w="9639" w:type="dxa"/>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1701"/>
        <w:gridCol w:w="1276"/>
        <w:gridCol w:w="6662"/>
      </w:tblGrid>
      <w:tr w:rsidR="00051F2B" w:rsidRPr="007C5443" w14:paraId="0D3B45DF" w14:textId="77777777">
        <w:trPr>
          <w:tblHeader/>
        </w:trPr>
        <w:tc>
          <w:tcPr>
            <w:tcW w:w="1701" w:type="dxa"/>
            <w:tcBorders>
              <w:bottom w:val="single" w:sz="4" w:space="0" w:color="BFBFBF"/>
            </w:tcBorders>
            <w:vAlign w:val="bottom"/>
          </w:tcPr>
          <w:p w14:paraId="213443DF" w14:textId="77777777" w:rsidR="00051F2B" w:rsidRPr="00A70468" w:rsidRDefault="00051F2B" w:rsidP="00497867">
            <w:pPr>
              <w:pStyle w:val="TableHeading"/>
              <w:spacing w:before="40" w:after="40" w:line="240" w:lineRule="atLeast"/>
              <w:ind w:left="57"/>
              <w:contextualSpacing w:val="0"/>
              <w:rPr>
                <w:lang w:eastAsia="en-AU"/>
              </w:rPr>
            </w:pPr>
            <w:r w:rsidRPr="00A70468">
              <w:rPr>
                <w:lang w:eastAsia="en-AU"/>
              </w:rPr>
              <w:t>NWI commitment</w:t>
            </w:r>
          </w:p>
        </w:tc>
        <w:tc>
          <w:tcPr>
            <w:tcW w:w="1276" w:type="dxa"/>
            <w:tcBorders>
              <w:bottom w:val="single" w:sz="4" w:space="0" w:color="BFBFBF"/>
            </w:tcBorders>
            <w:vAlign w:val="bottom"/>
          </w:tcPr>
          <w:p w14:paraId="6D1C7D21" w14:textId="77777777" w:rsidR="00051F2B" w:rsidRPr="00985D26" w:rsidRDefault="00051F2B" w:rsidP="0037051D">
            <w:pPr>
              <w:pStyle w:val="TableHeading"/>
              <w:spacing w:before="40" w:after="40" w:line="240" w:lineRule="atLeast"/>
              <w:ind w:left="57"/>
              <w:contextualSpacing w:val="0"/>
              <w:rPr>
                <w:b w:val="0"/>
                <w:i/>
                <w:lang w:eastAsia="en-AU"/>
              </w:rPr>
            </w:pPr>
            <w:r w:rsidRPr="00985D26">
              <w:rPr>
                <w:b w:val="0"/>
                <w:i/>
                <w:lang w:eastAsia="en-AU"/>
              </w:rPr>
              <w:t>2026 interim assessment</w:t>
            </w:r>
          </w:p>
        </w:tc>
        <w:tc>
          <w:tcPr>
            <w:tcW w:w="6662" w:type="dxa"/>
            <w:tcBorders>
              <w:bottom w:val="single" w:sz="4" w:space="0" w:color="BFBFBF"/>
            </w:tcBorders>
            <w:vAlign w:val="bottom"/>
          </w:tcPr>
          <w:p w14:paraId="78F940E3" w14:textId="77777777" w:rsidR="00051F2B" w:rsidRPr="00A70468" w:rsidRDefault="00051F2B" w:rsidP="00497867">
            <w:pPr>
              <w:pStyle w:val="TableHeading"/>
              <w:spacing w:before="40" w:after="40" w:line="240" w:lineRule="atLeast"/>
              <w:contextualSpacing w:val="0"/>
              <w:rPr>
                <w:lang w:eastAsia="en-AU"/>
              </w:rPr>
            </w:pPr>
            <w:r w:rsidRPr="00A70468">
              <w:rPr>
                <w:lang w:eastAsia="en-AU"/>
              </w:rPr>
              <w:t>Comments</w:t>
            </w:r>
          </w:p>
        </w:tc>
      </w:tr>
      <w:tr w:rsidR="00051F2B" w:rsidRPr="007C5443" w14:paraId="720E3441" w14:textId="77777777" w:rsidTr="00A159FC">
        <w:tc>
          <w:tcPr>
            <w:tcW w:w="9639" w:type="dxa"/>
            <w:gridSpan w:val="3"/>
            <w:tcBorders>
              <w:top w:val="single" w:sz="4" w:space="0" w:color="BFBFBF"/>
              <w:bottom w:val="nil"/>
            </w:tcBorders>
            <w:shd w:val="clear" w:color="auto" w:fill="E0F1F7" w:themeFill="text2" w:themeFillTint="33"/>
          </w:tcPr>
          <w:p w14:paraId="35F423CD" w14:textId="77777777" w:rsidR="00051F2B" w:rsidRPr="00A70468" w:rsidRDefault="00051F2B" w:rsidP="00497867">
            <w:pPr>
              <w:pStyle w:val="TableHeading"/>
              <w:spacing w:before="120" w:after="40" w:line="240" w:lineRule="atLeast"/>
              <w:ind w:left="57"/>
              <w:contextualSpacing w:val="0"/>
              <w:rPr>
                <w:color w:val="000000"/>
                <w:lang w:eastAsia="en-AU"/>
              </w:rPr>
            </w:pPr>
            <w:r>
              <w:rPr>
                <w:lang w:eastAsia="en-AU"/>
              </w:rPr>
              <w:t>Water access entitlements</w:t>
            </w:r>
          </w:p>
        </w:tc>
      </w:tr>
      <w:tr w:rsidR="00051F2B" w:rsidRPr="007C5443" w14:paraId="79F31439" w14:textId="77777777" w:rsidTr="00D83EF1">
        <w:trPr>
          <w:trHeight w:val="454"/>
        </w:trPr>
        <w:tc>
          <w:tcPr>
            <w:tcW w:w="1701" w:type="dxa"/>
            <w:tcBorders>
              <w:top w:val="nil"/>
              <w:bottom w:val="single" w:sz="4" w:space="0" w:color="BFBFBF"/>
            </w:tcBorders>
          </w:tcPr>
          <w:p w14:paraId="25F79814" w14:textId="77777777" w:rsidR="00051F2B" w:rsidRPr="00400A0B" w:rsidRDefault="00051F2B" w:rsidP="00497867">
            <w:pPr>
              <w:pStyle w:val="TableHeading"/>
              <w:spacing w:before="40" w:after="40" w:line="240" w:lineRule="atLeast"/>
              <w:ind w:left="57"/>
              <w:contextualSpacing w:val="0"/>
              <w:rPr>
                <w:b w:val="0"/>
                <w:bCs/>
                <w:color w:val="auto"/>
                <w:lang w:eastAsia="en-AU"/>
              </w:rPr>
            </w:pPr>
            <w:r w:rsidRPr="00400A0B">
              <w:rPr>
                <w:b w:val="0"/>
                <w:bCs/>
                <w:color w:val="auto"/>
                <w:lang w:eastAsia="en-AU"/>
              </w:rPr>
              <w:t>Legally defined (statutory) long</w:t>
            </w:r>
            <w:r w:rsidRPr="00400A0B">
              <w:rPr>
                <w:b w:val="0"/>
                <w:bCs/>
                <w:color w:val="auto"/>
                <w:lang w:eastAsia="en-AU"/>
              </w:rPr>
              <w:noBreakHyphen/>
              <w:t>term share of the consumptive pool</w:t>
            </w:r>
          </w:p>
        </w:tc>
        <w:tc>
          <w:tcPr>
            <w:tcW w:w="1276" w:type="dxa"/>
            <w:tcBorders>
              <w:top w:val="nil"/>
              <w:bottom w:val="single" w:sz="4" w:space="0" w:color="BFBFBF"/>
            </w:tcBorders>
          </w:tcPr>
          <w:p w14:paraId="2691F17D" w14:textId="77777777" w:rsidR="00051F2B" w:rsidRPr="005E7878" w:rsidRDefault="00051F2B" w:rsidP="00497867">
            <w:pPr>
              <w:pStyle w:val="TableBody"/>
              <w:spacing w:before="40" w:after="40" w:line="240" w:lineRule="atLeast"/>
              <w:rPr>
                <w:i/>
                <w:lang w:eastAsia="en-AU"/>
              </w:rPr>
            </w:pPr>
            <w:r w:rsidRPr="005E7878">
              <w:rPr>
                <w:i/>
                <w:lang w:eastAsia="en-AU"/>
              </w:rPr>
              <w:t>Largely achieved</w:t>
            </w:r>
          </w:p>
        </w:tc>
        <w:tc>
          <w:tcPr>
            <w:tcW w:w="6662" w:type="dxa"/>
            <w:tcBorders>
              <w:top w:val="nil"/>
              <w:bottom w:val="single" w:sz="4" w:space="0" w:color="BFBFBF"/>
            </w:tcBorders>
          </w:tcPr>
          <w:p w14:paraId="47EA010E" w14:textId="5C3B0501" w:rsidR="00051F2B" w:rsidRDefault="00051F2B" w:rsidP="00497867">
            <w:pPr>
              <w:pStyle w:val="TableBody"/>
              <w:spacing w:before="40" w:after="40" w:line="240" w:lineRule="atLeast"/>
              <w:rPr>
                <w:rFonts w:cstheme="minorHAnsi"/>
                <w:color w:val="000000"/>
                <w:lang w:eastAsia="en-AU"/>
              </w:rPr>
            </w:pPr>
            <w:r w:rsidRPr="00B27DEF">
              <w:rPr>
                <w:b/>
                <w:lang w:eastAsia="en-AU"/>
              </w:rPr>
              <w:t>Status:</w:t>
            </w:r>
            <w:r>
              <w:rPr>
                <w:rFonts w:cstheme="minorHAnsi"/>
                <w:color w:val="000000"/>
                <w:lang w:eastAsia="en-AU"/>
              </w:rPr>
              <w:t xml:space="preserve"> A</w:t>
            </w:r>
            <w:r w:rsidRPr="001D6217">
              <w:rPr>
                <w:rFonts w:cstheme="minorHAnsi"/>
                <w:color w:val="000000"/>
                <w:lang w:eastAsia="en-AU"/>
              </w:rPr>
              <w:t xml:space="preserve">part from WA and the NT, all </w:t>
            </w:r>
            <w:r>
              <w:rPr>
                <w:rFonts w:cstheme="minorHAnsi"/>
                <w:color w:val="000000"/>
                <w:lang w:eastAsia="en-AU"/>
              </w:rPr>
              <w:t>governments</w:t>
            </w:r>
            <w:r w:rsidRPr="001D6217">
              <w:rPr>
                <w:rFonts w:cstheme="minorHAnsi"/>
                <w:color w:val="000000"/>
                <w:lang w:eastAsia="en-AU"/>
              </w:rPr>
              <w:t xml:space="preserve"> have enacted </w:t>
            </w:r>
            <w:r w:rsidR="00AD4586" w:rsidRPr="001D6217">
              <w:rPr>
                <w:rFonts w:cstheme="minorHAnsi"/>
                <w:color w:val="000000"/>
                <w:lang w:eastAsia="en-AU"/>
              </w:rPr>
              <w:t>legislation required</w:t>
            </w:r>
            <w:r w:rsidRPr="001D6217">
              <w:rPr>
                <w:rFonts w:cstheme="minorHAnsi"/>
                <w:color w:val="000000"/>
                <w:lang w:eastAsia="en-AU"/>
              </w:rPr>
              <w:t xml:space="preserve"> to create secure, NWI-consistent water access entitlements.</w:t>
            </w:r>
          </w:p>
          <w:p w14:paraId="77375C36" w14:textId="77777777" w:rsidR="00051F2B" w:rsidRDefault="00051F2B" w:rsidP="00497867">
            <w:pPr>
              <w:pStyle w:val="TableBody"/>
              <w:spacing w:before="40" w:after="40" w:line="240" w:lineRule="atLeast"/>
              <w:rPr>
                <w:rFonts w:cstheme="minorHAnsi"/>
                <w:color w:val="000000"/>
                <w:lang w:eastAsia="en-AU"/>
              </w:rPr>
            </w:pPr>
            <w:r>
              <w:rPr>
                <w:b/>
                <w:bCs/>
                <w:lang w:eastAsia="en-AU"/>
              </w:rPr>
              <w:t>Key updates from jurisdictions:</w:t>
            </w:r>
            <w:r>
              <w:rPr>
                <w:rFonts w:cstheme="minorHAnsi"/>
                <w:color w:val="000000"/>
                <w:lang w:eastAsia="en-AU"/>
              </w:rPr>
              <w:t xml:space="preserve"> No update on progress since 2024.</w:t>
            </w:r>
          </w:p>
          <w:p w14:paraId="21D97390" w14:textId="77777777" w:rsidR="00051F2B" w:rsidRDefault="00051F2B" w:rsidP="00497867">
            <w:pPr>
              <w:pStyle w:val="TableBody"/>
              <w:spacing w:before="40" w:after="40" w:line="240" w:lineRule="atLeast"/>
              <w:rPr>
                <w:rFonts w:cstheme="minorHAnsi"/>
                <w:color w:val="000000"/>
                <w:lang w:eastAsia="en-AU"/>
              </w:rPr>
            </w:pPr>
            <w:r>
              <w:rPr>
                <w:b/>
                <w:bCs/>
                <w:lang w:eastAsia="en-AU"/>
              </w:rPr>
              <w:t>Participant feedback</w:t>
            </w:r>
            <w:r>
              <w:rPr>
                <w:rFonts w:cstheme="minorHAnsi"/>
                <w:b/>
                <w:color w:val="000000"/>
                <w:lang w:eastAsia="en-AU"/>
              </w:rPr>
              <w:t>:</w:t>
            </w:r>
            <w:r>
              <w:rPr>
                <w:rFonts w:cstheme="minorHAnsi"/>
                <w:color w:val="000000"/>
                <w:lang w:eastAsia="en-AU"/>
              </w:rPr>
              <w:t xml:space="preserve"> Concerns were raised about the integrity and reliability of the consumptive pool, particularly in NSW (BRFF, sub. 47, p. 2; Cotton Australia, sub. 22, p. 8; NFF, sub. 31, p. 5; NSWIC, sub. 57, p. 11).</w:t>
            </w:r>
          </w:p>
          <w:p w14:paraId="2E331D2D" w14:textId="77777777" w:rsidR="00051F2B" w:rsidRPr="00A70468" w:rsidRDefault="00051F2B" w:rsidP="00497867">
            <w:pPr>
              <w:pStyle w:val="TableBody"/>
              <w:spacing w:before="40" w:after="40" w:line="240" w:lineRule="atLeast"/>
              <w:rPr>
                <w:lang w:eastAsia="en-AU"/>
              </w:rPr>
            </w:pPr>
            <w:r>
              <w:rPr>
                <w:szCs w:val="18"/>
                <w:lang w:eastAsia="en-AU"/>
              </w:rPr>
              <w:t>Participants raised that</w:t>
            </w:r>
            <w:r w:rsidRPr="00531062">
              <w:rPr>
                <w:szCs w:val="18"/>
                <w:lang w:eastAsia="en-AU"/>
              </w:rPr>
              <w:t xml:space="preserve"> the </w:t>
            </w:r>
            <w:r>
              <w:rPr>
                <w:szCs w:val="18"/>
                <w:lang w:eastAsia="en-AU"/>
              </w:rPr>
              <w:t xml:space="preserve">NT Government has passed legislation to remove </w:t>
            </w:r>
            <w:r w:rsidRPr="00B9451E">
              <w:rPr>
                <w:szCs w:val="18"/>
                <w:lang w:eastAsia="en-AU"/>
              </w:rPr>
              <w:t>the right of review</w:t>
            </w:r>
            <w:r>
              <w:rPr>
                <w:szCs w:val="18"/>
                <w:lang w:eastAsia="en-AU"/>
              </w:rPr>
              <w:t xml:space="preserve"> for water licence decisions and appointed </w:t>
            </w:r>
            <w:r w:rsidRPr="00531062">
              <w:rPr>
                <w:szCs w:val="18"/>
                <w:lang w:eastAsia="en-AU"/>
              </w:rPr>
              <w:t xml:space="preserve">a new statutory </w:t>
            </w:r>
            <w:r>
              <w:rPr>
                <w:szCs w:val="18"/>
                <w:lang w:eastAsia="en-AU"/>
              </w:rPr>
              <w:t>official that</w:t>
            </w:r>
            <w:r w:rsidRPr="00531062">
              <w:rPr>
                <w:szCs w:val="18"/>
                <w:lang w:eastAsia="en-AU"/>
              </w:rPr>
              <w:t xml:space="preserve"> can exempt </w:t>
            </w:r>
            <w:r w:rsidRPr="009A454D">
              <w:rPr>
                <w:szCs w:val="18"/>
              </w:rPr>
              <w:t>projects from</w:t>
            </w:r>
            <w:r>
              <w:rPr>
                <w:szCs w:val="18"/>
              </w:rPr>
              <w:t xml:space="preserve"> </w:t>
            </w:r>
            <w:r w:rsidRPr="009A454D">
              <w:rPr>
                <w:szCs w:val="18"/>
              </w:rPr>
              <w:t>water legislation</w:t>
            </w:r>
            <w:r>
              <w:rPr>
                <w:szCs w:val="18"/>
              </w:rPr>
              <w:t xml:space="preserve"> and environmental protection </w:t>
            </w:r>
            <w:r>
              <w:rPr>
                <w:szCs w:val="18"/>
                <w:lang w:eastAsia="en-AU"/>
              </w:rPr>
              <w:t xml:space="preserve">(CLC, </w:t>
            </w:r>
            <w:r>
              <w:rPr>
                <w:szCs w:val="18"/>
              </w:rPr>
              <w:t>sub. 54, pp. 5–6; Territory Rivers, sub. 70, p. 5).</w:t>
            </w:r>
          </w:p>
        </w:tc>
      </w:tr>
      <w:tr w:rsidR="00051F2B" w:rsidRPr="007C5443" w14:paraId="12E871B9" w14:textId="77777777" w:rsidTr="00D83EF1">
        <w:tc>
          <w:tcPr>
            <w:tcW w:w="1701" w:type="dxa"/>
            <w:tcBorders>
              <w:top w:val="single" w:sz="4" w:space="0" w:color="BFBFBF"/>
              <w:bottom w:val="single" w:sz="4" w:space="0" w:color="BFBFBF"/>
            </w:tcBorders>
          </w:tcPr>
          <w:p w14:paraId="7D5BB67B" w14:textId="77777777" w:rsidR="00051F2B" w:rsidRPr="00400A0B" w:rsidRDefault="00051F2B" w:rsidP="00497867">
            <w:pPr>
              <w:pStyle w:val="TableHeading"/>
              <w:spacing w:before="40" w:after="40" w:line="240" w:lineRule="atLeast"/>
              <w:ind w:left="57"/>
              <w:contextualSpacing w:val="0"/>
              <w:rPr>
                <w:b w:val="0"/>
                <w:bCs/>
                <w:color w:val="auto"/>
                <w:lang w:eastAsia="en-AU"/>
              </w:rPr>
            </w:pPr>
            <w:r w:rsidRPr="00400A0B">
              <w:rPr>
                <w:b w:val="0"/>
                <w:bCs/>
                <w:color w:val="auto"/>
                <w:lang w:eastAsia="en-AU"/>
              </w:rPr>
              <w:t>Unbundled (into access, use, and delivery) where cost effective</w:t>
            </w:r>
          </w:p>
        </w:tc>
        <w:tc>
          <w:tcPr>
            <w:tcW w:w="1276" w:type="dxa"/>
            <w:tcBorders>
              <w:top w:val="single" w:sz="4" w:space="0" w:color="BFBFBF"/>
              <w:bottom w:val="single" w:sz="4" w:space="0" w:color="BFBFBF"/>
            </w:tcBorders>
          </w:tcPr>
          <w:p w14:paraId="42747C8D" w14:textId="77777777" w:rsidR="00051F2B" w:rsidRPr="005E7878" w:rsidRDefault="00051F2B" w:rsidP="00497867">
            <w:pPr>
              <w:pStyle w:val="TableBody"/>
              <w:spacing w:before="40" w:after="40" w:line="240" w:lineRule="atLeast"/>
              <w:rPr>
                <w:rFonts w:cstheme="minorHAnsi"/>
                <w:i/>
                <w:iCs/>
                <w:lang w:eastAsia="en-AU"/>
              </w:rPr>
            </w:pPr>
            <w:r w:rsidRPr="005E7878">
              <w:rPr>
                <w:rFonts w:cstheme="minorHAnsi"/>
                <w:i/>
                <w:iCs/>
                <w:lang w:eastAsia="en-AU"/>
              </w:rPr>
              <w:t>Largely achieved</w:t>
            </w:r>
          </w:p>
        </w:tc>
        <w:tc>
          <w:tcPr>
            <w:tcW w:w="6662" w:type="dxa"/>
            <w:tcBorders>
              <w:top w:val="single" w:sz="4" w:space="0" w:color="BFBFBF"/>
              <w:bottom w:val="single" w:sz="4" w:space="0" w:color="BFBFBF"/>
            </w:tcBorders>
          </w:tcPr>
          <w:p w14:paraId="09DB0E69" w14:textId="77777777" w:rsidR="00051F2B" w:rsidRDefault="00051F2B" w:rsidP="00497867">
            <w:pPr>
              <w:pStyle w:val="TableBody"/>
              <w:spacing w:before="40" w:after="40" w:line="240" w:lineRule="atLeast"/>
              <w:rPr>
                <w:rFonts w:cstheme="minorHAnsi"/>
                <w:color w:val="000000"/>
                <w:lang w:eastAsia="en-AU"/>
              </w:rPr>
            </w:pPr>
            <w:r w:rsidRPr="00B27DEF">
              <w:rPr>
                <w:b/>
                <w:bCs/>
                <w:lang w:eastAsia="en-AU"/>
              </w:rPr>
              <w:t>Status:</w:t>
            </w:r>
            <w:r>
              <w:rPr>
                <w:rFonts w:cstheme="minorHAnsi"/>
                <w:color w:val="000000"/>
                <w:lang w:eastAsia="en-AU"/>
              </w:rPr>
              <w:t xml:space="preserve"> W</w:t>
            </w:r>
            <w:r w:rsidRPr="00DA12AA">
              <w:rPr>
                <w:rFonts w:cstheme="minorHAnsi"/>
                <w:color w:val="000000"/>
                <w:lang w:eastAsia="en-AU"/>
              </w:rPr>
              <w:t>ater licences remain bundled in WA and the NT.</w:t>
            </w:r>
            <w:r w:rsidRPr="00BE6B98">
              <w:t xml:space="preserve"> </w:t>
            </w:r>
            <w:r>
              <w:rPr>
                <w:rFonts w:cstheme="minorHAnsi"/>
                <w:color w:val="000000"/>
                <w:lang w:eastAsia="en-AU"/>
              </w:rPr>
              <w:t xml:space="preserve">In SA, </w:t>
            </w:r>
            <w:r w:rsidRPr="00BE6B98">
              <w:rPr>
                <w:rFonts w:cstheme="minorHAnsi"/>
                <w:color w:val="000000"/>
                <w:lang w:eastAsia="en-AU"/>
              </w:rPr>
              <w:t>the relevant landscape board can decide whether to partially unbundle entitlements or let entitlements remain bundled</w:t>
            </w:r>
            <w:r>
              <w:rPr>
                <w:rFonts w:cstheme="minorHAnsi"/>
                <w:color w:val="000000"/>
                <w:lang w:eastAsia="en-AU"/>
              </w:rPr>
              <w:t xml:space="preserve"> f</w:t>
            </w:r>
            <w:r w:rsidRPr="00BE6B98">
              <w:rPr>
                <w:rFonts w:cstheme="minorHAnsi"/>
                <w:color w:val="000000"/>
                <w:lang w:eastAsia="en-AU"/>
              </w:rPr>
              <w:t>ollowing the review of a water plan</w:t>
            </w:r>
            <w:r>
              <w:rPr>
                <w:rFonts w:cstheme="minorHAnsi"/>
                <w:color w:val="000000"/>
                <w:lang w:eastAsia="en-AU"/>
              </w:rPr>
              <w:t>. W</w:t>
            </w:r>
            <w:r w:rsidRPr="00E564F6">
              <w:rPr>
                <w:rFonts w:cstheme="minorHAnsi"/>
                <w:color w:val="000000"/>
                <w:lang w:eastAsia="en-AU"/>
              </w:rPr>
              <w:t>ater rights remained tied to land in many regulated groundwater systems</w:t>
            </w:r>
            <w:r>
              <w:rPr>
                <w:rFonts w:cstheme="minorHAnsi"/>
                <w:color w:val="000000"/>
                <w:lang w:eastAsia="en-AU"/>
              </w:rPr>
              <w:t>.</w:t>
            </w:r>
          </w:p>
          <w:p w14:paraId="33C475D0" w14:textId="77777777" w:rsidR="00051F2B" w:rsidRPr="00A70468" w:rsidRDefault="00051F2B" w:rsidP="00497867">
            <w:pPr>
              <w:pStyle w:val="TableBody"/>
              <w:spacing w:before="40" w:after="40" w:line="240" w:lineRule="atLeast"/>
              <w:rPr>
                <w:lang w:eastAsia="en-AU"/>
              </w:rPr>
            </w:pPr>
            <w:r>
              <w:rPr>
                <w:b/>
                <w:bCs/>
                <w:lang w:eastAsia="en-AU"/>
              </w:rPr>
              <w:t xml:space="preserve">Key updates from jurisdictions: </w:t>
            </w:r>
            <w:r>
              <w:rPr>
                <w:lang w:eastAsia="en-AU"/>
              </w:rPr>
              <w:t>The SA Government continues to implement partial unbundling in reviewed water plans.</w:t>
            </w:r>
          </w:p>
        </w:tc>
      </w:tr>
      <w:tr w:rsidR="00051F2B" w:rsidRPr="007C5443" w14:paraId="2A2BFDE1" w14:textId="77777777" w:rsidTr="00D83EF1">
        <w:tc>
          <w:tcPr>
            <w:tcW w:w="1701" w:type="dxa"/>
            <w:tcBorders>
              <w:top w:val="single" w:sz="4" w:space="0" w:color="BFBFBF"/>
              <w:bottom w:val="single" w:sz="4" w:space="0" w:color="BFBFBF"/>
            </w:tcBorders>
          </w:tcPr>
          <w:p w14:paraId="7A5F92C8" w14:textId="77777777" w:rsidR="00051F2B" w:rsidRPr="00400A0B" w:rsidRDefault="00051F2B" w:rsidP="00497867">
            <w:pPr>
              <w:pStyle w:val="TableHeading"/>
              <w:spacing w:before="40" w:after="40" w:line="240" w:lineRule="atLeast"/>
              <w:ind w:left="57"/>
              <w:contextualSpacing w:val="0"/>
              <w:rPr>
                <w:b w:val="0"/>
                <w:bCs/>
                <w:color w:val="auto"/>
                <w:lang w:eastAsia="en-AU"/>
              </w:rPr>
            </w:pPr>
            <w:r w:rsidRPr="00400A0B">
              <w:rPr>
                <w:b w:val="0"/>
                <w:bCs/>
                <w:color w:val="auto"/>
                <w:lang w:eastAsia="en-AU"/>
              </w:rPr>
              <w:t>Apply to all major consumptive water uses (to the extent practicable)</w:t>
            </w:r>
          </w:p>
        </w:tc>
        <w:tc>
          <w:tcPr>
            <w:tcW w:w="1276" w:type="dxa"/>
            <w:tcBorders>
              <w:top w:val="single" w:sz="4" w:space="0" w:color="BFBFBF"/>
              <w:bottom w:val="single" w:sz="4" w:space="0" w:color="BFBFBF"/>
            </w:tcBorders>
          </w:tcPr>
          <w:p w14:paraId="3F8EF4EC" w14:textId="77777777" w:rsidR="00051F2B" w:rsidRPr="005E7878" w:rsidRDefault="00051F2B" w:rsidP="00497867">
            <w:pPr>
              <w:pStyle w:val="TableBody"/>
              <w:spacing w:before="40" w:after="40" w:line="240" w:lineRule="atLeast"/>
              <w:rPr>
                <w:rFonts w:cstheme="minorHAnsi"/>
                <w:i/>
                <w:iCs/>
                <w:lang w:eastAsia="en-AU"/>
              </w:rPr>
            </w:pPr>
            <w:r w:rsidRPr="005E7878">
              <w:rPr>
                <w:rFonts w:cstheme="minorHAnsi"/>
                <w:i/>
                <w:iCs/>
                <w:lang w:eastAsia="en-AU"/>
              </w:rPr>
              <w:t>Largely achieved</w:t>
            </w:r>
          </w:p>
        </w:tc>
        <w:tc>
          <w:tcPr>
            <w:tcW w:w="6662" w:type="dxa"/>
            <w:tcBorders>
              <w:top w:val="single" w:sz="4" w:space="0" w:color="BFBFBF"/>
              <w:bottom w:val="single" w:sz="4" w:space="0" w:color="BFBFBF"/>
            </w:tcBorders>
          </w:tcPr>
          <w:p w14:paraId="6A56DBB9" w14:textId="77777777" w:rsidR="00051F2B" w:rsidRDefault="00051F2B" w:rsidP="00497867">
            <w:pPr>
              <w:pStyle w:val="TableBody"/>
              <w:spacing w:before="40" w:after="40" w:line="240" w:lineRule="atLeast"/>
              <w:rPr>
                <w:rFonts w:cstheme="minorHAnsi"/>
                <w:color w:val="000000"/>
                <w:lang w:eastAsia="en-AU"/>
              </w:rPr>
            </w:pPr>
            <w:r w:rsidRPr="00B27DEF">
              <w:rPr>
                <w:b/>
                <w:bCs/>
                <w:lang w:eastAsia="en-AU"/>
              </w:rPr>
              <w:t>Status:</w:t>
            </w:r>
            <w:r>
              <w:rPr>
                <w:rFonts w:cstheme="minorHAnsi"/>
                <w:color w:val="000000"/>
                <w:lang w:eastAsia="en-AU"/>
              </w:rPr>
              <w:t xml:space="preserve"> Queensland is the </w:t>
            </w:r>
            <w:r w:rsidRPr="00D60083">
              <w:rPr>
                <w:rFonts w:cstheme="minorHAnsi"/>
                <w:color w:val="000000"/>
                <w:lang w:eastAsia="en-AU"/>
              </w:rPr>
              <w:t>only remaining jurisdiction providing an exemption for mining industries for associated water take.</w:t>
            </w:r>
          </w:p>
          <w:p w14:paraId="213827D1" w14:textId="77777777" w:rsidR="00051F2B" w:rsidRDefault="00051F2B" w:rsidP="00497867">
            <w:pPr>
              <w:pStyle w:val="TableBody"/>
              <w:spacing w:before="40" w:after="40" w:line="240" w:lineRule="atLeast"/>
              <w:rPr>
                <w:rFonts w:cstheme="minorHAnsi"/>
                <w:color w:val="000000"/>
                <w:lang w:eastAsia="en-AU"/>
              </w:rPr>
            </w:pPr>
            <w:r>
              <w:rPr>
                <w:b/>
                <w:bCs/>
                <w:lang w:eastAsia="en-AU"/>
              </w:rPr>
              <w:t xml:space="preserve">Key updates from jurisdictions: </w:t>
            </w:r>
            <w:r>
              <w:rPr>
                <w:rFonts w:cstheme="minorHAnsi"/>
                <w:color w:val="000000"/>
                <w:lang w:eastAsia="en-AU"/>
              </w:rPr>
              <w:t>No update on progress since 2024.</w:t>
            </w:r>
          </w:p>
          <w:p w14:paraId="025C4E14" w14:textId="77777777" w:rsidR="00051F2B" w:rsidRPr="006A0584" w:rsidRDefault="00051F2B" w:rsidP="00497867">
            <w:pPr>
              <w:pStyle w:val="TableBody"/>
              <w:spacing w:before="40" w:after="40" w:line="240" w:lineRule="atLeast"/>
              <w:rPr>
                <w:lang w:eastAsia="en-AU"/>
              </w:rPr>
            </w:pPr>
            <w:r>
              <w:rPr>
                <w:b/>
                <w:bCs/>
                <w:lang w:eastAsia="en-AU"/>
              </w:rPr>
              <w:t xml:space="preserve">Participant feedback: </w:t>
            </w:r>
            <w:r w:rsidRPr="00793B67">
              <w:rPr>
                <w:lang w:eastAsia="en-AU"/>
              </w:rPr>
              <w:t xml:space="preserve">The </w:t>
            </w:r>
            <w:r w:rsidRPr="000F1904">
              <w:rPr>
                <w:lang w:eastAsia="en-AU"/>
              </w:rPr>
              <w:t>C</w:t>
            </w:r>
            <w:r>
              <w:rPr>
                <w:lang w:eastAsia="en-AU"/>
              </w:rPr>
              <w:t xml:space="preserve">entral </w:t>
            </w:r>
            <w:r w:rsidRPr="000F1904">
              <w:rPr>
                <w:lang w:eastAsia="en-AU"/>
              </w:rPr>
              <w:t>L</w:t>
            </w:r>
            <w:r>
              <w:rPr>
                <w:lang w:eastAsia="en-AU"/>
              </w:rPr>
              <w:t xml:space="preserve">and </w:t>
            </w:r>
            <w:r w:rsidRPr="000F1904">
              <w:rPr>
                <w:lang w:eastAsia="en-AU"/>
              </w:rPr>
              <w:t>C</w:t>
            </w:r>
            <w:r>
              <w:rPr>
                <w:lang w:eastAsia="en-AU"/>
              </w:rPr>
              <w:t>ouncil (</w:t>
            </w:r>
            <w:r w:rsidRPr="000F1904">
              <w:rPr>
                <w:lang w:eastAsia="en-AU"/>
              </w:rPr>
              <w:t>CLC</w:t>
            </w:r>
            <w:r>
              <w:rPr>
                <w:lang w:eastAsia="en-AU"/>
              </w:rPr>
              <w:t>) (sub. 54, p. 13)</w:t>
            </w:r>
            <w:r w:rsidDel="00395D87">
              <w:rPr>
                <w:lang w:eastAsia="en-AU"/>
              </w:rPr>
              <w:t xml:space="preserve"> </w:t>
            </w:r>
            <w:r>
              <w:rPr>
                <w:lang w:eastAsia="en-AU"/>
              </w:rPr>
              <w:t>stated that</w:t>
            </w:r>
            <w:r w:rsidRPr="00DA78BC">
              <w:t xml:space="preserve"> </w:t>
            </w:r>
            <w:r>
              <w:rPr>
                <w:lang w:eastAsia="en-AU"/>
              </w:rPr>
              <w:t>p</w:t>
            </w:r>
            <w:r w:rsidRPr="00DA78BC">
              <w:rPr>
                <w:lang w:eastAsia="en-AU"/>
              </w:rPr>
              <w:t>astoralists use the ‘stock and domestic’ exemptions</w:t>
            </w:r>
            <w:r>
              <w:rPr>
                <w:lang w:eastAsia="en-AU"/>
              </w:rPr>
              <w:t xml:space="preserve"> in the NT</w:t>
            </w:r>
            <w:r w:rsidRPr="00DA78BC">
              <w:rPr>
                <w:lang w:eastAsia="en-AU"/>
              </w:rPr>
              <w:t xml:space="preserve"> to use significant volumes of water with no metering, monitoring or charges</w:t>
            </w:r>
            <w:r>
              <w:rPr>
                <w:lang w:eastAsia="en-AU"/>
              </w:rPr>
              <w:t>.</w:t>
            </w:r>
          </w:p>
        </w:tc>
      </w:tr>
      <w:tr w:rsidR="00051F2B" w:rsidRPr="007C5443" w14:paraId="3ABBCCE9" w14:textId="77777777" w:rsidTr="0045714C">
        <w:tc>
          <w:tcPr>
            <w:tcW w:w="9639" w:type="dxa"/>
            <w:gridSpan w:val="3"/>
            <w:tcBorders>
              <w:top w:val="single" w:sz="4" w:space="0" w:color="BFBFBF"/>
              <w:bottom w:val="nil"/>
            </w:tcBorders>
            <w:shd w:val="clear" w:color="auto" w:fill="E0F1F7" w:themeFill="text2" w:themeFillTint="33"/>
          </w:tcPr>
          <w:p w14:paraId="74B76572" w14:textId="77777777" w:rsidR="00051F2B" w:rsidRPr="00A70468" w:rsidRDefault="00051F2B" w:rsidP="00497867">
            <w:pPr>
              <w:pStyle w:val="TableHeading"/>
              <w:spacing w:before="120" w:after="40" w:line="240" w:lineRule="atLeast"/>
              <w:ind w:left="57"/>
              <w:contextualSpacing w:val="0"/>
              <w:rPr>
                <w:lang w:eastAsia="en-AU"/>
              </w:rPr>
            </w:pPr>
            <w:r>
              <w:rPr>
                <w:lang w:eastAsia="en-AU"/>
              </w:rPr>
              <w:t>Water plans</w:t>
            </w:r>
          </w:p>
        </w:tc>
      </w:tr>
      <w:tr w:rsidR="00051F2B" w:rsidRPr="007C5443" w14:paraId="3CD51D8E" w14:textId="77777777" w:rsidTr="0045714C">
        <w:tc>
          <w:tcPr>
            <w:tcW w:w="1701" w:type="dxa"/>
            <w:tcBorders>
              <w:top w:val="nil"/>
              <w:bottom w:val="single" w:sz="4" w:space="0" w:color="BFBFBF" w:themeColor="background1" w:themeShade="BF"/>
            </w:tcBorders>
          </w:tcPr>
          <w:p w14:paraId="51B0E248" w14:textId="77777777" w:rsidR="00051F2B" w:rsidRPr="00764474" w:rsidRDefault="00051F2B" w:rsidP="00497867">
            <w:pPr>
              <w:pStyle w:val="TableHeading"/>
              <w:spacing w:before="40" w:after="40" w:line="240" w:lineRule="atLeast"/>
              <w:ind w:left="57"/>
              <w:contextualSpacing w:val="0"/>
              <w:rPr>
                <w:b w:val="0"/>
                <w:bCs/>
                <w:color w:val="auto"/>
                <w:lang w:eastAsia="en-AU"/>
              </w:rPr>
            </w:pPr>
            <w:r w:rsidRPr="00764474">
              <w:rPr>
                <w:b w:val="0"/>
                <w:bCs/>
                <w:color w:val="auto"/>
                <w:lang w:eastAsia="en-AU"/>
              </w:rPr>
              <w:t>Statutory</w:t>
            </w:r>
          </w:p>
        </w:tc>
        <w:tc>
          <w:tcPr>
            <w:tcW w:w="1276" w:type="dxa"/>
            <w:tcBorders>
              <w:top w:val="nil"/>
              <w:bottom w:val="single" w:sz="4" w:space="0" w:color="BFBFBF" w:themeColor="background1" w:themeShade="BF"/>
            </w:tcBorders>
          </w:tcPr>
          <w:p w14:paraId="09E5C39E" w14:textId="77777777" w:rsidR="00051F2B" w:rsidRPr="00370EA9" w:rsidRDefault="00051F2B" w:rsidP="00497867">
            <w:pPr>
              <w:pStyle w:val="TableBody"/>
              <w:spacing w:before="40" w:after="40" w:line="240" w:lineRule="atLeast"/>
              <w:rPr>
                <w:i/>
                <w:lang w:eastAsia="en-AU"/>
              </w:rPr>
            </w:pPr>
            <w:r w:rsidRPr="00370EA9">
              <w:rPr>
                <w:i/>
                <w:lang w:eastAsia="en-AU"/>
              </w:rPr>
              <w:t>Largely achieved</w:t>
            </w:r>
          </w:p>
        </w:tc>
        <w:tc>
          <w:tcPr>
            <w:tcW w:w="6662" w:type="dxa"/>
            <w:tcBorders>
              <w:top w:val="nil"/>
              <w:bottom w:val="single" w:sz="4" w:space="0" w:color="BFBFBF" w:themeColor="background1" w:themeShade="BF"/>
            </w:tcBorders>
          </w:tcPr>
          <w:p w14:paraId="4E8E479C" w14:textId="77777777" w:rsidR="00051F2B" w:rsidRDefault="00051F2B" w:rsidP="00497867">
            <w:pPr>
              <w:pStyle w:val="TableBody"/>
              <w:spacing w:before="40" w:after="40" w:line="240" w:lineRule="atLeast"/>
              <w:rPr>
                <w:rFonts w:cstheme="minorHAnsi"/>
                <w:color w:val="000000"/>
                <w:lang w:eastAsia="en-AU"/>
              </w:rPr>
            </w:pPr>
            <w:r w:rsidRPr="00B27DEF">
              <w:rPr>
                <w:b/>
                <w:bCs/>
                <w:lang w:eastAsia="en-AU"/>
              </w:rPr>
              <w:t>Status</w:t>
            </w:r>
            <w:r>
              <w:rPr>
                <w:rFonts w:cstheme="minorHAnsi"/>
                <w:b/>
                <w:color w:val="000000"/>
                <w:lang w:eastAsia="en-AU"/>
              </w:rPr>
              <w:t xml:space="preserve">: </w:t>
            </w:r>
            <w:r>
              <w:rPr>
                <w:rFonts w:cstheme="minorHAnsi"/>
                <w:color w:val="000000"/>
                <w:lang w:eastAsia="en-AU"/>
              </w:rPr>
              <w:t>W</w:t>
            </w:r>
            <w:r w:rsidRPr="00CE3AE3">
              <w:rPr>
                <w:rFonts w:cstheme="minorHAnsi"/>
                <w:color w:val="000000"/>
                <w:lang w:eastAsia="en-AU"/>
              </w:rPr>
              <w:t xml:space="preserve">A water allocation plans remain non-statutory. </w:t>
            </w:r>
          </w:p>
          <w:p w14:paraId="435E02E3" w14:textId="77777777" w:rsidR="00051F2B" w:rsidRDefault="00051F2B" w:rsidP="00497867">
            <w:pPr>
              <w:pStyle w:val="TableBody"/>
              <w:spacing w:before="40" w:after="40" w:line="240" w:lineRule="atLeast"/>
              <w:rPr>
                <w:rFonts w:cstheme="minorHAnsi"/>
                <w:color w:val="000000"/>
                <w:lang w:eastAsia="en-AU"/>
              </w:rPr>
            </w:pPr>
            <w:r>
              <w:rPr>
                <w:b/>
                <w:bCs/>
                <w:lang w:eastAsia="en-AU"/>
              </w:rPr>
              <w:t xml:space="preserve">Key updates from jurisdictions: </w:t>
            </w:r>
            <w:r>
              <w:rPr>
                <w:rFonts w:cstheme="minorHAnsi"/>
                <w:color w:val="000000"/>
                <w:lang w:eastAsia="en-AU"/>
              </w:rPr>
              <w:t xml:space="preserve">No update on progress since 2024. </w:t>
            </w:r>
          </w:p>
          <w:p w14:paraId="08A1A8CB" w14:textId="77777777" w:rsidR="00051F2B" w:rsidRPr="00A70468" w:rsidRDefault="00051F2B" w:rsidP="00497867">
            <w:pPr>
              <w:pStyle w:val="TableBody"/>
              <w:spacing w:before="40" w:after="40" w:line="240" w:lineRule="atLeast"/>
              <w:rPr>
                <w:lang w:eastAsia="en-AU"/>
              </w:rPr>
            </w:pPr>
            <w:r>
              <w:rPr>
                <w:b/>
                <w:bCs/>
                <w:lang w:eastAsia="en-AU"/>
              </w:rPr>
              <w:t>Participant feedback:</w:t>
            </w:r>
            <w:r>
              <w:rPr>
                <w:lang w:eastAsia="en-AU"/>
              </w:rPr>
              <w:t xml:space="preserve"> The CLC (sub. 54, pp. 6–8, 14) </w:t>
            </w:r>
            <w:r>
              <w:rPr>
                <w:color w:val="000000" w:themeColor="text1"/>
                <w:szCs w:val="18"/>
                <w:lang w:eastAsia="en-AU"/>
              </w:rPr>
              <w:t>proposed</w:t>
            </w:r>
            <w:r w:rsidDel="008B1D5C">
              <w:rPr>
                <w:lang w:eastAsia="en-AU"/>
              </w:rPr>
              <w:t xml:space="preserve"> </w:t>
            </w:r>
            <w:r>
              <w:rPr>
                <w:lang w:eastAsia="en-AU"/>
              </w:rPr>
              <w:t>that the NT Government should</w:t>
            </w:r>
            <w:r w:rsidRPr="00E87315">
              <w:t xml:space="preserve"> </w:t>
            </w:r>
            <w:r w:rsidRPr="00E87315">
              <w:rPr>
                <w:lang w:eastAsia="en-AU"/>
              </w:rPr>
              <w:t>make water plans binding on decision</w:t>
            </w:r>
            <w:r>
              <w:rPr>
                <w:lang w:eastAsia="en-AU"/>
              </w:rPr>
              <w:t xml:space="preserve"> </w:t>
            </w:r>
            <w:r w:rsidRPr="00E87315">
              <w:rPr>
                <w:lang w:eastAsia="en-AU"/>
              </w:rPr>
              <w:t>makers</w:t>
            </w:r>
            <w:r>
              <w:rPr>
                <w:lang w:eastAsia="en-AU"/>
              </w:rPr>
              <w:t>, and raised concerns that the Western Davenport Water Allocation Plan</w:t>
            </w:r>
            <w:r w:rsidRPr="00C60D87">
              <w:rPr>
                <w:lang w:eastAsia="en-AU"/>
              </w:rPr>
              <w:t xml:space="preserve"> relegated key information </w:t>
            </w:r>
            <w:r>
              <w:rPr>
                <w:lang w:eastAsia="en-AU"/>
              </w:rPr>
              <w:t>(</w:t>
            </w:r>
            <w:r w:rsidRPr="00C60D87">
              <w:rPr>
                <w:lang w:eastAsia="en-AU"/>
              </w:rPr>
              <w:t>including risk assessment and management activities</w:t>
            </w:r>
            <w:r>
              <w:rPr>
                <w:lang w:eastAsia="en-AU"/>
              </w:rPr>
              <w:t>)</w:t>
            </w:r>
            <w:r w:rsidRPr="00C60D87">
              <w:rPr>
                <w:lang w:eastAsia="en-AU"/>
              </w:rPr>
              <w:t xml:space="preserve"> to non-statutory document</w:t>
            </w:r>
            <w:r>
              <w:rPr>
                <w:lang w:eastAsia="en-AU"/>
              </w:rPr>
              <w:t xml:space="preserve">s and the NT Government has abandoned or weakened their commitments for water planning. </w:t>
            </w:r>
          </w:p>
        </w:tc>
      </w:tr>
      <w:tr w:rsidR="00051F2B" w:rsidRPr="007C5443" w14:paraId="5D416ECC" w14:textId="77777777" w:rsidTr="00711018">
        <w:trPr>
          <w:trHeight w:val="411"/>
        </w:trPr>
        <w:tc>
          <w:tcPr>
            <w:tcW w:w="1701" w:type="dxa"/>
            <w:tcBorders>
              <w:top w:val="single" w:sz="4" w:space="0" w:color="BFBFBF" w:themeColor="background1" w:themeShade="BF"/>
              <w:bottom w:val="single" w:sz="4" w:space="0" w:color="BFBFBF"/>
            </w:tcBorders>
          </w:tcPr>
          <w:p w14:paraId="56DBB810" w14:textId="77777777" w:rsidR="00051F2B" w:rsidRPr="00764474" w:rsidRDefault="00051F2B" w:rsidP="00497867">
            <w:pPr>
              <w:pStyle w:val="TableHeading"/>
              <w:spacing w:before="40" w:after="40" w:line="240" w:lineRule="atLeast"/>
              <w:ind w:left="57"/>
              <w:contextualSpacing w:val="0"/>
              <w:rPr>
                <w:b w:val="0"/>
                <w:bCs/>
                <w:color w:val="auto"/>
                <w:lang w:eastAsia="en-AU"/>
              </w:rPr>
            </w:pPr>
            <w:r w:rsidRPr="00764474">
              <w:rPr>
                <w:b w:val="0"/>
                <w:bCs/>
                <w:color w:val="auto"/>
                <w:lang w:eastAsia="en-AU"/>
              </w:rPr>
              <w:t>Articulate trade-off decisions between economic, social and environmental considerations</w:t>
            </w:r>
          </w:p>
        </w:tc>
        <w:tc>
          <w:tcPr>
            <w:tcW w:w="1276" w:type="dxa"/>
            <w:tcBorders>
              <w:top w:val="single" w:sz="4" w:space="0" w:color="BFBFBF" w:themeColor="background1" w:themeShade="BF"/>
              <w:bottom w:val="single" w:sz="4" w:space="0" w:color="BFBFBF"/>
            </w:tcBorders>
          </w:tcPr>
          <w:p w14:paraId="63821D8E" w14:textId="30337D70" w:rsidR="00051F2B" w:rsidRPr="00370EA9" w:rsidRDefault="00051F2B" w:rsidP="00497867">
            <w:pPr>
              <w:pStyle w:val="TableBody"/>
              <w:spacing w:before="40" w:after="40" w:line="240" w:lineRule="atLeast"/>
              <w:rPr>
                <w:rFonts w:cstheme="minorHAnsi"/>
                <w:i/>
                <w:lang w:eastAsia="en-AU"/>
              </w:rPr>
            </w:pPr>
            <w:r w:rsidRPr="00370EA9">
              <w:rPr>
                <w:i/>
                <w:lang w:eastAsia="en-AU"/>
              </w:rPr>
              <w:t>Partially achieved</w:t>
            </w:r>
          </w:p>
        </w:tc>
        <w:tc>
          <w:tcPr>
            <w:tcW w:w="6662" w:type="dxa"/>
            <w:tcBorders>
              <w:top w:val="single" w:sz="4" w:space="0" w:color="BFBFBF" w:themeColor="background1" w:themeShade="BF"/>
              <w:bottom w:val="single" w:sz="4" w:space="0" w:color="BFBFBF"/>
            </w:tcBorders>
          </w:tcPr>
          <w:p w14:paraId="11B4BCA3" w14:textId="77777777" w:rsidR="00051F2B" w:rsidRDefault="00051F2B" w:rsidP="00497867">
            <w:pPr>
              <w:pStyle w:val="TableBody"/>
              <w:spacing w:before="40" w:after="40" w:line="240" w:lineRule="atLeast"/>
              <w:rPr>
                <w:rFonts w:cstheme="minorHAnsi"/>
                <w:b/>
                <w:color w:val="000000"/>
                <w:lang w:eastAsia="en-AU"/>
              </w:rPr>
            </w:pPr>
            <w:r>
              <w:rPr>
                <w:b/>
                <w:bCs/>
                <w:lang w:eastAsia="en-AU"/>
              </w:rPr>
              <w:t xml:space="preserve">Status: </w:t>
            </w:r>
            <w:r>
              <w:rPr>
                <w:rFonts w:cstheme="minorHAnsi"/>
                <w:color w:val="000000"/>
                <w:lang w:eastAsia="en-AU"/>
              </w:rPr>
              <w:t xml:space="preserve">Jurisdictions have work underway to improve their understanding of the impacts of climate change and the trade-off decisions for groundwater. </w:t>
            </w:r>
          </w:p>
          <w:p w14:paraId="5DB569D8" w14:textId="77777777" w:rsidR="00051F2B" w:rsidRDefault="00051F2B" w:rsidP="00497867">
            <w:pPr>
              <w:pStyle w:val="TableBody"/>
              <w:spacing w:before="40" w:after="40" w:line="240" w:lineRule="atLeast"/>
              <w:rPr>
                <w:rFonts w:cstheme="minorHAnsi"/>
                <w:b/>
                <w:color w:val="000000"/>
                <w:lang w:eastAsia="en-AU"/>
              </w:rPr>
            </w:pPr>
            <w:r w:rsidRPr="00042B68">
              <w:rPr>
                <w:b/>
                <w:lang w:eastAsia="en-AU"/>
              </w:rPr>
              <w:t xml:space="preserve">Key updates from jurisdictions: </w:t>
            </w:r>
          </w:p>
          <w:p w14:paraId="13AA58E4" w14:textId="77777777" w:rsidR="00051F2B" w:rsidRPr="00AD4586" w:rsidRDefault="00051F2B" w:rsidP="00497867">
            <w:pPr>
              <w:pStyle w:val="TableListBullet"/>
              <w:spacing w:before="40" w:after="40" w:line="240" w:lineRule="atLeast"/>
              <w:ind w:left="284" w:hanging="227"/>
            </w:pPr>
            <w:r w:rsidRPr="000F5E97">
              <w:rPr>
                <w:lang w:eastAsia="en-AU"/>
              </w:rPr>
              <w:t xml:space="preserve">A Victorian Sustainable Yield Assessment estimated sustainable yield ranges for </w:t>
            </w:r>
            <w:r w:rsidRPr="00AD4586">
              <w:t>groundwater systems and improved the evidence base for groundwater decision</w:t>
            </w:r>
            <w:r w:rsidRPr="00AD4586">
              <w:noBreakHyphen/>
              <w:t>making.</w:t>
            </w:r>
          </w:p>
          <w:p w14:paraId="0920D901" w14:textId="77777777" w:rsidR="00051F2B" w:rsidRPr="00AD4586" w:rsidRDefault="00051F2B" w:rsidP="00497867">
            <w:pPr>
              <w:pStyle w:val="TableListBullet"/>
              <w:spacing w:before="40" w:after="40" w:line="240" w:lineRule="atLeast"/>
              <w:ind w:left="284" w:hanging="227"/>
            </w:pPr>
            <w:r w:rsidRPr="00AD4586">
              <w:t>The second phase of the Catchment Yield Science Update to the hydrological models for each of Tasmania’s catchments has commenced.</w:t>
            </w:r>
          </w:p>
          <w:p w14:paraId="4C31BB5A" w14:textId="77777777" w:rsidR="00051F2B" w:rsidRPr="00AD4586" w:rsidRDefault="00051F2B" w:rsidP="00497867">
            <w:pPr>
              <w:pStyle w:val="TableListBullet"/>
              <w:spacing w:before="40" w:after="40" w:line="240" w:lineRule="atLeast"/>
              <w:ind w:left="284" w:hanging="227"/>
            </w:pPr>
            <w:r w:rsidRPr="00AD4586">
              <w:lastRenderedPageBreak/>
              <w:t>In SA, a project to investigate the impacts of climate change on rainfall, runoff and recharge will update rainfall–runoff recharge relationships and develop new relationships, where required, to incorporate climate projections in water balance calculations.</w:t>
            </w:r>
          </w:p>
          <w:p w14:paraId="2AED4A2E" w14:textId="77777777" w:rsidR="00051F2B" w:rsidRPr="00AD4586" w:rsidRDefault="00051F2B" w:rsidP="00497867">
            <w:pPr>
              <w:pStyle w:val="TableListBullet"/>
              <w:spacing w:before="40" w:after="40" w:line="240" w:lineRule="atLeast"/>
              <w:ind w:left="284" w:hanging="227"/>
            </w:pPr>
            <w:r w:rsidRPr="00AD4586">
              <w:t>The NSW Government is progressing work to review and improve minimum inflow assumptions. NSW is also progressing a program of work to review long</w:t>
            </w:r>
            <w:r w:rsidRPr="00AD4586">
              <w:noBreakHyphen/>
              <w:t>term average annual extraction limits to ensure they remain sustainable under a changing climate.</w:t>
            </w:r>
          </w:p>
          <w:p w14:paraId="6C43A26C" w14:textId="77777777" w:rsidR="00051F2B" w:rsidRPr="00405907" w:rsidRDefault="00051F2B" w:rsidP="00497867">
            <w:pPr>
              <w:pStyle w:val="TableBody"/>
              <w:spacing w:before="40" w:after="40" w:line="240" w:lineRule="atLeast"/>
              <w:rPr>
                <w:rFonts w:cstheme="minorHAnsi"/>
                <w:color w:val="000000"/>
                <w:lang w:eastAsia="en-AU"/>
              </w:rPr>
            </w:pPr>
            <w:r>
              <w:rPr>
                <w:lang w:eastAsia="en-AU"/>
              </w:rPr>
              <w:t>No updates were provided from jurisdictions on the development of clear triggers for rebalancing environmental and consumptive uses since 2024.</w:t>
            </w:r>
          </w:p>
          <w:p w14:paraId="79BAEFA8" w14:textId="77777777" w:rsidR="00051F2B" w:rsidRPr="00427284" w:rsidRDefault="00051F2B" w:rsidP="00497867">
            <w:pPr>
              <w:pStyle w:val="TableBody"/>
              <w:spacing w:before="40" w:after="40" w:line="240" w:lineRule="atLeast"/>
              <w:rPr>
                <w:rFonts w:cstheme="minorHAnsi"/>
                <w:color w:val="000000"/>
                <w:spacing w:val="-2"/>
                <w:lang w:eastAsia="en-AU"/>
              </w:rPr>
            </w:pPr>
            <w:r w:rsidRPr="00427284">
              <w:rPr>
                <w:b/>
                <w:bCs/>
                <w:spacing w:val="-2"/>
                <w:lang w:eastAsia="en-AU"/>
              </w:rPr>
              <w:t>Participant feedback</w:t>
            </w:r>
            <w:r w:rsidRPr="00427284">
              <w:rPr>
                <w:rFonts w:cstheme="minorHAnsi"/>
                <w:b/>
                <w:color w:val="000000"/>
                <w:spacing w:val="-2"/>
                <w:lang w:eastAsia="en-AU"/>
              </w:rPr>
              <w:t>:</w:t>
            </w:r>
            <w:r w:rsidRPr="00427284">
              <w:rPr>
                <w:rFonts w:cstheme="minorHAnsi"/>
                <w:color w:val="000000"/>
                <w:spacing w:val="-2"/>
                <w:lang w:eastAsia="en-AU"/>
              </w:rPr>
              <w:t xml:space="preserve"> Participants highlighted the need to recognise and account for climate change (Murray–Darling Conservation Alliance, sub. 38, p. 4), including its impacts on groundwater (MCLE, sub. 48, pp. 2,</w:t>
            </w:r>
            <w:r w:rsidRPr="00427284" w:rsidDel="005976E5">
              <w:rPr>
                <w:rFonts w:cstheme="minorHAnsi"/>
                <w:color w:val="000000"/>
                <w:spacing w:val="-2"/>
                <w:lang w:eastAsia="en-AU"/>
              </w:rPr>
              <w:t xml:space="preserve"> </w:t>
            </w:r>
            <w:r w:rsidRPr="00427284">
              <w:rPr>
                <w:rFonts w:cstheme="minorHAnsi"/>
                <w:color w:val="000000"/>
                <w:spacing w:val="-2"/>
                <w:lang w:eastAsia="en-AU"/>
              </w:rPr>
              <w:t>4–5). Participants raised that the recognition of climate change has not consistently translated into enforceable safeguards for ecosystems and downstream communities (Jennifer McKay, sub. 36, p. 2) or policy responses for groundwater risks (MCLE, sub. 48, p. 5). The Centre for Environmental Governance (CEG) (sub. 17, p. 8)</w:t>
            </w:r>
            <w:r w:rsidRPr="00427284" w:rsidDel="00C86EE6">
              <w:rPr>
                <w:rFonts w:cstheme="minorHAnsi"/>
                <w:color w:val="000000"/>
                <w:spacing w:val="-2"/>
                <w:lang w:eastAsia="en-AU"/>
              </w:rPr>
              <w:t xml:space="preserve"> </w:t>
            </w:r>
            <w:r w:rsidRPr="00427284">
              <w:rPr>
                <w:rFonts w:cstheme="minorHAnsi"/>
                <w:color w:val="000000"/>
                <w:spacing w:val="-2"/>
                <w:lang w:eastAsia="en-AU"/>
              </w:rPr>
              <w:t xml:space="preserve">proposed governance reform requiring explicit climate risk assessment and adaptive management triggers. </w:t>
            </w:r>
          </w:p>
          <w:p w14:paraId="13890BED" w14:textId="77777777" w:rsidR="00051F2B" w:rsidRDefault="00051F2B" w:rsidP="00497867">
            <w:pPr>
              <w:pStyle w:val="TableBody"/>
              <w:spacing w:before="40" w:after="40" w:line="240" w:lineRule="atLeast"/>
              <w:rPr>
                <w:rFonts w:cstheme="minorHAnsi"/>
                <w:color w:val="000000"/>
                <w:lang w:eastAsia="en-AU"/>
              </w:rPr>
            </w:pPr>
            <w:r>
              <w:rPr>
                <w:lang w:eastAsia="en-AU"/>
              </w:rPr>
              <w:t>Friends of Latrobe Water</w:t>
            </w:r>
            <w:r>
              <w:rPr>
                <w:rFonts w:cstheme="minorHAnsi"/>
                <w:color w:val="000000"/>
                <w:lang w:eastAsia="en-AU"/>
              </w:rPr>
              <w:t xml:space="preserve"> (sub. 44, p. 5) acknowledged that Groundwater Management 2030 in Victoria</w:t>
            </w:r>
            <w:r w:rsidRPr="000C7A3A">
              <w:rPr>
                <w:rFonts w:cstheme="minorHAnsi"/>
                <w:color w:val="000000"/>
                <w:lang w:eastAsia="en-AU"/>
              </w:rPr>
              <w:t xml:space="preserve"> </w:t>
            </w:r>
            <w:r>
              <w:rPr>
                <w:rFonts w:cstheme="minorHAnsi"/>
                <w:color w:val="000000"/>
                <w:lang w:eastAsia="en-AU"/>
              </w:rPr>
              <w:t xml:space="preserve">is making </w:t>
            </w:r>
            <w:r w:rsidRPr="000C7A3A">
              <w:rPr>
                <w:rFonts w:cstheme="minorHAnsi"/>
                <w:color w:val="000000"/>
                <w:lang w:eastAsia="en-AU"/>
              </w:rPr>
              <w:t>progress as a Sustainable Yield Assessment tool</w:t>
            </w:r>
            <w:r>
              <w:rPr>
                <w:rFonts w:cstheme="minorHAnsi"/>
                <w:color w:val="000000"/>
                <w:lang w:eastAsia="en-AU"/>
              </w:rPr>
              <w:t>,</w:t>
            </w:r>
            <w:r w:rsidRPr="000C7A3A">
              <w:rPr>
                <w:rFonts w:cstheme="minorHAnsi"/>
                <w:color w:val="000000"/>
                <w:lang w:eastAsia="en-AU"/>
              </w:rPr>
              <w:t xml:space="preserve"> but gaps still exist</w:t>
            </w:r>
            <w:r>
              <w:rPr>
                <w:rFonts w:cstheme="minorHAnsi"/>
                <w:color w:val="000000"/>
                <w:lang w:eastAsia="en-AU"/>
              </w:rPr>
              <w:t>.</w:t>
            </w:r>
          </w:p>
          <w:p w14:paraId="0B9B3B5F" w14:textId="77777777" w:rsidR="00051F2B" w:rsidRPr="00A70468" w:rsidRDefault="00051F2B" w:rsidP="00497867">
            <w:pPr>
              <w:pStyle w:val="TableBody"/>
              <w:spacing w:before="40" w:after="40" w:line="240" w:lineRule="atLeast"/>
              <w:rPr>
                <w:lang w:eastAsia="en-AU"/>
              </w:rPr>
            </w:pPr>
            <w:r>
              <w:rPr>
                <w:lang w:eastAsia="en-AU"/>
              </w:rPr>
              <w:t>The CLC (sub. 54, pp. 7–8) raised concerns that the Western Davenport Water Allocation Plan in the Northern Territory had removed stronger protection of cultural values and weakened objectives for environmental outcomes.</w:t>
            </w:r>
          </w:p>
        </w:tc>
      </w:tr>
      <w:tr w:rsidR="00051F2B" w:rsidRPr="007C5443" w14:paraId="0E0891F0" w14:textId="77777777" w:rsidTr="00711018">
        <w:tc>
          <w:tcPr>
            <w:tcW w:w="1701" w:type="dxa"/>
            <w:tcBorders>
              <w:top w:val="single" w:sz="4" w:space="0" w:color="BFBFBF"/>
              <w:bottom w:val="single" w:sz="4" w:space="0" w:color="BFBFBF"/>
            </w:tcBorders>
          </w:tcPr>
          <w:p w14:paraId="3244664C" w14:textId="77777777" w:rsidR="00051F2B" w:rsidRPr="00764474" w:rsidRDefault="00051F2B" w:rsidP="00497867">
            <w:pPr>
              <w:pStyle w:val="TableHeading"/>
              <w:spacing w:before="40" w:after="40" w:line="240" w:lineRule="atLeast"/>
              <w:ind w:left="57"/>
              <w:contextualSpacing w:val="0"/>
              <w:rPr>
                <w:b w:val="0"/>
                <w:bCs/>
                <w:color w:val="auto"/>
                <w:lang w:eastAsia="en-AU"/>
              </w:rPr>
            </w:pPr>
            <w:r w:rsidRPr="00764474">
              <w:rPr>
                <w:b w:val="0"/>
                <w:bCs/>
                <w:color w:val="auto"/>
                <w:lang w:eastAsia="en-AU"/>
              </w:rPr>
              <w:lastRenderedPageBreak/>
              <w:t>Provide for adaptive management of surface water and groundwater systems</w:t>
            </w:r>
          </w:p>
        </w:tc>
        <w:tc>
          <w:tcPr>
            <w:tcW w:w="1276" w:type="dxa"/>
            <w:tcBorders>
              <w:top w:val="single" w:sz="4" w:space="0" w:color="BFBFBF"/>
              <w:bottom w:val="single" w:sz="4" w:space="0" w:color="BFBFBF"/>
            </w:tcBorders>
          </w:tcPr>
          <w:p w14:paraId="05153174" w14:textId="77777777" w:rsidR="00051F2B" w:rsidRPr="00B72585" w:rsidRDefault="00051F2B" w:rsidP="00497867">
            <w:pPr>
              <w:pStyle w:val="TableBody"/>
              <w:spacing w:before="40" w:after="40" w:line="240" w:lineRule="atLeast"/>
              <w:rPr>
                <w:i/>
                <w:lang w:eastAsia="en-AU"/>
              </w:rPr>
            </w:pPr>
            <w:r w:rsidRPr="00B72585">
              <w:rPr>
                <w:i/>
                <w:lang w:eastAsia="en-AU"/>
              </w:rPr>
              <w:t>Partially achieved</w:t>
            </w:r>
          </w:p>
        </w:tc>
        <w:tc>
          <w:tcPr>
            <w:tcW w:w="6662" w:type="dxa"/>
            <w:tcBorders>
              <w:top w:val="single" w:sz="4" w:space="0" w:color="BFBFBF"/>
              <w:bottom w:val="single" w:sz="4" w:space="0" w:color="BFBFBF"/>
            </w:tcBorders>
          </w:tcPr>
          <w:p w14:paraId="1916D954" w14:textId="77777777" w:rsidR="00051F2B" w:rsidRDefault="00051F2B" w:rsidP="00497867">
            <w:pPr>
              <w:pStyle w:val="TableBody"/>
              <w:spacing w:before="40" w:after="40" w:line="240" w:lineRule="atLeast"/>
              <w:rPr>
                <w:rFonts w:cstheme="minorHAnsi"/>
                <w:b/>
                <w:color w:val="000000"/>
                <w:lang w:eastAsia="en-AU"/>
              </w:rPr>
            </w:pPr>
            <w:r>
              <w:rPr>
                <w:b/>
                <w:bCs/>
                <w:lang w:eastAsia="en-AU"/>
              </w:rPr>
              <w:t xml:space="preserve">Status: </w:t>
            </w:r>
            <w:r>
              <w:rPr>
                <w:rFonts w:cstheme="minorHAnsi"/>
                <w:color w:val="000000"/>
                <w:lang w:eastAsia="en-AU"/>
              </w:rPr>
              <w:t>While some i</w:t>
            </w:r>
            <w:r w:rsidRPr="00D454DF">
              <w:rPr>
                <w:rFonts w:cstheme="minorHAnsi"/>
                <w:color w:val="000000"/>
                <w:lang w:eastAsia="en-AU"/>
              </w:rPr>
              <w:t>mprovements in monitoring, evaluation and reporting of water pla</w:t>
            </w:r>
            <w:r>
              <w:rPr>
                <w:rFonts w:cstheme="minorHAnsi"/>
                <w:color w:val="000000"/>
                <w:lang w:eastAsia="en-AU"/>
              </w:rPr>
              <w:t xml:space="preserve">ns were noted in 2024, </w:t>
            </w:r>
            <w:r>
              <w:rPr>
                <w:color w:val="000000" w:themeColor="text1"/>
                <w:szCs w:val="18"/>
                <w:lang w:eastAsia="en-AU"/>
              </w:rPr>
              <w:t xml:space="preserve">jurisdictions have not provided any updates since </w:t>
            </w:r>
            <w:proofErr w:type="gramStart"/>
            <w:r>
              <w:rPr>
                <w:color w:val="000000" w:themeColor="text1"/>
                <w:szCs w:val="18"/>
                <w:lang w:eastAsia="en-AU"/>
              </w:rPr>
              <w:t>2024</w:t>
            </w:r>
            <w:proofErr w:type="gramEnd"/>
            <w:r>
              <w:rPr>
                <w:color w:val="000000" w:themeColor="text1"/>
                <w:szCs w:val="18"/>
                <w:lang w:eastAsia="en-AU"/>
              </w:rPr>
              <w:t xml:space="preserve"> and </w:t>
            </w:r>
            <w:r>
              <w:rPr>
                <w:rFonts w:cstheme="minorHAnsi"/>
                <w:color w:val="000000"/>
                <w:lang w:eastAsia="en-AU"/>
              </w:rPr>
              <w:t xml:space="preserve">further improvements are needed to </w:t>
            </w:r>
            <w:r w:rsidRPr="00540C04">
              <w:rPr>
                <w:rFonts w:cstheme="minorHAnsi"/>
                <w:color w:val="000000"/>
                <w:lang w:eastAsia="en-AU"/>
              </w:rPr>
              <w:t xml:space="preserve">support adaptive </w:t>
            </w:r>
            <w:r w:rsidRPr="004735F0">
              <w:rPr>
                <w:rFonts w:cstheme="minorHAnsi"/>
                <w:color w:val="000000"/>
                <w:lang w:eastAsia="en-AU"/>
              </w:rPr>
              <w:t>management</w:t>
            </w:r>
            <w:r w:rsidRPr="00D454DF">
              <w:rPr>
                <w:rFonts w:cstheme="minorHAnsi"/>
                <w:color w:val="000000"/>
                <w:lang w:eastAsia="en-AU"/>
              </w:rPr>
              <w:t>.</w:t>
            </w:r>
            <w:r>
              <w:rPr>
                <w:rFonts w:cstheme="minorHAnsi"/>
                <w:color w:val="000000"/>
                <w:lang w:eastAsia="en-AU"/>
              </w:rPr>
              <w:t xml:space="preserve"> </w:t>
            </w:r>
          </w:p>
          <w:p w14:paraId="1C9C291C" w14:textId="77777777" w:rsidR="00051F2B" w:rsidRDefault="00051F2B" w:rsidP="00497867">
            <w:pPr>
              <w:pStyle w:val="TableBody"/>
              <w:spacing w:before="40" w:after="40" w:line="240" w:lineRule="atLeast"/>
              <w:rPr>
                <w:rFonts w:cstheme="minorHAnsi"/>
                <w:color w:val="000000"/>
                <w:lang w:eastAsia="en-AU"/>
              </w:rPr>
            </w:pPr>
            <w:r>
              <w:rPr>
                <w:b/>
                <w:bCs/>
                <w:lang w:eastAsia="en-AU"/>
              </w:rPr>
              <w:t xml:space="preserve">Key updates from jurisdictions: </w:t>
            </w:r>
            <w:r>
              <w:rPr>
                <w:rFonts w:cstheme="minorHAnsi"/>
                <w:color w:val="000000"/>
                <w:lang w:eastAsia="en-AU"/>
              </w:rPr>
              <w:t xml:space="preserve">No update on progress since 2024. </w:t>
            </w:r>
          </w:p>
          <w:p w14:paraId="2DE1D67D" w14:textId="77777777" w:rsidR="00051F2B" w:rsidRPr="00427284" w:rsidRDefault="00051F2B" w:rsidP="00497867">
            <w:pPr>
              <w:pStyle w:val="TableBody"/>
              <w:spacing w:before="40" w:after="40" w:line="240" w:lineRule="atLeast"/>
              <w:rPr>
                <w:spacing w:val="-2"/>
                <w:lang w:eastAsia="en-AU"/>
              </w:rPr>
            </w:pPr>
            <w:r w:rsidRPr="00427284">
              <w:rPr>
                <w:b/>
                <w:bCs/>
                <w:spacing w:val="-2"/>
                <w:lang w:eastAsia="en-AU"/>
              </w:rPr>
              <w:t>Participant feedback:</w:t>
            </w:r>
            <w:r w:rsidRPr="00427284">
              <w:rPr>
                <w:spacing w:val="-2"/>
                <w:lang w:eastAsia="en-AU"/>
              </w:rPr>
              <w:t xml:space="preserve"> The Queensland Farmers’ Federation (sub. 15, p. 5)</w:t>
            </w:r>
            <w:r w:rsidRPr="00427284" w:rsidDel="008B4FC9">
              <w:rPr>
                <w:spacing w:val="-2"/>
                <w:lang w:eastAsia="en-AU"/>
              </w:rPr>
              <w:t xml:space="preserve"> </w:t>
            </w:r>
            <w:r w:rsidRPr="00427284">
              <w:rPr>
                <w:spacing w:val="-2"/>
                <w:lang w:eastAsia="en-AU"/>
              </w:rPr>
              <w:t>stated that statutory water planning frameworks should prioritise flexibility and responsiveness, enabling water users to access and use water when it is available.</w:t>
            </w:r>
          </w:p>
          <w:p w14:paraId="4BEE3F8B" w14:textId="77777777" w:rsidR="00051F2B" w:rsidRPr="00A70468" w:rsidRDefault="00051F2B" w:rsidP="00497867">
            <w:pPr>
              <w:pStyle w:val="TableBody"/>
              <w:spacing w:before="40" w:after="40" w:line="240" w:lineRule="atLeast"/>
              <w:rPr>
                <w:lang w:eastAsia="en-AU"/>
              </w:rPr>
            </w:pPr>
            <w:r>
              <w:rPr>
                <w:lang w:eastAsia="en-AU"/>
              </w:rPr>
              <w:t>The CEG (sub. 17, p. 10) called for cross-jurisdictional water quality indicators with threshold monitoring built into water plans.</w:t>
            </w:r>
          </w:p>
        </w:tc>
      </w:tr>
      <w:tr w:rsidR="00051F2B" w:rsidRPr="007C5443" w14:paraId="3D387686" w14:textId="77777777" w:rsidTr="00187C2C">
        <w:tc>
          <w:tcPr>
            <w:tcW w:w="9639" w:type="dxa"/>
            <w:gridSpan w:val="3"/>
            <w:tcBorders>
              <w:top w:val="single" w:sz="4" w:space="0" w:color="BFBFBF"/>
              <w:bottom w:val="nil"/>
            </w:tcBorders>
            <w:shd w:val="clear" w:color="auto" w:fill="E0F1F7" w:themeFill="text2" w:themeFillTint="33"/>
          </w:tcPr>
          <w:p w14:paraId="79D360E0" w14:textId="77777777" w:rsidR="00051F2B" w:rsidRPr="00AC04CC" w:rsidRDefault="00051F2B" w:rsidP="00497867">
            <w:pPr>
              <w:pStyle w:val="TableHeading"/>
              <w:spacing w:before="120" w:after="40" w:line="240" w:lineRule="atLeast"/>
              <w:ind w:left="57"/>
              <w:contextualSpacing w:val="0"/>
              <w:rPr>
                <w:lang w:eastAsia="en-AU"/>
              </w:rPr>
            </w:pPr>
            <w:r w:rsidRPr="00AC04CC">
              <w:rPr>
                <w:lang w:eastAsia="en-AU"/>
              </w:rPr>
              <w:t>Water for environment and other public benefit outcomes</w:t>
            </w:r>
          </w:p>
        </w:tc>
      </w:tr>
      <w:tr w:rsidR="00051F2B" w:rsidRPr="007C5443" w14:paraId="7847EC8A" w14:textId="77777777" w:rsidTr="0015160E">
        <w:tc>
          <w:tcPr>
            <w:tcW w:w="1701" w:type="dxa"/>
            <w:tcBorders>
              <w:top w:val="nil"/>
              <w:bottom w:val="single" w:sz="4" w:space="0" w:color="BFBFBF"/>
            </w:tcBorders>
          </w:tcPr>
          <w:p w14:paraId="3A27C3FA" w14:textId="77777777" w:rsidR="00051F2B" w:rsidRPr="00764474" w:rsidRDefault="00051F2B" w:rsidP="00497867">
            <w:pPr>
              <w:pStyle w:val="TableHeading"/>
              <w:spacing w:before="40" w:after="40" w:line="240" w:lineRule="atLeast"/>
              <w:ind w:left="57"/>
              <w:contextualSpacing w:val="0"/>
              <w:rPr>
                <w:b w:val="0"/>
                <w:bCs/>
                <w:color w:val="auto"/>
                <w:lang w:eastAsia="en-AU"/>
              </w:rPr>
            </w:pPr>
            <w:r w:rsidRPr="00764474">
              <w:rPr>
                <w:b w:val="0"/>
                <w:bCs/>
                <w:color w:val="auto"/>
                <w:lang w:eastAsia="en-AU"/>
              </w:rPr>
              <w:t>Statutory recognition and afforded the same level of security as consumptive uses</w:t>
            </w:r>
          </w:p>
        </w:tc>
        <w:tc>
          <w:tcPr>
            <w:tcW w:w="1276" w:type="dxa"/>
            <w:tcBorders>
              <w:top w:val="nil"/>
              <w:bottom w:val="single" w:sz="4" w:space="0" w:color="BFBFBF"/>
            </w:tcBorders>
          </w:tcPr>
          <w:p w14:paraId="22962ABC" w14:textId="77777777" w:rsidR="00051F2B" w:rsidRPr="000224AC" w:rsidRDefault="00051F2B" w:rsidP="00497867">
            <w:pPr>
              <w:pStyle w:val="TableBody"/>
              <w:spacing w:before="40" w:after="40" w:line="240" w:lineRule="atLeast"/>
              <w:rPr>
                <w:i/>
                <w:lang w:eastAsia="en-AU"/>
              </w:rPr>
            </w:pPr>
            <w:r w:rsidRPr="00B027F1">
              <w:rPr>
                <w:i/>
                <w:lang w:eastAsia="en-AU"/>
              </w:rPr>
              <w:t>Largely achieved</w:t>
            </w:r>
          </w:p>
        </w:tc>
        <w:tc>
          <w:tcPr>
            <w:tcW w:w="6662" w:type="dxa"/>
            <w:tcBorders>
              <w:top w:val="nil"/>
              <w:bottom w:val="single" w:sz="4" w:space="0" w:color="BFBFBF"/>
            </w:tcBorders>
          </w:tcPr>
          <w:p w14:paraId="75F22AC3" w14:textId="77777777" w:rsidR="00051F2B" w:rsidRPr="00294151" w:rsidRDefault="00051F2B" w:rsidP="00497867">
            <w:pPr>
              <w:pStyle w:val="TableBody"/>
              <w:spacing w:before="40" w:after="40" w:line="240" w:lineRule="atLeast"/>
              <w:rPr>
                <w:b/>
                <w:lang w:eastAsia="en-AU"/>
              </w:rPr>
            </w:pPr>
            <w:r>
              <w:rPr>
                <w:b/>
                <w:bCs/>
                <w:lang w:eastAsia="en-AU"/>
              </w:rPr>
              <w:t xml:space="preserve">Status: </w:t>
            </w:r>
            <w:r w:rsidRPr="001D5403">
              <w:rPr>
                <w:lang w:eastAsia="en-AU"/>
              </w:rPr>
              <w:t xml:space="preserve">In most systems, water planning arrangements provide environmental water at least </w:t>
            </w:r>
            <w:r>
              <w:rPr>
                <w:lang w:eastAsia="en-AU"/>
              </w:rPr>
              <w:t xml:space="preserve">at </w:t>
            </w:r>
            <w:r w:rsidRPr="001D5403">
              <w:rPr>
                <w:lang w:eastAsia="en-AU"/>
              </w:rPr>
              <w:t>the same level of security as consumptive uses.</w:t>
            </w:r>
            <w:r>
              <w:rPr>
                <w:lang w:eastAsia="en-AU"/>
              </w:rPr>
              <w:t xml:space="preserve"> As in 2024, t</w:t>
            </w:r>
            <w:r w:rsidRPr="001517DB">
              <w:rPr>
                <w:lang w:eastAsia="en-AU"/>
              </w:rPr>
              <w:t xml:space="preserve">he non-binding nature of water allocation plans in the NT </w:t>
            </w:r>
            <w:r>
              <w:rPr>
                <w:lang w:eastAsia="en-AU"/>
              </w:rPr>
              <w:t xml:space="preserve">and non-statutory water plans in </w:t>
            </w:r>
            <w:r w:rsidRPr="001D5403">
              <w:rPr>
                <w:lang w:eastAsia="en-AU"/>
              </w:rPr>
              <w:t xml:space="preserve">WA </w:t>
            </w:r>
            <w:r w:rsidRPr="001517DB">
              <w:rPr>
                <w:lang w:eastAsia="en-AU"/>
              </w:rPr>
              <w:t>mean water for the environment and other public benefit outcomes</w:t>
            </w:r>
            <w:r>
              <w:rPr>
                <w:lang w:eastAsia="en-AU"/>
              </w:rPr>
              <w:t xml:space="preserve"> </w:t>
            </w:r>
            <w:r w:rsidRPr="001517DB">
              <w:rPr>
                <w:lang w:eastAsia="en-AU"/>
              </w:rPr>
              <w:t>do not have the same level of security as consumptive uses</w:t>
            </w:r>
            <w:r w:rsidRPr="001D5403">
              <w:rPr>
                <w:lang w:eastAsia="en-AU"/>
              </w:rPr>
              <w:t xml:space="preserve">. </w:t>
            </w:r>
          </w:p>
          <w:p w14:paraId="665F6B15" w14:textId="77777777" w:rsidR="00051F2B" w:rsidRDefault="00051F2B" w:rsidP="00497867">
            <w:pPr>
              <w:pStyle w:val="TableBody"/>
              <w:spacing w:before="40" w:after="40" w:line="240" w:lineRule="atLeast"/>
              <w:rPr>
                <w:rFonts w:cstheme="minorHAnsi"/>
                <w:color w:val="000000"/>
                <w:lang w:eastAsia="en-AU"/>
              </w:rPr>
            </w:pPr>
            <w:r>
              <w:rPr>
                <w:b/>
                <w:bCs/>
                <w:lang w:eastAsia="en-AU"/>
              </w:rPr>
              <w:t xml:space="preserve">Key updates from jurisdictions: </w:t>
            </w:r>
            <w:r>
              <w:rPr>
                <w:rFonts w:cstheme="minorHAnsi"/>
                <w:color w:val="000000"/>
                <w:lang w:eastAsia="en-AU"/>
              </w:rPr>
              <w:t xml:space="preserve">No update on progress since 2024. </w:t>
            </w:r>
          </w:p>
          <w:p w14:paraId="759BE25C" w14:textId="77777777" w:rsidR="00051F2B" w:rsidRPr="00B9451E" w:rsidRDefault="00051F2B" w:rsidP="00497867">
            <w:pPr>
              <w:pStyle w:val="TableBody"/>
              <w:spacing w:before="40" w:after="40" w:line="240" w:lineRule="atLeast"/>
              <w:rPr>
                <w:szCs w:val="18"/>
                <w:lang w:eastAsia="en-AU"/>
              </w:rPr>
            </w:pPr>
            <w:r>
              <w:rPr>
                <w:b/>
                <w:bCs/>
                <w:lang w:eastAsia="en-AU"/>
              </w:rPr>
              <w:t>Participant feedback:</w:t>
            </w:r>
            <w:r>
              <w:rPr>
                <w:lang w:eastAsia="en-AU"/>
              </w:rPr>
              <w:t xml:space="preserve"> Participants highlighted</w:t>
            </w:r>
            <w:r w:rsidRPr="00586850">
              <w:rPr>
                <w:lang w:eastAsia="en-AU"/>
              </w:rPr>
              <w:t xml:space="preserve"> underdeveloped groundwater environmental entitlements</w:t>
            </w:r>
            <w:r>
              <w:rPr>
                <w:lang w:eastAsia="en-AU"/>
              </w:rPr>
              <w:t xml:space="preserve"> (MCLE, sub. 48, p. 7)</w:t>
            </w:r>
            <w:r w:rsidRPr="00586850">
              <w:rPr>
                <w:lang w:eastAsia="en-AU"/>
              </w:rPr>
              <w:t xml:space="preserve">, outdated methodology for </w:t>
            </w:r>
            <w:r>
              <w:rPr>
                <w:lang w:eastAsia="en-AU"/>
              </w:rPr>
              <w:t>sustainable diversion limits</w:t>
            </w:r>
            <w:r w:rsidRPr="00586850">
              <w:rPr>
                <w:lang w:eastAsia="en-AU"/>
              </w:rPr>
              <w:t xml:space="preserve"> </w:t>
            </w:r>
            <w:r>
              <w:rPr>
                <w:lang w:eastAsia="en-AU"/>
              </w:rPr>
              <w:t>in Victoria</w:t>
            </w:r>
            <w:r w:rsidRPr="00586850">
              <w:rPr>
                <w:lang w:eastAsia="en-AU"/>
              </w:rPr>
              <w:t xml:space="preserve"> outside of the </w:t>
            </w:r>
            <w:r w:rsidRPr="00916A22">
              <w:rPr>
                <w:lang w:eastAsia="en-AU"/>
              </w:rPr>
              <w:t>Murray–Darling Basin</w:t>
            </w:r>
            <w:r>
              <w:rPr>
                <w:lang w:eastAsia="en-AU"/>
              </w:rPr>
              <w:t xml:space="preserve"> (MDB) (CWA, sub. 25, p. 3)</w:t>
            </w:r>
            <w:r w:rsidRPr="00586850">
              <w:rPr>
                <w:lang w:eastAsia="en-AU"/>
              </w:rPr>
              <w:t>, and limited scientific integration outside water resource legislation</w:t>
            </w:r>
            <w:r>
              <w:rPr>
                <w:lang w:eastAsia="en-AU"/>
              </w:rPr>
              <w:t xml:space="preserve"> (Water Research Australia, sub. 29, p. 8)</w:t>
            </w:r>
            <w:r>
              <w:rPr>
                <w:szCs w:val="18"/>
              </w:rPr>
              <w:t xml:space="preserve">. </w:t>
            </w:r>
          </w:p>
        </w:tc>
      </w:tr>
      <w:tr w:rsidR="00051F2B" w:rsidRPr="007C5443" w14:paraId="10745E4F" w14:textId="77777777" w:rsidTr="00187C2C">
        <w:tc>
          <w:tcPr>
            <w:tcW w:w="9639" w:type="dxa"/>
            <w:gridSpan w:val="3"/>
            <w:tcBorders>
              <w:top w:val="single" w:sz="4" w:space="0" w:color="BFBFBF"/>
              <w:bottom w:val="nil"/>
            </w:tcBorders>
            <w:shd w:val="clear" w:color="auto" w:fill="E0F1F7" w:themeFill="text2" w:themeFillTint="33"/>
          </w:tcPr>
          <w:p w14:paraId="7A4A538E" w14:textId="77777777" w:rsidR="00051F2B" w:rsidRPr="00AC04CC" w:rsidRDefault="00051F2B" w:rsidP="00497867">
            <w:pPr>
              <w:pStyle w:val="TableHeading"/>
              <w:spacing w:before="120" w:after="40" w:line="240" w:lineRule="atLeast"/>
              <w:ind w:left="57"/>
              <w:contextualSpacing w:val="0"/>
              <w:rPr>
                <w:lang w:eastAsia="en-AU"/>
              </w:rPr>
            </w:pPr>
            <w:r w:rsidRPr="00AC04CC">
              <w:rPr>
                <w:lang w:eastAsia="en-AU"/>
              </w:rPr>
              <w:t>Addressing overallocation and overuse</w:t>
            </w:r>
          </w:p>
        </w:tc>
      </w:tr>
      <w:tr w:rsidR="00051F2B" w:rsidRPr="007C5443" w14:paraId="6F5B7DA8" w14:textId="77777777" w:rsidTr="0015160E">
        <w:tc>
          <w:tcPr>
            <w:tcW w:w="1701" w:type="dxa"/>
            <w:tcBorders>
              <w:top w:val="nil"/>
              <w:bottom w:val="single" w:sz="4" w:space="0" w:color="BFBFBF"/>
            </w:tcBorders>
          </w:tcPr>
          <w:p w14:paraId="5B52A994" w14:textId="77777777" w:rsidR="00051F2B" w:rsidRPr="00764474" w:rsidRDefault="00051F2B" w:rsidP="00497867">
            <w:pPr>
              <w:pStyle w:val="TableHeading"/>
              <w:spacing w:before="40" w:after="40" w:line="240" w:lineRule="atLeast"/>
              <w:ind w:left="57"/>
              <w:contextualSpacing w:val="0"/>
              <w:rPr>
                <w:b w:val="0"/>
                <w:bCs/>
                <w:color w:val="auto"/>
                <w:lang w:eastAsia="en-AU"/>
              </w:rPr>
            </w:pPr>
            <w:r w:rsidRPr="00764474">
              <w:rPr>
                <w:b w:val="0"/>
                <w:bCs/>
                <w:color w:val="auto"/>
                <w:lang w:eastAsia="en-AU"/>
              </w:rPr>
              <w:t xml:space="preserve">All overallocated and overused systems returned to </w:t>
            </w:r>
            <w:r w:rsidRPr="00764474">
              <w:rPr>
                <w:b w:val="0"/>
                <w:bCs/>
                <w:color w:val="auto"/>
                <w:lang w:eastAsia="en-AU"/>
              </w:rPr>
              <w:lastRenderedPageBreak/>
              <w:t>sustainable levels of extraction</w:t>
            </w:r>
          </w:p>
        </w:tc>
        <w:tc>
          <w:tcPr>
            <w:tcW w:w="1276" w:type="dxa"/>
            <w:tcBorders>
              <w:top w:val="nil"/>
              <w:bottom w:val="single" w:sz="4" w:space="0" w:color="BFBFBF"/>
            </w:tcBorders>
          </w:tcPr>
          <w:p w14:paraId="0D408B67" w14:textId="77777777" w:rsidR="00051F2B" w:rsidRPr="00B027F1" w:rsidRDefault="00051F2B" w:rsidP="00497867">
            <w:pPr>
              <w:pStyle w:val="TableBody"/>
              <w:spacing w:before="40" w:after="40" w:line="240" w:lineRule="atLeast"/>
              <w:rPr>
                <w:i/>
                <w:lang w:eastAsia="en-AU"/>
              </w:rPr>
            </w:pPr>
            <w:r w:rsidRPr="00BD748A">
              <w:rPr>
                <w:i/>
                <w:lang w:eastAsia="en-AU"/>
              </w:rPr>
              <w:lastRenderedPageBreak/>
              <w:t>Partially achieved</w:t>
            </w:r>
          </w:p>
        </w:tc>
        <w:tc>
          <w:tcPr>
            <w:tcW w:w="6662" w:type="dxa"/>
            <w:tcBorders>
              <w:top w:val="nil"/>
              <w:bottom w:val="single" w:sz="4" w:space="0" w:color="BFBFBF"/>
            </w:tcBorders>
          </w:tcPr>
          <w:p w14:paraId="0030B2D5" w14:textId="77777777" w:rsidR="00051F2B" w:rsidRPr="001D1357" w:rsidRDefault="00051F2B" w:rsidP="00497867">
            <w:pPr>
              <w:pStyle w:val="TableBody"/>
              <w:spacing w:before="40" w:after="40" w:line="240" w:lineRule="atLeast"/>
              <w:rPr>
                <w:b/>
                <w:bCs/>
                <w:lang w:eastAsia="en-AU"/>
              </w:rPr>
            </w:pPr>
            <w:r>
              <w:rPr>
                <w:b/>
                <w:bCs/>
                <w:lang w:eastAsia="en-AU"/>
              </w:rPr>
              <w:t xml:space="preserve">Status: </w:t>
            </w:r>
            <w:r>
              <w:rPr>
                <w:lang w:eastAsia="en-AU"/>
              </w:rPr>
              <w:t xml:space="preserve">Some systems continue to be overallocated </w:t>
            </w:r>
            <w:r w:rsidRPr="002E4E16">
              <w:rPr>
                <w:lang w:eastAsia="en-AU"/>
              </w:rPr>
              <w:t xml:space="preserve">in </w:t>
            </w:r>
            <w:r w:rsidRPr="00B027F1">
              <w:t xml:space="preserve">WA. </w:t>
            </w:r>
            <w:r w:rsidRPr="00695206">
              <w:t>In</w:t>
            </w:r>
            <w:r>
              <w:rPr>
                <w:lang w:eastAsia="en-AU"/>
              </w:rPr>
              <w:t xml:space="preserve"> 2024, it was noted that s</w:t>
            </w:r>
            <w:r w:rsidRPr="00916A22">
              <w:rPr>
                <w:lang w:eastAsia="en-AU"/>
              </w:rPr>
              <w:t>ome systems previously identified as overallocated ha</w:t>
            </w:r>
            <w:r>
              <w:rPr>
                <w:lang w:eastAsia="en-AU"/>
              </w:rPr>
              <w:t>d</w:t>
            </w:r>
            <w:r w:rsidRPr="00916A22">
              <w:rPr>
                <w:lang w:eastAsia="en-AU"/>
              </w:rPr>
              <w:t xml:space="preserve"> been returned to within sustainable levels of extraction, primarily in the </w:t>
            </w:r>
            <w:r>
              <w:rPr>
                <w:lang w:eastAsia="en-AU"/>
              </w:rPr>
              <w:t>MDB</w:t>
            </w:r>
            <w:r w:rsidRPr="00916A22">
              <w:rPr>
                <w:lang w:eastAsia="en-AU"/>
              </w:rPr>
              <w:t xml:space="preserve">. </w:t>
            </w:r>
            <w:r w:rsidRPr="00916A22">
              <w:rPr>
                <w:szCs w:val="18"/>
              </w:rPr>
              <w:t xml:space="preserve">The 2026 Basin Plan </w:t>
            </w:r>
            <w:r w:rsidRPr="00916A22">
              <w:rPr>
                <w:szCs w:val="18"/>
              </w:rPr>
              <w:lastRenderedPageBreak/>
              <w:t>review is assessing whether sustainable diversion limits</w:t>
            </w:r>
            <w:r w:rsidRPr="0036060D">
              <w:rPr>
                <w:lang w:eastAsia="en-AU"/>
              </w:rPr>
              <w:t xml:space="preserve"> continue to reflect an environmentally sustainable level of take</w:t>
            </w:r>
            <w:r>
              <w:rPr>
                <w:lang w:eastAsia="en-AU"/>
              </w:rPr>
              <w:t xml:space="preserve"> </w:t>
            </w:r>
            <w:r w:rsidRPr="00837683">
              <w:rPr>
                <w:rFonts w:ascii="Arial" w:hAnsi="Arial" w:cs="Arial"/>
              </w:rPr>
              <w:t>(MDBA 2026, p. 19)</w:t>
            </w:r>
            <w:r>
              <w:rPr>
                <w:lang w:eastAsia="en-AU"/>
              </w:rPr>
              <w:t>.</w:t>
            </w:r>
            <w:r>
              <w:rPr>
                <w:b/>
                <w:bCs/>
                <w:u w:val="single"/>
                <w:lang w:eastAsia="en-AU"/>
              </w:rPr>
              <w:t xml:space="preserve"> </w:t>
            </w:r>
          </w:p>
          <w:p w14:paraId="674942A2" w14:textId="77777777" w:rsidR="00051F2B" w:rsidRPr="00BD748A" w:rsidRDefault="00051F2B" w:rsidP="00497867">
            <w:pPr>
              <w:pStyle w:val="TableBody"/>
              <w:spacing w:before="40" w:after="40" w:line="240" w:lineRule="atLeast"/>
              <w:rPr>
                <w:rFonts w:cstheme="minorHAnsi"/>
                <w:color w:val="000000"/>
                <w:spacing w:val="-4"/>
                <w:lang w:eastAsia="en-AU"/>
              </w:rPr>
            </w:pPr>
            <w:r w:rsidRPr="00BD748A">
              <w:rPr>
                <w:b/>
                <w:bCs/>
                <w:spacing w:val="-4"/>
                <w:lang w:eastAsia="en-AU"/>
              </w:rPr>
              <w:t>Key updates from jurisdictions:</w:t>
            </w:r>
            <w:r w:rsidRPr="00BD748A">
              <w:rPr>
                <w:rFonts w:cstheme="minorHAnsi"/>
                <w:color w:val="000000"/>
                <w:spacing w:val="-4"/>
                <w:lang w:eastAsia="en-AU"/>
              </w:rPr>
              <w:t xml:space="preserve"> The Australian Government has continued targeted water recovery to close remaining Basin Plan Sustainable Diversion Limit gaps.</w:t>
            </w:r>
          </w:p>
          <w:p w14:paraId="008E35F8" w14:textId="77777777" w:rsidR="00051F2B" w:rsidRDefault="00051F2B" w:rsidP="00497867">
            <w:pPr>
              <w:pStyle w:val="TableBody"/>
              <w:spacing w:before="40" w:after="40" w:line="240" w:lineRule="atLeast"/>
              <w:rPr>
                <w:lang w:eastAsia="en-AU"/>
              </w:rPr>
            </w:pPr>
            <w:r>
              <w:rPr>
                <w:b/>
                <w:bCs/>
                <w:lang w:eastAsia="en-AU"/>
              </w:rPr>
              <w:t xml:space="preserve">Participant feedback: </w:t>
            </w:r>
            <w:r>
              <w:rPr>
                <w:lang w:eastAsia="en-AU"/>
              </w:rPr>
              <w:t xml:space="preserve">Participants raised concerns around over-extraction and declines in river flows (DEG, sub. 21, p. 1; </w:t>
            </w:r>
            <w:proofErr w:type="spellStart"/>
            <w:r>
              <w:rPr>
                <w:lang w:eastAsia="en-AU"/>
              </w:rPr>
              <w:t>FLoW</w:t>
            </w:r>
            <w:proofErr w:type="spellEnd"/>
            <w:r>
              <w:rPr>
                <w:lang w:eastAsia="en-AU"/>
              </w:rPr>
              <w:t xml:space="preserve">, sub. 44, p. 6) and deterioration in </w:t>
            </w:r>
            <w:r w:rsidRPr="00B74411">
              <w:rPr>
                <w:lang w:eastAsia="en-AU"/>
              </w:rPr>
              <w:t>ecological condition despite nominal compliance with plans</w:t>
            </w:r>
            <w:r>
              <w:rPr>
                <w:lang w:eastAsia="en-AU"/>
              </w:rPr>
              <w:t xml:space="preserve"> and some progress since the Basin Plan (Jennifer</w:t>
            </w:r>
            <w:r w:rsidRPr="00E002BA">
              <w:rPr>
                <w:lang w:eastAsia="en-AU"/>
              </w:rPr>
              <w:t xml:space="preserve"> McKay</w:t>
            </w:r>
            <w:r>
              <w:rPr>
                <w:lang w:eastAsia="en-AU"/>
              </w:rPr>
              <w:t>, sub. 36, p. 2;</w:t>
            </w:r>
            <w:r w:rsidRPr="00042240">
              <w:rPr>
                <w:lang w:eastAsia="en-AU"/>
              </w:rPr>
              <w:t xml:space="preserve"> Murray</w:t>
            </w:r>
            <w:r>
              <w:rPr>
                <w:lang w:eastAsia="en-AU"/>
              </w:rPr>
              <w:t>–</w:t>
            </w:r>
            <w:r w:rsidRPr="00042240">
              <w:rPr>
                <w:lang w:eastAsia="en-AU"/>
              </w:rPr>
              <w:t>Darling Conversation Alliance,</w:t>
            </w:r>
            <w:r>
              <w:rPr>
                <w:lang w:eastAsia="en-AU"/>
              </w:rPr>
              <w:t xml:space="preserve"> sub. 38, p. 2). </w:t>
            </w:r>
          </w:p>
          <w:p w14:paraId="6AB92948" w14:textId="77777777" w:rsidR="00051F2B" w:rsidRPr="002C40DF" w:rsidRDefault="00051F2B" w:rsidP="00497867">
            <w:pPr>
              <w:pStyle w:val="TableBody"/>
              <w:spacing w:before="40" w:after="40" w:line="240" w:lineRule="atLeast"/>
              <w:rPr>
                <w:lang w:eastAsia="en-AU"/>
              </w:rPr>
            </w:pPr>
            <w:r>
              <w:rPr>
                <w:lang w:eastAsia="en-AU"/>
              </w:rPr>
              <w:t xml:space="preserve">The Melbourne Centre for Law and the Environment (sub. 48, p. 3) highlighted concerns that </w:t>
            </w:r>
            <w:r w:rsidRPr="00E72434">
              <w:rPr>
                <w:lang w:eastAsia="en-AU"/>
              </w:rPr>
              <w:t>the 2026 review of sustainable diversion limits in the Basin Plan</w:t>
            </w:r>
            <w:r>
              <w:rPr>
                <w:lang w:eastAsia="en-AU"/>
              </w:rPr>
              <w:t xml:space="preserve"> excluded groundwater from its scope.</w:t>
            </w:r>
          </w:p>
          <w:p w14:paraId="5C71A638" w14:textId="77777777" w:rsidR="00051F2B" w:rsidRDefault="00051F2B" w:rsidP="00497867">
            <w:pPr>
              <w:pStyle w:val="TableBody"/>
              <w:spacing w:before="40" w:after="40" w:line="240" w:lineRule="atLeast"/>
              <w:rPr>
                <w:lang w:eastAsia="en-AU"/>
              </w:rPr>
            </w:pPr>
            <w:r>
              <w:rPr>
                <w:lang w:eastAsia="en-AU"/>
              </w:rPr>
              <w:t xml:space="preserve">The CLC (sub. 54, p. 7) flagged a decision in the NT to proceed with estimated sustainable yields to a level previously found to be unsustainable. </w:t>
            </w:r>
          </w:p>
          <w:p w14:paraId="0F028957" w14:textId="77777777" w:rsidR="00051F2B" w:rsidRPr="00656C24" w:rsidRDefault="00051F2B" w:rsidP="00497867">
            <w:pPr>
              <w:pStyle w:val="TableBody"/>
              <w:spacing w:before="40" w:after="40" w:line="240" w:lineRule="atLeast"/>
              <w:rPr>
                <w:lang w:eastAsia="en-AU"/>
              </w:rPr>
            </w:pPr>
            <w:r>
              <w:rPr>
                <w:lang w:eastAsia="en-AU"/>
              </w:rPr>
              <w:t xml:space="preserve">Some participants </w:t>
            </w:r>
            <w:r w:rsidRPr="00301919">
              <w:rPr>
                <w:lang w:eastAsia="en-AU"/>
              </w:rPr>
              <w:t>oppos</w:t>
            </w:r>
            <w:r>
              <w:rPr>
                <w:lang w:eastAsia="en-AU"/>
              </w:rPr>
              <w:t>ed</w:t>
            </w:r>
            <w:r w:rsidRPr="00301919">
              <w:rPr>
                <w:lang w:eastAsia="en-AU"/>
              </w:rPr>
              <w:t xml:space="preserve"> further water buybacks and call</w:t>
            </w:r>
            <w:r>
              <w:rPr>
                <w:lang w:eastAsia="en-AU"/>
              </w:rPr>
              <w:t>ed</w:t>
            </w:r>
            <w:r w:rsidRPr="00301919">
              <w:rPr>
                <w:lang w:eastAsia="en-AU"/>
              </w:rPr>
              <w:t xml:space="preserve"> for investment in infrastructure efficiency (</w:t>
            </w:r>
            <w:r>
              <w:rPr>
                <w:lang w:eastAsia="en-AU"/>
              </w:rPr>
              <w:t>BRFF, sub. 47, p. 9; t</w:t>
            </w:r>
            <w:r w:rsidRPr="00301919">
              <w:rPr>
                <w:lang w:eastAsia="en-AU"/>
              </w:rPr>
              <w:t>he Coalition</w:t>
            </w:r>
            <w:r>
              <w:rPr>
                <w:lang w:eastAsia="en-AU"/>
              </w:rPr>
              <w:t xml:space="preserve">, </w:t>
            </w:r>
            <w:r w:rsidRPr="00301919">
              <w:rPr>
                <w:lang w:eastAsia="en-AU"/>
              </w:rPr>
              <w:t>sub.</w:t>
            </w:r>
            <w:r>
              <w:rPr>
                <w:lang w:eastAsia="en-AU"/>
              </w:rPr>
              <w:t> </w:t>
            </w:r>
            <w:r w:rsidRPr="00301919">
              <w:rPr>
                <w:lang w:eastAsia="en-AU"/>
              </w:rPr>
              <w:t>33, p.</w:t>
            </w:r>
            <w:r>
              <w:rPr>
                <w:lang w:eastAsia="en-AU"/>
              </w:rPr>
              <w:t> </w:t>
            </w:r>
            <w:r w:rsidRPr="00301919">
              <w:rPr>
                <w:lang w:eastAsia="en-AU"/>
              </w:rPr>
              <w:t>2).</w:t>
            </w:r>
            <w:r>
              <w:rPr>
                <w:lang w:eastAsia="en-AU"/>
              </w:rPr>
              <w:t xml:space="preserve"> </w:t>
            </w:r>
          </w:p>
        </w:tc>
      </w:tr>
      <w:tr w:rsidR="00051F2B" w:rsidRPr="007C5443" w14:paraId="6027C8E3" w14:textId="77777777" w:rsidTr="00190C50">
        <w:tc>
          <w:tcPr>
            <w:tcW w:w="9639" w:type="dxa"/>
            <w:gridSpan w:val="3"/>
            <w:tcBorders>
              <w:top w:val="single" w:sz="4" w:space="0" w:color="BFBFBF"/>
              <w:bottom w:val="nil"/>
            </w:tcBorders>
            <w:shd w:val="clear" w:color="auto" w:fill="E0F1F7" w:themeFill="text2" w:themeFillTint="33"/>
          </w:tcPr>
          <w:p w14:paraId="23F098EF" w14:textId="77777777" w:rsidR="00051F2B" w:rsidRPr="00AC04CC" w:rsidRDefault="00051F2B" w:rsidP="00497867">
            <w:pPr>
              <w:pStyle w:val="TableHeading"/>
              <w:spacing w:before="120" w:after="40" w:line="240" w:lineRule="atLeast"/>
              <w:ind w:left="57"/>
              <w:contextualSpacing w:val="0"/>
              <w:rPr>
                <w:lang w:eastAsia="en-AU"/>
              </w:rPr>
            </w:pPr>
            <w:r w:rsidRPr="00AC04CC">
              <w:rPr>
                <w:lang w:eastAsia="en-AU"/>
              </w:rPr>
              <w:lastRenderedPageBreak/>
              <w:t>Assigning risks for changes in allocation</w:t>
            </w:r>
          </w:p>
        </w:tc>
      </w:tr>
      <w:tr w:rsidR="00051F2B" w:rsidRPr="007C5443" w14:paraId="0B262677" w14:textId="77777777" w:rsidTr="00190C50">
        <w:tc>
          <w:tcPr>
            <w:tcW w:w="1701" w:type="dxa"/>
            <w:tcBorders>
              <w:top w:val="nil"/>
              <w:bottom w:val="single" w:sz="4" w:space="0" w:color="BFBFBF" w:themeColor="background1" w:themeShade="BF"/>
            </w:tcBorders>
          </w:tcPr>
          <w:p w14:paraId="715291EA" w14:textId="77777777" w:rsidR="00051F2B" w:rsidRPr="00CC159F" w:rsidRDefault="00051F2B" w:rsidP="00497867">
            <w:pPr>
              <w:pStyle w:val="TableHeading"/>
              <w:spacing w:before="40" w:after="40" w:line="240" w:lineRule="atLeast"/>
              <w:ind w:left="57"/>
              <w:contextualSpacing w:val="0"/>
              <w:rPr>
                <w:b w:val="0"/>
                <w:bCs/>
                <w:color w:val="auto"/>
                <w:lang w:eastAsia="en-AU"/>
              </w:rPr>
            </w:pPr>
            <w:r w:rsidRPr="00CC159F">
              <w:rPr>
                <w:b w:val="0"/>
                <w:bCs/>
                <w:color w:val="auto"/>
                <w:lang w:eastAsia="en-AU"/>
              </w:rPr>
              <w:t>Clearly established (through statutory instruments)</w:t>
            </w:r>
          </w:p>
        </w:tc>
        <w:tc>
          <w:tcPr>
            <w:tcW w:w="1276" w:type="dxa"/>
            <w:tcBorders>
              <w:top w:val="nil"/>
              <w:bottom w:val="single" w:sz="4" w:space="0" w:color="BFBFBF" w:themeColor="background1" w:themeShade="BF"/>
            </w:tcBorders>
          </w:tcPr>
          <w:p w14:paraId="07B4BBF7" w14:textId="77777777" w:rsidR="00051F2B" w:rsidRPr="00947482" w:rsidRDefault="00051F2B" w:rsidP="00497867">
            <w:pPr>
              <w:pStyle w:val="TableBody"/>
              <w:spacing w:before="40" w:after="40" w:line="240" w:lineRule="atLeast"/>
              <w:rPr>
                <w:i/>
                <w:lang w:eastAsia="en-AU"/>
              </w:rPr>
            </w:pPr>
            <w:r w:rsidRPr="00947482">
              <w:rPr>
                <w:i/>
                <w:lang w:eastAsia="en-AU"/>
              </w:rPr>
              <w:t>Partially achieved</w:t>
            </w:r>
          </w:p>
        </w:tc>
        <w:tc>
          <w:tcPr>
            <w:tcW w:w="6662" w:type="dxa"/>
            <w:tcBorders>
              <w:top w:val="nil"/>
              <w:bottom w:val="single" w:sz="4" w:space="0" w:color="BFBFBF" w:themeColor="background1" w:themeShade="BF"/>
            </w:tcBorders>
          </w:tcPr>
          <w:p w14:paraId="3B9BB33F" w14:textId="77777777" w:rsidR="00051F2B" w:rsidRDefault="00051F2B" w:rsidP="00497867">
            <w:pPr>
              <w:pStyle w:val="TableBody"/>
              <w:spacing w:before="40" w:after="40" w:line="240" w:lineRule="atLeast"/>
              <w:rPr>
                <w:lang w:eastAsia="en-AU"/>
              </w:rPr>
            </w:pPr>
            <w:r>
              <w:rPr>
                <w:b/>
                <w:bCs/>
                <w:lang w:eastAsia="en-AU"/>
              </w:rPr>
              <w:t>Status:</w:t>
            </w:r>
            <w:r>
              <w:rPr>
                <w:b/>
                <w:lang w:eastAsia="en-AU"/>
              </w:rPr>
              <w:t xml:space="preserve"> </w:t>
            </w:r>
            <w:r>
              <w:rPr>
                <w:lang w:eastAsia="en-AU"/>
              </w:rPr>
              <w:t>O</w:t>
            </w:r>
            <w:r w:rsidRPr="00F64419">
              <w:rPr>
                <w:lang w:eastAsia="en-AU"/>
              </w:rPr>
              <w:t xml:space="preserve">nly </w:t>
            </w:r>
            <w:r>
              <w:rPr>
                <w:lang w:eastAsia="en-AU"/>
              </w:rPr>
              <w:t xml:space="preserve">the </w:t>
            </w:r>
            <w:r w:rsidRPr="00F64419">
              <w:rPr>
                <w:lang w:eastAsia="en-AU"/>
              </w:rPr>
              <w:t xml:space="preserve">NSW and Queensland </w:t>
            </w:r>
            <w:r>
              <w:rPr>
                <w:lang w:eastAsia="en-AU"/>
              </w:rPr>
              <w:t xml:space="preserve">governments </w:t>
            </w:r>
            <w:r w:rsidRPr="00F64419">
              <w:rPr>
                <w:lang w:eastAsia="en-AU"/>
              </w:rPr>
              <w:t>ha</w:t>
            </w:r>
            <w:r>
              <w:rPr>
                <w:lang w:eastAsia="en-AU"/>
              </w:rPr>
              <w:t>ve</w:t>
            </w:r>
            <w:r w:rsidRPr="00F64419">
              <w:rPr>
                <w:lang w:eastAsia="en-AU"/>
              </w:rPr>
              <w:t xml:space="preserve"> adopted the risk sharing framework specified in the NWI. </w:t>
            </w:r>
            <w:r>
              <w:rPr>
                <w:lang w:eastAsia="en-AU"/>
              </w:rPr>
              <w:t xml:space="preserve">The </w:t>
            </w:r>
            <w:r w:rsidRPr="00F64419">
              <w:rPr>
                <w:lang w:eastAsia="en-AU"/>
              </w:rPr>
              <w:t xml:space="preserve">SA </w:t>
            </w:r>
            <w:r>
              <w:rPr>
                <w:lang w:eastAsia="en-AU"/>
              </w:rPr>
              <w:t>Government</w:t>
            </w:r>
            <w:r w:rsidRPr="00F64419">
              <w:rPr>
                <w:lang w:eastAsia="en-AU"/>
              </w:rPr>
              <w:t xml:space="preserve"> has implemented an alternative risk assignment framework in accordance with paragraph</w:t>
            </w:r>
            <w:r>
              <w:rPr>
                <w:lang w:eastAsia="en-AU"/>
              </w:rPr>
              <w:t> </w:t>
            </w:r>
            <w:r w:rsidRPr="00F64419">
              <w:rPr>
                <w:lang w:eastAsia="en-AU"/>
              </w:rPr>
              <w:t xml:space="preserve">51 of the NWI. </w:t>
            </w:r>
            <w:r>
              <w:rPr>
                <w:lang w:eastAsia="en-AU"/>
              </w:rPr>
              <w:t>N</w:t>
            </w:r>
            <w:r w:rsidRPr="00F64419">
              <w:rPr>
                <w:lang w:eastAsia="en-AU"/>
              </w:rPr>
              <w:t xml:space="preserve">o other </w:t>
            </w:r>
            <w:r>
              <w:rPr>
                <w:lang w:eastAsia="en-AU"/>
              </w:rPr>
              <w:t>government</w:t>
            </w:r>
            <w:r w:rsidRPr="00F64419">
              <w:rPr>
                <w:lang w:eastAsia="en-AU"/>
              </w:rPr>
              <w:t xml:space="preserve"> has introduced a formal NWI-compliant risk framework</w:t>
            </w:r>
            <w:r>
              <w:rPr>
                <w:lang w:eastAsia="en-AU"/>
              </w:rPr>
              <w:t>.</w:t>
            </w:r>
          </w:p>
          <w:p w14:paraId="5F383A6C" w14:textId="77777777" w:rsidR="00051F2B" w:rsidRPr="00A70468" w:rsidRDefault="00051F2B" w:rsidP="00497867">
            <w:pPr>
              <w:pStyle w:val="TableBody"/>
              <w:spacing w:before="40" w:after="40" w:line="240" w:lineRule="atLeast"/>
              <w:rPr>
                <w:lang w:eastAsia="en-AU"/>
              </w:rPr>
            </w:pPr>
            <w:r>
              <w:rPr>
                <w:b/>
                <w:bCs/>
                <w:lang w:eastAsia="en-AU"/>
              </w:rPr>
              <w:t>Key updates from jurisdictions:</w:t>
            </w:r>
            <w:r>
              <w:rPr>
                <w:lang w:eastAsia="en-AU"/>
              </w:rPr>
              <w:t xml:space="preserve"> No update on progress since 2024.</w:t>
            </w:r>
          </w:p>
        </w:tc>
      </w:tr>
      <w:tr w:rsidR="00051F2B" w:rsidRPr="007C5443" w14:paraId="01BF1474" w14:textId="77777777" w:rsidTr="00190C50">
        <w:tc>
          <w:tcPr>
            <w:tcW w:w="1701" w:type="dxa"/>
            <w:tcBorders>
              <w:top w:val="single" w:sz="4" w:space="0" w:color="BFBFBF" w:themeColor="background1" w:themeShade="BF"/>
              <w:bottom w:val="single" w:sz="4" w:space="0" w:color="BFBFBF"/>
            </w:tcBorders>
            <w:shd w:val="clear" w:color="auto" w:fill="FFFFFF" w:themeFill="background1"/>
          </w:tcPr>
          <w:p w14:paraId="519E65EA" w14:textId="77777777" w:rsidR="00051F2B" w:rsidRPr="00CC159F" w:rsidRDefault="00051F2B" w:rsidP="00497867">
            <w:pPr>
              <w:pStyle w:val="TableHeading"/>
              <w:spacing w:before="40" w:after="40" w:line="240" w:lineRule="atLeast"/>
              <w:ind w:left="57"/>
              <w:contextualSpacing w:val="0"/>
              <w:rPr>
                <w:b w:val="0"/>
                <w:bCs/>
                <w:color w:val="auto"/>
                <w:lang w:eastAsia="en-AU"/>
              </w:rPr>
            </w:pPr>
            <w:r w:rsidRPr="00CC159F">
              <w:rPr>
                <w:b w:val="0"/>
                <w:bCs/>
                <w:color w:val="auto"/>
                <w:lang w:eastAsia="en-AU"/>
              </w:rPr>
              <w:t>Implementable and effective in providing certainty to entitlement holders</w:t>
            </w:r>
          </w:p>
        </w:tc>
        <w:tc>
          <w:tcPr>
            <w:tcW w:w="1276" w:type="dxa"/>
            <w:tcBorders>
              <w:top w:val="single" w:sz="4" w:space="0" w:color="BFBFBF" w:themeColor="background1" w:themeShade="BF"/>
              <w:bottom w:val="single" w:sz="4" w:space="0" w:color="BFBFBF"/>
            </w:tcBorders>
            <w:shd w:val="clear" w:color="auto" w:fill="FFFFFF" w:themeFill="background1"/>
          </w:tcPr>
          <w:p w14:paraId="44B8B52C" w14:textId="77777777" w:rsidR="00051F2B" w:rsidRPr="00947482" w:rsidRDefault="00051F2B" w:rsidP="00497867">
            <w:pPr>
              <w:pStyle w:val="TableBody"/>
              <w:spacing w:before="40" w:after="40" w:line="240" w:lineRule="atLeast"/>
              <w:rPr>
                <w:i/>
                <w:iCs/>
                <w:lang w:eastAsia="en-AU"/>
              </w:rPr>
            </w:pPr>
            <w:r w:rsidRPr="00947482">
              <w:rPr>
                <w:i/>
                <w:lang w:eastAsia="en-AU"/>
              </w:rPr>
              <w:t>Partially achieved</w:t>
            </w:r>
          </w:p>
        </w:tc>
        <w:tc>
          <w:tcPr>
            <w:tcW w:w="6662" w:type="dxa"/>
            <w:tcBorders>
              <w:top w:val="single" w:sz="4" w:space="0" w:color="BFBFBF" w:themeColor="background1" w:themeShade="BF"/>
              <w:bottom w:val="single" w:sz="4" w:space="0" w:color="BFBFBF"/>
            </w:tcBorders>
            <w:shd w:val="clear" w:color="auto" w:fill="FFFFFF" w:themeFill="background1"/>
          </w:tcPr>
          <w:p w14:paraId="7D0B39CA" w14:textId="77777777" w:rsidR="00051F2B" w:rsidRPr="00916A22" w:rsidRDefault="00051F2B" w:rsidP="00497867">
            <w:pPr>
              <w:pStyle w:val="TableBody"/>
              <w:spacing w:before="40" w:after="40" w:line="240" w:lineRule="atLeast"/>
              <w:rPr>
                <w:lang w:eastAsia="en-AU"/>
              </w:rPr>
            </w:pPr>
            <w:r>
              <w:rPr>
                <w:b/>
                <w:bCs/>
                <w:lang w:eastAsia="en-AU"/>
              </w:rPr>
              <w:t xml:space="preserve">Status: </w:t>
            </w:r>
            <w:r>
              <w:rPr>
                <w:lang w:eastAsia="en-AU"/>
              </w:rPr>
              <w:t>As</w:t>
            </w:r>
            <w:r w:rsidRPr="00916A22">
              <w:rPr>
                <w:lang w:eastAsia="en-AU"/>
              </w:rPr>
              <w:t xml:space="preserve"> was previously assessed</w:t>
            </w:r>
            <w:r>
              <w:rPr>
                <w:lang w:eastAsia="en-AU"/>
              </w:rPr>
              <w:t>,</w:t>
            </w:r>
            <w:r w:rsidRPr="00916A22">
              <w:rPr>
                <w:lang w:eastAsia="en-AU"/>
              </w:rPr>
              <w:t xml:space="preserve"> jurisdictions </w:t>
            </w:r>
            <w:r>
              <w:rPr>
                <w:lang w:eastAsia="en-AU"/>
              </w:rPr>
              <w:t xml:space="preserve">may need </w:t>
            </w:r>
            <w:r w:rsidRPr="00916A22">
              <w:rPr>
                <w:lang w:eastAsia="en-AU"/>
              </w:rPr>
              <w:t>to provide additional information for entitlement holders that clearly sets out how their approach to risk assignment will apply to any changes in the balance between environmental and consumptive use</w:t>
            </w:r>
            <w:r>
              <w:rPr>
                <w:lang w:eastAsia="en-AU"/>
              </w:rPr>
              <w:t xml:space="preserve"> due to climate change</w:t>
            </w:r>
            <w:r w:rsidRPr="00916A22">
              <w:rPr>
                <w:lang w:eastAsia="en-AU"/>
              </w:rPr>
              <w:t>.</w:t>
            </w:r>
          </w:p>
          <w:p w14:paraId="32B4EE4C" w14:textId="77777777" w:rsidR="00051F2B" w:rsidRDefault="00051F2B" w:rsidP="00497867">
            <w:pPr>
              <w:pStyle w:val="TableBody"/>
              <w:spacing w:before="40" w:after="40" w:line="240" w:lineRule="atLeast"/>
              <w:rPr>
                <w:rFonts w:cstheme="minorHAnsi"/>
                <w:color w:val="000000"/>
                <w:lang w:eastAsia="en-AU"/>
              </w:rPr>
            </w:pPr>
            <w:r>
              <w:rPr>
                <w:b/>
                <w:bCs/>
                <w:lang w:eastAsia="en-AU"/>
              </w:rPr>
              <w:t xml:space="preserve">Key updates from jurisdictions: </w:t>
            </w:r>
            <w:r>
              <w:rPr>
                <w:rFonts w:cstheme="minorHAnsi"/>
                <w:color w:val="000000"/>
                <w:lang w:eastAsia="en-AU"/>
              </w:rPr>
              <w:t>No update on progress since 2024.</w:t>
            </w:r>
          </w:p>
          <w:p w14:paraId="6226B372" w14:textId="77777777" w:rsidR="00051F2B" w:rsidRPr="00A70468" w:rsidRDefault="00051F2B" w:rsidP="00497867">
            <w:pPr>
              <w:pStyle w:val="TableBody"/>
              <w:spacing w:before="40" w:after="40" w:line="240" w:lineRule="atLeast"/>
              <w:rPr>
                <w:lang w:eastAsia="en-AU"/>
              </w:rPr>
            </w:pPr>
            <w:r>
              <w:rPr>
                <w:b/>
                <w:bCs/>
                <w:lang w:eastAsia="en-AU"/>
              </w:rPr>
              <w:t>Participant feedback:</w:t>
            </w:r>
            <w:r>
              <w:rPr>
                <w:lang w:eastAsia="en-AU"/>
              </w:rPr>
              <w:t xml:space="preserve"> Participants raised concerns that jurisdictions are undermining the integrity of the NWI Risk Assignment Framework through rule changes as a form of water recovery (BRFF, sub. 47, p. 9; NIC, sub. 65, p. 7; NSWIC, sub. 57, p. 11). </w:t>
            </w:r>
          </w:p>
        </w:tc>
      </w:tr>
      <w:tr w:rsidR="00051F2B" w:rsidRPr="007C5443" w14:paraId="48E994D9" w14:textId="77777777" w:rsidTr="00187C2C">
        <w:tc>
          <w:tcPr>
            <w:tcW w:w="9639" w:type="dxa"/>
            <w:gridSpan w:val="3"/>
            <w:tcBorders>
              <w:top w:val="single" w:sz="4" w:space="0" w:color="BFBFBF"/>
              <w:bottom w:val="nil"/>
            </w:tcBorders>
            <w:shd w:val="clear" w:color="auto" w:fill="E0F1F7" w:themeFill="text2" w:themeFillTint="33"/>
          </w:tcPr>
          <w:p w14:paraId="1A80592B" w14:textId="20F48AE5" w:rsidR="00051F2B" w:rsidRPr="00A70468" w:rsidRDefault="00051F2B" w:rsidP="00497867">
            <w:pPr>
              <w:pStyle w:val="TableHeading"/>
              <w:spacing w:before="120" w:after="40" w:line="240" w:lineRule="atLeast"/>
              <w:ind w:left="57"/>
              <w:contextualSpacing w:val="0"/>
              <w:rPr>
                <w:color w:val="000000"/>
                <w:lang w:eastAsia="en-AU"/>
              </w:rPr>
            </w:pPr>
            <w:r>
              <w:rPr>
                <w:lang w:eastAsia="en-AU"/>
              </w:rPr>
              <w:t>Interception</w:t>
            </w:r>
          </w:p>
        </w:tc>
      </w:tr>
      <w:tr w:rsidR="00051F2B" w:rsidRPr="007C5443" w14:paraId="0AF524F2" w14:textId="77777777" w:rsidTr="0015160E">
        <w:tc>
          <w:tcPr>
            <w:tcW w:w="1701" w:type="dxa"/>
            <w:tcBorders>
              <w:top w:val="nil"/>
              <w:bottom w:val="single" w:sz="4" w:space="0" w:color="BFBFBF"/>
            </w:tcBorders>
          </w:tcPr>
          <w:p w14:paraId="44002B96" w14:textId="77777777" w:rsidR="00051F2B" w:rsidRPr="00233D19" w:rsidRDefault="00051F2B" w:rsidP="00497867">
            <w:pPr>
              <w:pStyle w:val="TableHeading"/>
              <w:spacing w:before="40" w:after="40" w:line="240" w:lineRule="atLeast"/>
              <w:ind w:left="57"/>
              <w:contextualSpacing w:val="0"/>
              <w:rPr>
                <w:b w:val="0"/>
                <w:bCs/>
                <w:color w:val="auto"/>
                <w:lang w:eastAsia="en-AU"/>
              </w:rPr>
            </w:pPr>
            <w:r w:rsidRPr="00233D19">
              <w:rPr>
                <w:b w:val="0"/>
                <w:bCs/>
                <w:color w:val="auto"/>
                <w:lang w:eastAsia="en-AU"/>
              </w:rPr>
              <w:t xml:space="preserve">Significance of water intercepting </w:t>
            </w:r>
            <w:r w:rsidRPr="00233D19">
              <w:rPr>
                <w:b w:val="0"/>
                <w:bCs/>
                <w:color w:val="auto"/>
              </w:rPr>
              <w:t>activities assessed and effectively managed</w:t>
            </w:r>
          </w:p>
        </w:tc>
        <w:tc>
          <w:tcPr>
            <w:tcW w:w="1276" w:type="dxa"/>
            <w:tcBorders>
              <w:top w:val="nil"/>
              <w:bottom w:val="single" w:sz="4" w:space="0" w:color="BFBFBF"/>
            </w:tcBorders>
          </w:tcPr>
          <w:p w14:paraId="559502C4" w14:textId="77777777" w:rsidR="00051F2B" w:rsidRPr="00695206" w:rsidRDefault="00051F2B" w:rsidP="00497867">
            <w:pPr>
              <w:pStyle w:val="TableBody"/>
              <w:spacing w:before="40" w:after="40" w:line="240" w:lineRule="atLeast"/>
              <w:rPr>
                <w:i/>
                <w:lang w:eastAsia="en-AU"/>
              </w:rPr>
            </w:pPr>
            <w:r w:rsidRPr="005745F2">
              <w:rPr>
                <w:i/>
                <w:lang w:eastAsia="en-AU"/>
              </w:rPr>
              <w:t>Largely achieved</w:t>
            </w:r>
          </w:p>
        </w:tc>
        <w:tc>
          <w:tcPr>
            <w:tcW w:w="6662" w:type="dxa"/>
            <w:tcBorders>
              <w:top w:val="nil"/>
              <w:bottom w:val="single" w:sz="4" w:space="0" w:color="BFBFBF"/>
            </w:tcBorders>
          </w:tcPr>
          <w:p w14:paraId="5097FAE9" w14:textId="77777777" w:rsidR="00051F2B" w:rsidRDefault="00051F2B" w:rsidP="00497867">
            <w:pPr>
              <w:pStyle w:val="TableBody"/>
              <w:spacing w:before="40" w:after="40" w:line="240" w:lineRule="atLeast"/>
              <w:rPr>
                <w:lang w:eastAsia="en-AU"/>
              </w:rPr>
            </w:pPr>
            <w:r>
              <w:rPr>
                <w:b/>
                <w:lang w:eastAsia="en-AU"/>
              </w:rPr>
              <w:t xml:space="preserve">Status: </w:t>
            </w:r>
            <w:r>
              <w:rPr>
                <w:lang w:eastAsia="en-AU"/>
              </w:rPr>
              <w:t xml:space="preserve">As in previous assessments, jurisdictions have largely </w:t>
            </w:r>
            <w:r w:rsidRPr="00D63B5D">
              <w:rPr>
                <w:lang w:eastAsia="en-AU"/>
              </w:rPr>
              <w:t>achieved the requirement to assess risks to water for most potential intercepting activities</w:t>
            </w:r>
            <w:r>
              <w:rPr>
                <w:lang w:eastAsia="en-AU"/>
              </w:rPr>
              <w:t>. However, concerns remain that some</w:t>
            </w:r>
            <w:r w:rsidRPr="00072511">
              <w:rPr>
                <w:lang w:eastAsia="en-AU"/>
              </w:rPr>
              <w:t xml:space="preserve"> major interception activities </w:t>
            </w:r>
            <w:r>
              <w:rPr>
                <w:lang w:eastAsia="en-AU"/>
              </w:rPr>
              <w:t>are</w:t>
            </w:r>
            <w:r w:rsidRPr="00072511">
              <w:rPr>
                <w:lang w:eastAsia="en-AU"/>
              </w:rPr>
              <w:t xml:space="preserve"> not licensed or adequately recorded</w:t>
            </w:r>
            <w:r>
              <w:rPr>
                <w:lang w:eastAsia="en-AU"/>
              </w:rPr>
              <w:t>.</w:t>
            </w:r>
          </w:p>
          <w:p w14:paraId="71819116" w14:textId="77777777" w:rsidR="00051F2B" w:rsidRDefault="00051F2B" w:rsidP="00497867">
            <w:pPr>
              <w:pStyle w:val="TableBody"/>
              <w:spacing w:before="40" w:after="40" w:line="240" w:lineRule="atLeast"/>
              <w:rPr>
                <w:szCs w:val="18"/>
              </w:rPr>
            </w:pPr>
            <w:r>
              <w:rPr>
                <w:rFonts w:cstheme="minorHAnsi"/>
                <w:b/>
                <w:color w:val="000000"/>
                <w:lang w:eastAsia="en-AU"/>
              </w:rPr>
              <w:t xml:space="preserve">Key updates from jurisdictions: </w:t>
            </w:r>
            <w:r w:rsidRPr="00466837">
              <w:rPr>
                <w:szCs w:val="18"/>
              </w:rPr>
              <w:t xml:space="preserve">The planned rollout of </w:t>
            </w:r>
            <w:r>
              <w:rPr>
                <w:szCs w:val="18"/>
              </w:rPr>
              <w:t>f</w:t>
            </w:r>
            <w:r w:rsidRPr="00466837">
              <w:rPr>
                <w:szCs w:val="18"/>
              </w:rPr>
              <w:t>loodplain harvesting licences in NSW is complete apart from the Namoi regulated system.</w:t>
            </w:r>
          </w:p>
          <w:p w14:paraId="12A7EE09" w14:textId="77777777" w:rsidR="00051F2B" w:rsidRDefault="00051F2B" w:rsidP="00497867">
            <w:pPr>
              <w:pStyle w:val="TableBody"/>
              <w:spacing w:before="40" w:after="40" w:line="240" w:lineRule="atLeast"/>
              <w:rPr>
                <w:rFonts w:cstheme="minorHAnsi"/>
                <w:color w:val="000000"/>
                <w:lang w:eastAsia="en-AU"/>
              </w:rPr>
            </w:pPr>
            <w:r>
              <w:rPr>
                <w:rFonts w:cstheme="minorHAnsi"/>
                <w:b/>
                <w:bCs/>
                <w:color w:val="000000"/>
                <w:lang w:eastAsia="en-AU"/>
              </w:rPr>
              <w:t>Participant feedback</w:t>
            </w:r>
            <w:r>
              <w:rPr>
                <w:rFonts w:cstheme="minorHAnsi"/>
                <w:b/>
                <w:color w:val="000000"/>
                <w:lang w:eastAsia="en-AU"/>
              </w:rPr>
              <w:t>:</w:t>
            </w:r>
            <w:r>
              <w:rPr>
                <w:rFonts w:cstheme="minorHAnsi"/>
                <w:color w:val="000000"/>
                <w:lang w:eastAsia="en-AU"/>
              </w:rPr>
              <w:t xml:space="preserve"> </w:t>
            </w:r>
            <w:r w:rsidRPr="00EC51DE">
              <w:rPr>
                <w:rFonts w:cstheme="minorHAnsi"/>
                <w:color w:val="000000"/>
                <w:lang w:eastAsia="en-AU"/>
              </w:rPr>
              <w:t>Border Rivers Food and Fibre</w:t>
            </w:r>
            <w:r>
              <w:rPr>
                <w:rFonts w:cstheme="minorHAnsi"/>
                <w:color w:val="000000"/>
                <w:lang w:eastAsia="en-AU"/>
              </w:rPr>
              <w:t xml:space="preserve"> (sub. 47, p. 8) raised that t</w:t>
            </w:r>
            <w:r w:rsidRPr="005B7853">
              <w:rPr>
                <w:rFonts w:cstheme="minorHAnsi"/>
                <w:color w:val="000000"/>
                <w:lang w:eastAsia="en-AU"/>
              </w:rPr>
              <w:t xml:space="preserve">he basic functions of the </w:t>
            </w:r>
            <w:r>
              <w:rPr>
                <w:rFonts w:cstheme="minorHAnsi"/>
                <w:color w:val="000000"/>
                <w:lang w:eastAsia="en-AU"/>
              </w:rPr>
              <w:t>NSW Floodplain Harvesting</w:t>
            </w:r>
            <w:r w:rsidRPr="005B7853">
              <w:rPr>
                <w:rFonts w:cstheme="minorHAnsi"/>
                <w:color w:val="000000"/>
                <w:lang w:eastAsia="en-AU"/>
              </w:rPr>
              <w:t xml:space="preserve"> framework have not been properly implemented</w:t>
            </w:r>
            <w:r>
              <w:rPr>
                <w:rFonts w:cstheme="minorHAnsi"/>
                <w:color w:val="000000"/>
                <w:lang w:eastAsia="en-AU"/>
              </w:rPr>
              <w:t>.</w:t>
            </w:r>
          </w:p>
          <w:p w14:paraId="4F637841" w14:textId="77777777" w:rsidR="00051F2B" w:rsidRDefault="00051F2B" w:rsidP="00497867">
            <w:pPr>
              <w:pStyle w:val="TableBody"/>
              <w:spacing w:before="40" w:after="40" w:line="240" w:lineRule="atLeast"/>
              <w:rPr>
                <w:rFonts w:cstheme="minorHAnsi"/>
                <w:color w:val="000000"/>
                <w:lang w:eastAsia="en-AU"/>
              </w:rPr>
            </w:pPr>
            <w:r>
              <w:rPr>
                <w:rFonts w:cstheme="minorHAnsi"/>
                <w:color w:val="000000"/>
                <w:lang w:eastAsia="en-AU"/>
              </w:rPr>
              <w:t xml:space="preserve">In Victoria, the Concerned Waterways Alliance (sub. 25, pp. 2, 4) highlighted the lack of farm dam licensing and a plantation forestry interception licensing framework, suggesting that both forms of interception </w:t>
            </w:r>
            <w:r w:rsidRPr="008043C9">
              <w:rPr>
                <w:rFonts w:cstheme="minorHAnsi"/>
                <w:color w:val="000000"/>
                <w:lang w:eastAsia="en-AU"/>
              </w:rPr>
              <w:t>should be properly regulated and accounted for</w:t>
            </w:r>
            <w:r>
              <w:rPr>
                <w:rFonts w:cstheme="minorHAnsi"/>
                <w:color w:val="000000"/>
                <w:lang w:eastAsia="en-AU"/>
              </w:rPr>
              <w:t xml:space="preserve">. </w:t>
            </w:r>
          </w:p>
          <w:p w14:paraId="36093D2A" w14:textId="77777777" w:rsidR="00051F2B" w:rsidRDefault="00051F2B" w:rsidP="00497867">
            <w:pPr>
              <w:pStyle w:val="TableBody"/>
              <w:spacing w:before="40" w:after="40" w:line="240" w:lineRule="atLeast"/>
              <w:rPr>
                <w:rFonts w:cstheme="minorHAnsi"/>
                <w:color w:val="000000"/>
                <w:lang w:eastAsia="en-AU"/>
              </w:rPr>
            </w:pPr>
            <w:r>
              <w:rPr>
                <w:rFonts w:cstheme="minorHAnsi"/>
                <w:color w:val="000000"/>
                <w:lang w:eastAsia="en-AU"/>
              </w:rPr>
              <w:t xml:space="preserve">The </w:t>
            </w:r>
            <w:proofErr w:type="spellStart"/>
            <w:r>
              <w:rPr>
                <w:rFonts w:cstheme="minorHAnsi"/>
                <w:color w:val="000000"/>
                <w:lang w:eastAsia="en-AU"/>
              </w:rPr>
              <w:t>Dharriwaa</w:t>
            </w:r>
            <w:proofErr w:type="spellEnd"/>
            <w:r>
              <w:rPr>
                <w:rFonts w:cstheme="minorHAnsi"/>
                <w:color w:val="000000"/>
                <w:lang w:eastAsia="en-AU"/>
              </w:rPr>
              <w:t xml:space="preserve"> Elders Group (sub. 21, p. 2) considers</w:t>
            </w:r>
            <w:r w:rsidRPr="00FA6D0D">
              <w:t xml:space="preserve"> </w:t>
            </w:r>
            <w:r>
              <w:rPr>
                <w:rFonts w:cstheme="minorHAnsi"/>
                <w:color w:val="000000"/>
                <w:lang w:eastAsia="en-AU"/>
              </w:rPr>
              <w:t>f</w:t>
            </w:r>
            <w:r w:rsidRPr="00FA6D0D">
              <w:rPr>
                <w:rFonts w:cstheme="minorHAnsi"/>
                <w:color w:val="000000"/>
                <w:lang w:eastAsia="en-AU"/>
              </w:rPr>
              <w:t xml:space="preserve">loodplain </w:t>
            </w:r>
            <w:r>
              <w:rPr>
                <w:rFonts w:cstheme="minorHAnsi"/>
                <w:color w:val="000000"/>
                <w:lang w:eastAsia="en-AU"/>
              </w:rPr>
              <w:t>h</w:t>
            </w:r>
            <w:r w:rsidRPr="00FA6D0D">
              <w:rPr>
                <w:rFonts w:cstheme="minorHAnsi"/>
                <w:color w:val="000000"/>
                <w:lang w:eastAsia="en-AU"/>
              </w:rPr>
              <w:t>arvesting licencing in water management</w:t>
            </w:r>
            <w:r>
              <w:rPr>
                <w:rFonts w:cstheme="minorHAnsi"/>
                <w:color w:val="000000"/>
                <w:lang w:eastAsia="en-AU"/>
              </w:rPr>
              <w:t xml:space="preserve"> unlawful. </w:t>
            </w:r>
          </w:p>
          <w:p w14:paraId="1B7C4F26" w14:textId="77777777" w:rsidR="00051F2B" w:rsidRPr="00A70468" w:rsidRDefault="00051F2B" w:rsidP="00497867">
            <w:pPr>
              <w:pStyle w:val="TableBody"/>
              <w:spacing w:before="40" w:after="40" w:line="240" w:lineRule="atLeast"/>
              <w:rPr>
                <w:rFonts w:cstheme="minorHAnsi"/>
                <w:color w:val="000000"/>
                <w:lang w:eastAsia="en-AU"/>
              </w:rPr>
            </w:pPr>
            <w:r>
              <w:rPr>
                <w:rFonts w:cstheme="minorHAnsi"/>
                <w:color w:val="000000"/>
                <w:lang w:eastAsia="en-AU"/>
              </w:rPr>
              <w:lastRenderedPageBreak/>
              <w:t>The Murray–Darling Conservation Alliance (sub. 38, pp. 2–3) raised concerns that</w:t>
            </w:r>
            <w:r w:rsidRPr="00530BEC">
              <w:t xml:space="preserve"> </w:t>
            </w:r>
            <w:proofErr w:type="gramStart"/>
            <w:r>
              <w:rPr>
                <w:rFonts w:cstheme="minorHAnsi"/>
                <w:color w:val="000000"/>
                <w:lang w:eastAsia="en-AU"/>
              </w:rPr>
              <w:t>t</w:t>
            </w:r>
            <w:r w:rsidRPr="00530BEC">
              <w:rPr>
                <w:rFonts w:cstheme="minorHAnsi"/>
                <w:color w:val="000000"/>
                <w:lang w:eastAsia="en-AU"/>
              </w:rPr>
              <w:t>he majority of</w:t>
            </w:r>
            <w:proofErr w:type="gramEnd"/>
            <w:r w:rsidRPr="00530BEC">
              <w:rPr>
                <w:rFonts w:cstheme="minorHAnsi"/>
                <w:color w:val="000000"/>
                <w:lang w:eastAsia="en-AU"/>
              </w:rPr>
              <w:t xml:space="preserve"> floodplain harvesting </w:t>
            </w:r>
            <w:r>
              <w:rPr>
                <w:rFonts w:cstheme="minorHAnsi"/>
                <w:color w:val="000000"/>
                <w:lang w:eastAsia="en-AU"/>
              </w:rPr>
              <w:t xml:space="preserve">is </w:t>
            </w:r>
            <w:r w:rsidRPr="00530BEC">
              <w:rPr>
                <w:rFonts w:cstheme="minorHAnsi"/>
                <w:color w:val="000000"/>
                <w:lang w:eastAsia="en-AU"/>
              </w:rPr>
              <w:t>not measure</w:t>
            </w:r>
            <w:r>
              <w:rPr>
                <w:rFonts w:cstheme="minorHAnsi"/>
                <w:color w:val="000000"/>
                <w:lang w:eastAsia="en-AU"/>
              </w:rPr>
              <w:t>d</w:t>
            </w:r>
            <w:r w:rsidRPr="006422DF">
              <w:t xml:space="preserve"> </w:t>
            </w:r>
            <w:r w:rsidRPr="006422DF">
              <w:rPr>
                <w:rFonts w:cstheme="minorHAnsi"/>
                <w:color w:val="000000"/>
                <w:lang w:eastAsia="en-AU"/>
              </w:rPr>
              <w:t>and is instead reported as estimates</w:t>
            </w:r>
            <w:r>
              <w:rPr>
                <w:rFonts w:cstheme="minorHAnsi"/>
                <w:color w:val="000000"/>
                <w:lang w:eastAsia="en-AU"/>
              </w:rPr>
              <w:t>.</w:t>
            </w:r>
          </w:p>
        </w:tc>
      </w:tr>
      <w:tr w:rsidR="00051F2B" w:rsidRPr="007C5443" w14:paraId="3565ACEE" w14:textId="77777777" w:rsidTr="00187C2C">
        <w:tc>
          <w:tcPr>
            <w:tcW w:w="9639" w:type="dxa"/>
            <w:gridSpan w:val="3"/>
            <w:tcBorders>
              <w:top w:val="single" w:sz="4" w:space="0" w:color="BFBFBF"/>
              <w:bottom w:val="nil"/>
            </w:tcBorders>
            <w:shd w:val="clear" w:color="auto" w:fill="E0F1F7" w:themeFill="text2" w:themeFillTint="33"/>
          </w:tcPr>
          <w:p w14:paraId="79971DF8" w14:textId="77777777" w:rsidR="00051F2B" w:rsidRPr="00A70468" w:rsidRDefault="00051F2B" w:rsidP="00497867">
            <w:pPr>
              <w:pStyle w:val="TableHeading"/>
              <w:spacing w:before="120" w:after="40" w:line="240" w:lineRule="atLeast"/>
              <w:ind w:left="57"/>
              <w:contextualSpacing w:val="0"/>
              <w:rPr>
                <w:color w:val="000000"/>
                <w:lang w:eastAsia="en-AU"/>
              </w:rPr>
            </w:pPr>
            <w:r>
              <w:rPr>
                <w:lang w:eastAsia="en-AU"/>
              </w:rPr>
              <w:lastRenderedPageBreak/>
              <w:t>Integrating surface water and groundwater management</w:t>
            </w:r>
          </w:p>
        </w:tc>
      </w:tr>
      <w:tr w:rsidR="00051F2B" w:rsidRPr="007C5443" w14:paraId="5C1D4D1D" w14:textId="77777777" w:rsidTr="0015160E">
        <w:tc>
          <w:tcPr>
            <w:tcW w:w="1701" w:type="dxa"/>
            <w:tcBorders>
              <w:top w:val="nil"/>
              <w:bottom w:val="single" w:sz="4" w:space="0" w:color="BFBFBF"/>
            </w:tcBorders>
          </w:tcPr>
          <w:p w14:paraId="18A7E76D" w14:textId="77777777" w:rsidR="00051F2B" w:rsidRPr="00233D19" w:rsidRDefault="00051F2B" w:rsidP="00497867">
            <w:pPr>
              <w:pStyle w:val="TableHeading"/>
              <w:spacing w:before="40" w:after="40" w:line="240" w:lineRule="atLeast"/>
              <w:ind w:left="57"/>
              <w:contextualSpacing w:val="0"/>
              <w:rPr>
                <w:b w:val="0"/>
                <w:bCs/>
                <w:color w:val="auto"/>
                <w:lang w:eastAsia="en-AU"/>
              </w:rPr>
            </w:pPr>
            <w:r w:rsidRPr="00233D19">
              <w:rPr>
                <w:b w:val="0"/>
                <w:bCs/>
                <w:color w:val="auto"/>
                <w:lang w:eastAsia="en-AU"/>
              </w:rPr>
              <w:t>Physical connectivity between groundwater and surface water assessed and managed</w:t>
            </w:r>
          </w:p>
        </w:tc>
        <w:tc>
          <w:tcPr>
            <w:tcW w:w="1276" w:type="dxa"/>
            <w:tcBorders>
              <w:top w:val="nil"/>
              <w:bottom w:val="single" w:sz="4" w:space="0" w:color="BFBFBF"/>
            </w:tcBorders>
          </w:tcPr>
          <w:p w14:paraId="7C660694" w14:textId="77777777" w:rsidR="00051F2B" w:rsidRPr="00695206" w:rsidRDefault="00051F2B" w:rsidP="00497867">
            <w:pPr>
              <w:pStyle w:val="TableBody"/>
              <w:spacing w:before="40" w:after="40" w:line="240" w:lineRule="atLeast"/>
              <w:rPr>
                <w:i/>
                <w:lang w:eastAsia="en-AU"/>
              </w:rPr>
            </w:pPr>
            <w:r w:rsidRPr="00695206">
              <w:rPr>
                <w:i/>
                <w:lang w:eastAsia="en-AU"/>
              </w:rPr>
              <w:t>Largely achieved</w:t>
            </w:r>
          </w:p>
        </w:tc>
        <w:tc>
          <w:tcPr>
            <w:tcW w:w="6662" w:type="dxa"/>
            <w:tcBorders>
              <w:top w:val="nil"/>
              <w:bottom w:val="single" w:sz="4" w:space="0" w:color="BFBFBF"/>
            </w:tcBorders>
          </w:tcPr>
          <w:p w14:paraId="71174EA1" w14:textId="77777777" w:rsidR="00051F2B" w:rsidRPr="00D4580B" w:rsidRDefault="00051F2B" w:rsidP="00497867">
            <w:pPr>
              <w:pStyle w:val="TableBody"/>
              <w:spacing w:before="40" w:after="40" w:line="240" w:lineRule="atLeast"/>
              <w:rPr>
                <w:rFonts w:cstheme="minorHAnsi"/>
                <w:b/>
                <w:color w:val="000000"/>
                <w:lang w:eastAsia="en-AU"/>
              </w:rPr>
            </w:pPr>
            <w:r>
              <w:rPr>
                <w:rFonts w:cstheme="minorHAnsi"/>
                <w:b/>
                <w:color w:val="000000"/>
                <w:lang w:eastAsia="en-AU"/>
              </w:rPr>
              <w:t>Status:</w:t>
            </w:r>
            <w:r>
              <w:t xml:space="preserve"> As i</w:t>
            </w:r>
            <w:r w:rsidRPr="00916A22">
              <w:t>n 2024</w:t>
            </w:r>
            <w:r>
              <w:t xml:space="preserve">, jurisdictions have largely achieved this commitment. </w:t>
            </w:r>
          </w:p>
          <w:p w14:paraId="263061DD" w14:textId="77777777" w:rsidR="00051F2B" w:rsidRDefault="00051F2B" w:rsidP="00497867">
            <w:pPr>
              <w:pStyle w:val="TableBody"/>
              <w:spacing w:before="40" w:after="40" w:line="240" w:lineRule="atLeast"/>
              <w:rPr>
                <w:rFonts w:cstheme="minorHAnsi"/>
                <w:color w:val="000000"/>
                <w:lang w:eastAsia="en-AU"/>
              </w:rPr>
            </w:pPr>
            <w:r>
              <w:rPr>
                <w:rFonts w:cstheme="minorHAnsi"/>
                <w:b/>
                <w:bCs/>
                <w:color w:val="000000"/>
                <w:lang w:eastAsia="en-AU"/>
              </w:rPr>
              <w:t>Key updates from jurisdictions</w:t>
            </w:r>
            <w:r w:rsidRPr="00695206">
              <w:rPr>
                <w:rFonts w:cstheme="minorHAnsi"/>
                <w:b/>
                <w:color w:val="000000"/>
                <w:lang w:eastAsia="en-AU"/>
              </w:rPr>
              <w:t>:</w:t>
            </w:r>
            <w:r>
              <w:rPr>
                <w:rFonts w:cstheme="minorHAnsi"/>
                <w:color w:val="000000"/>
                <w:lang w:eastAsia="en-AU"/>
              </w:rPr>
              <w:t xml:space="preserve"> A</w:t>
            </w:r>
            <w:r w:rsidRPr="004267AD">
              <w:rPr>
                <w:rFonts w:cstheme="minorHAnsi"/>
                <w:color w:val="000000"/>
                <w:lang w:eastAsia="en-AU"/>
              </w:rPr>
              <w:t xml:space="preserve"> statewide groundwater </w:t>
            </w:r>
            <w:r>
              <w:rPr>
                <w:rFonts w:cstheme="minorHAnsi"/>
                <w:color w:val="000000"/>
                <w:lang w:eastAsia="en-AU"/>
              </w:rPr>
              <w:t xml:space="preserve">sustainable yield </w:t>
            </w:r>
            <w:r w:rsidRPr="004267AD">
              <w:rPr>
                <w:rFonts w:cstheme="minorHAnsi"/>
                <w:color w:val="000000"/>
                <w:lang w:eastAsia="en-AU"/>
              </w:rPr>
              <w:t xml:space="preserve">assessment has been undertaken </w:t>
            </w:r>
            <w:r>
              <w:rPr>
                <w:rFonts w:cstheme="minorHAnsi"/>
                <w:color w:val="000000"/>
                <w:lang w:eastAsia="en-AU"/>
              </w:rPr>
              <w:t>in</w:t>
            </w:r>
            <w:r w:rsidRPr="004267AD">
              <w:rPr>
                <w:rFonts w:cstheme="minorHAnsi"/>
                <w:color w:val="000000"/>
                <w:lang w:eastAsia="en-AU"/>
              </w:rPr>
              <w:t xml:space="preserve"> Victoria.</w:t>
            </w:r>
          </w:p>
          <w:p w14:paraId="29271A00" w14:textId="77777777" w:rsidR="00051F2B" w:rsidRPr="00916A22" w:rsidRDefault="00051F2B" w:rsidP="00497867">
            <w:pPr>
              <w:pStyle w:val="TableBody"/>
              <w:spacing w:before="40" w:after="40" w:line="240" w:lineRule="atLeast"/>
              <w:rPr>
                <w:rFonts w:cstheme="minorHAnsi"/>
                <w:b/>
                <w:bCs/>
                <w:color w:val="000000"/>
                <w:lang w:eastAsia="en-AU"/>
              </w:rPr>
            </w:pPr>
            <w:r>
              <w:rPr>
                <w:rFonts w:cstheme="minorHAnsi"/>
                <w:b/>
                <w:bCs/>
                <w:color w:val="000000"/>
                <w:lang w:eastAsia="en-AU"/>
              </w:rPr>
              <w:t xml:space="preserve">Participant feedback: </w:t>
            </w:r>
            <w:r>
              <w:rPr>
                <w:rFonts w:cstheme="minorHAnsi"/>
                <w:color w:val="000000"/>
                <w:lang w:eastAsia="en-AU"/>
              </w:rPr>
              <w:t>The Murray–Darling Conversation Alliance (sub. 38, p. 3) raised that t</w:t>
            </w:r>
            <w:r w:rsidRPr="00916A22">
              <w:rPr>
                <w:rFonts w:cstheme="minorHAnsi"/>
                <w:color w:val="000000"/>
                <w:lang w:eastAsia="en-AU"/>
              </w:rPr>
              <w:t>here is a need for greater understanding of groundwater</w:t>
            </w:r>
            <w:r>
              <w:rPr>
                <w:rFonts w:cstheme="minorHAnsi"/>
                <w:color w:val="000000"/>
                <w:lang w:eastAsia="en-AU"/>
              </w:rPr>
              <w:t xml:space="preserve"> </w:t>
            </w:r>
            <w:r w:rsidRPr="00916A22">
              <w:rPr>
                <w:rFonts w:cstheme="minorHAnsi"/>
                <w:color w:val="000000"/>
                <w:lang w:eastAsia="en-AU"/>
              </w:rPr>
              <w:t xml:space="preserve">availability and the movement and interaction between surface water and groundwater resources in the </w:t>
            </w:r>
            <w:r>
              <w:rPr>
                <w:rFonts w:cstheme="minorHAnsi"/>
                <w:color w:val="000000"/>
                <w:lang w:eastAsia="en-AU"/>
              </w:rPr>
              <w:t>MDB.</w:t>
            </w:r>
          </w:p>
        </w:tc>
      </w:tr>
    </w:tbl>
    <w:p w14:paraId="6B242694" w14:textId="77777777" w:rsidR="00051F2B" w:rsidRPr="00233D19" w:rsidRDefault="00051F2B" w:rsidP="00051F2B">
      <w:pPr>
        <w:pStyle w:val="Note"/>
        <w:rPr>
          <w:spacing w:val="-2"/>
        </w:rPr>
      </w:pPr>
      <w:r w:rsidRPr="00233D19">
        <w:rPr>
          <w:spacing w:val="-2"/>
        </w:rPr>
        <w:t>Achieved: All requirements met. Largely achieved: Requirements generally met, with some exceptions. Partially achieved: Only some requirements met. The NWI outlined</w:t>
      </w:r>
      <w:r w:rsidRPr="00233D19" w:rsidDel="002A6DB8">
        <w:rPr>
          <w:spacing w:val="-2"/>
        </w:rPr>
        <w:t xml:space="preserve"> </w:t>
      </w:r>
      <w:r w:rsidRPr="00233D19">
        <w:rPr>
          <w:spacing w:val="-2"/>
        </w:rPr>
        <w:t>8 action areas for water access entitlements and planning frameworks: water access entitlements (NWI paragraphs 28–34), water planning (NWI paragraphs 36–40), water for environmental and other public benefit outcomes (NWI paragraph 35), addressing overallocated and overused systems (NWI paragraphs 41–45), assigning risks for changes in allocation (NWI paragraphs 46–51), Indigenous access (NWI paragraphs 52–54), interception (NWI paragraphs 55–57), integrating surface water and groundwater management (NWI paragraph 23x). Indigenous access is assessed under table 9, Water interests of Aboriginal and Torres Strait Islander people.</w:t>
      </w:r>
    </w:p>
    <w:p w14:paraId="64E8DBD2" w14:textId="6EB4C08D" w:rsidR="00051F2B" w:rsidRDefault="00051F2B" w:rsidP="00051F2B">
      <w:pPr>
        <w:pStyle w:val="Heading2"/>
        <w:numPr>
          <w:ilvl w:val="0"/>
          <w:numId w:val="0"/>
        </w:numPr>
      </w:pPr>
      <w:bookmarkStart w:id="11" w:name="_Toc233795057"/>
      <w:r>
        <w:t>4</w:t>
      </w:r>
      <w:r w:rsidR="00BD748A">
        <w:t>.</w:t>
      </w:r>
      <w:r>
        <w:tab/>
        <w:t>W</w:t>
      </w:r>
      <w:r w:rsidRPr="00E756B0">
        <w:t xml:space="preserve">ater </w:t>
      </w:r>
      <w:r>
        <w:t>markets and trading</w:t>
      </w:r>
      <w:bookmarkEnd w:id="11"/>
    </w:p>
    <w:p w14:paraId="54460265" w14:textId="77777777" w:rsidR="00051F2B" w:rsidRDefault="00051F2B" w:rsidP="00051F2B">
      <w:pPr>
        <w:pStyle w:val="BodyText"/>
      </w:pPr>
      <w:r w:rsidRPr="00E503DC">
        <w:t>Under this element, all jurisdictions agreed to a common set of objectives, outcomes and actions to facilitate the development of efficient water markets in Australia, building on previous reform efforts. The NWI broadly focused on the progressive removal of barriers to trade in water and other arrangements to facilitate an open trading market</w:t>
      </w:r>
      <w:r>
        <w:t xml:space="preserve">. The PC’s interim assessment of jurisdictions’ progress is in </w:t>
      </w:r>
      <w:r w:rsidRPr="00651C47">
        <w:t>table</w:t>
      </w:r>
      <w:r>
        <w:t> 2</w:t>
      </w:r>
      <w:r w:rsidRPr="00E503DC">
        <w:t xml:space="preserve">. </w:t>
      </w:r>
      <w:r w:rsidRPr="00AC1B84">
        <w:t>The notes to the table indicate which assessment items relate to which NWI actions and outcomes.</w:t>
      </w:r>
      <w:r>
        <w:t xml:space="preserve"> </w:t>
      </w:r>
    </w:p>
    <w:p w14:paraId="1CD6C73E" w14:textId="733B85D3" w:rsidR="00051F2B" w:rsidRPr="00E503DC" w:rsidRDefault="00051F2B" w:rsidP="00051F2B">
      <w:pPr>
        <w:pStyle w:val="FigureTableHeading"/>
      </w:pPr>
      <w:r>
        <w:t xml:space="preserve">Table </w:t>
      </w:r>
      <w:fldSimple w:instr=" SEQ Table \* ARABIC \s 1 ">
        <w:r w:rsidR="00287ACA">
          <w:rPr>
            <w:noProof/>
          </w:rPr>
          <w:t>2</w:t>
        </w:r>
      </w:fldSimple>
      <w:r>
        <w:rPr>
          <w:noProof/>
        </w:rPr>
        <w:t xml:space="preserve"> – Interim </w:t>
      </w:r>
      <w:r>
        <w:t>assessment: water markets and trading</w:t>
      </w:r>
    </w:p>
    <w:tbl>
      <w:tblPr>
        <w:tblW w:w="0" w:type="auto"/>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1701"/>
        <w:gridCol w:w="1276"/>
        <w:gridCol w:w="6661"/>
      </w:tblGrid>
      <w:tr w:rsidR="00051F2B" w:rsidRPr="007C5443" w14:paraId="2A2BA704" w14:textId="77777777" w:rsidTr="00930D43">
        <w:trPr>
          <w:tblHeader/>
        </w:trPr>
        <w:tc>
          <w:tcPr>
            <w:tcW w:w="1701" w:type="dxa"/>
            <w:tcBorders>
              <w:bottom w:val="single" w:sz="4" w:space="0" w:color="BFBFBF"/>
            </w:tcBorders>
            <w:vAlign w:val="bottom"/>
          </w:tcPr>
          <w:p w14:paraId="76A6543C" w14:textId="77777777" w:rsidR="00051F2B" w:rsidRPr="00A70468" w:rsidRDefault="00051F2B" w:rsidP="00FB7327">
            <w:pPr>
              <w:pStyle w:val="TableHeading"/>
              <w:spacing w:before="40" w:after="40" w:line="260" w:lineRule="atLeast"/>
              <w:ind w:left="57"/>
              <w:contextualSpacing w:val="0"/>
              <w:rPr>
                <w:lang w:eastAsia="en-AU"/>
              </w:rPr>
            </w:pPr>
            <w:r w:rsidRPr="00A70468">
              <w:rPr>
                <w:lang w:eastAsia="en-AU"/>
              </w:rPr>
              <w:t>NWI commitment</w:t>
            </w:r>
          </w:p>
        </w:tc>
        <w:tc>
          <w:tcPr>
            <w:tcW w:w="1276" w:type="dxa"/>
            <w:tcBorders>
              <w:bottom w:val="single" w:sz="4" w:space="0" w:color="BFBFBF"/>
            </w:tcBorders>
            <w:vAlign w:val="bottom"/>
          </w:tcPr>
          <w:p w14:paraId="65FA8345" w14:textId="77777777" w:rsidR="00051F2B" w:rsidRPr="00985D26" w:rsidRDefault="00051F2B" w:rsidP="0037051D">
            <w:pPr>
              <w:pStyle w:val="TableHeading"/>
              <w:spacing w:before="40" w:after="40" w:line="260" w:lineRule="atLeast"/>
              <w:ind w:left="57"/>
              <w:contextualSpacing w:val="0"/>
              <w:rPr>
                <w:b w:val="0"/>
                <w:i/>
                <w:lang w:eastAsia="en-AU"/>
              </w:rPr>
            </w:pPr>
            <w:r w:rsidRPr="00985D26">
              <w:rPr>
                <w:b w:val="0"/>
                <w:i/>
                <w:lang w:eastAsia="en-AU"/>
              </w:rPr>
              <w:t>2026 interim assessment</w:t>
            </w:r>
          </w:p>
        </w:tc>
        <w:tc>
          <w:tcPr>
            <w:tcW w:w="6661" w:type="dxa"/>
            <w:tcBorders>
              <w:bottom w:val="single" w:sz="4" w:space="0" w:color="BFBFBF"/>
            </w:tcBorders>
            <w:vAlign w:val="bottom"/>
          </w:tcPr>
          <w:p w14:paraId="568AE979" w14:textId="77777777" w:rsidR="00051F2B" w:rsidRPr="005D0C4B" w:rsidRDefault="00051F2B" w:rsidP="00FB7327">
            <w:pPr>
              <w:pStyle w:val="TableHeading"/>
              <w:spacing w:before="40" w:after="40" w:line="260" w:lineRule="atLeast"/>
              <w:contextualSpacing w:val="0"/>
              <w:rPr>
                <w:bCs/>
                <w:lang w:eastAsia="en-AU"/>
              </w:rPr>
            </w:pPr>
            <w:r w:rsidRPr="005D0C4B">
              <w:rPr>
                <w:bCs/>
                <w:lang w:eastAsia="en-AU"/>
              </w:rPr>
              <w:t xml:space="preserve">Comments </w:t>
            </w:r>
          </w:p>
        </w:tc>
      </w:tr>
      <w:tr w:rsidR="00051F2B" w:rsidRPr="007C5443" w14:paraId="7D050749" w14:textId="77777777" w:rsidTr="00930D43">
        <w:trPr>
          <w:trHeight w:val="454"/>
        </w:trPr>
        <w:tc>
          <w:tcPr>
            <w:tcW w:w="1701" w:type="dxa"/>
            <w:tcBorders>
              <w:top w:val="single" w:sz="4" w:space="0" w:color="BFBFBF"/>
              <w:bottom w:val="single" w:sz="4" w:space="0" w:color="BFBFBF" w:themeColor="background1" w:themeShade="BF"/>
            </w:tcBorders>
          </w:tcPr>
          <w:p w14:paraId="67B3190C" w14:textId="77777777" w:rsidR="00051F2B" w:rsidRPr="00FB7327" w:rsidRDefault="00051F2B" w:rsidP="00FB7327">
            <w:pPr>
              <w:pStyle w:val="TableHeading"/>
              <w:spacing w:before="40" w:after="40" w:line="260" w:lineRule="atLeast"/>
              <w:ind w:left="57"/>
              <w:rPr>
                <w:b w:val="0"/>
                <w:bCs/>
                <w:color w:val="auto"/>
                <w:vertAlign w:val="superscript"/>
                <w:lang w:eastAsia="en-AU"/>
              </w:rPr>
            </w:pPr>
            <w:r w:rsidRPr="00FB7327">
              <w:rPr>
                <w:b w:val="0"/>
                <w:bCs/>
                <w:color w:val="auto"/>
                <w:lang w:eastAsia="en-AU"/>
              </w:rPr>
              <w:t xml:space="preserve">Removing unwarranted trade </w:t>
            </w:r>
            <w:proofErr w:type="spellStart"/>
            <w:r w:rsidRPr="00FB7327">
              <w:rPr>
                <w:b w:val="0"/>
                <w:bCs/>
                <w:color w:val="auto"/>
                <w:lang w:eastAsia="en-AU"/>
              </w:rPr>
              <w:t>barriers</w:t>
            </w:r>
            <w:r w:rsidRPr="00FB7327">
              <w:rPr>
                <w:color w:val="auto"/>
                <w:vertAlign w:val="superscript"/>
                <w:lang w:eastAsia="en-AU"/>
              </w:rPr>
              <w:t>a</w:t>
            </w:r>
            <w:proofErr w:type="spellEnd"/>
          </w:p>
        </w:tc>
        <w:tc>
          <w:tcPr>
            <w:tcW w:w="1276" w:type="dxa"/>
            <w:tcBorders>
              <w:top w:val="single" w:sz="4" w:space="0" w:color="BFBFBF"/>
              <w:bottom w:val="single" w:sz="4" w:space="0" w:color="BFBFBF" w:themeColor="background1" w:themeShade="BF"/>
            </w:tcBorders>
          </w:tcPr>
          <w:p w14:paraId="5CD4BDF8" w14:textId="77777777" w:rsidR="00051F2B" w:rsidRPr="0044242A" w:rsidRDefault="00051F2B" w:rsidP="00FB7327">
            <w:pPr>
              <w:pStyle w:val="TableBody"/>
              <w:spacing w:before="40" w:after="40" w:line="260" w:lineRule="atLeast"/>
              <w:rPr>
                <w:i/>
                <w:lang w:eastAsia="en-AU"/>
              </w:rPr>
            </w:pPr>
            <w:r w:rsidRPr="0044242A">
              <w:rPr>
                <w:i/>
                <w:lang w:eastAsia="en-AU"/>
              </w:rPr>
              <w:t>Largely achieved</w:t>
            </w:r>
          </w:p>
        </w:tc>
        <w:tc>
          <w:tcPr>
            <w:tcW w:w="6661" w:type="dxa"/>
            <w:tcBorders>
              <w:top w:val="single" w:sz="4" w:space="0" w:color="BFBFBF"/>
              <w:bottom w:val="single" w:sz="4" w:space="0" w:color="BFBFBF" w:themeColor="background1" w:themeShade="BF"/>
            </w:tcBorders>
          </w:tcPr>
          <w:p w14:paraId="6888C069" w14:textId="77777777" w:rsidR="00051F2B" w:rsidRDefault="00051F2B" w:rsidP="00FB7327">
            <w:pPr>
              <w:pStyle w:val="TableBody"/>
              <w:spacing w:before="40" w:after="40" w:line="260" w:lineRule="atLeast"/>
              <w:rPr>
                <w:rFonts w:cstheme="minorHAnsi"/>
                <w:color w:val="000000"/>
                <w:lang w:eastAsia="en-AU"/>
              </w:rPr>
            </w:pPr>
            <w:r w:rsidRPr="00BC3691">
              <w:rPr>
                <w:b/>
                <w:lang w:eastAsia="en-AU"/>
              </w:rPr>
              <w:t>Status:</w:t>
            </w:r>
            <w:r>
              <w:rPr>
                <w:rFonts w:cstheme="minorHAnsi"/>
                <w:color w:val="000000"/>
                <w:lang w:eastAsia="en-AU"/>
              </w:rPr>
              <w:t xml:space="preserve"> Unwarranted trade barriers had been almost entirely removed or significantly reduced by 2024; however, some long-standing barriers to trade remained. Since 2024, there has been further progress, although some barriers </w:t>
            </w:r>
            <w:proofErr w:type="gramStart"/>
            <w:r>
              <w:rPr>
                <w:rFonts w:cstheme="minorHAnsi"/>
                <w:color w:val="000000"/>
                <w:lang w:eastAsia="en-AU"/>
              </w:rPr>
              <w:t>still remain</w:t>
            </w:r>
            <w:proofErr w:type="gramEnd"/>
            <w:r>
              <w:rPr>
                <w:rFonts w:cstheme="minorHAnsi"/>
                <w:color w:val="000000"/>
                <w:lang w:eastAsia="en-AU"/>
              </w:rPr>
              <w:t>, including to interstate trade between the ACT and NSW.</w:t>
            </w:r>
          </w:p>
          <w:p w14:paraId="614A7CDF" w14:textId="77777777" w:rsidR="00051F2B" w:rsidRDefault="00051F2B" w:rsidP="00FB7327">
            <w:pPr>
              <w:pStyle w:val="TableBody"/>
              <w:spacing w:before="40" w:after="40" w:line="260" w:lineRule="atLeast"/>
              <w:rPr>
                <w:rFonts w:cstheme="minorHAnsi"/>
                <w:b/>
                <w:color w:val="000000"/>
                <w:lang w:eastAsia="en-AU"/>
              </w:rPr>
            </w:pPr>
            <w:r w:rsidRPr="0044242A">
              <w:rPr>
                <w:b/>
                <w:lang w:eastAsia="en-AU"/>
              </w:rPr>
              <w:t xml:space="preserve">Key updates from jurisdictions: </w:t>
            </w:r>
          </w:p>
          <w:p w14:paraId="01A5531A" w14:textId="77777777" w:rsidR="00051F2B" w:rsidRPr="00A35945" w:rsidRDefault="00051F2B" w:rsidP="00A35945">
            <w:pPr>
              <w:pStyle w:val="TableListBullet"/>
              <w:spacing w:line="260" w:lineRule="atLeast"/>
            </w:pPr>
            <w:r w:rsidRPr="00A35945">
              <w:t xml:space="preserve">In the NT, legislative amendments were implemented in 2025 allowing licence holders anywhere in the NT to apply to trade water with other licence holders accessing the same water resource. </w:t>
            </w:r>
          </w:p>
          <w:p w14:paraId="3E71C8FD" w14:textId="77777777" w:rsidR="00051F2B" w:rsidRPr="00A35945" w:rsidRDefault="00051F2B" w:rsidP="00A35945">
            <w:pPr>
              <w:pStyle w:val="TableListBullet"/>
              <w:spacing w:line="260" w:lineRule="atLeast"/>
            </w:pPr>
            <w:r w:rsidRPr="00A35945">
              <w:t>The ACT and NSW governments continue to work towards enabling water entitlement and allocation trade.</w:t>
            </w:r>
          </w:p>
          <w:p w14:paraId="2E3862C3" w14:textId="77777777" w:rsidR="00051F2B" w:rsidRPr="00A35945" w:rsidRDefault="00051F2B" w:rsidP="00A35945">
            <w:pPr>
              <w:pStyle w:val="TableListBullet"/>
              <w:spacing w:line="260" w:lineRule="atLeast"/>
              <w:rPr>
                <w:spacing w:val="2"/>
              </w:rPr>
            </w:pPr>
            <w:r w:rsidRPr="00A35945">
              <w:rPr>
                <w:spacing w:val="2"/>
              </w:rPr>
              <w:t>In the MDB, focus has shifted from legislation to implementation of water market reform.</w:t>
            </w:r>
          </w:p>
          <w:p w14:paraId="44319168" w14:textId="77777777" w:rsidR="00051F2B" w:rsidRDefault="00051F2B" w:rsidP="00FB7327">
            <w:pPr>
              <w:pStyle w:val="TableBody"/>
              <w:spacing w:before="40" w:after="40" w:line="260" w:lineRule="atLeast"/>
              <w:rPr>
                <w:rFonts w:cstheme="minorHAnsi"/>
                <w:color w:val="000000"/>
                <w:lang w:eastAsia="en-AU"/>
              </w:rPr>
            </w:pPr>
            <w:r>
              <w:rPr>
                <w:b/>
                <w:lang w:eastAsia="en-AU"/>
              </w:rPr>
              <w:t xml:space="preserve">Participant feedback: </w:t>
            </w:r>
            <w:r w:rsidRPr="00B17A5A">
              <w:rPr>
                <w:rFonts w:cstheme="minorHAnsi"/>
                <w:color w:val="000000"/>
                <w:lang w:eastAsia="en-AU"/>
              </w:rPr>
              <w:t>Cotton Australia (sub.</w:t>
            </w:r>
            <w:r>
              <w:rPr>
                <w:rFonts w:cstheme="minorHAnsi"/>
                <w:color w:val="000000"/>
                <w:lang w:eastAsia="en-AU"/>
              </w:rPr>
              <w:t> </w:t>
            </w:r>
            <w:r w:rsidRPr="00B17A5A">
              <w:rPr>
                <w:rFonts w:cstheme="minorHAnsi"/>
                <w:color w:val="000000"/>
                <w:lang w:eastAsia="en-AU"/>
              </w:rPr>
              <w:t>22</w:t>
            </w:r>
            <w:r>
              <w:rPr>
                <w:rFonts w:cstheme="minorHAnsi"/>
                <w:color w:val="000000"/>
                <w:lang w:eastAsia="en-AU"/>
              </w:rPr>
              <w:t>, p. 9</w:t>
            </w:r>
            <w:r w:rsidRPr="00B17A5A">
              <w:rPr>
                <w:rFonts w:cstheme="minorHAnsi"/>
                <w:color w:val="000000"/>
                <w:lang w:eastAsia="en-AU"/>
              </w:rPr>
              <w:t>) noted water trading is well</w:t>
            </w:r>
            <w:r>
              <w:rPr>
                <w:rFonts w:cstheme="minorHAnsi"/>
                <w:color w:val="000000"/>
                <w:lang w:eastAsia="en-AU"/>
              </w:rPr>
              <w:noBreakHyphen/>
            </w:r>
            <w:r w:rsidRPr="00B17A5A">
              <w:rPr>
                <w:rFonts w:cstheme="minorHAnsi"/>
                <w:color w:val="000000"/>
                <w:lang w:eastAsia="en-AU"/>
              </w:rPr>
              <w:t>developed across all jurisdictions</w:t>
            </w:r>
            <w:r>
              <w:rPr>
                <w:rFonts w:cstheme="minorHAnsi"/>
                <w:color w:val="000000"/>
                <w:lang w:eastAsia="en-AU"/>
              </w:rPr>
              <w:t xml:space="preserve">, </w:t>
            </w:r>
            <w:r w:rsidRPr="00B17A5A">
              <w:rPr>
                <w:rFonts w:cstheme="minorHAnsi"/>
                <w:color w:val="000000"/>
                <w:lang w:eastAsia="en-AU"/>
              </w:rPr>
              <w:t xml:space="preserve">although the degree of market activity varies. </w:t>
            </w:r>
            <w:r>
              <w:rPr>
                <w:rFonts w:cstheme="minorHAnsi"/>
                <w:color w:val="000000"/>
                <w:lang w:eastAsia="en-AU"/>
              </w:rPr>
              <w:t>Accordingly, m</w:t>
            </w:r>
            <w:r w:rsidRPr="00F04520">
              <w:rPr>
                <w:rFonts w:cstheme="minorHAnsi"/>
                <w:color w:val="000000"/>
                <w:lang w:eastAsia="en-AU"/>
              </w:rPr>
              <w:t xml:space="preserve">arket frameworks </w:t>
            </w:r>
            <w:r>
              <w:rPr>
                <w:rFonts w:cstheme="minorHAnsi"/>
                <w:color w:val="000000"/>
                <w:lang w:eastAsia="en-AU"/>
              </w:rPr>
              <w:t xml:space="preserve">and regulatory requirements </w:t>
            </w:r>
            <w:r w:rsidRPr="00F04520">
              <w:rPr>
                <w:rFonts w:cstheme="minorHAnsi"/>
                <w:color w:val="000000"/>
                <w:lang w:eastAsia="en-AU"/>
              </w:rPr>
              <w:t xml:space="preserve">should be </w:t>
            </w:r>
            <w:r w:rsidRPr="00F04520">
              <w:rPr>
                <w:rFonts w:cstheme="minorHAnsi"/>
                <w:color w:val="000000"/>
                <w:lang w:eastAsia="en-AU"/>
              </w:rPr>
              <w:lastRenderedPageBreak/>
              <w:t>commensurate with the size and activity of the market</w:t>
            </w:r>
            <w:r>
              <w:rPr>
                <w:rFonts w:cstheme="minorHAnsi"/>
                <w:color w:val="000000"/>
                <w:lang w:eastAsia="en-AU"/>
              </w:rPr>
              <w:t xml:space="preserve"> (BRFF, sub. 47, pp. 6–7; Cotton Australia, sub. 22, p. 9). </w:t>
            </w:r>
          </w:p>
          <w:p w14:paraId="3CA40FF5" w14:textId="77777777" w:rsidR="00051F2B" w:rsidRPr="00CB5A9F" w:rsidRDefault="00051F2B" w:rsidP="00FB7327">
            <w:pPr>
              <w:pStyle w:val="TableBody"/>
              <w:spacing w:before="40" w:after="40" w:line="260" w:lineRule="atLeast"/>
              <w:rPr>
                <w:lang w:eastAsia="en-AU"/>
              </w:rPr>
            </w:pPr>
            <w:r>
              <w:rPr>
                <w:lang w:eastAsia="en-AU"/>
              </w:rPr>
              <w:t>Some</w:t>
            </w:r>
            <w:r w:rsidRPr="00B17A5A">
              <w:rPr>
                <w:lang w:eastAsia="en-AU"/>
              </w:rPr>
              <w:t xml:space="preserve"> </w:t>
            </w:r>
            <w:r>
              <w:rPr>
                <w:lang w:eastAsia="en-AU"/>
              </w:rPr>
              <w:t xml:space="preserve">participants raised concerns with trading in the MDB. The </w:t>
            </w:r>
            <w:r w:rsidRPr="00986C6B">
              <w:rPr>
                <w:lang w:eastAsia="en-AU"/>
              </w:rPr>
              <w:t>Association of Mining and Exploration Companies</w:t>
            </w:r>
            <w:r>
              <w:rPr>
                <w:lang w:eastAsia="en-AU"/>
              </w:rPr>
              <w:t xml:space="preserve"> (AMEC) (sub. 40, p. 3) stated </w:t>
            </w:r>
            <w:r w:rsidRPr="003976D9">
              <w:rPr>
                <w:lang w:eastAsia="en-AU"/>
              </w:rPr>
              <w:t xml:space="preserve">trading across boundaries </w:t>
            </w:r>
            <w:r>
              <w:rPr>
                <w:lang w:eastAsia="en-AU"/>
              </w:rPr>
              <w:t xml:space="preserve">is </w:t>
            </w:r>
            <w:r w:rsidRPr="003976D9">
              <w:rPr>
                <w:lang w:eastAsia="en-AU"/>
              </w:rPr>
              <w:t xml:space="preserve">difficult to manage between the </w:t>
            </w:r>
            <w:r>
              <w:rPr>
                <w:lang w:eastAsia="en-AU"/>
              </w:rPr>
              <w:t xml:space="preserve">MDB </w:t>
            </w:r>
            <w:r w:rsidRPr="003976D9">
              <w:rPr>
                <w:lang w:eastAsia="en-AU"/>
              </w:rPr>
              <w:t>and state-based schemes</w:t>
            </w:r>
            <w:r>
              <w:rPr>
                <w:lang w:eastAsia="en-AU"/>
              </w:rPr>
              <w:t xml:space="preserve">, and Cobram Estate Olives raised </w:t>
            </w:r>
            <w:r w:rsidRPr="00386EFE">
              <w:rPr>
                <w:lang w:eastAsia="en-AU"/>
              </w:rPr>
              <w:t>concerns with trading and carryover rules</w:t>
            </w:r>
            <w:r>
              <w:rPr>
                <w:lang w:eastAsia="en-AU"/>
              </w:rPr>
              <w:t xml:space="preserve"> in the southern MDB (sub. 45, p. 2).  </w:t>
            </w:r>
          </w:p>
        </w:tc>
      </w:tr>
      <w:tr w:rsidR="00051F2B" w:rsidRPr="007C5443" w14:paraId="31626F72" w14:textId="77777777" w:rsidTr="00930D43">
        <w:tc>
          <w:tcPr>
            <w:tcW w:w="1701" w:type="dxa"/>
            <w:tcBorders>
              <w:top w:val="single" w:sz="4" w:space="0" w:color="BFBFBF" w:themeColor="background1" w:themeShade="BF"/>
              <w:bottom w:val="single" w:sz="4" w:space="0" w:color="BFBFBF" w:themeColor="background1" w:themeShade="BF"/>
            </w:tcBorders>
          </w:tcPr>
          <w:p w14:paraId="44F58131" w14:textId="77777777" w:rsidR="00051F2B" w:rsidRPr="00FB7327" w:rsidRDefault="00051F2B" w:rsidP="00FB7327">
            <w:pPr>
              <w:pStyle w:val="TableHeading"/>
              <w:spacing w:before="40" w:after="40" w:line="260" w:lineRule="atLeast"/>
              <w:ind w:left="57"/>
              <w:rPr>
                <w:rFonts w:cstheme="minorHAnsi"/>
                <w:b w:val="0"/>
                <w:bCs/>
                <w:color w:val="auto"/>
                <w:lang w:eastAsia="en-AU"/>
              </w:rPr>
            </w:pPr>
            <w:r w:rsidRPr="00FB7327">
              <w:rPr>
                <w:rFonts w:cstheme="minorHAnsi"/>
                <w:b w:val="0"/>
                <w:bCs/>
                <w:color w:val="auto"/>
                <w:lang w:eastAsia="en-AU"/>
              </w:rPr>
              <w:lastRenderedPageBreak/>
              <w:t xml:space="preserve">Publicly accessible and reliable water </w:t>
            </w:r>
            <w:proofErr w:type="spellStart"/>
            <w:r w:rsidRPr="00FB7327">
              <w:rPr>
                <w:rFonts w:cstheme="minorHAnsi"/>
                <w:b w:val="0"/>
                <w:bCs/>
                <w:color w:val="auto"/>
                <w:lang w:eastAsia="en-AU"/>
              </w:rPr>
              <w:t>registers</w:t>
            </w:r>
            <w:r w:rsidRPr="00FB7327">
              <w:rPr>
                <w:rFonts w:cstheme="minorHAnsi"/>
                <w:color w:val="auto"/>
                <w:vertAlign w:val="superscript"/>
                <w:lang w:eastAsia="en-AU"/>
              </w:rPr>
              <w:t>b</w:t>
            </w:r>
            <w:proofErr w:type="spellEnd"/>
          </w:p>
        </w:tc>
        <w:tc>
          <w:tcPr>
            <w:tcW w:w="1276" w:type="dxa"/>
            <w:tcBorders>
              <w:top w:val="single" w:sz="4" w:space="0" w:color="BFBFBF" w:themeColor="background1" w:themeShade="BF"/>
              <w:bottom w:val="single" w:sz="4" w:space="0" w:color="BFBFBF" w:themeColor="background1" w:themeShade="BF"/>
            </w:tcBorders>
          </w:tcPr>
          <w:p w14:paraId="196A1071" w14:textId="77777777" w:rsidR="00051F2B" w:rsidRPr="00DB7B16" w:rsidRDefault="00051F2B" w:rsidP="00FB7327">
            <w:pPr>
              <w:pStyle w:val="TableBody"/>
              <w:spacing w:before="40" w:after="40" w:line="260" w:lineRule="atLeast"/>
              <w:rPr>
                <w:i/>
                <w:lang w:eastAsia="en-AU"/>
              </w:rPr>
            </w:pPr>
            <w:r w:rsidRPr="00DB7B16">
              <w:rPr>
                <w:i/>
                <w:lang w:eastAsia="en-AU"/>
              </w:rPr>
              <w:t>Largely achieved</w:t>
            </w:r>
          </w:p>
        </w:tc>
        <w:tc>
          <w:tcPr>
            <w:tcW w:w="6661" w:type="dxa"/>
            <w:tcBorders>
              <w:top w:val="single" w:sz="4" w:space="0" w:color="BFBFBF" w:themeColor="background1" w:themeShade="BF"/>
              <w:bottom w:val="single" w:sz="4" w:space="0" w:color="BFBFBF" w:themeColor="background1" w:themeShade="BF"/>
            </w:tcBorders>
          </w:tcPr>
          <w:p w14:paraId="15057826" w14:textId="77777777" w:rsidR="00051F2B" w:rsidRPr="00573FB3" w:rsidRDefault="00051F2B" w:rsidP="00FB7327">
            <w:pPr>
              <w:pStyle w:val="TableBody"/>
              <w:spacing w:before="40" w:after="40" w:line="260" w:lineRule="atLeast"/>
              <w:rPr>
                <w:rFonts w:cstheme="minorHAnsi"/>
                <w:color w:val="000000"/>
                <w:spacing w:val="-2"/>
                <w:lang w:eastAsia="en-AU"/>
              </w:rPr>
            </w:pPr>
            <w:r w:rsidRPr="00573FB3">
              <w:rPr>
                <w:b/>
                <w:spacing w:val="-2"/>
                <w:lang w:eastAsia="en-AU"/>
              </w:rPr>
              <w:t>Status:</w:t>
            </w:r>
            <w:r w:rsidRPr="00573FB3">
              <w:rPr>
                <w:rFonts w:cstheme="minorHAnsi"/>
                <w:color w:val="000000"/>
                <w:spacing w:val="-2"/>
                <w:lang w:eastAsia="en-AU"/>
              </w:rPr>
              <w:t xml:space="preserve"> In 2024, the PC found most jurisdictions had publicly accessible and reliable water registers, but there remained room for improvement in their comprehensiveness, accessibility and ease of use. There appears to be limited progress since 2024.</w:t>
            </w:r>
          </w:p>
          <w:p w14:paraId="0DDF0D05" w14:textId="77777777" w:rsidR="00051F2B" w:rsidRPr="00573FB3" w:rsidRDefault="00051F2B" w:rsidP="00FB7327">
            <w:pPr>
              <w:pStyle w:val="TableBody"/>
              <w:spacing w:before="40" w:after="40" w:line="260" w:lineRule="atLeast"/>
              <w:rPr>
                <w:rFonts w:cstheme="minorHAnsi"/>
                <w:color w:val="000000"/>
                <w:spacing w:val="-2"/>
                <w:lang w:eastAsia="en-AU"/>
              </w:rPr>
            </w:pPr>
            <w:r w:rsidRPr="00573FB3">
              <w:rPr>
                <w:b/>
                <w:spacing w:val="-2"/>
                <w:lang w:eastAsia="en-AU"/>
              </w:rPr>
              <w:t xml:space="preserve">Key updates from jurisdictions: </w:t>
            </w:r>
            <w:r w:rsidRPr="00573FB3">
              <w:rPr>
                <w:spacing w:val="-2"/>
                <w:lang w:eastAsia="en-AU"/>
              </w:rPr>
              <w:t xml:space="preserve">The SA Government has made upgrades to its water register. </w:t>
            </w:r>
          </w:p>
          <w:p w14:paraId="410329AB" w14:textId="77777777" w:rsidR="00051F2B" w:rsidRPr="00573FB3" w:rsidRDefault="00051F2B" w:rsidP="00FB7327">
            <w:pPr>
              <w:pStyle w:val="TableBody"/>
              <w:spacing w:before="40" w:after="40" w:line="260" w:lineRule="atLeast"/>
              <w:rPr>
                <w:b/>
                <w:spacing w:val="-2"/>
                <w:lang w:eastAsia="en-AU"/>
              </w:rPr>
            </w:pPr>
            <w:r w:rsidRPr="00573FB3">
              <w:rPr>
                <w:b/>
                <w:spacing w:val="-2"/>
                <w:lang w:eastAsia="en-AU"/>
              </w:rPr>
              <w:t xml:space="preserve">Participant feedback: </w:t>
            </w:r>
            <w:r w:rsidRPr="00573FB3">
              <w:rPr>
                <w:spacing w:val="-2"/>
                <w:lang w:eastAsia="en-AU"/>
              </w:rPr>
              <w:t>Border Rivers Food and Fibre (sub. 47, p. 7) submitted that ‘improved data transparency … has supported market confidence’. In contrast, the National Party of Australia and the Liberal Party of Australia (the Coalition) (sub. 33, p. 2) raised ‘ongoing deficiencies in trade register transparency’.</w:t>
            </w:r>
          </w:p>
        </w:tc>
      </w:tr>
      <w:tr w:rsidR="00051F2B" w:rsidRPr="007C5443" w14:paraId="177E7B63" w14:textId="77777777" w:rsidTr="00930D43">
        <w:tc>
          <w:tcPr>
            <w:tcW w:w="1701" w:type="dxa"/>
            <w:tcBorders>
              <w:top w:val="single" w:sz="4" w:space="0" w:color="BFBFBF" w:themeColor="background1" w:themeShade="BF"/>
              <w:bottom w:val="single" w:sz="4" w:space="0" w:color="BFBFBF" w:themeColor="background1" w:themeShade="BF"/>
            </w:tcBorders>
          </w:tcPr>
          <w:p w14:paraId="285A3897" w14:textId="77777777" w:rsidR="00051F2B" w:rsidRPr="00FB7327" w:rsidRDefault="00051F2B" w:rsidP="00FB7327">
            <w:pPr>
              <w:pStyle w:val="TableHeading"/>
              <w:spacing w:before="40" w:after="40" w:line="260" w:lineRule="atLeast"/>
              <w:ind w:left="57"/>
              <w:rPr>
                <w:rFonts w:cstheme="minorHAnsi"/>
                <w:b w:val="0"/>
                <w:bCs/>
                <w:color w:val="auto"/>
                <w:lang w:eastAsia="en-AU"/>
              </w:rPr>
            </w:pPr>
            <w:r w:rsidRPr="00FB7327">
              <w:rPr>
                <w:rFonts w:cstheme="minorHAnsi"/>
                <w:b w:val="0"/>
                <w:bCs/>
                <w:color w:val="auto"/>
                <w:lang w:eastAsia="en-AU"/>
              </w:rPr>
              <w:t xml:space="preserve">Reducing transaction costs by improving water market </w:t>
            </w:r>
            <w:proofErr w:type="spellStart"/>
            <w:r w:rsidRPr="00FB7327">
              <w:rPr>
                <w:rFonts w:cstheme="minorHAnsi"/>
                <w:b w:val="0"/>
                <w:bCs/>
                <w:color w:val="auto"/>
                <w:lang w:eastAsia="en-AU"/>
              </w:rPr>
              <w:t>information</w:t>
            </w:r>
            <w:r w:rsidRPr="00FB7327">
              <w:rPr>
                <w:rFonts w:cstheme="minorHAnsi"/>
                <w:color w:val="auto"/>
                <w:vertAlign w:val="superscript"/>
                <w:lang w:eastAsia="en-AU"/>
              </w:rPr>
              <w:t>c</w:t>
            </w:r>
            <w:proofErr w:type="spellEnd"/>
          </w:p>
        </w:tc>
        <w:tc>
          <w:tcPr>
            <w:tcW w:w="1276" w:type="dxa"/>
            <w:tcBorders>
              <w:top w:val="single" w:sz="4" w:space="0" w:color="BFBFBF" w:themeColor="background1" w:themeShade="BF"/>
              <w:bottom w:val="single" w:sz="4" w:space="0" w:color="BFBFBF" w:themeColor="background1" w:themeShade="BF"/>
            </w:tcBorders>
          </w:tcPr>
          <w:p w14:paraId="2839B9F8" w14:textId="77777777" w:rsidR="00051F2B" w:rsidRPr="00DB7B16" w:rsidRDefault="00051F2B" w:rsidP="00FB7327">
            <w:pPr>
              <w:pStyle w:val="TableBody"/>
              <w:spacing w:before="40" w:after="40" w:line="260" w:lineRule="atLeast"/>
              <w:rPr>
                <w:i/>
                <w:lang w:eastAsia="en-AU"/>
              </w:rPr>
            </w:pPr>
            <w:r w:rsidRPr="00DB7B16">
              <w:rPr>
                <w:i/>
                <w:lang w:eastAsia="en-AU"/>
              </w:rPr>
              <w:t>Largely achieved</w:t>
            </w:r>
          </w:p>
        </w:tc>
        <w:tc>
          <w:tcPr>
            <w:tcW w:w="6661" w:type="dxa"/>
            <w:tcBorders>
              <w:top w:val="single" w:sz="4" w:space="0" w:color="BFBFBF" w:themeColor="background1" w:themeShade="BF"/>
              <w:bottom w:val="single" w:sz="4" w:space="0" w:color="BFBFBF" w:themeColor="background1" w:themeShade="BF"/>
            </w:tcBorders>
          </w:tcPr>
          <w:p w14:paraId="49A03303" w14:textId="77777777" w:rsidR="00051F2B" w:rsidRDefault="00051F2B" w:rsidP="00FB7327">
            <w:pPr>
              <w:pStyle w:val="TableBody"/>
              <w:spacing w:before="40" w:after="40" w:line="260" w:lineRule="atLeast"/>
              <w:rPr>
                <w:rFonts w:cstheme="minorHAnsi"/>
                <w:b/>
                <w:color w:val="000000"/>
                <w:lang w:eastAsia="en-AU"/>
              </w:rPr>
            </w:pPr>
            <w:r w:rsidRPr="00BC3691">
              <w:rPr>
                <w:b/>
                <w:lang w:eastAsia="en-AU"/>
              </w:rPr>
              <w:t>Status:</w:t>
            </w:r>
            <w:r>
              <w:rPr>
                <w:rFonts w:cstheme="minorHAnsi"/>
                <w:b/>
                <w:color w:val="000000"/>
                <w:lang w:eastAsia="en-AU"/>
              </w:rPr>
              <w:t xml:space="preserve"> </w:t>
            </w:r>
            <w:r w:rsidRPr="001578FB">
              <w:rPr>
                <w:rFonts w:cstheme="minorHAnsi"/>
                <w:color w:val="000000"/>
                <w:lang w:eastAsia="en-AU"/>
              </w:rPr>
              <w:t>Jurisdictions continue to invest in enhancing water market information</w:t>
            </w:r>
            <w:r>
              <w:rPr>
                <w:rFonts w:cstheme="minorHAnsi"/>
                <w:color w:val="000000"/>
                <w:lang w:eastAsia="en-AU"/>
              </w:rPr>
              <w:t>.</w:t>
            </w:r>
          </w:p>
          <w:p w14:paraId="21D1E4B7" w14:textId="77777777" w:rsidR="00051F2B" w:rsidRDefault="00051F2B" w:rsidP="00FB7327">
            <w:pPr>
              <w:pStyle w:val="TableBody"/>
              <w:spacing w:before="40" w:after="40" w:line="260" w:lineRule="atLeast"/>
              <w:rPr>
                <w:rFonts w:cstheme="minorHAnsi"/>
                <w:b/>
                <w:color w:val="000000"/>
                <w:lang w:eastAsia="en-AU"/>
              </w:rPr>
            </w:pPr>
            <w:r>
              <w:rPr>
                <w:b/>
                <w:lang w:eastAsia="en-AU"/>
              </w:rPr>
              <w:t xml:space="preserve">Key updates from jurisdictions: </w:t>
            </w:r>
          </w:p>
          <w:p w14:paraId="0C40062B" w14:textId="77777777" w:rsidR="00051F2B" w:rsidRPr="001B5EB6" w:rsidRDefault="00051F2B" w:rsidP="001B5EB6">
            <w:pPr>
              <w:pStyle w:val="TableListBullet"/>
              <w:spacing w:line="260" w:lineRule="atLeast"/>
            </w:pPr>
            <w:r w:rsidRPr="001B5EB6">
              <w:t>The Bureau of Meteorology has new water market information functions, underpinning the Water Data Hub, water markets website and Water Markets Data Standards. The Bureau has been given new functions to collect, hold, manage, interpret and disseminate water markets information, issue Water Markets Data Standards, and publish certain water markets information. Reforms are planned to be fully implemented by 1 July 2027.</w:t>
            </w:r>
          </w:p>
          <w:p w14:paraId="0F395041" w14:textId="77777777" w:rsidR="00051F2B" w:rsidRPr="001B5EB6" w:rsidRDefault="00051F2B" w:rsidP="001B5EB6">
            <w:pPr>
              <w:pStyle w:val="TableListBullet"/>
              <w:spacing w:line="260" w:lineRule="atLeast"/>
            </w:pPr>
            <w:r w:rsidRPr="001B5EB6">
              <w:t xml:space="preserve">Basin states are working with the Australian Government to implement the mandatory data reforms. </w:t>
            </w:r>
          </w:p>
          <w:p w14:paraId="24C87CAC" w14:textId="77777777" w:rsidR="00051F2B" w:rsidRPr="001B5EB6" w:rsidRDefault="00051F2B" w:rsidP="001B5EB6">
            <w:pPr>
              <w:pStyle w:val="TableListBullet"/>
              <w:spacing w:line="260" w:lineRule="atLeast"/>
            </w:pPr>
            <w:r w:rsidRPr="001B5EB6">
              <w:t xml:space="preserve">The SA Government implemented a new online water trading </w:t>
            </w:r>
            <w:proofErr w:type="gramStart"/>
            <w:r w:rsidRPr="001B5EB6">
              <w:t>system</w:t>
            </w:r>
            <w:proofErr w:type="gramEnd"/>
            <w:r w:rsidRPr="001B5EB6">
              <w:t xml:space="preserve"> and the Tasmanian Government has continued to develop its new water information management system.</w:t>
            </w:r>
          </w:p>
          <w:p w14:paraId="3A6388A8" w14:textId="77777777" w:rsidR="00051F2B" w:rsidRPr="00A70468" w:rsidRDefault="00051F2B" w:rsidP="00FB7327">
            <w:pPr>
              <w:pStyle w:val="BodyText"/>
              <w:spacing w:before="40" w:after="40" w:line="260" w:lineRule="atLeast"/>
              <w:ind w:left="57" w:right="108"/>
              <w:rPr>
                <w:rFonts w:cstheme="minorHAnsi"/>
                <w:color w:val="000000"/>
                <w:sz w:val="18"/>
                <w:lang w:eastAsia="en-AU"/>
              </w:rPr>
            </w:pPr>
            <w:r>
              <w:rPr>
                <w:rFonts w:cstheme="minorHAnsi"/>
                <w:b/>
                <w:bCs/>
                <w:color w:val="000000"/>
                <w:sz w:val="18"/>
                <w:lang w:eastAsia="en-AU"/>
              </w:rPr>
              <w:t xml:space="preserve">Participant feedback: </w:t>
            </w:r>
            <w:r w:rsidRPr="00465709">
              <w:rPr>
                <w:rFonts w:cstheme="minorHAnsi"/>
                <w:color w:val="000000"/>
                <w:sz w:val="18"/>
                <w:lang w:eastAsia="en-AU"/>
              </w:rPr>
              <w:t xml:space="preserve">Participants </w:t>
            </w:r>
            <w:r>
              <w:rPr>
                <w:rFonts w:cstheme="minorHAnsi"/>
                <w:color w:val="000000"/>
                <w:sz w:val="18"/>
                <w:lang w:eastAsia="en-AU"/>
              </w:rPr>
              <w:t xml:space="preserve">raised that many people find it difficult to access water market information (CEG, sub. 17, p. 6) and </w:t>
            </w:r>
            <w:r w:rsidRPr="00465709">
              <w:rPr>
                <w:rFonts w:cstheme="minorHAnsi"/>
                <w:color w:val="000000"/>
                <w:sz w:val="18"/>
                <w:lang w:eastAsia="en-AU"/>
              </w:rPr>
              <w:t>highlighted the need to reduce transaction costs</w:t>
            </w:r>
            <w:r>
              <w:rPr>
                <w:rFonts w:cstheme="minorHAnsi"/>
                <w:color w:val="000000"/>
                <w:sz w:val="18"/>
                <w:lang w:eastAsia="en-AU"/>
              </w:rPr>
              <w:t xml:space="preserve"> </w:t>
            </w:r>
            <w:r w:rsidRPr="00C67F80">
              <w:rPr>
                <w:sz w:val="18"/>
                <w:szCs w:val="18"/>
              </w:rPr>
              <w:t>(</w:t>
            </w:r>
            <w:proofErr w:type="spellStart"/>
            <w:r>
              <w:rPr>
                <w:sz w:val="18"/>
                <w:szCs w:val="18"/>
              </w:rPr>
              <w:t>Waterfind</w:t>
            </w:r>
            <w:proofErr w:type="spellEnd"/>
            <w:r>
              <w:rPr>
                <w:sz w:val="18"/>
                <w:szCs w:val="18"/>
              </w:rPr>
              <w:t xml:space="preserve">, </w:t>
            </w:r>
            <w:r w:rsidRPr="00C67F80">
              <w:rPr>
                <w:sz w:val="18"/>
                <w:szCs w:val="18"/>
              </w:rPr>
              <w:t>sub.</w:t>
            </w:r>
            <w:r>
              <w:rPr>
                <w:sz w:val="18"/>
                <w:szCs w:val="18"/>
              </w:rPr>
              <w:t> </w:t>
            </w:r>
            <w:r w:rsidRPr="00C67F80">
              <w:rPr>
                <w:sz w:val="18"/>
                <w:szCs w:val="18"/>
              </w:rPr>
              <w:t>14</w:t>
            </w:r>
            <w:r>
              <w:rPr>
                <w:sz w:val="18"/>
                <w:szCs w:val="18"/>
              </w:rPr>
              <w:t>, pp. 3–4</w:t>
            </w:r>
            <w:r w:rsidRPr="00C67F80">
              <w:rPr>
                <w:sz w:val="18"/>
                <w:szCs w:val="18"/>
              </w:rPr>
              <w:t>)</w:t>
            </w:r>
            <w:r>
              <w:rPr>
                <w:sz w:val="18"/>
                <w:szCs w:val="18"/>
              </w:rPr>
              <w:t>.</w:t>
            </w:r>
          </w:p>
        </w:tc>
      </w:tr>
      <w:tr w:rsidR="00051F2B" w:rsidRPr="007C5443" w14:paraId="2C1C02D5" w14:textId="77777777" w:rsidTr="00930D43">
        <w:tc>
          <w:tcPr>
            <w:tcW w:w="1701" w:type="dxa"/>
            <w:tcBorders>
              <w:top w:val="single" w:sz="4" w:space="0" w:color="BFBFBF" w:themeColor="background1" w:themeShade="BF"/>
              <w:bottom w:val="single" w:sz="4" w:space="0" w:color="BFBFBF"/>
            </w:tcBorders>
          </w:tcPr>
          <w:p w14:paraId="6A503D15" w14:textId="77777777" w:rsidR="00051F2B" w:rsidRPr="00FB7327" w:rsidRDefault="00051F2B" w:rsidP="00FB7327">
            <w:pPr>
              <w:pStyle w:val="TableHeading"/>
              <w:spacing w:before="40" w:after="40" w:line="260" w:lineRule="atLeast"/>
              <w:ind w:left="57"/>
              <w:rPr>
                <w:b w:val="0"/>
                <w:bCs/>
                <w:color w:val="auto"/>
                <w:lang w:eastAsia="en-AU"/>
              </w:rPr>
            </w:pPr>
            <w:r w:rsidRPr="00FB7327">
              <w:rPr>
                <w:b w:val="0"/>
                <w:bCs/>
                <w:color w:val="auto"/>
                <w:lang w:eastAsia="en-AU"/>
              </w:rPr>
              <w:t xml:space="preserve">Compliance with trade approval service </w:t>
            </w:r>
            <w:proofErr w:type="spellStart"/>
            <w:r w:rsidRPr="00FB7327">
              <w:rPr>
                <w:b w:val="0"/>
                <w:bCs/>
                <w:color w:val="auto"/>
                <w:lang w:eastAsia="en-AU"/>
              </w:rPr>
              <w:t>standards</w:t>
            </w:r>
            <w:r w:rsidRPr="00FB7327">
              <w:rPr>
                <w:color w:val="auto"/>
                <w:vertAlign w:val="superscript"/>
                <w:lang w:eastAsia="en-AU"/>
              </w:rPr>
              <w:t>d</w:t>
            </w:r>
            <w:proofErr w:type="spellEnd"/>
          </w:p>
        </w:tc>
        <w:tc>
          <w:tcPr>
            <w:tcW w:w="1276" w:type="dxa"/>
            <w:tcBorders>
              <w:top w:val="single" w:sz="4" w:space="0" w:color="BFBFBF" w:themeColor="background1" w:themeShade="BF"/>
              <w:bottom w:val="single" w:sz="4" w:space="0" w:color="BFBFBF"/>
            </w:tcBorders>
          </w:tcPr>
          <w:p w14:paraId="234450B5" w14:textId="77777777" w:rsidR="00051F2B" w:rsidRPr="00DB7B16" w:rsidRDefault="00051F2B" w:rsidP="00FB7327">
            <w:pPr>
              <w:pStyle w:val="TableBody"/>
              <w:spacing w:before="40" w:after="40" w:line="260" w:lineRule="atLeast"/>
              <w:rPr>
                <w:i/>
                <w:lang w:eastAsia="en-AU"/>
              </w:rPr>
            </w:pPr>
            <w:r w:rsidRPr="00DB7B16">
              <w:rPr>
                <w:i/>
                <w:lang w:eastAsia="en-AU"/>
              </w:rPr>
              <w:t>Achieved</w:t>
            </w:r>
          </w:p>
        </w:tc>
        <w:tc>
          <w:tcPr>
            <w:tcW w:w="6661" w:type="dxa"/>
            <w:tcBorders>
              <w:top w:val="single" w:sz="4" w:space="0" w:color="BFBFBF" w:themeColor="background1" w:themeShade="BF"/>
              <w:bottom w:val="single" w:sz="4" w:space="0" w:color="BFBFBF"/>
            </w:tcBorders>
          </w:tcPr>
          <w:p w14:paraId="0ED8EFD2" w14:textId="77777777" w:rsidR="00051F2B" w:rsidRDefault="00051F2B" w:rsidP="00FB7327">
            <w:pPr>
              <w:pStyle w:val="TableBody"/>
              <w:spacing w:before="40" w:after="40" w:line="260" w:lineRule="atLeast"/>
              <w:rPr>
                <w:rFonts w:cstheme="minorHAnsi"/>
                <w:b/>
                <w:color w:val="000000"/>
                <w:lang w:eastAsia="en-AU"/>
              </w:rPr>
            </w:pPr>
            <w:r w:rsidRPr="00BC3691">
              <w:rPr>
                <w:b/>
                <w:lang w:eastAsia="en-AU"/>
              </w:rPr>
              <w:t>Status:</w:t>
            </w:r>
            <w:r>
              <w:rPr>
                <w:rFonts w:cstheme="minorHAnsi"/>
                <w:b/>
                <w:color w:val="000000"/>
                <w:lang w:eastAsia="en-AU"/>
              </w:rPr>
              <w:t xml:space="preserve"> </w:t>
            </w:r>
            <w:r w:rsidRPr="003E4BAD">
              <w:rPr>
                <w:rFonts w:cstheme="minorHAnsi"/>
                <w:color w:val="000000"/>
                <w:lang w:eastAsia="en-AU"/>
              </w:rPr>
              <w:t>As in 2024, this commitment has been achieved</w:t>
            </w:r>
            <w:r>
              <w:rPr>
                <w:rFonts w:cstheme="minorHAnsi"/>
                <w:color w:val="000000"/>
                <w:lang w:eastAsia="en-AU"/>
              </w:rPr>
              <w:t xml:space="preserve">. </w:t>
            </w:r>
          </w:p>
          <w:p w14:paraId="33750A61" w14:textId="77777777" w:rsidR="00051F2B" w:rsidRPr="00941003" w:rsidRDefault="00051F2B" w:rsidP="00FB7327">
            <w:pPr>
              <w:pStyle w:val="TableBody"/>
              <w:spacing w:before="40" w:after="40" w:line="260" w:lineRule="atLeast"/>
              <w:rPr>
                <w:lang w:eastAsia="en-AU"/>
              </w:rPr>
            </w:pPr>
            <w:r>
              <w:rPr>
                <w:b/>
                <w:lang w:eastAsia="en-AU"/>
              </w:rPr>
              <w:t xml:space="preserve">Key updates from jurisdictions: </w:t>
            </w:r>
            <w:r>
              <w:rPr>
                <w:rFonts w:cstheme="minorHAnsi"/>
                <w:color w:val="000000"/>
                <w:lang w:eastAsia="en-AU"/>
              </w:rPr>
              <w:t>No update on progress since 2024.</w:t>
            </w:r>
          </w:p>
        </w:tc>
      </w:tr>
    </w:tbl>
    <w:p w14:paraId="49A565D1" w14:textId="77777777" w:rsidR="00051F2B" w:rsidRDefault="00051F2B" w:rsidP="00051F2B">
      <w:pPr>
        <w:pStyle w:val="Note"/>
      </w:pPr>
      <w:r>
        <w:t>Achieved: All requirements met. Largely achieved: Requirements generally met, with some exceptions. Partially achieved: Only some requirements met.</w:t>
      </w:r>
      <w:r w:rsidDel="008F4D99">
        <w:t xml:space="preserve"> </w:t>
      </w:r>
      <w:r w:rsidRPr="00793B67">
        <w:rPr>
          <w:b/>
        </w:rPr>
        <w:t>a.</w:t>
      </w:r>
      <w:r>
        <w:t xml:space="preserve"> NWI paragraphs 60 and 62 and Schedule G. </w:t>
      </w:r>
      <w:r w:rsidRPr="00793B67">
        <w:rPr>
          <w:b/>
        </w:rPr>
        <w:t>b.</w:t>
      </w:r>
      <w:r>
        <w:t xml:space="preserve"> NWI paragraph 59. </w:t>
      </w:r>
      <w:r w:rsidRPr="00793B67">
        <w:rPr>
          <w:b/>
        </w:rPr>
        <w:t>c.</w:t>
      </w:r>
      <w:r>
        <w:t xml:space="preserve"> NWI paragraph 58 ii). </w:t>
      </w:r>
      <w:r w:rsidRPr="00793B67">
        <w:rPr>
          <w:b/>
        </w:rPr>
        <w:t>d.</w:t>
      </w:r>
      <w:r>
        <w:t xml:space="preserve"> Subsequent ministerial agreement, builds upon NWI paragraph 58 ii).</w:t>
      </w:r>
    </w:p>
    <w:p w14:paraId="693FE4DB" w14:textId="274BD98F" w:rsidR="00051F2B" w:rsidRDefault="00051F2B" w:rsidP="007039CE">
      <w:pPr>
        <w:pStyle w:val="Heading2"/>
        <w:numPr>
          <w:ilvl w:val="0"/>
          <w:numId w:val="0"/>
        </w:numPr>
        <w:ind w:left="851" w:hanging="851"/>
      </w:pPr>
      <w:bookmarkStart w:id="12" w:name="_Toc233795058"/>
      <w:r>
        <w:lastRenderedPageBreak/>
        <w:t>5</w:t>
      </w:r>
      <w:r w:rsidR="00BD748A">
        <w:t>.</w:t>
      </w:r>
      <w:r>
        <w:tab/>
      </w:r>
      <w:r w:rsidRPr="00F76363">
        <w:t>Best practice pricing and institutional arrangements</w:t>
      </w:r>
      <w:bookmarkEnd w:id="12"/>
    </w:p>
    <w:p w14:paraId="533B8EE8" w14:textId="77777777" w:rsidR="00051F2B" w:rsidRDefault="00051F2B" w:rsidP="007039CE">
      <w:pPr>
        <w:pStyle w:val="BodyText"/>
        <w:keepNext/>
        <w:keepLines/>
      </w:pPr>
      <w:r w:rsidRPr="00AB1454">
        <w:t xml:space="preserve">This </w:t>
      </w:r>
      <w:r>
        <w:t>section</w:t>
      </w:r>
      <w:r w:rsidRPr="00AB1454">
        <w:t xml:space="preserve"> considers progress in achieving outcomes under element</w:t>
      </w:r>
      <w:r>
        <w:t xml:space="preserve"> 3 </w:t>
      </w:r>
      <w:r w:rsidRPr="00AB1454">
        <w:t xml:space="preserve">of the NWI – </w:t>
      </w:r>
      <w:r>
        <w:t xml:space="preserve">best practice pricing and institutional arrangements. The PC’s interim assessment of jurisdictions’ progress is in </w:t>
      </w:r>
      <w:r w:rsidRPr="00651C47">
        <w:t>table</w:t>
      </w:r>
      <w:r>
        <w:t> 3</w:t>
      </w:r>
      <w:r w:rsidRPr="00651C47">
        <w:t>.</w:t>
      </w:r>
      <w:r w:rsidRPr="00651C47" w:rsidDel="002612AE">
        <w:t xml:space="preserve"> </w:t>
      </w:r>
      <w:r w:rsidRPr="00AC1B84">
        <w:t>The notes to the table indicate which assessment items relate to which NWI actions and outcomes</w:t>
      </w:r>
      <w:r>
        <w:t>.</w:t>
      </w:r>
      <w:r w:rsidRPr="00DB7B16">
        <w:t xml:space="preserve"> </w:t>
      </w:r>
    </w:p>
    <w:p w14:paraId="2EE642F5" w14:textId="435A8CDF" w:rsidR="00051F2B" w:rsidRDefault="00051F2B" w:rsidP="00051F2B">
      <w:pPr>
        <w:pStyle w:val="FigureTableHeading"/>
      </w:pPr>
      <w:r>
        <w:t xml:space="preserve">Table </w:t>
      </w:r>
      <w:fldSimple w:instr=" SEQ Table \* ARABIC \s 1 ">
        <w:r w:rsidR="00287ACA">
          <w:rPr>
            <w:noProof/>
          </w:rPr>
          <w:t>3</w:t>
        </w:r>
      </w:fldSimple>
      <w:r>
        <w:rPr>
          <w:noProof/>
        </w:rPr>
        <w:t xml:space="preserve"> – Interim </w:t>
      </w:r>
      <w:r>
        <w:t>assessment: best practice pricing and institutional arrangements</w:t>
      </w:r>
    </w:p>
    <w:tbl>
      <w:tblPr>
        <w:tblW w:w="5000" w:type="pct"/>
        <w:tblBorders>
          <w:bottom w:val="single" w:sz="4" w:space="0" w:color="B3B3B3"/>
        </w:tblBorders>
        <w:tblCellMar>
          <w:left w:w="57"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1700"/>
        <w:gridCol w:w="1276"/>
        <w:gridCol w:w="6662"/>
      </w:tblGrid>
      <w:tr w:rsidR="00051F2B" w:rsidRPr="007C5443" w14:paraId="2503E812" w14:textId="77777777" w:rsidTr="004C4329">
        <w:trPr>
          <w:tblHeader/>
        </w:trPr>
        <w:tc>
          <w:tcPr>
            <w:tcW w:w="882" w:type="pct"/>
            <w:tcBorders>
              <w:bottom w:val="single" w:sz="4" w:space="0" w:color="BFBFBF"/>
            </w:tcBorders>
            <w:vAlign w:val="bottom"/>
          </w:tcPr>
          <w:p w14:paraId="52A38154" w14:textId="77777777" w:rsidR="00051F2B" w:rsidRPr="00A70468" w:rsidRDefault="00051F2B" w:rsidP="004A64F2">
            <w:pPr>
              <w:pStyle w:val="TableHeading"/>
              <w:spacing w:before="40" w:after="40" w:line="260" w:lineRule="atLeast"/>
              <w:contextualSpacing w:val="0"/>
              <w:rPr>
                <w:lang w:eastAsia="en-AU"/>
              </w:rPr>
            </w:pPr>
            <w:r w:rsidRPr="00A70468">
              <w:rPr>
                <w:lang w:eastAsia="en-AU"/>
              </w:rPr>
              <w:t>NWI commitment</w:t>
            </w:r>
          </w:p>
        </w:tc>
        <w:tc>
          <w:tcPr>
            <w:tcW w:w="662" w:type="pct"/>
            <w:tcBorders>
              <w:bottom w:val="single" w:sz="4" w:space="0" w:color="BFBFBF"/>
            </w:tcBorders>
            <w:vAlign w:val="bottom"/>
          </w:tcPr>
          <w:p w14:paraId="65A54290" w14:textId="77777777" w:rsidR="00051F2B" w:rsidRPr="00985D26" w:rsidRDefault="00051F2B" w:rsidP="0037051D">
            <w:pPr>
              <w:pStyle w:val="TableHeading"/>
              <w:spacing w:before="40" w:after="40" w:line="260" w:lineRule="atLeast"/>
              <w:ind w:left="57"/>
              <w:contextualSpacing w:val="0"/>
              <w:rPr>
                <w:b w:val="0"/>
                <w:i/>
                <w:vertAlign w:val="superscript"/>
                <w:lang w:eastAsia="en-AU"/>
              </w:rPr>
            </w:pPr>
            <w:r w:rsidRPr="00985D26">
              <w:rPr>
                <w:b w:val="0"/>
                <w:i/>
                <w:lang w:eastAsia="en-AU"/>
              </w:rPr>
              <w:t>2026 interim assessment</w:t>
            </w:r>
          </w:p>
        </w:tc>
        <w:tc>
          <w:tcPr>
            <w:tcW w:w="3456" w:type="pct"/>
            <w:tcBorders>
              <w:bottom w:val="single" w:sz="4" w:space="0" w:color="BFBFBF"/>
            </w:tcBorders>
            <w:vAlign w:val="bottom"/>
          </w:tcPr>
          <w:p w14:paraId="0FF7805B" w14:textId="77777777" w:rsidR="00051F2B" w:rsidRPr="00A70468" w:rsidRDefault="00051F2B" w:rsidP="004A64F2">
            <w:pPr>
              <w:pStyle w:val="TableHeading"/>
              <w:spacing w:before="40" w:after="40" w:line="260" w:lineRule="atLeast"/>
              <w:contextualSpacing w:val="0"/>
              <w:rPr>
                <w:lang w:eastAsia="en-AU"/>
              </w:rPr>
            </w:pPr>
            <w:r w:rsidRPr="00A70468">
              <w:rPr>
                <w:lang w:eastAsia="en-AU"/>
              </w:rPr>
              <w:t>Comments</w:t>
            </w:r>
          </w:p>
        </w:tc>
      </w:tr>
      <w:tr w:rsidR="00DD2B37" w:rsidRPr="007C5443" w14:paraId="52F61B31" w14:textId="77777777" w:rsidTr="00B90E13">
        <w:trPr>
          <w:trHeight w:val="363"/>
        </w:trPr>
        <w:tc>
          <w:tcPr>
            <w:tcW w:w="5000" w:type="pct"/>
            <w:gridSpan w:val="3"/>
            <w:tcBorders>
              <w:top w:val="single" w:sz="4" w:space="0" w:color="BFBFBF"/>
              <w:bottom w:val="nil"/>
            </w:tcBorders>
            <w:shd w:val="clear" w:color="auto" w:fill="E0F1F7" w:themeFill="text2" w:themeFillTint="33"/>
          </w:tcPr>
          <w:p w14:paraId="6CD8C478" w14:textId="4ED038DD" w:rsidR="00DD2B37" w:rsidRPr="006B4D8F" w:rsidRDefault="00DD2B37" w:rsidP="004A64F2">
            <w:pPr>
              <w:pStyle w:val="TableHeading"/>
              <w:spacing w:before="120" w:after="40" w:line="260" w:lineRule="atLeast"/>
              <w:rPr>
                <w:lang w:eastAsia="en-AU"/>
              </w:rPr>
            </w:pPr>
            <w:r>
              <w:rPr>
                <w:lang w:eastAsia="en-AU"/>
              </w:rPr>
              <w:t xml:space="preserve">Best practice pricing and </w:t>
            </w:r>
            <w:proofErr w:type="spellStart"/>
            <w:r>
              <w:rPr>
                <w:lang w:eastAsia="en-AU"/>
              </w:rPr>
              <w:t>regulation</w:t>
            </w:r>
            <w:r>
              <w:rPr>
                <w:vertAlign w:val="superscript"/>
                <w:lang w:eastAsia="en-AU"/>
              </w:rPr>
              <w:t>a</w:t>
            </w:r>
            <w:proofErr w:type="spellEnd"/>
          </w:p>
        </w:tc>
      </w:tr>
      <w:tr w:rsidR="00051F2B" w:rsidRPr="007C5443" w14:paraId="08554479" w14:textId="77777777" w:rsidTr="004C4329">
        <w:trPr>
          <w:trHeight w:val="454"/>
        </w:trPr>
        <w:tc>
          <w:tcPr>
            <w:tcW w:w="882" w:type="pct"/>
            <w:tcBorders>
              <w:top w:val="nil"/>
              <w:bottom w:val="single" w:sz="4" w:space="0" w:color="BFBFBF" w:themeColor="background1" w:themeShade="BF"/>
            </w:tcBorders>
          </w:tcPr>
          <w:p w14:paraId="5187C3B9"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t>Urban water: regulated</w:t>
            </w:r>
          </w:p>
        </w:tc>
        <w:tc>
          <w:tcPr>
            <w:tcW w:w="662" w:type="pct"/>
            <w:tcBorders>
              <w:top w:val="nil"/>
              <w:bottom w:val="single" w:sz="4" w:space="0" w:color="BFBFBF" w:themeColor="background1" w:themeShade="BF"/>
            </w:tcBorders>
          </w:tcPr>
          <w:p w14:paraId="606C6FE4" w14:textId="77777777" w:rsidR="00051F2B" w:rsidRPr="00DB7B16" w:rsidRDefault="00051F2B" w:rsidP="004A64F2">
            <w:pPr>
              <w:pStyle w:val="TableBody"/>
              <w:spacing w:before="40" w:after="40" w:line="260" w:lineRule="atLeast"/>
              <w:rPr>
                <w:i/>
                <w:lang w:eastAsia="en-AU"/>
              </w:rPr>
            </w:pPr>
            <w:r w:rsidRPr="00DB7B16">
              <w:rPr>
                <w:i/>
                <w:lang w:eastAsia="en-AU"/>
              </w:rPr>
              <w:t>Partially achieved</w:t>
            </w:r>
          </w:p>
        </w:tc>
        <w:tc>
          <w:tcPr>
            <w:tcW w:w="3456" w:type="pct"/>
            <w:tcBorders>
              <w:top w:val="nil"/>
              <w:bottom w:val="single" w:sz="4" w:space="0" w:color="BFBFBF" w:themeColor="background1" w:themeShade="BF"/>
            </w:tcBorders>
          </w:tcPr>
          <w:p w14:paraId="3B0D55F2" w14:textId="77777777" w:rsidR="00051F2B" w:rsidRDefault="00051F2B" w:rsidP="004A64F2">
            <w:pPr>
              <w:pStyle w:val="TableBody"/>
              <w:spacing w:before="40" w:after="40" w:line="260" w:lineRule="atLeast"/>
              <w:rPr>
                <w:rFonts w:cstheme="minorHAnsi"/>
                <w:color w:val="000000"/>
                <w:lang w:eastAsia="en-AU"/>
              </w:rPr>
            </w:pPr>
            <w:r w:rsidRPr="006B4D8F">
              <w:rPr>
                <w:b/>
                <w:lang w:eastAsia="en-AU"/>
              </w:rPr>
              <w:t>Status:</w:t>
            </w:r>
            <w:r>
              <w:rPr>
                <w:lang w:eastAsia="en-AU"/>
              </w:rPr>
              <w:t xml:space="preserve"> Independent economic regulators in Queensland and WA still do not have price setting power.</w:t>
            </w:r>
          </w:p>
          <w:p w14:paraId="09A6EFC5" w14:textId="77777777" w:rsidR="00051F2B" w:rsidRDefault="00051F2B" w:rsidP="004A64F2">
            <w:pPr>
              <w:pStyle w:val="TableBody"/>
              <w:spacing w:before="40" w:after="40" w:line="260" w:lineRule="atLeast"/>
              <w:rPr>
                <w:rFonts w:cstheme="minorHAnsi"/>
                <w:color w:val="000000"/>
                <w:lang w:eastAsia="en-AU"/>
              </w:rPr>
            </w:pPr>
            <w:r w:rsidRPr="006B4D8F">
              <w:rPr>
                <w:b/>
                <w:lang w:eastAsia="en-AU"/>
              </w:rPr>
              <w:t xml:space="preserve">Key updates from jurisdictions: </w:t>
            </w:r>
            <w:r>
              <w:rPr>
                <w:lang w:eastAsia="en-AU"/>
              </w:rPr>
              <w:t xml:space="preserve">Price caps placed on </w:t>
            </w:r>
            <w:proofErr w:type="spellStart"/>
            <w:r>
              <w:rPr>
                <w:lang w:eastAsia="en-AU"/>
              </w:rPr>
              <w:t>Taswater</w:t>
            </w:r>
            <w:proofErr w:type="spellEnd"/>
            <w:r>
              <w:rPr>
                <w:lang w:eastAsia="en-AU"/>
              </w:rPr>
              <w:t xml:space="preserve"> in Tasmania were in effect until 30 </w:t>
            </w:r>
            <w:r>
              <w:rPr>
                <w:rFonts w:cstheme="minorHAnsi"/>
                <w:color w:val="000000"/>
                <w:lang w:eastAsia="en-AU"/>
              </w:rPr>
              <w:t>June 2026. T</w:t>
            </w:r>
            <w:r w:rsidRPr="00E76A45">
              <w:rPr>
                <w:rFonts w:cstheme="minorHAnsi"/>
                <w:color w:val="000000"/>
                <w:lang w:eastAsia="en-AU"/>
              </w:rPr>
              <w:t>he Queensland Government directed the Q</w:t>
            </w:r>
            <w:r>
              <w:rPr>
                <w:rFonts w:cstheme="minorHAnsi"/>
                <w:color w:val="000000"/>
                <w:lang w:eastAsia="en-AU"/>
              </w:rPr>
              <w:t>ueensland Competition Authority</w:t>
            </w:r>
            <w:r w:rsidRPr="00E76A45">
              <w:rPr>
                <w:rFonts w:cstheme="minorHAnsi"/>
                <w:color w:val="000000"/>
                <w:lang w:eastAsia="en-AU"/>
              </w:rPr>
              <w:t xml:space="preserve"> </w:t>
            </w:r>
            <w:r>
              <w:rPr>
                <w:rFonts w:cstheme="minorHAnsi"/>
                <w:color w:val="000000"/>
                <w:lang w:eastAsia="en-AU"/>
              </w:rPr>
              <w:t xml:space="preserve">(QCA) </w:t>
            </w:r>
            <w:r w:rsidRPr="00E76A45">
              <w:rPr>
                <w:rFonts w:cstheme="minorHAnsi"/>
                <w:color w:val="000000"/>
                <w:lang w:eastAsia="en-AU"/>
              </w:rPr>
              <w:t xml:space="preserve">to review </w:t>
            </w:r>
            <w:r>
              <w:rPr>
                <w:rFonts w:cstheme="minorHAnsi"/>
                <w:color w:val="000000"/>
                <w:lang w:eastAsia="en-AU"/>
              </w:rPr>
              <w:t>the</w:t>
            </w:r>
            <w:r w:rsidRPr="00E76A45">
              <w:rPr>
                <w:rFonts w:cstheme="minorHAnsi"/>
                <w:color w:val="000000"/>
                <w:lang w:eastAsia="en-AU"/>
              </w:rPr>
              <w:t xml:space="preserve"> water prices</w:t>
            </w:r>
            <w:r>
              <w:rPr>
                <w:rFonts w:cstheme="minorHAnsi"/>
                <w:color w:val="000000"/>
                <w:lang w:eastAsia="en-AU"/>
              </w:rPr>
              <w:t xml:space="preserve"> of</w:t>
            </w:r>
            <w:r w:rsidRPr="00E76A45">
              <w:rPr>
                <w:rFonts w:cstheme="minorHAnsi"/>
                <w:color w:val="000000"/>
                <w:lang w:eastAsia="en-AU"/>
              </w:rPr>
              <w:t xml:space="preserve"> distributor retailers in South-East Queensland</w:t>
            </w:r>
            <w:r>
              <w:rPr>
                <w:rFonts w:cstheme="minorHAnsi"/>
                <w:color w:val="000000"/>
                <w:lang w:eastAsia="en-AU"/>
              </w:rPr>
              <w:t xml:space="preserve"> (</w:t>
            </w:r>
            <w:proofErr w:type="spellStart"/>
            <w:r w:rsidRPr="00E76A45">
              <w:rPr>
                <w:rFonts w:cstheme="minorHAnsi"/>
                <w:color w:val="000000"/>
                <w:lang w:eastAsia="en-AU"/>
              </w:rPr>
              <w:t>Unitywater</w:t>
            </w:r>
            <w:proofErr w:type="spellEnd"/>
            <w:r w:rsidRPr="00E76A45">
              <w:rPr>
                <w:rFonts w:cstheme="minorHAnsi"/>
                <w:color w:val="000000"/>
                <w:lang w:eastAsia="en-AU"/>
              </w:rPr>
              <w:t xml:space="preserve"> and Urban Utilities</w:t>
            </w:r>
            <w:r>
              <w:rPr>
                <w:rFonts w:cstheme="minorHAnsi"/>
                <w:color w:val="000000"/>
                <w:lang w:eastAsia="en-AU"/>
              </w:rPr>
              <w:t>).</w:t>
            </w:r>
          </w:p>
          <w:p w14:paraId="64491DA6" w14:textId="77777777" w:rsidR="00051F2B" w:rsidRPr="00793B67" w:rsidRDefault="00051F2B" w:rsidP="004A64F2">
            <w:pPr>
              <w:pStyle w:val="TableBody"/>
              <w:spacing w:before="40" w:after="40" w:line="260" w:lineRule="atLeast"/>
              <w:rPr>
                <w:rFonts w:cstheme="minorHAnsi"/>
                <w:color w:val="000000"/>
                <w:lang w:eastAsia="en-AU"/>
              </w:rPr>
            </w:pPr>
            <w:r>
              <w:rPr>
                <w:b/>
                <w:lang w:eastAsia="en-AU"/>
              </w:rPr>
              <w:t>Participant feedback:</w:t>
            </w:r>
            <w:r w:rsidRPr="006008AB">
              <w:rPr>
                <w:rStyle w:val="FootnoteReference"/>
                <w:rFonts w:cstheme="minorHAnsi"/>
                <w:color w:val="000000"/>
                <w:lang w:eastAsia="en-AU"/>
              </w:rPr>
              <w:footnoteReference w:id="4"/>
            </w:r>
            <w:r w:rsidRPr="006008AB">
              <w:rPr>
                <w:lang w:eastAsia="en-AU"/>
              </w:rPr>
              <w:t xml:space="preserve"> </w:t>
            </w:r>
            <w:r>
              <w:rPr>
                <w:lang w:eastAsia="en-AU"/>
              </w:rPr>
              <w:t xml:space="preserve">Participants raised the tension between </w:t>
            </w:r>
            <w:r w:rsidRPr="00A7430D">
              <w:rPr>
                <w:lang w:eastAsia="en-AU"/>
              </w:rPr>
              <w:t>manag</w:t>
            </w:r>
            <w:r>
              <w:rPr>
                <w:lang w:eastAsia="en-AU"/>
              </w:rPr>
              <w:t>ing</w:t>
            </w:r>
            <w:r w:rsidRPr="00A7430D">
              <w:rPr>
                <w:lang w:eastAsia="en-AU"/>
              </w:rPr>
              <w:t xml:space="preserve"> cost of living pressures </w:t>
            </w:r>
            <w:r>
              <w:rPr>
                <w:lang w:eastAsia="en-AU"/>
              </w:rPr>
              <w:t>through</w:t>
            </w:r>
            <w:r w:rsidRPr="00A7430D">
              <w:rPr>
                <w:lang w:eastAsia="en-AU"/>
              </w:rPr>
              <w:t xml:space="preserve"> water pricing policies</w:t>
            </w:r>
            <w:r>
              <w:rPr>
                <w:lang w:eastAsia="en-AU"/>
              </w:rPr>
              <w:t xml:space="preserve"> and water providers’</w:t>
            </w:r>
            <w:r w:rsidRPr="00A7430D">
              <w:rPr>
                <w:lang w:eastAsia="en-AU"/>
              </w:rPr>
              <w:t xml:space="preserve"> </w:t>
            </w:r>
            <w:r>
              <w:rPr>
                <w:lang w:eastAsia="en-AU"/>
              </w:rPr>
              <w:t xml:space="preserve">long-term </w:t>
            </w:r>
            <w:r w:rsidRPr="00A7430D">
              <w:rPr>
                <w:lang w:eastAsia="en-AU"/>
              </w:rPr>
              <w:t xml:space="preserve">financial </w:t>
            </w:r>
            <w:r>
              <w:rPr>
                <w:lang w:eastAsia="en-AU"/>
              </w:rPr>
              <w:t xml:space="preserve">sustainability (AWA, sub. 50, p. 10; IPART, sub. 10, p. 2; NELA, sub. 56, p. 3; NSW DCCEEW, sub. 20, p. 7; </w:t>
            </w:r>
            <w:proofErr w:type="spellStart"/>
            <w:r>
              <w:rPr>
                <w:lang w:eastAsia="en-AU"/>
              </w:rPr>
              <w:t>WaterNSW</w:t>
            </w:r>
            <w:proofErr w:type="spellEnd"/>
            <w:r>
              <w:rPr>
                <w:lang w:eastAsia="en-AU"/>
              </w:rPr>
              <w:t>, sub. 51, p. 3) and that this can lead</w:t>
            </w:r>
            <w:r w:rsidRPr="00A7430D">
              <w:rPr>
                <w:lang w:eastAsia="en-AU"/>
              </w:rPr>
              <w:t xml:space="preserve"> to underinvestment (</w:t>
            </w:r>
            <w:r>
              <w:rPr>
                <w:lang w:eastAsia="en-AU"/>
              </w:rPr>
              <w:t xml:space="preserve">IPART, </w:t>
            </w:r>
            <w:r w:rsidRPr="00A7430D">
              <w:rPr>
                <w:lang w:eastAsia="en-AU"/>
              </w:rPr>
              <w:t>su</w:t>
            </w:r>
            <w:r>
              <w:rPr>
                <w:lang w:eastAsia="en-AU"/>
              </w:rPr>
              <w:t>b</w:t>
            </w:r>
            <w:r w:rsidRPr="00A7430D">
              <w:rPr>
                <w:lang w:eastAsia="en-AU"/>
              </w:rPr>
              <w:t>.</w:t>
            </w:r>
            <w:r>
              <w:rPr>
                <w:lang w:eastAsia="en-AU"/>
              </w:rPr>
              <w:t> 10, p. 2) and then higher long</w:t>
            </w:r>
            <w:r>
              <w:rPr>
                <w:lang w:eastAsia="en-AU"/>
              </w:rPr>
              <w:noBreakHyphen/>
              <w:t>term costs (</w:t>
            </w:r>
            <w:proofErr w:type="spellStart"/>
            <w:r>
              <w:rPr>
                <w:lang w:eastAsia="en-AU"/>
              </w:rPr>
              <w:t>TasWater</w:t>
            </w:r>
            <w:proofErr w:type="spellEnd"/>
            <w:r>
              <w:rPr>
                <w:lang w:eastAsia="en-AU"/>
              </w:rPr>
              <w:t>, sub. 32, p. 2; WSAA, sub. </w:t>
            </w:r>
            <w:r w:rsidRPr="00A7430D">
              <w:rPr>
                <w:lang w:eastAsia="en-AU"/>
              </w:rPr>
              <w:t>53</w:t>
            </w:r>
            <w:r>
              <w:rPr>
                <w:lang w:eastAsia="en-AU"/>
              </w:rPr>
              <w:t>, p. 10</w:t>
            </w:r>
            <w:r w:rsidRPr="00A7430D">
              <w:rPr>
                <w:lang w:eastAsia="en-AU"/>
              </w:rPr>
              <w:t>).</w:t>
            </w:r>
            <w:r w:rsidRPr="002D61D2">
              <w:rPr>
                <w:lang w:eastAsia="en-AU"/>
              </w:rPr>
              <w:t xml:space="preserve"> </w:t>
            </w:r>
            <w:r>
              <w:rPr>
                <w:lang w:eastAsia="en-AU"/>
              </w:rPr>
              <w:t>Infrastructure Partnerships Australia (sub. 49, p. </w:t>
            </w:r>
            <w:r>
              <w:rPr>
                <w:rFonts w:cstheme="minorHAnsi"/>
                <w:color w:val="000000"/>
                <w:lang w:eastAsia="en-AU"/>
              </w:rPr>
              <w:t>3) raised that s</w:t>
            </w:r>
            <w:r w:rsidRPr="00D81CA0">
              <w:rPr>
                <w:rFonts w:cstheme="minorHAnsi"/>
                <w:color w:val="000000"/>
                <w:lang w:eastAsia="en-AU"/>
              </w:rPr>
              <w:t>everal regulatory determinations have departed from best practice.</w:t>
            </w:r>
          </w:p>
          <w:p w14:paraId="64035546" w14:textId="77777777" w:rsidR="00051F2B" w:rsidRDefault="00051F2B" w:rsidP="004A64F2">
            <w:pPr>
              <w:pStyle w:val="TableBody"/>
              <w:spacing w:before="40" w:after="40" w:line="260" w:lineRule="atLeast"/>
              <w:rPr>
                <w:rFonts w:cstheme="minorHAnsi"/>
                <w:color w:val="000000"/>
                <w:lang w:eastAsia="en-AU"/>
              </w:rPr>
            </w:pPr>
            <w:r>
              <w:rPr>
                <w:lang w:eastAsia="en-AU"/>
              </w:rPr>
              <w:t>The South Australian Council of Social Service (SACOSS) (sub. 19, pp. 4–5) raised that it is unclear whether SA will retain an NWI-consistent independent price</w:t>
            </w:r>
            <w:r>
              <w:rPr>
                <w:lang w:eastAsia="en-AU"/>
              </w:rPr>
              <w:noBreakHyphen/>
              <w:t>setting process</w:t>
            </w:r>
            <w:r>
              <w:rPr>
                <w:rFonts w:cstheme="minorHAnsi"/>
                <w:color w:val="000000"/>
                <w:lang w:eastAsia="en-AU"/>
              </w:rPr>
              <w:t xml:space="preserve"> with the proposed SA Gas and Water Trust. </w:t>
            </w:r>
          </w:p>
          <w:p w14:paraId="6EEB54D0" w14:textId="77777777" w:rsidR="00051F2B" w:rsidRDefault="00051F2B" w:rsidP="004A64F2">
            <w:pPr>
              <w:pStyle w:val="TableBody"/>
              <w:spacing w:before="40" w:after="40" w:line="260" w:lineRule="atLeast"/>
              <w:rPr>
                <w:rFonts w:cstheme="minorHAnsi"/>
                <w:color w:val="000000"/>
                <w:lang w:eastAsia="en-AU"/>
              </w:rPr>
            </w:pPr>
            <w:r>
              <w:rPr>
                <w:lang w:eastAsia="en-AU"/>
              </w:rPr>
              <w:t>The Queensland Water Directorate (</w:t>
            </w:r>
            <w:proofErr w:type="spellStart"/>
            <w:r>
              <w:rPr>
                <w:lang w:eastAsia="en-AU"/>
              </w:rPr>
              <w:t>qldwater</w:t>
            </w:r>
            <w:proofErr w:type="spellEnd"/>
            <w:r>
              <w:rPr>
                <w:lang w:eastAsia="en-AU"/>
              </w:rPr>
              <w:t xml:space="preserve">) (sub. 24, p. 6) </w:t>
            </w:r>
            <w:r w:rsidRPr="00470A6E">
              <w:rPr>
                <w:lang w:eastAsia="en-AU"/>
              </w:rPr>
              <w:t>raised</w:t>
            </w:r>
            <w:r>
              <w:rPr>
                <w:lang w:eastAsia="en-AU"/>
              </w:rPr>
              <w:t xml:space="preserve"> concerns with the</w:t>
            </w:r>
            <w:r w:rsidRPr="00215DE0">
              <w:rPr>
                <w:lang w:eastAsia="en-AU"/>
              </w:rPr>
              <w:t xml:space="preserve"> </w:t>
            </w:r>
            <w:r>
              <w:rPr>
                <w:lang w:eastAsia="en-AU"/>
              </w:rPr>
              <w:t xml:space="preserve">QCA’s </w:t>
            </w:r>
            <w:r w:rsidRPr="00F7361F">
              <w:rPr>
                <w:lang w:eastAsia="en-AU"/>
              </w:rPr>
              <w:t xml:space="preserve">price-monitoring investigation into </w:t>
            </w:r>
            <w:proofErr w:type="spellStart"/>
            <w:r w:rsidRPr="00F7361F">
              <w:rPr>
                <w:lang w:eastAsia="en-AU"/>
              </w:rPr>
              <w:t>Unitywater</w:t>
            </w:r>
            <w:proofErr w:type="spellEnd"/>
            <w:r w:rsidRPr="00F7361F">
              <w:rPr>
                <w:lang w:eastAsia="en-AU"/>
              </w:rPr>
              <w:t xml:space="preserve"> and Urban Utilities</w:t>
            </w:r>
            <w:r>
              <w:rPr>
                <w:lang w:eastAsia="en-AU"/>
              </w:rPr>
              <w:t>, including</w:t>
            </w:r>
            <w:r w:rsidRPr="00215DE0">
              <w:rPr>
                <w:lang w:eastAsia="en-AU"/>
              </w:rPr>
              <w:t xml:space="preserve"> the departure from </w:t>
            </w:r>
            <w:r>
              <w:rPr>
                <w:lang w:eastAsia="en-AU"/>
              </w:rPr>
              <w:t>s</w:t>
            </w:r>
            <w:r w:rsidRPr="00215DE0">
              <w:rPr>
                <w:lang w:eastAsia="en-AU"/>
              </w:rPr>
              <w:t>tandard determination process</w:t>
            </w:r>
            <w:r>
              <w:rPr>
                <w:lang w:eastAsia="en-AU"/>
              </w:rPr>
              <w:t>es</w:t>
            </w:r>
            <w:r w:rsidRPr="00215DE0">
              <w:rPr>
                <w:lang w:eastAsia="en-AU"/>
              </w:rPr>
              <w:t xml:space="preserve">, lack of clarity around </w:t>
            </w:r>
            <w:r>
              <w:rPr>
                <w:lang w:eastAsia="en-AU"/>
              </w:rPr>
              <w:t>s</w:t>
            </w:r>
            <w:r w:rsidRPr="00215DE0">
              <w:rPr>
                <w:lang w:eastAsia="en-AU"/>
              </w:rPr>
              <w:t>tage</w:t>
            </w:r>
            <w:r>
              <w:rPr>
                <w:lang w:eastAsia="en-AU"/>
              </w:rPr>
              <w:t> </w:t>
            </w:r>
            <w:r w:rsidRPr="00215DE0">
              <w:rPr>
                <w:lang w:eastAsia="en-AU"/>
              </w:rPr>
              <w:t>1, and absence of any provision for public consultation in</w:t>
            </w:r>
            <w:r>
              <w:rPr>
                <w:lang w:eastAsia="en-AU"/>
              </w:rPr>
              <w:t xml:space="preserve"> s</w:t>
            </w:r>
            <w:r w:rsidRPr="00215DE0">
              <w:rPr>
                <w:lang w:eastAsia="en-AU"/>
              </w:rPr>
              <w:t>tage</w:t>
            </w:r>
            <w:r>
              <w:rPr>
                <w:lang w:eastAsia="en-AU"/>
              </w:rPr>
              <w:t> </w:t>
            </w:r>
            <w:r w:rsidRPr="00215DE0">
              <w:rPr>
                <w:rFonts w:cstheme="minorHAnsi"/>
                <w:color w:val="000000"/>
                <w:lang w:eastAsia="en-AU"/>
              </w:rPr>
              <w:t>1</w:t>
            </w:r>
            <w:r>
              <w:rPr>
                <w:rFonts w:cstheme="minorHAnsi"/>
                <w:color w:val="000000"/>
                <w:lang w:eastAsia="en-AU"/>
              </w:rPr>
              <w:t>.</w:t>
            </w:r>
          </w:p>
          <w:p w14:paraId="5521AF77" w14:textId="77777777" w:rsidR="00051F2B" w:rsidRPr="00F47977" w:rsidRDefault="00051F2B" w:rsidP="004A64F2">
            <w:pPr>
              <w:pStyle w:val="TableBody"/>
              <w:spacing w:before="40" w:after="40" w:line="260" w:lineRule="atLeast"/>
              <w:rPr>
                <w:lang w:eastAsia="en-AU"/>
              </w:rPr>
            </w:pPr>
            <w:r>
              <w:rPr>
                <w:lang w:eastAsia="en-AU"/>
              </w:rPr>
              <w:t xml:space="preserve">SACOSS (sub. 19, p. 11) raised concerns with the </w:t>
            </w:r>
            <w:r w:rsidRPr="00522E35">
              <w:rPr>
                <w:lang w:eastAsia="en-AU"/>
              </w:rPr>
              <w:t xml:space="preserve">Ministerial Directions </w:t>
            </w:r>
            <w:r>
              <w:rPr>
                <w:lang w:eastAsia="en-AU"/>
              </w:rPr>
              <w:t xml:space="preserve">that have altered the regulatory framework and processes </w:t>
            </w:r>
            <w:r w:rsidRPr="00522E35">
              <w:rPr>
                <w:lang w:eastAsia="en-AU"/>
              </w:rPr>
              <w:t>to fund project</w:t>
            </w:r>
            <w:r>
              <w:rPr>
                <w:lang w:eastAsia="en-AU"/>
              </w:rPr>
              <w:t>s in SA.</w:t>
            </w:r>
          </w:p>
        </w:tc>
      </w:tr>
      <w:tr w:rsidR="00051F2B" w:rsidRPr="007C5443" w14:paraId="346D9A6B" w14:textId="77777777" w:rsidTr="004C4329">
        <w:tc>
          <w:tcPr>
            <w:tcW w:w="882" w:type="pct"/>
            <w:tcBorders>
              <w:top w:val="single" w:sz="4" w:space="0" w:color="BFBFBF" w:themeColor="background1" w:themeShade="BF"/>
              <w:bottom w:val="single" w:sz="4" w:space="0" w:color="BFBFBF" w:themeColor="background1" w:themeShade="BF"/>
            </w:tcBorders>
          </w:tcPr>
          <w:p w14:paraId="4A307A12"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t>Urban water: not formally regulated</w:t>
            </w:r>
          </w:p>
        </w:tc>
        <w:tc>
          <w:tcPr>
            <w:tcW w:w="662" w:type="pct"/>
            <w:tcBorders>
              <w:top w:val="single" w:sz="4" w:space="0" w:color="BFBFBF" w:themeColor="background1" w:themeShade="BF"/>
              <w:bottom w:val="single" w:sz="4" w:space="0" w:color="BFBFBF" w:themeColor="background1" w:themeShade="BF"/>
            </w:tcBorders>
          </w:tcPr>
          <w:p w14:paraId="40C7F382" w14:textId="77777777" w:rsidR="00051F2B" w:rsidRPr="002D61D2" w:rsidRDefault="00051F2B" w:rsidP="004A64F2">
            <w:pPr>
              <w:pStyle w:val="TableBody"/>
              <w:spacing w:before="40" w:after="40" w:line="260" w:lineRule="atLeast"/>
              <w:rPr>
                <w:i/>
                <w:lang w:eastAsia="en-AU"/>
              </w:rPr>
            </w:pPr>
            <w:r w:rsidRPr="002D61D2">
              <w:rPr>
                <w:i/>
                <w:lang w:eastAsia="en-AU"/>
              </w:rPr>
              <w:t>Largely achieved</w:t>
            </w:r>
          </w:p>
        </w:tc>
        <w:tc>
          <w:tcPr>
            <w:tcW w:w="3456" w:type="pct"/>
            <w:tcBorders>
              <w:top w:val="single" w:sz="4" w:space="0" w:color="BFBFBF" w:themeColor="background1" w:themeShade="BF"/>
              <w:bottom w:val="single" w:sz="4" w:space="0" w:color="BFBFBF" w:themeColor="background1" w:themeShade="BF"/>
            </w:tcBorders>
          </w:tcPr>
          <w:p w14:paraId="51D59C71" w14:textId="77777777" w:rsidR="00051F2B" w:rsidRDefault="00051F2B" w:rsidP="004A64F2">
            <w:pPr>
              <w:pStyle w:val="TableBody"/>
              <w:spacing w:before="40" w:after="40" w:line="260" w:lineRule="atLeast"/>
              <w:rPr>
                <w:rFonts w:cstheme="minorHAnsi"/>
                <w:b/>
                <w:bCs/>
                <w:color w:val="000000"/>
                <w:lang w:eastAsia="en-AU"/>
              </w:rPr>
            </w:pPr>
            <w:r>
              <w:rPr>
                <w:b/>
                <w:lang w:eastAsia="en-AU"/>
              </w:rPr>
              <w:t xml:space="preserve">Status: </w:t>
            </w:r>
            <w:r w:rsidRPr="00C728FB">
              <w:rPr>
                <w:rFonts w:cstheme="minorHAnsi"/>
                <w:color w:val="000000"/>
                <w:lang w:eastAsia="en-AU"/>
              </w:rPr>
              <w:t xml:space="preserve">Updated </w:t>
            </w:r>
            <w:r>
              <w:rPr>
                <w:rFonts w:cstheme="minorHAnsi"/>
                <w:color w:val="000000"/>
                <w:lang w:eastAsia="en-AU"/>
              </w:rPr>
              <w:t>National Performance Report (</w:t>
            </w:r>
            <w:r w:rsidRPr="00C728FB">
              <w:rPr>
                <w:rFonts w:cstheme="minorHAnsi"/>
                <w:color w:val="000000"/>
                <w:lang w:eastAsia="en-AU"/>
              </w:rPr>
              <w:t>NPR</w:t>
            </w:r>
            <w:r>
              <w:rPr>
                <w:rFonts w:cstheme="minorHAnsi"/>
                <w:color w:val="000000"/>
                <w:lang w:eastAsia="en-AU"/>
              </w:rPr>
              <w:t>)</w:t>
            </w:r>
            <w:r w:rsidRPr="00C728FB">
              <w:rPr>
                <w:rFonts w:cstheme="minorHAnsi"/>
                <w:color w:val="000000"/>
                <w:lang w:eastAsia="en-AU"/>
              </w:rPr>
              <w:t xml:space="preserve"> indicators and expanded</w:t>
            </w:r>
            <w:r>
              <w:rPr>
                <w:rFonts w:cstheme="minorHAnsi"/>
                <w:color w:val="000000"/>
                <w:lang w:eastAsia="en-AU"/>
              </w:rPr>
              <w:t xml:space="preserve"> reporting requirements for small providers</w:t>
            </w:r>
            <w:r w:rsidRPr="00C728FB">
              <w:rPr>
                <w:rFonts w:cstheme="minorHAnsi"/>
                <w:color w:val="000000"/>
                <w:lang w:eastAsia="en-AU"/>
              </w:rPr>
              <w:t xml:space="preserve"> </w:t>
            </w:r>
            <w:r>
              <w:rPr>
                <w:rFonts w:cstheme="minorHAnsi"/>
                <w:color w:val="000000"/>
                <w:lang w:eastAsia="en-AU"/>
              </w:rPr>
              <w:t>have increased</w:t>
            </w:r>
            <w:r w:rsidRPr="00C728FB">
              <w:rPr>
                <w:rFonts w:cstheme="minorHAnsi"/>
                <w:color w:val="000000"/>
                <w:lang w:eastAsia="en-AU"/>
              </w:rPr>
              <w:t xml:space="preserve"> information about pricing and service outcomes</w:t>
            </w:r>
            <w:r>
              <w:rPr>
                <w:rFonts w:cstheme="minorHAnsi"/>
                <w:color w:val="000000"/>
                <w:lang w:eastAsia="en-AU"/>
              </w:rPr>
              <w:t>.</w:t>
            </w:r>
            <w:r w:rsidRPr="00101C70">
              <w:rPr>
                <w:rFonts w:cstheme="minorHAnsi"/>
                <w:b/>
                <w:bCs/>
                <w:color w:val="000000"/>
                <w:lang w:eastAsia="en-AU"/>
              </w:rPr>
              <w:t xml:space="preserve"> </w:t>
            </w:r>
          </w:p>
          <w:p w14:paraId="0ADF6934" w14:textId="77777777" w:rsidR="00051F2B" w:rsidRDefault="00051F2B" w:rsidP="004A64F2">
            <w:pPr>
              <w:pStyle w:val="TableBody"/>
              <w:spacing w:before="40" w:after="40" w:line="260" w:lineRule="atLeast"/>
              <w:rPr>
                <w:rFonts w:cstheme="minorHAnsi"/>
                <w:color w:val="000000"/>
                <w:lang w:eastAsia="en-AU"/>
              </w:rPr>
            </w:pPr>
            <w:r>
              <w:rPr>
                <w:lang w:eastAsia="en-AU"/>
              </w:rPr>
              <w:t xml:space="preserve">The </w:t>
            </w:r>
            <w:r w:rsidRPr="00C728FB">
              <w:rPr>
                <w:rFonts w:cstheme="minorHAnsi"/>
                <w:color w:val="000000"/>
                <w:lang w:eastAsia="en-AU"/>
              </w:rPr>
              <w:t>urban water operations of the jurisdiction-wide water service provider in the NT</w:t>
            </w:r>
            <w:r>
              <w:rPr>
                <w:rFonts w:cstheme="minorHAnsi"/>
                <w:color w:val="000000"/>
                <w:lang w:eastAsia="en-AU"/>
              </w:rPr>
              <w:t xml:space="preserve"> are not yet formally regulated. </w:t>
            </w:r>
          </w:p>
          <w:p w14:paraId="37D3B4AD" w14:textId="77777777" w:rsidR="00051F2B" w:rsidRDefault="00051F2B" w:rsidP="004A64F2">
            <w:pPr>
              <w:pStyle w:val="TableBody"/>
              <w:spacing w:before="40" w:after="40" w:line="260" w:lineRule="atLeast"/>
              <w:rPr>
                <w:rFonts w:cstheme="minorHAnsi"/>
                <w:color w:val="000000"/>
                <w:lang w:eastAsia="en-AU"/>
              </w:rPr>
            </w:pPr>
            <w:r>
              <w:rPr>
                <w:lang w:eastAsia="en-AU"/>
              </w:rPr>
              <w:t xml:space="preserve">In the </w:t>
            </w:r>
            <w:r w:rsidRPr="00E50F8D">
              <w:rPr>
                <w:rFonts w:cstheme="minorHAnsi"/>
                <w:color w:val="000000"/>
                <w:lang w:eastAsia="en-AU"/>
              </w:rPr>
              <w:t>NT</w:t>
            </w:r>
            <w:r>
              <w:rPr>
                <w:rFonts w:cstheme="minorHAnsi"/>
                <w:color w:val="000000"/>
                <w:lang w:eastAsia="en-AU"/>
              </w:rPr>
              <w:t xml:space="preserve">, </w:t>
            </w:r>
            <w:r w:rsidRPr="009D5855">
              <w:rPr>
                <w:rFonts w:cstheme="minorHAnsi"/>
                <w:color w:val="000000"/>
                <w:lang w:eastAsia="en-AU"/>
              </w:rPr>
              <w:t>NSW and Queensland</w:t>
            </w:r>
            <w:r>
              <w:rPr>
                <w:rFonts w:cstheme="minorHAnsi"/>
                <w:color w:val="000000"/>
                <w:lang w:eastAsia="en-AU"/>
              </w:rPr>
              <w:t xml:space="preserve"> (for</w:t>
            </w:r>
            <w:r w:rsidRPr="00E50F8D">
              <w:rPr>
                <w:rFonts w:cstheme="minorHAnsi"/>
                <w:color w:val="000000"/>
                <w:lang w:eastAsia="en-AU"/>
              </w:rPr>
              <w:t xml:space="preserve"> </w:t>
            </w:r>
            <w:r w:rsidRPr="009D5855">
              <w:rPr>
                <w:rFonts w:cstheme="minorHAnsi"/>
                <w:color w:val="000000"/>
                <w:lang w:eastAsia="en-AU"/>
              </w:rPr>
              <w:t>urban water services provided by councils or council-owned corporations</w:t>
            </w:r>
            <w:r>
              <w:rPr>
                <w:rFonts w:cstheme="minorHAnsi"/>
                <w:color w:val="000000"/>
                <w:lang w:eastAsia="en-AU"/>
              </w:rPr>
              <w:t>),</w:t>
            </w:r>
            <w:r w:rsidRPr="000C60E0">
              <w:t xml:space="preserve"> </w:t>
            </w:r>
            <w:r>
              <w:rPr>
                <w:rFonts w:cstheme="minorHAnsi"/>
                <w:color w:val="000000"/>
                <w:lang w:eastAsia="en-AU"/>
              </w:rPr>
              <w:t>s</w:t>
            </w:r>
            <w:r w:rsidRPr="000C60E0">
              <w:rPr>
                <w:rFonts w:cstheme="minorHAnsi"/>
                <w:color w:val="000000"/>
                <w:lang w:eastAsia="en-AU"/>
              </w:rPr>
              <w:t xml:space="preserve">ubsidies </w:t>
            </w:r>
            <w:r>
              <w:rPr>
                <w:rFonts w:cstheme="minorHAnsi"/>
                <w:color w:val="000000"/>
                <w:lang w:eastAsia="en-AU"/>
              </w:rPr>
              <w:t xml:space="preserve">remain primarily delivered through capital grants instead </w:t>
            </w:r>
            <w:r w:rsidRPr="000C60E0">
              <w:rPr>
                <w:rFonts w:cstheme="minorHAnsi"/>
                <w:color w:val="000000"/>
                <w:lang w:eastAsia="en-AU"/>
              </w:rPr>
              <w:t xml:space="preserve">of </w:t>
            </w:r>
            <w:r>
              <w:rPr>
                <w:rFonts w:cstheme="minorHAnsi"/>
                <w:color w:val="000000"/>
                <w:lang w:eastAsia="en-AU"/>
              </w:rPr>
              <w:t>Community Service Obligations (CSO</w:t>
            </w:r>
            <w:r w:rsidRPr="000C60E0">
              <w:rPr>
                <w:rFonts w:cstheme="minorHAnsi"/>
                <w:color w:val="000000"/>
                <w:lang w:eastAsia="en-AU"/>
              </w:rPr>
              <w:t>s</w:t>
            </w:r>
            <w:r>
              <w:rPr>
                <w:rFonts w:cstheme="minorHAnsi"/>
                <w:color w:val="000000"/>
                <w:lang w:eastAsia="en-AU"/>
              </w:rPr>
              <w:t xml:space="preserve">). </w:t>
            </w:r>
          </w:p>
          <w:p w14:paraId="4FC720F2" w14:textId="77777777" w:rsidR="00051F2B" w:rsidRDefault="00051F2B" w:rsidP="004A64F2">
            <w:pPr>
              <w:pStyle w:val="TableBody"/>
              <w:spacing w:before="40" w:after="40" w:line="260" w:lineRule="atLeast"/>
              <w:rPr>
                <w:rFonts w:cstheme="minorHAnsi"/>
                <w:color w:val="000000"/>
                <w:lang w:eastAsia="en-AU"/>
              </w:rPr>
            </w:pPr>
            <w:r w:rsidRPr="00E50F8D">
              <w:rPr>
                <w:b/>
                <w:lang w:eastAsia="en-AU"/>
              </w:rPr>
              <w:t>Key updates from jurisdictions</w:t>
            </w:r>
            <w:r w:rsidRPr="007D12C7">
              <w:rPr>
                <w:rFonts w:cstheme="minorHAnsi"/>
                <w:b/>
                <w:bCs/>
                <w:color w:val="000000"/>
                <w:lang w:eastAsia="en-AU"/>
              </w:rPr>
              <w:t>:</w:t>
            </w:r>
            <w:r>
              <w:rPr>
                <w:rFonts w:cstheme="minorHAnsi"/>
                <w:color w:val="000000"/>
                <w:lang w:eastAsia="en-AU"/>
              </w:rPr>
              <w:t xml:space="preserve"> P</w:t>
            </w:r>
            <w:r w:rsidRPr="001D4625">
              <w:rPr>
                <w:rFonts w:cstheme="minorHAnsi"/>
                <w:color w:val="000000"/>
                <w:lang w:eastAsia="en-AU"/>
              </w:rPr>
              <w:t>roposed reforms i</w:t>
            </w:r>
            <w:r>
              <w:rPr>
                <w:rFonts w:cstheme="minorHAnsi"/>
                <w:color w:val="000000"/>
                <w:lang w:eastAsia="en-AU"/>
              </w:rPr>
              <w:t xml:space="preserve">n the NT </w:t>
            </w:r>
            <w:r w:rsidRPr="001D4625">
              <w:rPr>
                <w:rFonts w:cstheme="minorHAnsi"/>
                <w:color w:val="000000"/>
                <w:lang w:eastAsia="en-AU"/>
              </w:rPr>
              <w:t xml:space="preserve">to introduce a regulatory determination process will allow the independent regulator to set prices or allowable </w:t>
            </w:r>
            <w:r>
              <w:rPr>
                <w:rFonts w:cstheme="minorHAnsi"/>
                <w:color w:val="000000"/>
                <w:lang w:eastAsia="en-AU"/>
              </w:rPr>
              <w:t xml:space="preserve">revenue for the Power and Water Company. The reform will </w:t>
            </w:r>
            <w:r w:rsidRPr="001D4625">
              <w:rPr>
                <w:rFonts w:cstheme="minorHAnsi"/>
                <w:color w:val="000000"/>
                <w:lang w:eastAsia="en-AU"/>
              </w:rPr>
              <w:lastRenderedPageBreak/>
              <w:t xml:space="preserve">encompass all service providers in the </w:t>
            </w:r>
            <w:r>
              <w:rPr>
                <w:rFonts w:cstheme="minorHAnsi"/>
                <w:color w:val="000000"/>
                <w:lang w:eastAsia="en-AU"/>
              </w:rPr>
              <w:t>NT</w:t>
            </w:r>
            <w:r w:rsidRPr="001D4625">
              <w:rPr>
                <w:rFonts w:cstheme="minorHAnsi"/>
                <w:color w:val="000000"/>
                <w:lang w:eastAsia="en-AU"/>
              </w:rPr>
              <w:t>, with tiered regulatory requirements based on scale of service provision.</w:t>
            </w:r>
            <w:r>
              <w:rPr>
                <w:rFonts w:cstheme="minorHAnsi"/>
                <w:color w:val="000000"/>
                <w:lang w:eastAsia="en-AU"/>
              </w:rPr>
              <w:t xml:space="preserve"> T</w:t>
            </w:r>
            <w:r w:rsidRPr="00AE5773">
              <w:rPr>
                <w:rFonts w:cstheme="minorHAnsi"/>
                <w:color w:val="000000"/>
                <w:lang w:eastAsia="en-AU"/>
              </w:rPr>
              <w:t xml:space="preserve">he NSW Government </w:t>
            </w:r>
            <w:r>
              <w:rPr>
                <w:rFonts w:cstheme="minorHAnsi"/>
                <w:color w:val="000000"/>
                <w:lang w:eastAsia="en-AU"/>
              </w:rPr>
              <w:t>is</w:t>
            </w:r>
            <w:r w:rsidRPr="00AE5773">
              <w:rPr>
                <w:rFonts w:cstheme="minorHAnsi"/>
                <w:color w:val="000000"/>
                <w:lang w:eastAsia="en-AU"/>
              </w:rPr>
              <w:t xml:space="preserve"> develop</w:t>
            </w:r>
            <w:r>
              <w:rPr>
                <w:rFonts w:cstheme="minorHAnsi"/>
                <w:color w:val="000000"/>
                <w:lang w:eastAsia="en-AU"/>
              </w:rPr>
              <w:t>ing</w:t>
            </w:r>
            <w:r w:rsidRPr="00AE5773">
              <w:rPr>
                <w:rFonts w:cstheme="minorHAnsi"/>
                <w:color w:val="000000"/>
                <w:lang w:eastAsia="en-AU"/>
              </w:rPr>
              <w:t xml:space="preserve"> funding and other, broader regulatory reforms</w:t>
            </w:r>
            <w:r>
              <w:rPr>
                <w:rFonts w:cstheme="minorHAnsi"/>
                <w:color w:val="000000"/>
                <w:lang w:eastAsia="en-AU"/>
              </w:rPr>
              <w:t xml:space="preserve"> for local water utilities following </w:t>
            </w:r>
            <w:proofErr w:type="gramStart"/>
            <w:r>
              <w:rPr>
                <w:rFonts w:cstheme="minorHAnsi"/>
                <w:color w:val="000000"/>
                <w:lang w:eastAsia="en-AU"/>
              </w:rPr>
              <w:t>a</w:t>
            </w:r>
            <w:proofErr w:type="gramEnd"/>
            <w:r>
              <w:rPr>
                <w:rFonts w:cstheme="minorHAnsi"/>
                <w:color w:val="000000"/>
                <w:lang w:eastAsia="en-AU"/>
              </w:rPr>
              <w:t xml:space="preserve"> NSW Productivity and Equality Commission review.</w:t>
            </w:r>
          </w:p>
          <w:p w14:paraId="2547C46C"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Participant feedback: </w:t>
            </w:r>
            <w:proofErr w:type="spellStart"/>
            <w:r>
              <w:rPr>
                <w:lang w:eastAsia="en-AU"/>
              </w:rPr>
              <w:t>qldwater</w:t>
            </w:r>
            <w:proofErr w:type="spellEnd"/>
            <w:r w:rsidDel="00215DE0">
              <w:rPr>
                <w:lang w:eastAsia="en-AU"/>
              </w:rPr>
              <w:t xml:space="preserve"> (sub.</w:t>
            </w:r>
            <w:r>
              <w:rPr>
                <w:lang w:eastAsia="en-AU"/>
              </w:rPr>
              <w:t> 24, p. 6) highlighted that</w:t>
            </w:r>
            <w:r w:rsidRPr="00470A6E">
              <w:rPr>
                <w:lang w:eastAsia="en-AU"/>
              </w:rPr>
              <w:t xml:space="preserve"> progress on expanding independent economic regulation for urban providers and replacing capital grant funding with transparent CSOs has been limited and</w:t>
            </w:r>
            <w:r>
              <w:rPr>
                <w:lang w:eastAsia="en-AU"/>
              </w:rPr>
              <w:t>,</w:t>
            </w:r>
            <w:r w:rsidRPr="00470A6E">
              <w:rPr>
                <w:lang w:eastAsia="en-AU"/>
              </w:rPr>
              <w:t xml:space="preserve"> in some respects</w:t>
            </w:r>
            <w:r>
              <w:rPr>
                <w:lang w:eastAsia="en-AU"/>
              </w:rPr>
              <w:t>,</w:t>
            </w:r>
            <w:r w:rsidRPr="00470A6E">
              <w:rPr>
                <w:lang w:eastAsia="en-AU"/>
              </w:rPr>
              <w:t xml:space="preserve"> is moving in the wrong direction</w:t>
            </w:r>
            <w:r>
              <w:rPr>
                <w:lang w:eastAsia="en-AU"/>
              </w:rPr>
              <w:t xml:space="preserve"> in Queensland. Participants </w:t>
            </w:r>
            <w:r w:rsidRPr="001F4E5D">
              <w:rPr>
                <w:lang w:eastAsia="en-AU"/>
              </w:rPr>
              <w:t>recommended</w:t>
            </w:r>
            <w:r>
              <w:rPr>
                <w:lang w:eastAsia="en-AU"/>
              </w:rPr>
              <w:t xml:space="preserve"> t</w:t>
            </w:r>
            <w:r w:rsidRPr="001E13D5">
              <w:rPr>
                <w:lang w:eastAsia="en-AU"/>
              </w:rPr>
              <w:t xml:space="preserve">ransparent </w:t>
            </w:r>
            <w:r>
              <w:rPr>
                <w:lang w:eastAsia="en-AU"/>
              </w:rPr>
              <w:t>CSO</w:t>
            </w:r>
            <w:r w:rsidRPr="001E13D5">
              <w:rPr>
                <w:lang w:eastAsia="en-AU"/>
              </w:rPr>
              <w:t xml:space="preserve"> payment</w:t>
            </w:r>
            <w:r>
              <w:rPr>
                <w:lang w:eastAsia="en-AU"/>
              </w:rPr>
              <w:t xml:space="preserve">s (CNSWJO, sub. 18, p. 7; NSW Water Directorate, sub. 69, p. 7; </w:t>
            </w:r>
            <w:proofErr w:type="spellStart"/>
            <w:r>
              <w:rPr>
                <w:lang w:eastAsia="en-AU"/>
              </w:rPr>
              <w:t>qldwater</w:t>
            </w:r>
            <w:proofErr w:type="spellEnd"/>
            <w:r>
              <w:rPr>
                <w:lang w:eastAsia="en-AU"/>
              </w:rPr>
              <w:t xml:space="preserve">, </w:t>
            </w:r>
            <w:r w:rsidRPr="001F4E5D">
              <w:rPr>
                <w:lang w:eastAsia="en-AU"/>
              </w:rPr>
              <w:t>sub.</w:t>
            </w:r>
            <w:r>
              <w:rPr>
                <w:lang w:eastAsia="en-AU"/>
              </w:rPr>
              <w:t> </w:t>
            </w:r>
            <w:r w:rsidRPr="001F4E5D">
              <w:rPr>
                <w:lang w:eastAsia="en-AU"/>
              </w:rPr>
              <w:t>24</w:t>
            </w:r>
            <w:r>
              <w:rPr>
                <w:lang w:eastAsia="en-AU"/>
              </w:rPr>
              <w:t>, p. 7; RDA Mid North Coast, sub. 63, p. 14; WSAA, sub. 53, p. </w:t>
            </w:r>
            <w:r>
              <w:rPr>
                <w:rFonts w:cstheme="minorHAnsi"/>
                <w:color w:val="000000"/>
                <w:lang w:eastAsia="en-AU"/>
              </w:rPr>
              <w:t>6).</w:t>
            </w:r>
          </w:p>
          <w:p w14:paraId="4D473B46" w14:textId="77777777" w:rsidR="00051F2B" w:rsidRDefault="00051F2B" w:rsidP="004A64F2">
            <w:pPr>
              <w:pStyle w:val="TableBody"/>
              <w:spacing w:before="40" w:after="40" w:line="260" w:lineRule="atLeast"/>
              <w:rPr>
                <w:rFonts w:cstheme="minorHAnsi"/>
                <w:color w:val="000000"/>
                <w:lang w:eastAsia="en-AU"/>
              </w:rPr>
            </w:pPr>
            <w:r>
              <w:rPr>
                <w:lang w:eastAsia="en-AU"/>
              </w:rPr>
              <w:t xml:space="preserve">The Central NSW Joint Organisation (sub. 18, p. 6) highlighted that the </w:t>
            </w:r>
            <w:r w:rsidRPr="003C2422">
              <w:rPr>
                <w:lang w:eastAsia="en-AU"/>
              </w:rPr>
              <w:t>user-pays principle cannot adequately fund essential water services in many small and rural communities</w:t>
            </w:r>
            <w:r>
              <w:rPr>
                <w:lang w:eastAsia="en-AU"/>
              </w:rPr>
              <w:t>. Participants also highlighted the lack of sustainable funding for regional council water service provision (WSAP, sub. 8, p. 2; LGAQ, sub. 55, pp. 2–3</w:t>
            </w:r>
            <w:r>
              <w:rPr>
                <w:rFonts w:cstheme="minorHAnsi"/>
                <w:color w:val="000000"/>
                <w:lang w:eastAsia="en-AU"/>
              </w:rPr>
              <w:t xml:space="preserve">). </w:t>
            </w:r>
          </w:p>
          <w:p w14:paraId="40B9D6AE" w14:textId="77777777" w:rsidR="00051F2B" w:rsidRPr="00A70468" w:rsidRDefault="00051F2B" w:rsidP="004A64F2">
            <w:pPr>
              <w:pStyle w:val="TableBody"/>
              <w:spacing w:before="40" w:after="40" w:line="260" w:lineRule="atLeast"/>
              <w:rPr>
                <w:lang w:eastAsia="en-AU"/>
              </w:rPr>
            </w:pPr>
            <w:r>
              <w:rPr>
                <w:lang w:eastAsia="en-AU"/>
              </w:rPr>
              <w:t>SACOSS (sub. 19, p. 9) highlighted the need for</w:t>
            </w:r>
            <w:r w:rsidRPr="003C2BEF">
              <w:rPr>
                <w:lang w:eastAsia="en-AU"/>
              </w:rPr>
              <w:t xml:space="preserve"> </w:t>
            </w:r>
            <w:r>
              <w:rPr>
                <w:lang w:eastAsia="en-AU"/>
              </w:rPr>
              <w:t xml:space="preserve">basic </w:t>
            </w:r>
            <w:r w:rsidRPr="003C2BEF">
              <w:rPr>
                <w:lang w:eastAsia="en-AU"/>
              </w:rPr>
              <w:t xml:space="preserve">consumer protections </w:t>
            </w:r>
            <w:r>
              <w:rPr>
                <w:lang w:eastAsia="en-AU"/>
              </w:rPr>
              <w:t>to be</w:t>
            </w:r>
            <w:r w:rsidRPr="003C2BEF">
              <w:rPr>
                <w:lang w:eastAsia="en-AU"/>
              </w:rPr>
              <w:t xml:space="preserve"> extended to all regional and remote Aboriginal communities</w:t>
            </w:r>
            <w:r>
              <w:rPr>
                <w:lang w:eastAsia="en-AU"/>
              </w:rPr>
              <w:t xml:space="preserve"> in SA. Aboriginal Housing Northern Territory (sub. 62, p. 8) recommended that </w:t>
            </w:r>
            <w:r w:rsidRPr="00C6316B">
              <w:rPr>
                <w:lang w:eastAsia="en-AU"/>
              </w:rPr>
              <w:t xml:space="preserve">Water Supply Licence Areas be extended to include </w:t>
            </w:r>
            <w:r>
              <w:rPr>
                <w:lang w:eastAsia="en-AU"/>
              </w:rPr>
              <w:t>r</w:t>
            </w:r>
            <w:r w:rsidRPr="00C6316B">
              <w:rPr>
                <w:lang w:eastAsia="en-AU"/>
              </w:rPr>
              <w:t xml:space="preserve">emote Aboriginal </w:t>
            </w:r>
            <w:r>
              <w:rPr>
                <w:lang w:eastAsia="en-AU"/>
              </w:rPr>
              <w:t>c</w:t>
            </w:r>
            <w:r w:rsidRPr="00C6316B">
              <w:rPr>
                <w:lang w:eastAsia="en-AU"/>
              </w:rPr>
              <w:t xml:space="preserve">ommunities and </w:t>
            </w:r>
            <w:r>
              <w:rPr>
                <w:lang w:eastAsia="en-AU"/>
              </w:rPr>
              <w:t>h</w:t>
            </w:r>
            <w:r w:rsidRPr="00C6316B">
              <w:rPr>
                <w:lang w:eastAsia="en-AU"/>
              </w:rPr>
              <w:t>omelands serviced by Indigenous Essential Services.</w:t>
            </w:r>
          </w:p>
        </w:tc>
      </w:tr>
      <w:tr w:rsidR="00051F2B" w:rsidRPr="007C5443" w14:paraId="6691FA80" w14:textId="77777777" w:rsidTr="004C4329">
        <w:tc>
          <w:tcPr>
            <w:tcW w:w="882" w:type="pct"/>
            <w:tcBorders>
              <w:top w:val="single" w:sz="4" w:space="0" w:color="BFBFBF" w:themeColor="background1" w:themeShade="BF"/>
              <w:bottom w:val="single" w:sz="4" w:space="0" w:color="BFBFBF" w:themeColor="background1" w:themeShade="BF"/>
            </w:tcBorders>
          </w:tcPr>
          <w:p w14:paraId="6BC9C01A"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lastRenderedPageBreak/>
              <w:t>Rural water: government owned</w:t>
            </w:r>
          </w:p>
        </w:tc>
        <w:tc>
          <w:tcPr>
            <w:tcW w:w="662" w:type="pct"/>
            <w:tcBorders>
              <w:top w:val="single" w:sz="4" w:space="0" w:color="BFBFBF" w:themeColor="background1" w:themeShade="BF"/>
              <w:bottom w:val="single" w:sz="4" w:space="0" w:color="BFBFBF" w:themeColor="background1" w:themeShade="BF"/>
            </w:tcBorders>
          </w:tcPr>
          <w:p w14:paraId="35DB9F5B" w14:textId="77777777" w:rsidR="00051F2B" w:rsidRPr="00DF0086" w:rsidRDefault="00051F2B" w:rsidP="004A64F2">
            <w:pPr>
              <w:pStyle w:val="TableBody"/>
              <w:spacing w:before="40" w:after="40" w:line="260" w:lineRule="atLeast"/>
              <w:rPr>
                <w:i/>
                <w:lang w:eastAsia="en-AU"/>
              </w:rPr>
            </w:pPr>
            <w:r w:rsidRPr="00DF0086">
              <w:rPr>
                <w:i/>
                <w:lang w:eastAsia="en-AU"/>
              </w:rPr>
              <w:t>Partially achieved</w:t>
            </w:r>
          </w:p>
        </w:tc>
        <w:tc>
          <w:tcPr>
            <w:tcW w:w="3456" w:type="pct"/>
            <w:tcBorders>
              <w:top w:val="single" w:sz="4" w:space="0" w:color="BFBFBF" w:themeColor="background1" w:themeShade="BF"/>
              <w:bottom w:val="single" w:sz="4" w:space="0" w:color="BFBFBF" w:themeColor="background1" w:themeShade="BF"/>
            </w:tcBorders>
          </w:tcPr>
          <w:p w14:paraId="457D2DEA" w14:textId="77777777" w:rsidR="00051F2B" w:rsidRPr="00A7430D" w:rsidRDefault="00051F2B" w:rsidP="004A64F2">
            <w:pPr>
              <w:pStyle w:val="TableBody"/>
              <w:spacing w:before="40" w:after="40" w:line="260" w:lineRule="atLeast"/>
              <w:rPr>
                <w:rFonts w:cstheme="minorHAnsi"/>
                <w:color w:val="000000"/>
                <w:lang w:eastAsia="en-AU"/>
              </w:rPr>
            </w:pPr>
            <w:r>
              <w:rPr>
                <w:b/>
                <w:lang w:eastAsia="en-AU"/>
              </w:rPr>
              <w:t xml:space="preserve">Status: </w:t>
            </w:r>
            <w:r w:rsidRPr="00E91F40">
              <w:rPr>
                <w:rFonts w:cstheme="minorHAnsi"/>
                <w:color w:val="000000"/>
                <w:lang w:eastAsia="en-AU"/>
              </w:rPr>
              <w:t xml:space="preserve">Independent economic regulation </w:t>
            </w:r>
            <w:r>
              <w:rPr>
                <w:rFonts w:cstheme="minorHAnsi"/>
                <w:color w:val="000000"/>
                <w:lang w:eastAsia="en-AU"/>
              </w:rPr>
              <w:t>is still</w:t>
            </w:r>
            <w:r w:rsidRPr="00E91F40">
              <w:rPr>
                <w:rFonts w:cstheme="minorHAnsi"/>
                <w:color w:val="000000"/>
                <w:lang w:eastAsia="en-AU"/>
              </w:rPr>
              <w:t xml:space="preserve"> not in place in</w:t>
            </w:r>
            <w:r>
              <w:rPr>
                <w:rFonts w:cstheme="minorHAnsi"/>
                <w:color w:val="000000"/>
                <w:lang w:eastAsia="en-AU"/>
              </w:rPr>
              <w:t xml:space="preserve"> </w:t>
            </w:r>
            <w:r w:rsidRPr="00E91F40">
              <w:rPr>
                <w:rFonts w:cstheme="minorHAnsi"/>
                <w:color w:val="000000"/>
                <w:lang w:eastAsia="en-AU"/>
              </w:rPr>
              <w:t>WA</w:t>
            </w:r>
            <w:r>
              <w:rPr>
                <w:rFonts w:cstheme="minorHAnsi"/>
                <w:color w:val="000000"/>
                <w:lang w:eastAsia="en-AU"/>
              </w:rPr>
              <w:t xml:space="preserve"> and </w:t>
            </w:r>
            <w:r w:rsidRPr="00E91F40">
              <w:rPr>
                <w:rFonts w:cstheme="minorHAnsi"/>
                <w:color w:val="000000"/>
                <w:lang w:eastAsia="en-AU"/>
              </w:rPr>
              <w:t>Tasmania</w:t>
            </w:r>
            <w:r>
              <w:rPr>
                <w:rFonts w:cstheme="minorHAnsi"/>
                <w:color w:val="000000"/>
                <w:lang w:eastAsia="en-AU"/>
              </w:rPr>
              <w:t xml:space="preserve"> for government-owned rural water</w:t>
            </w:r>
            <w:r w:rsidRPr="00E91F40">
              <w:rPr>
                <w:rFonts w:cstheme="minorHAnsi"/>
                <w:color w:val="000000"/>
                <w:lang w:eastAsia="en-AU"/>
              </w:rPr>
              <w:t xml:space="preserve">. </w:t>
            </w:r>
            <w:r>
              <w:rPr>
                <w:rFonts w:cstheme="minorHAnsi"/>
                <w:color w:val="000000"/>
                <w:lang w:eastAsia="en-AU"/>
              </w:rPr>
              <w:t xml:space="preserve">The Queensland Government continues to direct Seqwater and </w:t>
            </w:r>
            <w:proofErr w:type="spellStart"/>
            <w:r>
              <w:rPr>
                <w:rFonts w:cstheme="minorHAnsi"/>
                <w:color w:val="000000"/>
                <w:lang w:eastAsia="en-AU"/>
              </w:rPr>
              <w:t>Sunwater</w:t>
            </w:r>
            <w:proofErr w:type="spellEnd"/>
            <w:r>
              <w:rPr>
                <w:rFonts w:cstheme="minorHAnsi"/>
                <w:color w:val="000000"/>
                <w:lang w:eastAsia="en-AU"/>
              </w:rPr>
              <w:t xml:space="preserve"> to provide a 15% discount on the prices recommended by QCA. </w:t>
            </w:r>
          </w:p>
          <w:p w14:paraId="6E574B43"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Key updates from jurisdictions: </w:t>
            </w:r>
            <w:r>
              <w:rPr>
                <w:rFonts w:cstheme="minorHAnsi"/>
                <w:color w:val="000000"/>
                <w:lang w:eastAsia="en-AU"/>
              </w:rPr>
              <w:t>No update on progress since 2024.</w:t>
            </w:r>
          </w:p>
          <w:p w14:paraId="25EF40B4" w14:textId="77777777" w:rsidR="00051F2B" w:rsidRPr="00A70468" w:rsidRDefault="00051F2B" w:rsidP="004A64F2">
            <w:pPr>
              <w:pStyle w:val="TableBody"/>
              <w:spacing w:before="40" w:after="40" w:line="260" w:lineRule="atLeast"/>
              <w:rPr>
                <w:lang w:eastAsia="en-AU"/>
              </w:rPr>
            </w:pPr>
            <w:r>
              <w:rPr>
                <w:b/>
                <w:lang w:eastAsia="en-AU"/>
              </w:rPr>
              <w:t>Participant feedback</w:t>
            </w:r>
            <w:r w:rsidRPr="00DF0086">
              <w:rPr>
                <w:b/>
                <w:lang w:eastAsia="en-AU"/>
              </w:rPr>
              <w:t>:</w:t>
            </w:r>
            <w:r>
              <w:rPr>
                <w:lang w:eastAsia="en-AU"/>
              </w:rPr>
              <w:t xml:space="preserve"> The </w:t>
            </w:r>
            <w:r w:rsidRPr="00867A01">
              <w:rPr>
                <w:lang w:eastAsia="en-AU"/>
              </w:rPr>
              <w:t xml:space="preserve">Independent Pricing and Regulatory Tribunal </w:t>
            </w:r>
            <w:r>
              <w:rPr>
                <w:lang w:eastAsia="en-AU"/>
              </w:rPr>
              <w:t xml:space="preserve">(IPART) (sub. 10, p. 2) raised that it is </w:t>
            </w:r>
            <w:r w:rsidRPr="003E67F5">
              <w:rPr>
                <w:lang w:eastAsia="en-AU"/>
              </w:rPr>
              <w:t xml:space="preserve">currently consulting on revisions to </w:t>
            </w:r>
            <w:r>
              <w:rPr>
                <w:lang w:eastAsia="en-AU"/>
              </w:rPr>
              <w:t xml:space="preserve">the </w:t>
            </w:r>
            <w:r w:rsidRPr="003E67F5">
              <w:rPr>
                <w:lang w:eastAsia="en-AU"/>
              </w:rPr>
              <w:t>cost sharing</w:t>
            </w:r>
            <w:r>
              <w:rPr>
                <w:lang w:eastAsia="en-AU"/>
              </w:rPr>
              <w:t xml:space="preserve"> framework</w:t>
            </w:r>
            <w:r w:rsidRPr="003E67F5">
              <w:rPr>
                <w:lang w:eastAsia="en-AU"/>
              </w:rPr>
              <w:t xml:space="preserve"> in </w:t>
            </w:r>
            <w:r>
              <w:rPr>
                <w:lang w:eastAsia="en-AU"/>
              </w:rPr>
              <w:t>its</w:t>
            </w:r>
            <w:r w:rsidRPr="003E67F5">
              <w:rPr>
                <w:lang w:eastAsia="en-AU"/>
              </w:rPr>
              <w:t xml:space="preserve"> review of maximum bulk water prices for </w:t>
            </w:r>
            <w:proofErr w:type="spellStart"/>
            <w:r w:rsidRPr="003E67F5">
              <w:rPr>
                <w:lang w:eastAsia="en-AU"/>
              </w:rPr>
              <w:t>WaterNSW’s</w:t>
            </w:r>
            <w:proofErr w:type="spellEnd"/>
            <w:r w:rsidRPr="003E67F5">
              <w:rPr>
                <w:lang w:eastAsia="en-AU"/>
              </w:rPr>
              <w:t xml:space="preserve"> rural and regional services</w:t>
            </w:r>
            <w:r>
              <w:rPr>
                <w:lang w:eastAsia="en-AU"/>
              </w:rPr>
              <w:t>.</w:t>
            </w:r>
          </w:p>
        </w:tc>
      </w:tr>
      <w:tr w:rsidR="00051F2B" w:rsidRPr="007C5443" w14:paraId="24DD1F19" w14:textId="77777777" w:rsidTr="004C4329">
        <w:tc>
          <w:tcPr>
            <w:tcW w:w="882" w:type="pct"/>
            <w:tcBorders>
              <w:top w:val="single" w:sz="4" w:space="0" w:color="BFBFBF" w:themeColor="background1" w:themeShade="BF"/>
              <w:bottom w:val="single" w:sz="4" w:space="0" w:color="BFBFBF" w:themeColor="background1" w:themeShade="BF"/>
            </w:tcBorders>
          </w:tcPr>
          <w:p w14:paraId="0943FAC9"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t>Rural water: user owned</w:t>
            </w:r>
          </w:p>
        </w:tc>
        <w:tc>
          <w:tcPr>
            <w:tcW w:w="662" w:type="pct"/>
            <w:tcBorders>
              <w:top w:val="single" w:sz="4" w:space="0" w:color="BFBFBF" w:themeColor="background1" w:themeShade="BF"/>
              <w:bottom w:val="single" w:sz="4" w:space="0" w:color="BFBFBF" w:themeColor="background1" w:themeShade="BF"/>
            </w:tcBorders>
          </w:tcPr>
          <w:p w14:paraId="0FF8B548" w14:textId="77777777" w:rsidR="00051F2B" w:rsidRPr="00DF0086" w:rsidRDefault="00051F2B" w:rsidP="004A64F2">
            <w:pPr>
              <w:pStyle w:val="TableBody"/>
              <w:spacing w:before="40" w:after="40" w:line="260" w:lineRule="atLeast"/>
              <w:rPr>
                <w:i/>
                <w:lang w:eastAsia="en-AU"/>
              </w:rPr>
            </w:pPr>
            <w:r w:rsidRPr="00DF0086">
              <w:rPr>
                <w:i/>
                <w:lang w:eastAsia="en-AU"/>
              </w:rPr>
              <w:t>Achieved</w:t>
            </w:r>
          </w:p>
        </w:tc>
        <w:tc>
          <w:tcPr>
            <w:tcW w:w="3456" w:type="pct"/>
            <w:tcBorders>
              <w:top w:val="single" w:sz="4" w:space="0" w:color="BFBFBF" w:themeColor="background1" w:themeShade="BF"/>
              <w:bottom w:val="single" w:sz="4" w:space="0" w:color="BFBFBF" w:themeColor="background1" w:themeShade="BF"/>
            </w:tcBorders>
          </w:tcPr>
          <w:p w14:paraId="534F50D7" w14:textId="77777777" w:rsidR="00051F2B" w:rsidRPr="00841B6A" w:rsidRDefault="00051F2B" w:rsidP="004A64F2">
            <w:pPr>
              <w:pStyle w:val="TableBody"/>
              <w:spacing w:before="40" w:after="40" w:line="260" w:lineRule="atLeast"/>
              <w:rPr>
                <w:b/>
                <w:lang w:eastAsia="en-AU"/>
              </w:rPr>
            </w:pPr>
            <w:r>
              <w:rPr>
                <w:b/>
                <w:lang w:eastAsia="en-AU"/>
              </w:rPr>
              <w:t xml:space="preserve">Status: </w:t>
            </w:r>
            <w:r w:rsidRPr="00841B6A">
              <w:rPr>
                <w:lang w:eastAsia="en-AU"/>
              </w:rPr>
              <w:t xml:space="preserve">Consistent with </w:t>
            </w:r>
            <w:r>
              <w:rPr>
                <w:lang w:eastAsia="en-AU"/>
              </w:rPr>
              <w:t>the 2024 PC inquiry</w:t>
            </w:r>
            <w:r w:rsidRPr="00841B6A">
              <w:rPr>
                <w:lang w:eastAsia="en-AU"/>
              </w:rPr>
              <w:t xml:space="preserve">, </w:t>
            </w:r>
            <w:r>
              <w:rPr>
                <w:lang w:eastAsia="en-AU"/>
              </w:rPr>
              <w:t>this update</w:t>
            </w:r>
            <w:r w:rsidRPr="00841B6A">
              <w:rPr>
                <w:lang w:eastAsia="en-AU"/>
              </w:rPr>
              <w:t xml:space="preserve"> has not directly considered pricing outcomes</w:t>
            </w:r>
            <w:r>
              <w:rPr>
                <w:lang w:eastAsia="en-AU"/>
              </w:rPr>
              <w:t xml:space="preserve"> for user-owned rural water</w:t>
            </w:r>
            <w:r w:rsidRPr="00841B6A">
              <w:rPr>
                <w:lang w:eastAsia="en-AU"/>
              </w:rPr>
              <w:t>.</w:t>
            </w:r>
          </w:p>
        </w:tc>
      </w:tr>
      <w:tr w:rsidR="00051F2B" w:rsidRPr="007C5443" w14:paraId="28502B9A" w14:textId="77777777" w:rsidTr="004C4329">
        <w:tc>
          <w:tcPr>
            <w:tcW w:w="882" w:type="pct"/>
            <w:tcBorders>
              <w:top w:val="single" w:sz="4" w:space="0" w:color="BFBFBF" w:themeColor="background1" w:themeShade="BF"/>
              <w:bottom w:val="single" w:sz="4" w:space="0" w:color="BFBFBF"/>
            </w:tcBorders>
          </w:tcPr>
          <w:p w14:paraId="51FED780"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t>Rural water: cross jurisdictional</w:t>
            </w:r>
          </w:p>
        </w:tc>
        <w:tc>
          <w:tcPr>
            <w:tcW w:w="662" w:type="pct"/>
            <w:tcBorders>
              <w:top w:val="single" w:sz="4" w:space="0" w:color="BFBFBF" w:themeColor="background1" w:themeShade="BF"/>
              <w:bottom w:val="single" w:sz="4" w:space="0" w:color="BFBFBF"/>
            </w:tcBorders>
          </w:tcPr>
          <w:p w14:paraId="389E260A" w14:textId="77777777" w:rsidR="00051F2B" w:rsidRPr="00AC5BC3" w:rsidRDefault="00051F2B" w:rsidP="004A64F2">
            <w:pPr>
              <w:pStyle w:val="TableBody"/>
              <w:spacing w:before="40" w:after="40" w:line="260" w:lineRule="atLeast"/>
              <w:rPr>
                <w:i/>
                <w:lang w:eastAsia="en-AU"/>
              </w:rPr>
            </w:pPr>
            <w:r w:rsidRPr="00AC5BC3">
              <w:rPr>
                <w:i/>
                <w:lang w:eastAsia="en-AU"/>
              </w:rPr>
              <w:t>Partially achieved</w:t>
            </w:r>
          </w:p>
        </w:tc>
        <w:tc>
          <w:tcPr>
            <w:tcW w:w="3456" w:type="pct"/>
            <w:tcBorders>
              <w:top w:val="single" w:sz="4" w:space="0" w:color="BFBFBF" w:themeColor="background1" w:themeShade="BF"/>
              <w:bottom w:val="single" w:sz="4" w:space="0" w:color="BFBFBF"/>
            </w:tcBorders>
          </w:tcPr>
          <w:p w14:paraId="26260DA0" w14:textId="77777777" w:rsidR="00051F2B" w:rsidRDefault="00051F2B" w:rsidP="004A64F2">
            <w:pPr>
              <w:pStyle w:val="TableBody"/>
              <w:spacing w:before="40" w:after="40" w:line="260" w:lineRule="atLeast"/>
              <w:rPr>
                <w:rFonts w:cstheme="minorHAnsi"/>
                <w:color w:val="000000"/>
                <w:lang w:eastAsia="en-AU"/>
              </w:rPr>
            </w:pPr>
            <w:r>
              <w:rPr>
                <w:b/>
                <w:lang w:eastAsia="en-AU"/>
              </w:rPr>
              <w:t>Status:</w:t>
            </w:r>
            <w:r>
              <w:t xml:space="preserve"> </w:t>
            </w:r>
            <w:r w:rsidRPr="00A7430D">
              <w:rPr>
                <w:rFonts w:cstheme="minorHAnsi"/>
                <w:color w:val="000000"/>
                <w:lang w:eastAsia="en-AU"/>
              </w:rPr>
              <w:t xml:space="preserve">There appears to be limited progress since 2024. </w:t>
            </w:r>
            <w:r>
              <w:rPr>
                <w:rFonts w:cstheme="minorHAnsi"/>
                <w:color w:val="000000"/>
                <w:lang w:eastAsia="en-AU"/>
              </w:rPr>
              <w:t>In some jurisdictions, there continues to be insufficient</w:t>
            </w:r>
            <w:r w:rsidRPr="00A503D5">
              <w:rPr>
                <w:rFonts w:cstheme="minorHAnsi"/>
                <w:color w:val="000000"/>
                <w:lang w:eastAsia="en-AU"/>
              </w:rPr>
              <w:t xml:space="preserve"> transparency about which costs are passed through to irrigators, and how costs are passed on</w:t>
            </w:r>
            <w:r>
              <w:rPr>
                <w:rFonts w:cstheme="minorHAnsi"/>
                <w:color w:val="000000"/>
                <w:lang w:eastAsia="en-AU"/>
              </w:rPr>
              <w:t>.</w:t>
            </w:r>
          </w:p>
          <w:p w14:paraId="1CE56B40" w14:textId="77777777" w:rsidR="00051F2B" w:rsidRPr="00776662" w:rsidRDefault="00051F2B" w:rsidP="004A64F2">
            <w:pPr>
              <w:pStyle w:val="TableBody"/>
              <w:spacing w:before="40" w:after="40" w:line="260" w:lineRule="atLeast"/>
              <w:rPr>
                <w:b/>
                <w:lang w:eastAsia="en-AU"/>
              </w:rPr>
            </w:pPr>
            <w:r>
              <w:rPr>
                <w:b/>
                <w:lang w:eastAsia="en-AU"/>
              </w:rPr>
              <w:t xml:space="preserve">Key updates from jurisdictions: </w:t>
            </w:r>
            <w:r>
              <w:rPr>
                <w:lang w:eastAsia="en-AU"/>
              </w:rPr>
              <w:t>No update on progress since 2024.</w:t>
            </w:r>
          </w:p>
        </w:tc>
      </w:tr>
      <w:tr w:rsidR="008A3524" w:rsidRPr="007C5443" w14:paraId="0E197D91" w14:textId="77777777" w:rsidTr="00870088">
        <w:tc>
          <w:tcPr>
            <w:tcW w:w="5000" w:type="pct"/>
            <w:gridSpan w:val="3"/>
            <w:tcBorders>
              <w:top w:val="nil"/>
              <w:bottom w:val="nil"/>
            </w:tcBorders>
            <w:shd w:val="clear" w:color="auto" w:fill="E0F1F7" w:themeFill="text2" w:themeFillTint="33"/>
          </w:tcPr>
          <w:p w14:paraId="130A52DC" w14:textId="69D294A1" w:rsidR="008A3524" w:rsidRDefault="008A3524" w:rsidP="00870088">
            <w:pPr>
              <w:pStyle w:val="TableHeading"/>
              <w:spacing w:before="120" w:after="40" w:line="260" w:lineRule="atLeast"/>
              <w:rPr>
                <w:lang w:eastAsia="en-AU"/>
              </w:rPr>
            </w:pPr>
            <w:r w:rsidRPr="000C2708">
              <w:rPr>
                <w:lang w:eastAsia="en-AU"/>
              </w:rPr>
              <w:t xml:space="preserve">Investment in new and refurbished </w:t>
            </w:r>
            <w:proofErr w:type="spellStart"/>
            <w:r w:rsidRPr="000C2708">
              <w:rPr>
                <w:lang w:eastAsia="en-AU"/>
              </w:rPr>
              <w:t>infrastructure</w:t>
            </w:r>
            <w:r>
              <w:rPr>
                <w:vertAlign w:val="superscript"/>
                <w:lang w:eastAsia="en-AU"/>
              </w:rPr>
              <w:t>b</w:t>
            </w:r>
            <w:proofErr w:type="spellEnd"/>
          </w:p>
        </w:tc>
      </w:tr>
      <w:tr w:rsidR="00051F2B" w:rsidRPr="007C5443" w14:paraId="7A4A6C95" w14:textId="77777777" w:rsidTr="004C4329">
        <w:tc>
          <w:tcPr>
            <w:tcW w:w="882" w:type="pct"/>
            <w:tcBorders>
              <w:top w:val="nil"/>
              <w:bottom w:val="single" w:sz="4" w:space="0" w:color="BFBFBF" w:themeColor="background1" w:themeShade="BF"/>
            </w:tcBorders>
          </w:tcPr>
          <w:p w14:paraId="2F19314E"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t>Urban</w:t>
            </w:r>
          </w:p>
        </w:tc>
        <w:tc>
          <w:tcPr>
            <w:tcW w:w="662" w:type="pct"/>
            <w:tcBorders>
              <w:top w:val="nil"/>
              <w:bottom w:val="single" w:sz="4" w:space="0" w:color="BFBFBF" w:themeColor="background1" w:themeShade="BF"/>
            </w:tcBorders>
          </w:tcPr>
          <w:p w14:paraId="74853DC5" w14:textId="77777777" w:rsidR="00051F2B" w:rsidRPr="00AC5BC3" w:rsidRDefault="00051F2B" w:rsidP="004A64F2">
            <w:pPr>
              <w:pStyle w:val="TableBody"/>
              <w:spacing w:before="40" w:after="40" w:line="260" w:lineRule="atLeast"/>
              <w:rPr>
                <w:i/>
                <w:lang w:eastAsia="en-AU"/>
              </w:rPr>
            </w:pPr>
            <w:r w:rsidRPr="00AC5BC3">
              <w:rPr>
                <w:i/>
                <w:lang w:eastAsia="en-AU"/>
              </w:rPr>
              <w:t>Partially achieved</w:t>
            </w:r>
          </w:p>
        </w:tc>
        <w:tc>
          <w:tcPr>
            <w:tcW w:w="3456" w:type="pct"/>
            <w:tcBorders>
              <w:top w:val="nil"/>
              <w:bottom w:val="single" w:sz="4" w:space="0" w:color="BFBFBF" w:themeColor="background1" w:themeShade="BF"/>
            </w:tcBorders>
          </w:tcPr>
          <w:p w14:paraId="369FB6DD"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Status: </w:t>
            </w:r>
            <w:r>
              <w:rPr>
                <w:rFonts w:cstheme="minorHAnsi"/>
                <w:color w:val="000000"/>
                <w:lang w:eastAsia="en-AU"/>
              </w:rPr>
              <w:t>Since 2024, t</w:t>
            </w:r>
            <w:r w:rsidRPr="00C410AE">
              <w:rPr>
                <w:rFonts w:cstheme="minorHAnsi"/>
                <w:color w:val="000000"/>
                <w:lang w:eastAsia="en-AU"/>
              </w:rPr>
              <w:t xml:space="preserve">he Australian Government and state and territory governments have allocated funds to several major urban infrastructure projects that have not been independently </w:t>
            </w:r>
            <w:r>
              <w:rPr>
                <w:rFonts w:cstheme="minorHAnsi"/>
                <w:color w:val="000000"/>
                <w:lang w:eastAsia="en-AU"/>
              </w:rPr>
              <w:t>scrutinised.</w:t>
            </w:r>
          </w:p>
          <w:p w14:paraId="2836FF59"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Key updates from jurisdictions: </w:t>
            </w:r>
            <w:r>
              <w:rPr>
                <w:lang w:eastAsia="en-AU"/>
              </w:rPr>
              <w:t>The</w:t>
            </w:r>
            <w:r w:rsidRPr="00E6080F">
              <w:rPr>
                <w:lang w:eastAsia="en-AU"/>
              </w:rPr>
              <w:t xml:space="preserve"> NT </w:t>
            </w:r>
            <w:r>
              <w:rPr>
                <w:lang w:eastAsia="en-AU"/>
              </w:rPr>
              <w:t>Government</w:t>
            </w:r>
            <w:r w:rsidRPr="00E6080F">
              <w:rPr>
                <w:lang w:eastAsia="en-AU"/>
              </w:rPr>
              <w:t xml:space="preserve"> </w:t>
            </w:r>
            <w:r>
              <w:rPr>
                <w:lang w:eastAsia="en-AU"/>
              </w:rPr>
              <w:t>is</w:t>
            </w:r>
            <w:r w:rsidRPr="00E6080F">
              <w:rPr>
                <w:lang w:eastAsia="en-AU"/>
              </w:rPr>
              <w:t xml:space="preserve"> developing </w:t>
            </w:r>
            <w:r>
              <w:rPr>
                <w:lang w:eastAsia="en-AU"/>
              </w:rPr>
              <w:t xml:space="preserve">a </w:t>
            </w:r>
            <w:r w:rsidRPr="00E6080F">
              <w:rPr>
                <w:lang w:eastAsia="en-AU"/>
              </w:rPr>
              <w:t>framewor</w:t>
            </w:r>
            <w:r>
              <w:rPr>
                <w:lang w:eastAsia="en-AU"/>
              </w:rPr>
              <w:t>k</w:t>
            </w:r>
            <w:r w:rsidRPr="00E6080F">
              <w:rPr>
                <w:lang w:eastAsia="en-AU"/>
              </w:rPr>
              <w:t xml:space="preserve"> to inform decision</w:t>
            </w:r>
            <w:r>
              <w:rPr>
                <w:lang w:eastAsia="en-AU"/>
              </w:rPr>
              <w:noBreakHyphen/>
            </w:r>
            <w:r w:rsidRPr="00E6080F">
              <w:rPr>
                <w:lang w:eastAsia="en-AU"/>
              </w:rPr>
              <w:t>making in water infrastructure investment</w:t>
            </w:r>
            <w:r>
              <w:rPr>
                <w:lang w:eastAsia="en-AU"/>
              </w:rPr>
              <w:t>. Jurisdictions also</w:t>
            </w:r>
            <w:r w:rsidRPr="00A7430D">
              <w:rPr>
                <w:lang w:eastAsia="en-AU"/>
              </w:rPr>
              <w:t xml:space="preserve"> provided information on </w:t>
            </w:r>
            <w:r>
              <w:rPr>
                <w:lang w:eastAsia="en-AU"/>
              </w:rPr>
              <w:t>13 </w:t>
            </w:r>
            <w:r w:rsidRPr="00A7430D">
              <w:rPr>
                <w:lang w:eastAsia="en-AU"/>
              </w:rPr>
              <w:t>major urban infrastructure investmen</w:t>
            </w:r>
            <w:r>
              <w:rPr>
                <w:lang w:eastAsia="en-AU"/>
              </w:rPr>
              <w:t>ts and 9 </w:t>
            </w:r>
            <w:r>
              <w:rPr>
                <w:rFonts w:cstheme="minorHAnsi"/>
                <w:color w:val="000000"/>
                <w:lang w:eastAsia="en-AU"/>
              </w:rPr>
              <w:t>benefit-cost evaluations.</w:t>
            </w:r>
          </w:p>
          <w:p w14:paraId="60EEC29C" w14:textId="77777777" w:rsidR="00051F2B" w:rsidRDefault="00051F2B" w:rsidP="004A64F2">
            <w:pPr>
              <w:pStyle w:val="TableBody"/>
              <w:spacing w:before="40" w:after="40" w:line="260" w:lineRule="atLeast"/>
              <w:rPr>
                <w:rFonts w:cstheme="minorHAnsi"/>
                <w:color w:val="000000"/>
                <w:lang w:eastAsia="en-AU"/>
              </w:rPr>
            </w:pPr>
            <w:r>
              <w:rPr>
                <w:b/>
                <w:lang w:eastAsia="en-AU"/>
              </w:rPr>
              <w:lastRenderedPageBreak/>
              <w:t>Participant feedback:</w:t>
            </w:r>
            <w:r w:rsidRPr="00235F45">
              <w:rPr>
                <w:lang w:eastAsia="en-AU"/>
              </w:rPr>
              <w:t xml:space="preserve"> </w:t>
            </w:r>
            <w:r w:rsidRPr="00A30E6A">
              <w:rPr>
                <w:lang w:eastAsia="en-AU"/>
              </w:rPr>
              <w:t xml:space="preserve">The </w:t>
            </w:r>
            <w:r>
              <w:rPr>
                <w:lang w:eastAsia="en-AU"/>
              </w:rPr>
              <w:t xml:space="preserve">NSW Water Directorate (sub. 69, p. 5) highlighted </w:t>
            </w:r>
            <w:r w:rsidRPr="007B09D6">
              <w:rPr>
                <w:lang w:eastAsia="en-AU"/>
              </w:rPr>
              <w:t>that traditional benefit-cost assessments have not always captured the significant social and economic costs that can accrue with total town water supply failure</w:t>
            </w:r>
            <w:r>
              <w:rPr>
                <w:lang w:eastAsia="en-AU"/>
              </w:rPr>
              <w:t>. Veolia (sub. 43, p. </w:t>
            </w:r>
            <w:r>
              <w:rPr>
                <w:rFonts w:cstheme="minorHAnsi"/>
                <w:color w:val="000000"/>
                <w:lang w:eastAsia="en-AU"/>
              </w:rPr>
              <w:t>4) recommended ‘</w:t>
            </w:r>
            <w:r w:rsidRPr="00793B67">
              <w:rPr>
                <w:rFonts w:cstheme="minorHAnsi"/>
                <w:color w:val="000000"/>
                <w:lang w:eastAsia="en-AU"/>
              </w:rPr>
              <w:t xml:space="preserve">a new investment principle in the </w:t>
            </w:r>
            <w:r>
              <w:rPr>
                <w:rFonts w:cstheme="minorHAnsi"/>
                <w:color w:val="000000"/>
                <w:lang w:eastAsia="en-AU"/>
              </w:rPr>
              <w:t>[</w:t>
            </w:r>
            <w:r w:rsidRPr="00793B67">
              <w:rPr>
                <w:rFonts w:cstheme="minorHAnsi"/>
                <w:color w:val="000000"/>
                <w:lang w:eastAsia="en-AU"/>
              </w:rPr>
              <w:t>N</w:t>
            </w:r>
            <w:r>
              <w:rPr>
                <w:rFonts w:cstheme="minorHAnsi"/>
                <w:color w:val="000000"/>
                <w:lang w:eastAsia="en-AU"/>
              </w:rPr>
              <w:t xml:space="preserve">ational Water Grid Investment Fund] </w:t>
            </w:r>
            <w:r w:rsidRPr="00793B67">
              <w:rPr>
                <w:rFonts w:cstheme="minorHAnsi"/>
                <w:color w:val="000000"/>
                <w:lang w:eastAsia="en-AU"/>
              </w:rPr>
              <w:t>Investment Framework</w:t>
            </w:r>
            <w:r>
              <w:rPr>
                <w:rFonts w:cstheme="minorHAnsi"/>
                <w:color w:val="000000"/>
                <w:lang w:eastAsia="en-AU"/>
              </w:rPr>
              <w:t xml:space="preserve"> </w:t>
            </w:r>
            <w:r w:rsidRPr="00793B67">
              <w:rPr>
                <w:rFonts w:cstheme="minorHAnsi"/>
                <w:color w:val="000000"/>
                <w:lang w:eastAsia="en-AU"/>
              </w:rPr>
              <w:t>requiring states to prioritise whole</w:t>
            </w:r>
            <w:r>
              <w:rPr>
                <w:rFonts w:cstheme="minorHAnsi"/>
                <w:color w:val="000000"/>
                <w:lang w:eastAsia="en-AU"/>
              </w:rPr>
              <w:t xml:space="preserve"> </w:t>
            </w:r>
            <w:r w:rsidRPr="00793B67">
              <w:rPr>
                <w:rFonts w:cstheme="minorHAnsi"/>
                <w:color w:val="000000"/>
                <w:lang w:eastAsia="en-AU"/>
              </w:rPr>
              <w:t>of</w:t>
            </w:r>
            <w:r>
              <w:rPr>
                <w:rFonts w:cstheme="minorHAnsi"/>
                <w:color w:val="000000"/>
                <w:lang w:eastAsia="en-AU"/>
              </w:rPr>
              <w:t xml:space="preserve"> </w:t>
            </w:r>
            <w:r w:rsidRPr="00793B67">
              <w:rPr>
                <w:rFonts w:cstheme="minorHAnsi"/>
                <w:color w:val="000000"/>
                <w:lang w:eastAsia="en-AU"/>
              </w:rPr>
              <w:t xml:space="preserve">state risks to safe and reliable water supplies on a scheme or community </w:t>
            </w:r>
            <w:r>
              <w:rPr>
                <w:rFonts w:cstheme="minorHAnsi"/>
                <w:color w:val="000000"/>
                <w:lang w:eastAsia="en-AU"/>
              </w:rPr>
              <w:t>b</w:t>
            </w:r>
            <w:r w:rsidRPr="00793B67">
              <w:rPr>
                <w:rFonts w:cstheme="minorHAnsi"/>
                <w:color w:val="000000"/>
                <w:lang w:eastAsia="en-AU"/>
              </w:rPr>
              <w:t>asi</w:t>
            </w:r>
            <w:r>
              <w:rPr>
                <w:rFonts w:cstheme="minorHAnsi"/>
                <w:color w:val="000000"/>
                <w:lang w:eastAsia="en-AU"/>
              </w:rPr>
              <w:t>s’.</w:t>
            </w:r>
          </w:p>
          <w:p w14:paraId="42ACCD3D" w14:textId="77777777" w:rsidR="00051F2B" w:rsidRPr="003E50DB" w:rsidRDefault="00051F2B" w:rsidP="004A64F2">
            <w:pPr>
              <w:pStyle w:val="TableBody"/>
              <w:spacing w:before="40" w:after="40" w:line="260" w:lineRule="atLeast"/>
              <w:rPr>
                <w:lang w:eastAsia="en-AU"/>
              </w:rPr>
            </w:pPr>
            <w:r>
              <w:rPr>
                <w:lang w:eastAsia="en-AU"/>
              </w:rPr>
              <w:t>Water Research Australia (sub. 29, p. 13) raised that cu</w:t>
            </w:r>
            <w:r w:rsidRPr="00DF5A0E">
              <w:rPr>
                <w:lang w:eastAsia="en-AU"/>
              </w:rPr>
              <w:t xml:space="preserve">rrent assessment frameworks struggle to capture </w:t>
            </w:r>
            <w:r>
              <w:rPr>
                <w:lang w:eastAsia="en-AU"/>
              </w:rPr>
              <w:t xml:space="preserve">scientific evidence on </w:t>
            </w:r>
            <w:r w:rsidRPr="00DF5A0E">
              <w:rPr>
                <w:lang w:eastAsia="en-AU"/>
              </w:rPr>
              <w:t>the risks and costs of deferring or avoiding investment.</w:t>
            </w:r>
          </w:p>
        </w:tc>
      </w:tr>
      <w:tr w:rsidR="00051F2B" w:rsidRPr="007C5443" w14:paraId="59761C36" w14:textId="77777777" w:rsidTr="004C4329">
        <w:tc>
          <w:tcPr>
            <w:tcW w:w="882" w:type="pct"/>
            <w:tcBorders>
              <w:top w:val="single" w:sz="4" w:space="0" w:color="BFBFBF" w:themeColor="background1" w:themeShade="BF"/>
              <w:bottom w:val="single" w:sz="4" w:space="0" w:color="BFBFBF" w:themeColor="background1" w:themeShade="BF"/>
            </w:tcBorders>
          </w:tcPr>
          <w:p w14:paraId="14347EA7" w14:textId="77777777" w:rsidR="00051F2B" w:rsidRPr="00A16536" w:rsidRDefault="00051F2B" w:rsidP="004A64F2">
            <w:pPr>
              <w:pStyle w:val="TableHeading"/>
              <w:spacing w:before="40" w:after="40" w:line="260" w:lineRule="atLeast"/>
              <w:rPr>
                <w:b w:val="0"/>
                <w:bCs/>
                <w:color w:val="auto"/>
                <w:lang w:eastAsia="en-AU"/>
              </w:rPr>
            </w:pPr>
            <w:r w:rsidRPr="00A16536">
              <w:rPr>
                <w:b w:val="0"/>
                <w:bCs/>
                <w:color w:val="auto"/>
                <w:lang w:eastAsia="en-AU"/>
              </w:rPr>
              <w:lastRenderedPageBreak/>
              <w:t>Rural</w:t>
            </w:r>
          </w:p>
        </w:tc>
        <w:tc>
          <w:tcPr>
            <w:tcW w:w="662" w:type="pct"/>
            <w:tcBorders>
              <w:top w:val="single" w:sz="4" w:space="0" w:color="BFBFBF" w:themeColor="background1" w:themeShade="BF"/>
              <w:bottom w:val="single" w:sz="4" w:space="0" w:color="BFBFBF" w:themeColor="background1" w:themeShade="BF"/>
            </w:tcBorders>
          </w:tcPr>
          <w:p w14:paraId="3CEB7D26" w14:textId="77777777" w:rsidR="00051F2B" w:rsidRPr="00125639" w:rsidRDefault="00051F2B" w:rsidP="004A64F2">
            <w:pPr>
              <w:pStyle w:val="TableBody"/>
              <w:spacing w:before="40" w:after="40" w:line="260" w:lineRule="atLeast"/>
              <w:rPr>
                <w:i/>
                <w:lang w:eastAsia="en-AU"/>
              </w:rPr>
            </w:pPr>
            <w:r w:rsidRPr="00125639">
              <w:rPr>
                <w:i/>
                <w:lang w:eastAsia="en-AU"/>
              </w:rPr>
              <w:t>Partially achieved</w:t>
            </w:r>
          </w:p>
        </w:tc>
        <w:tc>
          <w:tcPr>
            <w:tcW w:w="3456" w:type="pct"/>
            <w:tcBorders>
              <w:top w:val="single" w:sz="4" w:space="0" w:color="BFBFBF" w:themeColor="background1" w:themeShade="BF"/>
              <w:bottom w:val="single" w:sz="4" w:space="0" w:color="BFBFBF" w:themeColor="background1" w:themeShade="BF"/>
            </w:tcBorders>
          </w:tcPr>
          <w:p w14:paraId="312CE24A"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Status: </w:t>
            </w:r>
            <w:r w:rsidRPr="00A7430D">
              <w:rPr>
                <w:rFonts w:cstheme="minorHAnsi"/>
                <w:color w:val="000000"/>
                <w:lang w:eastAsia="en-AU"/>
              </w:rPr>
              <w:t xml:space="preserve">The </w:t>
            </w:r>
            <w:r w:rsidRPr="00CC3670">
              <w:rPr>
                <w:rFonts w:cstheme="minorHAnsi"/>
                <w:color w:val="000000"/>
                <w:lang w:eastAsia="en-AU"/>
              </w:rPr>
              <w:t xml:space="preserve">quality and transparency of project assessment processes </w:t>
            </w:r>
            <w:r>
              <w:rPr>
                <w:rFonts w:cstheme="minorHAnsi"/>
                <w:color w:val="000000"/>
                <w:lang w:eastAsia="en-AU"/>
              </w:rPr>
              <w:t>do not assure</w:t>
            </w:r>
            <w:r w:rsidRPr="00CC3670">
              <w:rPr>
                <w:rFonts w:cstheme="minorHAnsi"/>
                <w:color w:val="000000"/>
                <w:lang w:eastAsia="en-AU"/>
              </w:rPr>
              <w:t xml:space="preserve"> ecological sustainability and economic viability of rural water infrastructure projects </w:t>
            </w:r>
            <w:r>
              <w:rPr>
                <w:rFonts w:cstheme="minorHAnsi"/>
                <w:color w:val="000000"/>
                <w:lang w:eastAsia="en-AU"/>
              </w:rPr>
              <w:t>approved s</w:t>
            </w:r>
            <w:r w:rsidRPr="00CC3670">
              <w:rPr>
                <w:rFonts w:cstheme="minorHAnsi"/>
                <w:color w:val="000000"/>
                <w:lang w:eastAsia="en-AU"/>
              </w:rPr>
              <w:t>ince 2024</w:t>
            </w:r>
            <w:r>
              <w:rPr>
                <w:rFonts w:cstheme="minorHAnsi"/>
                <w:color w:val="000000"/>
                <w:lang w:eastAsia="en-AU"/>
              </w:rPr>
              <w:t>.</w:t>
            </w:r>
          </w:p>
          <w:p w14:paraId="21F1EF4D" w14:textId="77777777" w:rsidR="00051F2B" w:rsidRPr="00A70468" w:rsidRDefault="00051F2B" w:rsidP="004A64F2">
            <w:pPr>
              <w:pStyle w:val="TableBody"/>
              <w:spacing w:before="40" w:after="40" w:line="260" w:lineRule="atLeast"/>
              <w:rPr>
                <w:lang w:eastAsia="en-AU"/>
              </w:rPr>
            </w:pPr>
            <w:r>
              <w:rPr>
                <w:b/>
                <w:lang w:eastAsia="en-AU"/>
              </w:rPr>
              <w:t>Key updates from jurisdictions:</w:t>
            </w:r>
            <w:r>
              <w:rPr>
                <w:lang w:eastAsia="en-AU"/>
              </w:rPr>
              <w:t xml:space="preserve"> As noted above, </w:t>
            </w:r>
            <w:r w:rsidRPr="00E6080F">
              <w:rPr>
                <w:lang w:eastAsia="en-AU"/>
              </w:rPr>
              <w:t xml:space="preserve">the NT </w:t>
            </w:r>
            <w:r>
              <w:rPr>
                <w:lang w:eastAsia="en-AU"/>
              </w:rPr>
              <w:t>Government</w:t>
            </w:r>
            <w:r w:rsidRPr="00E6080F">
              <w:rPr>
                <w:lang w:eastAsia="en-AU"/>
              </w:rPr>
              <w:t xml:space="preserve"> </w:t>
            </w:r>
            <w:r>
              <w:rPr>
                <w:lang w:eastAsia="en-AU"/>
              </w:rPr>
              <w:t>is</w:t>
            </w:r>
            <w:r w:rsidRPr="00E6080F">
              <w:rPr>
                <w:lang w:eastAsia="en-AU"/>
              </w:rPr>
              <w:t xml:space="preserve"> developing </w:t>
            </w:r>
            <w:r>
              <w:rPr>
                <w:lang w:eastAsia="en-AU"/>
              </w:rPr>
              <w:t xml:space="preserve">a </w:t>
            </w:r>
            <w:r w:rsidRPr="00E6080F">
              <w:rPr>
                <w:lang w:eastAsia="en-AU"/>
              </w:rPr>
              <w:t>framework to inform decision</w:t>
            </w:r>
            <w:r>
              <w:rPr>
                <w:lang w:eastAsia="en-AU"/>
              </w:rPr>
              <w:noBreakHyphen/>
            </w:r>
            <w:r w:rsidRPr="00E6080F">
              <w:rPr>
                <w:lang w:eastAsia="en-AU"/>
              </w:rPr>
              <w:t>making in water infrastructure investment</w:t>
            </w:r>
            <w:r>
              <w:rPr>
                <w:lang w:eastAsia="en-AU"/>
              </w:rPr>
              <w:t>. Jurisdictions</w:t>
            </w:r>
            <w:r w:rsidRPr="002E4E16">
              <w:rPr>
                <w:lang w:eastAsia="en-AU"/>
              </w:rPr>
              <w:t xml:space="preserve"> </w:t>
            </w:r>
            <w:r>
              <w:rPr>
                <w:lang w:eastAsia="en-AU"/>
              </w:rPr>
              <w:t xml:space="preserve">also </w:t>
            </w:r>
            <w:r w:rsidRPr="002E4E16">
              <w:rPr>
                <w:lang w:eastAsia="en-AU"/>
              </w:rPr>
              <w:t xml:space="preserve">provided information on </w:t>
            </w:r>
            <w:r>
              <w:rPr>
                <w:lang w:eastAsia="en-AU"/>
              </w:rPr>
              <w:t>4 </w:t>
            </w:r>
            <w:r w:rsidRPr="002E4E16">
              <w:rPr>
                <w:lang w:eastAsia="en-AU"/>
              </w:rPr>
              <w:t xml:space="preserve">major </w:t>
            </w:r>
            <w:r>
              <w:rPr>
                <w:lang w:eastAsia="en-AU"/>
              </w:rPr>
              <w:t>rural</w:t>
            </w:r>
            <w:r w:rsidRPr="002E4E16">
              <w:rPr>
                <w:lang w:eastAsia="en-AU"/>
              </w:rPr>
              <w:t xml:space="preserve"> infrastructure investmen</w:t>
            </w:r>
            <w:r>
              <w:rPr>
                <w:lang w:eastAsia="en-AU"/>
              </w:rPr>
              <w:t>ts and 3 benefit-cost evaluations.</w:t>
            </w:r>
          </w:p>
        </w:tc>
      </w:tr>
      <w:tr w:rsidR="0000272E" w:rsidRPr="007C5443" w14:paraId="5C190EF4" w14:textId="77777777" w:rsidTr="00870088">
        <w:tc>
          <w:tcPr>
            <w:tcW w:w="5000" w:type="pct"/>
            <w:gridSpan w:val="3"/>
            <w:tcBorders>
              <w:top w:val="single" w:sz="4" w:space="0" w:color="BFBFBF" w:themeColor="background1" w:themeShade="BF"/>
              <w:bottom w:val="nil"/>
            </w:tcBorders>
            <w:shd w:val="clear" w:color="auto" w:fill="E0F1F7" w:themeFill="text2" w:themeFillTint="33"/>
          </w:tcPr>
          <w:p w14:paraId="77E30A8F" w14:textId="12D1136A" w:rsidR="0000272E" w:rsidRDefault="0000272E" w:rsidP="007D721F">
            <w:pPr>
              <w:pStyle w:val="TableHeading"/>
              <w:spacing w:before="120" w:after="40" w:line="260" w:lineRule="atLeast"/>
              <w:rPr>
                <w:lang w:eastAsia="en-AU"/>
              </w:rPr>
            </w:pPr>
            <w:r>
              <w:rPr>
                <w:lang w:eastAsia="en-AU"/>
              </w:rPr>
              <w:t>Other pricing and institutional arrangements</w:t>
            </w:r>
          </w:p>
        </w:tc>
      </w:tr>
      <w:tr w:rsidR="00051F2B" w:rsidRPr="007C5443" w14:paraId="1A8616EF" w14:textId="77777777" w:rsidTr="004C4329">
        <w:tc>
          <w:tcPr>
            <w:tcW w:w="882" w:type="pct"/>
            <w:tcBorders>
              <w:top w:val="nil"/>
              <w:bottom w:val="single" w:sz="4" w:space="0" w:color="BFBFBF" w:themeColor="background1" w:themeShade="BF"/>
            </w:tcBorders>
          </w:tcPr>
          <w:p w14:paraId="4AEB95AE" w14:textId="77777777" w:rsidR="00051F2B" w:rsidRPr="00210F07" w:rsidRDefault="00051F2B" w:rsidP="004A64F2">
            <w:pPr>
              <w:pStyle w:val="TableHeading"/>
              <w:spacing w:before="40" w:after="40" w:line="260" w:lineRule="atLeast"/>
              <w:rPr>
                <w:b w:val="0"/>
                <w:bCs/>
                <w:color w:val="auto"/>
                <w:vertAlign w:val="superscript"/>
                <w:lang w:eastAsia="en-AU"/>
              </w:rPr>
            </w:pPr>
            <w:r w:rsidRPr="00210F07">
              <w:rPr>
                <w:b w:val="0"/>
                <w:bCs/>
                <w:color w:val="auto"/>
                <w:lang w:eastAsia="en-AU"/>
              </w:rPr>
              <w:t xml:space="preserve">Cost recovery for planning and </w:t>
            </w:r>
            <w:proofErr w:type="spellStart"/>
            <w:r w:rsidRPr="00210F07">
              <w:rPr>
                <w:b w:val="0"/>
                <w:bCs/>
                <w:color w:val="auto"/>
                <w:lang w:eastAsia="en-AU"/>
              </w:rPr>
              <w:t>management</w:t>
            </w:r>
            <w:r w:rsidRPr="00210F07">
              <w:rPr>
                <w:color w:val="auto"/>
                <w:vertAlign w:val="superscript"/>
                <w:lang w:eastAsia="en-AU"/>
              </w:rPr>
              <w:t>c</w:t>
            </w:r>
            <w:proofErr w:type="spellEnd"/>
          </w:p>
        </w:tc>
        <w:tc>
          <w:tcPr>
            <w:tcW w:w="662" w:type="pct"/>
            <w:tcBorders>
              <w:top w:val="nil"/>
              <w:bottom w:val="single" w:sz="4" w:space="0" w:color="BFBFBF" w:themeColor="background1" w:themeShade="BF"/>
            </w:tcBorders>
          </w:tcPr>
          <w:p w14:paraId="4ADA1684" w14:textId="77777777" w:rsidR="00051F2B" w:rsidRPr="00125639" w:rsidRDefault="00051F2B" w:rsidP="004A64F2">
            <w:pPr>
              <w:pStyle w:val="TableBody"/>
              <w:spacing w:before="40" w:after="40" w:line="260" w:lineRule="atLeast"/>
              <w:rPr>
                <w:i/>
                <w:lang w:eastAsia="en-AU"/>
              </w:rPr>
            </w:pPr>
            <w:r w:rsidRPr="00125639">
              <w:rPr>
                <w:i/>
                <w:lang w:eastAsia="en-AU"/>
              </w:rPr>
              <w:t>Partially achieved</w:t>
            </w:r>
          </w:p>
        </w:tc>
        <w:tc>
          <w:tcPr>
            <w:tcW w:w="3456" w:type="pct"/>
            <w:tcBorders>
              <w:top w:val="nil"/>
              <w:bottom w:val="single" w:sz="4" w:space="0" w:color="BFBFBF" w:themeColor="background1" w:themeShade="BF"/>
            </w:tcBorders>
          </w:tcPr>
          <w:p w14:paraId="2B9EABC8" w14:textId="77777777" w:rsidR="00051F2B" w:rsidRDefault="00051F2B" w:rsidP="004A64F2">
            <w:pPr>
              <w:pStyle w:val="TableBody"/>
              <w:spacing w:before="40" w:after="40" w:line="260" w:lineRule="atLeast"/>
              <w:rPr>
                <w:rFonts w:cstheme="minorHAnsi"/>
                <w:color w:val="000000"/>
                <w:lang w:eastAsia="en-AU"/>
              </w:rPr>
            </w:pPr>
            <w:r>
              <w:rPr>
                <w:b/>
                <w:lang w:eastAsia="en-AU"/>
              </w:rPr>
              <w:t>Status:</w:t>
            </w:r>
            <w:r w:rsidRPr="00432B81">
              <w:rPr>
                <w:rFonts w:cstheme="minorHAnsi"/>
                <w:color w:val="000000"/>
                <w:lang w:eastAsia="en-AU"/>
              </w:rPr>
              <w:t xml:space="preserve"> </w:t>
            </w:r>
            <w:r>
              <w:rPr>
                <w:rFonts w:cstheme="minorHAnsi"/>
                <w:color w:val="000000"/>
                <w:lang w:eastAsia="en-AU"/>
              </w:rPr>
              <w:t xml:space="preserve">In 2024, the PC noted there was </w:t>
            </w:r>
            <w:r w:rsidRPr="00432B81">
              <w:rPr>
                <w:rFonts w:cstheme="minorHAnsi"/>
                <w:color w:val="000000"/>
                <w:lang w:eastAsia="en-AU"/>
              </w:rPr>
              <w:t>scope</w:t>
            </w:r>
            <w:r>
              <w:rPr>
                <w:rFonts w:cstheme="minorHAnsi"/>
                <w:color w:val="000000"/>
                <w:lang w:eastAsia="en-AU"/>
              </w:rPr>
              <w:t xml:space="preserve"> for</w:t>
            </w:r>
            <w:r w:rsidRPr="00432B81">
              <w:rPr>
                <w:rFonts w:cstheme="minorHAnsi"/>
                <w:color w:val="000000"/>
                <w:lang w:eastAsia="en-AU"/>
              </w:rPr>
              <w:t xml:space="preserve"> </w:t>
            </w:r>
            <w:r>
              <w:rPr>
                <w:rFonts w:cstheme="minorHAnsi"/>
                <w:color w:val="000000"/>
                <w:lang w:eastAsia="en-AU"/>
              </w:rPr>
              <w:t xml:space="preserve">the </w:t>
            </w:r>
            <w:r w:rsidRPr="00432B81">
              <w:rPr>
                <w:rFonts w:cstheme="minorHAnsi"/>
                <w:color w:val="000000"/>
                <w:lang w:eastAsia="en-AU"/>
              </w:rPr>
              <w:t>Queensland, Tasmania</w:t>
            </w:r>
            <w:r>
              <w:rPr>
                <w:rFonts w:cstheme="minorHAnsi"/>
                <w:color w:val="000000"/>
                <w:lang w:eastAsia="en-AU"/>
              </w:rPr>
              <w:t>n</w:t>
            </w:r>
            <w:r w:rsidRPr="00432B81">
              <w:rPr>
                <w:rFonts w:cstheme="minorHAnsi"/>
                <w:color w:val="000000"/>
                <w:lang w:eastAsia="en-AU"/>
              </w:rPr>
              <w:t xml:space="preserve">, WA and NT </w:t>
            </w:r>
            <w:r>
              <w:rPr>
                <w:rFonts w:cstheme="minorHAnsi"/>
                <w:color w:val="000000"/>
                <w:lang w:eastAsia="en-AU"/>
              </w:rPr>
              <w:t>governments</w:t>
            </w:r>
            <w:r w:rsidRPr="00432B81">
              <w:rPr>
                <w:rFonts w:cstheme="minorHAnsi"/>
                <w:color w:val="000000"/>
                <w:lang w:eastAsia="en-AU"/>
              </w:rPr>
              <w:t xml:space="preserve"> </w:t>
            </w:r>
            <w:r>
              <w:rPr>
                <w:rFonts w:cstheme="minorHAnsi"/>
                <w:color w:val="000000"/>
                <w:lang w:eastAsia="en-AU"/>
              </w:rPr>
              <w:t xml:space="preserve">to improve their </w:t>
            </w:r>
            <w:r w:rsidRPr="00432B81">
              <w:rPr>
                <w:rFonts w:cstheme="minorHAnsi"/>
                <w:color w:val="000000"/>
                <w:lang w:eastAsia="en-AU"/>
              </w:rPr>
              <w:t xml:space="preserve">reporting </w:t>
            </w:r>
            <w:r>
              <w:rPr>
                <w:rFonts w:cstheme="minorHAnsi"/>
                <w:color w:val="000000"/>
                <w:lang w:eastAsia="en-AU"/>
              </w:rPr>
              <w:t>on</w:t>
            </w:r>
            <w:r w:rsidRPr="00432B81">
              <w:rPr>
                <w:rFonts w:cstheme="minorHAnsi"/>
                <w:color w:val="000000"/>
                <w:lang w:eastAsia="en-AU"/>
              </w:rPr>
              <w:t xml:space="preserve"> which fees and charges cover water planning and management costs. </w:t>
            </w:r>
            <w:r>
              <w:rPr>
                <w:rFonts w:cstheme="minorHAnsi"/>
                <w:color w:val="000000"/>
                <w:lang w:eastAsia="en-AU"/>
              </w:rPr>
              <w:t>There was also s</w:t>
            </w:r>
            <w:r w:rsidRPr="00432B81">
              <w:rPr>
                <w:rFonts w:cstheme="minorHAnsi"/>
                <w:color w:val="000000"/>
                <w:lang w:eastAsia="en-AU"/>
              </w:rPr>
              <w:t>cope for the ACT and Victoria</w:t>
            </w:r>
            <w:r>
              <w:rPr>
                <w:rFonts w:cstheme="minorHAnsi"/>
                <w:color w:val="000000"/>
                <w:lang w:eastAsia="en-AU"/>
              </w:rPr>
              <w:t xml:space="preserve">n governments </w:t>
            </w:r>
            <w:r w:rsidRPr="00432B81">
              <w:rPr>
                <w:rFonts w:cstheme="minorHAnsi"/>
                <w:color w:val="000000"/>
                <w:lang w:eastAsia="en-AU"/>
              </w:rPr>
              <w:t>to implement a more precise cost recovery system.</w:t>
            </w:r>
            <w:r>
              <w:rPr>
                <w:rFonts w:cstheme="minorHAnsi"/>
                <w:color w:val="000000"/>
                <w:lang w:eastAsia="en-AU"/>
              </w:rPr>
              <w:t xml:space="preserve"> There appears to be limited progress since 2024. </w:t>
            </w:r>
          </w:p>
          <w:p w14:paraId="0130EBBB" w14:textId="77777777" w:rsidR="00051F2B" w:rsidRDefault="00051F2B" w:rsidP="004A64F2">
            <w:pPr>
              <w:pStyle w:val="TableBody"/>
              <w:spacing w:before="40" w:after="40" w:line="260" w:lineRule="atLeast"/>
              <w:rPr>
                <w:rFonts w:cstheme="minorHAnsi"/>
                <w:b/>
                <w:bCs/>
                <w:color w:val="000000"/>
                <w:lang w:eastAsia="en-AU"/>
              </w:rPr>
            </w:pPr>
            <w:r>
              <w:rPr>
                <w:b/>
                <w:lang w:eastAsia="en-AU"/>
              </w:rPr>
              <w:t>Key updates from jurisdictions:</w:t>
            </w:r>
            <w:r>
              <w:rPr>
                <w:rFonts w:cstheme="minorHAnsi"/>
                <w:color w:val="000000"/>
                <w:lang w:eastAsia="en-AU"/>
              </w:rPr>
              <w:t xml:space="preserve"> A </w:t>
            </w:r>
            <w:r w:rsidRPr="003465E2">
              <w:rPr>
                <w:rFonts w:cstheme="minorHAnsi"/>
                <w:color w:val="000000"/>
                <w:lang w:eastAsia="en-AU"/>
              </w:rPr>
              <w:t>recent review</w:t>
            </w:r>
            <w:r>
              <w:rPr>
                <w:rFonts w:cstheme="minorHAnsi"/>
                <w:color w:val="000000"/>
                <w:lang w:eastAsia="en-AU"/>
              </w:rPr>
              <w:t xml:space="preserve"> of </w:t>
            </w:r>
            <w:r w:rsidRPr="003465E2">
              <w:rPr>
                <w:rFonts w:cstheme="minorHAnsi"/>
                <w:color w:val="000000"/>
                <w:lang w:eastAsia="en-AU"/>
              </w:rPr>
              <w:t>the W</w:t>
            </w:r>
            <w:r>
              <w:rPr>
                <w:rFonts w:cstheme="minorHAnsi"/>
                <w:color w:val="000000"/>
                <w:lang w:eastAsia="en-AU"/>
              </w:rPr>
              <w:t>ater Abstraction Charge (WAC)</w:t>
            </w:r>
            <w:r w:rsidRPr="003465E2">
              <w:rPr>
                <w:rFonts w:cstheme="minorHAnsi"/>
                <w:color w:val="000000"/>
                <w:lang w:eastAsia="en-AU"/>
              </w:rPr>
              <w:t xml:space="preserve"> pricing methodology </w:t>
            </w:r>
            <w:r>
              <w:rPr>
                <w:rFonts w:cstheme="minorHAnsi"/>
                <w:color w:val="000000"/>
                <w:lang w:eastAsia="en-AU"/>
              </w:rPr>
              <w:t xml:space="preserve">in the ACT </w:t>
            </w:r>
            <w:r w:rsidRPr="003465E2">
              <w:rPr>
                <w:rFonts w:cstheme="minorHAnsi"/>
                <w:color w:val="000000"/>
                <w:lang w:eastAsia="en-AU"/>
              </w:rPr>
              <w:t>will inform future decisions on the setting of the WAC.</w:t>
            </w:r>
          </w:p>
          <w:p w14:paraId="4CD010C4" w14:textId="77777777" w:rsidR="00051F2B" w:rsidRDefault="00051F2B" w:rsidP="004A64F2">
            <w:pPr>
              <w:pStyle w:val="TableBody"/>
              <w:spacing w:before="40" w:after="40" w:line="260" w:lineRule="atLeast"/>
              <w:rPr>
                <w:rFonts w:cstheme="minorHAnsi"/>
                <w:color w:val="000000"/>
                <w:lang w:eastAsia="en-AU"/>
              </w:rPr>
            </w:pPr>
            <w:r>
              <w:rPr>
                <w:b/>
                <w:lang w:eastAsia="en-AU"/>
              </w:rPr>
              <w:t>Participant feedback:</w:t>
            </w:r>
            <w:r w:rsidDel="00B6559F">
              <w:rPr>
                <w:b/>
                <w:lang w:eastAsia="en-AU"/>
              </w:rPr>
              <w:t xml:space="preserve"> </w:t>
            </w:r>
            <w:r>
              <w:rPr>
                <w:lang w:eastAsia="en-AU"/>
              </w:rPr>
              <w:t xml:space="preserve">Participants highlighted the need for </w:t>
            </w:r>
            <w:r w:rsidRPr="00A7430D">
              <w:rPr>
                <w:lang w:eastAsia="en-AU"/>
              </w:rPr>
              <w:t>cost-sharing framework</w:t>
            </w:r>
            <w:r>
              <w:rPr>
                <w:lang w:eastAsia="en-AU"/>
              </w:rPr>
              <w:t>s</w:t>
            </w:r>
            <w:r w:rsidRPr="00A7430D">
              <w:rPr>
                <w:lang w:eastAsia="en-AU"/>
              </w:rPr>
              <w:t xml:space="preserve"> </w:t>
            </w:r>
            <w:r>
              <w:rPr>
                <w:lang w:eastAsia="en-AU"/>
              </w:rPr>
              <w:t xml:space="preserve">to set </w:t>
            </w:r>
            <w:r w:rsidRPr="00A7430D">
              <w:rPr>
                <w:lang w:eastAsia="en-AU"/>
              </w:rPr>
              <w:t>prices</w:t>
            </w:r>
            <w:r>
              <w:rPr>
                <w:lang w:eastAsia="en-AU"/>
              </w:rPr>
              <w:t xml:space="preserve"> that</w:t>
            </w:r>
            <w:r w:rsidRPr="00A7430D">
              <w:rPr>
                <w:lang w:eastAsia="en-AU"/>
              </w:rPr>
              <w:t xml:space="preserve"> appropriately recover costs for public interest items and reflect the source of demand originating beyond immediate water users</w:t>
            </w:r>
            <w:r>
              <w:rPr>
                <w:lang w:eastAsia="en-AU"/>
              </w:rPr>
              <w:t xml:space="preserve"> (BRFF, sub. 47, p. 10; </w:t>
            </w:r>
            <w:r w:rsidRPr="00A7430D">
              <w:rPr>
                <w:lang w:eastAsia="en-AU"/>
              </w:rPr>
              <w:t>NSW</w:t>
            </w:r>
            <w:r>
              <w:rPr>
                <w:lang w:eastAsia="en-AU"/>
              </w:rPr>
              <w:t xml:space="preserve">IC, </w:t>
            </w:r>
            <w:r w:rsidRPr="00A7430D">
              <w:rPr>
                <w:lang w:eastAsia="en-AU"/>
              </w:rPr>
              <w:t>sub.</w:t>
            </w:r>
            <w:r>
              <w:rPr>
                <w:lang w:eastAsia="en-AU"/>
              </w:rPr>
              <w:t> </w:t>
            </w:r>
            <w:r w:rsidRPr="00A7430D">
              <w:rPr>
                <w:lang w:eastAsia="en-AU"/>
              </w:rPr>
              <w:t>57</w:t>
            </w:r>
            <w:r>
              <w:rPr>
                <w:lang w:eastAsia="en-AU"/>
              </w:rPr>
              <w:t>, pp. 9–10</w:t>
            </w:r>
            <w:r w:rsidRPr="00A7430D">
              <w:rPr>
                <w:lang w:eastAsia="en-AU"/>
              </w:rPr>
              <w:t>).</w:t>
            </w:r>
            <w:r>
              <w:rPr>
                <w:lang w:eastAsia="en-AU"/>
              </w:rPr>
              <w:t xml:space="preserve"> IPART (sub. 10, p. </w:t>
            </w:r>
            <w:r>
              <w:rPr>
                <w:rFonts w:cstheme="minorHAnsi"/>
                <w:color w:val="000000"/>
                <w:lang w:eastAsia="en-AU"/>
              </w:rPr>
              <w:t>2) stated it</w:t>
            </w:r>
            <w:r w:rsidRPr="009D7FF3">
              <w:rPr>
                <w:rFonts w:cstheme="minorHAnsi"/>
                <w:color w:val="000000"/>
                <w:lang w:eastAsia="en-AU"/>
              </w:rPr>
              <w:t xml:space="preserve"> intend</w:t>
            </w:r>
            <w:r>
              <w:rPr>
                <w:rFonts w:cstheme="minorHAnsi"/>
                <w:color w:val="000000"/>
                <w:lang w:eastAsia="en-AU"/>
              </w:rPr>
              <w:t>s</w:t>
            </w:r>
            <w:r w:rsidRPr="009D7FF3">
              <w:rPr>
                <w:rFonts w:cstheme="minorHAnsi"/>
                <w:color w:val="000000"/>
                <w:lang w:eastAsia="en-AU"/>
              </w:rPr>
              <w:t xml:space="preserve"> to commence a review of </w:t>
            </w:r>
            <w:r>
              <w:rPr>
                <w:rFonts w:cstheme="minorHAnsi"/>
                <w:color w:val="000000"/>
                <w:lang w:eastAsia="en-AU"/>
              </w:rPr>
              <w:t>its</w:t>
            </w:r>
            <w:r w:rsidRPr="009D7FF3">
              <w:rPr>
                <w:rFonts w:cstheme="minorHAnsi"/>
                <w:color w:val="000000"/>
                <w:lang w:eastAsia="en-AU"/>
              </w:rPr>
              <w:t xml:space="preserve"> cost sharing framework for water planning and management activities</w:t>
            </w:r>
            <w:r>
              <w:rPr>
                <w:rFonts w:cstheme="minorHAnsi"/>
                <w:color w:val="000000"/>
                <w:lang w:eastAsia="en-AU"/>
              </w:rPr>
              <w:t xml:space="preserve"> in the second half of 2026.</w:t>
            </w:r>
          </w:p>
          <w:p w14:paraId="65201302" w14:textId="77777777" w:rsidR="00051F2B" w:rsidRPr="00210F07" w:rsidRDefault="00051F2B" w:rsidP="004A64F2">
            <w:pPr>
              <w:pStyle w:val="TableBody"/>
              <w:spacing w:before="40" w:after="40" w:line="260" w:lineRule="atLeast"/>
              <w:rPr>
                <w:spacing w:val="-2"/>
                <w:lang w:eastAsia="en-AU"/>
              </w:rPr>
            </w:pPr>
            <w:r w:rsidRPr="00210F07">
              <w:rPr>
                <w:spacing w:val="-2"/>
                <w:lang w:eastAsia="en-AU"/>
              </w:rPr>
              <w:t xml:space="preserve">The </w:t>
            </w:r>
            <w:r w:rsidRPr="00210F07">
              <w:rPr>
                <w:spacing w:val="-4"/>
                <w:lang w:eastAsia="en-AU"/>
              </w:rPr>
              <w:t>CLC (sub. 54, pp. 12–13) stated that there is no pricing regime for licenced water to recover costs for sustainable management in the NT and raised concerns that neither the CLC nor the Northern Land Council were approached to participate in a government-appointed steering group for a water charging framework.</w:t>
            </w:r>
          </w:p>
        </w:tc>
      </w:tr>
      <w:tr w:rsidR="00051F2B" w:rsidRPr="007C5443" w14:paraId="4DAD689A" w14:textId="77777777" w:rsidTr="004C4329">
        <w:tc>
          <w:tcPr>
            <w:tcW w:w="882" w:type="pct"/>
            <w:tcBorders>
              <w:top w:val="single" w:sz="4" w:space="0" w:color="BFBFBF" w:themeColor="background1" w:themeShade="BF"/>
              <w:bottom w:val="nil"/>
            </w:tcBorders>
          </w:tcPr>
          <w:p w14:paraId="252A952F" w14:textId="5822C5AC" w:rsidR="00051F2B" w:rsidRPr="00210F07" w:rsidRDefault="00051F2B" w:rsidP="004A64F2">
            <w:pPr>
              <w:pStyle w:val="TableHeading"/>
              <w:spacing w:before="40" w:after="40" w:line="260" w:lineRule="atLeast"/>
              <w:rPr>
                <w:b w:val="0"/>
                <w:bCs/>
                <w:color w:val="auto"/>
                <w:vertAlign w:val="superscript"/>
                <w:lang w:eastAsia="en-AU"/>
              </w:rPr>
            </w:pPr>
            <w:r w:rsidRPr="00210F07">
              <w:rPr>
                <w:b w:val="0"/>
                <w:bCs/>
                <w:color w:val="auto"/>
                <w:lang w:eastAsia="en-AU"/>
              </w:rPr>
              <w:t>Environmental externalities of water</w:t>
            </w:r>
            <w:r w:rsidR="00E91059">
              <w:rPr>
                <w:b w:val="0"/>
                <w:bCs/>
                <w:color w:val="auto"/>
                <w:lang w:eastAsia="en-AU"/>
              </w:rPr>
              <w:t> </w:t>
            </w:r>
            <w:r w:rsidRPr="00210F07">
              <w:rPr>
                <w:b w:val="0"/>
                <w:bCs/>
                <w:color w:val="auto"/>
                <w:lang w:eastAsia="en-AU"/>
              </w:rPr>
              <w:t>use</w:t>
            </w:r>
            <w:r w:rsidRPr="00210F07">
              <w:rPr>
                <w:color w:val="auto"/>
                <w:vertAlign w:val="superscript"/>
                <w:lang w:eastAsia="en-AU"/>
              </w:rPr>
              <w:t>d</w:t>
            </w:r>
          </w:p>
        </w:tc>
        <w:tc>
          <w:tcPr>
            <w:tcW w:w="662" w:type="pct"/>
            <w:tcBorders>
              <w:top w:val="single" w:sz="4" w:space="0" w:color="BFBFBF" w:themeColor="background1" w:themeShade="BF"/>
              <w:bottom w:val="nil"/>
            </w:tcBorders>
          </w:tcPr>
          <w:p w14:paraId="6DA9F50D" w14:textId="77777777" w:rsidR="00051F2B" w:rsidRPr="00125639" w:rsidRDefault="00051F2B" w:rsidP="004A64F2">
            <w:pPr>
              <w:pStyle w:val="TableBody"/>
              <w:spacing w:before="40" w:after="40" w:line="260" w:lineRule="atLeast"/>
              <w:rPr>
                <w:i/>
                <w:lang w:eastAsia="en-AU"/>
              </w:rPr>
            </w:pPr>
            <w:r w:rsidRPr="00125639">
              <w:rPr>
                <w:i/>
                <w:lang w:eastAsia="en-AU"/>
              </w:rPr>
              <w:t>Achieved</w:t>
            </w:r>
          </w:p>
        </w:tc>
        <w:tc>
          <w:tcPr>
            <w:tcW w:w="3456" w:type="pct"/>
            <w:tcBorders>
              <w:top w:val="single" w:sz="4" w:space="0" w:color="BFBFBF" w:themeColor="background1" w:themeShade="BF"/>
              <w:bottom w:val="nil"/>
            </w:tcBorders>
          </w:tcPr>
          <w:p w14:paraId="2C2AF0C8"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Status: </w:t>
            </w:r>
            <w:r>
              <w:rPr>
                <w:rFonts w:cstheme="minorHAnsi"/>
                <w:color w:val="000000"/>
                <w:lang w:eastAsia="en-AU"/>
              </w:rPr>
              <w:t>No significant changes have been observed since 2024. E</w:t>
            </w:r>
            <w:r w:rsidRPr="009E51E6">
              <w:rPr>
                <w:rFonts w:cstheme="minorHAnsi"/>
                <w:color w:val="000000"/>
                <w:lang w:eastAsia="en-AU"/>
              </w:rPr>
              <w:t>xtraction limits and conditions on water licences</w:t>
            </w:r>
            <w:r>
              <w:rPr>
                <w:rFonts w:cstheme="minorHAnsi"/>
                <w:color w:val="000000"/>
                <w:lang w:eastAsia="en-AU"/>
              </w:rPr>
              <w:t xml:space="preserve"> have been imposed</w:t>
            </w:r>
            <w:r w:rsidRPr="009E51E6">
              <w:rPr>
                <w:rFonts w:cstheme="minorHAnsi"/>
                <w:color w:val="000000"/>
                <w:lang w:eastAsia="en-AU"/>
              </w:rPr>
              <w:t xml:space="preserve">, including in approvals required under environmental laws. </w:t>
            </w:r>
          </w:p>
          <w:p w14:paraId="0663E248" w14:textId="77777777" w:rsidR="00051F2B" w:rsidRDefault="00051F2B" w:rsidP="004A64F2">
            <w:pPr>
              <w:pStyle w:val="TableBody"/>
              <w:spacing w:before="40" w:after="40" w:line="260" w:lineRule="atLeast"/>
              <w:rPr>
                <w:rFonts w:cstheme="minorHAnsi"/>
                <w:b/>
                <w:bCs/>
                <w:color w:val="000000"/>
                <w:lang w:eastAsia="en-AU"/>
              </w:rPr>
            </w:pPr>
            <w:r>
              <w:rPr>
                <w:b/>
                <w:lang w:eastAsia="en-AU"/>
              </w:rPr>
              <w:t>Key updates from jurisdictions:</w:t>
            </w:r>
            <w:r>
              <w:rPr>
                <w:rFonts w:cstheme="minorHAnsi"/>
                <w:color w:val="000000"/>
                <w:lang w:eastAsia="en-AU"/>
              </w:rPr>
              <w:t xml:space="preserve"> The </w:t>
            </w:r>
            <w:r w:rsidRPr="00432B81">
              <w:rPr>
                <w:rFonts w:cstheme="minorHAnsi"/>
                <w:color w:val="000000"/>
                <w:lang w:eastAsia="en-AU"/>
              </w:rPr>
              <w:t>Victoria</w:t>
            </w:r>
            <w:r>
              <w:rPr>
                <w:rFonts w:cstheme="minorHAnsi"/>
                <w:color w:val="000000"/>
                <w:lang w:eastAsia="en-AU"/>
              </w:rPr>
              <w:t>n Government</w:t>
            </w:r>
            <w:r w:rsidRPr="00432B81">
              <w:rPr>
                <w:rFonts w:cstheme="minorHAnsi"/>
                <w:color w:val="000000"/>
                <w:lang w:eastAsia="en-AU"/>
              </w:rPr>
              <w:t xml:space="preserve"> is implementing</w:t>
            </w:r>
            <w:r>
              <w:rPr>
                <w:rFonts w:cstheme="minorHAnsi"/>
                <w:color w:val="000000"/>
                <w:lang w:eastAsia="en-AU"/>
              </w:rPr>
              <w:t xml:space="preserve"> reform to environmental contributions following an assessment.</w:t>
            </w:r>
          </w:p>
          <w:p w14:paraId="40EC8B6B" w14:textId="77777777" w:rsidR="00051F2B" w:rsidRPr="00210F07" w:rsidRDefault="00051F2B" w:rsidP="004A64F2">
            <w:pPr>
              <w:pStyle w:val="TableBody"/>
              <w:spacing w:before="40" w:after="40" w:line="260" w:lineRule="atLeast"/>
              <w:rPr>
                <w:b/>
                <w:spacing w:val="-2"/>
                <w:lang w:eastAsia="en-AU"/>
              </w:rPr>
            </w:pPr>
            <w:r w:rsidRPr="00210F07">
              <w:rPr>
                <w:b/>
                <w:spacing w:val="-2"/>
                <w:lang w:eastAsia="en-AU"/>
              </w:rPr>
              <w:t>Participant feedback:</w:t>
            </w:r>
            <w:r w:rsidRPr="00210F07">
              <w:rPr>
                <w:spacing w:val="-2"/>
                <w:lang w:eastAsia="en-AU"/>
              </w:rPr>
              <w:t xml:space="preserve"> The Concerned Waterways Alliance (sub. 25, p. 11) raised concerns with the current regulatory framework treating wastewater discharge into receiving environments as a cost-free activity for water corporations.</w:t>
            </w:r>
          </w:p>
        </w:tc>
      </w:tr>
      <w:tr w:rsidR="00051F2B" w:rsidRPr="007C5443" w14:paraId="2828813B" w14:textId="77777777" w:rsidTr="004C4329">
        <w:tc>
          <w:tcPr>
            <w:tcW w:w="882" w:type="pct"/>
            <w:tcBorders>
              <w:top w:val="nil"/>
              <w:bottom w:val="single" w:sz="4" w:space="0" w:color="BFBFBF" w:themeColor="background1" w:themeShade="BF"/>
            </w:tcBorders>
          </w:tcPr>
          <w:p w14:paraId="1092C8E5" w14:textId="77777777" w:rsidR="00051F2B" w:rsidRPr="00A16536" w:rsidRDefault="00051F2B" w:rsidP="005F4864">
            <w:pPr>
              <w:pStyle w:val="TableHeading"/>
              <w:keepNext/>
              <w:spacing w:before="40" w:after="40" w:line="260" w:lineRule="atLeast"/>
              <w:rPr>
                <w:b w:val="0"/>
                <w:bCs/>
                <w:color w:val="auto"/>
                <w:vertAlign w:val="superscript"/>
                <w:lang w:eastAsia="en-AU"/>
              </w:rPr>
            </w:pPr>
            <w:r w:rsidRPr="00A16536">
              <w:rPr>
                <w:b w:val="0"/>
                <w:bCs/>
                <w:color w:val="auto"/>
                <w:lang w:eastAsia="en-AU"/>
              </w:rPr>
              <w:lastRenderedPageBreak/>
              <w:t xml:space="preserve">Release of unallocated </w:t>
            </w:r>
            <w:proofErr w:type="spellStart"/>
            <w:r w:rsidRPr="00A16536">
              <w:rPr>
                <w:b w:val="0"/>
                <w:bCs/>
                <w:color w:val="auto"/>
                <w:lang w:eastAsia="en-AU"/>
              </w:rPr>
              <w:t>water</w:t>
            </w:r>
            <w:r w:rsidRPr="00A16536">
              <w:rPr>
                <w:color w:val="auto"/>
                <w:vertAlign w:val="superscript"/>
                <w:lang w:eastAsia="en-AU"/>
              </w:rPr>
              <w:t>e</w:t>
            </w:r>
            <w:proofErr w:type="spellEnd"/>
          </w:p>
        </w:tc>
        <w:tc>
          <w:tcPr>
            <w:tcW w:w="662" w:type="pct"/>
            <w:tcBorders>
              <w:top w:val="nil"/>
              <w:bottom w:val="single" w:sz="4" w:space="0" w:color="BFBFBF" w:themeColor="background1" w:themeShade="BF"/>
            </w:tcBorders>
          </w:tcPr>
          <w:p w14:paraId="6A31B0B6" w14:textId="77777777" w:rsidR="00051F2B" w:rsidRPr="00125639" w:rsidRDefault="00051F2B" w:rsidP="005F4864">
            <w:pPr>
              <w:pStyle w:val="TableBody"/>
              <w:keepNext/>
              <w:spacing w:before="40" w:after="40" w:line="260" w:lineRule="atLeast"/>
              <w:rPr>
                <w:i/>
                <w:lang w:eastAsia="en-AU"/>
              </w:rPr>
            </w:pPr>
            <w:r w:rsidRPr="00125639">
              <w:rPr>
                <w:i/>
                <w:lang w:eastAsia="en-AU"/>
              </w:rPr>
              <w:t>Largely achieved</w:t>
            </w:r>
          </w:p>
        </w:tc>
        <w:tc>
          <w:tcPr>
            <w:tcW w:w="3456" w:type="pct"/>
            <w:tcBorders>
              <w:top w:val="nil"/>
              <w:bottom w:val="single" w:sz="4" w:space="0" w:color="BFBFBF" w:themeColor="background1" w:themeShade="BF"/>
            </w:tcBorders>
          </w:tcPr>
          <w:p w14:paraId="0F5526D0" w14:textId="77777777" w:rsidR="00051F2B" w:rsidRPr="00210F07" w:rsidRDefault="00051F2B" w:rsidP="005F4864">
            <w:pPr>
              <w:pStyle w:val="TableBody"/>
              <w:keepNext/>
              <w:spacing w:before="40" w:after="40" w:line="260" w:lineRule="atLeast"/>
              <w:rPr>
                <w:rFonts w:cstheme="minorHAnsi"/>
                <w:b/>
                <w:bCs/>
                <w:color w:val="000000"/>
                <w:spacing w:val="-2"/>
                <w:lang w:eastAsia="en-AU"/>
              </w:rPr>
            </w:pPr>
            <w:r w:rsidRPr="00210F07">
              <w:rPr>
                <w:b/>
                <w:spacing w:val="-2"/>
                <w:lang w:eastAsia="en-AU"/>
              </w:rPr>
              <w:t xml:space="preserve">Status: </w:t>
            </w:r>
            <w:r w:rsidRPr="00210F07">
              <w:rPr>
                <w:rFonts w:cstheme="minorHAnsi"/>
                <w:color w:val="000000"/>
                <w:spacing w:val="-2"/>
                <w:lang w:eastAsia="en-AU"/>
              </w:rPr>
              <w:t>In 2024, the PC understood that NWI commitments in this area were met by most jurisdictions</w:t>
            </w:r>
            <w:r w:rsidRPr="00210F07">
              <w:rPr>
                <w:spacing w:val="-2"/>
              </w:rPr>
              <w:t>. No</w:t>
            </w:r>
            <w:r w:rsidRPr="00210F07">
              <w:rPr>
                <w:rFonts w:cstheme="minorHAnsi"/>
                <w:color w:val="000000"/>
                <w:spacing w:val="-2"/>
                <w:lang w:eastAsia="en-AU"/>
              </w:rPr>
              <w:t xml:space="preserve"> significant changes have been observed since 2024.</w:t>
            </w:r>
            <w:r w:rsidRPr="00210F07">
              <w:rPr>
                <w:rFonts w:cstheme="minorHAnsi"/>
                <w:b/>
                <w:bCs/>
                <w:color w:val="000000"/>
                <w:spacing w:val="-2"/>
                <w:lang w:eastAsia="en-AU"/>
              </w:rPr>
              <w:t xml:space="preserve"> </w:t>
            </w:r>
          </w:p>
          <w:p w14:paraId="50BEB43B" w14:textId="77777777" w:rsidR="00051F2B" w:rsidRDefault="00051F2B" w:rsidP="005F4864">
            <w:pPr>
              <w:pStyle w:val="TableBody"/>
              <w:keepNext/>
              <w:spacing w:before="40" w:after="40" w:line="260" w:lineRule="atLeast"/>
              <w:rPr>
                <w:rFonts w:cstheme="minorHAnsi"/>
                <w:color w:val="000000"/>
                <w:lang w:eastAsia="en-AU"/>
              </w:rPr>
            </w:pPr>
            <w:r>
              <w:rPr>
                <w:b/>
                <w:lang w:eastAsia="en-AU"/>
              </w:rPr>
              <w:t>Key updates from jurisdictions</w:t>
            </w:r>
            <w:r w:rsidRPr="004E259E">
              <w:rPr>
                <w:rFonts w:cstheme="minorHAnsi"/>
                <w:color w:val="000000"/>
                <w:lang w:eastAsia="en-AU"/>
              </w:rPr>
              <w:t xml:space="preserve">: </w:t>
            </w:r>
            <w:r>
              <w:rPr>
                <w:rFonts w:cstheme="minorHAnsi"/>
                <w:color w:val="000000"/>
                <w:lang w:eastAsia="en-AU"/>
              </w:rPr>
              <w:t>Several</w:t>
            </w:r>
            <w:r w:rsidRPr="004E259E">
              <w:rPr>
                <w:rFonts w:cstheme="minorHAnsi"/>
                <w:color w:val="000000"/>
                <w:lang w:eastAsia="en-AU"/>
              </w:rPr>
              <w:t xml:space="preserve"> unallocated water releases are being made </w:t>
            </w:r>
            <w:r>
              <w:rPr>
                <w:rFonts w:cstheme="minorHAnsi"/>
                <w:color w:val="000000"/>
                <w:lang w:eastAsia="en-AU"/>
              </w:rPr>
              <w:t xml:space="preserve">across Queensland </w:t>
            </w:r>
            <w:r w:rsidRPr="004E259E">
              <w:rPr>
                <w:rFonts w:cstheme="minorHAnsi"/>
                <w:color w:val="000000"/>
                <w:lang w:eastAsia="en-AU"/>
              </w:rPr>
              <w:t xml:space="preserve">under the Unlocking Water Project. </w:t>
            </w:r>
          </w:p>
          <w:p w14:paraId="3F151DE4" w14:textId="77777777" w:rsidR="00051F2B" w:rsidRPr="00210F07" w:rsidRDefault="00051F2B" w:rsidP="005F4864">
            <w:pPr>
              <w:pStyle w:val="TableBody"/>
              <w:keepNext/>
              <w:spacing w:before="40" w:after="40" w:line="260" w:lineRule="atLeast"/>
              <w:rPr>
                <w:spacing w:val="-4"/>
                <w:u w:val="single"/>
                <w:lang w:eastAsia="en-AU"/>
              </w:rPr>
            </w:pPr>
            <w:r w:rsidRPr="00210F07">
              <w:rPr>
                <w:b/>
                <w:spacing w:val="-4"/>
                <w:lang w:eastAsia="en-AU"/>
              </w:rPr>
              <w:t>Participant feedback:</w:t>
            </w:r>
            <w:r w:rsidRPr="00210F07">
              <w:rPr>
                <w:spacing w:val="-4"/>
                <w:lang w:eastAsia="en-AU"/>
              </w:rPr>
              <w:t xml:space="preserve"> The Queensland Farmers’ Federation (sub. 15, p. 3) stated that the Queensland Government’s work to release unallocated water should occur with timely and practical access at the farm level to realise the benefits.</w:t>
            </w:r>
          </w:p>
        </w:tc>
      </w:tr>
      <w:tr w:rsidR="00051F2B" w:rsidRPr="007C5443" w14:paraId="15DB4DEC" w14:textId="77777777" w:rsidTr="004C4329">
        <w:tc>
          <w:tcPr>
            <w:tcW w:w="882" w:type="pct"/>
            <w:tcBorders>
              <w:top w:val="single" w:sz="4" w:space="0" w:color="BFBFBF" w:themeColor="background1" w:themeShade="BF"/>
              <w:bottom w:val="single" w:sz="4" w:space="0" w:color="BFBFBF"/>
            </w:tcBorders>
          </w:tcPr>
          <w:p w14:paraId="34F28043" w14:textId="77777777" w:rsidR="00051F2B" w:rsidRPr="00A16536" w:rsidRDefault="00051F2B" w:rsidP="004A64F2">
            <w:pPr>
              <w:pStyle w:val="TableHeading"/>
              <w:spacing w:before="40" w:after="40" w:line="260" w:lineRule="atLeast"/>
              <w:rPr>
                <w:b w:val="0"/>
                <w:bCs/>
                <w:color w:val="auto"/>
                <w:vertAlign w:val="superscript"/>
                <w:lang w:eastAsia="en-AU"/>
              </w:rPr>
            </w:pPr>
            <w:r w:rsidRPr="00A16536">
              <w:rPr>
                <w:b w:val="0"/>
                <w:bCs/>
                <w:color w:val="auto"/>
                <w:lang w:eastAsia="en-AU"/>
              </w:rPr>
              <w:t xml:space="preserve">Separation of </w:t>
            </w:r>
            <w:proofErr w:type="spellStart"/>
            <w:r w:rsidRPr="00A16536">
              <w:rPr>
                <w:b w:val="0"/>
                <w:bCs/>
                <w:color w:val="auto"/>
                <w:lang w:eastAsia="en-AU"/>
              </w:rPr>
              <w:t>functions</w:t>
            </w:r>
            <w:r w:rsidRPr="00A16536">
              <w:rPr>
                <w:color w:val="auto"/>
                <w:vertAlign w:val="superscript"/>
                <w:lang w:eastAsia="en-AU"/>
              </w:rPr>
              <w:t>f</w:t>
            </w:r>
            <w:proofErr w:type="spellEnd"/>
          </w:p>
        </w:tc>
        <w:tc>
          <w:tcPr>
            <w:tcW w:w="662" w:type="pct"/>
            <w:tcBorders>
              <w:top w:val="single" w:sz="4" w:space="0" w:color="BFBFBF" w:themeColor="background1" w:themeShade="BF"/>
              <w:bottom w:val="single" w:sz="4" w:space="0" w:color="BFBFBF"/>
            </w:tcBorders>
          </w:tcPr>
          <w:p w14:paraId="562F5D49" w14:textId="77777777" w:rsidR="00051F2B" w:rsidRPr="00125639" w:rsidRDefault="00051F2B" w:rsidP="004A64F2">
            <w:pPr>
              <w:pStyle w:val="TableBody"/>
              <w:spacing w:before="40" w:after="40" w:line="260" w:lineRule="atLeast"/>
              <w:rPr>
                <w:i/>
                <w:lang w:eastAsia="en-AU"/>
              </w:rPr>
            </w:pPr>
            <w:r w:rsidRPr="00125639">
              <w:rPr>
                <w:i/>
                <w:lang w:eastAsia="en-AU"/>
              </w:rPr>
              <w:t>Achieved</w:t>
            </w:r>
          </w:p>
        </w:tc>
        <w:tc>
          <w:tcPr>
            <w:tcW w:w="3456" w:type="pct"/>
            <w:tcBorders>
              <w:top w:val="single" w:sz="4" w:space="0" w:color="BFBFBF" w:themeColor="background1" w:themeShade="BF"/>
              <w:bottom w:val="single" w:sz="4" w:space="0" w:color="BFBFBF"/>
            </w:tcBorders>
          </w:tcPr>
          <w:p w14:paraId="721A9647" w14:textId="77777777" w:rsidR="00051F2B" w:rsidRPr="000C7048" w:rsidRDefault="00051F2B" w:rsidP="004A64F2">
            <w:pPr>
              <w:pStyle w:val="TableBody"/>
              <w:spacing w:before="40" w:after="40" w:line="260" w:lineRule="atLeast"/>
              <w:rPr>
                <w:rFonts w:cstheme="minorHAnsi"/>
                <w:color w:val="000000"/>
                <w:lang w:eastAsia="en-AU"/>
              </w:rPr>
            </w:pPr>
            <w:r w:rsidRPr="000C7048">
              <w:rPr>
                <w:b/>
                <w:lang w:eastAsia="en-AU"/>
              </w:rPr>
              <w:t>Status</w:t>
            </w:r>
            <w:r>
              <w:rPr>
                <w:rFonts w:cstheme="minorHAnsi"/>
                <w:color w:val="000000"/>
                <w:lang w:eastAsia="en-AU"/>
              </w:rPr>
              <w:t>: The PC previously assessed that governments</w:t>
            </w:r>
            <w:r w:rsidRPr="002708FD">
              <w:rPr>
                <w:rFonts w:cstheme="minorHAnsi"/>
                <w:color w:val="000000"/>
                <w:lang w:eastAsia="en-AU"/>
              </w:rPr>
              <w:t xml:space="preserve"> have maintained formal separation between policy making and service delivery.</w:t>
            </w:r>
          </w:p>
          <w:p w14:paraId="01041D0E" w14:textId="77777777" w:rsidR="00051F2B" w:rsidRPr="00A70468" w:rsidRDefault="00051F2B" w:rsidP="004A64F2">
            <w:pPr>
              <w:pStyle w:val="TableBody"/>
              <w:spacing w:before="40" w:after="40" w:line="260" w:lineRule="atLeast"/>
              <w:rPr>
                <w:lang w:eastAsia="en-AU"/>
              </w:rPr>
            </w:pPr>
            <w:r>
              <w:rPr>
                <w:b/>
                <w:lang w:eastAsia="en-AU"/>
              </w:rPr>
              <w:t xml:space="preserve">Key updates from jurisdictions: </w:t>
            </w:r>
            <w:r>
              <w:rPr>
                <w:lang w:eastAsia="en-AU"/>
              </w:rPr>
              <w:t>No update on progress since 2024.</w:t>
            </w:r>
          </w:p>
        </w:tc>
      </w:tr>
      <w:tr w:rsidR="00051F2B" w:rsidRPr="007C5443" w14:paraId="2397E598" w14:textId="77777777" w:rsidTr="00870088">
        <w:tc>
          <w:tcPr>
            <w:tcW w:w="5000" w:type="pct"/>
            <w:gridSpan w:val="3"/>
            <w:tcBorders>
              <w:top w:val="single" w:sz="4" w:space="0" w:color="BFBFBF"/>
              <w:bottom w:val="nil"/>
            </w:tcBorders>
            <w:shd w:val="clear" w:color="auto" w:fill="E0F1F7" w:themeFill="text2" w:themeFillTint="33"/>
          </w:tcPr>
          <w:p w14:paraId="1949142E" w14:textId="77777777" w:rsidR="00051F2B" w:rsidRPr="00A7430D" w:rsidRDefault="00051F2B" w:rsidP="007D721F">
            <w:pPr>
              <w:pStyle w:val="TableHeading"/>
              <w:spacing w:before="120" w:after="40" w:line="260" w:lineRule="atLeast"/>
              <w:rPr>
                <w:color w:val="000000"/>
                <w:vertAlign w:val="superscript"/>
                <w:lang w:eastAsia="en-AU"/>
              </w:rPr>
            </w:pPr>
            <w:r>
              <w:rPr>
                <w:lang w:eastAsia="en-AU"/>
              </w:rPr>
              <w:t xml:space="preserve">Performance </w:t>
            </w:r>
            <w:proofErr w:type="spellStart"/>
            <w:r>
              <w:rPr>
                <w:lang w:eastAsia="en-AU"/>
              </w:rPr>
              <w:t>benchmarking</w:t>
            </w:r>
            <w:r>
              <w:rPr>
                <w:vertAlign w:val="superscript"/>
                <w:lang w:eastAsia="en-AU"/>
              </w:rPr>
              <w:t>g</w:t>
            </w:r>
            <w:proofErr w:type="spellEnd"/>
          </w:p>
        </w:tc>
      </w:tr>
      <w:tr w:rsidR="00051F2B" w:rsidRPr="007C5443" w14:paraId="042C2C42" w14:textId="77777777" w:rsidTr="004C4329">
        <w:tc>
          <w:tcPr>
            <w:tcW w:w="882" w:type="pct"/>
            <w:tcBorders>
              <w:top w:val="nil"/>
              <w:bottom w:val="single" w:sz="4" w:space="0" w:color="BFBFBF" w:themeColor="background1" w:themeShade="BF"/>
            </w:tcBorders>
          </w:tcPr>
          <w:p w14:paraId="154FAEE2" w14:textId="77777777" w:rsidR="00051F2B" w:rsidRPr="00A16536" w:rsidRDefault="00051F2B" w:rsidP="004A64F2">
            <w:pPr>
              <w:pStyle w:val="TableHeading"/>
              <w:spacing w:before="40" w:after="40" w:line="260" w:lineRule="atLeast"/>
              <w:rPr>
                <w:b w:val="0"/>
                <w:bCs/>
                <w:lang w:eastAsia="en-AU"/>
              </w:rPr>
            </w:pPr>
            <w:r w:rsidRPr="00A16536">
              <w:rPr>
                <w:b w:val="0"/>
                <w:bCs/>
                <w:color w:val="auto"/>
                <w:lang w:eastAsia="en-AU"/>
              </w:rPr>
              <w:t>Urban</w:t>
            </w:r>
          </w:p>
        </w:tc>
        <w:tc>
          <w:tcPr>
            <w:tcW w:w="662" w:type="pct"/>
            <w:tcBorders>
              <w:top w:val="nil"/>
              <w:bottom w:val="single" w:sz="4" w:space="0" w:color="BFBFBF" w:themeColor="background1" w:themeShade="BF"/>
            </w:tcBorders>
          </w:tcPr>
          <w:p w14:paraId="2CF4C7D7" w14:textId="77777777" w:rsidR="00051F2B" w:rsidRPr="00125639" w:rsidRDefault="00051F2B" w:rsidP="004A64F2">
            <w:pPr>
              <w:pStyle w:val="TableBody"/>
              <w:spacing w:before="40" w:after="40" w:line="260" w:lineRule="atLeast"/>
              <w:rPr>
                <w:i/>
                <w:lang w:eastAsia="en-AU"/>
              </w:rPr>
            </w:pPr>
            <w:r w:rsidRPr="00125639">
              <w:rPr>
                <w:i/>
                <w:lang w:eastAsia="en-AU"/>
              </w:rPr>
              <w:t>Achieved</w:t>
            </w:r>
          </w:p>
        </w:tc>
        <w:tc>
          <w:tcPr>
            <w:tcW w:w="3456" w:type="pct"/>
            <w:tcBorders>
              <w:top w:val="nil"/>
              <w:bottom w:val="single" w:sz="4" w:space="0" w:color="BFBFBF" w:themeColor="background1" w:themeShade="BF"/>
            </w:tcBorders>
          </w:tcPr>
          <w:p w14:paraId="45A359FC"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Status: </w:t>
            </w:r>
            <w:r>
              <w:rPr>
                <w:rFonts w:cstheme="minorHAnsi"/>
                <w:color w:val="000000"/>
                <w:lang w:eastAsia="en-AU"/>
              </w:rPr>
              <w:t xml:space="preserve">The NPR benchmarks prices and service quality for water delivery agencies and has been expanded since the previous assessment to include additional water utilities. </w:t>
            </w:r>
          </w:p>
          <w:p w14:paraId="26BFF6B2" w14:textId="77777777" w:rsidR="00051F2B" w:rsidRDefault="00051F2B" w:rsidP="004A64F2">
            <w:pPr>
              <w:pStyle w:val="TableBody"/>
              <w:spacing w:before="40" w:after="40" w:line="260" w:lineRule="atLeast"/>
              <w:rPr>
                <w:rFonts w:cstheme="minorHAnsi"/>
                <w:color w:val="000000"/>
                <w:lang w:eastAsia="en-AU"/>
              </w:rPr>
            </w:pPr>
            <w:r>
              <w:rPr>
                <w:b/>
                <w:lang w:eastAsia="en-AU"/>
              </w:rPr>
              <w:t xml:space="preserve">Key updates from jurisdictions: </w:t>
            </w:r>
            <w:r>
              <w:rPr>
                <w:lang w:eastAsia="en-AU"/>
              </w:rPr>
              <w:t>The 2024–25 NPR</w:t>
            </w:r>
            <w:r w:rsidRPr="00C632BF">
              <w:rPr>
                <w:lang w:eastAsia="en-AU"/>
              </w:rPr>
              <w:t xml:space="preserve"> includes water service providers with fewer than 10,000</w:t>
            </w:r>
            <w:r>
              <w:rPr>
                <w:lang w:eastAsia="en-AU"/>
              </w:rPr>
              <w:t> </w:t>
            </w:r>
            <w:r w:rsidRPr="00C632BF">
              <w:rPr>
                <w:lang w:eastAsia="en-AU"/>
              </w:rPr>
              <w:t>metered connections, extending coverage to</w:t>
            </w:r>
            <w:r>
              <w:rPr>
                <w:lang w:eastAsia="en-AU"/>
              </w:rPr>
              <w:t xml:space="preserve"> a greater number of service providers (from 86 to 300 entities) and</w:t>
            </w:r>
            <w:r w:rsidRPr="00C632BF">
              <w:rPr>
                <w:lang w:eastAsia="en-AU"/>
              </w:rPr>
              <w:t xml:space="preserve"> an additional 836,000</w:t>
            </w:r>
            <w:r>
              <w:rPr>
                <w:lang w:eastAsia="en-AU"/>
              </w:rPr>
              <w:t> </w:t>
            </w:r>
            <w:r w:rsidRPr="00C632BF">
              <w:rPr>
                <w:lang w:eastAsia="en-AU"/>
              </w:rPr>
              <w:t xml:space="preserve">people, including </w:t>
            </w:r>
            <w:r>
              <w:rPr>
                <w:lang w:eastAsia="en-AU"/>
              </w:rPr>
              <w:t xml:space="preserve">Aboriginal and Torres Strait Islander </w:t>
            </w:r>
            <w:r w:rsidRPr="00C632BF">
              <w:rPr>
                <w:lang w:eastAsia="en-AU"/>
              </w:rPr>
              <w:t>communities that were not previously included</w:t>
            </w:r>
            <w:r>
              <w:rPr>
                <w:lang w:eastAsia="en-AU"/>
              </w:rPr>
              <w:t>. Service providers with less than 10,000 connected properties were required to report against 93 of 143 performance indicators for 2024–25</w:t>
            </w:r>
            <w:r>
              <w:rPr>
                <w:rFonts w:cstheme="minorHAnsi"/>
                <w:color w:val="000000"/>
                <w:lang w:eastAsia="en-AU"/>
              </w:rPr>
              <w:t xml:space="preserve">, and the NPR technical reference group will discuss expanding this subset of indicators in coming years </w:t>
            </w:r>
            <w:r w:rsidRPr="00E72944">
              <w:rPr>
                <w:rFonts w:ascii="Arial" w:hAnsi="Arial" w:cs="Arial"/>
              </w:rPr>
              <w:t>(BOM 2023, p. 2, 2026, p. 21)</w:t>
            </w:r>
            <w:r>
              <w:rPr>
                <w:rFonts w:cstheme="minorHAnsi"/>
                <w:color w:val="000000"/>
                <w:lang w:eastAsia="en-AU"/>
              </w:rPr>
              <w:t>.</w:t>
            </w:r>
          </w:p>
          <w:p w14:paraId="2D67DA3D" w14:textId="77777777" w:rsidR="00051F2B" w:rsidRPr="00A70468" w:rsidRDefault="00051F2B" w:rsidP="004A64F2">
            <w:pPr>
              <w:pStyle w:val="TableBody"/>
              <w:spacing w:before="40" w:after="40" w:line="260" w:lineRule="atLeast"/>
              <w:rPr>
                <w:lang w:eastAsia="en-AU"/>
              </w:rPr>
            </w:pPr>
            <w:r>
              <w:rPr>
                <w:b/>
                <w:lang w:eastAsia="en-AU"/>
              </w:rPr>
              <w:t xml:space="preserve">Participant feedback: </w:t>
            </w:r>
            <w:proofErr w:type="spellStart"/>
            <w:r>
              <w:rPr>
                <w:lang w:eastAsia="en-AU"/>
              </w:rPr>
              <w:t>Aquanex</w:t>
            </w:r>
            <w:proofErr w:type="spellEnd"/>
            <w:r>
              <w:rPr>
                <w:lang w:eastAsia="en-AU"/>
              </w:rPr>
              <w:t xml:space="preserve"> (sub. 39, p. 2) proposed </w:t>
            </w:r>
            <w:r w:rsidRPr="00DC1517">
              <w:rPr>
                <w:lang w:eastAsia="en-AU"/>
              </w:rPr>
              <w:t>expanding the sub</w:t>
            </w:r>
            <w:r>
              <w:rPr>
                <w:lang w:eastAsia="en-AU"/>
              </w:rPr>
              <w:noBreakHyphen/>
            </w:r>
            <w:r w:rsidRPr="00DC1517">
              <w:rPr>
                <w:lang w:eastAsia="en-AU"/>
              </w:rPr>
              <w:t>10,000</w:t>
            </w:r>
            <w:r>
              <w:rPr>
                <w:lang w:eastAsia="en-AU"/>
              </w:rPr>
              <w:t> </w:t>
            </w:r>
            <w:r w:rsidRPr="00DC1517">
              <w:rPr>
                <w:lang w:eastAsia="en-AU"/>
              </w:rPr>
              <w:t>connected properties reporting framework to include drinking water quality, public health advisory and corrective action indicators</w:t>
            </w:r>
            <w:r>
              <w:rPr>
                <w:lang w:eastAsia="en-AU"/>
              </w:rPr>
              <w:t>. Aboriginal Housing Northern Territory (sub. 62, p. 8)</w:t>
            </w:r>
            <w:r w:rsidRPr="001D1C7D">
              <w:rPr>
                <w:lang w:eastAsia="en-AU"/>
              </w:rPr>
              <w:t xml:space="preserve"> </w:t>
            </w:r>
            <w:r>
              <w:rPr>
                <w:lang w:eastAsia="en-AU"/>
              </w:rPr>
              <w:t>recommended that</w:t>
            </w:r>
            <w:r w:rsidRPr="001D1C7D">
              <w:rPr>
                <w:lang w:eastAsia="en-AU"/>
              </w:rPr>
              <w:t xml:space="preserve"> regulatory reporting be extended to include </w:t>
            </w:r>
            <w:r>
              <w:rPr>
                <w:lang w:eastAsia="en-AU"/>
              </w:rPr>
              <w:t>r</w:t>
            </w:r>
            <w:r w:rsidRPr="001D1C7D">
              <w:rPr>
                <w:lang w:eastAsia="en-AU"/>
              </w:rPr>
              <w:t xml:space="preserve">emote Aboriginal </w:t>
            </w:r>
            <w:r>
              <w:rPr>
                <w:lang w:eastAsia="en-AU"/>
              </w:rPr>
              <w:t>c</w:t>
            </w:r>
            <w:r w:rsidRPr="001D1C7D">
              <w:rPr>
                <w:lang w:eastAsia="en-AU"/>
              </w:rPr>
              <w:t xml:space="preserve">ommunities and </w:t>
            </w:r>
            <w:r>
              <w:rPr>
                <w:lang w:eastAsia="en-AU"/>
              </w:rPr>
              <w:t>h</w:t>
            </w:r>
            <w:r w:rsidRPr="001D1C7D">
              <w:rPr>
                <w:lang w:eastAsia="en-AU"/>
              </w:rPr>
              <w:t>omelands serviced by Indigenous Essential Services.</w:t>
            </w:r>
            <w:r>
              <w:rPr>
                <w:lang w:eastAsia="en-AU"/>
              </w:rPr>
              <w:t xml:space="preserve"> The </w:t>
            </w:r>
            <w:r w:rsidRPr="00693332">
              <w:rPr>
                <w:lang w:eastAsia="en-AU"/>
              </w:rPr>
              <w:t>need for publicly accessible data on drinking water quality</w:t>
            </w:r>
            <w:r>
              <w:rPr>
                <w:lang w:eastAsia="en-AU"/>
              </w:rPr>
              <w:t xml:space="preserve"> is also discussed in urban water reform (table 6). </w:t>
            </w:r>
          </w:p>
        </w:tc>
      </w:tr>
      <w:tr w:rsidR="00051F2B" w:rsidRPr="007C5443" w14:paraId="044D6E41" w14:textId="77777777" w:rsidTr="004C4329">
        <w:tc>
          <w:tcPr>
            <w:tcW w:w="882" w:type="pct"/>
            <w:tcBorders>
              <w:top w:val="single" w:sz="4" w:space="0" w:color="BFBFBF" w:themeColor="background1" w:themeShade="BF"/>
              <w:bottom w:val="single" w:sz="4" w:space="0" w:color="BFBFBF"/>
            </w:tcBorders>
          </w:tcPr>
          <w:p w14:paraId="2DAA8824" w14:textId="77777777" w:rsidR="00051F2B" w:rsidRPr="00573FB3" w:rsidRDefault="00051F2B" w:rsidP="004A64F2">
            <w:pPr>
              <w:pStyle w:val="TableHeading"/>
              <w:spacing w:before="40" w:after="40" w:line="260" w:lineRule="atLeast"/>
              <w:rPr>
                <w:b w:val="0"/>
                <w:bCs/>
                <w:lang w:eastAsia="en-AU"/>
              </w:rPr>
            </w:pPr>
            <w:r w:rsidRPr="00573FB3">
              <w:rPr>
                <w:b w:val="0"/>
                <w:bCs/>
                <w:color w:val="auto"/>
                <w:lang w:eastAsia="en-AU"/>
              </w:rPr>
              <w:t>Rural</w:t>
            </w:r>
          </w:p>
        </w:tc>
        <w:tc>
          <w:tcPr>
            <w:tcW w:w="662" w:type="pct"/>
            <w:tcBorders>
              <w:top w:val="single" w:sz="4" w:space="0" w:color="BFBFBF" w:themeColor="background1" w:themeShade="BF"/>
              <w:bottom w:val="single" w:sz="4" w:space="0" w:color="BFBFBF"/>
            </w:tcBorders>
          </w:tcPr>
          <w:p w14:paraId="02358E58" w14:textId="77777777" w:rsidR="00051F2B" w:rsidRPr="00125639" w:rsidRDefault="00051F2B" w:rsidP="004A64F2">
            <w:pPr>
              <w:pStyle w:val="TableBody"/>
              <w:spacing w:before="40" w:after="40" w:line="260" w:lineRule="atLeast"/>
              <w:rPr>
                <w:i/>
                <w:lang w:eastAsia="en-AU"/>
              </w:rPr>
            </w:pPr>
            <w:r w:rsidRPr="00125639">
              <w:rPr>
                <w:i/>
                <w:lang w:eastAsia="en-AU"/>
              </w:rPr>
              <w:t>Terminated</w:t>
            </w:r>
          </w:p>
        </w:tc>
        <w:tc>
          <w:tcPr>
            <w:tcW w:w="3456" w:type="pct"/>
            <w:tcBorders>
              <w:top w:val="single" w:sz="4" w:space="0" w:color="BFBFBF" w:themeColor="background1" w:themeShade="BF"/>
              <w:bottom w:val="single" w:sz="4" w:space="0" w:color="BFBFBF"/>
            </w:tcBorders>
          </w:tcPr>
          <w:p w14:paraId="5BA28176" w14:textId="77777777" w:rsidR="00051F2B" w:rsidRPr="00F81A04" w:rsidRDefault="00051F2B" w:rsidP="004A64F2">
            <w:pPr>
              <w:pStyle w:val="TableBody"/>
              <w:spacing w:before="40" w:after="40" w:line="260" w:lineRule="atLeast"/>
              <w:rPr>
                <w:b/>
                <w:lang w:eastAsia="en-AU"/>
              </w:rPr>
            </w:pPr>
            <w:r>
              <w:rPr>
                <w:b/>
                <w:lang w:eastAsia="en-AU"/>
              </w:rPr>
              <w:t xml:space="preserve">Status: </w:t>
            </w:r>
            <w:r>
              <w:rPr>
                <w:lang w:eastAsia="en-AU"/>
              </w:rPr>
              <w:t>Ru</w:t>
            </w:r>
            <w:r w:rsidRPr="00F81A04">
              <w:rPr>
                <w:lang w:eastAsia="en-AU"/>
              </w:rPr>
              <w:t>ral benchmarking was discontinued in 2014</w:t>
            </w:r>
            <w:r>
              <w:rPr>
                <w:lang w:eastAsia="en-AU"/>
              </w:rPr>
              <w:t>.</w:t>
            </w:r>
          </w:p>
        </w:tc>
      </w:tr>
    </w:tbl>
    <w:p w14:paraId="298B6AB0" w14:textId="75473C5B" w:rsidR="00051F2B" w:rsidRPr="002D47D1" w:rsidRDefault="00051F2B" w:rsidP="00051F2B">
      <w:pPr>
        <w:pStyle w:val="Note"/>
      </w:pPr>
      <w:r>
        <w:t>Achieved: All requirements met. Largely achieved: Requirements generally met, with some exceptions. Partially achieved: Only some requirements m</w:t>
      </w:r>
      <w:r w:rsidRPr="002005EA">
        <w:t>et</w:t>
      </w:r>
      <w:r w:rsidRPr="00793B67">
        <w:t>.</w:t>
      </w:r>
      <w:r>
        <w:rPr>
          <w:b/>
          <w:bCs/>
        </w:rPr>
        <w:t xml:space="preserve"> </w:t>
      </w:r>
      <w:r w:rsidRPr="00793B67">
        <w:rPr>
          <w:b/>
        </w:rPr>
        <w:t xml:space="preserve">a. </w:t>
      </w:r>
      <w:r w:rsidRPr="00363E47">
        <w:t>NWI paragraphs 65, 66, 77</w:t>
      </w:r>
      <w:r w:rsidR="00B5703E">
        <w:t>.</w:t>
      </w:r>
      <w:r w:rsidRPr="00363E47">
        <w:t xml:space="preserve"> </w:t>
      </w:r>
      <w:r w:rsidRPr="00793B67">
        <w:rPr>
          <w:b/>
        </w:rPr>
        <w:t>b.</w:t>
      </w:r>
      <w:r w:rsidRPr="00363E47">
        <w:t xml:space="preserve"> NWI paragraph 69</w:t>
      </w:r>
      <w:r w:rsidR="00B5703E">
        <w:t>.</w:t>
      </w:r>
      <w:r w:rsidRPr="00363E47">
        <w:t xml:space="preserve"> </w:t>
      </w:r>
      <w:r w:rsidRPr="00793B67">
        <w:rPr>
          <w:b/>
        </w:rPr>
        <w:t>c.</w:t>
      </w:r>
      <w:r w:rsidRPr="00363E47">
        <w:t xml:space="preserve"> NWI paragraphs 67,</w:t>
      </w:r>
      <w:r>
        <w:t xml:space="preserve"> </w:t>
      </w:r>
      <w:r w:rsidRPr="00363E47">
        <w:t>68</w:t>
      </w:r>
      <w:r w:rsidR="00B5703E">
        <w:t>.</w:t>
      </w:r>
      <w:r w:rsidRPr="00363E47">
        <w:t xml:space="preserve"> </w:t>
      </w:r>
      <w:r w:rsidRPr="00793B67">
        <w:rPr>
          <w:b/>
        </w:rPr>
        <w:t>d.</w:t>
      </w:r>
      <w:r w:rsidRPr="00363E47">
        <w:t xml:space="preserve"> NWI paragraph 73</w:t>
      </w:r>
      <w:r w:rsidR="00B5703E">
        <w:t>.</w:t>
      </w:r>
      <w:r w:rsidRPr="00363E47">
        <w:t xml:space="preserve"> </w:t>
      </w:r>
      <w:r w:rsidRPr="00793B67">
        <w:rPr>
          <w:b/>
        </w:rPr>
        <w:t>e.</w:t>
      </w:r>
      <w:r w:rsidRPr="00363E47">
        <w:t xml:space="preserve"> NWI paragraphs 70, 71, 72</w:t>
      </w:r>
      <w:r w:rsidR="00B5703E">
        <w:t>.</w:t>
      </w:r>
      <w:r w:rsidRPr="00363E47">
        <w:t xml:space="preserve"> </w:t>
      </w:r>
      <w:r w:rsidRPr="00793B67">
        <w:rPr>
          <w:b/>
        </w:rPr>
        <w:t>f.</w:t>
      </w:r>
      <w:r w:rsidRPr="00363E47">
        <w:t xml:space="preserve"> NWI paragraph 74</w:t>
      </w:r>
      <w:r w:rsidR="00B5703E">
        <w:t>.</w:t>
      </w:r>
      <w:r w:rsidRPr="00363E47">
        <w:t xml:space="preserve"> </w:t>
      </w:r>
      <w:r w:rsidRPr="00793B67">
        <w:rPr>
          <w:b/>
        </w:rPr>
        <w:t>g.</w:t>
      </w:r>
      <w:r w:rsidRPr="00363E47">
        <w:t xml:space="preserve"> NWI paragraphs 75, 76.</w:t>
      </w:r>
    </w:p>
    <w:p w14:paraId="6488A8D1" w14:textId="23E61200" w:rsidR="00051F2B" w:rsidRDefault="00051F2B" w:rsidP="006339DB">
      <w:pPr>
        <w:pStyle w:val="Heading2"/>
        <w:numPr>
          <w:ilvl w:val="0"/>
          <w:numId w:val="0"/>
        </w:numPr>
        <w:ind w:left="851" w:hanging="851"/>
      </w:pPr>
      <w:bookmarkStart w:id="13" w:name="_Toc233795059"/>
      <w:r>
        <w:lastRenderedPageBreak/>
        <w:t>6</w:t>
      </w:r>
      <w:r w:rsidR="00BD748A">
        <w:t>.</w:t>
      </w:r>
      <w:r>
        <w:tab/>
      </w:r>
      <w:r w:rsidRPr="00F76363">
        <w:t>Integrated management of water for environmental and other public benefit outcomes</w:t>
      </w:r>
      <w:bookmarkEnd w:id="13"/>
    </w:p>
    <w:p w14:paraId="69C153AF" w14:textId="77777777" w:rsidR="00051F2B" w:rsidRDefault="00051F2B" w:rsidP="006339DB">
      <w:pPr>
        <w:pStyle w:val="NoSpacing"/>
        <w:keepNext/>
        <w:keepLines/>
      </w:pPr>
      <w:r w:rsidRPr="00554B1D">
        <w:t xml:space="preserve">Under this element, all jurisdictions agreed to ensure that </w:t>
      </w:r>
      <w:r>
        <w:t>environmental and other public benefit outcomes associated with water, such as the cultural values of Aboriginal and Torres Strait Islander people and recreational opportunities, are accounted for and integrated within planning frameworks</w:t>
      </w:r>
      <w:r w:rsidRPr="00554B1D">
        <w:t xml:space="preserve">. </w:t>
      </w:r>
      <w:r>
        <w:t>This included developing and implementing appropriate, effective and efficient management practices and institutional arrangements to achieve these outcomes.</w:t>
      </w:r>
      <w:r w:rsidRPr="00554B1D">
        <w:t xml:space="preserve"> </w:t>
      </w:r>
      <w:r>
        <w:t xml:space="preserve">The PC’s interim assessment of jurisdictions’ progress is in </w:t>
      </w:r>
      <w:r w:rsidRPr="00651C47">
        <w:t>table</w:t>
      </w:r>
      <w:r>
        <w:t> 4</w:t>
      </w:r>
      <w:r w:rsidRPr="00651C47">
        <w:t>.</w:t>
      </w:r>
      <w:r w:rsidRPr="00651C47" w:rsidDel="002612AE">
        <w:t xml:space="preserve"> </w:t>
      </w:r>
      <w:r w:rsidRPr="00554B1D">
        <w:t>The notes to the table indicate which assessment items relate to which NWI actions and outcomes.</w:t>
      </w:r>
    </w:p>
    <w:p w14:paraId="38B440C8" w14:textId="2D7B6C99" w:rsidR="00051F2B" w:rsidRDefault="00051F2B" w:rsidP="00051F2B">
      <w:pPr>
        <w:pStyle w:val="FigureTableHeading"/>
      </w:pPr>
      <w:r>
        <w:t xml:space="preserve">Table </w:t>
      </w:r>
      <w:fldSimple w:instr=" SEQ Table \* ARABIC \s 1 ">
        <w:r w:rsidR="00287ACA">
          <w:rPr>
            <w:noProof/>
          </w:rPr>
          <w:t>4</w:t>
        </w:r>
      </w:fldSimple>
      <w:r>
        <w:rPr>
          <w:noProof/>
        </w:rPr>
        <w:t xml:space="preserve"> – Interim </w:t>
      </w:r>
      <w:r>
        <w:t>assessment: integrated management of water for environmental and other public benefit outcomes</w:t>
      </w:r>
    </w:p>
    <w:tbl>
      <w:tblPr>
        <w:tblW w:w="5000" w:type="pct"/>
        <w:tblBorders>
          <w:bottom w:val="single" w:sz="4" w:space="0" w:color="B3B3B3"/>
        </w:tblBorders>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1700"/>
        <w:gridCol w:w="1276"/>
        <w:gridCol w:w="6662"/>
      </w:tblGrid>
      <w:tr w:rsidR="00051F2B" w:rsidRPr="00183634" w14:paraId="14A5E759" w14:textId="77777777" w:rsidTr="00E95B77">
        <w:trPr>
          <w:tblHeader/>
        </w:trPr>
        <w:tc>
          <w:tcPr>
            <w:tcW w:w="882" w:type="pct"/>
            <w:tcBorders>
              <w:bottom w:val="single" w:sz="4" w:space="0" w:color="BFBFBF"/>
            </w:tcBorders>
            <w:vAlign w:val="bottom"/>
          </w:tcPr>
          <w:p w14:paraId="76261B2F" w14:textId="77777777" w:rsidR="00051F2B" w:rsidRPr="00183634" w:rsidRDefault="00051F2B" w:rsidP="00D54AA1">
            <w:pPr>
              <w:pStyle w:val="TableHeading"/>
              <w:spacing w:before="40" w:after="40" w:line="260" w:lineRule="atLeast"/>
              <w:ind w:left="57"/>
              <w:contextualSpacing w:val="0"/>
            </w:pPr>
            <w:r w:rsidRPr="00183634">
              <w:t>NWI commitment</w:t>
            </w:r>
          </w:p>
        </w:tc>
        <w:tc>
          <w:tcPr>
            <w:tcW w:w="662" w:type="pct"/>
            <w:tcBorders>
              <w:bottom w:val="single" w:sz="4" w:space="0" w:color="BFBFBF"/>
            </w:tcBorders>
          </w:tcPr>
          <w:p w14:paraId="2EEDD4CF" w14:textId="77777777" w:rsidR="00051F2B" w:rsidRPr="0037051D" w:rsidRDefault="00051F2B" w:rsidP="0037051D">
            <w:pPr>
              <w:pStyle w:val="TableHeading"/>
              <w:spacing w:before="40" w:after="40" w:line="260" w:lineRule="atLeast"/>
              <w:ind w:left="57"/>
              <w:contextualSpacing w:val="0"/>
              <w:rPr>
                <w:b w:val="0"/>
                <w:bCs/>
                <w:i/>
              </w:rPr>
            </w:pPr>
            <w:r w:rsidRPr="0037051D">
              <w:rPr>
                <w:b w:val="0"/>
                <w:bCs/>
                <w:i/>
                <w:iCs/>
              </w:rPr>
              <w:t>2026 interim assessment</w:t>
            </w:r>
          </w:p>
        </w:tc>
        <w:tc>
          <w:tcPr>
            <w:tcW w:w="3456" w:type="pct"/>
            <w:tcBorders>
              <w:bottom w:val="single" w:sz="4" w:space="0" w:color="BFBFBF"/>
            </w:tcBorders>
            <w:vAlign w:val="bottom"/>
          </w:tcPr>
          <w:p w14:paraId="7509D10D" w14:textId="77777777" w:rsidR="00051F2B" w:rsidRPr="00783F32" w:rsidRDefault="00051F2B" w:rsidP="00D54AA1">
            <w:pPr>
              <w:pStyle w:val="TableHeading"/>
              <w:spacing w:before="40" w:after="40" w:line="260" w:lineRule="atLeast"/>
              <w:ind w:left="57"/>
              <w:contextualSpacing w:val="0"/>
            </w:pPr>
            <w:r w:rsidRPr="00783F32">
              <w:t xml:space="preserve">Comments </w:t>
            </w:r>
          </w:p>
        </w:tc>
      </w:tr>
      <w:tr w:rsidR="00051F2B" w:rsidRPr="00030C67" w14:paraId="5A7709DF" w14:textId="77777777" w:rsidTr="004A7AC6">
        <w:tc>
          <w:tcPr>
            <w:tcW w:w="5000" w:type="pct"/>
            <w:gridSpan w:val="3"/>
            <w:tcBorders>
              <w:top w:val="single" w:sz="4" w:space="0" w:color="BFBFBF"/>
              <w:bottom w:val="nil"/>
            </w:tcBorders>
            <w:shd w:val="clear" w:color="auto" w:fill="E0F1F7" w:themeFill="text2" w:themeFillTint="33"/>
          </w:tcPr>
          <w:p w14:paraId="3BA8EC1E" w14:textId="77777777" w:rsidR="00051F2B" w:rsidRPr="00973594" w:rsidRDefault="00051F2B" w:rsidP="007D721F">
            <w:pPr>
              <w:pStyle w:val="TableHeading"/>
              <w:spacing w:before="120" w:after="40" w:line="260" w:lineRule="atLeast"/>
              <w:ind w:left="57"/>
            </w:pPr>
            <w:r w:rsidRPr="00973594">
              <w:t>Identification of specific environmental and public benefit outcomes</w:t>
            </w:r>
          </w:p>
        </w:tc>
      </w:tr>
      <w:tr w:rsidR="00051F2B" w:rsidRPr="00030C67" w14:paraId="28069244" w14:textId="77777777" w:rsidTr="00E95B77">
        <w:tc>
          <w:tcPr>
            <w:tcW w:w="882" w:type="pct"/>
            <w:tcBorders>
              <w:top w:val="nil"/>
              <w:bottom w:val="single" w:sz="4" w:space="0" w:color="BFBFBF"/>
            </w:tcBorders>
          </w:tcPr>
          <w:p w14:paraId="23C29B16" w14:textId="77777777" w:rsidR="00051F2B" w:rsidRPr="00D54AA1" w:rsidRDefault="00051F2B" w:rsidP="00D54AA1">
            <w:pPr>
              <w:pStyle w:val="TableHeading"/>
              <w:spacing w:before="40" w:after="40" w:line="260" w:lineRule="atLeast"/>
              <w:ind w:left="57"/>
              <w:rPr>
                <w:b w:val="0"/>
                <w:bCs/>
                <w:color w:val="auto"/>
              </w:rPr>
            </w:pPr>
            <w:r w:rsidRPr="00D54AA1">
              <w:rPr>
                <w:b w:val="0"/>
                <w:bCs/>
                <w:color w:val="auto"/>
              </w:rPr>
              <w:t xml:space="preserve">Well defined environmental and other public benefit </w:t>
            </w:r>
            <w:proofErr w:type="spellStart"/>
            <w:r w:rsidRPr="00D54AA1">
              <w:rPr>
                <w:b w:val="0"/>
                <w:bCs/>
                <w:color w:val="auto"/>
              </w:rPr>
              <w:t>outcomes</w:t>
            </w:r>
            <w:r w:rsidRPr="00D54AA1">
              <w:rPr>
                <w:color w:val="auto"/>
                <w:vertAlign w:val="superscript"/>
              </w:rPr>
              <w:t>a</w:t>
            </w:r>
            <w:proofErr w:type="spellEnd"/>
          </w:p>
        </w:tc>
        <w:tc>
          <w:tcPr>
            <w:tcW w:w="662" w:type="pct"/>
            <w:tcBorders>
              <w:top w:val="nil"/>
              <w:bottom w:val="single" w:sz="4" w:space="0" w:color="BFBFBF"/>
            </w:tcBorders>
          </w:tcPr>
          <w:p w14:paraId="7BC4641E"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Partially achieved</w:t>
            </w:r>
          </w:p>
        </w:tc>
        <w:tc>
          <w:tcPr>
            <w:tcW w:w="3456" w:type="pct"/>
            <w:tcBorders>
              <w:top w:val="nil"/>
              <w:bottom w:val="single" w:sz="4" w:space="0" w:color="BFBFBF"/>
            </w:tcBorders>
          </w:tcPr>
          <w:p w14:paraId="3841DDE4"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5B5B96">
              <w:rPr>
                <w:rFonts w:ascii="Arial (Body)" w:hAnsi="Arial (Body)"/>
                <w:b/>
                <w:color w:val="000000"/>
              </w:rPr>
              <w:t>:</w:t>
            </w:r>
            <w:r>
              <w:rPr>
                <w:rFonts w:ascii="Arial (Body)" w:hAnsi="Arial (Body)"/>
                <w:color w:val="000000"/>
              </w:rPr>
              <w:t xml:space="preserve"> There has been incremental improvement as water plans are revised in most jurisdictions.</w:t>
            </w:r>
          </w:p>
          <w:p w14:paraId="51EA4B92" w14:textId="77777777" w:rsidR="00051F2B" w:rsidRPr="007D721F" w:rsidRDefault="00051F2B" w:rsidP="00D54AA1">
            <w:pPr>
              <w:pStyle w:val="TableBody"/>
              <w:spacing w:before="40" w:after="40" w:line="260" w:lineRule="atLeast"/>
              <w:ind w:right="108"/>
              <w:rPr>
                <w:rFonts w:ascii="Arial (Body)" w:hAnsi="Arial (Body)"/>
                <w:color w:val="000000"/>
                <w:spacing w:val="-2"/>
              </w:rPr>
            </w:pPr>
            <w:r w:rsidRPr="007D721F">
              <w:rPr>
                <w:rFonts w:ascii="Arial (Body)" w:hAnsi="Arial (Body)"/>
                <w:b/>
                <w:bCs/>
                <w:color w:val="000000" w:themeColor="text1"/>
                <w:spacing w:val="-2"/>
              </w:rPr>
              <w:t>Key updates from jurisdictions</w:t>
            </w:r>
            <w:r w:rsidRPr="007D721F">
              <w:rPr>
                <w:rFonts w:ascii="Arial (Body)" w:hAnsi="Arial (Body)"/>
                <w:b/>
                <w:color w:val="000000" w:themeColor="text1"/>
                <w:spacing w:val="-2"/>
              </w:rPr>
              <w:t>:</w:t>
            </w:r>
            <w:r w:rsidRPr="007D721F">
              <w:rPr>
                <w:rFonts w:ascii="Arial (Body)" w:hAnsi="Arial (Body)"/>
                <w:color w:val="000000" w:themeColor="text1"/>
                <w:spacing w:val="-2"/>
              </w:rPr>
              <w:t xml:space="preserve"> Most jurisdictions are incrementally updating existing plans and strategies as they are reviewed. For example, the Tasmanian Government continues to implement its Rural Water Use Strategy to inform future changes to water plan objectives and the NSW Government has revised its water plan objectives to ensure consistency with the legislative framework.</w:t>
            </w:r>
          </w:p>
          <w:p w14:paraId="2461EE6B" w14:textId="77777777" w:rsidR="00051F2B" w:rsidRPr="00D54AA1" w:rsidRDefault="00051F2B" w:rsidP="00D54AA1">
            <w:pPr>
              <w:pStyle w:val="TableBody"/>
              <w:spacing w:before="40" w:after="40" w:line="260" w:lineRule="atLeast"/>
              <w:ind w:right="108"/>
              <w:rPr>
                <w:rFonts w:ascii="Arial (Body)" w:hAnsi="Arial (Body)"/>
                <w:color w:val="000000" w:themeColor="text1"/>
                <w:spacing w:val="-4"/>
              </w:rPr>
            </w:pPr>
            <w:r w:rsidRPr="00D54AA1">
              <w:rPr>
                <w:rFonts w:cstheme="minorHAnsi"/>
                <w:b/>
                <w:bCs/>
                <w:color w:val="000000"/>
                <w:spacing w:val="-4"/>
                <w:lang w:eastAsia="en-AU"/>
              </w:rPr>
              <w:t>Participant feedback</w:t>
            </w:r>
            <w:r w:rsidRPr="00D54AA1">
              <w:rPr>
                <w:rFonts w:ascii="Arial (Body)" w:hAnsi="Arial (Body)"/>
                <w:b/>
                <w:color w:val="000000" w:themeColor="text1"/>
                <w:spacing w:val="-4"/>
              </w:rPr>
              <w:t>:</w:t>
            </w:r>
            <w:r w:rsidRPr="00D54AA1">
              <w:rPr>
                <w:rFonts w:ascii="Arial (Body)" w:hAnsi="Arial (Body)"/>
                <w:color w:val="000000" w:themeColor="text1"/>
                <w:spacing w:val="-4"/>
              </w:rPr>
              <w:t xml:space="preserve"> The CLC (sub.</w:t>
            </w:r>
            <w:r w:rsidRPr="00D54AA1">
              <w:rPr>
                <w:rFonts w:ascii="Arial (Body)" w:hAnsi="Arial (Body)" w:hint="eastAsia"/>
                <w:color w:val="000000" w:themeColor="text1"/>
                <w:spacing w:val="-4"/>
              </w:rPr>
              <w:t> </w:t>
            </w:r>
            <w:r w:rsidRPr="00D54AA1">
              <w:rPr>
                <w:rFonts w:ascii="Arial (Body)" w:hAnsi="Arial (Body)"/>
                <w:color w:val="000000" w:themeColor="text1"/>
                <w:spacing w:val="-4"/>
              </w:rPr>
              <w:t>54, pp.</w:t>
            </w:r>
            <w:r w:rsidRPr="00D54AA1">
              <w:rPr>
                <w:rFonts w:ascii="Arial (Body)" w:hAnsi="Arial (Body)" w:hint="eastAsia"/>
                <w:color w:val="000000" w:themeColor="text1"/>
                <w:spacing w:val="-4"/>
              </w:rPr>
              <w:t> </w:t>
            </w:r>
            <w:r w:rsidRPr="00D54AA1">
              <w:rPr>
                <w:rFonts w:ascii="Arial (Body)" w:hAnsi="Arial (Body)"/>
                <w:color w:val="000000" w:themeColor="text1"/>
                <w:spacing w:val="-4"/>
              </w:rPr>
              <w:t>8</w:t>
            </w:r>
            <w:r w:rsidRPr="00D54AA1">
              <w:rPr>
                <w:rFonts w:cstheme="minorHAnsi"/>
                <w:color w:val="000000"/>
                <w:spacing w:val="-4"/>
                <w:lang w:eastAsia="en-AU"/>
              </w:rPr>
              <w:t>–</w:t>
            </w:r>
            <w:r w:rsidRPr="00D54AA1">
              <w:rPr>
                <w:rFonts w:ascii="Arial (Body)" w:hAnsi="Arial (Body)"/>
                <w:color w:val="000000" w:themeColor="text1"/>
                <w:spacing w:val="-4"/>
              </w:rPr>
              <w:t xml:space="preserve">10) raised concerns some water allocation plans in the NT have weakened protections for cultural values since 2024. </w:t>
            </w:r>
          </w:p>
          <w:p w14:paraId="5C043232" w14:textId="669D7058" w:rsidR="00051F2B" w:rsidRPr="004C1EA5" w:rsidRDefault="00051F2B" w:rsidP="00D54AA1">
            <w:pPr>
              <w:pStyle w:val="TableBody"/>
              <w:spacing w:before="40" w:after="40" w:line="260" w:lineRule="atLeast"/>
              <w:ind w:right="108"/>
              <w:rPr>
                <w:rFonts w:ascii="Arial (Body)" w:hAnsi="Arial (Body)"/>
                <w:color w:val="000000"/>
              </w:rPr>
            </w:pPr>
            <w:r>
              <w:rPr>
                <w:rFonts w:ascii="Arial (Body)" w:hAnsi="Arial (Body)"/>
                <w:color w:val="000000" w:themeColor="text1"/>
              </w:rPr>
              <w:t xml:space="preserve">Other participants raised concerns around how well outcomes are specified to enable tracking of </w:t>
            </w:r>
            <w:r w:rsidR="00A405F1">
              <w:rPr>
                <w:rFonts w:ascii="Arial (Body)" w:hAnsi="Arial (Body)"/>
                <w:color w:val="000000" w:themeColor="text1"/>
              </w:rPr>
              <w:t xml:space="preserve">performance </w:t>
            </w:r>
            <w:r>
              <w:rPr>
                <w:rFonts w:ascii="Arial (Body)" w:hAnsi="Arial (Body)"/>
                <w:color w:val="000000" w:themeColor="text1"/>
              </w:rPr>
              <w:t>(CEG, sub.</w:t>
            </w:r>
            <w:r>
              <w:rPr>
                <w:rFonts w:ascii="Arial (Body)" w:hAnsi="Arial (Body)" w:hint="eastAsia"/>
                <w:color w:val="000000" w:themeColor="text1"/>
              </w:rPr>
              <w:t> </w:t>
            </w:r>
            <w:r>
              <w:rPr>
                <w:rFonts w:ascii="Arial (Body)" w:hAnsi="Arial (Body)"/>
                <w:color w:val="000000" w:themeColor="text1"/>
              </w:rPr>
              <w:t>17, p.</w:t>
            </w:r>
            <w:r>
              <w:rPr>
                <w:rFonts w:ascii="Arial (Body)" w:hAnsi="Arial (Body)" w:hint="eastAsia"/>
                <w:color w:val="000000" w:themeColor="text1"/>
              </w:rPr>
              <w:t> </w:t>
            </w:r>
            <w:r>
              <w:rPr>
                <w:rFonts w:ascii="Arial (Body)" w:hAnsi="Arial (Body)"/>
                <w:color w:val="000000" w:themeColor="text1"/>
              </w:rPr>
              <w:t>5; WSAP, sub.</w:t>
            </w:r>
            <w:r>
              <w:rPr>
                <w:rFonts w:ascii="Arial (Body)" w:hAnsi="Arial (Body)" w:hint="eastAsia"/>
                <w:color w:val="000000" w:themeColor="text1"/>
              </w:rPr>
              <w:t> </w:t>
            </w:r>
            <w:r>
              <w:rPr>
                <w:rFonts w:ascii="Arial (Body)" w:hAnsi="Arial (Body)"/>
                <w:color w:val="000000" w:themeColor="text1"/>
              </w:rPr>
              <w:t>8, p.</w:t>
            </w:r>
            <w:r>
              <w:rPr>
                <w:rFonts w:ascii="Arial (Body)" w:hAnsi="Arial (Body)" w:hint="eastAsia"/>
                <w:color w:val="000000" w:themeColor="text1"/>
              </w:rPr>
              <w:t> </w:t>
            </w:r>
            <w:r>
              <w:rPr>
                <w:rFonts w:ascii="Arial (Body)" w:hAnsi="Arial (Body)"/>
                <w:color w:val="000000" w:themeColor="text1"/>
              </w:rPr>
              <w:t>1), particularly for water quality and public health outcomes (</w:t>
            </w:r>
            <w:proofErr w:type="spellStart"/>
            <w:r>
              <w:rPr>
                <w:rFonts w:ascii="Arial (Body)" w:hAnsi="Arial (Body)"/>
                <w:color w:val="000000" w:themeColor="text1"/>
              </w:rPr>
              <w:t>CaNSCC</w:t>
            </w:r>
            <w:proofErr w:type="spellEnd"/>
            <w:r>
              <w:rPr>
                <w:rFonts w:ascii="Arial (Body)" w:hAnsi="Arial (Body)"/>
                <w:color w:val="000000" w:themeColor="text1"/>
              </w:rPr>
              <w:t>, sub.</w:t>
            </w:r>
            <w:r>
              <w:rPr>
                <w:rFonts w:ascii="Arial (Body)" w:hAnsi="Arial (Body)" w:hint="eastAsia"/>
                <w:color w:val="000000" w:themeColor="text1"/>
              </w:rPr>
              <w:t> </w:t>
            </w:r>
            <w:r>
              <w:rPr>
                <w:rFonts w:ascii="Arial (Body)" w:hAnsi="Arial (Body)"/>
                <w:color w:val="000000" w:themeColor="text1"/>
              </w:rPr>
              <w:t>9, p.</w:t>
            </w:r>
            <w:r>
              <w:rPr>
                <w:rFonts w:ascii="Arial (Body)" w:hAnsi="Arial (Body)" w:hint="eastAsia"/>
                <w:color w:val="000000" w:themeColor="text1"/>
              </w:rPr>
              <w:t> </w:t>
            </w:r>
            <w:r>
              <w:rPr>
                <w:rFonts w:ascii="Arial (Body)" w:hAnsi="Arial (Body)"/>
                <w:color w:val="000000" w:themeColor="text1"/>
              </w:rPr>
              <w:t>2; CEG, sub.</w:t>
            </w:r>
            <w:r>
              <w:rPr>
                <w:rFonts w:ascii="Arial (Body)" w:hAnsi="Arial (Body)" w:hint="eastAsia"/>
                <w:color w:val="000000" w:themeColor="text1"/>
              </w:rPr>
              <w:t> </w:t>
            </w:r>
            <w:r>
              <w:rPr>
                <w:rFonts w:ascii="Arial (Body)" w:hAnsi="Arial (Body)"/>
                <w:color w:val="000000" w:themeColor="text1"/>
              </w:rPr>
              <w:t>17, p.</w:t>
            </w:r>
            <w:r>
              <w:rPr>
                <w:rFonts w:ascii="Arial (Body)" w:hAnsi="Arial (Body)" w:hint="eastAsia"/>
                <w:color w:val="000000" w:themeColor="text1"/>
              </w:rPr>
              <w:t> </w:t>
            </w:r>
            <w:r>
              <w:rPr>
                <w:rFonts w:ascii="Arial (Body)" w:hAnsi="Arial (Body)"/>
                <w:color w:val="000000" w:themeColor="text1"/>
              </w:rPr>
              <w:t>10; DEG, sub.</w:t>
            </w:r>
            <w:r>
              <w:rPr>
                <w:rFonts w:ascii="Arial (Body)" w:hAnsi="Arial (Body)" w:hint="eastAsia"/>
                <w:color w:val="000000" w:themeColor="text1"/>
              </w:rPr>
              <w:t> </w:t>
            </w:r>
            <w:r>
              <w:rPr>
                <w:rFonts w:ascii="Arial (Body)" w:hAnsi="Arial (Body)"/>
                <w:color w:val="000000" w:themeColor="text1"/>
              </w:rPr>
              <w:t>21, p.</w:t>
            </w:r>
            <w:r>
              <w:rPr>
                <w:rFonts w:ascii="Arial (Body)" w:hAnsi="Arial (Body)" w:hint="eastAsia"/>
                <w:color w:val="000000" w:themeColor="text1"/>
              </w:rPr>
              <w:t> </w:t>
            </w:r>
            <w:r>
              <w:rPr>
                <w:rFonts w:ascii="Arial (Body)" w:hAnsi="Arial (Body)"/>
                <w:color w:val="000000" w:themeColor="text1"/>
              </w:rPr>
              <w:t xml:space="preserve">3; </w:t>
            </w:r>
            <w:proofErr w:type="spellStart"/>
            <w:r>
              <w:rPr>
                <w:rFonts w:ascii="Arial (Body)" w:hAnsi="Arial (Body)"/>
                <w:color w:val="000000" w:themeColor="text1"/>
              </w:rPr>
              <w:t>FLoW</w:t>
            </w:r>
            <w:proofErr w:type="spellEnd"/>
            <w:r>
              <w:rPr>
                <w:rFonts w:ascii="Arial (Body)" w:hAnsi="Arial (Body)"/>
                <w:color w:val="000000" w:themeColor="text1"/>
              </w:rPr>
              <w:t>, sub.</w:t>
            </w:r>
            <w:r>
              <w:rPr>
                <w:rFonts w:ascii="Arial (Body)" w:hAnsi="Arial (Body)" w:hint="eastAsia"/>
                <w:color w:val="000000" w:themeColor="text1"/>
              </w:rPr>
              <w:t> </w:t>
            </w:r>
            <w:r>
              <w:rPr>
                <w:rFonts w:ascii="Arial (Body)" w:hAnsi="Arial (Body)"/>
                <w:color w:val="000000" w:themeColor="text1"/>
              </w:rPr>
              <w:t>44, pp.</w:t>
            </w:r>
            <w:r>
              <w:rPr>
                <w:rFonts w:ascii="Arial (Body)" w:hAnsi="Arial (Body)" w:hint="eastAsia"/>
                <w:color w:val="000000" w:themeColor="text1"/>
              </w:rPr>
              <w:t> </w:t>
            </w:r>
            <w:r>
              <w:rPr>
                <w:rFonts w:ascii="Arial (Body)" w:hAnsi="Arial (Body)"/>
                <w:color w:val="000000" w:themeColor="text1"/>
              </w:rPr>
              <w:t>2</w:t>
            </w:r>
            <w:r>
              <w:rPr>
                <w:rFonts w:cstheme="minorHAnsi"/>
                <w:color w:val="000000"/>
                <w:lang w:eastAsia="en-AU"/>
              </w:rPr>
              <w:t>–</w:t>
            </w:r>
            <w:r>
              <w:rPr>
                <w:rFonts w:ascii="Arial (Body)" w:hAnsi="Arial (Body)"/>
                <w:color w:val="000000" w:themeColor="text1"/>
              </w:rPr>
              <w:t>4).</w:t>
            </w:r>
          </w:p>
        </w:tc>
      </w:tr>
      <w:tr w:rsidR="00051F2B" w:rsidRPr="00030C67" w14:paraId="0E5A1EF0" w14:textId="77777777" w:rsidTr="00287ACA">
        <w:tc>
          <w:tcPr>
            <w:tcW w:w="5000" w:type="pct"/>
            <w:gridSpan w:val="3"/>
            <w:tcBorders>
              <w:top w:val="single" w:sz="4" w:space="0" w:color="BFBFBF"/>
              <w:bottom w:val="nil"/>
            </w:tcBorders>
            <w:shd w:val="clear" w:color="auto" w:fill="E0F1F7" w:themeFill="text2" w:themeFillTint="33"/>
          </w:tcPr>
          <w:p w14:paraId="1F25F5F9" w14:textId="77777777" w:rsidR="00051F2B" w:rsidRDefault="00051F2B" w:rsidP="007D721F">
            <w:pPr>
              <w:pStyle w:val="TableHeading"/>
              <w:spacing w:before="120" w:after="40" w:line="260" w:lineRule="atLeast"/>
              <w:ind w:left="57"/>
              <w:rPr>
                <w:rFonts w:ascii="Arial (Body)" w:hAnsi="Arial (Body)"/>
                <w:color w:val="000000"/>
              </w:rPr>
            </w:pPr>
            <w:r w:rsidRPr="00EC4CD5">
              <w:t>Management and institutional arrangements</w:t>
            </w:r>
          </w:p>
        </w:tc>
      </w:tr>
      <w:tr w:rsidR="00051F2B" w:rsidRPr="00030C67" w14:paraId="16D40295" w14:textId="77777777" w:rsidTr="00E95B77">
        <w:tc>
          <w:tcPr>
            <w:tcW w:w="882" w:type="pct"/>
            <w:tcBorders>
              <w:top w:val="nil"/>
              <w:bottom w:val="single" w:sz="4" w:space="0" w:color="BFBFBF" w:themeColor="background1" w:themeShade="BF"/>
            </w:tcBorders>
          </w:tcPr>
          <w:p w14:paraId="3261899F" w14:textId="77777777" w:rsidR="00051F2B" w:rsidRPr="00D54AA1" w:rsidRDefault="00051F2B" w:rsidP="00D54AA1">
            <w:pPr>
              <w:pStyle w:val="TableHeading"/>
              <w:spacing w:before="40" w:after="40" w:line="260" w:lineRule="atLeast"/>
              <w:ind w:left="57"/>
              <w:rPr>
                <w:b w:val="0"/>
                <w:bCs/>
                <w:color w:val="auto"/>
              </w:rPr>
            </w:pPr>
            <w:r w:rsidRPr="00D54AA1">
              <w:rPr>
                <w:b w:val="0"/>
                <w:bCs/>
                <w:color w:val="auto"/>
              </w:rPr>
              <w:t xml:space="preserve">Environmental water managers with </w:t>
            </w:r>
            <w:proofErr w:type="spellStart"/>
            <w:r w:rsidRPr="00D54AA1">
              <w:rPr>
                <w:b w:val="0"/>
                <w:bCs/>
                <w:color w:val="auto"/>
              </w:rPr>
              <w:t>accountability</w:t>
            </w:r>
            <w:r w:rsidRPr="00D54AA1">
              <w:rPr>
                <w:color w:val="auto"/>
                <w:vertAlign w:val="superscript"/>
              </w:rPr>
              <w:t>b</w:t>
            </w:r>
            <w:proofErr w:type="spellEnd"/>
          </w:p>
        </w:tc>
        <w:tc>
          <w:tcPr>
            <w:tcW w:w="662" w:type="pct"/>
            <w:tcBorders>
              <w:top w:val="nil"/>
              <w:bottom w:val="single" w:sz="4" w:space="0" w:color="BFBFBF" w:themeColor="background1" w:themeShade="BF"/>
            </w:tcBorders>
          </w:tcPr>
          <w:p w14:paraId="62E96796"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Largely achieved</w:t>
            </w:r>
          </w:p>
        </w:tc>
        <w:tc>
          <w:tcPr>
            <w:tcW w:w="3456" w:type="pct"/>
            <w:tcBorders>
              <w:top w:val="nil"/>
              <w:bottom w:val="single" w:sz="4" w:space="0" w:color="BFBFBF" w:themeColor="background1" w:themeShade="BF"/>
            </w:tcBorders>
          </w:tcPr>
          <w:p w14:paraId="2F37C2A1"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170C2B">
              <w:rPr>
                <w:rFonts w:ascii="Arial (Body)" w:hAnsi="Arial (Body)"/>
                <w:b/>
                <w:color w:val="000000"/>
              </w:rPr>
              <w:t>:</w:t>
            </w:r>
            <w:r>
              <w:rPr>
                <w:rFonts w:ascii="Arial (Body)" w:hAnsi="Arial (Body)"/>
                <w:color w:val="000000"/>
              </w:rPr>
              <w:t xml:space="preserve"> While this has not yet been fully achieved in terms of </w:t>
            </w:r>
            <w:r w:rsidRPr="00010210">
              <w:rPr>
                <w:rFonts w:ascii="Arial (Body)" w:hAnsi="Arial (Body)"/>
                <w:color w:val="000000"/>
              </w:rPr>
              <w:t>reporting o</w:t>
            </w:r>
            <w:r>
              <w:rPr>
                <w:rFonts w:ascii="Arial (Body)" w:hAnsi="Arial (Body)"/>
                <w:color w:val="000000"/>
              </w:rPr>
              <w:t>n</w:t>
            </w:r>
            <w:r w:rsidRPr="00010210">
              <w:rPr>
                <w:rFonts w:ascii="Arial (Body)" w:hAnsi="Arial (Body)"/>
                <w:color w:val="000000"/>
              </w:rPr>
              <w:t xml:space="preserve"> environmental outcomes from using environmental water</w:t>
            </w:r>
            <w:r>
              <w:rPr>
                <w:rFonts w:ascii="Arial (Body)" w:hAnsi="Arial (Body)"/>
                <w:color w:val="000000"/>
              </w:rPr>
              <w:t>, there have been some improvements</w:t>
            </w:r>
            <w:r w:rsidRPr="00010210">
              <w:rPr>
                <w:rFonts w:ascii="Arial (Body)" w:hAnsi="Arial (Body)"/>
                <w:color w:val="000000"/>
              </w:rPr>
              <w:t xml:space="preserve"> </w:t>
            </w:r>
            <w:r>
              <w:rPr>
                <w:rFonts w:ascii="Arial (Body)" w:hAnsi="Arial (Body)"/>
                <w:color w:val="000000"/>
              </w:rPr>
              <w:t>to environmental information published since 2024.</w:t>
            </w:r>
          </w:p>
          <w:p w14:paraId="09326BDD" w14:textId="77777777" w:rsidR="00051F2B" w:rsidRPr="007D721F" w:rsidRDefault="00051F2B" w:rsidP="00D54AA1">
            <w:pPr>
              <w:pStyle w:val="TableBody"/>
              <w:spacing w:before="40" w:after="40" w:line="260" w:lineRule="atLeast"/>
              <w:ind w:right="108"/>
              <w:rPr>
                <w:rFonts w:ascii="Arial (Body)" w:hAnsi="Arial (Body)"/>
                <w:color w:val="000000"/>
                <w:spacing w:val="-2"/>
              </w:rPr>
            </w:pPr>
            <w:r w:rsidRPr="007D721F">
              <w:rPr>
                <w:rFonts w:ascii="Arial (Body)" w:hAnsi="Arial (Body)"/>
                <w:b/>
                <w:bCs/>
                <w:color w:val="000000"/>
                <w:spacing w:val="-2"/>
              </w:rPr>
              <w:t>Key updates from jurisdictions</w:t>
            </w:r>
            <w:r w:rsidRPr="007D721F">
              <w:rPr>
                <w:rFonts w:ascii="Arial (Body)" w:hAnsi="Arial (Body)"/>
                <w:b/>
                <w:color w:val="000000"/>
                <w:spacing w:val="-2"/>
              </w:rPr>
              <w:t>:</w:t>
            </w:r>
            <w:r w:rsidRPr="007D721F">
              <w:rPr>
                <w:rFonts w:ascii="Arial (Body)" w:hAnsi="Arial (Body)"/>
                <w:color w:val="000000"/>
                <w:spacing w:val="-2"/>
              </w:rPr>
              <w:t xml:space="preserve"> The NT Government has published </w:t>
            </w:r>
            <w:r w:rsidRPr="007D721F">
              <w:rPr>
                <w:rFonts w:ascii="Arial (Body)" w:hAnsi="Arial (Body)"/>
                <w:i/>
                <w:color w:val="000000"/>
                <w:spacing w:val="-2"/>
              </w:rPr>
              <w:t>State of the water resource</w:t>
            </w:r>
            <w:r w:rsidRPr="007D721F">
              <w:rPr>
                <w:rFonts w:ascii="Arial (Body)" w:hAnsi="Arial (Body)"/>
                <w:color w:val="000000"/>
                <w:spacing w:val="-2"/>
              </w:rPr>
              <w:t xml:space="preserve"> reports for </w:t>
            </w:r>
            <w:proofErr w:type="gramStart"/>
            <w:r w:rsidRPr="007D721F">
              <w:rPr>
                <w:rFonts w:ascii="Arial (Body)" w:hAnsi="Arial (Body)"/>
                <w:color w:val="000000"/>
                <w:spacing w:val="-2"/>
              </w:rPr>
              <w:t>all of</w:t>
            </w:r>
            <w:proofErr w:type="gramEnd"/>
            <w:r w:rsidRPr="007D721F">
              <w:rPr>
                <w:rFonts w:ascii="Arial (Body)" w:hAnsi="Arial (Body)"/>
                <w:color w:val="000000"/>
                <w:spacing w:val="-2"/>
              </w:rPr>
              <w:t xml:space="preserve"> the NT’s water allocation plan areas, and the NSW Government is implementing a new Evaluation Framework and Program for Water Sharing Plans (WSPs) and a WSP Social Benchmarking Survey to collect information on a range of performance indicators. The ACT Government released the </w:t>
            </w:r>
            <w:r w:rsidRPr="007D721F">
              <w:rPr>
                <w:rFonts w:ascii="Arial (Body)" w:hAnsi="Arial (Body)"/>
                <w:i/>
                <w:color w:val="000000"/>
                <w:spacing w:val="-2"/>
              </w:rPr>
              <w:t>Water Resources Environmental Flow Guidelines 2026</w:t>
            </w:r>
            <w:r w:rsidRPr="007D721F">
              <w:rPr>
                <w:rFonts w:ascii="Arial (Body)" w:hAnsi="Arial (Body)"/>
                <w:color w:val="000000"/>
                <w:spacing w:val="-2"/>
              </w:rPr>
              <w:t>.</w:t>
            </w:r>
          </w:p>
          <w:p w14:paraId="6E60BACC" w14:textId="77777777" w:rsidR="00051F2B"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170C2B">
              <w:rPr>
                <w:rFonts w:ascii="Arial (Body)" w:hAnsi="Arial (Body)"/>
                <w:b/>
                <w:color w:val="000000"/>
              </w:rPr>
              <w:t>:</w:t>
            </w:r>
            <w:r>
              <w:rPr>
                <w:rFonts w:ascii="Arial (Body)" w:hAnsi="Arial (Body)"/>
                <w:color w:val="000000"/>
              </w:rPr>
              <w:t xml:space="preserve"> Irrigation bodies raised concerns about the lack of transparency around rules-based changes to water allocations for irrigation (BRFF, sub.</w:t>
            </w:r>
            <w:r>
              <w:rPr>
                <w:rFonts w:ascii="Arial (Body)" w:hAnsi="Arial (Body)" w:hint="eastAsia"/>
                <w:color w:val="000000"/>
              </w:rPr>
              <w:t> </w:t>
            </w:r>
            <w:r>
              <w:rPr>
                <w:rFonts w:ascii="Arial (Body)" w:hAnsi="Arial (Body)"/>
                <w:color w:val="000000"/>
              </w:rPr>
              <w:t>47, p.</w:t>
            </w:r>
            <w:r>
              <w:rPr>
                <w:rFonts w:ascii="Arial (Body)" w:hAnsi="Arial (Body)" w:hint="eastAsia"/>
                <w:color w:val="000000"/>
              </w:rPr>
              <w:t> </w:t>
            </w:r>
            <w:r>
              <w:rPr>
                <w:rFonts w:ascii="Arial (Body)" w:hAnsi="Arial (Body)"/>
                <w:color w:val="000000"/>
              </w:rPr>
              <w:t>8; Cotton Australia, sub.</w:t>
            </w:r>
            <w:r>
              <w:rPr>
                <w:rFonts w:ascii="Arial (Body)" w:hAnsi="Arial (Body)" w:hint="eastAsia"/>
                <w:color w:val="000000"/>
              </w:rPr>
              <w:t> </w:t>
            </w:r>
            <w:r>
              <w:rPr>
                <w:rFonts w:ascii="Arial (Body)" w:hAnsi="Arial (Body)"/>
                <w:color w:val="000000"/>
              </w:rPr>
              <w:t>22, p.</w:t>
            </w:r>
            <w:r>
              <w:rPr>
                <w:rFonts w:ascii="Arial (Body)" w:hAnsi="Arial (Body)" w:hint="eastAsia"/>
                <w:color w:val="000000"/>
              </w:rPr>
              <w:t> </w:t>
            </w:r>
            <w:r>
              <w:rPr>
                <w:rFonts w:ascii="Arial (Body)" w:hAnsi="Arial (Body)"/>
                <w:color w:val="000000"/>
              </w:rPr>
              <w:t>8; NIC, sub.</w:t>
            </w:r>
            <w:r>
              <w:rPr>
                <w:rFonts w:ascii="Arial (Body)" w:hAnsi="Arial (Body)" w:hint="eastAsia"/>
                <w:color w:val="000000"/>
              </w:rPr>
              <w:t> </w:t>
            </w:r>
            <w:r>
              <w:rPr>
                <w:rFonts w:ascii="Arial (Body)" w:hAnsi="Arial (Body)"/>
                <w:color w:val="000000"/>
              </w:rPr>
              <w:t>65, p.</w:t>
            </w:r>
            <w:r>
              <w:rPr>
                <w:rFonts w:ascii="Arial (Body)" w:hAnsi="Arial (Body)" w:hint="eastAsia"/>
                <w:color w:val="000000"/>
              </w:rPr>
              <w:t> </w:t>
            </w:r>
            <w:r>
              <w:rPr>
                <w:rFonts w:ascii="Arial (Body)" w:hAnsi="Arial (Body)"/>
                <w:color w:val="000000"/>
              </w:rPr>
              <w:t>7; NSWIC, sub.</w:t>
            </w:r>
            <w:r>
              <w:rPr>
                <w:rFonts w:ascii="Arial (Body)" w:hAnsi="Arial (Body)" w:hint="eastAsia"/>
                <w:color w:val="000000"/>
              </w:rPr>
              <w:t> </w:t>
            </w:r>
            <w:r>
              <w:rPr>
                <w:rFonts w:ascii="Arial (Body)" w:hAnsi="Arial (Body)"/>
                <w:color w:val="000000"/>
              </w:rPr>
              <w:t>57, p.</w:t>
            </w:r>
            <w:r>
              <w:rPr>
                <w:rFonts w:ascii="Arial (Body)" w:hAnsi="Arial (Body)" w:hint="eastAsia"/>
                <w:color w:val="000000"/>
              </w:rPr>
              <w:t> </w:t>
            </w:r>
            <w:r>
              <w:rPr>
                <w:rFonts w:ascii="Arial (Body)" w:hAnsi="Arial (Body)"/>
                <w:color w:val="000000"/>
              </w:rPr>
              <w:t xml:space="preserve">12). </w:t>
            </w:r>
          </w:p>
          <w:p w14:paraId="0FEB292F"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t>Other participants highlighted that fragmentation of responsibility weakens accountability (CEG, sub.</w:t>
            </w:r>
            <w:r>
              <w:rPr>
                <w:rFonts w:ascii="Arial (Body)" w:hAnsi="Arial (Body)" w:hint="eastAsia"/>
                <w:color w:val="000000"/>
              </w:rPr>
              <w:t> </w:t>
            </w:r>
            <w:r>
              <w:rPr>
                <w:rFonts w:ascii="Arial (Body)" w:hAnsi="Arial (Body)"/>
                <w:color w:val="000000"/>
              </w:rPr>
              <w:t>17, p.</w:t>
            </w:r>
            <w:r>
              <w:rPr>
                <w:rFonts w:ascii="Arial (Body)" w:hAnsi="Arial (Body)" w:hint="eastAsia"/>
                <w:color w:val="000000"/>
              </w:rPr>
              <w:t> </w:t>
            </w:r>
            <w:r>
              <w:rPr>
                <w:rFonts w:ascii="Arial (Body)" w:hAnsi="Arial (Body)"/>
                <w:color w:val="000000"/>
              </w:rPr>
              <w:t>10;</w:t>
            </w:r>
            <w:r>
              <w:rPr>
                <w:rFonts w:cstheme="minorHAnsi"/>
                <w:color w:val="000000"/>
                <w:lang w:eastAsia="en-AU"/>
              </w:rPr>
              <w:t xml:space="preserve"> </w:t>
            </w:r>
            <w:proofErr w:type="spellStart"/>
            <w:r>
              <w:rPr>
                <w:rFonts w:ascii="Arial (Body)" w:hAnsi="Arial (Body)"/>
                <w:color w:val="000000"/>
              </w:rPr>
              <w:t>FLoW</w:t>
            </w:r>
            <w:proofErr w:type="spellEnd"/>
            <w:r>
              <w:rPr>
                <w:rFonts w:ascii="Arial (Body)" w:hAnsi="Arial (Body)"/>
                <w:color w:val="000000"/>
              </w:rPr>
              <w:t>, sub.</w:t>
            </w:r>
            <w:r>
              <w:rPr>
                <w:rFonts w:ascii="Arial (Body)" w:hAnsi="Arial (Body)" w:hint="eastAsia"/>
                <w:color w:val="000000"/>
              </w:rPr>
              <w:t> </w:t>
            </w:r>
            <w:r>
              <w:rPr>
                <w:rFonts w:ascii="Arial (Body)" w:hAnsi="Arial (Body)"/>
                <w:color w:val="000000"/>
              </w:rPr>
              <w:t>44, p.</w:t>
            </w:r>
            <w:r>
              <w:rPr>
                <w:rFonts w:ascii="Arial (Body)" w:hAnsi="Arial (Body)" w:hint="eastAsia"/>
                <w:color w:val="000000"/>
              </w:rPr>
              <w:t> </w:t>
            </w:r>
            <w:r>
              <w:rPr>
                <w:rFonts w:ascii="Arial (Body)" w:hAnsi="Arial (Body)"/>
                <w:color w:val="000000"/>
              </w:rPr>
              <w:t xml:space="preserve">1; </w:t>
            </w:r>
            <w:r>
              <w:rPr>
                <w:rFonts w:cstheme="minorHAnsi"/>
                <w:color w:val="000000"/>
                <w:lang w:eastAsia="en-AU"/>
              </w:rPr>
              <w:t>Jennifer</w:t>
            </w:r>
            <w:r>
              <w:rPr>
                <w:rFonts w:ascii="Arial (Body)" w:hAnsi="Arial (Body)"/>
                <w:color w:val="000000"/>
              </w:rPr>
              <w:t xml:space="preserve"> McKay, sub.</w:t>
            </w:r>
            <w:r>
              <w:rPr>
                <w:rFonts w:ascii="Arial (Body)" w:hAnsi="Arial (Body)" w:hint="eastAsia"/>
                <w:color w:val="000000"/>
              </w:rPr>
              <w:t> </w:t>
            </w:r>
            <w:r>
              <w:rPr>
                <w:rFonts w:ascii="Arial (Body)" w:hAnsi="Arial (Body)"/>
                <w:color w:val="000000"/>
              </w:rPr>
              <w:t>36, p.</w:t>
            </w:r>
            <w:r>
              <w:rPr>
                <w:rFonts w:ascii="Arial (Body)" w:hAnsi="Arial (Body)" w:hint="eastAsia"/>
                <w:color w:val="000000"/>
              </w:rPr>
              <w:t> </w:t>
            </w:r>
            <w:r>
              <w:rPr>
                <w:rFonts w:ascii="Arial (Body)" w:hAnsi="Arial (Body)"/>
                <w:color w:val="000000"/>
              </w:rPr>
              <w:t>3; Stormwater 2030, sub.</w:t>
            </w:r>
            <w:r>
              <w:rPr>
                <w:rFonts w:ascii="Arial (Body)" w:hAnsi="Arial (Body)" w:hint="eastAsia"/>
                <w:color w:val="000000"/>
              </w:rPr>
              <w:t> </w:t>
            </w:r>
            <w:r>
              <w:rPr>
                <w:rFonts w:ascii="Arial (Body)" w:hAnsi="Arial (Body)"/>
                <w:color w:val="000000"/>
              </w:rPr>
              <w:t>59, p.</w:t>
            </w:r>
            <w:r>
              <w:rPr>
                <w:rFonts w:ascii="Arial (Body)" w:hAnsi="Arial (Body)" w:hint="eastAsia"/>
                <w:color w:val="000000"/>
              </w:rPr>
              <w:t> </w:t>
            </w:r>
            <w:r>
              <w:rPr>
                <w:rFonts w:ascii="Arial (Body)" w:hAnsi="Arial (Body)"/>
                <w:color w:val="000000"/>
              </w:rPr>
              <w:t>2; Stormwater Australia, sub.</w:t>
            </w:r>
            <w:r>
              <w:rPr>
                <w:rFonts w:ascii="Arial (Body)" w:hAnsi="Arial (Body)" w:hint="eastAsia"/>
                <w:color w:val="000000"/>
              </w:rPr>
              <w:t> </w:t>
            </w:r>
            <w:r>
              <w:rPr>
                <w:rFonts w:ascii="Arial (Body)" w:hAnsi="Arial (Body)"/>
                <w:color w:val="000000"/>
              </w:rPr>
              <w:t>13, p.</w:t>
            </w:r>
            <w:r>
              <w:rPr>
                <w:rFonts w:ascii="Arial (Body)" w:hAnsi="Arial (Body)" w:hint="eastAsia"/>
                <w:color w:val="000000"/>
              </w:rPr>
              <w:t> </w:t>
            </w:r>
            <w:r>
              <w:rPr>
                <w:rFonts w:ascii="Arial (Body)" w:hAnsi="Arial (Body)"/>
                <w:color w:val="000000"/>
              </w:rPr>
              <w:t>2; WSAP, sub.</w:t>
            </w:r>
            <w:r>
              <w:rPr>
                <w:rFonts w:ascii="Arial (Body)" w:hAnsi="Arial (Body)" w:hint="eastAsia"/>
                <w:color w:val="000000"/>
              </w:rPr>
              <w:t> </w:t>
            </w:r>
            <w:r>
              <w:rPr>
                <w:rFonts w:ascii="Arial (Body)" w:hAnsi="Arial (Body)"/>
                <w:color w:val="000000"/>
              </w:rPr>
              <w:t>8, p.</w:t>
            </w:r>
            <w:r>
              <w:rPr>
                <w:rFonts w:ascii="Arial (Body)" w:hAnsi="Arial (Body)" w:hint="eastAsia"/>
                <w:color w:val="000000"/>
              </w:rPr>
              <w:t> </w:t>
            </w:r>
            <w:r>
              <w:rPr>
                <w:rFonts w:ascii="Arial (Body)" w:hAnsi="Arial (Body)"/>
                <w:color w:val="000000"/>
              </w:rPr>
              <w:t>1; WSCA, sub.</w:t>
            </w:r>
            <w:r>
              <w:rPr>
                <w:rFonts w:ascii="Arial (Body)" w:hAnsi="Arial (Body)" w:hint="eastAsia"/>
                <w:color w:val="000000"/>
              </w:rPr>
              <w:t> </w:t>
            </w:r>
            <w:r>
              <w:rPr>
                <w:rFonts w:ascii="Arial (Body)" w:hAnsi="Arial (Body)"/>
                <w:color w:val="000000"/>
              </w:rPr>
              <w:t>30, pp.</w:t>
            </w:r>
            <w:r>
              <w:rPr>
                <w:rFonts w:ascii="Arial (Body)" w:hAnsi="Arial (Body)" w:hint="eastAsia"/>
                <w:color w:val="000000"/>
              </w:rPr>
              <w:t> </w:t>
            </w:r>
            <w:r>
              <w:rPr>
                <w:rFonts w:ascii="Arial (Body)" w:hAnsi="Arial (Body)"/>
                <w:color w:val="000000"/>
              </w:rPr>
              <w:t>2</w:t>
            </w:r>
            <w:r>
              <w:rPr>
                <w:rFonts w:cstheme="minorHAnsi"/>
                <w:color w:val="000000"/>
                <w:lang w:eastAsia="en-AU"/>
              </w:rPr>
              <w:t>–</w:t>
            </w:r>
            <w:r>
              <w:rPr>
                <w:rFonts w:ascii="Arial (Body)" w:hAnsi="Arial (Body)"/>
                <w:color w:val="000000"/>
              </w:rPr>
              <w:t xml:space="preserve">3). </w:t>
            </w:r>
          </w:p>
          <w:p w14:paraId="4B97BA54"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lastRenderedPageBreak/>
              <w:t>The CLC (sub.</w:t>
            </w:r>
            <w:r>
              <w:rPr>
                <w:rFonts w:ascii="Arial (Body)" w:hAnsi="Arial (Body)" w:hint="eastAsia"/>
                <w:color w:val="000000"/>
              </w:rPr>
              <w:t> </w:t>
            </w:r>
            <w:r>
              <w:rPr>
                <w:rFonts w:ascii="Arial (Body)" w:hAnsi="Arial (Body)"/>
                <w:color w:val="000000"/>
              </w:rPr>
              <w:t>54, pp.</w:t>
            </w:r>
            <w:r>
              <w:rPr>
                <w:rFonts w:ascii="Arial (Body)" w:hAnsi="Arial (Body)" w:hint="eastAsia"/>
                <w:color w:val="000000"/>
              </w:rPr>
              <w:t> </w:t>
            </w:r>
            <w:r>
              <w:rPr>
                <w:rFonts w:ascii="Arial (Body)" w:hAnsi="Arial (Body)"/>
                <w:color w:val="000000"/>
              </w:rPr>
              <w:t>5</w:t>
            </w:r>
            <w:r>
              <w:rPr>
                <w:rFonts w:cstheme="minorHAnsi"/>
                <w:color w:val="000000"/>
                <w:lang w:eastAsia="en-AU"/>
              </w:rPr>
              <w:t>–</w:t>
            </w:r>
            <w:r>
              <w:rPr>
                <w:rFonts w:ascii="Arial (Body)" w:hAnsi="Arial (Body)"/>
                <w:color w:val="000000"/>
              </w:rPr>
              <w:t>6) argues that the NT’s reforms, including removing third-party merits review and weakening scrutiny of water decisions, have reduced transparency and accountability.</w:t>
            </w:r>
          </w:p>
        </w:tc>
      </w:tr>
      <w:tr w:rsidR="00051F2B" w:rsidRPr="00030C67" w14:paraId="4B16B90C" w14:textId="77777777" w:rsidTr="00E95B77">
        <w:tc>
          <w:tcPr>
            <w:tcW w:w="882" w:type="pct"/>
            <w:tcBorders>
              <w:top w:val="single" w:sz="4" w:space="0" w:color="BFBFBF" w:themeColor="background1" w:themeShade="BF"/>
              <w:bottom w:val="single" w:sz="4" w:space="0" w:color="BFBFBF" w:themeColor="background1" w:themeShade="BF"/>
            </w:tcBorders>
          </w:tcPr>
          <w:p w14:paraId="5E73CE57" w14:textId="77777777" w:rsidR="00051F2B" w:rsidRPr="00D54AA1" w:rsidRDefault="00051F2B" w:rsidP="00D54AA1">
            <w:pPr>
              <w:pStyle w:val="TableHeading"/>
              <w:spacing w:before="40" w:after="40" w:line="260" w:lineRule="atLeast"/>
              <w:ind w:left="57"/>
              <w:rPr>
                <w:b w:val="0"/>
                <w:bCs/>
              </w:rPr>
            </w:pPr>
            <w:r w:rsidRPr="00D54AA1">
              <w:rPr>
                <w:b w:val="0"/>
                <w:bCs/>
                <w:color w:val="auto"/>
              </w:rPr>
              <w:lastRenderedPageBreak/>
              <w:t xml:space="preserve">Joint arrangements for shared </w:t>
            </w:r>
            <w:proofErr w:type="spellStart"/>
            <w:r w:rsidRPr="00D54AA1">
              <w:rPr>
                <w:b w:val="0"/>
                <w:bCs/>
                <w:color w:val="auto"/>
              </w:rPr>
              <w:t>resources</w:t>
            </w:r>
            <w:r w:rsidRPr="00D54AA1">
              <w:rPr>
                <w:color w:val="auto"/>
                <w:vertAlign w:val="superscript"/>
              </w:rPr>
              <w:t>c</w:t>
            </w:r>
            <w:proofErr w:type="spellEnd"/>
          </w:p>
        </w:tc>
        <w:tc>
          <w:tcPr>
            <w:tcW w:w="662" w:type="pct"/>
            <w:tcBorders>
              <w:top w:val="single" w:sz="4" w:space="0" w:color="BFBFBF" w:themeColor="background1" w:themeShade="BF"/>
              <w:bottom w:val="single" w:sz="4" w:space="0" w:color="BFBFBF" w:themeColor="background1" w:themeShade="BF"/>
            </w:tcBorders>
          </w:tcPr>
          <w:p w14:paraId="1BBFD2FF"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Achieved</w:t>
            </w:r>
          </w:p>
        </w:tc>
        <w:tc>
          <w:tcPr>
            <w:tcW w:w="3456" w:type="pct"/>
            <w:tcBorders>
              <w:top w:val="single" w:sz="4" w:space="0" w:color="BFBFBF" w:themeColor="background1" w:themeShade="BF"/>
              <w:bottom w:val="single" w:sz="4" w:space="0" w:color="BFBFBF" w:themeColor="background1" w:themeShade="BF"/>
            </w:tcBorders>
          </w:tcPr>
          <w:p w14:paraId="290E4FFD"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170C2B">
              <w:rPr>
                <w:rFonts w:ascii="Arial (Body)" w:hAnsi="Arial (Body)"/>
                <w:b/>
                <w:color w:val="000000"/>
              </w:rPr>
              <w:t>:</w:t>
            </w:r>
            <w:r>
              <w:rPr>
                <w:rFonts w:ascii="Arial (Body)" w:hAnsi="Arial (Body)"/>
                <w:color w:val="000000"/>
              </w:rPr>
              <w:t xml:space="preserve"> Joint arrangements for shared resources are in place, specifically the Great Artesian Basin (GAB), Lake Eyre Basin (LEB) and the MDB. </w:t>
            </w:r>
            <w:r w:rsidRPr="00D307C2">
              <w:rPr>
                <w:rFonts w:ascii="Arial (Body)" w:hAnsi="Arial (Body)"/>
                <w:color w:val="000000"/>
              </w:rPr>
              <w:t>S</w:t>
            </w:r>
            <w:r>
              <w:rPr>
                <w:rFonts w:ascii="Arial (Body)" w:hAnsi="Arial (Body)"/>
                <w:color w:val="000000"/>
              </w:rPr>
              <w:t>ome</w:t>
            </w:r>
            <w:r w:rsidRPr="00D307C2">
              <w:rPr>
                <w:rFonts w:ascii="Arial (Body)" w:hAnsi="Arial (Body)"/>
                <w:color w:val="000000"/>
              </w:rPr>
              <w:t xml:space="preserve"> joint arrangement frameworks have been reviewed or revise</w:t>
            </w:r>
            <w:r>
              <w:rPr>
                <w:rFonts w:ascii="Arial (Body)" w:hAnsi="Arial (Body)"/>
                <w:color w:val="000000"/>
              </w:rPr>
              <w:t>d since 2024.</w:t>
            </w:r>
          </w:p>
          <w:p w14:paraId="251F5E1A"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170C2B">
              <w:rPr>
                <w:rFonts w:ascii="Arial (Body)" w:hAnsi="Arial (Body)"/>
                <w:b/>
                <w:color w:val="000000"/>
              </w:rPr>
              <w:t>:</w:t>
            </w:r>
            <w:r>
              <w:rPr>
                <w:rFonts w:ascii="Arial (Body)" w:hAnsi="Arial (Body)"/>
                <w:color w:val="000000"/>
              </w:rPr>
              <w:t xml:space="preserve"> The GAB condition report and five-year implementation plan were published in </w:t>
            </w:r>
            <w:proofErr w:type="gramStart"/>
            <w:r>
              <w:rPr>
                <w:rFonts w:ascii="Arial (Body)" w:hAnsi="Arial (Body)"/>
                <w:color w:val="000000"/>
              </w:rPr>
              <w:t>2024</w:t>
            </w:r>
            <w:proofErr w:type="gramEnd"/>
            <w:r>
              <w:rPr>
                <w:rFonts w:ascii="Arial (Body)" w:hAnsi="Arial (Body)"/>
                <w:color w:val="000000"/>
              </w:rPr>
              <w:t xml:space="preserve"> and the LEB condition assessment report is expected to be published in 2027. </w:t>
            </w:r>
          </w:p>
          <w:p w14:paraId="3F69BFF8"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t xml:space="preserve">The WA and NT governments are finalising an agreement for the Ord River Scheme and the SA and Victorian governments are progressing amendments to the </w:t>
            </w:r>
            <w:r w:rsidRPr="00DD47EA">
              <w:rPr>
                <w:rFonts w:ascii="Arial (Body)" w:hAnsi="Arial (Body)"/>
                <w:i/>
                <w:iCs/>
                <w:color w:val="000000"/>
              </w:rPr>
              <w:t xml:space="preserve">South </w:t>
            </w:r>
            <w:proofErr w:type="gramStart"/>
            <w:r w:rsidRPr="00DD47EA">
              <w:rPr>
                <w:rFonts w:ascii="Arial (Body)" w:hAnsi="Arial (Body)"/>
                <w:i/>
                <w:iCs/>
                <w:color w:val="000000"/>
              </w:rPr>
              <w:t>Australian</w:t>
            </w:r>
            <w:r>
              <w:rPr>
                <w:rFonts w:ascii="Arial (Body)" w:hAnsi="Arial (Body)"/>
                <w:i/>
                <w:iCs/>
                <w:color w:val="000000"/>
              </w:rPr>
              <w:t>–</w:t>
            </w:r>
            <w:r w:rsidRPr="00DD47EA">
              <w:rPr>
                <w:rFonts w:ascii="Arial (Body)" w:hAnsi="Arial (Body)"/>
                <w:i/>
                <w:iCs/>
                <w:color w:val="000000"/>
              </w:rPr>
              <w:t>Victorian</w:t>
            </w:r>
            <w:proofErr w:type="gramEnd"/>
            <w:r w:rsidRPr="00DD47EA">
              <w:rPr>
                <w:rFonts w:ascii="Arial (Body)" w:hAnsi="Arial (Body)"/>
                <w:i/>
                <w:iCs/>
                <w:color w:val="000000"/>
              </w:rPr>
              <w:t xml:space="preserve"> Border Groundwaters Agreement</w:t>
            </w:r>
            <w:r>
              <w:rPr>
                <w:rFonts w:ascii="Arial (Body)" w:hAnsi="Arial (Body)"/>
                <w:color w:val="000000"/>
              </w:rPr>
              <w:t>.</w:t>
            </w:r>
          </w:p>
          <w:p w14:paraId="56F67398" w14:textId="77777777" w:rsidR="00051F2B"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Pr>
                <w:rFonts w:ascii="Arial (Body)" w:hAnsi="Arial (Body)"/>
                <w:b/>
                <w:bCs/>
                <w:color w:val="000000"/>
              </w:rPr>
              <w:t>:</w:t>
            </w:r>
            <w:r w:rsidRPr="00170C2B">
              <w:rPr>
                <w:rFonts w:ascii="Arial (Body)" w:hAnsi="Arial (Body)"/>
                <w:color w:val="000000"/>
              </w:rPr>
              <w:t xml:space="preserve"> </w:t>
            </w:r>
            <w:r>
              <w:rPr>
                <w:rFonts w:ascii="Arial (Body)" w:hAnsi="Arial (Body)"/>
                <w:color w:val="000000"/>
              </w:rPr>
              <w:t>AMEC (sub.</w:t>
            </w:r>
            <w:r>
              <w:rPr>
                <w:rFonts w:ascii="Arial (Body)" w:hAnsi="Arial (Body)" w:hint="eastAsia"/>
                <w:color w:val="000000"/>
              </w:rPr>
              <w:t> </w:t>
            </w:r>
            <w:r>
              <w:rPr>
                <w:rFonts w:ascii="Arial (Body)" w:hAnsi="Arial (Body)"/>
                <w:color w:val="000000"/>
              </w:rPr>
              <w:t>40, p.</w:t>
            </w:r>
            <w:r>
              <w:rPr>
                <w:rFonts w:ascii="Arial (Body)" w:hAnsi="Arial (Body)" w:hint="eastAsia"/>
                <w:color w:val="000000"/>
              </w:rPr>
              <w:t> </w:t>
            </w:r>
            <w:r>
              <w:rPr>
                <w:rFonts w:ascii="Arial (Body)" w:hAnsi="Arial (Body)"/>
                <w:color w:val="000000"/>
              </w:rPr>
              <w:t xml:space="preserve">3) raised concerns that ‘the current framework [established under the </w:t>
            </w:r>
            <w:r w:rsidRPr="00EF3041">
              <w:rPr>
                <w:rFonts w:ascii="Arial (Body)" w:hAnsi="Arial (Body)"/>
                <w:i/>
                <w:color w:val="000000"/>
              </w:rPr>
              <w:t>Water Act 2007</w:t>
            </w:r>
            <w:r>
              <w:rPr>
                <w:rFonts w:ascii="Arial (Body)" w:hAnsi="Arial (Body)"/>
                <w:color w:val="000000"/>
              </w:rPr>
              <w:t xml:space="preserve"> (</w:t>
            </w:r>
            <w:proofErr w:type="spellStart"/>
            <w:r>
              <w:rPr>
                <w:rFonts w:ascii="Arial (Body)" w:hAnsi="Arial (Body)"/>
                <w:color w:val="000000"/>
              </w:rPr>
              <w:t>Cth</w:t>
            </w:r>
            <w:proofErr w:type="spellEnd"/>
            <w:r>
              <w:rPr>
                <w:rFonts w:ascii="Arial (Body)" w:hAnsi="Arial (Body)"/>
                <w:color w:val="000000"/>
              </w:rPr>
              <w:t xml:space="preserve">)] does not address the GAB as comprehensively as the MDB’ which has a framework for managing interstate water flows, such as water trading. </w:t>
            </w:r>
          </w:p>
          <w:p w14:paraId="47BD7AA4"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t>AMEC (sub.</w:t>
            </w:r>
            <w:r>
              <w:rPr>
                <w:rFonts w:ascii="Arial (Body)" w:hAnsi="Arial (Body)" w:hint="eastAsia"/>
                <w:color w:val="000000"/>
              </w:rPr>
              <w:t> </w:t>
            </w:r>
            <w:r>
              <w:rPr>
                <w:rFonts w:ascii="Arial (Body)" w:hAnsi="Arial (Body)"/>
                <w:color w:val="000000"/>
              </w:rPr>
              <w:t>40, p.</w:t>
            </w:r>
            <w:r>
              <w:rPr>
                <w:rFonts w:ascii="Arial (Body)" w:hAnsi="Arial (Body)" w:hint="eastAsia"/>
                <w:color w:val="000000"/>
              </w:rPr>
              <w:t> </w:t>
            </w:r>
            <w:r>
              <w:rPr>
                <w:rFonts w:ascii="Arial (Body)" w:hAnsi="Arial (Body)"/>
                <w:color w:val="000000"/>
              </w:rPr>
              <w:t>2) and Environment and Natural Resources Law Research Unit (sub.</w:t>
            </w:r>
            <w:r>
              <w:rPr>
                <w:rFonts w:ascii="Arial (Body)" w:hAnsi="Arial (Body)" w:hint="eastAsia"/>
                <w:color w:val="000000"/>
              </w:rPr>
              <w:t> </w:t>
            </w:r>
            <w:r>
              <w:rPr>
                <w:rFonts w:ascii="Arial (Body)" w:hAnsi="Arial (Body)"/>
                <w:color w:val="000000"/>
              </w:rPr>
              <w:t>67, p.</w:t>
            </w:r>
            <w:r>
              <w:rPr>
                <w:rFonts w:ascii="Arial (Body)" w:hAnsi="Arial (Body)" w:hint="eastAsia"/>
                <w:color w:val="000000"/>
              </w:rPr>
              <w:t> </w:t>
            </w:r>
            <w:r>
              <w:rPr>
                <w:rFonts w:ascii="Arial (Body)" w:hAnsi="Arial (Body)"/>
                <w:color w:val="000000"/>
              </w:rPr>
              <w:t>8) also called for improvements in the management of transboundary systems such as the MDB and Channel Country.</w:t>
            </w:r>
          </w:p>
        </w:tc>
      </w:tr>
      <w:tr w:rsidR="00051F2B" w:rsidRPr="00030C67" w14:paraId="5545DC91" w14:textId="77777777" w:rsidTr="00E95B77">
        <w:tc>
          <w:tcPr>
            <w:tcW w:w="882" w:type="pct"/>
            <w:tcBorders>
              <w:top w:val="single" w:sz="4" w:space="0" w:color="BFBFBF" w:themeColor="background1" w:themeShade="BF"/>
              <w:bottom w:val="single" w:sz="4" w:space="0" w:color="BFBFBF" w:themeColor="background1" w:themeShade="BF"/>
            </w:tcBorders>
          </w:tcPr>
          <w:p w14:paraId="41C5E889" w14:textId="77777777" w:rsidR="00051F2B" w:rsidRPr="00D54AA1" w:rsidRDefault="00051F2B" w:rsidP="00D54AA1">
            <w:pPr>
              <w:pStyle w:val="TableHeading"/>
              <w:spacing w:before="40" w:after="40" w:line="260" w:lineRule="atLeast"/>
              <w:ind w:left="57"/>
              <w:rPr>
                <w:b w:val="0"/>
                <w:bCs/>
              </w:rPr>
            </w:pPr>
            <w:r w:rsidRPr="00D54AA1">
              <w:rPr>
                <w:b w:val="0"/>
                <w:bCs/>
                <w:color w:val="auto"/>
              </w:rPr>
              <w:t xml:space="preserve">Common arrangements for connected surface water and groundwater </w:t>
            </w:r>
            <w:proofErr w:type="spellStart"/>
            <w:r w:rsidRPr="00D54AA1">
              <w:rPr>
                <w:b w:val="0"/>
                <w:bCs/>
                <w:color w:val="auto"/>
              </w:rPr>
              <w:t>systems</w:t>
            </w:r>
            <w:r w:rsidRPr="00D54AA1">
              <w:rPr>
                <w:color w:val="auto"/>
                <w:vertAlign w:val="superscript"/>
              </w:rPr>
              <w:t>d</w:t>
            </w:r>
            <w:proofErr w:type="spellEnd"/>
          </w:p>
        </w:tc>
        <w:tc>
          <w:tcPr>
            <w:tcW w:w="662" w:type="pct"/>
            <w:tcBorders>
              <w:top w:val="single" w:sz="4" w:space="0" w:color="BFBFBF" w:themeColor="background1" w:themeShade="BF"/>
              <w:bottom w:val="single" w:sz="4" w:space="0" w:color="BFBFBF" w:themeColor="background1" w:themeShade="BF"/>
            </w:tcBorders>
          </w:tcPr>
          <w:p w14:paraId="6076AE2D"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 xml:space="preserve">Largely </w:t>
            </w:r>
            <w:r>
              <w:rPr>
                <w:rFonts w:ascii="Arial (Body)" w:hAnsi="Arial (Body)"/>
                <w:i/>
                <w:iCs/>
                <w:color w:val="000000"/>
              </w:rPr>
              <w:t>a</w:t>
            </w:r>
            <w:r w:rsidRPr="00E06235">
              <w:rPr>
                <w:rFonts w:ascii="Arial (Body)" w:hAnsi="Arial (Body)"/>
                <w:i/>
                <w:iCs/>
                <w:color w:val="000000"/>
              </w:rPr>
              <w:t>chieved</w:t>
            </w:r>
          </w:p>
        </w:tc>
        <w:tc>
          <w:tcPr>
            <w:tcW w:w="3456" w:type="pct"/>
            <w:tcBorders>
              <w:top w:val="single" w:sz="4" w:space="0" w:color="BFBFBF" w:themeColor="background1" w:themeShade="BF"/>
              <w:bottom w:val="single" w:sz="4" w:space="0" w:color="BFBFBF" w:themeColor="background1" w:themeShade="BF"/>
            </w:tcBorders>
          </w:tcPr>
          <w:p w14:paraId="4404EF74"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D1C0A">
              <w:rPr>
                <w:rFonts w:ascii="Arial (Body)" w:hAnsi="Arial (Body)"/>
                <w:b/>
                <w:color w:val="000000"/>
              </w:rPr>
              <w:t>:</w:t>
            </w:r>
            <w:r>
              <w:rPr>
                <w:rFonts w:ascii="Arial (Body)" w:hAnsi="Arial (Body)"/>
                <w:color w:val="000000"/>
              </w:rPr>
              <w:t xml:space="preserve"> As found in 2024, j</w:t>
            </w:r>
            <w:r w:rsidRPr="00334600">
              <w:rPr>
                <w:rFonts w:ascii="Arial (Body)" w:hAnsi="Arial (Body)"/>
                <w:color w:val="000000"/>
              </w:rPr>
              <w:t xml:space="preserve">urisdictions </w:t>
            </w:r>
            <w:r>
              <w:rPr>
                <w:rFonts w:ascii="Arial (Body)" w:hAnsi="Arial (Body)"/>
                <w:color w:val="000000"/>
              </w:rPr>
              <w:t>have</w:t>
            </w:r>
            <w:r w:rsidRPr="00334600">
              <w:rPr>
                <w:rFonts w:ascii="Arial (Body)" w:hAnsi="Arial (Body)"/>
                <w:color w:val="000000"/>
              </w:rPr>
              <w:t xml:space="preserve"> invest</w:t>
            </w:r>
            <w:r>
              <w:rPr>
                <w:rFonts w:ascii="Arial (Body)" w:hAnsi="Arial (Body)"/>
                <w:color w:val="000000"/>
              </w:rPr>
              <w:t>ed</w:t>
            </w:r>
            <w:r w:rsidRPr="00334600">
              <w:rPr>
                <w:rFonts w:ascii="Arial (Body)" w:hAnsi="Arial (Body)"/>
                <w:color w:val="000000"/>
              </w:rPr>
              <w:t xml:space="preserve"> in understanding groundwater resources to increase </w:t>
            </w:r>
            <w:r>
              <w:rPr>
                <w:rFonts w:ascii="Arial (Body)" w:hAnsi="Arial (Body)"/>
                <w:color w:val="000000"/>
              </w:rPr>
              <w:t xml:space="preserve">the </w:t>
            </w:r>
            <w:r w:rsidRPr="00334600">
              <w:rPr>
                <w:rFonts w:ascii="Arial (Body)" w:hAnsi="Arial (Body)"/>
                <w:color w:val="000000"/>
              </w:rPr>
              <w:t>effectiveness of water plans in managing risks to connected water systems.</w:t>
            </w:r>
          </w:p>
          <w:p w14:paraId="0C631FB1"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9D1C0A">
              <w:rPr>
                <w:rFonts w:ascii="Arial (Body)" w:hAnsi="Arial (Body)"/>
                <w:b/>
                <w:color w:val="000000"/>
              </w:rPr>
              <w:t>:</w:t>
            </w:r>
            <w:r>
              <w:rPr>
                <w:rFonts w:ascii="Arial (Body)" w:hAnsi="Arial (Body)"/>
                <w:color w:val="000000"/>
              </w:rPr>
              <w:t xml:space="preserve"> No update on progress since 2024.</w:t>
            </w:r>
          </w:p>
          <w:p w14:paraId="51C38804" w14:textId="77777777" w:rsidR="00051F2B"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9D1C0A">
              <w:rPr>
                <w:rFonts w:ascii="Arial (Body)" w:hAnsi="Arial (Body)"/>
                <w:b/>
                <w:color w:val="000000"/>
              </w:rPr>
              <w:t>:</w:t>
            </w:r>
            <w:r>
              <w:rPr>
                <w:rFonts w:ascii="Arial (Body)" w:hAnsi="Arial (Body)"/>
                <w:color w:val="000000"/>
              </w:rPr>
              <w:t xml:space="preserve"> A number of participants raised concerns around the lack of knowledge and further investment in understanding groundwater systems, its connectivity with surface water systems, coastal waters and the impacts of climate change (AMEC, sub.</w:t>
            </w:r>
            <w:r>
              <w:rPr>
                <w:rFonts w:ascii="Arial (Body)" w:hAnsi="Arial (Body)" w:hint="eastAsia"/>
                <w:color w:val="000000"/>
              </w:rPr>
              <w:t> </w:t>
            </w:r>
            <w:r>
              <w:rPr>
                <w:rFonts w:ascii="Arial (Body)" w:hAnsi="Arial (Body)"/>
                <w:color w:val="000000"/>
              </w:rPr>
              <w:t>40, p.</w:t>
            </w:r>
            <w:r>
              <w:rPr>
                <w:rFonts w:ascii="Arial (Body)" w:hAnsi="Arial (Body)" w:hint="eastAsia"/>
                <w:color w:val="000000"/>
              </w:rPr>
              <w:t> </w:t>
            </w:r>
            <w:r>
              <w:rPr>
                <w:rFonts w:ascii="Arial (Body)" w:hAnsi="Arial (Body)"/>
                <w:color w:val="000000"/>
              </w:rPr>
              <w:t>3; CWA, sub.</w:t>
            </w:r>
            <w:r>
              <w:rPr>
                <w:rFonts w:ascii="Arial (Body)" w:hAnsi="Arial (Body)" w:hint="eastAsia"/>
                <w:color w:val="000000"/>
              </w:rPr>
              <w:t> </w:t>
            </w:r>
            <w:r>
              <w:rPr>
                <w:rFonts w:ascii="Arial (Body)" w:hAnsi="Arial (Body)"/>
                <w:color w:val="000000"/>
              </w:rPr>
              <w:t>25, p.</w:t>
            </w:r>
            <w:r>
              <w:rPr>
                <w:rFonts w:ascii="Arial (Body)" w:hAnsi="Arial (Body)" w:hint="eastAsia"/>
                <w:color w:val="000000"/>
              </w:rPr>
              <w:t> </w:t>
            </w:r>
            <w:r>
              <w:rPr>
                <w:rFonts w:ascii="Arial (Body)" w:hAnsi="Arial (Body)"/>
                <w:color w:val="000000"/>
              </w:rPr>
              <w:t xml:space="preserve">5; </w:t>
            </w:r>
            <w:proofErr w:type="spellStart"/>
            <w:r>
              <w:rPr>
                <w:rFonts w:ascii="Arial (Body)" w:hAnsi="Arial (Body)"/>
                <w:color w:val="000000"/>
              </w:rPr>
              <w:t>FLoW</w:t>
            </w:r>
            <w:proofErr w:type="spellEnd"/>
            <w:r>
              <w:rPr>
                <w:rFonts w:ascii="Arial (Body)" w:hAnsi="Arial (Body)"/>
                <w:color w:val="000000"/>
              </w:rPr>
              <w:t>, sub.</w:t>
            </w:r>
            <w:r>
              <w:rPr>
                <w:rFonts w:ascii="Arial (Body)" w:hAnsi="Arial (Body)" w:hint="eastAsia"/>
                <w:color w:val="000000"/>
              </w:rPr>
              <w:t> </w:t>
            </w:r>
            <w:r>
              <w:rPr>
                <w:rFonts w:ascii="Arial (Body)" w:hAnsi="Arial (Body)"/>
                <w:color w:val="000000"/>
              </w:rPr>
              <w:t>44, pp.</w:t>
            </w:r>
            <w:r>
              <w:rPr>
                <w:rFonts w:ascii="Arial (Body)" w:hAnsi="Arial (Body)" w:hint="eastAsia"/>
                <w:color w:val="000000"/>
              </w:rPr>
              <w:t> </w:t>
            </w:r>
            <w:r>
              <w:rPr>
                <w:rFonts w:ascii="Arial (Body)" w:hAnsi="Arial (Body)"/>
                <w:color w:val="000000"/>
              </w:rPr>
              <w:t>5</w:t>
            </w:r>
            <w:r>
              <w:rPr>
                <w:rFonts w:cstheme="minorHAnsi"/>
                <w:color w:val="000000"/>
                <w:lang w:eastAsia="en-AU"/>
              </w:rPr>
              <w:t>–‍</w:t>
            </w:r>
            <w:r>
              <w:rPr>
                <w:rFonts w:ascii="Arial (Body)" w:hAnsi="Arial (Body)"/>
                <w:color w:val="000000"/>
              </w:rPr>
              <w:t>6; MCLE, sub.</w:t>
            </w:r>
            <w:r>
              <w:rPr>
                <w:rFonts w:ascii="Arial (Body)" w:hAnsi="Arial (Body)" w:hint="eastAsia"/>
                <w:color w:val="000000"/>
              </w:rPr>
              <w:t> </w:t>
            </w:r>
            <w:r>
              <w:rPr>
                <w:rFonts w:ascii="Arial (Body)" w:hAnsi="Arial (Body)"/>
                <w:color w:val="000000"/>
              </w:rPr>
              <w:t>48, p.</w:t>
            </w:r>
            <w:r>
              <w:rPr>
                <w:rFonts w:ascii="Arial (Body)" w:hAnsi="Arial (Body)" w:hint="eastAsia"/>
                <w:color w:val="000000"/>
              </w:rPr>
              <w:t> </w:t>
            </w:r>
            <w:r>
              <w:rPr>
                <w:rFonts w:ascii="Arial (Body)" w:hAnsi="Arial (Body)"/>
                <w:color w:val="000000"/>
              </w:rPr>
              <w:t>3</w:t>
            </w:r>
            <w:r w:rsidDel="00611ADA">
              <w:rPr>
                <w:rFonts w:ascii="Arial (Body)" w:hAnsi="Arial (Body)"/>
                <w:color w:val="000000"/>
              </w:rPr>
              <w:t xml:space="preserve">; </w:t>
            </w:r>
            <w:r>
              <w:rPr>
                <w:rFonts w:ascii="Arial (Body)" w:hAnsi="Arial (Body)"/>
                <w:color w:val="000000"/>
              </w:rPr>
              <w:t>Murray</w:t>
            </w:r>
            <w:r>
              <w:rPr>
                <w:rFonts w:cstheme="minorHAnsi"/>
                <w:color w:val="000000"/>
                <w:lang w:eastAsia="en-AU"/>
              </w:rPr>
              <w:t>–</w:t>
            </w:r>
            <w:r>
              <w:rPr>
                <w:rFonts w:ascii="Arial (Body)" w:hAnsi="Arial (Body)"/>
                <w:color w:val="000000"/>
              </w:rPr>
              <w:t>Darling Conservation Alliance, sub.</w:t>
            </w:r>
            <w:r>
              <w:rPr>
                <w:rFonts w:ascii="Arial (Body)" w:hAnsi="Arial (Body)" w:hint="eastAsia"/>
                <w:color w:val="000000"/>
              </w:rPr>
              <w:t> </w:t>
            </w:r>
            <w:r>
              <w:rPr>
                <w:rFonts w:ascii="Arial (Body)" w:hAnsi="Arial (Body)"/>
                <w:color w:val="000000"/>
              </w:rPr>
              <w:t>38, p.</w:t>
            </w:r>
            <w:r>
              <w:rPr>
                <w:rFonts w:ascii="Arial (Body)" w:hAnsi="Arial (Body)" w:hint="eastAsia"/>
                <w:color w:val="000000"/>
              </w:rPr>
              <w:t> </w:t>
            </w:r>
            <w:r>
              <w:rPr>
                <w:rFonts w:ascii="Arial (Body)" w:hAnsi="Arial (Body)"/>
                <w:color w:val="000000"/>
              </w:rPr>
              <w:t>3; Water Research Australia, sub.</w:t>
            </w:r>
            <w:r>
              <w:rPr>
                <w:rFonts w:ascii="Arial (Body)" w:hAnsi="Arial (Body)" w:hint="eastAsia"/>
                <w:color w:val="000000"/>
              </w:rPr>
              <w:t> </w:t>
            </w:r>
            <w:r>
              <w:rPr>
                <w:rFonts w:ascii="Arial (Body)" w:hAnsi="Arial (Body)"/>
                <w:color w:val="000000"/>
              </w:rPr>
              <w:t>29, p.</w:t>
            </w:r>
            <w:r>
              <w:rPr>
                <w:rFonts w:ascii="Arial (Body)" w:hAnsi="Arial (Body)" w:hint="eastAsia"/>
                <w:color w:val="000000"/>
              </w:rPr>
              <w:t> </w:t>
            </w:r>
            <w:r>
              <w:rPr>
                <w:rFonts w:ascii="Arial (Body)" w:hAnsi="Arial (Body)"/>
                <w:color w:val="000000"/>
              </w:rPr>
              <w:t xml:space="preserve">8). </w:t>
            </w:r>
          </w:p>
        </w:tc>
      </w:tr>
      <w:tr w:rsidR="00051F2B" w:rsidRPr="00030C67" w14:paraId="3AAA04B0" w14:textId="77777777" w:rsidTr="00E95B77">
        <w:tc>
          <w:tcPr>
            <w:tcW w:w="882" w:type="pct"/>
            <w:tcBorders>
              <w:top w:val="single" w:sz="4" w:space="0" w:color="BFBFBF" w:themeColor="background1" w:themeShade="BF"/>
              <w:bottom w:val="single" w:sz="4" w:space="0" w:color="BFBFBF" w:themeColor="background1" w:themeShade="BF"/>
            </w:tcBorders>
          </w:tcPr>
          <w:p w14:paraId="742B7BB7" w14:textId="77777777" w:rsidR="00051F2B" w:rsidRPr="00D54AA1" w:rsidRDefault="00051F2B" w:rsidP="00D54AA1">
            <w:pPr>
              <w:pStyle w:val="TableHeading"/>
              <w:spacing w:before="40" w:after="40" w:line="260" w:lineRule="atLeast"/>
              <w:ind w:left="57"/>
              <w:rPr>
                <w:b w:val="0"/>
                <w:bCs/>
                <w:color w:val="auto"/>
              </w:rPr>
            </w:pPr>
            <w:r w:rsidRPr="00D54AA1">
              <w:rPr>
                <w:b w:val="0"/>
                <w:bCs/>
                <w:color w:val="auto"/>
              </w:rPr>
              <w:t xml:space="preserve">Independent audit, review and reporting of environmental and other public benefit outcomes, and supporting management </w:t>
            </w:r>
            <w:proofErr w:type="spellStart"/>
            <w:r w:rsidRPr="00D54AA1">
              <w:rPr>
                <w:b w:val="0"/>
                <w:bCs/>
                <w:color w:val="auto"/>
              </w:rPr>
              <w:t>arrangements</w:t>
            </w:r>
            <w:r w:rsidRPr="00D54AA1">
              <w:rPr>
                <w:color w:val="auto"/>
                <w:vertAlign w:val="superscript"/>
              </w:rPr>
              <w:t>e</w:t>
            </w:r>
            <w:proofErr w:type="spellEnd"/>
          </w:p>
        </w:tc>
        <w:tc>
          <w:tcPr>
            <w:tcW w:w="662" w:type="pct"/>
            <w:tcBorders>
              <w:top w:val="single" w:sz="4" w:space="0" w:color="BFBFBF" w:themeColor="background1" w:themeShade="BF"/>
              <w:bottom w:val="single" w:sz="4" w:space="0" w:color="BFBFBF" w:themeColor="background1" w:themeShade="BF"/>
            </w:tcBorders>
          </w:tcPr>
          <w:p w14:paraId="433621E7"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Partially achieved</w:t>
            </w:r>
          </w:p>
        </w:tc>
        <w:tc>
          <w:tcPr>
            <w:tcW w:w="3456" w:type="pct"/>
            <w:tcBorders>
              <w:top w:val="single" w:sz="4" w:space="0" w:color="BFBFBF" w:themeColor="background1" w:themeShade="BF"/>
              <w:bottom w:val="single" w:sz="4" w:space="0" w:color="BFBFBF" w:themeColor="background1" w:themeShade="BF"/>
            </w:tcBorders>
          </w:tcPr>
          <w:p w14:paraId="0EBF6FAA"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D1C0A">
              <w:rPr>
                <w:rFonts w:ascii="Arial (Body)" w:hAnsi="Arial (Body)"/>
                <w:b/>
                <w:color w:val="000000"/>
              </w:rPr>
              <w:t>:</w:t>
            </w:r>
            <w:r>
              <w:rPr>
                <w:rFonts w:ascii="Arial (Body)" w:hAnsi="Arial (Body)"/>
                <w:color w:val="000000"/>
              </w:rPr>
              <w:t xml:space="preserve"> </w:t>
            </w:r>
            <w:r w:rsidRPr="00C0545C">
              <w:rPr>
                <w:rFonts w:ascii="Arial (Body)" w:hAnsi="Arial (Body)"/>
                <w:color w:val="000000"/>
              </w:rPr>
              <w:t xml:space="preserve">There are limited examples of </w:t>
            </w:r>
            <w:r>
              <w:rPr>
                <w:rFonts w:ascii="Arial (Body)" w:hAnsi="Arial (Body)"/>
                <w:color w:val="000000"/>
              </w:rPr>
              <w:t xml:space="preserve">additional </w:t>
            </w:r>
            <w:r w:rsidRPr="00C0545C">
              <w:rPr>
                <w:rFonts w:ascii="Arial (Body)" w:hAnsi="Arial (Body)"/>
                <w:color w:val="000000"/>
              </w:rPr>
              <w:t>independent auditing or reviews of environmental water management decisions or outcomes since 202</w:t>
            </w:r>
            <w:r>
              <w:rPr>
                <w:rFonts w:ascii="Arial (Body)" w:hAnsi="Arial (Body)"/>
                <w:color w:val="000000"/>
              </w:rPr>
              <w:t>4</w:t>
            </w:r>
            <w:r w:rsidRPr="00C0545C">
              <w:rPr>
                <w:rFonts w:ascii="Arial (Body)" w:hAnsi="Arial (Body)"/>
                <w:color w:val="000000"/>
              </w:rPr>
              <w:t>.</w:t>
            </w:r>
          </w:p>
          <w:p w14:paraId="612B90F1"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9D1C0A">
              <w:rPr>
                <w:rFonts w:ascii="Arial (Body)" w:hAnsi="Arial (Body)"/>
                <w:b/>
                <w:color w:val="000000"/>
              </w:rPr>
              <w:t>:</w:t>
            </w:r>
            <w:r>
              <w:rPr>
                <w:rFonts w:ascii="Arial (Body)" w:hAnsi="Arial (Body)"/>
                <w:color w:val="000000"/>
              </w:rPr>
              <w:t xml:space="preserve"> The </w:t>
            </w:r>
            <w:r w:rsidRPr="001109D4">
              <w:rPr>
                <w:rFonts w:ascii="Arial (Body)" w:hAnsi="Arial (Body)"/>
                <w:color w:val="000000"/>
              </w:rPr>
              <w:t>I</w:t>
            </w:r>
            <w:r>
              <w:rPr>
                <w:rFonts w:ascii="Arial (Body)" w:hAnsi="Arial (Body)"/>
                <w:color w:val="000000"/>
              </w:rPr>
              <w:t>nspector-</w:t>
            </w:r>
            <w:r w:rsidRPr="001109D4">
              <w:rPr>
                <w:rFonts w:ascii="Arial (Body)" w:hAnsi="Arial (Body)"/>
                <w:color w:val="000000"/>
              </w:rPr>
              <w:t>G</w:t>
            </w:r>
            <w:r>
              <w:rPr>
                <w:rFonts w:ascii="Arial (Body)" w:hAnsi="Arial (Body)"/>
                <w:color w:val="000000"/>
              </w:rPr>
              <w:t xml:space="preserve">eneral for </w:t>
            </w:r>
            <w:r w:rsidRPr="001109D4">
              <w:rPr>
                <w:rFonts w:ascii="Arial (Body)" w:hAnsi="Arial (Body)"/>
                <w:color w:val="000000"/>
              </w:rPr>
              <w:t>W</w:t>
            </w:r>
            <w:r>
              <w:rPr>
                <w:rFonts w:ascii="Arial (Body)" w:hAnsi="Arial (Body)"/>
                <w:color w:val="000000"/>
              </w:rPr>
              <w:t xml:space="preserve">ater </w:t>
            </w:r>
            <w:r w:rsidRPr="001109D4">
              <w:rPr>
                <w:rFonts w:ascii="Arial (Body)" w:hAnsi="Arial (Body)"/>
                <w:color w:val="000000"/>
              </w:rPr>
              <w:t>C</w:t>
            </w:r>
            <w:r>
              <w:rPr>
                <w:rFonts w:ascii="Arial (Body)" w:hAnsi="Arial (Body)"/>
                <w:color w:val="000000"/>
              </w:rPr>
              <w:t>ompliance completed a stocktake of the legislative frameworks for reporting environmental</w:t>
            </w:r>
            <w:r w:rsidRPr="001109D4">
              <w:rPr>
                <w:rFonts w:ascii="Arial (Body)" w:hAnsi="Arial (Body)"/>
                <w:color w:val="000000"/>
              </w:rPr>
              <w:t xml:space="preserve"> </w:t>
            </w:r>
            <w:r>
              <w:rPr>
                <w:rFonts w:ascii="Arial (Body)" w:hAnsi="Arial (Body)"/>
                <w:color w:val="000000"/>
              </w:rPr>
              <w:t xml:space="preserve">outcomes in the MDB in 2025; however, the report did not consider the environmental and other public benefit outcomes themselves </w:t>
            </w:r>
            <w:r w:rsidRPr="00F006C5">
              <w:rPr>
                <w:rFonts w:ascii="Arial (Body)" w:hAnsi="Arial (Body)" w:cs="Times New Roman"/>
              </w:rPr>
              <w:t>(IGWC 2025)</w:t>
            </w:r>
            <w:r>
              <w:rPr>
                <w:rFonts w:ascii="Arial (Body)" w:hAnsi="Arial (Body)"/>
                <w:color w:val="000000"/>
              </w:rPr>
              <w:t>.</w:t>
            </w:r>
          </w:p>
          <w:p w14:paraId="5F6452A1"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t>T</w:t>
            </w:r>
            <w:r w:rsidRPr="00BE4CD6">
              <w:rPr>
                <w:rFonts w:ascii="Arial (Body)" w:hAnsi="Arial (Body)"/>
                <w:color w:val="000000"/>
              </w:rPr>
              <w:t xml:space="preserve">he Tasmanian </w:t>
            </w:r>
            <w:r w:rsidRPr="00BD5C46">
              <w:rPr>
                <w:rFonts w:ascii="Arial (Body)" w:hAnsi="Arial (Body)"/>
                <w:i/>
                <w:color w:val="000000"/>
              </w:rPr>
              <w:t>State of Environment Report</w:t>
            </w:r>
            <w:r w:rsidRPr="00BE4CD6">
              <w:rPr>
                <w:rFonts w:ascii="Arial (Body)" w:hAnsi="Arial (Body)"/>
                <w:color w:val="000000"/>
              </w:rPr>
              <w:t xml:space="preserve"> (SoE) was publicly released in September 2024</w:t>
            </w:r>
            <w:r>
              <w:rPr>
                <w:rFonts w:ascii="Arial (Body)" w:hAnsi="Arial (Body)"/>
                <w:color w:val="000000"/>
              </w:rPr>
              <w:t xml:space="preserve"> </w:t>
            </w:r>
            <w:r w:rsidRPr="001C0998">
              <w:rPr>
                <w:rFonts w:ascii="Arial (Body)" w:hAnsi="Arial (Body)" w:cs="Times New Roman"/>
              </w:rPr>
              <w:t>(TPC 2024)</w:t>
            </w:r>
            <w:r>
              <w:rPr>
                <w:rFonts w:ascii="Arial (Body)" w:hAnsi="Arial (Body)"/>
                <w:color w:val="000000"/>
              </w:rPr>
              <w:t>.</w:t>
            </w:r>
          </w:p>
          <w:p w14:paraId="26C2C59A" w14:textId="77777777" w:rsidR="00051F2B"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9D1C0A">
              <w:rPr>
                <w:rFonts w:ascii="Arial (Body)" w:hAnsi="Arial (Body)"/>
                <w:b/>
                <w:color w:val="000000"/>
              </w:rPr>
              <w:t>:</w:t>
            </w:r>
            <w:r>
              <w:rPr>
                <w:rFonts w:ascii="Arial (Body)" w:hAnsi="Arial (Body)"/>
                <w:color w:val="000000"/>
              </w:rPr>
              <w:t xml:space="preserve"> Some participants raised concerns with monitoring and reporting of these outcomes (CEG, sub.</w:t>
            </w:r>
            <w:r>
              <w:rPr>
                <w:rFonts w:ascii="Arial (Body)" w:hAnsi="Arial (Body)" w:hint="eastAsia"/>
                <w:color w:val="000000"/>
              </w:rPr>
              <w:t> </w:t>
            </w:r>
            <w:r>
              <w:rPr>
                <w:rFonts w:ascii="Arial (Body)" w:hAnsi="Arial (Body)"/>
                <w:color w:val="000000"/>
              </w:rPr>
              <w:t>17, pp.</w:t>
            </w:r>
            <w:r>
              <w:rPr>
                <w:rFonts w:ascii="Arial (Body)" w:hAnsi="Arial (Body)" w:hint="eastAsia"/>
                <w:color w:val="000000"/>
              </w:rPr>
              <w:t> </w:t>
            </w:r>
            <w:r>
              <w:rPr>
                <w:rFonts w:ascii="Arial (Body)" w:hAnsi="Arial (Body)"/>
                <w:color w:val="000000"/>
              </w:rPr>
              <w:t xml:space="preserve">5, 10; </w:t>
            </w:r>
            <w:proofErr w:type="spellStart"/>
            <w:r>
              <w:rPr>
                <w:rFonts w:ascii="Arial (Body)" w:hAnsi="Arial (Body)"/>
                <w:color w:val="000000"/>
              </w:rPr>
              <w:t>FLoW</w:t>
            </w:r>
            <w:proofErr w:type="spellEnd"/>
            <w:r>
              <w:rPr>
                <w:rFonts w:ascii="Arial (Body)" w:hAnsi="Arial (Body)"/>
                <w:color w:val="000000"/>
              </w:rPr>
              <w:t>, sub.</w:t>
            </w:r>
            <w:r>
              <w:rPr>
                <w:rFonts w:ascii="Arial (Body)" w:hAnsi="Arial (Body)" w:hint="eastAsia"/>
                <w:color w:val="000000"/>
              </w:rPr>
              <w:t> </w:t>
            </w:r>
            <w:r>
              <w:rPr>
                <w:rFonts w:ascii="Arial (Body)" w:hAnsi="Arial (Body)"/>
                <w:color w:val="000000"/>
              </w:rPr>
              <w:t>44, p.</w:t>
            </w:r>
            <w:r>
              <w:rPr>
                <w:rFonts w:ascii="Arial (Body)" w:hAnsi="Arial (Body)" w:hint="eastAsia"/>
                <w:color w:val="000000"/>
              </w:rPr>
              <w:t> </w:t>
            </w:r>
            <w:r>
              <w:rPr>
                <w:rFonts w:ascii="Arial (Body)" w:hAnsi="Arial (Body)"/>
                <w:color w:val="000000"/>
              </w:rPr>
              <w:t>2; Stormwater 2030, sub.</w:t>
            </w:r>
            <w:r>
              <w:rPr>
                <w:rFonts w:ascii="Arial (Body)" w:hAnsi="Arial (Body)" w:hint="eastAsia"/>
                <w:color w:val="000000"/>
              </w:rPr>
              <w:t> </w:t>
            </w:r>
            <w:r>
              <w:rPr>
                <w:rFonts w:ascii="Arial (Body)" w:hAnsi="Arial (Body)"/>
                <w:color w:val="000000"/>
              </w:rPr>
              <w:t>59, p.</w:t>
            </w:r>
            <w:r>
              <w:rPr>
                <w:rFonts w:ascii="Arial (Body)" w:hAnsi="Arial (Body)" w:hint="eastAsia"/>
                <w:color w:val="000000"/>
              </w:rPr>
              <w:t> </w:t>
            </w:r>
            <w:r>
              <w:rPr>
                <w:rFonts w:ascii="Arial (Body)" w:hAnsi="Arial (Body)"/>
                <w:color w:val="000000"/>
              </w:rPr>
              <w:t>4).</w:t>
            </w:r>
          </w:p>
          <w:p w14:paraId="192379FE"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t>Other participants are calling for independent regulation and auditing (CWA, sub.</w:t>
            </w:r>
            <w:r>
              <w:rPr>
                <w:rFonts w:ascii="Arial (Body)" w:hAnsi="Arial (Body)" w:hint="eastAsia"/>
                <w:color w:val="000000"/>
              </w:rPr>
              <w:t> </w:t>
            </w:r>
            <w:r>
              <w:rPr>
                <w:rFonts w:ascii="Arial (Body)" w:hAnsi="Arial (Body)"/>
                <w:color w:val="000000"/>
              </w:rPr>
              <w:t>25, p.</w:t>
            </w:r>
            <w:r>
              <w:rPr>
                <w:rFonts w:ascii="Arial (Body)" w:hAnsi="Arial (Body)" w:hint="eastAsia"/>
                <w:color w:val="000000"/>
              </w:rPr>
              <w:t> </w:t>
            </w:r>
            <w:r>
              <w:rPr>
                <w:rFonts w:ascii="Arial (Body)" w:hAnsi="Arial (Body)"/>
                <w:color w:val="000000"/>
              </w:rPr>
              <w:t>9; DEG sub.</w:t>
            </w:r>
            <w:r>
              <w:rPr>
                <w:rFonts w:ascii="Arial (Body)" w:hAnsi="Arial (Body)" w:hint="eastAsia"/>
                <w:color w:val="000000"/>
              </w:rPr>
              <w:t> </w:t>
            </w:r>
            <w:r>
              <w:rPr>
                <w:rFonts w:ascii="Arial (Body)" w:hAnsi="Arial (Body)"/>
                <w:color w:val="000000"/>
              </w:rPr>
              <w:t>21, p.</w:t>
            </w:r>
            <w:r>
              <w:rPr>
                <w:rFonts w:ascii="Arial (Body)" w:hAnsi="Arial (Body)" w:hint="eastAsia"/>
                <w:color w:val="000000"/>
              </w:rPr>
              <w:t> </w:t>
            </w:r>
            <w:r>
              <w:rPr>
                <w:rFonts w:ascii="Arial (Body)" w:hAnsi="Arial (Body)"/>
                <w:color w:val="000000"/>
              </w:rPr>
              <w:t xml:space="preserve">1; </w:t>
            </w:r>
            <w:r>
              <w:rPr>
                <w:rFonts w:cstheme="minorHAnsi"/>
                <w:color w:val="000000"/>
                <w:lang w:eastAsia="en-AU"/>
              </w:rPr>
              <w:t>Jennifer</w:t>
            </w:r>
            <w:r>
              <w:rPr>
                <w:rFonts w:ascii="Arial (Body)" w:hAnsi="Arial (Body)"/>
                <w:color w:val="000000"/>
              </w:rPr>
              <w:t xml:space="preserve"> McKay, sub.</w:t>
            </w:r>
            <w:r>
              <w:rPr>
                <w:rFonts w:ascii="Arial (Body)" w:hAnsi="Arial (Body)" w:hint="eastAsia"/>
                <w:color w:val="000000"/>
              </w:rPr>
              <w:t> </w:t>
            </w:r>
            <w:r>
              <w:rPr>
                <w:rFonts w:ascii="Arial (Body)" w:hAnsi="Arial (Body)"/>
                <w:color w:val="000000"/>
              </w:rPr>
              <w:t>36, p.</w:t>
            </w:r>
            <w:r>
              <w:rPr>
                <w:rFonts w:ascii="Arial (Body)" w:hAnsi="Arial (Body)" w:hint="eastAsia"/>
                <w:color w:val="000000"/>
              </w:rPr>
              <w:t> </w:t>
            </w:r>
            <w:r>
              <w:rPr>
                <w:rFonts w:ascii="Arial (Body)" w:hAnsi="Arial (Body)"/>
                <w:color w:val="000000"/>
              </w:rPr>
              <w:t>4; Territory Rivers, sub.</w:t>
            </w:r>
            <w:r>
              <w:rPr>
                <w:rFonts w:ascii="Arial (Body)" w:hAnsi="Arial (Body)" w:hint="eastAsia"/>
                <w:color w:val="000000"/>
              </w:rPr>
              <w:t> </w:t>
            </w:r>
            <w:r>
              <w:rPr>
                <w:rFonts w:ascii="Arial (Body)" w:hAnsi="Arial (Body)"/>
                <w:color w:val="000000"/>
              </w:rPr>
              <w:t>70, pp.</w:t>
            </w:r>
            <w:r>
              <w:rPr>
                <w:rFonts w:ascii="Arial (Body)" w:hAnsi="Arial (Body)" w:hint="eastAsia"/>
                <w:color w:val="000000"/>
              </w:rPr>
              <w:t> </w:t>
            </w:r>
            <w:r>
              <w:rPr>
                <w:rFonts w:ascii="Arial (Body)" w:hAnsi="Arial (Body)"/>
                <w:color w:val="000000"/>
              </w:rPr>
              <w:t xml:space="preserve">2, 8). </w:t>
            </w:r>
          </w:p>
          <w:p w14:paraId="010BBEF9" w14:textId="77777777" w:rsidR="00051F2B" w:rsidRDefault="00051F2B" w:rsidP="00D54AA1">
            <w:pPr>
              <w:pStyle w:val="TableBody"/>
              <w:spacing w:before="40" w:after="40" w:line="260" w:lineRule="atLeast"/>
              <w:ind w:right="108"/>
              <w:rPr>
                <w:rFonts w:ascii="Arial (Body)" w:hAnsi="Arial (Body)"/>
                <w:color w:val="000000"/>
              </w:rPr>
            </w:pPr>
            <w:proofErr w:type="spellStart"/>
            <w:r>
              <w:rPr>
                <w:rFonts w:ascii="Arial (Body)" w:hAnsi="Arial (Body)"/>
                <w:color w:val="000000"/>
              </w:rPr>
              <w:t>Dharriwaa</w:t>
            </w:r>
            <w:proofErr w:type="spellEnd"/>
            <w:r>
              <w:rPr>
                <w:rFonts w:ascii="Arial (Body)" w:hAnsi="Arial (Body)"/>
                <w:color w:val="000000"/>
              </w:rPr>
              <w:t xml:space="preserve"> Elders Group (sub.</w:t>
            </w:r>
            <w:r>
              <w:rPr>
                <w:rFonts w:ascii="Arial (Body)" w:hAnsi="Arial (Body)" w:hint="eastAsia"/>
                <w:color w:val="000000"/>
              </w:rPr>
              <w:t> </w:t>
            </w:r>
            <w:r>
              <w:rPr>
                <w:rFonts w:ascii="Arial (Body)" w:hAnsi="Arial (Body)"/>
                <w:color w:val="000000"/>
              </w:rPr>
              <w:t>21, p.</w:t>
            </w:r>
            <w:r>
              <w:rPr>
                <w:rFonts w:ascii="Arial (Body)" w:hAnsi="Arial (Body)" w:hint="eastAsia"/>
                <w:color w:val="000000"/>
              </w:rPr>
              <w:t> </w:t>
            </w:r>
            <w:r>
              <w:rPr>
                <w:rFonts w:ascii="Arial (Body)" w:hAnsi="Arial (Body)"/>
                <w:color w:val="000000"/>
              </w:rPr>
              <w:t>3) stated that ‘public and environmental health outcomes must be defined, delivered, measured, and reported in ways acceptable to us including audits’.</w:t>
            </w:r>
          </w:p>
        </w:tc>
      </w:tr>
      <w:tr w:rsidR="00051F2B" w:rsidRPr="00030C67" w14:paraId="7A1F5D3A" w14:textId="77777777" w:rsidTr="00E95B77">
        <w:tc>
          <w:tcPr>
            <w:tcW w:w="882" w:type="pct"/>
            <w:tcBorders>
              <w:top w:val="single" w:sz="4" w:space="0" w:color="BFBFBF" w:themeColor="background1" w:themeShade="BF"/>
              <w:bottom w:val="single" w:sz="4" w:space="0" w:color="BFBFBF" w:themeColor="background1" w:themeShade="BF"/>
            </w:tcBorders>
          </w:tcPr>
          <w:p w14:paraId="2782B08D" w14:textId="77777777" w:rsidR="00051F2B" w:rsidRPr="00D54AA1" w:rsidRDefault="00051F2B" w:rsidP="00E95B77">
            <w:pPr>
              <w:pStyle w:val="TableHeading"/>
              <w:spacing w:before="40" w:after="40" w:line="260" w:lineRule="atLeast"/>
              <w:ind w:left="57" w:right="57"/>
              <w:rPr>
                <w:b w:val="0"/>
                <w:bCs/>
                <w:color w:val="auto"/>
              </w:rPr>
            </w:pPr>
            <w:r w:rsidRPr="00D54AA1">
              <w:rPr>
                <w:b w:val="0"/>
                <w:bCs/>
                <w:color w:val="auto"/>
              </w:rPr>
              <w:lastRenderedPageBreak/>
              <w:t xml:space="preserve">Environmental water holders able to </w:t>
            </w:r>
            <w:proofErr w:type="spellStart"/>
            <w:r w:rsidRPr="00D54AA1">
              <w:rPr>
                <w:b w:val="0"/>
                <w:bCs/>
                <w:color w:val="auto"/>
              </w:rPr>
              <w:t>trade</w:t>
            </w:r>
            <w:r w:rsidRPr="00D54AA1">
              <w:rPr>
                <w:color w:val="auto"/>
                <w:vertAlign w:val="superscript"/>
              </w:rPr>
              <w:t>f</w:t>
            </w:r>
            <w:proofErr w:type="spellEnd"/>
          </w:p>
        </w:tc>
        <w:tc>
          <w:tcPr>
            <w:tcW w:w="662" w:type="pct"/>
            <w:tcBorders>
              <w:top w:val="single" w:sz="4" w:space="0" w:color="BFBFBF" w:themeColor="background1" w:themeShade="BF"/>
              <w:bottom w:val="single" w:sz="4" w:space="0" w:color="BFBFBF" w:themeColor="background1" w:themeShade="BF"/>
            </w:tcBorders>
          </w:tcPr>
          <w:p w14:paraId="5BBBE3A4"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Achieved</w:t>
            </w:r>
          </w:p>
        </w:tc>
        <w:tc>
          <w:tcPr>
            <w:tcW w:w="3456" w:type="pct"/>
            <w:tcBorders>
              <w:top w:val="single" w:sz="4" w:space="0" w:color="BFBFBF" w:themeColor="background1" w:themeShade="BF"/>
              <w:bottom w:val="single" w:sz="4" w:space="0" w:color="BFBFBF" w:themeColor="background1" w:themeShade="BF"/>
            </w:tcBorders>
          </w:tcPr>
          <w:p w14:paraId="52190349"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D1C0A">
              <w:rPr>
                <w:rFonts w:ascii="Arial (Body)" w:hAnsi="Arial (Body)"/>
                <w:b/>
                <w:color w:val="000000"/>
              </w:rPr>
              <w:t>:</w:t>
            </w:r>
            <w:r>
              <w:t xml:space="preserve"> </w:t>
            </w:r>
            <w:r w:rsidRPr="000B6C13">
              <w:rPr>
                <w:rFonts w:ascii="Arial (Body)" w:hAnsi="Arial (Body)"/>
                <w:color w:val="000000"/>
              </w:rPr>
              <w:t>A</w:t>
            </w:r>
            <w:r>
              <w:rPr>
                <w:rFonts w:ascii="Arial (Body)" w:hAnsi="Arial (Body)"/>
                <w:color w:val="000000"/>
              </w:rPr>
              <w:t>s found in 2024, a</w:t>
            </w:r>
            <w:r w:rsidRPr="000B6C13">
              <w:rPr>
                <w:rFonts w:ascii="Arial (Body)" w:hAnsi="Arial (Body)"/>
                <w:color w:val="000000"/>
              </w:rPr>
              <w:t xml:space="preserve">ll environmental water holders </w:t>
            </w:r>
            <w:proofErr w:type="gramStart"/>
            <w:r w:rsidRPr="000B6C13">
              <w:rPr>
                <w:rFonts w:ascii="Arial (Body)" w:hAnsi="Arial (Body)"/>
                <w:color w:val="000000"/>
              </w:rPr>
              <w:t>are able to</w:t>
            </w:r>
            <w:proofErr w:type="gramEnd"/>
            <w:r w:rsidRPr="000B6C13">
              <w:rPr>
                <w:rFonts w:ascii="Arial (Body)" w:hAnsi="Arial (Body)"/>
                <w:color w:val="000000"/>
              </w:rPr>
              <w:t xml:space="preserve"> trade</w:t>
            </w:r>
            <w:r w:rsidRPr="00C0545C">
              <w:rPr>
                <w:rFonts w:ascii="Arial (Body)" w:hAnsi="Arial (Body)"/>
                <w:color w:val="000000"/>
              </w:rPr>
              <w:t>.</w:t>
            </w:r>
          </w:p>
          <w:p w14:paraId="249FF943" w14:textId="77777777" w:rsidR="00051F2B" w:rsidRPr="00C367EE" w:rsidRDefault="00051F2B" w:rsidP="00D54AA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9D1C0A">
              <w:rPr>
                <w:rFonts w:ascii="Arial (Body)" w:hAnsi="Arial (Body)"/>
                <w:b/>
                <w:color w:val="000000"/>
              </w:rPr>
              <w:t>:</w:t>
            </w:r>
            <w:r>
              <w:rPr>
                <w:rFonts w:ascii="Arial (Body)" w:hAnsi="Arial (Body)"/>
                <w:color w:val="000000"/>
              </w:rPr>
              <w:t xml:space="preserve"> </w:t>
            </w:r>
            <w:r w:rsidRPr="001D0486">
              <w:rPr>
                <w:rFonts w:ascii="Arial (Body)" w:hAnsi="Arial (Body)"/>
                <w:color w:val="000000"/>
              </w:rPr>
              <w:t xml:space="preserve">Water Markets Data Standards </w:t>
            </w:r>
            <w:r>
              <w:rPr>
                <w:rFonts w:ascii="Arial (Body)" w:hAnsi="Arial (Body)"/>
                <w:color w:val="000000"/>
              </w:rPr>
              <w:t xml:space="preserve">will apply </w:t>
            </w:r>
            <w:r w:rsidRPr="001D0486">
              <w:rPr>
                <w:rFonts w:ascii="Arial (Body)" w:hAnsi="Arial (Body)"/>
                <w:color w:val="000000"/>
              </w:rPr>
              <w:t>from July 2027</w:t>
            </w:r>
            <w:r>
              <w:rPr>
                <w:rFonts w:ascii="Arial (Body)" w:hAnsi="Arial (Body)"/>
                <w:color w:val="000000"/>
              </w:rPr>
              <w:t xml:space="preserve">. They will </w:t>
            </w:r>
            <w:r w:rsidRPr="001D0486">
              <w:rPr>
                <w:rFonts w:ascii="Arial (Body)" w:hAnsi="Arial (Body)"/>
                <w:color w:val="000000"/>
              </w:rPr>
              <w:t xml:space="preserve">include an </w:t>
            </w:r>
            <w:r>
              <w:rPr>
                <w:rFonts w:ascii="Arial (Body)" w:hAnsi="Arial (Body)"/>
                <w:color w:val="000000"/>
              </w:rPr>
              <w:t>‘</w:t>
            </w:r>
            <w:r w:rsidRPr="001D0486">
              <w:rPr>
                <w:rFonts w:ascii="Arial (Body)" w:hAnsi="Arial (Body)"/>
                <w:color w:val="000000"/>
              </w:rPr>
              <w:t>environmental</w:t>
            </w:r>
            <w:r>
              <w:rPr>
                <w:rFonts w:ascii="Arial (Body)" w:hAnsi="Arial (Body)"/>
                <w:color w:val="000000"/>
              </w:rPr>
              <w:t>’</w:t>
            </w:r>
            <w:r w:rsidRPr="001D0486">
              <w:rPr>
                <w:rFonts w:ascii="Arial (Body)" w:hAnsi="Arial (Body)"/>
                <w:color w:val="000000"/>
              </w:rPr>
              <w:t xml:space="preserve"> owner type for relevant entitlement information and allow </w:t>
            </w:r>
            <w:r>
              <w:rPr>
                <w:rFonts w:ascii="Arial (Body)" w:hAnsi="Arial (Body)"/>
                <w:color w:val="000000"/>
              </w:rPr>
              <w:t>‘</w:t>
            </w:r>
            <w:r w:rsidRPr="001D0486">
              <w:rPr>
                <w:rFonts w:ascii="Arial (Body)" w:hAnsi="Arial (Body)"/>
                <w:color w:val="000000"/>
              </w:rPr>
              <w:t>environmental</w:t>
            </w:r>
            <w:r>
              <w:rPr>
                <w:rFonts w:ascii="Arial (Body)" w:hAnsi="Arial (Body)"/>
                <w:color w:val="000000"/>
              </w:rPr>
              <w:t>’</w:t>
            </w:r>
            <w:r w:rsidRPr="001D0486">
              <w:rPr>
                <w:rFonts w:ascii="Arial (Body)" w:hAnsi="Arial (Body)"/>
                <w:color w:val="000000"/>
              </w:rPr>
              <w:t xml:space="preserve"> to be selected as a reason for trade</w:t>
            </w:r>
            <w:r>
              <w:rPr>
                <w:rFonts w:ascii="Arial (Body)" w:hAnsi="Arial (Body)"/>
                <w:color w:val="000000"/>
              </w:rPr>
              <w:t xml:space="preserve"> (water trading is discussed more generally in table</w:t>
            </w:r>
            <w:r>
              <w:rPr>
                <w:rFonts w:ascii="Arial (Body)" w:hAnsi="Arial (Body)" w:hint="eastAsia"/>
                <w:color w:val="000000"/>
              </w:rPr>
              <w:t> </w:t>
            </w:r>
            <w:r>
              <w:rPr>
                <w:rFonts w:ascii="Arial (Body)" w:hAnsi="Arial (Body)"/>
                <w:color w:val="000000"/>
              </w:rPr>
              <w:t>2)</w:t>
            </w:r>
            <w:r w:rsidRPr="001D0486">
              <w:rPr>
                <w:rFonts w:ascii="Arial (Body)" w:hAnsi="Arial (Body)"/>
                <w:color w:val="000000"/>
              </w:rPr>
              <w:t>.</w:t>
            </w:r>
          </w:p>
          <w:p w14:paraId="282A4ED7" w14:textId="77777777" w:rsidR="00051F2B"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9D1C0A">
              <w:rPr>
                <w:rFonts w:ascii="Arial (Body)" w:hAnsi="Arial (Body)"/>
                <w:b/>
                <w:color w:val="000000"/>
              </w:rPr>
              <w:t>:</w:t>
            </w:r>
            <w:r>
              <w:rPr>
                <w:rFonts w:ascii="Arial (Body)" w:hAnsi="Arial (Body)"/>
                <w:color w:val="000000"/>
              </w:rPr>
              <w:t xml:space="preserve"> Irrigation bodies supported greater reform to enable environmental water holders to more actively participate in water markets (BRFF, sub.</w:t>
            </w:r>
            <w:r>
              <w:rPr>
                <w:rFonts w:ascii="Arial (Body)" w:hAnsi="Arial (Body)" w:hint="eastAsia"/>
                <w:color w:val="000000"/>
              </w:rPr>
              <w:t> </w:t>
            </w:r>
            <w:r>
              <w:rPr>
                <w:rFonts w:ascii="Arial (Body)" w:hAnsi="Arial (Body)"/>
                <w:color w:val="000000"/>
              </w:rPr>
              <w:t>47, p.</w:t>
            </w:r>
            <w:r>
              <w:rPr>
                <w:rFonts w:ascii="Arial (Body)" w:hAnsi="Arial (Body)" w:hint="eastAsia"/>
                <w:color w:val="000000"/>
              </w:rPr>
              <w:t> </w:t>
            </w:r>
            <w:r>
              <w:rPr>
                <w:rFonts w:ascii="Arial (Body)" w:hAnsi="Arial (Body)"/>
                <w:color w:val="000000"/>
              </w:rPr>
              <w:t>9; Cotton Australia, sub.</w:t>
            </w:r>
            <w:r>
              <w:rPr>
                <w:rFonts w:ascii="Arial (Body)" w:hAnsi="Arial (Body)" w:hint="eastAsia"/>
                <w:color w:val="000000"/>
              </w:rPr>
              <w:t> </w:t>
            </w:r>
            <w:r>
              <w:rPr>
                <w:rFonts w:ascii="Arial (Body)" w:hAnsi="Arial (Body)"/>
                <w:color w:val="000000"/>
              </w:rPr>
              <w:t>22, p.</w:t>
            </w:r>
            <w:r>
              <w:rPr>
                <w:rFonts w:ascii="Arial (Body)" w:hAnsi="Arial (Body)" w:hint="eastAsia"/>
                <w:color w:val="000000"/>
              </w:rPr>
              <w:t> </w:t>
            </w:r>
            <w:r>
              <w:rPr>
                <w:rFonts w:ascii="Arial (Body)" w:hAnsi="Arial (Body)"/>
                <w:color w:val="000000"/>
              </w:rPr>
              <w:t>9).</w:t>
            </w:r>
          </w:p>
        </w:tc>
      </w:tr>
      <w:tr w:rsidR="00051F2B" w:rsidRPr="00030C67" w14:paraId="3C1F3008" w14:textId="77777777" w:rsidTr="00E95B77">
        <w:tc>
          <w:tcPr>
            <w:tcW w:w="882" w:type="pct"/>
            <w:tcBorders>
              <w:top w:val="single" w:sz="4" w:space="0" w:color="BFBFBF" w:themeColor="background1" w:themeShade="BF"/>
              <w:bottom w:val="single" w:sz="4" w:space="0" w:color="BFBFBF"/>
            </w:tcBorders>
          </w:tcPr>
          <w:p w14:paraId="20487315" w14:textId="77777777" w:rsidR="00051F2B" w:rsidRPr="00D54AA1" w:rsidRDefault="00051F2B" w:rsidP="00D54AA1">
            <w:pPr>
              <w:pStyle w:val="TableHeading"/>
              <w:spacing w:before="40" w:after="40" w:line="260" w:lineRule="atLeast"/>
              <w:ind w:left="57"/>
              <w:rPr>
                <w:b w:val="0"/>
                <w:bCs/>
                <w:color w:val="auto"/>
              </w:rPr>
            </w:pPr>
            <w:r w:rsidRPr="00D54AA1">
              <w:rPr>
                <w:b w:val="0"/>
                <w:bCs/>
                <w:color w:val="auto"/>
              </w:rPr>
              <w:t xml:space="preserve">Special requirements for high conservation value </w:t>
            </w:r>
            <w:proofErr w:type="spellStart"/>
            <w:r w:rsidRPr="00D54AA1">
              <w:rPr>
                <w:b w:val="0"/>
                <w:bCs/>
                <w:color w:val="auto"/>
              </w:rPr>
              <w:t>assets</w:t>
            </w:r>
            <w:r w:rsidRPr="00D54AA1">
              <w:rPr>
                <w:color w:val="auto"/>
                <w:vertAlign w:val="superscript"/>
              </w:rPr>
              <w:t>g</w:t>
            </w:r>
            <w:proofErr w:type="spellEnd"/>
          </w:p>
        </w:tc>
        <w:tc>
          <w:tcPr>
            <w:tcW w:w="662" w:type="pct"/>
            <w:tcBorders>
              <w:top w:val="single" w:sz="4" w:space="0" w:color="BFBFBF" w:themeColor="background1" w:themeShade="BF"/>
              <w:bottom w:val="single" w:sz="4" w:space="0" w:color="BFBFBF"/>
            </w:tcBorders>
          </w:tcPr>
          <w:p w14:paraId="1673AD98"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Achieved</w:t>
            </w:r>
          </w:p>
        </w:tc>
        <w:tc>
          <w:tcPr>
            <w:tcW w:w="3456" w:type="pct"/>
            <w:tcBorders>
              <w:top w:val="single" w:sz="4" w:space="0" w:color="BFBFBF" w:themeColor="background1" w:themeShade="BF"/>
              <w:bottom w:val="single" w:sz="4" w:space="0" w:color="BFBFBF"/>
            </w:tcBorders>
          </w:tcPr>
          <w:p w14:paraId="6ED76633" w14:textId="45CB8DD3"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D1C0A">
              <w:rPr>
                <w:rFonts w:ascii="Arial (Body)" w:hAnsi="Arial (Body)"/>
                <w:b/>
                <w:color w:val="000000"/>
              </w:rPr>
              <w:t>:</w:t>
            </w:r>
            <w:r>
              <w:rPr>
                <w:rFonts w:ascii="Arial (Body)" w:hAnsi="Arial (Body)"/>
                <w:color w:val="000000"/>
              </w:rPr>
              <w:t xml:space="preserve"> As found in 2024, </w:t>
            </w:r>
            <w:r w:rsidRPr="00105719">
              <w:rPr>
                <w:rFonts w:ascii="Arial (Body)" w:hAnsi="Arial (Body)"/>
                <w:color w:val="000000"/>
              </w:rPr>
              <w:t xml:space="preserve">Ramsar </w:t>
            </w:r>
            <w:r w:rsidR="00F965A4">
              <w:rPr>
                <w:rFonts w:ascii="Arial (Body)" w:hAnsi="Arial (Body)"/>
                <w:color w:val="000000"/>
              </w:rPr>
              <w:t>Convention</w:t>
            </w:r>
            <w:r w:rsidRPr="00105719">
              <w:rPr>
                <w:rFonts w:ascii="Arial (Body)" w:hAnsi="Arial (Body)"/>
                <w:color w:val="000000"/>
              </w:rPr>
              <w:t xml:space="preserve"> </w:t>
            </w:r>
            <w:r w:rsidR="00221095">
              <w:rPr>
                <w:rFonts w:ascii="Arial (Body)" w:hAnsi="Arial (Body)"/>
                <w:color w:val="000000"/>
              </w:rPr>
              <w:t>listed</w:t>
            </w:r>
            <w:r w:rsidR="008C54C1">
              <w:rPr>
                <w:rFonts w:ascii="Arial (Body)" w:hAnsi="Arial (Body)"/>
                <w:color w:val="000000"/>
              </w:rPr>
              <w:t xml:space="preserve"> </w:t>
            </w:r>
            <w:r w:rsidRPr="00105719">
              <w:rPr>
                <w:rFonts w:ascii="Arial (Body)" w:hAnsi="Arial (Body)"/>
                <w:color w:val="000000"/>
              </w:rPr>
              <w:t>wetlands and other high ecological value sites have been identified through planning</w:t>
            </w:r>
            <w:r>
              <w:rPr>
                <w:rFonts w:ascii="Arial (Body)" w:hAnsi="Arial (Body)"/>
                <w:color w:val="000000"/>
              </w:rPr>
              <w:t>,</w:t>
            </w:r>
            <w:r w:rsidRPr="00105719">
              <w:rPr>
                <w:rFonts w:ascii="Arial (Body)" w:hAnsi="Arial (Body)"/>
                <w:color w:val="000000"/>
              </w:rPr>
              <w:t xml:space="preserve"> and special arrangements made for their protection.</w:t>
            </w:r>
          </w:p>
          <w:p w14:paraId="5878A564"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9D1C0A">
              <w:rPr>
                <w:rFonts w:ascii="Arial (Body)" w:hAnsi="Arial (Body)"/>
                <w:b/>
                <w:color w:val="000000"/>
              </w:rPr>
              <w:t>:</w:t>
            </w:r>
            <w:r>
              <w:rPr>
                <w:rFonts w:ascii="Arial (Body)" w:hAnsi="Arial (Body)"/>
                <w:color w:val="000000"/>
              </w:rPr>
              <w:t xml:space="preserve"> No update on progress since 2024.</w:t>
            </w:r>
          </w:p>
          <w:p w14:paraId="276DD8B4" w14:textId="77777777" w:rsidR="00051F2B"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9D1C0A">
              <w:rPr>
                <w:rFonts w:ascii="Arial (Body)" w:hAnsi="Arial (Body)"/>
                <w:b/>
                <w:color w:val="000000" w:themeColor="text1"/>
              </w:rPr>
              <w:t>:</w:t>
            </w:r>
            <w:r w:rsidRPr="01878964">
              <w:rPr>
                <w:rFonts w:ascii="Arial (Body)" w:hAnsi="Arial (Body)"/>
                <w:color w:val="000000" w:themeColor="text1"/>
              </w:rPr>
              <w:t xml:space="preserve"> Participants raised concerns that the special requirements are not resulting in improved outcomes, with assets not being protected</w:t>
            </w:r>
            <w:r>
              <w:rPr>
                <w:rFonts w:ascii="Arial (Body)" w:hAnsi="Arial (Body)"/>
                <w:color w:val="000000" w:themeColor="text1"/>
              </w:rPr>
              <w:t xml:space="preserve">. For example, Macquarie Marshes are a RAMSAR listed wetland that was recently classified as endangered under the </w:t>
            </w:r>
            <w:r w:rsidRPr="00D86FF4">
              <w:rPr>
                <w:rFonts w:ascii="Arial (Body)" w:hAnsi="Arial (Body)"/>
                <w:i/>
                <w:iCs/>
                <w:color w:val="000000" w:themeColor="text1"/>
              </w:rPr>
              <w:t xml:space="preserve">Environment Protection and Biodiversity Conservation </w:t>
            </w:r>
            <w:r w:rsidRPr="00D86FF4">
              <w:rPr>
                <w:rFonts w:ascii="Arial (Body)" w:hAnsi="Arial (Body)"/>
                <w:i/>
                <w:color w:val="000000" w:themeColor="text1"/>
              </w:rPr>
              <w:t xml:space="preserve">Act </w:t>
            </w:r>
            <w:r w:rsidRPr="00D86FF4">
              <w:rPr>
                <w:rFonts w:ascii="Arial (Body)" w:hAnsi="Arial (Body)"/>
                <w:i/>
                <w:iCs/>
                <w:color w:val="000000" w:themeColor="text1"/>
              </w:rPr>
              <w:t>1999</w:t>
            </w:r>
            <w:r>
              <w:rPr>
                <w:rFonts w:ascii="Arial (Body)" w:hAnsi="Arial (Body)"/>
                <w:color w:val="000000" w:themeColor="text1"/>
              </w:rPr>
              <w:t xml:space="preserve"> (</w:t>
            </w:r>
            <w:proofErr w:type="spellStart"/>
            <w:r>
              <w:rPr>
                <w:rFonts w:ascii="Arial (Body)" w:hAnsi="Arial (Body)"/>
                <w:color w:val="000000" w:themeColor="text1"/>
              </w:rPr>
              <w:t>Cth</w:t>
            </w:r>
            <w:proofErr w:type="spellEnd"/>
            <w:r>
              <w:rPr>
                <w:rFonts w:ascii="Arial (Body)" w:hAnsi="Arial (Body)"/>
                <w:color w:val="000000" w:themeColor="text1"/>
              </w:rPr>
              <w:t xml:space="preserve">) </w:t>
            </w:r>
            <w:r w:rsidRPr="01878964">
              <w:rPr>
                <w:rFonts w:ascii="Arial (Body)" w:hAnsi="Arial (Body)"/>
                <w:color w:val="000000" w:themeColor="text1"/>
              </w:rPr>
              <w:t>(CWA</w:t>
            </w:r>
            <w:r>
              <w:rPr>
                <w:rFonts w:ascii="Arial (Body)" w:hAnsi="Arial (Body)"/>
                <w:color w:val="000000" w:themeColor="text1"/>
              </w:rPr>
              <w:t>,</w:t>
            </w:r>
            <w:r w:rsidRPr="01878964">
              <w:rPr>
                <w:rFonts w:ascii="Arial (Body)" w:hAnsi="Arial (Body)"/>
                <w:color w:val="000000" w:themeColor="text1"/>
              </w:rPr>
              <w:t xml:space="preserve"> sub.</w:t>
            </w:r>
            <w:r>
              <w:rPr>
                <w:rFonts w:ascii="Arial (Body)" w:hAnsi="Arial (Body)" w:hint="eastAsia"/>
                <w:color w:val="000000" w:themeColor="text1"/>
              </w:rPr>
              <w:t> </w:t>
            </w:r>
            <w:r w:rsidRPr="01878964">
              <w:rPr>
                <w:rFonts w:ascii="Arial (Body)" w:hAnsi="Arial (Body)"/>
                <w:color w:val="000000" w:themeColor="text1"/>
              </w:rPr>
              <w:t>25</w:t>
            </w:r>
            <w:r>
              <w:rPr>
                <w:rFonts w:ascii="Arial (Body)" w:hAnsi="Arial (Body)"/>
                <w:color w:val="000000" w:themeColor="text1"/>
              </w:rPr>
              <w:t>, p.</w:t>
            </w:r>
            <w:r>
              <w:rPr>
                <w:rFonts w:ascii="Arial (Body)" w:hAnsi="Arial (Body)" w:hint="eastAsia"/>
                <w:color w:val="000000" w:themeColor="text1"/>
              </w:rPr>
              <w:t> </w:t>
            </w:r>
            <w:r>
              <w:rPr>
                <w:rFonts w:ascii="Arial (Body)" w:hAnsi="Arial (Body)"/>
                <w:color w:val="000000" w:themeColor="text1"/>
              </w:rPr>
              <w:t>18;</w:t>
            </w:r>
            <w:r w:rsidRPr="01878964">
              <w:rPr>
                <w:rFonts w:ascii="Arial (Body)" w:hAnsi="Arial (Body)"/>
                <w:color w:val="000000" w:themeColor="text1"/>
              </w:rPr>
              <w:t xml:space="preserve"> M</w:t>
            </w:r>
            <w:r>
              <w:rPr>
                <w:rFonts w:ascii="Arial (Body)" w:hAnsi="Arial (Body)"/>
                <w:color w:val="000000" w:themeColor="text1"/>
              </w:rPr>
              <w:t>urray</w:t>
            </w:r>
            <w:r>
              <w:rPr>
                <w:rFonts w:cstheme="minorHAnsi"/>
                <w:color w:val="000000"/>
                <w:lang w:eastAsia="en-AU"/>
              </w:rPr>
              <w:t>–</w:t>
            </w:r>
            <w:r w:rsidRPr="01878964">
              <w:rPr>
                <w:rFonts w:ascii="Arial (Body)" w:hAnsi="Arial (Body)"/>
                <w:color w:val="000000" w:themeColor="text1"/>
              </w:rPr>
              <w:t>D</w:t>
            </w:r>
            <w:r>
              <w:rPr>
                <w:rFonts w:ascii="Arial (Body)" w:hAnsi="Arial (Body)"/>
                <w:color w:val="000000" w:themeColor="text1"/>
              </w:rPr>
              <w:t xml:space="preserve">arling </w:t>
            </w:r>
            <w:r w:rsidRPr="01878964">
              <w:rPr>
                <w:rFonts w:ascii="Arial (Body)" w:hAnsi="Arial (Body)"/>
                <w:color w:val="000000" w:themeColor="text1"/>
              </w:rPr>
              <w:t>C</w:t>
            </w:r>
            <w:r>
              <w:rPr>
                <w:rFonts w:ascii="Arial (Body)" w:hAnsi="Arial (Body)"/>
                <w:color w:val="000000" w:themeColor="text1"/>
              </w:rPr>
              <w:t xml:space="preserve">onservation </w:t>
            </w:r>
            <w:r w:rsidRPr="01878964">
              <w:rPr>
                <w:rFonts w:ascii="Arial (Body)" w:hAnsi="Arial (Body)"/>
                <w:color w:val="000000" w:themeColor="text1"/>
              </w:rPr>
              <w:t>A</w:t>
            </w:r>
            <w:r>
              <w:rPr>
                <w:rFonts w:ascii="Arial (Body)" w:hAnsi="Arial (Body)"/>
                <w:color w:val="000000" w:themeColor="text1"/>
              </w:rPr>
              <w:t>lliance,</w:t>
            </w:r>
            <w:r w:rsidRPr="01878964">
              <w:rPr>
                <w:rFonts w:ascii="Arial (Body)" w:hAnsi="Arial (Body)"/>
                <w:color w:val="000000" w:themeColor="text1"/>
              </w:rPr>
              <w:t xml:space="preserve"> sub</w:t>
            </w:r>
            <w:r>
              <w:rPr>
                <w:rFonts w:ascii="Arial (Body)" w:hAnsi="Arial (Body)"/>
                <w:color w:val="000000" w:themeColor="text1"/>
              </w:rPr>
              <w:t>.</w:t>
            </w:r>
            <w:r>
              <w:rPr>
                <w:rFonts w:ascii="Arial (Body)" w:hAnsi="Arial (Body)" w:hint="eastAsia"/>
                <w:color w:val="000000" w:themeColor="text1"/>
              </w:rPr>
              <w:t> </w:t>
            </w:r>
            <w:r w:rsidRPr="01878964">
              <w:rPr>
                <w:rFonts w:ascii="Arial (Body)" w:hAnsi="Arial (Body)"/>
                <w:color w:val="000000" w:themeColor="text1"/>
              </w:rPr>
              <w:t>38</w:t>
            </w:r>
            <w:r>
              <w:rPr>
                <w:rFonts w:ascii="Arial (Body)" w:hAnsi="Arial (Body)"/>
                <w:color w:val="000000" w:themeColor="text1"/>
              </w:rPr>
              <w:t>, p.</w:t>
            </w:r>
            <w:r>
              <w:rPr>
                <w:rFonts w:ascii="Arial (Body)" w:hAnsi="Arial (Body)" w:hint="eastAsia"/>
                <w:color w:val="000000" w:themeColor="text1"/>
              </w:rPr>
              <w:t> </w:t>
            </w:r>
            <w:r>
              <w:rPr>
                <w:rFonts w:ascii="Arial (Body)" w:hAnsi="Arial (Body)"/>
                <w:color w:val="000000" w:themeColor="text1"/>
              </w:rPr>
              <w:t>2</w:t>
            </w:r>
            <w:r w:rsidRPr="01878964">
              <w:rPr>
                <w:rFonts w:ascii="Arial (Body)" w:hAnsi="Arial (Body)"/>
                <w:color w:val="000000" w:themeColor="text1"/>
              </w:rPr>
              <w:t>).</w:t>
            </w:r>
          </w:p>
        </w:tc>
      </w:tr>
      <w:tr w:rsidR="00051F2B" w:rsidRPr="00030C67" w14:paraId="0F1E06E4" w14:textId="77777777" w:rsidTr="00287ACA">
        <w:tc>
          <w:tcPr>
            <w:tcW w:w="5000" w:type="pct"/>
            <w:gridSpan w:val="3"/>
            <w:tcBorders>
              <w:top w:val="single" w:sz="4" w:space="0" w:color="BFBFBF"/>
              <w:bottom w:val="nil"/>
            </w:tcBorders>
            <w:shd w:val="clear" w:color="auto" w:fill="E0F1F7" w:themeFill="text2" w:themeFillTint="33"/>
          </w:tcPr>
          <w:p w14:paraId="1382770E" w14:textId="77777777" w:rsidR="00051F2B" w:rsidRDefault="00051F2B" w:rsidP="00FA1E51">
            <w:pPr>
              <w:pStyle w:val="TableHeading"/>
              <w:spacing w:before="120" w:after="40" w:line="260" w:lineRule="atLeast"/>
              <w:ind w:left="57"/>
              <w:rPr>
                <w:rFonts w:ascii="Arial (Body)" w:hAnsi="Arial (Body)"/>
                <w:color w:val="000000"/>
              </w:rPr>
            </w:pPr>
            <w:r w:rsidRPr="00EC4CD5">
              <w:t>Water recovery for the environment</w:t>
            </w:r>
          </w:p>
        </w:tc>
      </w:tr>
      <w:tr w:rsidR="00051F2B" w:rsidRPr="00030C67" w14:paraId="06081962" w14:textId="77777777" w:rsidTr="00E95B77">
        <w:tc>
          <w:tcPr>
            <w:tcW w:w="882" w:type="pct"/>
            <w:tcBorders>
              <w:top w:val="nil"/>
              <w:bottom w:val="single" w:sz="4" w:space="0" w:color="BFBFBF"/>
            </w:tcBorders>
          </w:tcPr>
          <w:p w14:paraId="73F413EB" w14:textId="2D0C5682" w:rsidR="00051F2B" w:rsidRPr="00030C67" w:rsidRDefault="00051F2B" w:rsidP="00E95B77">
            <w:pPr>
              <w:pStyle w:val="TableHeading"/>
              <w:spacing w:before="40" w:after="40" w:line="260" w:lineRule="atLeast"/>
              <w:ind w:left="57"/>
            </w:pPr>
            <w:r w:rsidRPr="00D54AA1">
              <w:rPr>
                <w:b w:val="0"/>
                <w:bCs/>
                <w:color w:val="auto"/>
              </w:rPr>
              <w:t xml:space="preserve">Water recovery options selected primarily </w:t>
            </w:r>
            <w:proofErr w:type="gramStart"/>
            <w:r w:rsidRPr="00D54AA1">
              <w:rPr>
                <w:b w:val="0"/>
                <w:bCs/>
                <w:color w:val="auto"/>
              </w:rPr>
              <w:t>on the basis</w:t>
            </w:r>
            <w:r w:rsidR="00E95B77">
              <w:rPr>
                <w:b w:val="0"/>
                <w:bCs/>
                <w:color w:val="auto"/>
              </w:rPr>
              <w:t xml:space="preserve"> </w:t>
            </w:r>
            <w:r w:rsidRPr="00D54AA1">
              <w:rPr>
                <w:b w:val="0"/>
                <w:bCs/>
                <w:color w:val="auto"/>
              </w:rPr>
              <w:t>of</w:t>
            </w:r>
            <w:proofErr w:type="gramEnd"/>
            <w:r w:rsidRPr="00D54AA1">
              <w:rPr>
                <w:b w:val="0"/>
                <w:bCs/>
                <w:color w:val="auto"/>
              </w:rPr>
              <w:t xml:space="preserve"> cost </w:t>
            </w:r>
            <w:proofErr w:type="spellStart"/>
            <w:r w:rsidRPr="00D54AA1">
              <w:rPr>
                <w:b w:val="0"/>
                <w:bCs/>
                <w:color w:val="auto"/>
              </w:rPr>
              <w:t>effectiveness</w:t>
            </w:r>
            <w:r w:rsidRPr="00D54AA1">
              <w:rPr>
                <w:color w:val="auto"/>
                <w:vertAlign w:val="superscript"/>
              </w:rPr>
              <w:t>h</w:t>
            </w:r>
            <w:proofErr w:type="spellEnd"/>
          </w:p>
        </w:tc>
        <w:tc>
          <w:tcPr>
            <w:tcW w:w="662" w:type="pct"/>
            <w:tcBorders>
              <w:top w:val="nil"/>
              <w:bottom w:val="single" w:sz="4" w:space="0" w:color="BFBFBF"/>
            </w:tcBorders>
          </w:tcPr>
          <w:p w14:paraId="75AD0F96" w14:textId="77777777" w:rsidR="00051F2B" w:rsidRPr="00E06235" w:rsidRDefault="00051F2B" w:rsidP="00D54AA1">
            <w:pPr>
              <w:pStyle w:val="TableBody"/>
              <w:spacing w:before="40" w:after="40" w:line="260" w:lineRule="atLeast"/>
              <w:ind w:right="108"/>
              <w:rPr>
                <w:rFonts w:ascii="Arial (Body)" w:hAnsi="Arial (Body)"/>
                <w:i/>
                <w:iCs/>
                <w:color w:val="000000"/>
              </w:rPr>
            </w:pPr>
            <w:r w:rsidRPr="00E06235">
              <w:rPr>
                <w:rFonts w:ascii="Arial (Body)" w:hAnsi="Arial (Body)"/>
                <w:i/>
                <w:iCs/>
                <w:color w:val="000000"/>
              </w:rPr>
              <w:t>Partially achieved</w:t>
            </w:r>
          </w:p>
        </w:tc>
        <w:tc>
          <w:tcPr>
            <w:tcW w:w="3456" w:type="pct"/>
            <w:tcBorders>
              <w:top w:val="nil"/>
              <w:bottom w:val="single" w:sz="4" w:space="0" w:color="BFBFBF"/>
            </w:tcBorders>
          </w:tcPr>
          <w:p w14:paraId="0B3BD905" w14:textId="77777777" w:rsidR="00051F2B" w:rsidRDefault="00051F2B" w:rsidP="00D54AA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D1C0A">
              <w:rPr>
                <w:rFonts w:ascii="Arial (Body)" w:hAnsi="Arial (Body)"/>
                <w:b/>
                <w:color w:val="000000"/>
              </w:rPr>
              <w:t>:</w:t>
            </w:r>
            <w:r>
              <w:rPr>
                <w:rFonts w:ascii="Arial (Body)" w:hAnsi="Arial (Body)"/>
                <w:color w:val="000000"/>
              </w:rPr>
              <w:t xml:space="preserve"> As in 2024, </w:t>
            </w:r>
            <w:proofErr w:type="gramStart"/>
            <w:r>
              <w:rPr>
                <w:rFonts w:ascii="Arial (Body)" w:hAnsi="Arial (Body)"/>
                <w:color w:val="000000"/>
              </w:rPr>
              <w:t>o</w:t>
            </w:r>
            <w:r w:rsidRPr="00105719">
              <w:rPr>
                <w:rFonts w:ascii="Arial (Body)" w:hAnsi="Arial (Body)"/>
                <w:color w:val="000000"/>
              </w:rPr>
              <w:t>n the basis of</w:t>
            </w:r>
            <w:proofErr w:type="gramEnd"/>
            <w:r w:rsidRPr="00105719">
              <w:rPr>
                <w:rFonts w:ascii="Arial (Body)" w:hAnsi="Arial (Body)"/>
                <w:color w:val="000000"/>
              </w:rPr>
              <w:t xml:space="preserve"> the limited evidence available, jurisdictions are broadly following NWI-consistent processes, but there is scope for more transparency around how options are evaluated.</w:t>
            </w:r>
            <w:r>
              <w:rPr>
                <w:rFonts w:ascii="Arial (Body)" w:hAnsi="Arial (Body)"/>
                <w:color w:val="000000"/>
              </w:rPr>
              <w:t xml:space="preserve"> </w:t>
            </w:r>
          </w:p>
          <w:p w14:paraId="12013B1C"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9D1C0A">
              <w:rPr>
                <w:rFonts w:ascii="Arial (Body)" w:hAnsi="Arial (Body)"/>
                <w:b/>
                <w:color w:val="000000"/>
              </w:rPr>
              <w:t>:</w:t>
            </w:r>
            <w:r>
              <w:rPr>
                <w:rFonts w:ascii="Arial (Body)" w:hAnsi="Arial (Body)"/>
                <w:color w:val="000000"/>
              </w:rPr>
              <w:t xml:space="preserve"> the NT and SA governments have implemented strategies to address overallocation for specific areas. </w:t>
            </w:r>
          </w:p>
          <w:p w14:paraId="54454DAE" w14:textId="77777777" w:rsidR="00051F2B" w:rsidRDefault="00051F2B" w:rsidP="00D54AA1">
            <w:pPr>
              <w:pStyle w:val="TableBody"/>
              <w:spacing w:before="40" w:after="40" w:line="260" w:lineRule="atLeast"/>
              <w:ind w:right="108"/>
              <w:rPr>
                <w:rFonts w:ascii="Arial (Body)" w:hAnsi="Arial (Body)"/>
                <w:color w:val="000000"/>
              </w:rPr>
            </w:pPr>
            <w:r>
              <w:rPr>
                <w:rFonts w:ascii="Arial (Body)" w:hAnsi="Arial (Body)"/>
                <w:color w:val="000000"/>
              </w:rPr>
              <w:t xml:space="preserve">The Australian Government has progressed water recovery in the MDB with publication of the </w:t>
            </w:r>
            <w:r w:rsidRPr="0038784E">
              <w:rPr>
                <w:rFonts w:ascii="Arial (Body)" w:hAnsi="Arial (Body)"/>
                <w:i/>
                <w:color w:val="000000"/>
              </w:rPr>
              <w:t>Framework for delivering the 450 GL</w:t>
            </w:r>
            <w:r>
              <w:rPr>
                <w:rFonts w:ascii="Arial (Body)" w:hAnsi="Arial (Body)"/>
                <w:color w:val="000000"/>
              </w:rPr>
              <w:t xml:space="preserve"> in 2024 and 221.2 GL/yr recovered or contracted as </w:t>
            </w:r>
            <w:proofErr w:type="gramStart"/>
            <w:r>
              <w:rPr>
                <w:rFonts w:ascii="Arial (Body)" w:hAnsi="Arial (Body)"/>
                <w:color w:val="000000"/>
              </w:rPr>
              <w:t>at</w:t>
            </w:r>
            <w:proofErr w:type="gramEnd"/>
            <w:r>
              <w:rPr>
                <w:rFonts w:ascii="Arial (Body)" w:hAnsi="Arial (Body)"/>
                <w:color w:val="000000"/>
              </w:rPr>
              <w:t xml:space="preserve"> 31</w:t>
            </w:r>
            <w:r>
              <w:rPr>
                <w:rFonts w:ascii="Arial (Body)" w:hAnsi="Arial (Body)" w:hint="eastAsia"/>
                <w:color w:val="000000"/>
              </w:rPr>
              <w:t> </w:t>
            </w:r>
            <w:r>
              <w:rPr>
                <w:rFonts w:ascii="Arial (Body)" w:hAnsi="Arial (Body)"/>
                <w:color w:val="000000"/>
              </w:rPr>
              <w:t>December 2025.</w:t>
            </w:r>
          </w:p>
          <w:p w14:paraId="01C1E202" w14:textId="77777777" w:rsidR="00051F2B" w:rsidRPr="00030C67" w:rsidRDefault="00051F2B" w:rsidP="00D54AA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9D1C0A">
              <w:rPr>
                <w:rFonts w:ascii="Arial (Body)" w:hAnsi="Arial (Body)"/>
                <w:b/>
                <w:color w:val="000000"/>
              </w:rPr>
              <w:t>:</w:t>
            </w:r>
            <w:r>
              <w:rPr>
                <w:rFonts w:ascii="Arial (Body)" w:hAnsi="Arial (Body)"/>
                <w:color w:val="000000"/>
              </w:rPr>
              <w:t xml:space="preserve"> Participants raised concerns that the costs of water recovery through voluntary buybacks had been too high on communities (ADIC, sub.</w:t>
            </w:r>
            <w:r>
              <w:rPr>
                <w:rFonts w:ascii="Arial (Body)" w:hAnsi="Arial (Body)" w:hint="eastAsia"/>
                <w:color w:val="000000"/>
              </w:rPr>
              <w:t> </w:t>
            </w:r>
            <w:r>
              <w:rPr>
                <w:rFonts w:ascii="Arial (Body)" w:hAnsi="Arial (Body)"/>
                <w:color w:val="000000"/>
              </w:rPr>
              <w:t>66, p.</w:t>
            </w:r>
            <w:r>
              <w:rPr>
                <w:rFonts w:ascii="Arial (Body)" w:hAnsi="Arial (Body)" w:hint="eastAsia"/>
                <w:color w:val="000000"/>
              </w:rPr>
              <w:t> </w:t>
            </w:r>
            <w:r>
              <w:rPr>
                <w:rFonts w:ascii="Arial (Body)" w:hAnsi="Arial (Body)"/>
                <w:color w:val="000000"/>
              </w:rPr>
              <w:t>1; the Coalition, sub.</w:t>
            </w:r>
            <w:r>
              <w:rPr>
                <w:rFonts w:ascii="Arial (Body)" w:hAnsi="Arial (Body)" w:hint="eastAsia"/>
                <w:color w:val="000000"/>
              </w:rPr>
              <w:t> </w:t>
            </w:r>
            <w:r>
              <w:rPr>
                <w:rFonts w:ascii="Arial (Body)" w:hAnsi="Arial (Body)"/>
                <w:color w:val="000000"/>
              </w:rPr>
              <w:t>33, p.</w:t>
            </w:r>
            <w:r>
              <w:rPr>
                <w:rFonts w:ascii="Arial (Body)" w:hAnsi="Arial (Body)" w:hint="eastAsia"/>
                <w:color w:val="000000"/>
              </w:rPr>
              <w:t> </w:t>
            </w:r>
            <w:r>
              <w:rPr>
                <w:rFonts w:ascii="Arial (Body)" w:hAnsi="Arial (Body)"/>
                <w:color w:val="000000"/>
              </w:rPr>
              <w:t>6) and that alternative options are not sufficiently considered (the Coalition, sub.</w:t>
            </w:r>
            <w:r>
              <w:rPr>
                <w:rFonts w:ascii="Arial (Body)" w:hAnsi="Arial (Body)" w:hint="eastAsia"/>
                <w:color w:val="000000"/>
              </w:rPr>
              <w:t> </w:t>
            </w:r>
            <w:r>
              <w:rPr>
                <w:rFonts w:ascii="Arial (Body)" w:hAnsi="Arial (Body)"/>
                <w:color w:val="000000"/>
              </w:rPr>
              <w:t>33, p.</w:t>
            </w:r>
            <w:r>
              <w:rPr>
                <w:rFonts w:ascii="Arial (Body)" w:hAnsi="Arial (Body)" w:hint="eastAsia"/>
                <w:color w:val="000000"/>
              </w:rPr>
              <w:t> </w:t>
            </w:r>
            <w:r>
              <w:rPr>
                <w:rFonts w:ascii="Arial (Body)" w:hAnsi="Arial (Body)"/>
                <w:color w:val="000000"/>
              </w:rPr>
              <w:t xml:space="preserve">6). </w:t>
            </w:r>
          </w:p>
        </w:tc>
      </w:tr>
    </w:tbl>
    <w:p w14:paraId="7FC26FFC" w14:textId="52931DBC" w:rsidR="00051F2B" w:rsidRPr="00D86572" w:rsidRDefault="00051F2B" w:rsidP="00051F2B">
      <w:pPr>
        <w:pStyle w:val="Source"/>
        <w:rPr>
          <w:spacing w:val="-2"/>
        </w:rPr>
      </w:pPr>
      <w:r w:rsidRPr="00D86572">
        <w:rPr>
          <w:spacing w:val="-2"/>
        </w:rPr>
        <w:t>Achieved: All requirements met. Largely achieved: Requirements generally met, with some exceptions. Partially achieved: Only some requirements met.</w:t>
      </w:r>
      <w:r w:rsidRPr="00D86572">
        <w:rPr>
          <w:b/>
          <w:bCs/>
          <w:spacing w:val="-2"/>
        </w:rPr>
        <w:t xml:space="preserve"> a</w:t>
      </w:r>
      <w:r w:rsidRPr="00D86572">
        <w:rPr>
          <w:spacing w:val="-2"/>
        </w:rPr>
        <w:t xml:space="preserve">. NWI paragraph 78 </w:t>
      </w:r>
      <w:proofErr w:type="spellStart"/>
      <w:r w:rsidRPr="00D86572">
        <w:rPr>
          <w:spacing w:val="-2"/>
        </w:rPr>
        <w:t>i</w:t>
      </w:r>
      <w:proofErr w:type="spellEnd"/>
      <w:r w:rsidRPr="00D86572">
        <w:rPr>
          <w:spacing w:val="-2"/>
        </w:rPr>
        <w:t>)</w:t>
      </w:r>
      <w:r w:rsidR="00D86572" w:rsidRPr="00D86572">
        <w:rPr>
          <w:spacing w:val="-2"/>
        </w:rPr>
        <w:t>.</w:t>
      </w:r>
      <w:r w:rsidRPr="00D86572">
        <w:rPr>
          <w:spacing w:val="-2"/>
        </w:rPr>
        <w:t xml:space="preserve"> </w:t>
      </w:r>
      <w:r w:rsidRPr="00D86572">
        <w:rPr>
          <w:b/>
          <w:bCs/>
          <w:spacing w:val="-2"/>
        </w:rPr>
        <w:t>b.</w:t>
      </w:r>
      <w:r w:rsidRPr="00D86572">
        <w:rPr>
          <w:spacing w:val="-2"/>
        </w:rPr>
        <w:t xml:space="preserve"> NWI paragraph 79 </w:t>
      </w:r>
      <w:proofErr w:type="spellStart"/>
      <w:r w:rsidRPr="00D86572">
        <w:rPr>
          <w:spacing w:val="-2"/>
        </w:rPr>
        <w:t>i</w:t>
      </w:r>
      <w:proofErr w:type="spellEnd"/>
      <w:r w:rsidRPr="00D86572">
        <w:rPr>
          <w:spacing w:val="-2"/>
        </w:rPr>
        <w:t>) a)</w:t>
      </w:r>
      <w:r w:rsidR="00D86572" w:rsidRPr="00D86572">
        <w:rPr>
          <w:spacing w:val="-2"/>
        </w:rPr>
        <w:t>.</w:t>
      </w:r>
      <w:r w:rsidRPr="00D86572">
        <w:rPr>
          <w:spacing w:val="-2"/>
        </w:rPr>
        <w:t xml:space="preserve"> </w:t>
      </w:r>
      <w:r w:rsidRPr="00D86572">
        <w:rPr>
          <w:b/>
          <w:bCs/>
          <w:spacing w:val="-2"/>
        </w:rPr>
        <w:t>c.</w:t>
      </w:r>
      <w:r w:rsidRPr="00D86572">
        <w:rPr>
          <w:spacing w:val="-2"/>
        </w:rPr>
        <w:t xml:space="preserve"> NWI paragraph 79 </w:t>
      </w:r>
      <w:proofErr w:type="spellStart"/>
      <w:r w:rsidRPr="00D86572">
        <w:rPr>
          <w:spacing w:val="-2"/>
        </w:rPr>
        <w:t>i</w:t>
      </w:r>
      <w:proofErr w:type="spellEnd"/>
      <w:r w:rsidRPr="00D86572">
        <w:rPr>
          <w:spacing w:val="-2"/>
        </w:rPr>
        <w:t>) b)</w:t>
      </w:r>
      <w:r w:rsidR="00D86572" w:rsidRPr="00D86572">
        <w:rPr>
          <w:spacing w:val="-2"/>
        </w:rPr>
        <w:t>.</w:t>
      </w:r>
      <w:r w:rsidRPr="00D86572">
        <w:rPr>
          <w:spacing w:val="-2"/>
        </w:rPr>
        <w:t xml:space="preserve"> </w:t>
      </w:r>
      <w:r w:rsidRPr="00D86572">
        <w:rPr>
          <w:b/>
          <w:bCs/>
          <w:spacing w:val="-2"/>
        </w:rPr>
        <w:t>d.</w:t>
      </w:r>
      <w:r w:rsidRPr="00D86572">
        <w:rPr>
          <w:spacing w:val="-2"/>
        </w:rPr>
        <w:t xml:space="preserve"> NWI paragraph 79 </w:t>
      </w:r>
      <w:proofErr w:type="spellStart"/>
      <w:r w:rsidRPr="00D86572">
        <w:rPr>
          <w:spacing w:val="-2"/>
        </w:rPr>
        <w:t>i</w:t>
      </w:r>
      <w:proofErr w:type="spellEnd"/>
      <w:r w:rsidRPr="00D86572">
        <w:rPr>
          <w:spacing w:val="-2"/>
        </w:rPr>
        <w:t>) c)</w:t>
      </w:r>
      <w:r w:rsidR="00D86572" w:rsidRPr="00D86572">
        <w:rPr>
          <w:spacing w:val="-2"/>
        </w:rPr>
        <w:t>.</w:t>
      </w:r>
      <w:r w:rsidRPr="00D86572">
        <w:rPr>
          <w:spacing w:val="-2"/>
        </w:rPr>
        <w:t xml:space="preserve"> </w:t>
      </w:r>
      <w:r w:rsidRPr="00D86572">
        <w:rPr>
          <w:b/>
          <w:bCs/>
          <w:spacing w:val="-2"/>
        </w:rPr>
        <w:t>e.</w:t>
      </w:r>
      <w:r w:rsidRPr="00D86572">
        <w:rPr>
          <w:spacing w:val="-2"/>
        </w:rPr>
        <w:t xml:space="preserve"> NWI paragraph 79 </w:t>
      </w:r>
      <w:proofErr w:type="spellStart"/>
      <w:r w:rsidRPr="00D86572">
        <w:rPr>
          <w:spacing w:val="-2"/>
        </w:rPr>
        <w:t>i</w:t>
      </w:r>
      <w:proofErr w:type="spellEnd"/>
      <w:r w:rsidRPr="00D86572">
        <w:rPr>
          <w:spacing w:val="-2"/>
        </w:rPr>
        <w:t>) d)</w:t>
      </w:r>
      <w:r w:rsidR="00D86572" w:rsidRPr="00D86572">
        <w:rPr>
          <w:spacing w:val="-2"/>
        </w:rPr>
        <w:t>.</w:t>
      </w:r>
      <w:r w:rsidRPr="00D86572">
        <w:rPr>
          <w:spacing w:val="-2"/>
        </w:rPr>
        <w:t xml:space="preserve"> </w:t>
      </w:r>
      <w:r w:rsidRPr="00D86572">
        <w:rPr>
          <w:b/>
          <w:bCs/>
          <w:spacing w:val="-2"/>
        </w:rPr>
        <w:t>f.</w:t>
      </w:r>
      <w:r w:rsidRPr="00D86572">
        <w:rPr>
          <w:spacing w:val="-2"/>
        </w:rPr>
        <w:t xml:space="preserve"> NWI paragraph 79 </w:t>
      </w:r>
      <w:proofErr w:type="spellStart"/>
      <w:r w:rsidRPr="00D86572">
        <w:rPr>
          <w:spacing w:val="-2"/>
        </w:rPr>
        <w:t>i</w:t>
      </w:r>
      <w:proofErr w:type="spellEnd"/>
      <w:r w:rsidRPr="00D86572">
        <w:rPr>
          <w:spacing w:val="-2"/>
        </w:rPr>
        <w:t>) e)</w:t>
      </w:r>
      <w:r w:rsidR="00D86572" w:rsidRPr="00D86572">
        <w:rPr>
          <w:spacing w:val="-2"/>
        </w:rPr>
        <w:t>.</w:t>
      </w:r>
      <w:r w:rsidRPr="00D86572">
        <w:rPr>
          <w:spacing w:val="-2"/>
        </w:rPr>
        <w:t xml:space="preserve"> </w:t>
      </w:r>
      <w:r w:rsidRPr="00D86572">
        <w:rPr>
          <w:b/>
          <w:bCs/>
          <w:spacing w:val="-2"/>
        </w:rPr>
        <w:t>g.</w:t>
      </w:r>
      <w:r w:rsidRPr="00D86572">
        <w:rPr>
          <w:spacing w:val="-2"/>
        </w:rPr>
        <w:t xml:space="preserve"> NWI paragraph 79 </w:t>
      </w:r>
      <w:proofErr w:type="spellStart"/>
      <w:r w:rsidRPr="00D86572">
        <w:rPr>
          <w:spacing w:val="-2"/>
        </w:rPr>
        <w:t>i</w:t>
      </w:r>
      <w:proofErr w:type="spellEnd"/>
      <w:r w:rsidRPr="00D86572">
        <w:rPr>
          <w:spacing w:val="-2"/>
        </w:rPr>
        <w:t>) f)</w:t>
      </w:r>
      <w:r w:rsidR="00D86572" w:rsidRPr="00D86572">
        <w:rPr>
          <w:spacing w:val="-2"/>
        </w:rPr>
        <w:t>.</w:t>
      </w:r>
      <w:r w:rsidRPr="00D86572">
        <w:rPr>
          <w:spacing w:val="-2"/>
        </w:rPr>
        <w:t xml:space="preserve"> </w:t>
      </w:r>
      <w:r w:rsidRPr="00D86572">
        <w:rPr>
          <w:b/>
          <w:bCs/>
          <w:spacing w:val="-2"/>
        </w:rPr>
        <w:t>h.</w:t>
      </w:r>
      <w:r w:rsidRPr="00D86572">
        <w:rPr>
          <w:spacing w:val="-2"/>
        </w:rPr>
        <w:t xml:space="preserve"> NWI paragraph 79 ii).</w:t>
      </w:r>
    </w:p>
    <w:p w14:paraId="614F0DE6" w14:textId="4C4D55AD" w:rsidR="00051F2B" w:rsidRDefault="00051F2B" w:rsidP="00DB01D4">
      <w:pPr>
        <w:pStyle w:val="Heading2"/>
        <w:keepNext w:val="0"/>
        <w:keepLines w:val="0"/>
        <w:numPr>
          <w:ilvl w:val="0"/>
          <w:numId w:val="0"/>
        </w:numPr>
        <w:ind w:left="851" w:hanging="851"/>
      </w:pPr>
      <w:bookmarkStart w:id="14" w:name="_Toc233795060"/>
      <w:r>
        <w:t>7</w:t>
      </w:r>
      <w:r w:rsidR="00BD748A">
        <w:t>.</w:t>
      </w:r>
      <w:r>
        <w:tab/>
      </w:r>
      <w:r w:rsidRPr="00F76363">
        <w:t>Water resource accounting</w:t>
      </w:r>
      <w:bookmarkEnd w:id="14"/>
    </w:p>
    <w:p w14:paraId="30D508BF" w14:textId="77777777" w:rsidR="00051F2B" w:rsidRDefault="00051F2B" w:rsidP="00DB01D4">
      <w:pPr>
        <w:pStyle w:val="BodyText"/>
      </w:pPr>
      <w:r>
        <w:t xml:space="preserve">Under this element, all jurisdictions agreed </w:t>
      </w:r>
      <w:r w:rsidRPr="004B7F6F">
        <w:t>to ensure that adequate measurement, monitoring and reporting systems are in place</w:t>
      </w:r>
      <w:r>
        <w:t xml:space="preserve">. The PC’s interim assessment of jurisdictions’ progress is in </w:t>
      </w:r>
      <w:r w:rsidRPr="00651C47">
        <w:t>table</w:t>
      </w:r>
      <w:r>
        <w:t> 5</w:t>
      </w:r>
      <w:r w:rsidRPr="00651C47">
        <w:t>.</w:t>
      </w:r>
      <w:r w:rsidRPr="00432303">
        <w:t xml:space="preserve"> </w:t>
      </w:r>
      <w:r w:rsidRPr="00AC1B84">
        <w:t>The notes to the table indicate which assessment items relate to which NWI actions and outcomes.</w:t>
      </w:r>
    </w:p>
    <w:p w14:paraId="77BD5935" w14:textId="498849CC" w:rsidR="00051F2B" w:rsidRDefault="00051F2B" w:rsidP="00051F2B">
      <w:pPr>
        <w:pStyle w:val="FigureTableHeading"/>
      </w:pPr>
      <w:r>
        <w:lastRenderedPageBreak/>
        <w:t xml:space="preserve">Table </w:t>
      </w:r>
      <w:fldSimple w:instr=" SEQ Table \* ARABIC \s 1 ">
        <w:r w:rsidR="00287ACA">
          <w:rPr>
            <w:noProof/>
          </w:rPr>
          <w:t>5</w:t>
        </w:r>
      </w:fldSimple>
      <w:r>
        <w:rPr>
          <w:noProof/>
        </w:rPr>
        <w:t xml:space="preserve"> – Interim </w:t>
      </w:r>
      <w:r>
        <w:t>assessment: water resource accounting</w:t>
      </w:r>
    </w:p>
    <w:tbl>
      <w:tblPr>
        <w:tblW w:w="9639" w:type="dxa"/>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1701"/>
        <w:gridCol w:w="1276"/>
        <w:gridCol w:w="6662"/>
      </w:tblGrid>
      <w:tr w:rsidR="00051F2B" w:rsidRPr="00030C67" w14:paraId="715B6A74" w14:textId="77777777" w:rsidTr="00287ACA">
        <w:trPr>
          <w:tblHeader/>
        </w:trPr>
        <w:tc>
          <w:tcPr>
            <w:tcW w:w="1701" w:type="dxa"/>
            <w:tcBorders>
              <w:bottom w:val="single" w:sz="4" w:space="0" w:color="BFBFBF"/>
            </w:tcBorders>
            <w:vAlign w:val="bottom"/>
          </w:tcPr>
          <w:p w14:paraId="36142D95" w14:textId="77777777" w:rsidR="00051F2B" w:rsidRPr="00030C67" w:rsidRDefault="00051F2B" w:rsidP="00FA1E51">
            <w:pPr>
              <w:pStyle w:val="TableHeading"/>
              <w:spacing w:before="40" w:after="40" w:line="260" w:lineRule="atLeast"/>
              <w:ind w:left="57"/>
              <w:contextualSpacing w:val="0"/>
              <w:rPr>
                <w:rFonts w:ascii="Arial (Body)" w:hAnsi="Arial (Body)"/>
                <w:color w:val="265A9A"/>
              </w:rPr>
            </w:pPr>
            <w:r w:rsidRPr="005E14ED">
              <w:t>NWI commitment</w:t>
            </w:r>
          </w:p>
        </w:tc>
        <w:tc>
          <w:tcPr>
            <w:tcW w:w="1276" w:type="dxa"/>
            <w:tcBorders>
              <w:bottom w:val="single" w:sz="4" w:space="0" w:color="BFBFBF"/>
            </w:tcBorders>
          </w:tcPr>
          <w:p w14:paraId="3F257330" w14:textId="77777777" w:rsidR="00051F2B" w:rsidRPr="0037051D" w:rsidRDefault="00051F2B" w:rsidP="0037051D">
            <w:pPr>
              <w:pStyle w:val="TableHeading"/>
              <w:spacing w:before="40" w:after="40" w:line="260" w:lineRule="atLeast"/>
              <w:ind w:left="57"/>
              <w:contextualSpacing w:val="0"/>
              <w:rPr>
                <w:b w:val="0"/>
              </w:rPr>
            </w:pPr>
            <w:r w:rsidRPr="0037051D">
              <w:rPr>
                <w:b w:val="0"/>
                <w:i/>
              </w:rPr>
              <w:t>2026 interim assessment</w:t>
            </w:r>
          </w:p>
        </w:tc>
        <w:tc>
          <w:tcPr>
            <w:tcW w:w="6662" w:type="dxa"/>
            <w:tcBorders>
              <w:bottom w:val="single" w:sz="4" w:space="0" w:color="BFBFBF"/>
            </w:tcBorders>
            <w:vAlign w:val="bottom"/>
          </w:tcPr>
          <w:p w14:paraId="1AC0CBE9" w14:textId="77777777" w:rsidR="00051F2B" w:rsidRPr="00FA1E51" w:rsidRDefault="00051F2B" w:rsidP="00FA1E51">
            <w:pPr>
              <w:pStyle w:val="TableHeading"/>
              <w:spacing w:before="40" w:after="40" w:line="260" w:lineRule="atLeast"/>
              <w:contextualSpacing w:val="0"/>
              <w:rPr>
                <w:bCs/>
              </w:rPr>
            </w:pPr>
            <w:r w:rsidRPr="00FA1E51">
              <w:rPr>
                <w:bCs/>
              </w:rPr>
              <w:t>Comments</w:t>
            </w:r>
          </w:p>
        </w:tc>
      </w:tr>
      <w:tr w:rsidR="00051F2B" w:rsidRPr="00030C67" w14:paraId="0C672DC1" w14:textId="77777777" w:rsidTr="00287ACA">
        <w:tc>
          <w:tcPr>
            <w:tcW w:w="9639" w:type="dxa"/>
            <w:gridSpan w:val="3"/>
            <w:tcBorders>
              <w:top w:val="single" w:sz="4" w:space="0" w:color="BFBFBF"/>
              <w:bottom w:val="nil"/>
            </w:tcBorders>
            <w:shd w:val="clear" w:color="auto" w:fill="E0F1F7" w:themeFill="text2" w:themeFillTint="33"/>
          </w:tcPr>
          <w:p w14:paraId="5B0FE8EA" w14:textId="77777777" w:rsidR="00051F2B" w:rsidRPr="00DF3ED9" w:rsidRDefault="00051F2B" w:rsidP="00FA1E51">
            <w:pPr>
              <w:pStyle w:val="TableHeading"/>
              <w:spacing w:before="120" w:after="40" w:line="260" w:lineRule="atLeast"/>
              <w:ind w:left="57"/>
            </w:pPr>
            <w:r>
              <w:t xml:space="preserve">Water </w:t>
            </w:r>
            <w:proofErr w:type="spellStart"/>
            <w:r>
              <w:t>accounts</w:t>
            </w:r>
            <w:r>
              <w:rPr>
                <w:vertAlign w:val="superscript"/>
              </w:rPr>
              <w:t>a</w:t>
            </w:r>
            <w:proofErr w:type="spellEnd"/>
          </w:p>
        </w:tc>
      </w:tr>
      <w:tr w:rsidR="00051F2B" w:rsidRPr="00030C67" w14:paraId="77054463" w14:textId="77777777" w:rsidTr="00287ACA">
        <w:tc>
          <w:tcPr>
            <w:tcW w:w="1701" w:type="dxa"/>
            <w:tcBorders>
              <w:top w:val="nil"/>
              <w:bottom w:val="single" w:sz="4" w:space="0" w:color="BFBFBF" w:themeColor="background1" w:themeShade="BF"/>
            </w:tcBorders>
          </w:tcPr>
          <w:p w14:paraId="6D53094C" w14:textId="77777777" w:rsidR="00051F2B" w:rsidRPr="00684FEA" w:rsidRDefault="00051F2B" w:rsidP="00FA1E51">
            <w:pPr>
              <w:pStyle w:val="TableHeading"/>
              <w:spacing w:before="40" w:after="40" w:line="260" w:lineRule="atLeast"/>
              <w:ind w:left="57"/>
              <w:rPr>
                <w:b w:val="0"/>
                <w:bCs/>
                <w:color w:val="auto"/>
              </w:rPr>
            </w:pPr>
            <w:r w:rsidRPr="00684FEA">
              <w:rPr>
                <w:b w:val="0"/>
                <w:bCs/>
                <w:color w:val="auto"/>
              </w:rPr>
              <w:t>Practical, credible and reliable information</w:t>
            </w:r>
          </w:p>
        </w:tc>
        <w:tc>
          <w:tcPr>
            <w:tcW w:w="1276" w:type="dxa"/>
            <w:tcBorders>
              <w:top w:val="nil"/>
              <w:bottom w:val="single" w:sz="4" w:space="0" w:color="BFBFBF" w:themeColor="background1" w:themeShade="BF"/>
            </w:tcBorders>
          </w:tcPr>
          <w:p w14:paraId="25988DB1" w14:textId="77777777" w:rsidR="00051F2B" w:rsidRPr="00793B67" w:rsidRDefault="00051F2B" w:rsidP="00FA1E51">
            <w:pPr>
              <w:pStyle w:val="TableBody"/>
              <w:spacing w:before="40" w:after="40" w:line="260" w:lineRule="atLeast"/>
              <w:ind w:right="108"/>
              <w:rPr>
                <w:rFonts w:ascii="Arial (Body)" w:hAnsi="Arial (Body)"/>
                <w:i/>
                <w:color w:val="000000"/>
              </w:rPr>
            </w:pPr>
            <w:r w:rsidRPr="00793B67">
              <w:rPr>
                <w:rFonts w:ascii="Arial (Body)" w:hAnsi="Arial (Body)"/>
                <w:i/>
                <w:color w:val="000000"/>
              </w:rPr>
              <w:t>Largely achieved</w:t>
            </w:r>
          </w:p>
        </w:tc>
        <w:tc>
          <w:tcPr>
            <w:tcW w:w="6662" w:type="dxa"/>
            <w:tcBorders>
              <w:top w:val="nil"/>
              <w:bottom w:val="single" w:sz="4" w:space="0" w:color="BFBFBF" w:themeColor="background1" w:themeShade="BF"/>
            </w:tcBorders>
          </w:tcPr>
          <w:p w14:paraId="68807420" w14:textId="77777777" w:rsidR="00051F2B" w:rsidRDefault="00051F2B" w:rsidP="00FA1E5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D1C0A">
              <w:rPr>
                <w:rFonts w:ascii="Arial (Body)" w:hAnsi="Arial (Body)"/>
                <w:b/>
                <w:color w:val="000000"/>
              </w:rPr>
              <w:t>:</w:t>
            </w:r>
            <w:r>
              <w:rPr>
                <w:rFonts w:ascii="Arial (Body)" w:hAnsi="Arial (Body)"/>
                <w:color w:val="000000"/>
              </w:rPr>
              <w:t xml:space="preserve"> </w:t>
            </w:r>
            <w:r w:rsidRPr="007B07AB">
              <w:rPr>
                <w:rFonts w:ascii="Arial (Body)" w:hAnsi="Arial (Body)"/>
                <w:color w:val="000000"/>
              </w:rPr>
              <w:t>Water accounting is generally providing practical, credible and reliable information.</w:t>
            </w:r>
          </w:p>
          <w:p w14:paraId="22F3CBA4"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9D1C0A">
              <w:rPr>
                <w:rFonts w:ascii="Arial (Body)" w:hAnsi="Arial (Body)"/>
                <w:b/>
                <w:color w:val="000000"/>
              </w:rPr>
              <w:t>:</w:t>
            </w:r>
            <w:r>
              <w:rPr>
                <w:rFonts w:ascii="Arial (Body)" w:hAnsi="Arial (Body)"/>
                <w:color w:val="000000"/>
              </w:rPr>
              <w:t xml:space="preserve"> Since 2024, the Bureau of Meteorology has automated the production of national water accounts, improving timeliness. </w:t>
            </w:r>
          </w:p>
          <w:p w14:paraId="7DD80826"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color w:val="000000"/>
              </w:rPr>
              <w:t xml:space="preserve">The NT Government is publishing </w:t>
            </w:r>
            <w:r w:rsidRPr="007D34D4">
              <w:rPr>
                <w:rFonts w:ascii="Arial (Body)" w:hAnsi="Arial (Body)"/>
                <w:i/>
                <w:iCs/>
                <w:color w:val="000000"/>
              </w:rPr>
              <w:t>State</w:t>
            </w:r>
            <w:r w:rsidRPr="007D34D4">
              <w:rPr>
                <w:rFonts w:ascii="Arial (Body)" w:hAnsi="Arial (Body)"/>
                <w:i/>
                <w:color w:val="000000"/>
              </w:rPr>
              <w:t xml:space="preserve"> of water resource</w:t>
            </w:r>
            <w:r>
              <w:rPr>
                <w:rFonts w:ascii="Arial (Body)" w:hAnsi="Arial (Body)"/>
                <w:color w:val="000000"/>
              </w:rPr>
              <w:t xml:space="preserve"> annual reports for all finalised water allocation plans. </w:t>
            </w:r>
          </w:p>
          <w:p w14:paraId="63BD9523"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color w:val="000000"/>
              </w:rPr>
              <w:t>The WA Government is implementing a Groundwater Telemetry Implementation Project and developing a Water Resources Dashboard.</w:t>
            </w:r>
          </w:p>
          <w:p w14:paraId="7B0F38F3" w14:textId="77777777" w:rsidR="00051F2B" w:rsidRDefault="00051F2B" w:rsidP="00FA1E51">
            <w:pPr>
              <w:pStyle w:val="TableBody"/>
              <w:spacing w:before="40" w:after="40" w:line="260" w:lineRule="atLeast"/>
              <w:ind w:right="108"/>
              <w:rPr>
                <w:rFonts w:ascii="Arial (Body)" w:hAnsi="Arial (Body)"/>
                <w:color w:val="000000" w:themeColor="text1"/>
              </w:rPr>
            </w:pPr>
            <w:r>
              <w:rPr>
                <w:rFonts w:cstheme="minorHAnsi"/>
                <w:b/>
                <w:bCs/>
                <w:color w:val="000000"/>
                <w:lang w:eastAsia="en-AU"/>
              </w:rPr>
              <w:t>Participant feedback</w:t>
            </w:r>
            <w:r w:rsidRPr="00196155">
              <w:rPr>
                <w:rFonts w:ascii="Arial (Body)" w:hAnsi="Arial (Body)"/>
                <w:b/>
                <w:bCs/>
                <w:color w:val="000000"/>
              </w:rPr>
              <w:t>:</w:t>
            </w:r>
            <w:r>
              <w:rPr>
                <w:rFonts w:ascii="Arial (Body)" w:hAnsi="Arial (Body)"/>
                <w:color w:val="000000"/>
              </w:rPr>
              <w:t xml:space="preserve"> </w:t>
            </w:r>
            <w:r w:rsidRPr="0B1A0331">
              <w:rPr>
                <w:rFonts w:ascii="Arial (Body)" w:hAnsi="Arial (Body)"/>
                <w:color w:val="000000" w:themeColor="text1"/>
              </w:rPr>
              <w:t xml:space="preserve">Participants raised concerns </w:t>
            </w:r>
            <w:r>
              <w:rPr>
                <w:rFonts w:ascii="Arial (Body)" w:hAnsi="Arial (Body)"/>
                <w:color w:val="000000" w:themeColor="text1"/>
              </w:rPr>
              <w:t>about the</w:t>
            </w:r>
            <w:r w:rsidRPr="0B1A0331">
              <w:rPr>
                <w:rFonts w:ascii="Arial (Body)" w:hAnsi="Arial (Body)"/>
                <w:color w:val="000000" w:themeColor="text1"/>
              </w:rPr>
              <w:t xml:space="preserve"> reliability of floodplain harvesting</w:t>
            </w:r>
            <w:r>
              <w:rPr>
                <w:rFonts w:ascii="Arial (Body)" w:hAnsi="Arial (Body)"/>
                <w:color w:val="000000" w:themeColor="text1"/>
              </w:rPr>
              <w:t xml:space="preserve"> measurement</w:t>
            </w:r>
            <w:r w:rsidRPr="0B1A0331">
              <w:rPr>
                <w:rFonts w:ascii="Arial (Body)" w:hAnsi="Arial (Body)"/>
                <w:color w:val="000000" w:themeColor="text1"/>
              </w:rPr>
              <w:t xml:space="preserve"> (</w:t>
            </w:r>
            <w:r>
              <w:rPr>
                <w:rFonts w:ascii="Arial (Body)" w:hAnsi="Arial (Body)"/>
                <w:color w:val="000000" w:themeColor="text1"/>
              </w:rPr>
              <w:t>BRFF, sub.</w:t>
            </w:r>
            <w:r>
              <w:rPr>
                <w:rFonts w:ascii="Arial (Body)" w:hAnsi="Arial (Body)" w:hint="eastAsia"/>
                <w:color w:val="000000" w:themeColor="text1"/>
              </w:rPr>
              <w:t> </w:t>
            </w:r>
            <w:r>
              <w:rPr>
                <w:rFonts w:ascii="Arial (Body)" w:hAnsi="Arial (Body)"/>
                <w:color w:val="000000" w:themeColor="text1"/>
              </w:rPr>
              <w:t>47, p.</w:t>
            </w:r>
            <w:r>
              <w:rPr>
                <w:rFonts w:ascii="Arial (Body)" w:hAnsi="Arial (Body)" w:hint="eastAsia"/>
                <w:color w:val="000000" w:themeColor="text1"/>
              </w:rPr>
              <w:t> </w:t>
            </w:r>
            <w:r>
              <w:rPr>
                <w:rFonts w:ascii="Arial (Body)" w:hAnsi="Arial (Body)"/>
                <w:color w:val="000000" w:themeColor="text1"/>
              </w:rPr>
              <w:t>8; Murray</w:t>
            </w:r>
            <w:r>
              <w:rPr>
                <w:rFonts w:cstheme="minorHAnsi"/>
                <w:color w:val="000000"/>
                <w:lang w:eastAsia="en-AU"/>
              </w:rPr>
              <w:t>–</w:t>
            </w:r>
            <w:r>
              <w:rPr>
                <w:rFonts w:ascii="Arial (Body)" w:hAnsi="Arial (Body)"/>
                <w:color w:val="000000" w:themeColor="text1"/>
              </w:rPr>
              <w:t xml:space="preserve">Darling Conservation Alliance </w:t>
            </w:r>
            <w:r w:rsidRPr="0B1A0331">
              <w:rPr>
                <w:rFonts w:ascii="Arial (Body)" w:hAnsi="Arial (Body)"/>
                <w:color w:val="000000" w:themeColor="text1"/>
              </w:rPr>
              <w:t>sub.</w:t>
            </w:r>
            <w:r w:rsidRPr="0B1A0331">
              <w:rPr>
                <w:rFonts w:ascii="Arial (Body)" w:hAnsi="Arial (Body)" w:hint="eastAsia"/>
                <w:color w:val="000000" w:themeColor="text1"/>
              </w:rPr>
              <w:t> </w:t>
            </w:r>
            <w:r w:rsidRPr="0B1A0331">
              <w:rPr>
                <w:rFonts w:ascii="Arial (Body)" w:hAnsi="Arial (Body)"/>
                <w:color w:val="000000" w:themeColor="text1"/>
              </w:rPr>
              <w:t>38</w:t>
            </w:r>
            <w:r>
              <w:rPr>
                <w:rFonts w:ascii="Arial (Body)" w:hAnsi="Arial (Body)"/>
                <w:color w:val="000000" w:themeColor="text1"/>
              </w:rPr>
              <w:t>, pp.</w:t>
            </w:r>
            <w:r>
              <w:rPr>
                <w:rFonts w:ascii="Arial (Body)" w:hAnsi="Arial (Body)" w:hint="eastAsia"/>
                <w:color w:val="000000" w:themeColor="text1"/>
              </w:rPr>
              <w:t> </w:t>
            </w:r>
            <w:r>
              <w:rPr>
                <w:rFonts w:ascii="Arial (Body)" w:hAnsi="Arial (Body)"/>
                <w:color w:val="000000" w:themeColor="text1"/>
              </w:rPr>
              <w:t>2</w:t>
            </w:r>
            <w:r>
              <w:rPr>
                <w:rFonts w:cstheme="minorHAnsi"/>
                <w:color w:val="000000"/>
                <w:lang w:eastAsia="en-AU"/>
              </w:rPr>
              <w:t>–</w:t>
            </w:r>
            <w:r>
              <w:rPr>
                <w:rFonts w:ascii="Arial (Body)" w:hAnsi="Arial (Body)"/>
                <w:color w:val="000000" w:themeColor="text1"/>
              </w:rPr>
              <w:t>3</w:t>
            </w:r>
            <w:r w:rsidRPr="0B1A0331">
              <w:rPr>
                <w:rFonts w:ascii="Arial (Body)" w:hAnsi="Arial (Body)"/>
                <w:color w:val="000000" w:themeColor="text1"/>
              </w:rPr>
              <w:t>)</w:t>
            </w:r>
            <w:r>
              <w:rPr>
                <w:rFonts w:ascii="Arial (Body)" w:hAnsi="Arial (Body)"/>
                <w:color w:val="000000" w:themeColor="text1"/>
              </w:rPr>
              <w:t>.</w:t>
            </w:r>
          </w:p>
          <w:p w14:paraId="1208CF4C"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color w:val="000000" w:themeColor="text1"/>
              </w:rPr>
              <w:t>Participants also raised a</w:t>
            </w:r>
            <w:r w:rsidRPr="0B1A0331">
              <w:rPr>
                <w:rFonts w:ascii="Arial (Body)" w:hAnsi="Arial (Body)"/>
                <w:color w:val="000000" w:themeColor="text1"/>
              </w:rPr>
              <w:t xml:space="preserve"> lack of consistent monitoring and reporting</w:t>
            </w:r>
            <w:r>
              <w:rPr>
                <w:rFonts w:ascii="Arial (Body)" w:hAnsi="Arial (Body)"/>
                <w:color w:val="000000" w:themeColor="text1"/>
              </w:rPr>
              <w:t>, and gaps in the data collected such as</w:t>
            </w:r>
            <w:r w:rsidRPr="0B1A0331">
              <w:rPr>
                <w:rFonts w:ascii="Arial (Body)" w:hAnsi="Arial (Body)"/>
                <w:color w:val="000000" w:themeColor="text1"/>
              </w:rPr>
              <w:t xml:space="preserve"> water quality (</w:t>
            </w:r>
            <w:r>
              <w:rPr>
                <w:rFonts w:ascii="Arial (Body)" w:hAnsi="Arial (Body)"/>
                <w:color w:val="000000" w:themeColor="text1"/>
              </w:rPr>
              <w:t xml:space="preserve">CEG, </w:t>
            </w:r>
            <w:r w:rsidRPr="0B1A0331">
              <w:rPr>
                <w:rFonts w:ascii="Arial (Body)" w:hAnsi="Arial (Body)"/>
                <w:color w:val="000000" w:themeColor="text1"/>
              </w:rPr>
              <w:t>sub</w:t>
            </w:r>
            <w:r>
              <w:rPr>
                <w:rFonts w:ascii="Arial (Body)" w:hAnsi="Arial (Body)"/>
                <w:color w:val="000000" w:themeColor="text1"/>
              </w:rPr>
              <w:t>,</w:t>
            </w:r>
            <w:r w:rsidRPr="0B1A0331">
              <w:rPr>
                <w:rFonts w:ascii="Arial (Body)" w:hAnsi="Arial (Body)" w:hint="eastAsia"/>
                <w:color w:val="000000" w:themeColor="text1"/>
              </w:rPr>
              <w:t> </w:t>
            </w:r>
            <w:r w:rsidRPr="0B1A0331">
              <w:rPr>
                <w:rFonts w:ascii="Arial (Body)" w:hAnsi="Arial (Body)"/>
                <w:color w:val="000000" w:themeColor="text1"/>
              </w:rPr>
              <w:t>17</w:t>
            </w:r>
            <w:r>
              <w:rPr>
                <w:rFonts w:ascii="Arial (Body)" w:hAnsi="Arial (Body)"/>
                <w:color w:val="000000" w:themeColor="text1"/>
              </w:rPr>
              <w:t>, p.</w:t>
            </w:r>
            <w:r>
              <w:rPr>
                <w:rFonts w:ascii="Arial (Body)" w:hAnsi="Arial (Body)" w:hint="eastAsia"/>
                <w:color w:val="000000" w:themeColor="text1"/>
              </w:rPr>
              <w:t> </w:t>
            </w:r>
            <w:r>
              <w:rPr>
                <w:rFonts w:ascii="Arial (Body)" w:hAnsi="Arial (Body)"/>
                <w:color w:val="000000" w:themeColor="text1"/>
              </w:rPr>
              <w:t>5; CWA, sub.</w:t>
            </w:r>
            <w:r>
              <w:rPr>
                <w:rFonts w:ascii="Arial (Body)" w:hAnsi="Arial (Body)" w:hint="eastAsia"/>
                <w:color w:val="000000" w:themeColor="text1"/>
              </w:rPr>
              <w:t> </w:t>
            </w:r>
            <w:r>
              <w:rPr>
                <w:rFonts w:ascii="Arial (Body)" w:hAnsi="Arial (Body)"/>
                <w:color w:val="000000" w:themeColor="text1"/>
              </w:rPr>
              <w:t>25, p.</w:t>
            </w:r>
            <w:r>
              <w:rPr>
                <w:rFonts w:ascii="Arial (Body)" w:hAnsi="Arial (Body)" w:hint="eastAsia"/>
                <w:color w:val="000000" w:themeColor="text1"/>
              </w:rPr>
              <w:t> </w:t>
            </w:r>
            <w:r>
              <w:rPr>
                <w:rFonts w:ascii="Arial (Body)" w:hAnsi="Arial (Body)"/>
                <w:color w:val="000000" w:themeColor="text1"/>
              </w:rPr>
              <w:t>4; NSWIC, sub.</w:t>
            </w:r>
            <w:r>
              <w:rPr>
                <w:rFonts w:ascii="Arial (Body)" w:hAnsi="Arial (Body)" w:hint="eastAsia"/>
                <w:color w:val="000000" w:themeColor="text1"/>
              </w:rPr>
              <w:t> </w:t>
            </w:r>
            <w:r>
              <w:rPr>
                <w:rFonts w:ascii="Arial (Body)" w:hAnsi="Arial (Body)"/>
                <w:color w:val="000000" w:themeColor="text1"/>
              </w:rPr>
              <w:t>57, pp.</w:t>
            </w:r>
            <w:r>
              <w:rPr>
                <w:rFonts w:ascii="Arial (Body)" w:hAnsi="Arial (Body)" w:hint="eastAsia"/>
                <w:color w:val="000000" w:themeColor="text1"/>
              </w:rPr>
              <w:t> </w:t>
            </w:r>
            <w:r>
              <w:rPr>
                <w:rFonts w:ascii="Arial (Body)" w:hAnsi="Arial (Body)"/>
                <w:color w:val="000000" w:themeColor="text1"/>
              </w:rPr>
              <w:t>5</w:t>
            </w:r>
            <w:r>
              <w:rPr>
                <w:rFonts w:cstheme="minorHAnsi"/>
                <w:color w:val="000000"/>
                <w:lang w:eastAsia="en-AU"/>
              </w:rPr>
              <w:t>–</w:t>
            </w:r>
            <w:r>
              <w:rPr>
                <w:rFonts w:ascii="Arial (Body)" w:hAnsi="Arial (Body)"/>
                <w:color w:val="000000" w:themeColor="text1"/>
              </w:rPr>
              <w:t>6; Resilient Futures, sub.</w:t>
            </w:r>
            <w:r>
              <w:rPr>
                <w:rFonts w:ascii="Arial (Body)" w:hAnsi="Arial (Body)" w:hint="eastAsia"/>
                <w:color w:val="000000" w:themeColor="text1"/>
              </w:rPr>
              <w:t> </w:t>
            </w:r>
            <w:r>
              <w:rPr>
                <w:rFonts w:ascii="Arial (Body)" w:hAnsi="Arial (Body)"/>
                <w:color w:val="000000" w:themeColor="text1"/>
              </w:rPr>
              <w:t>71, p.</w:t>
            </w:r>
            <w:r>
              <w:rPr>
                <w:rFonts w:ascii="Arial (Body)" w:hAnsi="Arial (Body)" w:hint="eastAsia"/>
                <w:color w:val="000000" w:themeColor="text1"/>
              </w:rPr>
              <w:t> </w:t>
            </w:r>
            <w:r>
              <w:rPr>
                <w:rFonts w:ascii="Arial (Body)" w:hAnsi="Arial (Body)"/>
                <w:color w:val="000000" w:themeColor="text1"/>
              </w:rPr>
              <w:t>4</w:t>
            </w:r>
            <w:r w:rsidRPr="0B1A0331">
              <w:rPr>
                <w:rFonts w:ascii="Arial (Body)" w:hAnsi="Arial (Body)"/>
                <w:color w:val="000000" w:themeColor="text1"/>
              </w:rPr>
              <w:t>).</w:t>
            </w:r>
          </w:p>
        </w:tc>
      </w:tr>
      <w:tr w:rsidR="00051F2B" w:rsidRPr="00030C67" w14:paraId="68DA76E3" w14:textId="77777777" w:rsidTr="00287ACA">
        <w:tc>
          <w:tcPr>
            <w:tcW w:w="1701" w:type="dxa"/>
            <w:tcBorders>
              <w:top w:val="single" w:sz="4" w:space="0" w:color="BFBFBF" w:themeColor="background1" w:themeShade="BF"/>
              <w:bottom w:val="single" w:sz="4" w:space="0" w:color="BFBFBF"/>
            </w:tcBorders>
          </w:tcPr>
          <w:p w14:paraId="201D897F" w14:textId="77777777" w:rsidR="00051F2B" w:rsidRPr="00684FEA" w:rsidRDefault="00051F2B" w:rsidP="00FA1E51">
            <w:pPr>
              <w:pStyle w:val="TableHeading"/>
              <w:spacing w:before="40" w:after="40" w:line="260" w:lineRule="atLeast"/>
              <w:ind w:left="57"/>
              <w:rPr>
                <w:b w:val="0"/>
                <w:bCs/>
                <w:color w:val="auto"/>
              </w:rPr>
            </w:pPr>
            <w:r w:rsidRPr="00684FEA">
              <w:rPr>
                <w:b w:val="0"/>
                <w:bCs/>
                <w:color w:val="auto"/>
              </w:rPr>
              <w:t>Avoid unnecessary duplication of effort</w:t>
            </w:r>
          </w:p>
        </w:tc>
        <w:tc>
          <w:tcPr>
            <w:tcW w:w="1276" w:type="dxa"/>
            <w:tcBorders>
              <w:top w:val="single" w:sz="4" w:space="0" w:color="BFBFBF" w:themeColor="background1" w:themeShade="BF"/>
              <w:bottom w:val="single" w:sz="4" w:space="0" w:color="BFBFBF"/>
            </w:tcBorders>
          </w:tcPr>
          <w:p w14:paraId="2830869C" w14:textId="77777777" w:rsidR="00051F2B" w:rsidRPr="00756E85" w:rsidRDefault="00051F2B" w:rsidP="00FA1E51">
            <w:pPr>
              <w:pStyle w:val="TableBody"/>
              <w:spacing w:before="40" w:after="40" w:line="260" w:lineRule="atLeast"/>
              <w:ind w:right="108"/>
              <w:rPr>
                <w:rFonts w:ascii="Arial (Body)" w:hAnsi="Arial (Body)"/>
                <w:i/>
                <w:color w:val="000000"/>
              </w:rPr>
            </w:pPr>
            <w:r w:rsidRPr="00756E85">
              <w:rPr>
                <w:rFonts w:ascii="Arial (Body)" w:hAnsi="Arial (Body)"/>
                <w:i/>
                <w:color w:val="000000"/>
              </w:rPr>
              <w:t>Lar</w:t>
            </w:r>
            <w:r w:rsidRPr="00DD47EA">
              <w:rPr>
                <w:rFonts w:ascii="Arial (Body)" w:hAnsi="Arial (Body)"/>
                <w:i/>
                <w:color w:val="000000"/>
              </w:rPr>
              <w:t xml:space="preserve">gely </w:t>
            </w:r>
            <w:r w:rsidRPr="00756E85">
              <w:rPr>
                <w:rFonts w:ascii="Arial (Body)" w:hAnsi="Arial (Body)"/>
                <w:i/>
                <w:color w:val="000000"/>
              </w:rPr>
              <w:t>achieved</w:t>
            </w:r>
          </w:p>
        </w:tc>
        <w:tc>
          <w:tcPr>
            <w:tcW w:w="6662" w:type="dxa"/>
            <w:tcBorders>
              <w:top w:val="single" w:sz="4" w:space="0" w:color="BFBFBF" w:themeColor="background1" w:themeShade="BF"/>
              <w:bottom w:val="single" w:sz="4" w:space="0" w:color="BFBFBF"/>
            </w:tcBorders>
          </w:tcPr>
          <w:p w14:paraId="68A8CE5C" w14:textId="77777777" w:rsidR="00051F2B" w:rsidRDefault="00051F2B" w:rsidP="00FA1E51">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5572CD">
              <w:rPr>
                <w:rFonts w:ascii="Arial (Body)" w:hAnsi="Arial (Body)"/>
                <w:b/>
                <w:color w:val="000000"/>
              </w:rPr>
              <w:t>:</w:t>
            </w:r>
            <w:r>
              <w:rPr>
                <w:rFonts w:ascii="Arial (Body)" w:hAnsi="Arial (Body)"/>
                <w:color w:val="000000"/>
              </w:rPr>
              <w:t xml:space="preserve"> Jurisdictions collect information with minimal duplication of effort.</w:t>
            </w:r>
          </w:p>
          <w:p w14:paraId="2F018866"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sidRPr="005572CD">
              <w:rPr>
                <w:rFonts w:ascii="Arial (Body)" w:hAnsi="Arial (Body)"/>
                <w:b/>
                <w:color w:val="000000"/>
              </w:rPr>
              <w:t>:</w:t>
            </w:r>
            <w:r>
              <w:rPr>
                <w:rFonts w:ascii="Arial (Body)" w:hAnsi="Arial (Body)"/>
                <w:color w:val="000000"/>
              </w:rPr>
              <w:t xml:space="preserve"> No update on progress since 2024.</w:t>
            </w:r>
          </w:p>
        </w:tc>
      </w:tr>
      <w:tr w:rsidR="00051F2B" w:rsidRPr="00030C67" w14:paraId="18613ADF" w14:textId="77777777" w:rsidTr="00287ACA">
        <w:tc>
          <w:tcPr>
            <w:tcW w:w="9639" w:type="dxa"/>
            <w:gridSpan w:val="3"/>
            <w:tcBorders>
              <w:top w:val="single" w:sz="4" w:space="0" w:color="BFBFBF"/>
              <w:bottom w:val="nil"/>
            </w:tcBorders>
            <w:shd w:val="clear" w:color="auto" w:fill="E0F1F7" w:themeFill="text2" w:themeFillTint="33"/>
          </w:tcPr>
          <w:p w14:paraId="200FC765" w14:textId="77777777" w:rsidR="00051F2B" w:rsidRDefault="00051F2B" w:rsidP="007D0F64">
            <w:pPr>
              <w:pStyle w:val="TableHeading"/>
              <w:spacing w:before="120" w:after="40" w:line="260" w:lineRule="atLeast"/>
              <w:ind w:left="57"/>
              <w:rPr>
                <w:rFonts w:ascii="Arial (Body)" w:hAnsi="Arial (Body)"/>
                <w:color w:val="000000"/>
              </w:rPr>
            </w:pPr>
            <w:r w:rsidRPr="00234073">
              <w:t xml:space="preserve">Environmental water </w:t>
            </w:r>
            <w:proofErr w:type="spellStart"/>
            <w:r w:rsidRPr="00234073">
              <w:t>accounting</w:t>
            </w:r>
            <w:r>
              <w:rPr>
                <w:vertAlign w:val="superscript"/>
              </w:rPr>
              <w:t>b</w:t>
            </w:r>
            <w:proofErr w:type="spellEnd"/>
          </w:p>
        </w:tc>
      </w:tr>
      <w:tr w:rsidR="00051F2B" w:rsidRPr="00030C67" w14:paraId="3AE0E2DF" w14:textId="77777777" w:rsidTr="00287ACA">
        <w:tc>
          <w:tcPr>
            <w:tcW w:w="1701" w:type="dxa"/>
            <w:tcBorders>
              <w:top w:val="nil"/>
              <w:bottom w:val="single" w:sz="4" w:space="0" w:color="BFBFBF" w:themeColor="background1" w:themeShade="BF"/>
            </w:tcBorders>
          </w:tcPr>
          <w:p w14:paraId="651C33EF" w14:textId="77777777" w:rsidR="00051F2B" w:rsidRPr="00684FEA" w:rsidRDefault="00051F2B" w:rsidP="00FA1E51">
            <w:pPr>
              <w:pStyle w:val="TableHeading"/>
              <w:spacing w:before="40" w:after="40" w:line="260" w:lineRule="atLeast"/>
              <w:ind w:left="57"/>
              <w:rPr>
                <w:b w:val="0"/>
                <w:bCs/>
                <w:color w:val="auto"/>
              </w:rPr>
            </w:pPr>
            <w:r w:rsidRPr="00684FEA">
              <w:rPr>
                <w:b w:val="0"/>
                <w:bCs/>
                <w:color w:val="auto"/>
              </w:rPr>
              <w:t>Held environmental water is fully and publicly accounted for</w:t>
            </w:r>
          </w:p>
        </w:tc>
        <w:tc>
          <w:tcPr>
            <w:tcW w:w="1276" w:type="dxa"/>
            <w:tcBorders>
              <w:top w:val="nil"/>
              <w:bottom w:val="single" w:sz="4" w:space="0" w:color="BFBFBF" w:themeColor="background1" w:themeShade="BF"/>
            </w:tcBorders>
          </w:tcPr>
          <w:p w14:paraId="06013723" w14:textId="77777777" w:rsidR="00051F2B" w:rsidRPr="00756E85" w:rsidRDefault="00051F2B" w:rsidP="00FA1E51">
            <w:pPr>
              <w:pStyle w:val="TableBody"/>
              <w:spacing w:before="40" w:after="40" w:line="260" w:lineRule="atLeast"/>
              <w:ind w:right="108"/>
              <w:rPr>
                <w:rFonts w:ascii="Arial (Body)" w:hAnsi="Arial (Body)"/>
                <w:i/>
                <w:color w:val="000000"/>
              </w:rPr>
            </w:pPr>
            <w:r w:rsidRPr="00756E85">
              <w:rPr>
                <w:rFonts w:ascii="Arial (Body)" w:hAnsi="Arial (Body)"/>
                <w:i/>
                <w:color w:val="000000"/>
              </w:rPr>
              <w:t>Largely achieved</w:t>
            </w:r>
          </w:p>
        </w:tc>
        <w:tc>
          <w:tcPr>
            <w:tcW w:w="6662" w:type="dxa"/>
            <w:tcBorders>
              <w:top w:val="nil"/>
              <w:bottom w:val="single" w:sz="4" w:space="0" w:color="BFBFBF" w:themeColor="background1" w:themeShade="BF"/>
            </w:tcBorders>
          </w:tcPr>
          <w:p w14:paraId="77ACEEFC" w14:textId="77777777" w:rsidR="00051F2B" w:rsidRPr="00910D2A"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 xml:space="preserve">Status: </w:t>
            </w:r>
            <w:r w:rsidRPr="00910D2A">
              <w:rPr>
                <w:rFonts w:ascii="Arial (Body)" w:hAnsi="Arial (Body)"/>
                <w:color w:val="000000"/>
              </w:rPr>
              <w:t xml:space="preserve">All jurisdictions </w:t>
            </w:r>
            <w:proofErr w:type="spellStart"/>
            <w:r w:rsidRPr="00910D2A">
              <w:rPr>
                <w:rFonts w:ascii="Arial (Body)" w:hAnsi="Arial (Body)"/>
                <w:color w:val="000000"/>
              </w:rPr>
              <w:t>with held</w:t>
            </w:r>
            <w:proofErr w:type="spellEnd"/>
            <w:r w:rsidRPr="00910D2A">
              <w:rPr>
                <w:rFonts w:ascii="Arial (Body)" w:hAnsi="Arial (Body)"/>
                <w:color w:val="000000"/>
              </w:rPr>
              <w:t xml:space="preserve"> environmental water publicly report their holdings annually</w:t>
            </w:r>
            <w:r>
              <w:rPr>
                <w:rFonts w:ascii="Arial (Body)" w:hAnsi="Arial (Body)"/>
                <w:color w:val="000000"/>
              </w:rPr>
              <w:t xml:space="preserve"> but, as in 2024, some gaps remain in jurisdictional consistency and auditing</w:t>
            </w:r>
            <w:r w:rsidRPr="00910D2A">
              <w:rPr>
                <w:rFonts w:ascii="Arial (Body)" w:hAnsi="Arial (Body)"/>
                <w:color w:val="000000"/>
              </w:rPr>
              <w:t>.</w:t>
            </w:r>
          </w:p>
          <w:p w14:paraId="40593F5E"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Pr>
                <w:rFonts w:ascii="Arial (Body)" w:hAnsi="Arial (Body)"/>
                <w:color w:val="000000"/>
              </w:rPr>
              <w:t xml:space="preserve"> No update on progress since 2024.</w:t>
            </w:r>
          </w:p>
        </w:tc>
      </w:tr>
      <w:tr w:rsidR="00051F2B" w:rsidRPr="00030C67" w14:paraId="3BF8C2DC" w14:textId="77777777" w:rsidTr="00287ACA">
        <w:tc>
          <w:tcPr>
            <w:tcW w:w="1701" w:type="dxa"/>
            <w:tcBorders>
              <w:top w:val="single" w:sz="4" w:space="0" w:color="BFBFBF" w:themeColor="background1" w:themeShade="BF"/>
              <w:bottom w:val="single" w:sz="4" w:space="0" w:color="BFBFBF" w:themeColor="background1" w:themeShade="BF"/>
            </w:tcBorders>
          </w:tcPr>
          <w:p w14:paraId="606C6A2A" w14:textId="77777777" w:rsidR="00051F2B" w:rsidRPr="00684FEA" w:rsidRDefault="00051F2B" w:rsidP="00FA1E51">
            <w:pPr>
              <w:pStyle w:val="TableHeading"/>
              <w:spacing w:before="40" w:after="40" w:line="260" w:lineRule="atLeast"/>
              <w:ind w:left="57"/>
              <w:rPr>
                <w:b w:val="0"/>
                <w:bCs/>
                <w:color w:val="auto"/>
              </w:rPr>
            </w:pPr>
            <w:r w:rsidRPr="00684FEA">
              <w:rPr>
                <w:b w:val="0"/>
                <w:bCs/>
                <w:color w:val="auto"/>
              </w:rPr>
              <w:t>Public reporting on use of held environmental water</w:t>
            </w:r>
          </w:p>
        </w:tc>
        <w:tc>
          <w:tcPr>
            <w:tcW w:w="1276" w:type="dxa"/>
            <w:tcBorders>
              <w:top w:val="single" w:sz="4" w:space="0" w:color="BFBFBF" w:themeColor="background1" w:themeShade="BF"/>
              <w:bottom w:val="single" w:sz="4" w:space="0" w:color="BFBFBF" w:themeColor="background1" w:themeShade="BF"/>
            </w:tcBorders>
          </w:tcPr>
          <w:p w14:paraId="3A31AF57" w14:textId="77777777" w:rsidR="00051F2B" w:rsidRPr="00756E85" w:rsidRDefault="00051F2B" w:rsidP="00FA1E51">
            <w:pPr>
              <w:pStyle w:val="TableBody"/>
              <w:spacing w:before="40" w:after="40" w:line="260" w:lineRule="atLeast"/>
              <w:ind w:right="108"/>
              <w:rPr>
                <w:rFonts w:ascii="Arial (Body)" w:hAnsi="Arial (Body)"/>
                <w:i/>
                <w:color w:val="000000"/>
              </w:rPr>
            </w:pPr>
            <w:r w:rsidRPr="00756E85">
              <w:rPr>
                <w:rFonts w:ascii="Arial (Body)" w:hAnsi="Arial (Body)"/>
                <w:i/>
                <w:color w:val="000000"/>
              </w:rPr>
              <w:t>Largely achieved</w:t>
            </w:r>
          </w:p>
        </w:tc>
        <w:tc>
          <w:tcPr>
            <w:tcW w:w="6662" w:type="dxa"/>
            <w:tcBorders>
              <w:top w:val="single" w:sz="4" w:space="0" w:color="BFBFBF" w:themeColor="background1" w:themeShade="BF"/>
              <w:bottom w:val="single" w:sz="4" w:space="0" w:color="BFBFBF" w:themeColor="background1" w:themeShade="BF"/>
            </w:tcBorders>
          </w:tcPr>
          <w:p w14:paraId="1F206D88" w14:textId="77777777" w:rsidR="00051F2B" w:rsidRPr="00532A19" w:rsidRDefault="00051F2B" w:rsidP="00FA1E51">
            <w:pPr>
              <w:pStyle w:val="TableBody"/>
              <w:spacing w:before="40" w:after="40" w:line="260" w:lineRule="atLeast"/>
              <w:ind w:right="108"/>
              <w:rPr>
                <w:rFonts w:ascii="Arial (Body)" w:hAnsi="Arial (Body)"/>
                <w:color w:val="000000"/>
                <w:spacing w:val="-4"/>
              </w:rPr>
            </w:pPr>
            <w:r w:rsidRPr="00532A19">
              <w:rPr>
                <w:rFonts w:ascii="Arial (Body)" w:hAnsi="Arial (Body)"/>
                <w:b/>
                <w:bCs/>
                <w:color w:val="000000"/>
                <w:spacing w:val="-4"/>
              </w:rPr>
              <w:t xml:space="preserve">Status: </w:t>
            </w:r>
            <w:r w:rsidRPr="00532A19">
              <w:rPr>
                <w:rFonts w:ascii="Arial (Body)" w:hAnsi="Arial (Body)"/>
                <w:color w:val="000000"/>
                <w:spacing w:val="-4"/>
              </w:rPr>
              <w:t>Jurisdictions report and account for the provision of held environmental water.</w:t>
            </w:r>
          </w:p>
          <w:p w14:paraId="3A16B47A"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Pr>
                <w:rFonts w:ascii="Arial (Body)" w:hAnsi="Arial (Body)"/>
                <w:color w:val="000000"/>
              </w:rPr>
              <w:t xml:space="preserve"> No update on progress since 2024</w:t>
            </w:r>
          </w:p>
          <w:p w14:paraId="14167D65" w14:textId="77777777" w:rsidR="00051F2B" w:rsidRPr="005572CD" w:rsidRDefault="00051F2B" w:rsidP="00FA1E51">
            <w:pPr>
              <w:pStyle w:val="TableBody"/>
              <w:spacing w:before="40" w:after="40" w:line="260" w:lineRule="atLeast"/>
            </w:pPr>
            <w:r w:rsidRPr="005572CD">
              <w:rPr>
                <w:b/>
              </w:rPr>
              <w:t>Participant feedback:</w:t>
            </w:r>
            <w:r w:rsidRPr="005572CD">
              <w:t xml:space="preserve"> Participants highlighted the importance of environmental water holders being able to buy and sell water when appropriate, and raised any variations to trading rules should be subject to the same public scrutiny as any other regulatory variations and justified on a case-by-case basis (BRFF, sub.</w:t>
            </w:r>
            <w:r w:rsidRPr="005572CD">
              <w:rPr>
                <w:rFonts w:hint="eastAsia"/>
              </w:rPr>
              <w:t> </w:t>
            </w:r>
            <w:r w:rsidRPr="005572CD">
              <w:t>47, p.</w:t>
            </w:r>
            <w:r w:rsidRPr="005572CD">
              <w:rPr>
                <w:rFonts w:hint="eastAsia"/>
              </w:rPr>
              <w:t> </w:t>
            </w:r>
            <w:r w:rsidRPr="005572CD">
              <w:t>9; Cotton Australia, sub.</w:t>
            </w:r>
            <w:r w:rsidRPr="005572CD">
              <w:rPr>
                <w:rFonts w:hint="eastAsia"/>
              </w:rPr>
              <w:t> </w:t>
            </w:r>
            <w:r w:rsidRPr="005572CD">
              <w:t>22, p.</w:t>
            </w:r>
            <w:r w:rsidRPr="005572CD">
              <w:rPr>
                <w:rFonts w:hint="eastAsia"/>
              </w:rPr>
              <w:t> </w:t>
            </w:r>
            <w:r w:rsidRPr="005572CD">
              <w:t>9).</w:t>
            </w:r>
          </w:p>
          <w:p w14:paraId="3DD553B3" w14:textId="77777777" w:rsidR="00051F2B" w:rsidRDefault="00051F2B" w:rsidP="00FA1E51">
            <w:pPr>
              <w:pStyle w:val="TableBody"/>
              <w:spacing w:before="40" w:after="40" w:line="260" w:lineRule="atLeast"/>
            </w:pPr>
            <w:r w:rsidRPr="005572CD">
              <w:t>The Coalition (sub.</w:t>
            </w:r>
            <w:r w:rsidRPr="005572CD">
              <w:rPr>
                <w:rFonts w:hint="eastAsia"/>
              </w:rPr>
              <w:t> </w:t>
            </w:r>
            <w:r w:rsidRPr="005572CD">
              <w:t>33, pp.</w:t>
            </w:r>
            <w:r>
              <w:t> </w:t>
            </w:r>
            <w:r w:rsidRPr="005572CD">
              <w:t>5–6) raised specific concerns around the lack of transparency in environmental water decision</w:t>
            </w:r>
            <w:r w:rsidRPr="005572CD">
              <w:noBreakHyphen/>
              <w:t>making and insufficient oversight of the Commonwealth Environmental Water Holder (CEWH</w:t>
            </w:r>
            <w:proofErr w:type="gramStart"/>
            <w:r w:rsidRPr="005572CD">
              <w:t>), and</w:t>
            </w:r>
            <w:proofErr w:type="gramEnd"/>
            <w:r w:rsidRPr="005572CD">
              <w:t xml:space="preserve"> proposed the establishment of an </w:t>
            </w:r>
            <w:r>
              <w:t>i</w:t>
            </w:r>
            <w:r w:rsidRPr="005572CD">
              <w:t>nquiry into the CEWH.</w:t>
            </w:r>
          </w:p>
        </w:tc>
      </w:tr>
      <w:tr w:rsidR="00051F2B" w:rsidRPr="00030C67" w14:paraId="00473360" w14:textId="77777777" w:rsidTr="00287ACA">
        <w:tc>
          <w:tcPr>
            <w:tcW w:w="1701" w:type="dxa"/>
            <w:tcBorders>
              <w:top w:val="single" w:sz="4" w:space="0" w:color="BFBFBF" w:themeColor="background1" w:themeShade="BF"/>
              <w:bottom w:val="single" w:sz="4" w:space="0" w:color="BFBFBF"/>
            </w:tcBorders>
          </w:tcPr>
          <w:p w14:paraId="51583AAD" w14:textId="759CD159" w:rsidR="00051F2B" w:rsidRPr="00684FEA" w:rsidRDefault="00051F2B" w:rsidP="00FA1E51">
            <w:pPr>
              <w:pStyle w:val="TableHeading"/>
              <w:spacing w:before="40" w:after="40" w:line="260" w:lineRule="atLeast"/>
              <w:ind w:left="57"/>
              <w:rPr>
                <w:b w:val="0"/>
                <w:bCs/>
                <w:color w:val="auto"/>
              </w:rPr>
            </w:pPr>
            <w:r w:rsidRPr="00684FEA">
              <w:rPr>
                <w:b w:val="0"/>
                <w:bCs/>
                <w:color w:val="auto"/>
              </w:rPr>
              <w:t xml:space="preserve">Public reporting </w:t>
            </w:r>
            <w:r w:rsidR="00976E7B">
              <w:rPr>
                <w:b w:val="0"/>
                <w:bCs/>
                <w:color w:val="auto"/>
              </w:rPr>
              <w:br/>
            </w:r>
            <w:r w:rsidRPr="00684FEA">
              <w:rPr>
                <w:b w:val="0"/>
                <w:bCs/>
                <w:color w:val="auto"/>
              </w:rPr>
              <w:t>on planned environmental water</w:t>
            </w:r>
          </w:p>
        </w:tc>
        <w:tc>
          <w:tcPr>
            <w:tcW w:w="1276" w:type="dxa"/>
            <w:tcBorders>
              <w:top w:val="single" w:sz="4" w:space="0" w:color="BFBFBF" w:themeColor="background1" w:themeShade="BF"/>
              <w:bottom w:val="single" w:sz="4" w:space="0" w:color="BFBFBF"/>
            </w:tcBorders>
          </w:tcPr>
          <w:p w14:paraId="40CFE700" w14:textId="77777777" w:rsidR="00051F2B" w:rsidRPr="00756E85" w:rsidRDefault="00051F2B" w:rsidP="00FA1E51">
            <w:pPr>
              <w:pStyle w:val="TableBody"/>
              <w:spacing w:before="40" w:after="40" w:line="260" w:lineRule="atLeast"/>
              <w:ind w:right="108"/>
              <w:rPr>
                <w:rFonts w:ascii="Arial (Body)" w:hAnsi="Arial (Body)"/>
                <w:i/>
                <w:color w:val="000000"/>
              </w:rPr>
            </w:pPr>
            <w:r w:rsidRPr="00756E85">
              <w:rPr>
                <w:rFonts w:ascii="Arial (Body)" w:hAnsi="Arial (Body)"/>
                <w:i/>
                <w:color w:val="000000"/>
              </w:rPr>
              <w:t>Partially achieved</w:t>
            </w:r>
          </w:p>
        </w:tc>
        <w:tc>
          <w:tcPr>
            <w:tcW w:w="6662" w:type="dxa"/>
            <w:tcBorders>
              <w:top w:val="single" w:sz="4" w:space="0" w:color="BFBFBF" w:themeColor="background1" w:themeShade="BF"/>
              <w:bottom w:val="single" w:sz="4" w:space="0" w:color="BFBFBF"/>
            </w:tcBorders>
          </w:tcPr>
          <w:p w14:paraId="02DDB0EA" w14:textId="77777777" w:rsidR="00051F2B" w:rsidRPr="0084216E"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Status:</w:t>
            </w:r>
            <w:r>
              <w:rPr>
                <w:rFonts w:ascii="Arial (Body)" w:hAnsi="Arial (Body)"/>
                <w:color w:val="000000"/>
              </w:rPr>
              <w:t xml:space="preserve"> </w:t>
            </w:r>
            <w:r w:rsidRPr="00E71CE2">
              <w:rPr>
                <w:rFonts w:ascii="Arial (Body)" w:hAnsi="Arial (Body)"/>
                <w:color w:val="000000"/>
              </w:rPr>
              <w:t>Jurisdictions generally undertake public reporting on planned environmental water through rules-based arrangements agreed upon in water plans, but there is scope to improve how information is publicly reported.</w:t>
            </w:r>
          </w:p>
          <w:p w14:paraId="0DD8A02E"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b/>
                <w:bCs/>
                <w:color w:val="000000"/>
              </w:rPr>
              <w:t>Key updates from jurisdictions:</w:t>
            </w:r>
            <w:r>
              <w:rPr>
                <w:rFonts w:ascii="Arial (Body)" w:hAnsi="Arial (Body)"/>
                <w:color w:val="000000"/>
              </w:rPr>
              <w:t xml:space="preserve"> No update on progress since 2024.</w:t>
            </w:r>
          </w:p>
          <w:p w14:paraId="4A85CDC5" w14:textId="77777777" w:rsidR="00051F2B" w:rsidRDefault="00051F2B" w:rsidP="00FA1E51">
            <w:pPr>
              <w:pStyle w:val="TableBody"/>
              <w:spacing w:before="40" w:after="40" w:line="260" w:lineRule="atLeast"/>
              <w:ind w:right="108"/>
              <w:rPr>
                <w:rFonts w:ascii="Arial (Body)" w:hAnsi="Arial (Body)"/>
                <w:color w:val="000000"/>
              </w:rPr>
            </w:pPr>
            <w:r>
              <w:rPr>
                <w:rFonts w:cstheme="minorHAnsi"/>
                <w:b/>
                <w:bCs/>
                <w:color w:val="000000"/>
                <w:lang w:eastAsia="en-AU"/>
              </w:rPr>
              <w:t>Participant feedback</w:t>
            </w:r>
            <w:r w:rsidRPr="00196155">
              <w:rPr>
                <w:rFonts w:ascii="Arial (Body)" w:hAnsi="Arial (Body)"/>
                <w:b/>
                <w:bCs/>
                <w:color w:val="000000"/>
              </w:rPr>
              <w:t>:</w:t>
            </w:r>
            <w:r>
              <w:rPr>
                <w:rFonts w:ascii="Arial (Body)" w:hAnsi="Arial (Body)"/>
                <w:color w:val="000000"/>
              </w:rPr>
              <w:t xml:space="preserve"> The Coalition (sub.</w:t>
            </w:r>
            <w:r>
              <w:rPr>
                <w:rFonts w:ascii="Arial (Body)" w:hAnsi="Arial (Body)" w:hint="eastAsia"/>
                <w:color w:val="000000"/>
              </w:rPr>
              <w:t> </w:t>
            </w:r>
            <w:r>
              <w:rPr>
                <w:rFonts w:ascii="Arial (Body)" w:hAnsi="Arial (Body)"/>
                <w:color w:val="000000"/>
              </w:rPr>
              <w:t>33</w:t>
            </w:r>
            <w:r>
              <w:rPr>
                <w:rFonts w:ascii="Arial (Body)" w:hAnsi="Arial (Body)"/>
                <w:color w:val="000000" w:themeColor="text1"/>
              </w:rPr>
              <w:t>, p.</w:t>
            </w:r>
            <w:r>
              <w:rPr>
                <w:rFonts w:ascii="Arial (Body)" w:hAnsi="Arial (Body)" w:hint="eastAsia"/>
                <w:color w:val="000000" w:themeColor="text1"/>
              </w:rPr>
              <w:t> </w:t>
            </w:r>
            <w:r>
              <w:rPr>
                <w:rFonts w:ascii="Arial (Body)" w:hAnsi="Arial (Body)"/>
                <w:color w:val="000000" w:themeColor="text1"/>
              </w:rPr>
              <w:t>5</w:t>
            </w:r>
            <w:r>
              <w:rPr>
                <w:rFonts w:ascii="Arial (Body)" w:hAnsi="Arial (Body)"/>
                <w:color w:val="000000"/>
              </w:rPr>
              <w:t>) called for accessible and detailed public reporting, particularly where planned or rules-based environmental water is contributing to environmental outcomes.</w:t>
            </w:r>
          </w:p>
          <w:p w14:paraId="0A33CCDF" w14:textId="77777777" w:rsidR="00051F2B" w:rsidRDefault="00051F2B" w:rsidP="00FA1E51">
            <w:pPr>
              <w:pStyle w:val="TableBody"/>
              <w:spacing w:before="40" w:after="40" w:line="260" w:lineRule="atLeast"/>
              <w:ind w:right="108"/>
              <w:rPr>
                <w:rFonts w:ascii="Arial (Body)" w:hAnsi="Arial (Body)"/>
                <w:color w:val="000000"/>
              </w:rPr>
            </w:pPr>
            <w:r>
              <w:rPr>
                <w:rFonts w:ascii="Arial (Body)" w:hAnsi="Arial (Body)"/>
                <w:color w:val="000000"/>
              </w:rPr>
              <w:t xml:space="preserve">Irrigation bodies called for greater transparency on how rules-based changes are used to deliver environmental outcomes, with concerns about the integrity of the </w:t>
            </w:r>
            <w:r>
              <w:rPr>
                <w:rFonts w:ascii="Arial (Body)" w:hAnsi="Arial (Body)"/>
                <w:color w:val="000000"/>
              </w:rPr>
              <w:lastRenderedPageBreak/>
              <w:t>entitlement framework being undermined (BRFF, sub.</w:t>
            </w:r>
            <w:r>
              <w:rPr>
                <w:rFonts w:ascii="Arial (Body)" w:hAnsi="Arial (Body)" w:hint="eastAsia"/>
                <w:color w:val="000000"/>
              </w:rPr>
              <w:t> </w:t>
            </w:r>
            <w:r>
              <w:rPr>
                <w:rFonts w:ascii="Arial (Body)" w:hAnsi="Arial (Body)"/>
                <w:color w:val="000000"/>
              </w:rPr>
              <w:t>47 p.</w:t>
            </w:r>
            <w:r>
              <w:rPr>
                <w:rFonts w:ascii="Arial (Body)" w:hAnsi="Arial (Body)" w:hint="eastAsia"/>
                <w:color w:val="000000"/>
              </w:rPr>
              <w:t> </w:t>
            </w:r>
            <w:r>
              <w:rPr>
                <w:rFonts w:ascii="Arial (Body)" w:hAnsi="Arial (Body)"/>
                <w:color w:val="000000"/>
              </w:rPr>
              <w:t>2; NIC, sub.</w:t>
            </w:r>
            <w:r>
              <w:rPr>
                <w:rFonts w:ascii="Arial (Body)" w:hAnsi="Arial (Body)" w:hint="eastAsia"/>
                <w:color w:val="000000"/>
              </w:rPr>
              <w:t> </w:t>
            </w:r>
            <w:r>
              <w:rPr>
                <w:rFonts w:ascii="Arial (Body)" w:hAnsi="Arial (Body)"/>
                <w:color w:val="000000"/>
              </w:rPr>
              <w:t>65</w:t>
            </w:r>
            <w:r>
              <w:rPr>
                <w:rFonts w:ascii="Arial (Body)" w:hAnsi="Arial (Body)"/>
                <w:color w:val="000000" w:themeColor="text1"/>
              </w:rPr>
              <w:t>, pp.</w:t>
            </w:r>
            <w:r>
              <w:rPr>
                <w:rFonts w:ascii="Arial (Body)" w:hAnsi="Arial (Body)" w:hint="eastAsia"/>
                <w:color w:val="000000" w:themeColor="text1"/>
              </w:rPr>
              <w:t> </w:t>
            </w:r>
            <w:r>
              <w:rPr>
                <w:rFonts w:ascii="Arial (Body)" w:hAnsi="Arial (Body)"/>
                <w:color w:val="000000" w:themeColor="text1"/>
              </w:rPr>
              <w:t>7, 8</w:t>
            </w:r>
            <w:r>
              <w:rPr>
                <w:rFonts w:ascii="Arial (Body)" w:hAnsi="Arial (Body)"/>
                <w:color w:val="000000"/>
              </w:rPr>
              <w:t>; NSWIC, sub.</w:t>
            </w:r>
            <w:r>
              <w:rPr>
                <w:rFonts w:ascii="Arial (Body)" w:hAnsi="Arial (Body)" w:hint="eastAsia"/>
                <w:color w:val="000000"/>
              </w:rPr>
              <w:t> </w:t>
            </w:r>
            <w:r>
              <w:rPr>
                <w:rFonts w:ascii="Arial (Body)" w:hAnsi="Arial (Body)"/>
                <w:color w:val="000000"/>
              </w:rPr>
              <w:t>57</w:t>
            </w:r>
            <w:r>
              <w:rPr>
                <w:rFonts w:ascii="Arial (Body)" w:hAnsi="Arial (Body)"/>
                <w:color w:val="000000" w:themeColor="text1"/>
              </w:rPr>
              <w:t>, pp.</w:t>
            </w:r>
            <w:r>
              <w:rPr>
                <w:rFonts w:ascii="Arial (Body)" w:hAnsi="Arial (Body)" w:hint="eastAsia"/>
                <w:color w:val="000000" w:themeColor="text1"/>
              </w:rPr>
              <w:t> </w:t>
            </w:r>
            <w:r>
              <w:rPr>
                <w:rFonts w:ascii="Arial (Body)" w:hAnsi="Arial (Body)"/>
                <w:color w:val="000000" w:themeColor="text1"/>
              </w:rPr>
              <w:t>11</w:t>
            </w:r>
            <w:r>
              <w:rPr>
                <w:rFonts w:cstheme="minorHAnsi"/>
                <w:color w:val="000000"/>
                <w:lang w:eastAsia="en-AU"/>
              </w:rPr>
              <w:t>–</w:t>
            </w:r>
            <w:r>
              <w:rPr>
                <w:rFonts w:ascii="Arial (Body)" w:hAnsi="Arial (Body)"/>
                <w:color w:val="000000" w:themeColor="text1"/>
              </w:rPr>
              <w:t>12</w:t>
            </w:r>
            <w:r>
              <w:rPr>
                <w:rFonts w:ascii="Arial (Body)" w:hAnsi="Arial (Body)"/>
                <w:color w:val="000000"/>
              </w:rPr>
              <w:t>).</w:t>
            </w:r>
          </w:p>
        </w:tc>
      </w:tr>
      <w:tr w:rsidR="00051F2B" w:rsidRPr="00030C67" w14:paraId="4C117668" w14:textId="77777777" w:rsidTr="00287ACA">
        <w:tc>
          <w:tcPr>
            <w:tcW w:w="9639" w:type="dxa"/>
            <w:gridSpan w:val="3"/>
            <w:tcBorders>
              <w:top w:val="single" w:sz="4" w:space="0" w:color="BFBFBF"/>
              <w:bottom w:val="nil"/>
            </w:tcBorders>
            <w:shd w:val="clear" w:color="auto" w:fill="E0F1F7" w:themeFill="text2" w:themeFillTint="33"/>
          </w:tcPr>
          <w:p w14:paraId="468A8B5E" w14:textId="77777777" w:rsidR="00051F2B" w:rsidRDefault="00051F2B" w:rsidP="007D0F64">
            <w:pPr>
              <w:pStyle w:val="TableHeading"/>
              <w:spacing w:before="120" w:after="40" w:line="260" w:lineRule="atLeast"/>
              <w:ind w:left="57"/>
              <w:rPr>
                <w:rFonts w:ascii="Arial (Body)" w:hAnsi="Arial (Body)"/>
                <w:color w:val="000000"/>
              </w:rPr>
            </w:pPr>
            <w:r w:rsidRPr="007D37FE">
              <w:lastRenderedPageBreak/>
              <w:t xml:space="preserve">Water metering and </w:t>
            </w:r>
            <w:proofErr w:type="spellStart"/>
            <w:r w:rsidRPr="007D37FE">
              <w:t>measurement</w:t>
            </w:r>
            <w:r>
              <w:rPr>
                <w:vertAlign w:val="superscript"/>
              </w:rPr>
              <w:t>c</w:t>
            </w:r>
            <w:proofErr w:type="spellEnd"/>
          </w:p>
        </w:tc>
      </w:tr>
      <w:tr w:rsidR="00051F2B" w:rsidRPr="00030C67" w14:paraId="50756B78" w14:textId="77777777" w:rsidTr="00287ACA">
        <w:tc>
          <w:tcPr>
            <w:tcW w:w="1701" w:type="dxa"/>
            <w:tcBorders>
              <w:top w:val="nil"/>
              <w:bottom w:val="single" w:sz="4" w:space="0" w:color="BFBFBF"/>
            </w:tcBorders>
          </w:tcPr>
          <w:p w14:paraId="54F8532A" w14:textId="77777777" w:rsidR="00051F2B" w:rsidRPr="00684FEA" w:rsidRDefault="00051F2B" w:rsidP="00976E7B">
            <w:pPr>
              <w:pStyle w:val="TableHeading"/>
              <w:spacing w:before="40" w:after="80" w:line="260" w:lineRule="atLeast"/>
              <w:ind w:left="57"/>
              <w:contextualSpacing w:val="0"/>
              <w:rPr>
                <w:b w:val="0"/>
                <w:bCs/>
                <w:color w:val="auto"/>
              </w:rPr>
            </w:pPr>
            <w:r w:rsidRPr="00684FEA">
              <w:rPr>
                <w:b w:val="0"/>
                <w:bCs/>
                <w:color w:val="auto"/>
              </w:rPr>
              <w:t xml:space="preserve">Develop and implement metering actions </w:t>
            </w:r>
          </w:p>
          <w:p w14:paraId="559B54DD" w14:textId="77777777" w:rsidR="00051F2B" w:rsidRPr="00684FEA" w:rsidRDefault="00051F2B" w:rsidP="00FA1E51">
            <w:pPr>
              <w:pStyle w:val="TableHeading"/>
              <w:spacing w:before="40" w:after="40" w:line="260" w:lineRule="atLeast"/>
              <w:ind w:left="57"/>
              <w:contextualSpacing w:val="0"/>
              <w:rPr>
                <w:b w:val="0"/>
                <w:bCs/>
                <w:color w:val="auto"/>
              </w:rPr>
            </w:pPr>
            <w:r w:rsidRPr="00684FEA">
              <w:rPr>
                <w:b w:val="0"/>
                <w:bCs/>
                <w:color w:val="auto"/>
              </w:rPr>
              <w:t>Non-Urban Metering Framework implemented</w:t>
            </w:r>
          </w:p>
        </w:tc>
        <w:tc>
          <w:tcPr>
            <w:tcW w:w="1276" w:type="dxa"/>
            <w:tcBorders>
              <w:top w:val="nil"/>
              <w:bottom w:val="single" w:sz="4" w:space="0" w:color="BFBFBF"/>
            </w:tcBorders>
          </w:tcPr>
          <w:p w14:paraId="43137D9F" w14:textId="77777777" w:rsidR="00051F2B" w:rsidRPr="00E2333C" w:rsidRDefault="00051F2B" w:rsidP="00FA1E51">
            <w:pPr>
              <w:pStyle w:val="TableBody"/>
              <w:spacing w:before="40" w:after="40" w:line="260" w:lineRule="atLeast"/>
              <w:ind w:right="108"/>
              <w:rPr>
                <w:rFonts w:ascii="Arial (Body)" w:hAnsi="Arial (Body)"/>
                <w:i/>
                <w:color w:val="000000"/>
              </w:rPr>
            </w:pPr>
            <w:r w:rsidRPr="00E2333C">
              <w:rPr>
                <w:rFonts w:ascii="Arial (Body)" w:hAnsi="Arial (Body)"/>
                <w:i/>
                <w:color w:val="000000"/>
              </w:rPr>
              <w:t>Partially achieved</w:t>
            </w:r>
          </w:p>
        </w:tc>
        <w:tc>
          <w:tcPr>
            <w:tcW w:w="6662" w:type="dxa"/>
            <w:tcBorders>
              <w:top w:val="nil"/>
              <w:bottom w:val="single" w:sz="4" w:space="0" w:color="BFBFBF"/>
            </w:tcBorders>
          </w:tcPr>
          <w:p w14:paraId="5DC726B5" w14:textId="77777777" w:rsidR="00051F2B" w:rsidRPr="005572CD" w:rsidRDefault="00051F2B" w:rsidP="00FA1E51">
            <w:pPr>
              <w:pStyle w:val="TableBody"/>
              <w:spacing w:before="40" w:after="40" w:line="260" w:lineRule="atLeast"/>
            </w:pPr>
            <w:r w:rsidRPr="005572CD">
              <w:rPr>
                <w:b/>
              </w:rPr>
              <w:t>Status:</w:t>
            </w:r>
            <w:r w:rsidRPr="005572CD">
              <w:t xml:space="preserve"> Most jurisdictions are not on track to meet the requirements for AS4747 meter installation on all new and replacement meters. Many jurisdictions do not report on AS4747 compliant meter installation progress.</w:t>
            </w:r>
          </w:p>
          <w:p w14:paraId="3C24E7D0" w14:textId="77777777" w:rsidR="00051F2B" w:rsidRPr="005572CD" w:rsidRDefault="00051F2B" w:rsidP="00FA1E51">
            <w:pPr>
              <w:pStyle w:val="TableBody"/>
              <w:spacing w:before="40" w:after="40" w:line="260" w:lineRule="atLeast"/>
            </w:pPr>
            <w:r w:rsidRPr="005572CD">
              <w:rPr>
                <w:b/>
              </w:rPr>
              <w:t>Key updates from jurisdictions:</w:t>
            </w:r>
            <w:r w:rsidRPr="005572CD">
              <w:t xml:space="preserve"> Jurisdictions continue to roll out non-urban water metering, with slow uptake of AS4747 meters. </w:t>
            </w:r>
          </w:p>
          <w:p w14:paraId="6EDDEC47" w14:textId="77777777" w:rsidR="00051F2B" w:rsidRPr="00AD58F1" w:rsidRDefault="00051F2B" w:rsidP="00FA1E51">
            <w:pPr>
              <w:pStyle w:val="TableBody"/>
              <w:spacing w:before="40" w:after="40" w:line="260" w:lineRule="atLeast"/>
            </w:pPr>
            <w:r w:rsidRPr="005572CD">
              <w:t xml:space="preserve">The MDB Telemetry Uplift Program has increased uptake of telemetry installations in NSW, Queensland and Victoria in the </w:t>
            </w:r>
            <w:r>
              <w:t>p</w:t>
            </w:r>
            <w:r w:rsidRPr="005572CD">
              <w:t>ast 2</w:t>
            </w:r>
            <w:r w:rsidRPr="005572CD">
              <w:rPr>
                <w:rFonts w:hint="eastAsia"/>
              </w:rPr>
              <w:t> </w:t>
            </w:r>
            <w:r w:rsidRPr="005572CD">
              <w:t>years</w:t>
            </w:r>
            <w:r w:rsidRPr="00AD58F1">
              <w:t xml:space="preserve">. </w:t>
            </w:r>
          </w:p>
          <w:p w14:paraId="52BE5834" w14:textId="77777777" w:rsidR="00051F2B" w:rsidRPr="00AD58F1" w:rsidRDefault="00051F2B" w:rsidP="00FA1E51">
            <w:pPr>
              <w:pStyle w:val="TableBody"/>
              <w:spacing w:before="40" w:after="40" w:line="260" w:lineRule="atLeast"/>
            </w:pPr>
            <w:r w:rsidRPr="00AD58F1">
              <w:t xml:space="preserve">The program of existing meter revalidations and new meter installations for </w:t>
            </w:r>
            <w:r>
              <w:t xml:space="preserve">the </w:t>
            </w:r>
            <w:r w:rsidRPr="00AD58F1">
              <w:t>Queensland MDB was largely completed at the end November 2025.</w:t>
            </w:r>
          </w:p>
          <w:p w14:paraId="6B4A98D5" w14:textId="77777777" w:rsidR="00051F2B" w:rsidRPr="00AD58F1" w:rsidRDefault="00051F2B" w:rsidP="00FA1E51">
            <w:pPr>
              <w:pStyle w:val="TableBody"/>
              <w:spacing w:before="40" w:after="40" w:line="260" w:lineRule="atLeast"/>
            </w:pPr>
            <w:r>
              <w:t xml:space="preserve">The </w:t>
            </w:r>
            <w:r w:rsidRPr="00AD58F1">
              <w:t xml:space="preserve">Queensland </w:t>
            </w:r>
            <w:r>
              <w:t xml:space="preserve">Government </w:t>
            </w:r>
            <w:r w:rsidRPr="00AD58F1">
              <w:t xml:space="preserve">is now reporting </w:t>
            </w:r>
            <w:r>
              <w:t xml:space="preserve">annually </w:t>
            </w:r>
            <w:r w:rsidRPr="00AD58F1">
              <w:t>on progress against its measurement policy and has progressed licensing and measurement of overland flows, with all overland flow take in the Queensland MDB licenced.</w:t>
            </w:r>
          </w:p>
          <w:p w14:paraId="27D60A55" w14:textId="77777777" w:rsidR="00051F2B" w:rsidRPr="00AD58F1" w:rsidRDefault="00051F2B" w:rsidP="00FA1E51">
            <w:pPr>
              <w:pStyle w:val="TableBody"/>
              <w:spacing w:before="40" w:after="40" w:line="260" w:lineRule="atLeast"/>
            </w:pPr>
            <w:r w:rsidRPr="00AD58F1">
              <w:t>NSW</w:t>
            </w:r>
            <w:r>
              <w:t>’</w:t>
            </w:r>
            <w:r w:rsidRPr="00AD58F1">
              <w:t xml:space="preserve">s rollout of floodplain harvesting licences is complete apart from the Namoi regulated system. </w:t>
            </w:r>
          </w:p>
          <w:p w14:paraId="59572888" w14:textId="30521435" w:rsidR="00051F2B" w:rsidRPr="00AD58F1" w:rsidRDefault="00815D1E" w:rsidP="00FA1E51">
            <w:pPr>
              <w:pStyle w:val="TableBody"/>
              <w:spacing w:before="40" w:after="40" w:line="260" w:lineRule="atLeast"/>
            </w:pPr>
            <w:r>
              <w:t>Some</w:t>
            </w:r>
            <w:r w:rsidR="00051F2B" w:rsidRPr="00AD58F1">
              <w:t xml:space="preserve"> jurisdictions have </w:t>
            </w:r>
            <w:r w:rsidR="00051F2B">
              <w:t xml:space="preserve">updated </w:t>
            </w:r>
            <w:r w:rsidR="00051F2B" w:rsidRPr="00AD58F1">
              <w:t xml:space="preserve">or indicated intent to update their non-urban water metering policies to align with updates to the MAF2 and AS4747. </w:t>
            </w:r>
          </w:p>
          <w:p w14:paraId="7FBAD872" w14:textId="77777777" w:rsidR="00051F2B" w:rsidRPr="005717BA" w:rsidRDefault="00051F2B" w:rsidP="00FA1E51">
            <w:pPr>
              <w:pStyle w:val="TableBody"/>
              <w:spacing w:before="40" w:after="40" w:line="260" w:lineRule="atLeast"/>
            </w:pPr>
            <w:r>
              <w:t xml:space="preserve">In </w:t>
            </w:r>
            <w:r w:rsidRPr="00AD58F1">
              <w:t xml:space="preserve">NSW (excluding </w:t>
            </w:r>
            <w:r>
              <w:t xml:space="preserve">the </w:t>
            </w:r>
            <w:r w:rsidRPr="00AD58F1">
              <w:t xml:space="preserve">MDB), WA, Tasmania, NT and Queensland (excluding </w:t>
            </w:r>
            <w:r>
              <w:t xml:space="preserve">the </w:t>
            </w:r>
            <w:r w:rsidRPr="00AD58F1">
              <w:t>MDB)</w:t>
            </w:r>
            <w:r>
              <w:t>, there is</w:t>
            </w:r>
            <w:r w:rsidRPr="005717BA">
              <w:t xml:space="preserve"> still no reporting on uptake of AS4747 meters.</w:t>
            </w:r>
          </w:p>
          <w:p w14:paraId="3E0E94F6" w14:textId="77777777" w:rsidR="00051F2B" w:rsidRPr="00AD58F1" w:rsidRDefault="00051F2B" w:rsidP="00FA1E51">
            <w:pPr>
              <w:pStyle w:val="TableBody"/>
              <w:spacing w:before="40" w:after="40" w:line="260" w:lineRule="atLeast"/>
            </w:pPr>
            <w:r w:rsidRPr="00AD58F1">
              <w:rPr>
                <w:b/>
              </w:rPr>
              <w:t>Participant feedback:</w:t>
            </w:r>
            <w:r w:rsidRPr="00AD58F1">
              <w:t xml:space="preserve"> Inconsistency in accounting, metering and modelling policies across jurisdictions was raised by participants (BRFF, sub.</w:t>
            </w:r>
            <w:r w:rsidRPr="00AD58F1">
              <w:rPr>
                <w:rFonts w:hint="eastAsia"/>
              </w:rPr>
              <w:t> </w:t>
            </w:r>
            <w:r w:rsidRPr="00AD58F1">
              <w:t>47, pp.</w:t>
            </w:r>
            <w:r w:rsidRPr="00AD58F1">
              <w:rPr>
                <w:rFonts w:hint="eastAsia"/>
              </w:rPr>
              <w:t> </w:t>
            </w:r>
            <w:r w:rsidRPr="00AD58F1">
              <w:t>10,</w:t>
            </w:r>
            <w:r w:rsidRPr="00AD58F1">
              <w:rPr>
                <w:rFonts w:hint="eastAsia"/>
              </w:rPr>
              <w:t> </w:t>
            </w:r>
            <w:r w:rsidRPr="00AD58F1">
              <w:t xml:space="preserve">18; </w:t>
            </w:r>
            <w:proofErr w:type="spellStart"/>
            <w:r w:rsidRPr="00AD58F1">
              <w:t>eWater</w:t>
            </w:r>
            <w:proofErr w:type="spellEnd"/>
            <w:r w:rsidRPr="00AD58F1">
              <w:t>, sub.</w:t>
            </w:r>
            <w:r w:rsidRPr="00AD58F1">
              <w:rPr>
                <w:rFonts w:hint="eastAsia"/>
              </w:rPr>
              <w:t> </w:t>
            </w:r>
            <w:r w:rsidRPr="00AD58F1">
              <w:t>12, pp.</w:t>
            </w:r>
            <w:r w:rsidRPr="00AD58F1">
              <w:rPr>
                <w:rFonts w:hint="eastAsia"/>
              </w:rPr>
              <w:t> </w:t>
            </w:r>
            <w:r w:rsidRPr="00AD58F1">
              <w:t>3–4; Murray–Darling Conservation Alliance, sub.</w:t>
            </w:r>
            <w:r w:rsidRPr="00AD58F1">
              <w:rPr>
                <w:rFonts w:hint="eastAsia"/>
              </w:rPr>
              <w:t> </w:t>
            </w:r>
            <w:r w:rsidRPr="00AD58F1">
              <w:t>38, pp.</w:t>
            </w:r>
            <w:r w:rsidRPr="00AD58F1">
              <w:rPr>
                <w:rFonts w:hint="eastAsia"/>
              </w:rPr>
              <w:t> </w:t>
            </w:r>
            <w:r w:rsidRPr="00AD58F1">
              <w:t>2–3).</w:t>
            </w:r>
          </w:p>
        </w:tc>
      </w:tr>
      <w:tr w:rsidR="00051F2B" w:rsidRPr="00030C67" w14:paraId="3DD08D73" w14:textId="77777777" w:rsidTr="00287ACA">
        <w:tc>
          <w:tcPr>
            <w:tcW w:w="9639" w:type="dxa"/>
            <w:gridSpan w:val="3"/>
            <w:tcBorders>
              <w:top w:val="single" w:sz="4" w:space="0" w:color="BFBFBF"/>
              <w:bottom w:val="nil"/>
            </w:tcBorders>
            <w:shd w:val="clear" w:color="auto" w:fill="E0F1F7" w:themeFill="text2" w:themeFillTint="33"/>
          </w:tcPr>
          <w:p w14:paraId="43A8CD16" w14:textId="77777777" w:rsidR="00051F2B" w:rsidRDefault="00051F2B" w:rsidP="007D0F64">
            <w:pPr>
              <w:pStyle w:val="TableHeading"/>
              <w:spacing w:before="120" w:after="40" w:line="260" w:lineRule="atLeast"/>
              <w:ind w:left="57"/>
              <w:rPr>
                <w:rFonts w:ascii="Arial (Body)" w:hAnsi="Arial (Body)"/>
                <w:color w:val="000000"/>
              </w:rPr>
            </w:pPr>
            <w:r>
              <w:t xml:space="preserve">Compliance and </w:t>
            </w:r>
            <w:proofErr w:type="spellStart"/>
            <w:r>
              <w:t>enforcement</w:t>
            </w:r>
            <w:r>
              <w:rPr>
                <w:vertAlign w:val="superscript"/>
              </w:rPr>
              <w:t>d</w:t>
            </w:r>
            <w:proofErr w:type="spellEnd"/>
          </w:p>
        </w:tc>
      </w:tr>
      <w:tr w:rsidR="00051F2B" w:rsidRPr="00030C67" w14:paraId="466B6F90" w14:textId="77777777" w:rsidTr="00287ACA">
        <w:tc>
          <w:tcPr>
            <w:tcW w:w="1701" w:type="dxa"/>
            <w:tcBorders>
              <w:top w:val="nil"/>
              <w:bottom w:val="single" w:sz="4" w:space="0" w:color="BFBFBF"/>
            </w:tcBorders>
          </w:tcPr>
          <w:p w14:paraId="04CF410F" w14:textId="77777777" w:rsidR="00051F2B" w:rsidRPr="00684FEA" w:rsidRDefault="00051F2B" w:rsidP="00FA1E51">
            <w:pPr>
              <w:pStyle w:val="TableHeading"/>
              <w:spacing w:before="40" w:after="40" w:line="260" w:lineRule="atLeast"/>
              <w:ind w:left="57"/>
              <w:rPr>
                <w:b w:val="0"/>
                <w:bCs/>
                <w:color w:val="auto"/>
              </w:rPr>
            </w:pPr>
            <w:r w:rsidRPr="00684FEA">
              <w:rPr>
                <w:b w:val="0"/>
                <w:bCs/>
                <w:color w:val="auto"/>
              </w:rPr>
              <w:t>National Compliance Framework implemented</w:t>
            </w:r>
          </w:p>
        </w:tc>
        <w:tc>
          <w:tcPr>
            <w:tcW w:w="1276" w:type="dxa"/>
            <w:tcBorders>
              <w:top w:val="nil"/>
              <w:bottom w:val="single" w:sz="4" w:space="0" w:color="BFBFBF"/>
            </w:tcBorders>
          </w:tcPr>
          <w:p w14:paraId="1DFF8C7B" w14:textId="77777777" w:rsidR="00051F2B" w:rsidRPr="00C23D1D" w:rsidRDefault="00051F2B" w:rsidP="00FA1E51">
            <w:pPr>
              <w:pStyle w:val="TableBody"/>
              <w:spacing w:before="40" w:after="40" w:line="260" w:lineRule="atLeast"/>
              <w:ind w:right="108"/>
              <w:rPr>
                <w:rFonts w:ascii="Arial (Body)" w:hAnsi="Arial (Body)"/>
                <w:i/>
                <w:color w:val="000000"/>
              </w:rPr>
            </w:pPr>
            <w:r w:rsidRPr="00C23D1D">
              <w:rPr>
                <w:rFonts w:ascii="Arial (Body)" w:hAnsi="Arial (Body)"/>
                <w:i/>
                <w:color w:val="000000"/>
              </w:rPr>
              <w:t>Largely achieved</w:t>
            </w:r>
          </w:p>
        </w:tc>
        <w:tc>
          <w:tcPr>
            <w:tcW w:w="6662" w:type="dxa"/>
            <w:tcBorders>
              <w:top w:val="nil"/>
              <w:bottom w:val="single" w:sz="4" w:space="0" w:color="BFBFBF"/>
            </w:tcBorders>
          </w:tcPr>
          <w:p w14:paraId="6FBD0EB7" w14:textId="77777777" w:rsidR="00051F2B" w:rsidRPr="00AD58F1" w:rsidRDefault="00051F2B" w:rsidP="00FA1E51">
            <w:pPr>
              <w:pStyle w:val="TableBody"/>
              <w:spacing w:before="40" w:after="40" w:line="260" w:lineRule="atLeast"/>
            </w:pPr>
            <w:r w:rsidRPr="00AD58F1">
              <w:rPr>
                <w:b/>
              </w:rPr>
              <w:t>Status:</w:t>
            </w:r>
            <w:r w:rsidRPr="00AD58F1">
              <w:t xml:space="preserve"> Most jurisdictions are meeting the requirement that 10% of licence holders have a site inspection.</w:t>
            </w:r>
          </w:p>
          <w:p w14:paraId="42EA7FFC" w14:textId="77777777" w:rsidR="00051F2B" w:rsidRPr="00AD58F1" w:rsidRDefault="00051F2B" w:rsidP="00FA1E51">
            <w:pPr>
              <w:pStyle w:val="TableBody"/>
              <w:spacing w:before="40" w:after="40" w:line="260" w:lineRule="atLeast"/>
            </w:pPr>
            <w:r w:rsidRPr="00AD58F1">
              <w:rPr>
                <w:b/>
              </w:rPr>
              <w:t>Key updates from jurisdictions:</w:t>
            </w:r>
            <w:r w:rsidRPr="00AD58F1">
              <w:t xml:space="preserve"> In 2024, SA targeted </w:t>
            </w:r>
            <w:proofErr w:type="gramStart"/>
            <w:r w:rsidRPr="00AD58F1">
              <w:t>1,500</w:t>
            </w:r>
            <w:r w:rsidRPr="00AD58F1">
              <w:rPr>
                <w:rFonts w:hint="eastAsia"/>
              </w:rPr>
              <w:t> </w:t>
            </w:r>
            <w:r w:rsidRPr="00AD58F1">
              <w:t>meter</w:t>
            </w:r>
            <w:proofErr w:type="gramEnd"/>
            <w:r w:rsidRPr="00AD58F1">
              <w:t xml:space="preserve"> inspections in the MDB, including 680 ageing and high-risk meters, in addition to the standard inspection regime of 10% of metered sites. SA also reported refining its online validation certification in 2025.</w:t>
            </w:r>
          </w:p>
          <w:p w14:paraId="393CC9FA" w14:textId="77777777" w:rsidR="00051F2B" w:rsidRPr="00AD58F1" w:rsidRDefault="00051F2B" w:rsidP="00FA1E51">
            <w:pPr>
              <w:pStyle w:val="TableBody"/>
              <w:spacing w:before="40" w:after="40" w:line="260" w:lineRule="atLeast"/>
            </w:pPr>
            <w:r w:rsidRPr="00AD58F1">
              <w:rPr>
                <w:b/>
              </w:rPr>
              <w:t>Participant feedback:</w:t>
            </w:r>
            <w:r w:rsidRPr="00AD58F1">
              <w:t xml:space="preserve"> Participants raised concerns around enforcement settings (ENREL, sub.</w:t>
            </w:r>
            <w:r w:rsidRPr="00AD58F1">
              <w:rPr>
                <w:rFonts w:hint="eastAsia"/>
              </w:rPr>
              <w:t> </w:t>
            </w:r>
            <w:r w:rsidRPr="00AD58F1">
              <w:t>67, p.</w:t>
            </w:r>
            <w:r w:rsidRPr="00AD58F1">
              <w:rPr>
                <w:rFonts w:hint="eastAsia"/>
              </w:rPr>
              <w:t> </w:t>
            </w:r>
            <w:r w:rsidRPr="00AD58F1">
              <w:t>8; Jennifer McKay, sub.</w:t>
            </w:r>
            <w:r w:rsidRPr="00AD58F1">
              <w:rPr>
                <w:rFonts w:hint="eastAsia"/>
              </w:rPr>
              <w:t> </w:t>
            </w:r>
            <w:r w:rsidRPr="00AD58F1">
              <w:t>36, p.</w:t>
            </w:r>
            <w:r w:rsidRPr="00AD58F1">
              <w:rPr>
                <w:rFonts w:hint="eastAsia"/>
              </w:rPr>
              <w:t> </w:t>
            </w:r>
            <w:r w:rsidRPr="00AD58F1">
              <w:t>3; NELA, sub.</w:t>
            </w:r>
            <w:r w:rsidRPr="00AD58F1">
              <w:rPr>
                <w:rFonts w:hint="eastAsia"/>
              </w:rPr>
              <w:t> </w:t>
            </w:r>
            <w:r w:rsidRPr="00AD58F1">
              <w:t>56, pp.</w:t>
            </w:r>
            <w:r w:rsidRPr="00AD58F1">
              <w:rPr>
                <w:rFonts w:hint="eastAsia"/>
              </w:rPr>
              <w:t> </w:t>
            </w:r>
            <w:r w:rsidRPr="00AD58F1">
              <w:t xml:space="preserve">4–5).  </w:t>
            </w:r>
          </w:p>
          <w:p w14:paraId="6C1D5715" w14:textId="77777777" w:rsidR="00051F2B" w:rsidRPr="00AD58F1" w:rsidRDefault="00051F2B" w:rsidP="00FA1E51">
            <w:pPr>
              <w:pStyle w:val="TableBody"/>
              <w:spacing w:before="40" w:after="40" w:line="260" w:lineRule="atLeast"/>
            </w:pPr>
            <w:r w:rsidRPr="00AD58F1">
              <w:t>The Concerned Waterways Alliance (sub.</w:t>
            </w:r>
            <w:r w:rsidRPr="00AD58F1">
              <w:rPr>
                <w:rFonts w:hint="eastAsia"/>
              </w:rPr>
              <w:t> </w:t>
            </w:r>
            <w:r w:rsidRPr="00AD58F1">
              <w:t>25, pp.</w:t>
            </w:r>
            <w:r>
              <w:t> </w:t>
            </w:r>
            <w:r w:rsidRPr="00AD58F1">
              <w:t xml:space="preserve">6–7) highlighted unlicensed farm dams in Victoria as an example of inadequate monitoring, compliance and regulatory design. </w:t>
            </w:r>
          </w:p>
          <w:p w14:paraId="3CA2A39C" w14:textId="77777777" w:rsidR="00051F2B" w:rsidRPr="00030C67" w:rsidRDefault="00051F2B" w:rsidP="00FA1E51">
            <w:pPr>
              <w:pStyle w:val="TableBody"/>
              <w:spacing w:before="40" w:after="40" w:line="260" w:lineRule="atLeast"/>
            </w:pPr>
            <w:r w:rsidRPr="00AD58F1">
              <w:t>Several participants called for an independent and fully funded regulator (CWA, sub.</w:t>
            </w:r>
            <w:r w:rsidRPr="00AD58F1">
              <w:rPr>
                <w:rFonts w:hint="eastAsia"/>
              </w:rPr>
              <w:t> </w:t>
            </w:r>
            <w:r w:rsidRPr="00AD58F1">
              <w:t>25, p.</w:t>
            </w:r>
            <w:r w:rsidRPr="00AD58F1">
              <w:rPr>
                <w:rFonts w:hint="eastAsia"/>
              </w:rPr>
              <w:t> </w:t>
            </w:r>
            <w:r w:rsidRPr="00AD58F1">
              <w:t>9; DEG, sub.</w:t>
            </w:r>
            <w:r w:rsidRPr="00AD58F1">
              <w:rPr>
                <w:rFonts w:hint="eastAsia"/>
              </w:rPr>
              <w:t> </w:t>
            </w:r>
            <w:r w:rsidRPr="00AD58F1">
              <w:t>21, p.</w:t>
            </w:r>
            <w:r w:rsidRPr="00AD58F1">
              <w:rPr>
                <w:rFonts w:hint="eastAsia"/>
              </w:rPr>
              <w:t> </w:t>
            </w:r>
            <w:r w:rsidRPr="00AD58F1">
              <w:t>1; ENREL, sub.</w:t>
            </w:r>
            <w:r w:rsidRPr="00AD58F1">
              <w:rPr>
                <w:rFonts w:hint="eastAsia"/>
              </w:rPr>
              <w:t> </w:t>
            </w:r>
            <w:r w:rsidRPr="00AD58F1">
              <w:t>67, p.</w:t>
            </w:r>
            <w:r w:rsidRPr="00AD58F1">
              <w:rPr>
                <w:rFonts w:hint="eastAsia"/>
              </w:rPr>
              <w:t> </w:t>
            </w:r>
            <w:r w:rsidRPr="00AD58F1">
              <w:t>8; Jennifer McKay, sub.</w:t>
            </w:r>
            <w:r w:rsidRPr="00AD58F1">
              <w:rPr>
                <w:rFonts w:hint="eastAsia"/>
              </w:rPr>
              <w:t> </w:t>
            </w:r>
            <w:r w:rsidRPr="00AD58F1">
              <w:t>36, p.</w:t>
            </w:r>
            <w:r w:rsidRPr="00AD58F1">
              <w:rPr>
                <w:rFonts w:hint="eastAsia"/>
              </w:rPr>
              <w:t> </w:t>
            </w:r>
            <w:r w:rsidRPr="00AD58F1">
              <w:t>4; Territory Rivers, sub.</w:t>
            </w:r>
            <w:r w:rsidRPr="00AD58F1">
              <w:rPr>
                <w:rFonts w:hint="eastAsia"/>
              </w:rPr>
              <w:t> </w:t>
            </w:r>
            <w:r w:rsidRPr="00AD58F1">
              <w:t>70, pp.</w:t>
            </w:r>
            <w:r w:rsidRPr="00AD58F1">
              <w:rPr>
                <w:rFonts w:hint="eastAsia"/>
              </w:rPr>
              <w:t> </w:t>
            </w:r>
            <w:r w:rsidRPr="00AD58F1">
              <w:t>5, 8).</w:t>
            </w:r>
          </w:p>
        </w:tc>
      </w:tr>
    </w:tbl>
    <w:p w14:paraId="22A3C3A0" w14:textId="77777777" w:rsidR="00051F2B" w:rsidRPr="00E80CDF" w:rsidRDefault="00051F2B" w:rsidP="00051F2B">
      <w:pPr>
        <w:pStyle w:val="Note"/>
      </w:pPr>
      <w:r>
        <w:t>Achieved: All requirements met. Largely achieved: Requirements generally met, with some exceptions. Partially achieved: Only some requirements m</w:t>
      </w:r>
      <w:r w:rsidRPr="002005EA">
        <w:t>et</w:t>
      </w:r>
      <w:r w:rsidRPr="00576036">
        <w:t>.</w:t>
      </w:r>
      <w:r>
        <w:rPr>
          <w:b/>
          <w:bCs/>
        </w:rPr>
        <w:t xml:space="preserve"> a</w:t>
      </w:r>
      <w:r w:rsidRPr="007020DD">
        <w:rPr>
          <w:b/>
          <w:bCs/>
        </w:rPr>
        <w:t>.</w:t>
      </w:r>
      <w:r w:rsidRPr="007020DD">
        <w:t xml:space="preserve"> NWI paragraphs 82, 86, 89 ii) and iv) </w:t>
      </w:r>
      <w:r>
        <w:rPr>
          <w:b/>
          <w:bCs/>
        </w:rPr>
        <w:t>b</w:t>
      </w:r>
      <w:r w:rsidRPr="007020DD">
        <w:rPr>
          <w:b/>
          <w:bCs/>
        </w:rPr>
        <w:t>.</w:t>
      </w:r>
      <w:r w:rsidRPr="007020DD">
        <w:t xml:space="preserve"> NWI paragraphs 84–85, 89 iii) </w:t>
      </w:r>
      <w:r>
        <w:rPr>
          <w:b/>
          <w:bCs/>
        </w:rPr>
        <w:t>c</w:t>
      </w:r>
      <w:r w:rsidRPr="007020DD">
        <w:rPr>
          <w:b/>
          <w:bCs/>
        </w:rPr>
        <w:t>.</w:t>
      </w:r>
      <w:r w:rsidRPr="007020DD">
        <w:t xml:space="preserve"> NWI paragraphs 87–88, 89 </w:t>
      </w:r>
      <w:proofErr w:type="spellStart"/>
      <w:r w:rsidRPr="007020DD">
        <w:t>i</w:t>
      </w:r>
      <w:proofErr w:type="spellEnd"/>
      <w:r w:rsidRPr="007020DD">
        <w:t xml:space="preserve">) </w:t>
      </w:r>
      <w:r>
        <w:rPr>
          <w:b/>
          <w:bCs/>
        </w:rPr>
        <w:t>d</w:t>
      </w:r>
      <w:r w:rsidRPr="007020DD">
        <w:rPr>
          <w:b/>
          <w:bCs/>
        </w:rPr>
        <w:t>.</w:t>
      </w:r>
      <w:r w:rsidRPr="007020DD">
        <w:t xml:space="preserve"> NWI paragraph 89 </w:t>
      </w:r>
      <w:proofErr w:type="spellStart"/>
      <w:r w:rsidRPr="007020DD">
        <w:t>i</w:t>
      </w:r>
      <w:proofErr w:type="spellEnd"/>
      <w:r w:rsidRPr="007020DD">
        <w:t xml:space="preserve">). Note the actions in paragraphs 81 and 83 were date-limited and judged completed by the National Water Commission </w:t>
      </w:r>
      <w:r w:rsidRPr="002A19EA">
        <w:rPr>
          <w:rFonts w:ascii="Arial" w:hAnsi="Arial" w:cs="Arial"/>
        </w:rPr>
        <w:t>(NWC 2014</w:t>
      </w:r>
      <w:r w:rsidRPr="002A19EA" w:rsidDel="00B367CF">
        <w:rPr>
          <w:rFonts w:ascii="Arial" w:hAnsi="Arial" w:cs="Arial"/>
        </w:rPr>
        <w:t>)</w:t>
      </w:r>
      <w:r w:rsidRPr="007020DD">
        <w:t>, so have not been assessed.</w:t>
      </w:r>
    </w:p>
    <w:p w14:paraId="7F94A292" w14:textId="4DDCB938" w:rsidR="00051F2B" w:rsidRDefault="00051F2B" w:rsidP="00051F2B">
      <w:pPr>
        <w:pStyle w:val="Heading2"/>
        <w:numPr>
          <w:ilvl w:val="0"/>
          <w:numId w:val="0"/>
        </w:numPr>
        <w:ind w:left="851" w:hanging="851"/>
      </w:pPr>
      <w:bookmarkStart w:id="15" w:name="_Toc233795061"/>
      <w:r>
        <w:lastRenderedPageBreak/>
        <w:t>8</w:t>
      </w:r>
      <w:r w:rsidR="00BD748A">
        <w:t>.</w:t>
      </w:r>
      <w:r>
        <w:tab/>
      </w:r>
      <w:r w:rsidRPr="00F76363">
        <w:t>Urban water reform</w:t>
      </w:r>
      <w:bookmarkEnd w:id="15"/>
    </w:p>
    <w:p w14:paraId="042DA5E4" w14:textId="77777777" w:rsidR="00051F2B" w:rsidRDefault="00051F2B" w:rsidP="00051F2B">
      <w:pPr>
        <w:pStyle w:val="BodyText"/>
      </w:pPr>
      <w:r w:rsidRPr="00AB1454">
        <w:t xml:space="preserve">This </w:t>
      </w:r>
      <w:r>
        <w:t>section</w:t>
      </w:r>
      <w:r w:rsidRPr="00AB1454">
        <w:t xml:space="preserve"> considers progress in achieving outcomes under element</w:t>
      </w:r>
      <w:r>
        <w:t> </w:t>
      </w:r>
      <w:r w:rsidRPr="00AB1454">
        <w:t>6 of the NWI – urban water reform</w:t>
      </w:r>
      <w:r>
        <w:t xml:space="preserve">. The PC’s interim assessment of jurisdictions’ progress is in </w:t>
      </w:r>
      <w:r w:rsidRPr="00651C47">
        <w:t>table</w:t>
      </w:r>
      <w:r>
        <w:t> 6</w:t>
      </w:r>
      <w:r w:rsidRPr="00651C47">
        <w:t>.</w:t>
      </w:r>
      <w:r w:rsidRPr="00651C47" w:rsidDel="002612AE">
        <w:t xml:space="preserve"> </w:t>
      </w:r>
      <w:r w:rsidRPr="00AC1B84">
        <w:t>The notes to the table indicate which assessment items relate to which NWI actions and outcomes.</w:t>
      </w:r>
      <w:r>
        <w:t xml:space="preserve"> The interim update on reform directions for Australia’s water services industry </w:t>
      </w:r>
      <w:r w:rsidRPr="00273F0F">
        <w:rPr>
          <w:rFonts w:ascii="Arial" w:hAnsi="Arial" w:cs="Arial"/>
        </w:rPr>
        <w:t>(PC 2026)</w:t>
      </w:r>
      <w:r>
        <w:t xml:space="preserve"> includes further details on what we heard from participants in relation to urban water reform. </w:t>
      </w:r>
    </w:p>
    <w:p w14:paraId="6641D033" w14:textId="27F3E0A5" w:rsidR="00051F2B" w:rsidRPr="00E503DC" w:rsidRDefault="00051F2B" w:rsidP="00051F2B">
      <w:pPr>
        <w:pStyle w:val="FigureTableHeading"/>
      </w:pPr>
      <w:r>
        <w:t xml:space="preserve">Table </w:t>
      </w:r>
      <w:fldSimple w:instr=" SEQ Table \* ARABIC \s 1 ">
        <w:r w:rsidR="00287ACA">
          <w:rPr>
            <w:noProof/>
          </w:rPr>
          <w:t>6</w:t>
        </w:r>
      </w:fldSimple>
      <w:r>
        <w:rPr>
          <w:noProof/>
        </w:rPr>
        <w:t xml:space="preserve"> – Interim </w:t>
      </w:r>
      <w:r>
        <w:t>assessment: urban water reform</w:t>
      </w:r>
    </w:p>
    <w:tbl>
      <w:tblPr>
        <w:tblW w:w="9639" w:type="dxa"/>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1701"/>
        <w:gridCol w:w="1276"/>
        <w:gridCol w:w="6662"/>
      </w:tblGrid>
      <w:tr w:rsidR="00051F2B" w:rsidRPr="00030C67" w14:paraId="46C107CE" w14:textId="77777777" w:rsidTr="00287ACA">
        <w:trPr>
          <w:tblHeader/>
        </w:trPr>
        <w:tc>
          <w:tcPr>
            <w:tcW w:w="1701" w:type="dxa"/>
            <w:tcBorders>
              <w:bottom w:val="single" w:sz="4" w:space="0" w:color="BFBFBF"/>
            </w:tcBorders>
            <w:vAlign w:val="bottom"/>
          </w:tcPr>
          <w:p w14:paraId="05DD3376" w14:textId="77777777" w:rsidR="00051F2B" w:rsidRPr="00030C67" w:rsidRDefault="00051F2B" w:rsidP="00976E7B">
            <w:pPr>
              <w:pStyle w:val="TableHeading"/>
              <w:spacing w:before="40" w:after="40" w:line="260" w:lineRule="atLeast"/>
              <w:ind w:left="57"/>
              <w:contextualSpacing w:val="0"/>
              <w:rPr>
                <w:rFonts w:ascii="Arial (Body)" w:hAnsi="Arial (Body)"/>
                <w:color w:val="265A9A"/>
              </w:rPr>
            </w:pPr>
            <w:r w:rsidRPr="005E14ED">
              <w:t>NWI commitment</w:t>
            </w:r>
          </w:p>
        </w:tc>
        <w:tc>
          <w:tcPr>
            <w:tcW w:w="1276" w:type="dxa"/>
            <w:tcBorders>
              <w:bottom w:val="single" w:sz="4" w:space="0" w:color="BFBFBF"/>
            </w:tcBorders>
            <w:vAlign w:val="bottom"/>
          </w:tcPr>
          <w:p w14:paraId="120BDDCF" w14:textId="77777777" w:rsidR="00051F2B" w:rsidRPr="0037051D" w:rsidRDefault="00051F2B" w:rsidP="0037051D">
            <w:pPr>
              <w:pStyle w:val="TableHeading"/>
              <w:spacing w:before="40" w:after="40" w:line="260" w:lineRule="atLeast"/>
              <w:ind w:left="57"/>
              <w:contextualSpacing w:val="0"/>
              <w:rPr>
                <w:b w:val="0"/>
                <w:bCs/>
                <w:i/>
                <w:iCs/>
              </w:rPr>
            </w:pPr>
            <w:r w:rsidRPr="0037051D">
              <w:rPr>
                <w:b w:val="0"/>
                <w:bCs/>
                <w:i/>
                <w:iCs/>
              </w:rPr>
              <w:t>2026 interim assessment</w:t>
            </w:r>
          </w:p>
        </w:tc>
        <w:tc>
          <w:tcPr>
            <w:tcW w:w="6662" w:type="dxa"/>
            <w:tcBorders>
              <w:bottom w:val="single" w:sz="4" w:space="0" w:color="BFBFBF"/>
            </w:tcBorders>
            <w:vAlign w:val="bottom"/>
          </w:tcPr>
          <w:p w14:paraId="6C48FA8E" w14:textId="77777777" w:rsidR="00051F2B" w:rsidRPr="00030C67" w:rsidRDefault="00051F2B" w:rsidP="00976E7B">
            <w:pPr>
              <w:pStyle w:val="TableHeading"/>
              <w:spacing w:before="40" w:after="40" w:line="260" w:lineRule="atLeast"/>
              <w:contextualSpacing w:val="0"/>
            </w:pPr>
            <w:r>
              <w:t xml:space="preserve">Comments </w:t>
            </w:r>
          </w:p>
        </w:tc>
      </w:tr>
      <w:tr w:rsidR="00051F2B" w:rsidRPr="00030C67" w14:paraId="41318896" w14:textId="77777777" w:rsidTr="00287ACA">
        <w:tc>
          <w:tcPr>
            <w:tcW w:w="9639" w:type="dxa"/>
            <w:gridSpan w:val="3"/>
            <w:tcBorders>
              <w:top w:val="single" w:sz="4" w:space="0" w:color="BFBFBF"/>
              <w:bottom w:val="nil"/>
            </w:tcBorders>
            <w:shd w:val="clear" w:color="auto" w:fill="E0F1F7" w:themeFill="text2" w:themeFillTint="33"/>
          </w:tcPr>
          <w:p w14:paraId="76554B2A" w14:textId="77777777" w:rsidR="00051F2B" w:rsidRPr="00DF3ED9" w:rsidRDefault="00051F2B" w:rsidP="00976E7B">
            <w:pPr>
              <w:pStyle w:val="TableHeading"/>
              <w:spacing w:before="120" w:after="40" w:line="260" w:lineRule="atLeast"/>
              <w:ind w:left="57"/>
            </w:pPr>
            <w:r>
              <w:t xml:space="preserve">Urban water service </w:t>
            </w:r>
            <w:proofErr w:type="spellStart"/>
            <w:r>
              <w:t>quality</w:t>
            </w:r>
            <w:r w:rsidRPr="000B416C">
              <w:rPr>
                <w:rFonts w:cstheme="minorHAnsi"/>
                <w:vertAlign w:val="superscript"/>
                <w:lang w:eastAsia="en-AU"/>
              </w:rPr>
              <w:t>a</w:t>
            </w:r>
            <w:proofErr w:type="spellEnd"/>
          </w:p>
        </w:tc>
      </w:tr>
      <w:tr w:rsidR="00051F2B" w:rsidRPr="00030C67" w14:paraId="3B83B09D" w14:textId="77777777" w:rsidTr="00287ACA">
        <w:tc>
          <w:tcPr>
            <w:tcW w:w="1701" w:type="dxa"/>
            <w:tcBorders>
              <w:top w:val="nil"/>
              <w:bottom w:val="single" w:sz="4" w:space="0" w:color="BFBFBF" w:themeColor="background1" w:themeShade="BF"/>
            </w:tcBorders>
          </w:tcPr>
          <w:p w14:paraId="2451C5ED" w14:textId="77777777" w:rsidR="00051F2B" w:rsidRPr="00684FEA" w:rsidRDefault="00051F2B" w:rsidP="00976E7B">
            <w:pPr>
              <w:pStyle w:val="TableHeading"/>
              <w:spacing w:before="40" w:after="40" w:line="260" w:lineRule="atLeast"/>
              <w:ind w:left="57"/>
              <w:rPr>
                <w:b w:val="0"/>
                <w:bCs/>
                <w:color w:val="auto"/>
              </w:rPr>
            </w:pPr>
            <w:r w:rsidRPr="00684FEA">
              <w:rPr>
                <w:b w:val="0"/>
                <w:bCs/>
                <w:color w:val="auto"/>
              </w:rPr>
              <w:t>Achieving healthy and safe water supplies: Major cities</w:t>
            </w:r>
          </w:p>
        </w:tc>
        <w:tc>
          <w:tcPr>
            <w:tcW w:w="1276" w:type="dxa"/>
            <w:tcBorders>
              <w:top w:val="nil"/>
              <w:bottom w:val="single" w:sz="4" w:space="0" w:color="BFBFBF" w:themeColor="background1" w:themeShade="BF"/>
            </w:tcBorders>
          </w:tcPr>
          <w:p w14:paraId="7022C9FF" w14:textId="77777777" w:rsidR="00051F2B" w:rsidRPr="00485A91" w:rsidRDefault="00051F2B" w:rsidP="00976E7B">
            <w:pPr>
              <w:pStyle w:val="TableBody"/>
              <w:spacing w:before="40" w:after="40" w:line="260" w:lineRule="atLeast"/>
              <w:ind w:right="108"/>
              <w:rPr>
                <w:rFonts w:ascii="Arial (Body)" w:hAnsi="Arial (Body)"/>
                <w:i/>
                <w:iCs/>
                <w:color w:val="000000"/>
              </w:rPr>
            </w:pPr>
            <w:r w:rsidRPr="00485A91">
              <w:rPr>
                <w:rFonts w:ascii="Arial (Body)" w:hAnsi="Arial (Body)"/>
                <w:i/>
                <w:iCs/>
                <w:color w:val="000000"/>
              </w:rPr>
              <w:t>Achieved</w:t>
            </w:r>
          </w:p>
        </w:tc>
        <w:tc>
          <w:tcPr>
            <w:tcW w:w="6662" w:type="dxa"/>
            <w:tcBorders>
              <w:top w:val="nil"/>
              <w:bottom w:val="single" w:sz="4" w:space="0" w:color="BFBFBF" w:themeColor="background1" w:themeShade="BF"/>
            </w:tcBorders>
          </w:tcPr>
          <w:p w14:paraId="01AC1E9F" w14:textId="77777777" w:rsidR="00051F2B" w:rsidRDefault="00051F2B" w:rsidP="00976E7B">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0B416C">
              <w:rPr>
                <w:rFonts w:ascii="Arial (Body)" w:hAnsi="Arial (Body)"/>
                <w:b/>
                <w:color w:val="000000"/>
              </w:rPr>
              <w:t>:</w:t>
            </w:r>
            <w:r>
              <w:rPr>
                <w:rFonts w:ascii="Arial (Body)" w:hAnsi="Arial (Body)"/>
                <w:color w:val="000000"/>
              </w:rPr>
              <w:t xml:space="preserve"> </w:t>
            </w:r>
            <w:r w:rsidRPr="00F67E20">
              <w:rPr>
                <w:rFonts w:ascii="Arial (Body)" w:hAnsi="Arial (Body)"/>
                <w:color w:val="000000"/>
              </w:rPr>
              <w:t>Water quality compliance is generally achieved</w:t>
            </w:r>
            <w:r>
              <w:rPr>
                <w:rFonts w:ascii="Arial (Body)" w:hAnsi="Arial (Body)"/>
                <w:color w:val="000000"/>
              </w:rPr>
              <w:t>.</w:t>
            </w:r>
          </w:p>
          <w:p w14:paraId="431F6B4A" w14:textId="77777777" w:rsidR="00051F2B" w:rsidRPr="00B966F2" w:rsidRDefault="00051F2B" w:rsidP="00976E7B">
            <w:pPr>
              <w:pStyle w:val="TableBody"/>
              <w:spacing w:before="40" w:after="40" w:line="260" w:lineRule="atLeast"/>
              <w:ind w:right="108"/>
              <w:rPr>
                <w:rFonts w:ascii="Arial (Body)" w:hAnsi="Arial (Body)"/>
                <w:color w:val="000000"/>
              </w:rPr>
            </w:pPr>
            <w:r>
              <w:rPr>
                <w:rFonts w:ascii="Arial (Body)" w:hAnsi="Arial (Body)"/>
                <w:b/>
                <w:bCs/>
                <w:color w:val="000000"/>
              </w:rPr>
              <w:t xml:space="preserve">Key updates from jurisdictions: </w:t>
            </w:r>
            <w:r w:rsidRPr="009E7672">
              <w:rPr>
                <w:rFonts w:ascii="Arial (Body)" w:hAnsi="Arial (Body)"/>
                <w:color w:val="000000"/>
              </w:rPr>
              <w:t>Co</w:t>
            </w:r>
            <w:r w:rsidRPr="00B966F2">
              <w:rPr>
                <w:rFonts w:ascii="Arial (Body)" w:hAnsi="Arial (Body)"/>
                <w:color w:val="000000"/>
              </w:rPr>
              <w:t xml:space="preserve">nstruction of a seawater desalination </w:t>
            </w:r>
            <w:r>
              <w:rPr>
                <w:rFonts w:ascii="Arial (Body)" w:hAnsi="Arial (Body)"/>
                <w:color w:val="000000"/>
              </w:rPr>
              <w:t xml:space="preserve">plant is </w:t>
            </w:r>
            <w:r w:rsidRPr="00B966F2">
              <w:rPr>
                <w:rFonts w:ascii="Arial (Body)" w:hAnsi="Arial (Body)"/>
                <w:color w:val="000000"/>
              </w:rPr>
              <w:t xml:space="preserve">underway </w:t>
            </w:r>
            <w:r>
              <w:rPr>
                <w:rFonts w:ascii="Arial (Body)" w:hAnsi="Arial (Body)"/>
                <w:color w:val="000000"/>
              </w:rPr>
              <w:t xml:space="preserve">in WA to supply the Perth area </w:t>
            </w:r>
            <w:r w:rsidRPr="00B966F2">
              <w:rPr>
                <w:rFonts w:ascii="Arial (Body)" w:hAnsi="Arial (Body)"/>
                <w:color w:val="000000"/>
              </w:rPr>
              <w:t>(50GL of new supply)</w:t>
            </w:r>
            <w:r>
              <w:rPr>
                <w:rFonts w:ascii="Arial (Body)" w:hAnsi="Arial (Body)"/>
                <w:color w:val="000000"/>
              </w:rPr>
              <w:t>.</w:t>
            </w:r>
          </w:p>
          <w:p w14:paraId="2763D233" w14:textId="77777777" w:rsidR="00051F2B" w:rsidRDefault="00051F2B" w:rsidP="00976E7B">
            <w:pPr>
              <w:pStyle w:val="TableBody"/>
              <w:spacing w:before="40" w:after="40" w:line="260" w:lineRule="atLeast"/>
              <w:ind w:right="108"/>
              <w:rPr>
                <w:rFonts w:ascii="Arial (Body)" w:hAnsi="Arial (Body)"/>
                <w:color w:val="000000"/>
              </w:rPr>
            </w:pPr>
            <w:r>
              <w:rPr>
                <w:rFonts w:cstheme="minorHAnsi"/>
                <w:b/>
                <w:bCs/>
                <w:color w:val="000000"/>
                <w:lang w:eastAsia="en-AU"/>
              </w:rPr>
              <w:t xml:space="preserve">Participant feedback: </w:t>
            </w:r>
            <w:r w:rsidRPr="005C2931">
              <w:rPr>
                <w:rFonts w:cstheme="minorHAnsi"/>
                <w:color w:val="000000"/>
                <w:lang w:eastAsia="en-AU"/>
              </w:rPr>
              <w:t xml:space="preserve">Several </w:t>
            </w:r>
            <w:r>
              <w:rPr>
                <w:rFonts w:cstheme="minorHAnsi"/>
                <w:color w:val="000000"/>
                <w:lang w:eastAsia="en-AU"/>
              </w:rPr>
              <w:t>p</w:t>
            </w:r>
            <w:r w:rsidRPr="0079582C">
              <w:rPr>
                <w:rFonts w:cstheme="minorHAnsi"/>
                <w:color w:val="000000"/>
                <w:lang w:eastAsia="en-AU"/>
              </w:rPr>
              <w:t xml:space="preserve">articipants highlighted </w:t>
            </w:r>
            <w:r>
              <w:rPr>
                <w:rFonts w:cstheme="minorHAnsi"/>
                <w:color w:val="000000"/>
                <w:lang w:eastAsia="en-AU"/>
              </w:rPr>
              <w:t xml:space="preserve">projected </w:t>
            </w:r>
            <w:r w:rsidRPr="0079582C">
              <w:rPr>
                <w:rFonts w:cstheme="minorHAnsi"/>
                <w:color w:val="000000"/>
                <w:lang w:eastAsia="en-AU"/>
              </w:rPr>
              <w:t>underinvestment in</w:t>
            </w:r>
            <w:r>
              <w:rPr>
                <w:rFonts w:ascii="Arial (Body)" w:hAnsi="Arial (Body)"/>
                <w:color w:val="000000"/>
              </w:rPr>
              <w:t xml:space="preserve"> infrastructure renewal (AWA, sub.</w:t>
            </w:r>
            <w:r>
              <w:rPr>
                <w:rFonts w:ascii="Arial (Body)" w:hAnsi="Arial (Body)" w:hint="eastAsia"/>
                <w:color w:val="000000"/>
              </w:rPr>
              <w:t> </w:t>
            </w:r>
            <w:r>
              <w:rPr>
                <w:rFonts w:ascii="Arial (Body)" w:hAnsi="Arial (Body)"/>
                <w:color w:val="000000"/>
              </w:rPr>
              <w:t>50, p.</w:t>
            </w:r>
            <w:r>
              <w:rPr>
                <w:rFonts w:ascii="Arial (Body)" w:hAnsi="Arial (Body)" w:hint="eastAsia"/>
                <w:color w:val="000000"/>
              </w:rPr>
              <w:t> </w:t>
            </w:r>
            <w:r>
              <w:rPr>
                <w:rFonts w:ascii="Arial (Body)" w:hAnsi="Arial (Body)"/>
                <w:color w:val="000000"/>
              </w:rPr>
              <w:t xml:space="preserve">8; </w:t>
            </w:r>
            <w:proofErr w:type="spellStart"/>
            <w:r>
              <w:rPr>
                <w:rFonts w:ascii="Arial (Body)" w:hAnsi="Arial (Body)"/>
                <w:color w:val="000000"/>
              </w:rPr>
              <w:t>TasWater</w:t>
            </w:r>
            <w:proofErr w:type="spellEnd"/>
            <w:r>
              <w:rPr>
                <w:rFonts w:ascii="Arial (Body)" w:hAnsi="Arial (Body)"/>
                <w:color w:val="000000"/>
              </w:rPr>
              <w:t>, sub.</w:t>
            </w:r>
            <w:r>
              <w:rPr>
                <w:rFonts w:ascii="Arial (Body)" w:hAnsi="Arial (Body)" w:hint="eastAsia"/>
                <w:color w:val="000000"/>
              </w:rPr>
              <w:t> </w:t>
            </w:r>
            <w:r>
              <w:rPr>
                <w:rFonts w:ascii="Arial (Body)" w:hAnsi="Arial (Body)"/>
                <w:color w:val="000000"/>
              </w:rPr>
              <w:t>32, p.</w:t>
            </w:r>
            <w:r>
              <w:rPr>
                <w:rFonts w:ascii="Arial (Body)" w:hAnsi="Arial (Body)" w:hint="eastAsia"/>
                <w:color w:val="000000"/>
              </w:rPr>
              <w:t> </w:t>
            </w:r>
            <w:r>
              <w:rPr>
                <w:rFonts w:ascii="Arial (Body)" w:hAnsi="Arial (Body)"/>
                <w:color w:val="000000"/>
              </w:rPr>
              <w:t>5; WSAA, sub.</w:t>
            </w:r>
            <w:r>
              <w:rPr>
                <w:rFonts w:ascii="Arial (Body)" w:hAnsi="Arial (Body)" w:hint="eastAsia"/>
                <w:color w:val="000000"/>
              </w:rPr>
              <w:t> </w:t>
            </w:r>
            <w:r>
              <w:rPr>
                <w:rFonts w:ascii="Arial (Body)" w:hAnsi="Arial (Body)"/>
                <w:color w:val="000000"/>
              </w:rPr>
              <w:t>53, p.</w:t>
            </w:r>
            <w:r>
              <w:rPr>
                <w:rFonts w:ascii="Arial (Body)" w:hAnsi="Arial (Body)" w:hint="eastAsia"/>
                <w:color w:val="000000"/>
              </w:rPr>
              <w:t> </w:t>
            </w:r>
            <w:r>
              <w:rPr>
                <w:rFonts w:ascii="Arial (Body)" w:hAnsi="Arial (Body)"/>
                <w:color w:val="000000"/>
              </w:rPr>
              <w:t>5) and raised growing pressure from climate change, population growth and ageing assets (AMEC, sub.</w:t>
            </w:r>
            <w:r>
              <w:rPr>
                <w:rFonts w:ascii="Arial (Body)" w:hAnsi="Arial (Body)" w:hint="eastAsia"/>
                <w:color w:val="000000"/>
              </w:rPr>
              <w:t> </w:t>
            </w:r>
            <w:r>
              <w:rPr>
                <w:rFonts w:ascii="Arial (Body)" w:hAnsi="Arial (Body)"/>
                <w:color w:val="000000"/>
              </w:rPr>
              <w:t>40, pp.</w:t>
            </w:r>
            <w:r>
              <w:rPr>
                <w:rFonts w:ascii="Arial (Body)" w:hAnsi="Arial (Body)" w:hint="eastAsia"/>
                <w:color w:val="000000"/>
              </w:rPr>
              <w:t> </w:t>
            </w:r>
            <w:r>
              <w:rPr>
                <w:rFonts w:ascii="Arial (Body)" w:hAnsi="Arial (Body)"/>
                <w:color w:val="000000"/>
              </w:rPr>
              <w:t>4</w:t>
            </w:r>
            <w:r>
              <w:rPr>
                <w:rFonts w:cstheme="minorHAnsi"/>
                <w:color w:val="000000"/>
                <w:lang w:eastAsia="en-AU"/>
              </w:rPr>
              <w:t>–</w:t>
            </w:r>
            <w:r>
              <w:rPr>
                <w:rFonts w:ascii="Arial (Body)" w:hAnsi="Arial (Body)"/>
                <w:color w:val="000000"/>
              </w:rPr>
              <w:t>5; ATSE, sub.</w:t>
            </w:r>
            <w:r>
              <w:rPr>
                <w:rFonts w:ascii="Arial (Body)" w:hAnsi="Arial (Body)" w:hint="eastAsia"/>
                <w:color w:val="000000"/>
              </w:rPr>
              <w:t> </w:t>
            </w:r>
            <w:r>
              <w:rPr>
                <w:rFonts w:ascii="Arial (Body)" w:hAnsi="Arial (Body)"/>
                <w:color w:val="000000"/>
              </w:rPr>
              <w:t>3, p.</w:t>
            </w:r>
            <w:r>
              <w:rPr>
                <w:rFonts w:ascii="Arial (Body)" w:hAnsi="Arial (Body)" w:hint="eastAsia"/>
                <w:color w:val="000000"/>
              </w:rPr>
              <w:t> </w:t>
            </w:r>
            <w:r>
              <w:rPr>
                <w:rFonts w:ascii="Arial (Body)" w:hAnsi="Arial (Body)"/>
                <w:color w:val="000000"/>
              </w:rPr>
              <w:t>3; AWA, sub.</w:t>
            </w:r>
            <w:r>
              <w:rPr>
                <w:rFonts w:ascii="Arial (Body)" w:hAnsi="Arial (Body)" w:hint="eastAsia"/>
                <w:color w:val="000000"/>
              </w:rPr>
              <w:t> </w:t>
            </w:r>
            <w:r>
              <w:rPr>
                <w:rFonts w:ascii="Arial (Body)" w:hAnsi="Arial (Body)"/>
                <w:color w:val="000000"/>
              </w:rPr>
              <w:t>50, p.</w:t>
            </w:r>
            <w:r>
              <w:rPr>
                <w:rFonts w:ascii="Arial (Body)" w:hAnsi="Arial (Body)" w:hint="eastAsia"/>
                <w:color w:val="000000"/>
              </w:rPr>
              <w:t> </w:t>
            </w:r>
            <w:r>
              <w:rPr>
                <w:rFonts w:ascii="Arial (Body)" w:hAnsi="Arial (Body)"/>
                <w:color w:val="000000"/>
              </w:rPr>
              <w:t xml:space="preserve">8). </w:t>
            </w:r>
          </w:p>
        </w:tc>
      </w:tr>
      <w:tr w:rsidR="00051F2B" w:rsidRPr="00030C67" w14:paraId="45146C11" w14:textId="77777777" w:rsidTr="00287ACA">
        <w:tc>
          <w:tcPr>
            <w:tcW w:w="1701" w:type="dxa"/>
            <w:tcBorders>
              <w:top w:val="single" w:sz="4" w:space="0" w:color="BFBFBF" w:themeColor="background1" w:themeShade="BF"/>
              <w:bottom w:val="single" w:sz="4" w:space="0" w:color="BFBFBF"/>
            </w:tcBorders>
          </w:tcPr>
          <w:p w14:paraId="461B58D1" w14:textId="77777777" w:rsidR="00051F2B" w:rsidRPr="00684FEA" w:rsidRDefault="00051F2B" w:rsidP="00976E7B">
            <w:pPr>
              <w:pStyle w:val="TableHeading"/>
              <w:spacing w:before="40" w:after="40" w:line="260" w:lineRule="atLeast"/>
              <w:ind w:left="57"/>
              <w:rPr>
                <w:b w:val="0"/>
                <w:bCs/>
                <w:color w:val="auto"/>
              </w:rPr>
            </w:pPr>
            <w:r w:rsidRPr="00684FEA">
              <w:rPr>
                <w:b w:val="0"/>
                <w:bCs/>
                <w:color w:val="auto"/>
              </w:rPr>
              <w:t xml:space="preserve">Achieving healthy and safe water supplies: Regional and </w:t>
            </w:r>
            <w:proofErr w:type="spellStart"/>
            <w:r w:rsidRPr="00684FEA">
              <w:rPr>
                <w:b w:val="0"/>
                <w:bCs/>
                <w:color w:val="auto"/>
              </w:rPr>
              <w:t>remote</w:t>
            </w:r>
            <w:r w:rsidRPr="00684FEA">
              <w:rPr>
                <w:rFonts w:cstheme="minorHAnsi"/>
                <w:color w:val="auto"/>
                <w:vertAlign w:val="superscript"/>
                <w:lang w:eastAsia="en-AU"/>
              </w:rPr>
              <w:t>c</w:t>
            </w:r>
            <w:proofErr w:type="spellEnd"/>
          </w:p>
        </w:tc>
        <w:tc>
          <w:tcPr>
            <w:tcW w:w="1276" w:type="dxa"/>
            <w:tcBorders>
              <w:top w:val="single" w:sz="4" w:space="0" w:color="BFBFBF" w:themeColor="background1" w:themeShade="BF"/>
              <w:bottom w:val="single" w:sz="4" w:space="0" w:color="BFBFBF"/>
            </w:tcBorders>
          </w:tcPr>
          <w:p w14:paraId="222B2557" w14:textId="77777777" w:rsidR="00051F2B" w:rsidRPr="00485A91" w:rsidRDefault="00051F2B" w:rsidP="00976E7B">
            <w:pPr>
              <w:pStyle w:val="TableBody"/>
              <w:spacing w:before="40" w:after="40" w:line="260" w:lineRule="atLeast"/>
              <w:ind w:right="108"/>
              <w:rPr>
                <w:rFonts w:ascii="Arial (Body)" w:hAnsi="Arial (Body)"/>
                <w:i/>
                <w:iCs/>
                <w:color w:val="000000"/>
              </w:rPr>
            </w:pPr>
            <w:r w:rsidRPr="00485A91">
              <w:rPr>
                <w:rFonts w:ascii="Arial (Body)" w:hAnsi="Arial (Body)"/>
                <w:i/>
                <w:iCs/>
                <w:color w:val="000000"/>
              </w:rPr>
              <w:t>Largely</w:t>
            </w:r>
            <w:r w:rsidRPr="00485A91">
              <w:rPr>
                <w:rFonts w:ascii="Arial (Body)" w:hAnsi="Arial (Body)"/>
                <w:i/>
                <w:iCs/>
                <w:color w:val="000000"/>
                <w:shd w:val="clear" w:color="auto" w:fill="FCEFD2" w:themeFill="accent3" w:themeFillTint="33"/>
              </w:rPr>
              <w:t xml:space="preserve"> </w:t>
            </w:r>
            <w:r w:rsidRPr="00485A91">
              <w:rPr>
                <w:rFonts w:ascii="Arial (Body)" w:hAnsi="Arial (Body)"/>
                <w:i/>
                <w:iCs/>
                <w:color w:val="000000"/>
              </w:rPr>
              <w:t>achieved</w:t>
            </w:r>
          </w:p>
        </w:tc>
        <w:tc>
          <w:tcPr>
            <w:tcW w:w="6662" w:type="dxa"/>
            <w:tcBorders>
              <w:top w:val="single" w:sz="4" w:space="0" w:color="BFBFBF" w:themeColor="background1" w:themeShade="BF"/>
              <w:bottom w:val="single" w:sz="4" w:space="0" w:color="BFBFBF"/>
            </w:tcBorders>
          </w:tcPr>
          <w:p w14:paraId="6C444528" w14:textId="77777777" w:rsidR="00051F2B" w:rsidRPr="00976E7B" w:rsidRDefault="00051F2B" w:rsidP="00976E7B">
            <w:pPr>
              <w:pStyle w:val="TableBody"/>
              <w:spacing w:before="40" w:after="40" w:line="260" w:lineRule="atLeast"/>
              <w:ind w:right="108"/>
              <w:rPr>
                <w:rFonts w:ascii="Arial (Body)" w:hAnsi="Arial (Body)"/>
                <w:color w:val="000000"/>
                <w:spacing w:val="-2"/>
              </w:rPr>
            </w:pPr>
            <w:r w:rsidRPr="00976E7B">
              <w:rPr>
                <w:rFonts w:ascii="Arial (Body)" w:hAnsi="Arial (Body)"/>
                <w:b/>
                <w:bCs/>
                <w:color w:val="000000"/>
                <w:spacing w:val="-2"/>
              </w:rPr>
              <w:t>Status</w:t>
            </w:r>
            <w:r w:rsidRPr="00976E7B">
              <w:rPr>
                <w:rFonts w:ascii="Arial (Body)" w:hAnsi="Arial (Body)"/>
                <w:b/>
                <w:color w:val="000000"/>
                <w:spacing w:val="-2"/>
              </w:rPr>
              <w:t>:</w:t>
            </w:r>
            <w:r w:rsidRPr="00976E7B">
              <w:rPr>
                <w:rFonts w:ascii="Arial (Body)" w:hAnsi="Arial (Body)"/>
                <w:color w:val="000000"/>
                <w:spacing w:val="-2"/>
              </w:rPr>
              <w:t xml:space="preserve"> Safe drinking water is still unavailable in some regional and remote areas. In some areas, boil water notices have been issued, and water carting and bottled water supply has been required on occasion to ensure residents had access to safe drinking water. Jurisdictions continue to implement a range of measures to improve regional and remote service quality</w:t>
            </w:r>
            <w:r w:rsidRPr="00976E7B">
              <w:rPr>
                <w:rFonts w:ascii="Arial (Body)" w:hAnsi="Arial (Body)"/>
                <w:color w:val="000000" w:themeColor="text1"/>
                <w:spacing w:val="-2"/>
              </w:rPr>
              <w:t>, including joint Australian and state and territory government infrastructure investments in remote Aboriginal and Torres Strait Islander communities</w:t>
            </w:r>
            <w:r w:rsidRPr="00976E7B">
              <w:rPr>
                <w:rFonts w:ascii="Arial (Body)" w:hAnsi="Arial (Body)"/>
                <w:color w:val="000000"/>
                <w:spacing w:val="-2"/>
              </w:rPr>
              <w:t xml:space="preserve">. </w:t>
            </w:r>
          </w:p>
          <w:p w14:paraId="121E0579" w14:textId="77777777" w:rsidR="00051F2B" w:rsidRPr="00976E7B" w:rsidRDefault="00051F2B" w:rsidP="00976E7B">
            <w:pPr>
              <w:pStyle w:val="TableBody"/>
              <w:spacing w:before="40" w:after="40" w:line="260" w:lineRule="atLeast"/>
              <w:ind w:right="108"/>
              <w:rPr>
                <w:rFonts w:ascii="Arial (Body)" w:hAnsi="Arial (Body)"/>
                <w:b/>
                <w:bCs/>
                <w:color w:val="000000"/>
                <w:spacing w:val="-2"/>
              </w:rPr>
            </w:pPr>
            <w:r w:rsidRPr="00976E7B">
              <w:rPr>
                <w:rFonts w:ascii="Arial (Body)" w:hAnsi="Arial (Body)"/>
                <w:b/>
                <w:bCs/>
                <w:color w:val="000000"/>
                <w:spacing w:val="-2"/>
              </w:rPr>
              <w:t xml:space="preserve">Key updates from jurisdictions: </w:t>
            </w:r>
            <w:r w:rsidRPr="00976E7B">
              <w:rPr>
                <w:rFonts w:cstheme="minorHAnsi"/>
                <w:color w:val="000000"/>
                <w:spacing w:val="-2"/>
                <w:lang w:eastAsia="en-AU"/>
              </w:rPr>
              <w:t>While this outcome has not yet been fully achieved, jurisdictions provided updates on progress since 2024.</w:t>
            </w:r>
          </w:p>
          <w:p w14:paraId="24C4A2D7" w14:textId="77777777" w:rsidR="00051F2B" w:rsidRPr="00976E7B" w:rsidRDefault="00051F2B" w:rsidP="00D568E5">
            <w:pPr>
              <w:pStyle w:val="TableListBullet"/>
              <w:spacing w:line="260" w:lineRule="atLeast"/>
              <w:rPr>
                <w:spacing w:val="-2"/>
              </w:rPr>
            </w:pPr>
            <w:r w:rsidRPr="00976E7B">
              <w:rPr>
                <w:spacing w:val="-2"/>
              </w:rPr>
              <w:t>The Australian Government continued to invest under the National Water Grid Fund (NWGF) in regional and remote Aboriginal and Torres Strait Islander communities. However, in the 2026–27 Budget, $103.9 million of uncommitted funding from the NWGF over 7 years from 2028–29 was redirected as a budget saving measure (Australian Government 2026, p. 47).</w:t>
            </w:r>
          </w:p>
          <w:p w14:paraId="26A7C835" w14:textId="77777777" w:rsidR="00051F2B" w:rsidRPr="00976E7B" w:rsidRDefault="00051F2B" w:rsidP="00D568E5">
            <w:pPr>
              <w:pStyle w:val="TableListBullet"/>
              <w:spacing w:line="260" w:lineRule="atLeast"/>
              <w:rPr>
                <w:spacing w:val="-2"/>
              </w:rPr>
            </w:pPr>
            <w:r w:rsidRPr="00976E7B">
              <w:rPr>
                <w:spacing w:val="-2"/>
              </w:rPr>
              <w:t>The NSW Government continues to implement the Aboriginal Communities Water and Sewerage Program and the Active Operations Support program.</w:t>
            </w:r>
          </w:p>
          <w:p w14:paraId="0DB85247" w14:textId="77777777" w:rsidR="00051F2B" w:rsidRPr="00D568E5" w:rsidRDefault="00051F2B" w:rsidP="00D568E5">
            <w:pPr>
              <w:pStyle w:val="TableListBullet"/>
              <w:spacing w:line="260" w:lineRule="atLeast"/>
            </w:pPr>
            <w:r w:rsidRPr="00D568E5">
              <w:t>The Queensland Government has continued to undertake urban water risk assessments.</w:t>
            </w:r>
          </w:p>
          <w:p w14:paraId="73392A08" w14:textId="77777777" w:rsidR="00051F2B" w:rsidRPr="00976E7B" w:rsidRDefault="00051F2B" w:rsidP="00D568E5">
            <w:pPr>
              <w:pStyle w:val="TableListBullet"/>
              <w:spacing w:line="260" w:lineRule="atLeast"/>
              <w:rPr>
                <w:spacing w:val="-2"/>
              </w:rPr>
            </w:pPr>
            <w:r w:rsidRPr="00976E7B">
              <w:rPr>
                <w:spacing w:val="-2"/>
              </w:rPr>
              <w:t>In WA, Water Corporation has continued to implement the Aboriginal Communities Water Services program.</w:t>
            </w:r>
          </w:p>
          <w:p w14:paraId="730E769B" w14:textId="77777777" w:rsidR="00051F2B" w:rsidRPr="00976E7B" w:rsidRDefault="00051F2B" w:rsidP="00D568E5">
            <w:pPr>
              <w:pStyle w:val="TableListBullet"/>
              <w:spacing w:line="260" w:lineRule="atLeast"/>
              <w:rPr>
                <w:spacing w:val="-2"/>
              </w:rPr>
            </w:pPr>
            <w:r w:rsidRPr="00976E7B">
              <w:rPr>
                <w:spacing w:val="-2"/>
              </w:rPr>
              <w:t xml:space="preserve">In SA, recent and current initiatives underway to upgrade water supply infrastructure in regional and remote areas include upgrades to improve water security in the Aboriginal Communities of Yalata, </w:t>
            </w:r>
            <w:proofErr w:type="spellStart"/>
            <w:r w:rsidRPr="00976E7B">
              <w:rPr>
                <w:spacing w:val="-2"/>
              </w:rPr>
              <w:t>Nipapanha</w:t>
            </w:r>
            <w:proofErr w:type="spellEnd"/>
            <w:r w:rsidRPr="00976E7B">
              <w:rPr>
                <w:spacing w:val="-2"/>
              </w:rPr>
              <w:t xml:space="preserve"> and </w:t>
            </w:r>
            <w:proofErr w:type="spellStart"/>
            <w:r w:rsidRPr="00976E7B">
              <w:rPr>
                <w:spacing w:val="-2"/>
              </w:rPr>
              <w:t>Indulkana</w:t>
            </w:r>
            <w:proofErr w:type="spellEnd"/>
            <w:r w:rsidRPr="00976E7B">
              <w:rPr>
                <w:spacing w:val="-2"/>
              </w:rPr>
              <w:t xml:space="preserve"> (</w:t>
            </w:r>
            <w:proofErr w:type="spellStart"/>
            <w:r w:rsidRPr="00976E7B">
              <w:rPr>
                <w:spacing w:val="-2"/>
              </w:rPr>
              <w:t>Iwantja</w:t>
            </w:r>
            <w:proofErr w:type="spellEnd"/>
            <w:r w:rsidRPr="00976E7B">
              <w:rPr>
                <w:spacing w:val="-2"/>
              </w:rPr>
              <w:t xml:space="preserve">). The NWGF and SA Water have established a jointly funded project to improve water security across another 8 communities in the </w:t>
            </w:r>
            <w:proofErr w:type="spellStart"/>
            <w:r w:rsidRPr="00976E7B">
              <w:rPr>
                <w:spacing w:val="-2"/>
              </w:rPr>
              <w:t>Aṉangu</w:t>
            </w:r>
            <w:proofErr w:type="spellEnd"/>
            <w:r w:rsidRPr="00976E7B">
              <w:rPr>
                <w:spacing w:val="-2"/>
              </w:rPr>
              <w:t xml:space="preserve"> Pitjantjatjara Yankunytjatjara (APY Lands) and the NWGF project </w:t>
            </w:r>
            <w:r w:rsidRPr="00976E7B">
              <w:rPr>
                <w:i/>
                <w:spacing w:val="-2"/>
              </w:rPr>
              <w:t>Securing critical water needs for self-supplied remote First Nations communities</w:t>
            </w:r>
            <w:r w:rsidRPr="00976E7B">
              <w:rPr>
                <w:spacing w:val="-2"/>
              </w:rPr>
              <w:t xml:space="preserve"> will deliver water supply, quality and access solutions to 4 remote self-supplied communities. </w:t>
            </w:r>
          </w:p>
          <w:p w14:paraId="0CE90256" w14:textId="77777777" w:rsidR="00051F2B" w:rsidRPr="00976E7B" w:rsidRDefault="00051F2B" w:rsidP="00D568E5">
            <w:pPr>
              <w:pStyle w:val="TableListBullet"/>
              <w:spacing w:line="260" w:lineRule="atLeast"/>
              <w:rPr>
                <w:spacing w:val="-2"/>
              </w:rPr>
            </w:pPr>
            <w:r w:rsidRPr="00976E7B">
              <w:rPr>
                <w:spacing w:val="-2"/>
              </w:rPr>
              <w:lastRenderedPageBreak/>
              <w:t xml:space="preserve">In Tasmania, the NWGF project (jointly funded by the Australian and Tasmanian governments) to develop long-term drinking water solutions for the </w:t>
            </w:r>
            <w:proofErr w:type="spellStart"/>
            <w:r w:rsidRPr="00976E7B">
              <w:rPr>
                <w:spacing w:val="-2"/>
              </w:rPr>
              <w:t>Truwana</w:t>
            </w:r>
            <w:proofErr w:type="spellEnd"/>
            <w:r w:rsidRPr="00976E7B">
              <w:rPr>
                <w:spacing w:val="-2"/>
              </w:rPr>
              <w:t xml:space="preserve"> / Cape Barren Island community is expected to be completed in mid-2026.</w:t>
            </w:r>
          </w:p>
          <w:p w14:paraId="620B519E" w14:textId="77777777" w:rsidR="00051F2B" w:rsidRPr="00976E7B" w:rsidRDefault="00051F2B" w:rsidP="00D568E5">
            <w:pPr>
              <w:pStyle w:val="TableListBullet"/>
              <w:spacing w:line="260" w:lineRule="atLeast"/>
              <w:rPr>
                <w:spacing w:val="-2"/>
              </w:rPr>
            </w:pPr>
            <w:r w:rsidRPr="00976E7B">
              <w:rPr>
                <w:spacing w:val="-2"/>
              </w:rPr>
              <w:t xml:space="preserve">In the NT, training was delivered to homelands water service providers on the best practice approach for water management in homelands communities. The NT Government also noted progress on infrastructure projects.  </w:t>
            </w:r>
          </w:p>
          <w:p w14:paraId="6746F2F6" w14:textId="77777777" w:rsidR="00051F2B" w:rsidRPr="00976E7B" w:rsidRDefault="00051F2B" w:rsidP="00976E7B">
            <w:pPr>
              <w:pStyle w:val="TableBody"/>
              <w:spacing w:before="40" w:after="40" w:line="260" w:lineRule="atLeast"/>
              <w:ind w:right="108"/>
              <w:rPr>
                <w:spacing w:val="-2"/>
              </w:rPr>
            </w:pPr>
            <w:r w:rsidRPr="00976E7B">
              <w:rPr>
                <w:rFonts w:cstheme="minorHAnsi"/>
                <w:b/>
                <w:bCs/>
                <w:color w:val="000000"/>
                <w:spacing w:val="-2"/>
                <w:lang w:eastAsia="en-AU"/>
              </w:rPr>
              <w:t>Participant feedback:</w:t>
            </w:r>
            <w:r w:rsidRPr="00976E7B">
              <w:rPr>
                <w:rFonts w:cstheme="minorHAnsi"/>
                <w:color w:val="000000"/>
                <w:spacing w:val="-2"/>
                <w:lang w:eastAsia="en-AU"/>
              </w:rPr>
              <w:t xml:space="preserve"> Participants highlighted concerns with the lack of access to safe drinking water in some areas (CEG, sub. 17, p. 9;</w:t>
            </w:r>
            <w:r w:rsidRPr="00976E7B">
              <w:rPr>
                <w:spacing w:val="-2"/>
              </w:rPr>
              <w:t xml:space="preserve"> CWA sub. 25, p. 16</w:t>
            </w:r>
            <w:r w:rsidRPr="00976E7B" w:rsidDel="00D51CBC">
              <w:rPr>
                <w:spacing w:val="-2"/>
              </w:rPr>
              <w:t xml:space="preserve">; </w:t>
            </w:r>
            <w:r w:rsidRPr="00976E7B">
              <w:rPr>
                <w:spacing w:val="-2"/>
              </w:rPr>
              <w:t xml:space="preserve">Veolia, sub. 43, p. 2; WSAA, sub. 53, pp. 22, 24). Some participants highlighted </w:t>
            </w:r>
            <w:proofErr w:type="gramStart"/>
            <w:r w:rsidRPr="00976E7B">
              <w:rPr>
                <w:spacing w:val="-2"/>
              </w:rPr>
              <w:t>particular issues</w:t>
            </w:r>
            <w:proofErr w:type="gramEnd"/>
            <w:r w:rsidRPr="00976E7B">
              <w:rPr>
                <w:spacing w:val="-2"/>
              </w:rPr>
              <w:t xml:space="preserve"> in Aboriginal and Torres Strait Islander communities (</w:t>
            </w:r>
            <w:r w:rsidRPr="00976E7B">
              <w:rPr>
                <w:rFonts w:cstheme="minorHAnsi"/>
                <w:color w:val="000000"/>
                <w:spacing w:val="-2"/>
                <w:lang w:eastAsia="en-AU"/>
              </w:rPr>
              <w:t xml:space="preserve">ATSE, sub. 3, p. 3; </w:t>
            </w:r>
            <w:r w:rsidRPr="00976E7B">
              <w:rPr>
                <w:spacing w:val="-2"/>
              </w:rPr>
              <w:t>CLC, sub. 54, pp. 17–19; DEG, sub. 21, p. 1). Some participants raised issues for homelands communities where entire remote Aboriginal and Torres Strait Islander communities are serviced by a single meter at the gate (SACOSS, sub. 19, p. 6) and there is often no formal water service obligation (</w:t>
            </w:r>
            <w:proofErr w:type="spellStart"/>
            <w:r w:rsidRPr="00976E7B">
              <w:rPr>
                <w:spacing w:val="-2"/>
              </w:rPr>
              <w:t>Aquanex</w:t>
            </w:r>
            <w:proofErr w:type="spellEnd"/>
            <w:r w:rsidRPr="00976E7B">
              <w:rPr>
                <w:spacing w:val="-2"/>
              </w:rPr>
              <w:t xml:space="preserve">, sub. 39, pp. 6–7) or minimum standards (AHNT, sub. 62, p. 5). </w:t>
            </w:r>
          </w:p>
          <w:p w14:paraId="27E3BC08" w14:textId="1D37627A" w:rsidR="00051F2B" w:rsidRPr="00976E7B" w:rsidRDefault="00051F2B" w:rsidP="00976E7B">
            <w:pPr>
              <w:pStyle w:val="TableBody"/>
              <w:spacing w:before="40" w:after="40" w:line="260" w:lineRule="atLeast"/>
              <w:ind w:right="108"/>
              <w:rPr>
                <w:spacing w:val="-2"/>
              </w:rPr>
            </w:pPr>
            <w:r w:rsidRPr="00976E7B">
              <w:rPr>
                <w:spacing w:val="-2"/>
              </w:rPr>
              <w:t>Several participants highlighted risks to regional and remote water supplies due to climate change (</w:t>
            </w:r>
            <w:r w:rsidRPr="00976E7B">
              <w:rPr>
                <w:rFonts w:cstheme="minorHAnsi"/>
                <w:color w:val="000000"/>
                <w:spacing w:val="-2"/>
                <w:lang w:eastAsia="en-AU"/>
              </w:rPr>
              <w:t>CNSWJO</w:t>
            </w:r>
            <w:r w:rsidRPr="00976E7B">
              <w:rPr>
                <w:spacing w:val="-2"/>
              </w:rPr>
              <w:t xml:space="preserve">, sub. 18, p. 4), PFAS contamination (LGAQ, sub. 55, p. 2; RCA, sub. 68, p. 1; Territory Rivers, sub. 70, p. 4) and funding challenges (NSW Water Directorate, sub. 69, p. 7; </w:t>
            </w:r>
            <w:proofErr w:type="spellStart"/>
            <w:r w:rsidRPr="00976E7B">
              <w:rPr>
                <w:spacing w:val="-2"/>
              </w:rPr>
              <w:t>VicWater</w:t>
            </w:r>
            <w:proofErr w:type="spellEnd"/>
            <w:r w:rsidRPr="00976E7B">
              <w:rPr>
                <w:spacing w:val="-2"/>
              </w:rPr>
              <w:t xml:space="preserve">, sub. 34, p. 3). </w:t>
            </w:r>
          </w:p>
          <w:p w14:paraId="66B151A0" w14:textId="77777777" w:rsidR="00051F2B" w:rsidRPr="00976E7B" w:rsidRDefault="00051F2B" w:rsidP="00976E7B">
            <w:pPr>
              <w:pStyle w:val="TableBody"/>
              <w:spacing w:before="40" w:after="40" w:line="260" w:lineRule="atLeast"/>
              <w:ind w:right="108"/>
              <w:rPr>
                <w:spacing w:val="-2"/>
              </w:rPr>
            </w:pPr>
            <w:r w:rsidRPr="00976E7B">
              <w:rPr>
                <w:spacing w:val="-2"/>
              </w:rPr>
              <w:t>Participants also pointed to the lack of publicly accessible data on drinking water quality (</w:t>
            </w:r>
            <w:proofErr w:type="spellStart"/>
            <w:r w:rsidRPr="00976E7B">
              <w:rPr>
                <w:spacing w:val="-2"/>
              </w:rPr>
              <w:t>Aquanex</w:t>
            </w:r>
            <w:proofErr w:type="spellEnd"/>
            <w:r w:rsidRPr="00976E7B">
              <w:rPr>
                <w:spacing w:val="-2"/>
              </w:rPr>
              <w:t xml:space="preserve">, sub. 39, pp. 5–6; CLC, sub. 54, p. 19; DEG, sub. 21, p. 3; RDA Mid North Coast, sub. 63, p. 5; WSAA, sub. 53, p. 22). </w:t>
            </w:r>
            <w:proofErr w:type="spellStart"/>
            <w:r w:rsidRPr="00976E7B">
              <w:rPr>
                <w:spacing w:val="-2"/>
              </w:rPr>
              <w:t>qldwater</w:t>
            </w:r>
            <w:proofErr w:type="spellEnd"/>
            <w:r w:rsidRPr="00976E7B">
              <w:rPr>
                <w:spacing w:val="-2"/>
              </w:rPr>
              <w:t xml:space="preserve"> (sub. 24, p. 5) raised concerns around data transparency and stated that the urban water risk assessments in Queensland remain unpublished.</w:t>
            </w:r>
          </w:p>
          <w:p w14:paraId="3B955558" w14:textId="77777777" w:rsidR="00051F2B" w:rsidRPr="00976E7B" w:rsidRDefault="00051F2B" w:rsidP="00976E7B">
            <w:pPr>
              <w:pStyle w:val="TableBody"/>
              <w:spacing w:before="40" w:after="40" w:line="260" w:lineRule="atLeast"/>
              <w:ind w:right="108"/>
              <w:rPr>
                <w:spacing w:val="-2"/>
              </w:rPr>
            </w:pPr>
            <w:r w:rsidRPr="00976E7B">
              <w:rPr>
                <w:spacing w:val="-2"/>
              </w:rPr>
              <w:t xml:space="preserve">Jennifer McKay (sub. 36, p. 7) noted there is no consistent national minimum standard and </w:t>
            </w:r>
            <w:proofErr w:type="spellStart"/>
            <w:r w:rsidRPr="00976E7B">
              <w:rPr>
                <w:spacing w:val="-2"/>
              </w:rPr>
              <w:t>Aquanex</w:t>
            </w:r>
            <w:proofErr w:type="spellEnd"/>
            <w:r w:rsidRPr="00976E7B" w:rsidDel="00F62F12">
              <w:rPr>
                <w:spacing w:val="-2"/>
              </w:rPr>
              <w:t xml:space="preserve"> </w:t>
            </w:r>
            <w:r w:rsidRPr="00976E7B">
              <w:rPr>
                <w:spacing w:val="-2"/>
              </w:rPr>
              <w:t xml:space="preserve">(sub. 39, p. 10) recommended a nationally consistent minimum level of service. </w:t>
            </w:r>
          </w:p>
          <w:p w14:paraId="6AF7F239" w14:textId="77777777" w:rsidR="00051F2B" w:rsidRPr="00976E7B" w:rsidRDefault="00051F2B" w:rsidP="00976E7B">
            <w:pPr>
              <w:pStyle w:val="TableBody"/>
              <w:spacing w:before="40" w:after="40" w:line="260" w:lineRule="atLeast"/>
              <w:ind w:right="108"/>
              <w:rPr>
                <w:spacing w:val="-2"/>
              </w:rPr>
            </w:pPr>
            <w:r w:rsidRPr="00976E7B">
              <w:rPr>
                <w:spacing w:val="-2"/>
              </w:rPr>
              <w:t xml:space="preserve">Participants also commented on investment funding, recommending permanent funding under the NWGF (Veolia, sub. 43, p. 4) and highlighting the importance of LWUs and local governments being able to directly apply for grants (Arup Australia, sub. 58, p. 4; NSW Water Directorate, sub. 69, p. 7; RCA, sub. 68, p. 2). </w:t>
            </w:r>
          </w:p>
        </w:tc>
      </w:tr>
      <w:tr w:rsidR="00051F2B" w:rsidRPr="00030C67" w14:paraId="1F996D97" w14:textId="77777777" w:rsidTr="00287ACA">
        <w:tc>
          <w:tcPr>
            <w:tcW w:w="9639" w:type="dxa"/>
            <w:gridSpan w:val="3"/>
            <w:tcBorders>
              <w:top w:val="single" w:sz="4" w:space="0" w:color="BFBFBF"/>
              <w:bottom w:val="nil"/>
            </w:tcBorders>
            <w:shd w:val="clear" w:color="auto" w:fill="E0F1F7" w:themeFill="text2" w:themeFillTint="33"/>
          </w:tcPr>
          <w:p w14:paraId="3B82AFA7" w14:textId="77777777" w:rsidR="00051F2B" w:rsidRDefault="00051F2B" w:rsidP="00D568E5">
            <w:pPr>
              <w:pStyle w:val="TableHeading"/>
              <w:spacing w:before="120" w:after="40" w:line="260" w:lineRule="atLeast"/>
              <w:ind w:left="57"/>
              <w:rPr>
                <w:rFonts w:ascii="Arial (Body)" w:hAnsi="Arial (Body)"/>
                <w:color w:val="000000"/>
              </w:rPr>
            </w:pPr>
            <w:r w:rsidRPr="00A538C9">
              <w:lastRenderedPageBreak/>
              <w:t xml:space="preserve">Water reuse, end use efficiency, water sensitive urban design and </w:t>
            </w:r>
            <w:proofErr w:type="spellStart"/>
            <w:r w:rsidRPr="00A538C9">
              <w:t>innovation</w:t>
            </w:r>
            <w:r w:rsidRPr="009F031C">
              <w:rPr>
                <w:rFonts w:cstheme="minorHAnsi"/>
                <w:vertAlign w:val="superscript"/>
                <w:lang w:eastAsia="en-AU"/>
              </w:rPr>
              <w:t>b</w:t>
            </w:r>
            <w:proofErr w:type="spellEnd"/>
          </w:p>
        </w:tc>
      </w:tr>
      <w:tr w:rsidR="00051F2B" w:rsidRPr="00030C67" w14:paraId="23758BB1" w14:textId="77777777" w:rsidTr="00287ACA">
        <w:tc>
          <w:tcPr>
            <w:tcW w:w="1701" w:type="dxa"/>
            <w:tcBorders>
              <w:top w:val="nil"/>
              <w:bottom w:val="single" w:sz="4" w:space="0" w:color="BFBFBF"/>
            </w:tcBorders>
          </w:tcPr>
          <w:p w14:paraId="5C0DFE1D" w14:textId="77777777" w:rsidR="00051F2B" w:rsidRPr="00684FEA" w:rsidRDefault="00051F2B" w:rsidP="00976E7B">
            <w:pPr>
              <w:pStyle w:val="TableHeading"/>
              <w:spacing w:before="40" w:after="40" w:line="260" w:lineRule="atLeast"/>
              <w:ind w:left="57"/>
              <w:rPr>
                <w:b w:val="0"/>
                <w:bCs/>
                <w:color w:val="auto"/>
              </w:rPr>
            </w:pPr>
            <w:r w:rsidRPr="00684FEA">
              <w:rPr>
                <w:b w:val="0"/>
                <w:bCs/>
                <w:color w:val="auto"/>
              </w:rPr>
              <w:t>Pursuing water reuse, end use efficiency, water sensitive urban design and innovation</w:t>
            </w:r>
          </w:p>
        </w:tc>
        <w:tc>
          <w:tcPr>
            <w:tcW w:w="1276" w:type="dxa"/>
            <w:tcBorders>
              <w:top w:val="nil"/>
              <w:bottom w:val="single" w:sz="4" w:space="0" w:color="BFBFBF"/>
            </w:tcBorders>
          </w:tcPr>
          <w:p w14:paraId="1FDA8A96" w14:textId="77777777" w:rsidR="00051F2B" w:rsidRPr="00485A91" w:rsidRDefault="00051F2B" w:rsidP="00976E7B">
            <w:pPr>
              <w:pStyle w:val="TableBody"/>
              <w:spacing w:before="40" w:after="40" w:line="260" w:lineRule="atLeast"/>
              <w:ind w:right="108"/>
              <w:rPr>
                <w:rFonts w:ascii="Arial (Body)" w:hAnsi="Arial (Body)"/>
                <w:i/>
                <w:iCs/>
                <w:color w:val="000000"/>
              </w:rPr>
            </w:pPr>
            <w:r w:rsidRPr="00485A91">
              <w:rPr>
                <w:rFonts w:ascii="Arial (Body)" w:hAnsi="Arial (Body)"/>
                <w:i/>
                <w:iCs/>
                <w:color w:val="000000"/>
              </w:rPr>
              <w:t>Largely achieved</w:t>
            </w:r>
          </w:p>
        </w:tc>
        <w:tc>
          <w:tcPr>
            <w:tcW w:w="6662" w:type="dxa"/>
            <w:tcBorders>
              <w:top w:val="nil"/>
              <w:bottom w:val="single" w:sz="4" w:space="0" w:color="BFBFBF"/>
            </w:tcBorders>
          </w:tcPr>
          <w:p w14:paraId="1E034D20" w14:textId="77777777" w:rsidR="00051F2B" w:rsidRDefault="00051F2B" w:rsidP="00976E7B">
            <w:pPr>
              <w:pStyle w:val="TableBody"/>
              <w:spacing w:before="40" w:after="40" w:line="260" w:lineRule="atLeast"/>
              <w:ind w:right="108"/>
              <w:rPr>
                <w:rFonts w:ascii="Arial (Body)" w:hAnsi="Arial (Body)"/>
                <w:color w:val="000000"/>
              </w:rPr>
            </w:pPr>
            <w:r w:rsidRPr="000A6772">
              <w:rPr>
                <w:rFonts w:ascii="Arial (Body)" w:hAnsi="Arial (Body)"/>
                <w:b/>
                <w:bCs/>
                <w:color w:val="000000"/>
              </w:rPr>
              <w:t>Status</w:t>
            </w:r>
            <w:r w:rsidRPr="009F031C">
              <w:rPr>
                <w:rFonts w:ascii="Arial (Body)" w:hAnsi="Arial (Body)"/>
                <w:b/>
                <w:color w:val="000000"/>
              </w:rPr>
              <w:t>:</w:t>
            </w:r>
            <w:r>
              <w:rPr>
                <w:rFonts w:ascii="Arial (Body)" w:hAnsi="Arial (Body)"/>
                <w:color w:val="000000"/>
              </w:rPr>
              <w:t xml:space="preserve"> </w:t>
            </w:r>
            <w:r w:rsidRPr="00992ABA">
              <w:rPr>
                <w:rFonts w:ascii="Arial (Body)" w:hAnsi="Arial (Body)"/>
                <w:color w:val="000000"/>
              </w:rPr>
              <w:t>Jurisdictions have substantially met their commitments under the current NWI</w:t>
            </w:r>
            <w:r>
              <w:rPr>
                <w:rFonts w:ascii="Arial (Body)" w:hAnsi="Arial (Body)"/>
                <w:color w:val="000000"/>
              </w:rPr>
              <w:t xml:space="preserve">, but further work is required to embed integrated water management. </w:t>
            </w:r>
          </w:p>
          <w:p w14:paraId="7FB273AD" w14:textId="77777777" w:rsidR="00051F2B" w:rsidRDefault="00051F2B" w:rsidP="00976E7B">
            <w:pPr>
              <w:pStyle w:val="TableBody"/>
              <w:spacing w:before="40" w:after="40" w:line="260" w:lineRule="atLeast"/>
              <w:ind w:right="108"/>
            </w:pPr>
            <w:r>
              <w:rPr>
                <w:rFonts w:ascii="Arial (Body)" w:hAnsi="Arial (Body)"/>
                <w:b/>
                <w:bCs/>
                <w:color w:val="000000"/>
              </w:rPr>
              <w:t xml:space="preserve">Key updates from jurisdictions: </w:t>
            </w:r>
            <w:r w:rsidRPr="00F66A10">
              <w:rPr>
                <w:rFonts w:ascii="Arial (Body)" w:hAnsi="Arial (Body)"/>
                <w:color w:val="000000"/>
              </w:rPr>
              <w:t>In Vic</w:t>
            </w:r>
            <w:r>
              <w:rPr>
                <w:rFonts w:ascii="Arial (Body)" w:hAnsi="Arial (Body)"/>
                <w:color w:val="000000"/>
              </w:rPr>
              <w:t xml:space="preserve">toria, updates to the </w:t>
            </w:r>
            <w:r w:rsidRPr="00EB0590">
              <w:t xml:space="preserve">Urban Water Strategy Guidelines (released December 2025) </w:t>
            </w:r>
            <w:r>
              <w:t>allow</w:t>
            </w:r>
            <w:r w:rsidRPr="00EB0590">
              <w:t xml:space="preserve"> all feasible water supply options (including purified recycled water) to be considered and rigorously assessed against each other.</w:t>
            </w:r>
          </w:p>
          <w:p w14:paraId="7C0CB6BE" w14:textId="77777777" w:rsidR="00051F2B" w:rsidRPr="0027030C" w:rsidRDefault="00051F2B" w:rsidP="00976E7B">
            <w:pPr>
              <w:pStyle w:val="TableBody"/>
              <w:spacing w:before="40" w:after="40" w:line="260" w:lineRule="atLeast"/>
              <w:ind w:right="108"/>
            </w:pPr>
            <w:r w:rsidRPr="0027030C">
              <w:t xml:space="preserve">In WA, </w:t>
            </w:r>
            <w:r>
              <w:t>the water planning policy and guidelines were updated in December 2025 and provide</w:t>
            </w:r>
            <w:r w:rsidRPr="00226DD5">
              <w:t xml:space="preserve"> </w:t>
            </w:r>
            <w:r w:rsidRPr="0027030C">
              <w:t>a framework to ensure integrated land and water planning</w:t>
            </w:r>
            <w:r>
              <w:t xml:space="preserve">. </w:t>
            </w:r>
          </w:p>
          <w:p w14:paraId="0ECBA3D1" w14:textId="77777777" w:rsidR="00051F2B" w:rsidRDefault="00051F2B" w:rsidP="00976E7B">
            <w:pPr>
              <w:pStyle w:val="TableBody"/>
              <w:spacing w:before="40" w:after="40" w:line="260" w:lineRule="atLeast"/>
              <w:ind w:right="108"/>
            </w:pPr>
            <w:r>
              <w:rPr>
                <w:rFonts w:cstheme="minorHAnsi"/>
                <w:b/>
                <w:bCs/>
                <w:color w:val="000000"/>
                <w:lang w:eastAsia="en-AU"/>
              </w:rPr>
              <w:t xml:space="preserve">Participant feedback: </w:t>
            </w:r>
            <w:r w:rsidRPr="005B1C32">
              <w:rPr>
                <w:rFonts w:cstheme="minorHAnsi"/>
                <w:color w:val="000000"/>
                <w:lang w:eastAsia="en-AU"/>
              </w:rPr>
              <w:t xml:space="preserve">Participants </w:t>
            </w:r>
            <w:r>
              <w:t xml:space="preserve">noted the need for reform to support Integrated Water Management (ATSE, sub. 3, p. 3; Stormwater Australia, sub. 13, p. 1; WSCA, sub. 30, p. 4). </w:t>
            </w:r>
          </w:p>
          <w:p w14:paraId="35584817" w14:textId="77777777" w:rsidR="00051F2B" w:rsidRPr="00684FEA" w:rsidRDefault="00051F2B" w:rsidP="00976E7B">
            <w:pPr>
              <w:pStyle w:val="TableBody"/>
              <w:spacing w:before="40" w:after="40" w:line="260" w:lineRule="atLeast"/>
              <w:ind w:right="108"/>
              <w:rPr>
                <w:spacing w:val="-4"/>
              </w:rPr>
            </w:pPr>
            <w:proofErr w:type="gramStart"/>
            <w:r w:rsidRPr="00684FEA">
              <w:rPr>
                <w:spacing w:val="-4"/>
              </w:rPr>
              <w:t>A number of</w:t>
            </w:r>
            <w:proofErr w:type="gramEnd"/>
            <w:r w:rsidRPr="00684FEA">
              <w:rPr>
                <w:spacing w:val="-4"/>
              </w:rPr>
              <w:t xml:space="preserve"> participants highlighted the importance of reform to stormwater (</w:t>
            </w:r>
            <w:r w:rsidRPr="00684FEA">
              <w:rPr>
                <w:rFonts w:ascii="Arial (Body)" w:hAnsi="Arial (Body)"/>
                <w:color w:val="000000"/>
                <w:spacing w:val="-4"/>
              </w:rPr>
              <w:t>Stormwater 2030, sub.</w:t>
            </w:r>
            <w:r w:rsidRPr="00684FEA">
              <w:rPr>
                <w:rFonts w:ascii="Arial (Body)" w:hAnsi="Arial (Body)" w:hint="eastAsia"/>
                <w:color w:val="000000"/>
                <w:spacing w:val="-4"/>
              </w:rPr>
              <w:t> </w:t>
            </w:r>
            <w:r w:rsidRPr="00684FEA">
              <w:rPr>
                <w:rFonts w:ascii="Arial (Body)" w:hAnsi="Arial (Body)"/>
                <w:color w:val="000000"/>
                <w:spacing w:val="-4"/>
              </w:rPr>
              <w:t>59; Stormwater Australia, sub.</w:t>
            </w:r>
            <w:r w:rsidRPr="00684FEA">
              <w:rPr>
                <w:rFonts w:ascii="Arial (Body)" w:hAnsi="Arial (Body)" w:hint="eastAsia"/>
                <w:color w:val="000000"/>
                <w:spacing w:val="-4"/>
              </w:rPr>
              <w:t> </w:t>
            </w:r>
            <w:r w:rsidRPr="00684FEA">
              <w:rPr>
                <w:rFonts w:ascii="Arial (Body)" w:hAnsi="Arial (Body)"/>
                <w:color w:val="000000"/>
                <w:spacing w:val="-4"/>
              </w:rPr>
              <w:t xml:space="preserve">13). </w:t>
            </w:r>
            <w:r w:rsidRPr="00684FEA">
              <w:rPr>
                <w:spacing w:val="-4"/>
              </w:rPr>
              <w:t xml:space="preserve">Participants also highlighted the need for clear policy and regulatory settings on recycled drinking water </w:t>
            </w:r>
            <w:r w:rsidRPr="00684FEA">
              <w:rPr>
                <w:spacing w:val="-4"/>
              </w:rPr>
              <w:lastRenderedPageBreak/>
              <w:t xml:space="preserve">(RDA Mid North Coast, sub. 63, p. 15; WSAA, sub. 53, p. 4) and raised the poor performance of the sector in relation to potable water recycling (COF, sub. 11, p. 4). </w:t>
            </w:r>
          </w:p>
          <w:p w14:paraId="16D278EB" w14:textId="77777777" w:rsidR="00051F2B" w:rsidRDefault="00051F2B" w:rsidP="00976E7B">
            <w:pPr>
              <w:pStyle w:val="TableBody"/>
              <w:spacing w:before="40" w:after="40" w:line="260" w:lineRule="atLeast"/>
              <w:ind w:right="108"/>
              <w:rPr>
                <w:rFonts w:ascii="Arial (Body)" w:hAnsi="Arial (Body)"/>
                <w:color w:val="000000"/>
              </w:rPr>
            </w:pPr>
            <w:r>
              <w:t xml:space="preserve">Several participants noted the importance of water efficiency measures. The </w:t>
            </w:r>
            <w:r w:rsidRPr="00EC29CF">
              <w:t>Australian Water Association</w:t>
            </w:r>
            <w:r>
              <w:t xml:space="preserve"> (sub. 50, p. 13) submitted that whilst some progress has been made, efforts are fragmented. Water Efficiency Individuals (sub. 6, p. 1) raised the importance of measuring progress and reporting on water efficiency and demand management.</w:t>
            </w:r>
          </w:p>
        </w:tc>
      </w:tr>
    </w:tbl>
    <w:p w14:paraId="6F7CC13E" w14:textId="315C08F0" w:rsidR="00051F2B" w:rsidRDefault="00051F2B" w:rsidP="00051F2B">
      <w:pPr>
        <w:pStyle w:val="Note"/>
      </w:pPr>
      <w:r>
        <w:lastRenderedPageBreak/>
        <w:t>Achieved: All requirements met. Largely achieved: Requirements generally met, with some exceptions. Partially achieved: Only some requirements m</w:t>
      </w:r>
      <w:r w:rsidRPr="002005EA">
        <w:t>et</w:t>
      </w:r>
      <w:r w:rsidRPr="00576036">
        <w:t>.</w:t>
      </w:r>
      <w:r>
        <w:rPr>
          <w:b/>
          <w:bCs/>
        </w:rPr>
        <w:t xml:space="preserve"> </w:t>
      </w:r>
      <w:r w:rsidRPr="00793B67">
        <w:rPr>
          <w:b/>
        </w:rPr>
        <w:t>a.</w:t>
      </w:r>
      <w:r w:rsidRPr="00FA2B58">
        <w:t xml:space="preserve"> NWI paragraph 90 </w:t>
      </w:r>
      <w:proofErr w:type="spellStart"/>
      <w:r w:rsidRPr="00FA2B58">
        <w:t>i</w:t>
      </w:r>
      <w:proofErr w:type="spellEnd"/>
      <w:r w:rsidRPr="00FA2B58">
        <w:t>)</w:t>
      </w:r>
      <w:r w:rsidR="00E97EB5">
        <w:t>.</w:t>
      </w:r>
      <w:r w:rsidRPr="00FA2B58">
        <w:t xml:space="preserve"> </w:t>
      </w:r>
      <w:r w:rsidRPr="00793B67">
        <w:rPr>
          <w:b/>
        </w:rPr>
        <w:t>b.</w:t>
      </w:r>
      <w:r w:rsidRPr="00FA2B58">
        <w:t xml:space="preserve"> NWI paragraph 90 ii), iii) and v). </w:t>
      </w:r>
      <w:r w:rsidRPr="00793B67">
        <w:rPr>
          <w:b/>
        </w:rPr>
        <w:t>c.</w:t>
      </w:r>
      <w:r w:rsidRPr="00FA2B58">
        <w:t xml:space="preserve"> </w:t>
      </w:r>
      <w:proofErr w:type="gramStart"/>
      <w:r w:rsidRPr="00FA2B58">
        <w:t>For the purpose of</w:t>
      </w:r>
      <w:proofErr w:type="gramEnd"/>
      <w:r w:rsidRPr="00FA2B58">
        <w:t xml:space="preserve"> this </w:t>
      </w:r>
      <w:r>
        <w:t>assessment</w:t>
      </w:r>
      <w:r w:rsidRPr="00FA2B58">
        <w:t>, ‘regional and remote’ are defined in accordance with the ABS remoteness</w:t>
      </w:r>
      <w:r>
        <w:t xml:space="preserve"> categories </w:t>
      </w:r>
      <w:r w:rsidRPr="00205AA9">
        <w:rPr>
          <w:rFonts w:ascii="Arial" w:hAnsi="Arial" w:cs="Arial"/>
        </w:rPr>
        <w:t>(ABS 2023)</w:t>
      </w:r>
      <w:r w:rsidRPr="00FA2B58">
        <w:t xml:space="preserve">. Broadly, this encompasses all areas (both urban and rural) outside of the capital cities and nearby major cities. Rural communities (smaller communities outside of cities and towns) are defined as a subset of ‘regional and remote’ communities in this </w:t>
      </w:r>
      <w:r>
        <w:t>assessment</w:t>
      </w:r>
      <w:r w:rsidRPr="00FA2B58">
        <w:t>.</w:t>
      </w:r>
    </w:p>
    <w:p w14:paraId="200E4D5A" w14:textId="27BA7E59" w:rsidR="00051F2B" w:rsidRDefault="00051F2B" w:rsidP="00051F2B">
      <w:pPr>
        <w:pStyle w:val="Heading2"/>
        <w:numPr>
          <w:ilvl w:val="0"/>
          <w:numId w:val="0"/>
        </w:numPr>
        <w:ind w:left="851" w:hanging="851"/>
      </w:pPr>
      <w:bookmarkStart w:id="16" w:name="_Toc233795062"/>
      <w:r>
        <w:t>9</w:t>
      </w:r>
      <w:r w:rsidR="00BD748A">
        <w:t>.</w:t>
      </w:r>
      <w:r>
        <w:tab/>
      </w:r>
      <w:r w:rsidRPr="00F76363">
        <w:t>Knowledge and capacity building</w:t>
      </w:r>
      <w:bookmarkEnd w:id="16"/>
    </w:p>
    <w:p w14:paraId="5FBA49D7" w14:textId="77777777" w:rsidR="00051F2B" w:rsidRPr="002D363B" w:rsidRDefault="00051F2B" w:rsidP="00051F2B">
      <w:pPr>
        <w:pStyle w:val="BodyText"/>
      </w:pPr>
      <w:r w:rsidRPr="002D363B">
        <w:t>This section considers progress in achieving the outcomes relating to element</w:t>
      </w:r>
      <w:r>
        <w:t> 7</w:t>
      </w:r>
      <w:r w:rsidRPr="002D363B">
        <w:t xml:space="preserve"> of the </w:t>
      </w:r>
      <w:r>
        <w:t>NWI</w:t>
      </w:r>
      <w:r w:rsidRPr="002D363B">
        <w:t>,</w:t>
      </w:r>
      <w:r>
        <w:t xml:space="preserve"> </w:t>
      </w:r>
      <w:r w:rsidRPr="002D363B">
        <w:t>knowledge</w:t>
      </w:r>
      <w:r>
        <w:t xml:space="preserve"> </w:t>
      </w:r>
      <w:r w:rsidRPr="002D363B">
        <w:t xml:space="preserve">and capacity building. </w:t>
      </w:r>
      <w:r>
        <w:t xml:space="preserve">The PC’s interim assessment of jurisdictions’ progress is in </w:t>
      </w:r>
      <w:r w:rsidRPr="00651C47">
        <w:t>table</w:t>
      </w:r>
      <w:r>
        <w:t> 7</w:t>
      </w:r>
      <w:r w:rsidRPr="002D363B">
        <w:t>. The notes to the table</w:t>
      </w:r>
      <w:r>
        <w:t xml:space="preserve"> </w:t>
      </w:r>
      <w:r w:rsidRPr="002D363B">
        <w:t>indicate</w:t>
      </w:r>
      <w:r>
        <w:t xml:space="preserve"> </w:t>
      </w:r>
      <w:r w:rsidRPr="002D363B">
        <w:t>which assessment items relate to which NWI actions.</w:t>
      </w:r>
    </w:p>
    <w:p w14:paraId="08AF9646" w14:textId="584A4343" w:rsidR="00051F2B" w:rsidRDefault="00051F2B" w:rsidP="00051F2B">
      <w:pPr>
        <w:pStyle w:val="FigureTableHeading"/>
      </w:pPr>
      <w:r>
        <w:t xml:space="preserve">Table </w:t>
      </w:r>
      <w:fldSimple w:instr=" SEQ Table \* ARABIC \s 1 ">
        <w:r w:rsidR="00287ACA">
          <w:rPr>
            <w:noProof/>
          </w:rPr>
          <w:t>7</w:t>
        </w:r>
      </w:fldSimple>
      <w:r>
        <w:rPr>
          <w:noProof/>
        </w:rPr>
        <w:t xml:space="preserve"> – Interim </w:t>
      </w:r>
      <w:r>
        <w:t>assessment: knowledge and capacity building</w:t>
      </w:r>
    </w:p>
    <w:tbl>
      <w:tblPr>
        <w:tblW w:w="9639" w:type="dxa"/>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1701"/>
        <w:gridCol w:w="1276"/>
        <w:gridCol w:w="6662"/>
      </w:tblGrid>
      <w:tr w:rsidR="00051F2B" w:rsidRPr="007C5443" w14:paraId="290255F3" w14:textId="77777777" w:rsidTr="00C62382">
        <w:trPr>
          <w:tblHeader/>
        </w:trPr>
        <w:tc>
          <w:tcPr>
            <w:tcW w:w="1701" w:type="dxa"/>
            <w:tcBorders>
              <w:bottom w:val="single" w:sz="4" w:space="0" w:color="BFBFBF"/>
            </w:tcBorders>
            <w:vAlign w:val="bottom"/>
          </w:tcPr>
          <w:p w14:paraId="5324B4C0" w14:textId="77777777" w:rsidR="00051F2B" w:rsidRPr="00A70468" w:rsidRDefault="00051F2B" w:rsidP="00E97EB5">
            <w:pPr>
              <w:pStyle w:val="TableHeading"/>
              <w:spacing w:before="40" w:after="40" w:line="260" w:lineRule="atLeast"/>
              <w:ind w:left="57"/>
              <w:contextualSpacing w:val="0"/>
              <w:rPr>
                <w:lang w:eastAsia="en-AU"/>
              </w:rPr>
            </w:pPr>
            <w:r w:rsidRPr="00A70468">
              <w:rPr>
                <w:lang w:eastAsia="en-AU"/>
              </w:rPr>
              <w:t>NWI commitment</w:t>
            </w:r>
          </w:p>
        </w:tc>
        <w:tc>
          <w:tcPr>
            <w:tcW w:w="1276" w:type="dxa"/>
            <w:tcBorders>
              <w:bottom w:val="single" w:sz="4" w:space="0" w:color="BFBFBF"/>
            </w:tcBorders>
            <w:vAlign w:val="bottom"/>
          </w:tcPr>
          <w:p w14:paraId="423701DE" w14:textId="77777777" w:rsidR="00051F2B" w:rsidRPr="0037051D" w:rsidRDefault="00051F2B" w:rsidP="00E97EB5">
            <w:pPr>
              <w:pStyle w:val="TableHeading"/>
              <w:spacing w:before="40" w:after="40" w:line="260" w:lineRule="atLeast"/>
              <w:contextualSpacing w:val="0"/>
              <w:rPr>
                <w:b w:val="0"/>
                <w:i/>
                <w:lang w:eastAsia="en-AU"/>
              </w:rPr>
            </w:pPr>
            <w:r w:rsidRPr="0037051D">
              <w:rPr>
                <w:b w:val="0"/>
                <w:i/>
                <w:lang w:eastAsia="en-AU"/>
              </w:rPr>
              <w:t>2026 interim assessment</w:t>
            </w:r>
          </w:p>
        </w:tc>
        <w:tc>
          <w:tcPr>
            <w:tcW w:w="6662" w:type="dxa"/>
            <w:tcBorders>
              <w:bottom w:val="single" w:sz="4" w:space="0" w:color="BFBFBF"/>
            </w:tcBorders>
            <w:vAlign w:val="bottom"/>
          </w:tcPr>
          <w:p w14:paraId="534F6C80" w14:textId="77777777" w:rsidR="00051F2B" w:rsidRPr="00A70468" w:rsidRDefault="00051F2B" w:rsidP="00E97EB5">
            <w:pPr>
              <w:pStyle w:val="TableHeading"/>
              <w:spacing w:before="40" w:after="40" w:line="260" w:lineRule="atLeast"/>
              <w:contextualSpacing w:val="0"/>
              <w:rPr>
                <w:lang w:eastAsia="en-AU"/>
              </w:rPr>
            </w:pPr>
            <w:r w:rsidRPr="00A70468">
              <w:rPr>
                <w:lang w:eastAsia="en-AU"/>
              </w:rPr>
              <w:t>Comments</w:t>
            </w:r>
          </w:p>
        </w:tc>
      </w:tr>
      <w:tr w:rsidR="00051F2B" w:rsidRPr="007C5443" w14:paraId="308538E9" w14:textId="77777777" w:rsidTr="00C62382">
        <w:trPr>
          <w:trHeight w:val="454"/>
        </w:trPr>
        <w:tc>
          <w:tcPr>
            <w:tcW w:w="1701" w:type="dxa"/>
            <w:tcBorders>
              <w:top w:val="single" w:sz="4" w:space="0" w:color="BFBFBF"/>
              <w:bottom w:val="single" w:sz="4" w:space="0" w:color="BFBFBF" w:themeColor="background1" w:themeShade="BF"/>
            </w:tcBorders>
          </w:tcPr>
          <w:p w14:paraId="59A810E2" w14:textId="77777777" w:rsidR="00051F2B" w:rsidRPr="00791EDC" w:rsidRDefault="00051F2B" w:rsidP="00E97EB5">
            <w:pPr>
              <w:pStyle w:val="TableHeading"/>
              <w:spacing w:before="40" w:after="40" w:line="260" w:lineRule="atLeast"/>
              <w:ind w:left="57"/>
              <w:contextualSpacing w:val="0"/>
              <w:rPr>
                <w:b w:val="0"/>
                <w:bCs/>
                <w:color w:val="auto"/>
                <w:lang w:eastAsia="en-AU"/>
              </w:rPr>
            </w:pPr>
            <w:r w:rsidRPr="00791EDC">
              <w:rPr>
                <w:b w:val="0"/>
                <w:bCs/>
                <w:color w:val="auto"/>
                <w:lang w:eastAsia="en-AU"/>
              </w:rPr>
              <w:t xml:space="preserve">Knowledge and capacity building will assist in underpinning implementation of the </w:t>
            </w:r>
            <w:proofErr w:type="spellStart"/>
            <w:r w:rsidRPr="00791EDC">
              <w:rPr>
                <w:b w:val="0"/>
                <w:bCs/>
                <w:color w:val="auto"/>
                <w:lang w:eastAsia="en-AU"/>
              </w:rPr>
              <w:t>NWI</w:t>
            </w:r>
            <w:r w:rsidRPr="00791EDC">
              <w:rPr>
                <w:color w:val="auto"/>
                <w:vertAlign w:val="superscript"/>
                <w:lang w:eastAsia="en-AU"/>
              </w:rPr>
              <w:t>a</w:t>
            </w:r>
            <w:proofErr w:type="spellEnd"/>
          </w:p>
        </w:tc>
        <w:tc>
          <w:tcPr>
            <w:tcW w:w="1276" w:type="dxa"/>
            <w:tcBorders>
              <w:top w:val="single" w:sz="4" w:space="0" w:color="BFBFBF"/>
              <w:bottom w:val="single" w:sz="4" w:space="0" w:color="BFBFBF" w:themeColor="background1" w:themeShade="BF"/>
            </w:tcBorders>
          </w:tcPr>
          <w:p w14:paraId="1F9CA47E" w14:textId="77777777" w:rsidR="00051F2B" w:rsidRPr="00791EDC" w:rsidRDefault="00051F2B" w:rsidP="00E97EB5">
            <w:pPr>
              <w:pStyle w:val="TableBody"/>
              <w:spacing w:before="40" w:after="40" w:line="260" w:lineRule="atLeast"/>
              <w:rPr>
                <w:i/>
                <w:lang w:eastAsia="en-AU"/>
              </w:rPr>
            </w:pPr>
            <w:r w:rsidRPr="00791EDC">
              <w:rPr>
                <w:i/>
                <w:lang w:eastAsia="en-AU"/>
              </w:rPr>
              <w:t>Largely achieved</w:t>
            </w:r>
          </w:p>
        </w:tc>
        <w:tc>
          <w:tcPr>
            <w:tcW w:w="6662" w:type="dxa"/>
            <w:tcBorders>
              <w:top w:val="single" w:sz="4" w:space="0" w:color="BFBFBF"/>
              <w:bottom w:val="single" w:sz="4" w:space="0" w:color="BFBFBF" w:themeColor="background1" w:themeShade="BF"/>
            </w:tcBorders>
          </w:tcPr>
          <w:p w14:paraId="575F28F3" w14:textId="77777777" w:rsidR="00051F2B" w:rsidRDefault="00051F2B" w:rsidP="00E97EB5">
            <w:pPr>
              <w:pStyle w:val="TableBody"/>
              <w:spacing w:before="40" w:after="40" w:line="260" w:lineRule="atLeast"/>
              <w:rPr>
                <w:rFonts w:cstheme="minorHAnsi"/>
                <w:color w:val="000000"/>
                <w:lang w:eastAsia="en-AU"/>
              </w:rPr>
            </w:pPr>
            <w:r w:rsidRPr="00BC3691">
              <w:rPr>
                <w:b/>
                <w:lang w:eastAsia="en-AU"/>
              </w:rPr>
              <w:t>Status:</w:t>
            </w:r>
            <w:r>
              <w:rPr>
                <w:rFonts w:cstheme="minorHAnsi"/>
                <w:color w:val="000000"/>
                <w:lang w:eastAsia="en-AU"/>
              </w:rPr>
              <w:t xml:space="preserve"> J</w:t>
            </w:r>
            <w:r w:rsidRPr="005C014D">
              <w:rPr>
                <w:rFonts w:cstheme="minorHAnsi"/>
                <w:color w:val="000000"/>
                <w:lang w:eastAsia="en-AU"/>
              </w:rPr>
              <w:t>urisdictions are undertaking activities to build</w:t>
            </w:r>
            <w:r>
              <w:rPr>
                <w:rFonts w:cstheme="minorHAnsi"/>
                <w:color w:val="000000"/>
                <w:lang w:eastAsia="en-AU"/>
              </w:rPr>
              <w:t xml:space="preserve"> </w:t>
            </w:r>
            <w:r w:rsidRPr="005C014D">
              <w:rPr>
                <w:rFonts w:cstheme="minorHAnsi"/>
                <w:color w:val="000000"/>
                <w:lang w:eastAsia="en-AU"/>
              </w:rPr>
              <w:t>knowledge to support water resource management</w:t>
            </w:r>
            <w:r>
              <w:rPr>
                <w:rFonts w:cstheme="minorHAnsi"/>
                <w:color w:val="000000"/>
                <w:lang w:eastAsia="en-AU"/>
              </w:rPr>
              <w:t xml:space="preserve"> </w:t>
            </w:r>
            <w:r w:rsidRPr="005C014D">
              <w:rPr>
                <w:rFonts w:cstheme="minorHAnsi"/>
                <w:color w:val="000000"/>
                <w:lang w:eastAsia="en-AU"/>
              </w:rPr>
              <w:t>and service delivery.</w:t>
            </w:r>
            <w:r>
              <w:rPr>
                <w:rFonts w:cstheme="minorHAnsi"/>
                <w:color w:val="000000"/>
                <w:lang w:eastAsia="en-AU"/>
              </w:rPr>
              <w:t xml:space="preserve"> Progress in incorporating Aboriginal and Torres Strait Islander knowledges and enhancing protection for Indigenous Cultural and Intellectual Property (ICIP) appears piecemeal.</w:t>
            </w:r>
          </w:p>
          <w:p w14:paraId="78B2CE70" w14:textId="77777777" w:rsidR="00051F2B" w:rsidRDefault="00051F2B" w:rsidP="00E97EB5">
            <w:pPr>
              <w:pStyle w:val="TableBody"/>
              <w:spacing w:before="40" w:after="40" w:line="260" w:lineRule="atLeast"/>
              <w:rPr>
                <w:rFonts w:cstheme="minorHAnsi"/>
                <w:color w:val="000000"/>
                <w:lang w:eastAsia="en-AU"/>
              </w:rPr>
            </w:pPr>
            <w:r>
              <w:rPr>
                <w:b/>
                <w:lang w:eastAsia="en-AU"/>
              </w:rPr>
              <w:t xml:space="preserve">Key updates from jurisdictions: </w:t>
            </w:r>
            <w:r w:rsidRPr="00C061E7">
              <w:rPr>
                <w:rFonts w:cstheme="minorHAnsi"/>
                <w:color w:val="000000"/>
                <w:lang w:eastAsia="en-AU"/>
              </w:rPr>
              <w:t>While this outcome has not been fully achieved, jurisdictions provided updates</w:t>
            </w:r>
            <w:r>
              <w:rPr>
                <w:rFonts w:cstheme="minorHAnsi"/>
                <w:color w:val="000000"/>
                <w:lang w:eastAsia="en-AU"/>
              </w:rPr>
              <w:t xml:space="preserve"> on knowledge and capacity building work undertaken since 2024. Examples included:</w:t>
            </w:r>
          </w:p>
          <w:p w14:paraId="7EA6888F" w14:textId="77777777" w:rsidR="00051F2B" w:rsidRPr="00E05666" w:rsidRDefault="00051F2B" w:rsidP="00E05666">
            <w:pPr>
              <w:pStyle w:val="TableListBullet"/>
              <w:spacing w:line="260" w:lineRule="atLeast"/>
            </w:pPr>
            <w:r w:rsidRPr="00E05666">
              <w:t>the WA Government is further incorporating climate science in water planning and management</w:t>
            </w:r>
          </w:p>
          <w:p w14:paraId="55D1C91D" w14:textId="77777777" w:rsidR="00051F2B" w:rsidRPr="00E05666" w:rsidRDefault="00051F2B" w:rsidP="00E05666">
            <w:pPr>
              <w:pStyle w:val="TableListBullet"/>
              <w:spacing w:line="260" w:lineRule="atLeast"/>
            </w:pPr>
            <w:r w:rsidRPr="00E05666">
              <w:t>the Tasmanian Government undertook a state</w:t>
            </w:r>
            <w:r w:rsidRPr="00E05666">
              <w:noBreakHyphen/>
              <w:t>wide climate change risk assessment</w:t>
            </w:r>
          </w:p>
          <w:p w14:paraId="6C1D3E6A" w14:textId="77777777" w:rsidR="00051F2B" w:rsidRPr="00E05666" w:rsidRDefault="00051F2B" w:rsidP="00E05666">
            <w:pPr>
              <w:pStyle w:val="TableListBullet"/>
              <w:spacing w:line="260" w:lineRule="atLeast"/>
            </w:pPr>
            <w:r w:rsidRPr="00E05666">
              <w:t xml:space="preserve">the Victorian Government is refreshing </w:t>
            </w:r>
            <w:proofErr w:type="spellStart"/>
            <w:r w:rsidRPr="00E05666">
              <w:t>Pupangarli</w:t>
            </w:r>
            <w:proofErr w:type="spellEnd"/>
            <w:r w:rsidRPr="00E05666">
              <w:t xml:space="preserve"> </w:t>
            </w:r>
            <w:proofErr w:type="spellStart"/>
            <w:r w:rsidRPr="00E05666">
              <w:t>Marnmarnepu</w:t>
            </w:r>
            <w:proofErr w:type="spellEnd"/>
            <w:r w:rsidRPr="00E05666">
              <w:t xml:space="preserve"> (the Department of Energy, Environment and Climate Action’s Aboriginal Self</w:t>
            </w:r>
            <w:r w:rsidRPr="00E05666">
              <w:noBreakHyphen/>
              <w:t>Determination Reform Strategy), which will include a commitment to protecting ICIP</w:t>
            </w:r>
          </w:p>
          <w:p w14:paraId="38F06364" w14:textId="77777777" w:rsidR="00051F2B" w:rsidRPr="000E5889" w:rsidRDefault="00051F2B" w:rsidP="00E05666">
            <w:pPr>
              <w:pStyle w:val="TableListBullet"/>
              <w:spacing w:line="260" w:lineRule="atLeast"/>
              <w:rPr>
                <w:lang w:eastAsia="en-AU"/>
              </w:rPr>
            </w:pPr>
            <w:r w:rsidRPr="00E05666">
              <w:t>the NSW Government continues to invest in local water utility capability through the Town</w:t>
            </w:r>
            <w:r>
              <w:rPr>
                <w:lang w:eastAsia="en-AU"/>
              </w:rPr>
              <w:t xml:space="preserve"> Water Risk Reduction Program.</w:t>
            </w:r>
          </w:p>
          <w:p w14:paraId="7921C8F8" w14:textId="77777777" w:rsidR="00051F2B" w:rsidRDefault="00051F2B" w:rsidP="00E97EB5">
            <w:pPr>
              <w:pStyle w:val="TableBody"/>
              <w:spacing w:before="40" w:after="40" w:line="260" w:lineRule="atLeast"/>
              <w:rPr>
                <w:rFonts w:cstheme="minorHAnsi"/>
                <w:b/>
                <w:bCs/>
                <w:color w:val="000000"/>
                <w:lang w:eastAsia="en-AU"/>
              </w:rPr>
            </w:pPr>
            <w:r w:rsidRPr="00936A90">
              <w:rPr>
                <w:b/>
              </w:rPr>
              <w:t>Participant feedback:</w:t>
            </w:r>
            <w:r>
              <w:rPr>
                <w:rFonts w:cstheme="minorHAnsi"/>
                <w:b/>
                <w:bCs/>
                <w:color w:val="000000"/>
                <w:lang w:eastAsia="en-AU"/>
              </w:rPr>
              <w:t xml:space="preserve"> </w:t>
            </w:r>
            <w:r w:rsidRPr="001E01DA">
              <w:rPr>
                <w:rFonts w:cstheme="minorHAnsi"/>
                <w:color w:val="000000"/>
                <w:lang w:eastAsia="en-AU"/>
              </w:rPr>
              <w:t xml:space="preserve">Participants </w:t>
            </w:r>
            <w:r>
              <w:rPr>
                <w:rFonts w:cstheme="minorHAnsi"/>
                <w:color w:val="000000"/>
                <w:lang w:eastAsia="en-AU"/>
              </w:rPr>
              <w:t xml:space="preserve">raised concerns about training and capacity building for the water service workforce in regional and remote areas, and called for an increased focus on and investment in training and capacity building (AWA, sub. 50, pp. 18–19; Balmoral Group Australia, sub. 52, pp. 1–2; CNSWJO, sub. 18, p. 5; LGAQ, sub. 55, p. 3; </w:t>
            </w:r>
            <w:proofErr w:type="spellStart"/>
            <w:r>
              <w:rPr>
                <w:rFonts w:cstheme="minorHAnsi"/>
                <w:color w:val="000000"/>
                <w:lang w:eastAsia="en-AU"/>
              </w:rPr>
              <w:t>qldwater</w:t>
            </w:r>
            <w:proofErr w:type="spellEnd"/>
            <w:r>
              <w:rPr>
                <w:rFonts w:cstheme="minorHAnsi"/>
                <w:color w:val="000000"/>
                <w:lang w:eastAsia="en-AU"/>
              </w:rPr>
              <w:t>, sub. 24, p. 5; RDA Mid North Coast, sub. 63; WIOA; sub. 26).</w:t>
            </w:r>
          </w:p>
          <w:p w14:paraId="2027C38A" w14:textId="77777777" w:rsidR="00051F2B" w:rsidRPr="00852888" w:rsidRDefault="00051F2B" w:rsidP="00E97EB5">
            <w:pPr>
              <w:pStyle w:val="TableBody"/>
              <w:spacing w:before="40" w:after="40" w:line="260" w:lineRule="atLeast"/>
              <w:rPr>
                <w:lang w:eastAsia="en-AU"/>
              </w:rPr>
            </w:pPr>
            <w:r w:rsidRPr="00936A90">
              <w:lastRenderedPageBreak/>
              <w:t xml:space="preserve">Participants raised concerns about how Aboriginal and Torres Strait Islander knowledges are incorporated </w:t>
            </w:r>
            <w:r>
              <w:t xml:space="preserve">in water management </w:t>
            </w:r>
            <w:r w:rsidRPr="00936A90">
              <w:t xml:space="preserve">and </w:t>
            </w:r>
            <w:r>
              <w:t>highlight</w:t>
            </w:r>
            <w:r w:rsidRPr="00821CC2">
              <w:t>ed a substantial shift is required to incorporate knowledges in a meaningful and systemic way (CEG, sub. 17, p. 6; First Nations Research Program, One Basin CRC, sub. 41, p. 3). Territory Rivers Alliance (sub. 70, p. 2) recommended ‘Traditional Owner knowledge, science and governance structures be given legal effect and integrated into water management’.</w:t>
            </w:r>
          </w:p>
        </w:tc>
      </w:tr>
      <w:tr w:rsidR="00051F2B" w:rsidRPr="007C5443" w14:paraId="2E6F45E6" w14:textId="77777777" w:rsidTr="00C62382">
        <w:tc>
          <w:tcPr>
            <w:tcW w:w="1701" w:type="dxa"/>
            <w:tcBorders>
              <w:top w:val="single" w:sz="4" w:space="0" w:color="BFBFBF" w:themeColor="background1" w:themeShade="BF"/>
              <w:bottom w:val="single" w:sz="4" w:space="0" w:color="BFBFBF" w:themeColor="background1" w:themeShade="BF"/>
            </w:tcBorders>
          </w:tcPr>
          <w:p w14:paraId="01E509D5" w14:textId="77777777" w:rsidR="00051F2B" w:rsidRPr="00684FEA" w:rsidRDefault="00051F2B" w:rsidP="00E97EB5">
            <w:pPr>
              <w:pStyle w:val="TableHeading"/>
              <w:spacing w:before="40" w:after="40" w:line="260" w:lineRule="atLeast"/>
              <w:ind w:left="57"/>
              <w:contextualSpacing w:val="0"/>
              <w:rPr>
                <w:b w:val="0"/>
                <w:bCs/>
                <w:color w:val="auto"/>
                <w:lang w:eastAsia="en-AU"/>
              </w:rPr>
            </w:pPr>
            <w:r w:rsidRPr="00684FEA">
              <w:rPr>
                <w:b w:val="0"/>
                <w:bCs/>
                <w:color w:val="auto"/>
                <w:lang w:eastAsia="en-AU"/>
              </w:rPr>
              <w:lastRenderedPageBreak/>
              <w:t xml:space="preserve">Identify key knowledge and capacity building priorities needed to support ongoing implementation of the </w:t>
            </w:r>
            <w:proofErr w:type="spellStart"/>
            <w:r w:rsidRPr="00684FEA">
              <w:rPr>
                <w:b w:val="0"/>
                <w:bCs/>
                <w:color w:val="auto"/>
                <w:lang w:eastAsia="en-AU"/>
              </w:rPr>
              <w:t>NWI</w:t>
            </w:r>
            <w:r w:rsidRPr="00E05666">
              <w:rPr>
                <w:color w:val="auto"/>
                <w:vertAlign w:val="superscript"/>
                <w:lang w:eastAsia="en-AU"/>
              </w:rPr>
              <w:t>b</w:t>
            </w:r>
            <w:proofErr w:type="spellEnd"/>
          </w:p>
        </w:tc>
        <w:tc>
          <w:tcPr>
            <w:tcW w:w="1276" w:type="dxa"/>
            <w:tcBorders>
              <w:top w:val="single" w:sz="4" w:space="0" w:color="BFBFBF" w:themeColor="background1" w:themeShade="BF"/>
              <w:bottom w:val="single" w:sz="4" w:space="0" w:color="BFBFBF" w:themeColor="background1" w:themeShade="BF"/>
            </w:tcBorders>
          </w:tcPr>
          <w:p w14:paraId="4AB6D2EC" w14:textId="77777777" w:rsidR="00051F2B" w:rsidRPr="00821CC2" w:rsidRDefault="00051F2B" w:rsidP="00E97EB5">
            <w:pPr>
              <w:pStyle w:val="TableBody"/>
              <w:spacing w:before="40" w:after="40" w:line="260" w:lineRule="atLeast"/>
              <w:rPr>
                <w:i/>
                <w:lang w:eastAsia="en-AU"/>
              </w:rPr>
            </w:pPr>
            <w:r w:rsidRPr="00821CC2">
              <w:rPr>
                <w:i/>
                <w:lang w:eastAsia="en-AU"/>
              </w:rPr>
              <w:t>Partially achieved</w:t>
            </w:r>
          </w:p>
        </w:tc>
        <w:tc>
          <w:tcPr>
            <w:tcW w:w="6662" w:type="dxa"/>
            <w:tcBorders>
              <w:top w:val="single" w:sz="4" w:space="0" w:color="BFBFBF" w:themeColor="background1" w:themeShade="BF"/>
              <w:bottom w:val="single" w:sz="4" w:space="0" w:color="BFBFBF" w:themeColor="background1" w:themeShade="BF"/>
            </w:tcBorders>
          </w:tcPr>
          <w:p w14:paraId="62C67775" w14:textId="77777777" w:rsidR="00051F2B" w:rsidRPr="00570EB6" w:rsidRDefault="00051F2B" w:rsidP="00E97EB5">
            <w:pPr>
              <w:pStyle w:val="TableBody"/>
              <w:spacing w:before="40" w:after="40" w:line="260" w:lineRule="atLeast"/>
              <w:rPr>
                <w:rFonts w:cstheme="minorHAnsi"/>
                <w:lang w:eastAsia="en-AU"/>
              </w:rPr>
            </w:pPr>
            <w:r w:rsidRPr="00BC3691">
              <w:rPr>
                <w:b/>
                <w:lang w:eastAsia="en-AU"/>
              </w:rPr>
              <w:t>Status:</w:t>
            </w:r>
            <w:r>
              <w:rPr>
                <w:rFonts w:cstheme="minorHAnsi"/>
                <w:color w:val="000000"/>
                <w:lang w:eastAsia="en-AU"/>
              </w:rPr>
              <w:t xml:space="preserve"> In 2024, the PC found most jurisdictions had published knowledge building priorities and few jurisdictions had identified capacity building priorities. There appears to be limited progress since 2024</w:t>
            </w:r>
            <w:r w:rsidRPr="00F553EB">
              <w:rPr>
                <w:rFonts w:cstheme="minorHAnsi"/>
                <w:lang w:eastAsia="en-AU"/>
              </w:rPr>
              <w:t>. Progress in monitoring and identifying actions to address capacity and capability needs appears limited.</w:t>
            </w:r>
          </w:p>
          <w:p w14:paraId="72E1BE89" w14:textId="77777777" w:rsidR="00051F2B" w:rsidRDefault="00051F2B" w:rsidP="00E97EB5">
            <w:pPr>
              <w:pStyle w:val="TableBody"/>
              <w:spacing w:before="40" w:after="40" w:line="260" w:lineRule="atLeast"/>
              <w:rPr>
                <w:rFonts w:cstheme="minorHAnsi"/>
                <w:color w:val="000000"/>
                <w:lang w:eastAsia="en-AU"/>
              </w:rPr>
            </w:pPr>
            <w:r>
              <w:rPr>
                <w:b/>
                <w:lang w:eastAsia="en-AU"/>
              </w:rPr>
              <w:t xml:space="preserve">Key updates from jurisdictions: </w:t>
            </w:r>
            <w:r w:rsidRPr="00C061E7">
              <w:rPr>
                <w:rFonts w:cstheme="minorHAnsi"/>
                <w:color w:val="000000"/>
                <w:lang w:eastAsia="en-AU"/>
              </w:rPr>
              <w:t xml:space="preserve">While this outcome has been </w:t>
            </w:r>
            <w:r>
              <w:rPr>
                <w:rFonts w:cstheme="minorHAnsi"/>
                <w:color w:val="000000"/>
                <w:lang w:eastAsia="en-AU"/>
              </w:rPr>
              <w:t>partially</w:t>
            </w:r>
            <w:r w:rsidRPr="00C061E7">
              <w:rPr>
                <w:rFonts w:cstheme="minorHAnsi"/>
                <w:color w:val="000000"/>
                <w:lang w:eastAsia="en-AU"/>
              </w:rPr>
              <w:t xml:space="preserve"> achieved, jurisdictions provided updates</w:t>
            </w:r>
            <w:r>
              <w:rPr>
                <w:rFonts w:cstheme="minorHAnsi"/>
                <w:color w:val="000000"/>
                <w:lang w:eastAsia="en-AU"/>
              </w:rPr>
              <w:t xml:space="preserve"> since 2024. For example:</w:t>
            </w:r>
          </w:p>
          <w:p w14:paraId="59577159" w14:textId="77777777" w:rsidR="00051F2B" w:rsidRPr="000E5889" w:rsidRDefault="00051F2B" w:rsidP="00E05666">
            <w:pPr>
              <w:pStyle w:val="TableListBullet"/>
              <w:spacing w:line="260" w:lineRule="atLeast"/>
              <w:rPr>
                <w:rFonts w:cstheme="minorHAnsi"/>
                <w:color w:val="000000"/>
                <w:lang w:eastAsia="en-AU"/>
              </w:rPr>
            </w:pPr>
            <w:r>
              <w:rPr>
                <w:lang w:eastAsia="en-AU"/>
              </w:rPr>
              <w:t xml:space="preserve">the SA Government has undertaken a water training needs survey to support </w:t>
            </w:r>
            <w:r w:rsidRPr="00E05666">
              <w:t>capacity</w:t>
            </w:r>
            <w:r>
              <w:rPr>
                <w:lang w:eastAsia="en-AU"/>
              </w:rPr>
              <w:t xml:space="preserve"> building initiatives for water industry entities</w:t>
            </w:r>
          </w:p>
          <w:p w14:paraId="0AA44C9C" w14:textId="77777777" w:rsidR="00051F2B" w:rsidRPr="000E5889" w:rsidRDefault="00051F2B" w:rsidP="00E05666">
            <w:pPr>
              <w:pStyle w:val="TableListBullet"/>
              <w:spacing w:line="260" w:lineRule="atLeast"/>
              <w:rPr>
                <w:lang w:eastAsia="en-AU"/>
              </w:rPr>
            </w:pPr>
            <w:r>
              <w:rPr>
                <w:lang w:eastAsia="en-AU"/>
              </w:rPr>
              <w:t>the NSW Aboriginal Water Strategy includes a commitment for the NSW Government to embed Aboriginal and Torres Strait Islander knowledges in water planning and management.</w:t>
            </w:r>
          </w:p>
          <w:p w14:paraId="5C1BB804" w14:textId="77777777" w:rsidR="00051F2B" w:rsidRPr="009354E8" w:rsidRDefault="00051F2B" w:rsidP="00E97EB5">
            <w:pPr>
              <w:pStyle w:val="TableBody"/>
              <w:spacing w:before="40" w:after="40" w:line="260" w:lineRule="atLeast"/>
              <w:rPr>
                <w:b/>
                <w:lang w:eastAsia="en-AU"/>
              </w:rPr>
            </w:pPr>
            <w:r>
              <w:rPr>
                <w:b/>
                <w:lang w:eastAsia="en-AU"/>
              </w:rPr>
              <w:t xml:space="preserve">Participant feedback: </w:t>
            </w:r>
            <w:proofErr w:type="spellStart"/>
            <w:r>
              <w:rPr>
                <w:lang w:eastAsia="en-AU"/>
              </w:rPr>
              <w:t>qldwater</w:t>
            </w:r>
            <w:proofErr w:type="spellEnd"/>
            <w:r>
              <w:rPr>
                <w:lang w:eastAsia="en-AU"/>
              </w:rPr>
              <w:t xml:space="preserve"> (sub. 24, p. 5) said the Queensland Government should publish and implement its First Nations Water Strategy, with funded actions addressing training needs.</w:t>
            </w:r>
          </w:p>
        </w:tc>
      </w:tr>
      <w:tr w:rsidR="00051F2B" w:rsidRPr="007C5443" w14:paraId="694B97A6" w14:textId="77777777" w:rsidTr="00C62382">
        <w:tc>
          <w:tcPr>
            <w:tcW w:w="1701" w:type="dxa"/>
            <w:tcBorders>
              <w:top w:val="single" w:sz="4" w:space="0" w:color="BFBFBF" w:themeColor="background1" w:themeShade="BF"/>
              <w:bottom w:val="single" w:sz="4" w:space="0" w:color="BFBFBF"/>
            </w:tcBorders>
          </w:tcPr>
          <w:p w14:paraId="7DD9573A" w14:textId="77777777" w:rsidR="00051F2B" w:rsidRPr="00684FEA" w:rsidRDefault="00051F2B" w:rsidP="00E97EB5">
            <w:pPr>
              <w:pStyle w:val="TableHeading"/>
              <w:spacing w:before="40" w:after="40" w:line="260" w:lineRule="atLeast"/>
              <w:ind w:left="57"/>
              <w:contextualSpacing w:val="0"/>
              <w:rPr>
                <w:b w:val="0"/>
                <w:bCs/>
                <w:color w:val="auto"/>
                <w:lang w:eastAsia="en-AU"/>
              </w:rPr>
            </w:pPr>
            <w:r w:rsidRPr="00684FEA">
              <w:rPr>
                <w:b w:val="0"/>
                <w:bCs/>
                <w:color w:val="auto"/>
                <w:lang w:eastAsia="en-AU"/>
              </w:rPr>
              <w:t xml:space="preserve">Identify and implement proposals to better coordinate the national water knowledge </w:t>
            </w:r>
            <w:proofErr w:type="spellStart"/>
            <w:r w:rsidRPr="00684FEA">
              <w:rPr>
                <w:b w:val="0"/>
                <w:bCs/>
                <w:color w:val="auto"/>
                <w:lang w:eastAsia="en-AU"/>
              </w:rPr>
              <w:t>effort</w:t>
            </w:r>
            <w:r w:rsidRPr="00684FEA">
              <w:rPr>
                <w:color w:val="auto"/>
                <w:vertAlign w:val="superscript"/>
                <w:lang w:eastAsia="en-AU"/>
              </w:rPr>
              <w:t>c</w:t>
            </w:r>
            <w:proofErr w:type="spellEnd"/>
          </w:p>
        </w:tc>
        <w:tc>
          <w:tcPr>
            <w:tcW w:w="1276" w:type="dxa"/>
            <w:tcBorders>
              <w:top w:val="single" w:sz="4" w:space="0" w:color="BFBFBF" w:themeColor="background1" w:themeShade="BF"/>
              <w:bottom w:val="single" w:sz="4" w:space="0" w:color="BFBFBF"/>
            </w:tcBorders>
          </w:tcPr>
          <w:p w14:paraId="15F441A3" w14:textId="77777777" w:rsidR="00051F2B" w:rsidRPr="00821CC2" w:rsidRDefault="00051F2B" w:rsidP="00E97EB5">
            <w:pPr>
              <w:pStyle w:val="TableBody"/>
              <w:spacing w:before="40" w:after="40" w:line="260" w:lineRule="atLeast"/>
              <w:rPr>
                <w:i/>
                <w:lang w:eastAsia="en-AU"/>
              </w:rPr>
            </w:pPr>
            <w:r w:rsidRPr="00821CC2">
              <w:rPr>
                <w:i/>
                <w:lang w:eastAsia="en-AU"/>
              </w:rPr>
              <w:t>Partially achieved</w:t>
            </w:r>
          </w:p>
        </w:tc>
        <w:tc>
          <w:tcPr>
            <w:tcW w:w="6662" w:type="dxa"/>
            <w:tcBorders>
              <w:top w:val="single" w:sz="4" w:space="0" w:color="BFBFBF" w:themeColor="background1" w:themeShade="BF"/>
              <w:bottom w:val="single" w:sz="4" w:space="0" w:color="BFBFBF"/>
            </w:tcBorders>
          </w:tcPr>
          <w:p w14:paraId="5686BD8A" w14:textId="77777777" w:rsidR="00051F2B" w:rsidRDefault="00051F2B" w:rsidP="00E97EB5">
            <w:pPr>
              <w:pStyle w:val="TableBody"/>
              <w:spacing w:before="40" w:after="40" w:line="260" w:lineRule="atLeast"/>
              <w:rPr>
                <w:rFonts w:cstheme="minorHAnsi"/>
                <w:b/>
                <w:bCs/>
                <w:color w:val="000000"/>
                <w:lang w:eastAsia="en-AU"/>
              </w:rPr>
            </w:pPr>
            <w:r w:rsidRPr="00BC3691">
              <w:rPr>
                <w:b/>
                <w:lang w:eastAsia="en-AU"/>
              </w:rPr>
              <w:t>Status:</w:t>
            </w:r>
            <w:r>
              <w:rPr>
                <w:rFonts w:cstheme="minorHAnsi"/>
                <w:b/>
                <w:bCs/>
                <w:color w:val="000000"/>
                <w:lang w:eastAsia="en-AU"/>
              </w:rPr>
              <w:t xml:space="preserve"> </w:t>
            </w:r>
            <w:r w:rsidRPr="0056128D">
              <w:rPr>
                <w:rFonts w:cstheme="minorHAnsi"/>
                <w:color w:val="000000"/>
                <w:lang w:eastAsia="en-AU"/>
              </w:rPr>
              <w:t>I</w:t>
            </w:r>
            <w:r>
              <w:rPr>
                <w:rFonts w:cstheme="minorHAnsi"/>
                <w:color w:val="000000"/>
                <w:lang w:eastAsia="en-AU"/>
              </w:rPr>
              <w:t>n</w:t>
            </w:r>
            <w:r w:rsidRPr="0056128D">
              <w:rPr>
                <w:rFonts w:cstheme="minorHAnsi"/>
                <w:color w:val="000000"/>
                <w:lang w:eastAsia="en-AU"/>
              </w:rPr>
              <w:t xml:space="preserve"> 2024, </w:t>
            </w:r>
            <w:r>
              <w:rPr>
                <w:rFonts w:cstheme="minorHAnsi"/>
                <w:color w:val="000000"/>
                <w:lang w:eastAsia="en-AU"/>
              </w:rPr>
              <w:t>the PC found jurisdictions coordinated research efforts in specific areas, but there was no national coordination of water knowledge generation. There appears to be limited progress since 2024.</w:t>
            </w:r>
          </w:p>
          <w:p w14:paraId="0A22413C" w14:textId="77777777" w:rsidR="00051F2B" w:rsidRPr="00684FEA" w:rsidRDefault="00051F2B" w:rsidP="00E97EB5">
            <w:pPr>
              <w:pStyle w:val="TableBody"/>
              <w:spacing w:before="40" w:after="40" w:line="260" w:lineRule="atLeast"/>
              <w:rPr>
                <w:rFonts w:cstheme="minorHAnsi"/>
                <w:color w:val="000000"/>
                <w:spacing w:val="-2"/>
                <w:lang w:eastAsia="en-AU"/>
              </w:rPr>
            </w:pPr>
            <w:r w:rsidRPr="00684FEA">
              <w:rPr>
                <w:b/>
                <w:spacing w:val="-2"/>
                <w:lang w:eastAsia="en-AU"/>
              </w:rPr>
              <w:t xml:space="preserve">Key updates from jurisdictions: </w:t>
            </w:r>
            <w:r w:rsidRPr="00684FEA">
              <w:rPr>
                <w:rFonts w:cstheme="minorHAnsi"/>
                <w:color w:val="000000"/>
                <w:spacing w:val="-2"/>
                <w:lang w:eastAsia="en-AU"/>
              </w:rPr>
              <w:t xml:space="preserve">The Australian Government commissioned an independent review of water science and research, which found that Australia lacks a collective set of strategic and collaborative water research priorities </w:t>
            </w:r>
            <w:r w:rsidRPr="00684FEA">
              <w:rPr>
                <w:rFonts w:cs="Arial"/>
                <w:spacing w:val="-2"/>
              </w:rPr>
              <w:t>(O’Kane 2025)</w:t>
            </w:r>
            <w:r w:rsidRPr="00684FEA">
              <w:rPr>
                <w:rFonts w:cstheme="minorHAnsi"/>
                <w:color w:val="000000"/>
                <w:spacing w:val="-2"/>
                <w:lang w:eastAsia="en-AU"/>
              </w:rPr>
              <w:t>.</w:t>
            </w:r>
          </w:p>
          <w:p w14:paraId="5F2D5610" w14:textId="77777777" w:rsidR="00051F2B" w:rsidRPr="00CD36E9" w:rsidRDefault="00051F2B" w:rsidP="00E97EB5">
            <w:pPr>
              <w:pStyle w:val="TableBody"/>
              <w:spacing w:before="40" w:after="40" w:line="260" w:lineRule="atLeast"/>
              <w:rPr>
                <w:lang w:eastAsia="en-AU"/>
              </w:rPr>
            </w:pPr>
            <w:r>
              <w:rPr>
                <w:b/>
                <w:lang w:eastAsia="en-AU"/>
              </w:rPr>
              <w:t xml:space="preserve">Participant feedback: </w:t>
            </w:r>
            <w:r w:rsidRPr="00D1243A">
              <w:rPr>
                <w:lang w:eastAsia="en-AU"/>
              </w:rPr>
              <w:t xml:space="preserve">Water Research Australia </w:t>
            </w:r>
            <w:r>
              <w:rPr>
                <w:lang w:eastAsia="en-AU"/>
              </w:rPr>
              <w:t>(sub. 29, p. 1) said there is a lack of coordination or stewardship of water research. Participants called for improved coordination of and investment in water research (ATSE, sub. 3, p. 2; One Basin CRC, sub. 28, pp. 3–4; Water Research Australia, sub. 29, p. 1).</w:t>
            </w:r>
          </w:p>
        </w:tc>
      </w:tr>
    </w:tbl>
    <w:p w14:paraId="1405B477" w14:textId="77777777" w:rsidR="00051F2B" w:rsidRDefault="00051F2B" w:rsidP="00051F2B">
      <w:pPr>
        <w:pStyle w:val="Note"/>
      </w:pPr>
      <w:r>
        <w:t>Achieved: All requirements met. Largely achieved: Requirements generally met, with some exceptions. Partially achieved: Only some requirements m</w:t>
      </w:r>
      <w:r w:rsidRPr="002005EA">
        <w:t>et</w:t>
      </w:r>
      <w:r w:rsidRPr="00576036">
        <w:t>.</w:t>
      </w:r>
      <w:r>
        <w:rPr>
          <w:b/>
          <w:bCs/>
        </w:rPr>
        <w:t xml:space="preserve"> a</w:t>
      </w:r>
      <w:r>
        <w:t xml:space="preserve">. </w:t>
      </w:r>
      <w:r w:rsidRPr="00916F71">
        <w:t>NWI paragraph</w:t>
      </w:r>
      <w:r>
        <w:t> </w:t>
      </w:r>
      <w:r w:rsidRPr="00916F71">
        <w:t>100</w:t>
      </w:r>
      <w:r>
        <w:t xml:space="preserve">. </w:t>
      </w:r>
      <w:r>
        <w:rPr>
          <w:b/>
          <w:bCs/>
        </w:rPr>
        <w:t>b</w:t>
      </w:r>
      <w:r>
        <w:t xml:space="preserve">. NWI paragraph 101 </w:t>
      </w:r>
      <w:proofErr w:type="spellStart"/>
      <w:r>
        <w:t>i</w:t>
      </w:r>
      <w:proofErr w:type="spellEnd"/>
      <w:r>
        <w:t xml:space="preserve">). </w:t>
      </w:r>
      <w:r>
        <w:rPr>
          <w:b/>
          <w:bCs/>
        </w:rPr>
        <w:t>c</w:t>
      </w:r>
      <w:r>
        <w:t xml:space="preserve">. NWI paragraph 101 ii). </w:t>
      </w:r>
    </w:p>
    <w:p w14:paraId="39E9080E" w14:textId="388DF07A" w:rsidR="00051F2B" w:rsidRDefault="00051F2B" w:rsidP="00FC65BC">
      <w:pPr>
        <w:pStyle w:val="Heading2"/>
        <w:numPr>
          <w:ilvl w:val="0"/>
          <w:numId w:val="0"/>
        </w:numPr>
        <w:ind w:left="851" w:hanging="851"/>
      </w:pPr>
      <w:bookmarkStart w:id="17" w:name="_Toc233795063"/>
      <w:r>
        <w:lastRenderedPageBreak/>
        <w:t>10</w:t>
      </w:r>
      <w:r w:rsidR="00BD748A">
        <w:t>.</w:t>
      </w:r>
      <w:r>
        <w:tab/>
      </w:r>
      <w:r w:rsidRPr="00F76363">
        <w:t>Community partnerships and adjustment</w:t>
      </w:r>
      <w:bookmarkEnd w:id="17"/>
    </w:p>
    <w:p w14:paraId="3BE6DE39" w14:textId="77777777" w:rsidR="00051F2B" w:rsidRPr="002D363B" w:rsidRDefault="00051F2B" w:rsidP="00FC65BC">
      <w:pPr>
        <w:pStyle w:val="BodyText"/>
        <w:keepNext/>
        <w:keepLines/>
      </w:pPr>
      <w:r w:rsidRPr="002D363B">
        <w:t>This section considers progress in achieving the outcomes relating to element</w:t>
      </w:r>
      <w:r>
        <w:t> 8</w:t>
      </w:r>
      <w:r w:rsidRPr="002D363B">
        <w:t xml:space="preserve"> of the </w:t>
      </w:r>
      <w:r>
        <w:t>NWI</w:t>
      </w:r>
      <w:r w:rsidRPr="002D363B">
        <w:t>,</w:t>
      </w:r>
      <w:r>
        <w:t xml:space="preserve"> community partnerships and adjustment</w:t>
      </w:r>
      <w:r w:rsidRPr="002D363B">
        <w:t xml:space="preserve">. </w:t>
      </w:r>
      <w:r>
        <w:t xml:space="preserve">The PC’s interim assessment of jurisdictions’ progress is in </w:t>
      </w:r>
      <w:r w:rsidRPr="00651C47">
        <w:t>table</w:t>
      </w:r>
      <w:r>
        <w:t> 8</w:t>
      </w:r>
      <w:r w:rsidRPr="002D363B">
        <w:t>. The notes to the table</w:t>
      </w:r>
      <w:r>
        <w:t xml:space="preserve"> </w:t>
      </w:r>
      <w:r w:rsidRPr="002D363B">
        <w:t>indicate</w:t>
      </w:r>
      <w:r>
        <w:t xml:space="preserve"> </w:t>
      </w:r>
      <w:r w:rsidRPr="002D363B">
        <w:t>which assessment items relate to which NWI actions.</w:t>
      </w:r>
    </w:p>
    <w:p w14:paraId="22E80215" w14:textId="77777777" w:rsidR="00051F2B" w:rsidRPr="00684FEA" w:rsidRDefault="00051F2B" w:rsidP="00FC65BC">
      <w:pPr>
        <w:pStyle w:val="BodyText"/>
        <w:keepNext/>
        <w:keepLines/>
        <w:rPr>
          <w:spacing w:val="-4"/>
        </w:rPr>
      </w:pPr>
      <w:r w:rsidRPr="00684FEA">
        <w:rPr>
          <w:spacing w:val="-4"/>
        </w:rPr>
        <w:t>As noted in section 11, the 2004 NWI does not reflect contemporary expectations of what constitutes meaningful involvement and participation of Aboriginal and Torres Strait Islander people in water planning processes.</w:t>
      </w:r>
    </w:p>
    <w:p w14:paraId="39A49D25" w14:textId="6C71ED7D" w:rsidR="00051F2B" w:rsidRDefault="00051F2B" w:rsidP="00051F2B">
      <w:pPr>
        <w:pStyle w:val="FigureTableHeading"/>
      </w:pPr>
      <w:r>
        <w:t xml:space="preserve">Table </w:t>
      </w:r>
      <w:fldSimple w:instr=" SEQ Table \* ARABIC \s 1 ">
        <w:r w:rsidR="00287ACA">
          <w:rPr>
            <w:noProof/>
          </w:rPr>
          <w:t>8</w:t>
        </w:r>
      </w:fldSimple>
      <w:r>
        <w:rPr>
          <w:noProof/>
        </w:rPr>
        <w:t xml:space="preserve"> – Interim </w:t>
      </w:r>
      <w:r>
        <w:t xml:space="preserve">assessment: community partnerships and adjustment </w:t>
      </w:r>
    </w:p>
    <w:tbl>
      <w:tblPr>
        <w:tblW w:w="9640" w:type="dxa"/>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1696"/>
        <w:gridCol w:w="1272"/>
        <w:gridCol w:w="6643"/>
        <w:gridCol w:w="18"/>
        <w:gridCol w:w="11"/>
      </w:tblGrid>
      <w:tr w:rsidR="00051F2B" w:rsidRPr="007C5443" w14:paraId="57F3E00E" w14:textId="77777777" w:rsidTr="00C62382">
        <w:trPr>
          <w:gridAfter w:val="1"/>
          <w:wAfter w:w="11" w:type="dxa"/>
          <w:tblHeader/>
        </w:trPr>
        <w:tc>
          <w:tcPr>
            <w:tcW w:w="1696" w:type="dxa"/>
            <w:tcBorders>
              <w:bottom w:val="single" w:sz="4" w:space="0" w:color="BFBFBF"/>
            </w:tcBorders>
            <w:vAlign w:val="bottom"/>
          </w:tcPr>
          <w:p w14:paraId="7B2D7326" w14:textId="77777777" w:rsidR="00051F2B" w:rsidRPr="00A70468" w:rsidRDefault="00051F2B" w:rsidP="00580647">
            <w:pPr>
              <w:pStyle w:val="TableHeading"/>
              <w:spacing w:before="40" w:after="40" w:line="260" w:lineRule="atLeast"/>
              <w:ind w:left="57"/>
              <w:contextualSpacing w:val="0"/>
              <w:rPr>
                <w:lang w:eastAsia="en-AU"/>
              </w:rPr>
            </w:pPr>
            <w:r w:rsidRPr="00A70468">
              <w:rPr>
                <w:lang w:eastAsia="en-AU"/>
              </w:rPr>
              <w:t>NWI commitment</w:t>
            </w:r>
          </w:p>
        </w:tc>
        <w:tc>
          <w:tcPr>
            <w:tcW w:w="1272" w:type="dxa"/>
            <w:tcBorders>
              <w:bottom w:val="single" w:sz="4" w:space="0" w:color="BFBFBF"/>
            </w:tcBorders>
            <w:vAlign w:val="bottom"/>
          </w:tcPr>
          <w:p w14:paraId="19A7696D" w14:textId="77777777" w:rsidR="00051F2B" w:rsidRPr="0037051D" w:rsidRDefault="00051F2B" w:rsidP="00580647">
            <w:pPr>
              <w:pStyle w:val="TableHeading"/>
              <w:spacing w:before="40" w:after="40" w:line="260" w:lineRule="atLeast"/>
              <w:contextualSpacing w:val="0"/>
              <w:rPr>
                <w:b w:val="0"/>
                <w:i/>
                <w:lang w:eastAsia="en-AU"/>
              </w:rPr>
            </w:pPr>
            <w:r w:rsidRPr="0037051D">
              <w:rPr>
                <w:b w:val="0"/>
                <w:i/>
                <w:lang w:eastAsia="en-AU"/>
              </w:rPr>
              <w:t>2026 interim assessment</w:t>
            </w:r>
          </w:p>
        </w:tc>
        <w:tc>
          <w:tcPr>
            <w:tcW w:w="6661" w:type="dxa"/>
            <w:gridSpan w:val="2"/>
            <w:tcBorders>
              <w:bottom w:val="single" w:sz="4" w:space="0" w:color="BFBFBF"/>
            </w:tcBorders>
            <w:vAlign w:val="bottom"/>
          </w:tcPr>
          <w:p w14:paraId="46842E5F" w14:textId="77777777" w:rsidR="00051F2B" w:rsidRPr="00580647" w:rsidRDefault="00051F2B" w:rsidP="00580647">
            <w:pPr>
              <w:pStyle w:val="TableHeading"/>
              <w:spacing w:before="40" w:after="40" w:line="260" w:lineRule="atLeast"/>
              <w:contextualSpacing w:val="0"/>
              <w:rPr>
                <w:bCs/>
                <w:lang w:eastAsia="en-AU"/>
              </w:rPr>
            </w:pPr>
            <w:r w:rsidRPr="00580647">
              <w:rPr>
                <w:bCs/>
                <w:lang w:eastAsia="en-AU"/>
              </w:rPr>
              <w:t>Comments</w:t>
            </w:r>
          </w:p>
        </w:tc>
      </w:tr>
      <w:tr w:rsidR="0033525A" w:rsidRPr="007C5443" w14:paraId="606AE24E" w14:textId="77777777" w:rsidTr="00C62382">
        <w:trPr>
          <w:gridAfter w:val="2"/>
          <w:wAfter w:w="29" w:type="dxa"/>
          <w:trHeight w:val="363"/>
        </w:trPr>
        <w:tc>
          <w:tcPr>
            <w:tcW w:w="9611" w:type="dxa"/>
            <w:gridSpan w:val="3"/>
            <w:tcBorders>
              <w:top w:val="single" w:sz="4" w:space="0" w:color="BFBFBF"/>
              <w:bottom w:val="nil"/>
            </w:tcBorders>
            <w:shd w:val="clear" w:color="auto" w:fill="E0F1F7" w:themeFill="text2" w:themeFillTint="33"/>
          </w:tcPr>
          <w:p w14:paraId="4F1B2BC4" w14:textId="402AD659" w:rsidR="0033525A" w:rsidRPr="00BC3691" w:rsidRDefault="0033525A" w:rsidP="00580647">
            <w:pPr>
              <w:pStyle w:val="TableHeading"/>
              <w:spacing w:before="120" w:after="40" w:line="260" w:lineRule="atLeast"/>
              <w:ind w:left="57"/>
              <w:rPr>
                <w:lang w:eastAsia="en-AU"/>
              </w:rPr>
            </w:pPr>
            <w:r w:rsidRPr="000418BB">
              <w:rPr>
                <w:lang w:eastAsia="en-AU"/>
              </w:rPr>
              <w:t xml:space="preserve">Community </w:t>
            </w:r>
            <w:proofErr w:type="spellStart"/>
            <w:r w:rsidRPr="000418BB">
              <w:rPr>
                <w:lang w:eastAsia="en-AU"/>
              </w:rPr>
              <w:t>partnerships</w:t>
            </w:r>
            <w:r w:rsidRPr="000B7EEA">
              <w:rPr>
                <w:vertAlign w:val="superscript"/>
                <w:lang w:eastAsia="en-AU"/>
              </w:rPr>
              <w:t>a</w:t>
            </w:r>
            <w:proofErr w:type="spellEnd"/>
          </w:p>
        </w:tc>
      </w:tr>
      <w:tr w:rsidR="00051F2B" w:rsidRPr="007C5443" w14:paraId="30B355CF" w14:textId="77777777" w:rsidTr="00C62382">
        <w:trPr>
          <w:gridAfter w:val="1"/>
          <w:wAfter w:w="11" w:type="dxa"/>
          <w:trHeight w:val="454"/>
        </w:trPr>
        <w:tc>
          <w:tcPr>
            <w:tcW w:w="1696" w:type="dxa"/>
            <w:tcBorders>
              <w:top w:val="nil"/>
              <w:bottom w:val="nil"/>
            </w:tcBorders>
          </w:tcPr>
          <w:p w14:paraId="0F2AEEB0" w14:textId="77777777" w:rsidR="00051F2B" w:rsidRPr="006256AE" w:rsidRDefault="00051F2B" w:rsidP="00580647">
            <w:pPr>
              <w:pStyle w:val="TableHeading"/>
              <w:spacing w:before="40" w:after="40" w:line="260" w:lineRule="atLeast"/>
              <w:ind w:left="57"/>
              <w:rPr>
                <w:rFonts w:cstheme="minorHAnsi"/>
                <w:b w:val="0"/>
                <w:bCs/>
                <w:color w:val="auto"/>
                <w:lang w:eastAsia="en-AU"/>
              </w:rPr>
            </w:pPr>
            <w:r w:rsidRPr="006256AE">
              <w:rPr>
                <w:b w:val="0"/>
                <w:bCs/>
                <w:color w:val="auto"/>
                <w:lang w:eastAsia="en-AU"/>
              </w:rPr>
              <w:t>Engage water users and other stakeholders by:</w:t>
            </w:r>
          </w:p>
          <w:p w14:paraId="7D139C38" w14:textId="77777777" w:rsidR="00051F2B" w:rsidRPr="00580647" w:rsidRDefault="00051F2B" w:rsidP="00580647">
            <w:pPr>
              <w:pStyle w:val="TableListBullet"/>
              <w:spacing w:line="260" w:lineRule="atLeast"/>
            </w:pPr>
            <w:r w:rsidRPr="006256AE">
              <w:rPr>
                <w:lang w:eastAsia="en-AU"/>
              </w:rPr>
              <w:t xml:space="preserve">providing opportunities to </w:t>
            </w:r>
            <w:r w:rsidRPr="00580647">
              <w:t>communities to express their views in a range of processes</w:t>
            </w:r>
          </w:p>
          <w:p w14:paraId="745CF8B7" w14:textId="77777777" w:rsidR="00051F2B" w:rsidRPr="00580647" w:rsidRDefault="00051F2B" w:rsidP="00580647">
            <w:pPr>
              <w:pStyle w:val="TableListBullet"/>
              <w:spacing w:line="260" w:lineRule="atLeast"/>
            </w:pPr>
            <w:r w:rsidRPr="00580647">
              <w:t>providing information to support decision</w:t>
            </w:r>
            <w:r w:rsidRPr="00580647">
              <w:noBreakHyphen/>
              <w:t>making through these processes</w:t>
            </w:r>
          </w:p>
          <w:p w14:paraId="2DBE85BC" w14:textId="77777777" w:rsidR="00051F2B" w:rsidRPr="000A2807" w:rsidRDefault="00051F2B" w:rsidP="00580647">
            <w:pPr>
              <w:pStyle w:val="TableListBullet"/>
              <w:spacing w:line="260" w:lineRule="atLeast"/>
              <w:rPr>
                <w:color w:val="265A9A" w:themeColor="background2"/>
                <w:lang w:eastAsia="en-AU"/>
              </w:rPr>
            </w:pPr>
            <w:r w:rsidRPr="00580647">
              <w:t>taking steps to respond</w:t>
            </w:r>
            <w:r w:rsidRPr="006256AE">
              <w:rPr>
                <w:lang w:eastAsia="en-AU"/>
              </w:rPr>
              <w:t xml:space="preserve"> to stakeholder concerns, and document outcomes from these processes.</w:t>
            </w:r>
          </w:p>
        </w:tc>
        <w:tc>
          <w:tcPr>
            <w:tcW w:w="1272" w:type="dxa"/>
            <w:tcBorders>
              <w:top w:val="nil"/>
              <w:bottom w:val="nil"/>
            </w:tcBorders>
          </w:tcPr>
          <w:p w14:paraId="011D3D84" w14:textId="77777777" w:rsidR="00051F2B" w:rsidRPr="008E5C18" w:rsidRDefault="00051F2B" w:rsidP="00580647">
            <w:pPr>
              <w:pStyle w:val="TableBody"/>
              <w:spacing w:before="40" w:after="40" w:line="260" w:lineRule="atLeast"/>
              <w:rPr>
                <w:i/>
                <w:lang w:eastAsia="en-AU"/>
              </w:rPr>
            </w:pPr>
            <w:r w:rsidRPr="008E5C18">
              <w:rPr>
                <w:i/>
                <w:lang w:eastAsia="en-AU"/>
              </w:rPr>
              <w:t>Largely achieved</w:t>
            </w:r>
          </w:p>
        </w:tc>
        <w:tc>
          <w:tcPr>
            <w:tcW w:w="6661" w:type="dxa"/>
            <w:gridSpan w:val="2"/>
            <w:tcBorders>
              <w:top w:val="nil"/>
              <w:bottom w:val="nil"/>
            </w:tcBorders>
          </w:tcPr>
          <w:p w14:paraId="59CD979D" w14:textId="77777777" w:rsidR="00051F2B" w:rsidRPr="00580647" w:rsidRDefault="00051F2B" w:rsidP="00580647">
            <w:pPr>
              <w:pStyle w:val="TableBody"/>
              <w:spacing w:before="40" w:after="40" w:line="260" w:lineRule="atLeast"/>
              <w:rPr>
                <w:rFonts w:cstheme="minorHAnsi"/>
                <w:color w:val="000000"/>
                <w:spacing w:val="-2"/>
                <w:lang w:eastAsia="en-AU"/>
              </w:rPr>
            </w:pPr>
            <w:r w:rsidRPr="00580647">
              <w:rPr>
                <w:b/>
                <w:spacing w:val="-2"/>
                <w:lang w:eastAsia="en-AU"/>
              </w:rPr>
              <w:t>Status:</w:t>
            </w:r>
            <w:r w:rsidRPr="00580647">
              <w:rPr>
                <w:rFonts w:cstheme="minorHAnsi"/>
                <w:color w:val="000000"/>
                <w:spacing w:val="-2"/>
                <w:lang w:eastAsia="en-AU"/>
              </w:rPr>
              <w:t xml:space="preserve"> Jurisdictions are providing opportunities for communities to express their views, and some jurisdictions are providing information to support decision</w:t>
            </w:r>
            <w:r w:rsidRPr="00580647">
              <w:rPr>
                <w:rFonts w:cstheme="minorHAnsi"/>
                <w:color w:val="000000"/>
                <w:spacing w:val="-2"/>
                <w:lang w:eastAsia="en-AU"/>
              </w:rPr>
              <w:noBreakHyphen/>
              <w:t xml:space="preserve">making and taking steps to respond to stakeholder concerns and document outcomes. </w:t>
            </w:r>
          </w:p>
          <w:p w14:paraId="3F3E57C0" w14:textId="77777777" w:rsidR="00051F2B" w:rsidRPr="00580647" w:rsidRDefault="00051F2B" w:rsidP="00580647">
            <w:pPr>
              <w:pStyle w:val="TableBody"/>
              <w:spacing w:before="40" w:after="40" w:line="260" w:lineRule="atLeast"/>
              <w:rPr>
                <w:spacing w:val="-2"/>
                <w:lang w:eastAsia="en-AU"/>
              </w:rPr>
            </w:pPr>
            <w:r w:rsidRPr="00580647">
              <w:rPr>
                <w:b/>
                <w:spacing w:val="-2"/>
                <w:lang w:eastAsia="en-AU"/>
              </w:rPr>
              <w:t xml:space="preserve">Key updates from jurisdictions: </w:t>
            </w:r>
            <w:r w:rsidRPr="00580647">
              <w:rPr>
                <w:rFonts w:cstheme="minorHAnsi"/>
                <w:spacing w:val="-2"/>
                <w:lang w:eastAsia="en-AU"/>
              </w:rPr>
              <w:t>Most jurisdictions provided updates on engagement undertaken since 2024 and some jurisdictions have changed their engagement processes. For example, the NSW Department of Climate Change, Energy, the Environment and Water changed its ‘what we heard’ reports to better demonstrate how stakeholder feedback had influenced outcomes.</w:t>
            </w:r>
          </w:p>
          <w:p w14:paraId="55B92D67" w14:textId="77777777" w:rsidR="00051F2B" w:rsidRPr="00580647" w:rsidRDefault="00051F2B" w:rsidP="00580647">
            <w:pPr>
              <w:pStyle w:val="TableBody"/>
              <w:spacing w:before="40" w:after="40" w:line="260" w:lineRule="atLeast"/>
              <w:rPr>
                <w:rFonts w:cstheme="minorHAnsi"/>
                <w:color w:val="000000"/>
                <w:spacing w:val="-2"/>
                <w:lang w:eastAsia="en-AU"/>
              </w:rPr>
            </w:pPr>
            <w:r w:rsidRPr="00580647">
              <w:rPr>
                <w:b/>
                <w:spacing w:val="-2"/>
                <w:lang w:eastAsia="en-AU"/>
              </w:rPr>
              <w:t xml:space="preserve">Participant feedback: </w:t>
            </w:r>
            <w:r w:rsidRPr="00580647">
              <w:rPr>
                <w:spacing w:val="-2"/>
                <w:lang w:eastAsia="en-AU"/>
              </w:rPr>
              <w:t xml:space="preserve">The Central Land Council (sub. 54) raised strong concerns about </w:t>
            </w:r>
            <w:r w:rsidRPr="00580647">
              <w:rPr>
                <w:rFonts w:cstheme="minorHAnsi"/>
                <w:color w:val="000000"/>
                <w:spacing w:val="-2"/>
                <w:lang w:eastAsia="en-AU"/>
              </w:rPr>
              <w:t>the NT Government’s engagement with Aboriginal and Torres Strait Islander communities, including limited or no engagement on water plans being developed, and a commitment in the Territory Water Plan to establish an Aboriginal Water Advisory Council being abandoned. The Territory Rivers Alliance (sub. 70) raised similar concerns.</w:t>
            </w:r>
          </w:p>
          <w:p w14:paraId="3C0F9B4A" w14:textId="77777777" w:rsidR="00051F2B" w:rsidRPr="00580647" w:rsidRDefault="00051F2B" w:rsidP="00580647">
            <w:pPr>
              <w:pStyle w:val="TableBody"/>
              <w:spacing w:before="40" w:after="40" w:line="260" w:lineRule="atLeast"/>
              <w:rPr>
                <w:rFonts w:cstheme="minorHAnsi"/>
                <w:color w:val="000000"/>
                <w:spacing w:val="-2"/>
                <w:lang w:eastAsia="en-AU"/>
              </w:rPr>
            </w:pPr>
            <w:r w:rsidRPr="00580647">
              <w:rPr>
                <w:spacing w:val="-2"/>
                <w:lang w:eastAsia="en-AU"/>
              </w:rPr>
              <w:t xml:space="preserve">While submissions noted </w:t>
            </w:r>
            <w:r w:rsidRPr="00580647">
              <w:rPr>
                <w:rFonts w:cstheme="minorHAnsi"/>
                <w:color w:val="000000"/>
                <w:spacing w:val="-2"/>
                <w:lang w:eastAsia="en-AU"/>
              </w:rPr>
              <w:t>governments have, overall, made some progress in improving engagement with Aboriginal and Torres Strait Islander people and communities, participants stated that progress is not systemic and formal partnerships and shared decision</w:t>
            </w:r>
            <w:r w:rsidRPr="00580647">
              <w:rPr>
                <w:rFonts w:cstheme="minorHAnsi"/>
                <w:color w:val="000000"/>
                <w:spacing w:val="-2"/>
                <w:lang w:eastAsia="en-AU"/>
              </w:rPr>
              <w:noBreakHyphen/>
              <w:t xml:space="preserve">making are limited (CEG, sub. 17, p. 6; ENREL, sub. 67, pp. 4–5; First Nations Research Program, One Basin CRC, sub. 41, pp. 2–3; Jennifer McKay, sub. 36, pp. 1–2; MCLE, sub. 48, pp. 15–16; WSAP, sub. 8, p. 1). Many participants called for improved engagement, consistent with the </w:t>
            </w:r>
            <w:r w:rsidRPr="00580647">
              <w:rPr>
                <w:rFonts w:cstheme="minorHAnsi"/>
                <w:i/>
                <w:color w:val="000000"/>
                <w:spacing w:val="-2"/>
                <w:lang w:eastAsia="en-AU"/>
              </w:rPr>
              <w:t>National Agreement on Closing the Gap</w:t>
            </w:r>
            <w:r w:rsidRPr="00580647">
              <w:rPr>
                <w:rFonts w:cstheme="minorHAnsi"/>
                <w:color w:val="000000"/>
                <w:spacing w:val="-2"/>
                <w:lang w:eastAsia="en-AU"/>
              </w:rPr>
              <w:t xml:space="preserve"> (</w:t>
            </w:r>
            <w:proofErr w:type="spellStart"/>
            <w:r w:rsidRPr="00580647">
              <w:rPr>
                <w:rFonts w:cstheme="minorHAnsi"/>
                <w:color w:val="000000"/>
                <w:spacing w:val="-2"/>
                <w:lang w:eastAsia="en-AU"/>
              </w:rPr>
              <w:t>Aquanex</w:t>
            </w:r>
            <w:proofErr w:type="spellEnd"/>
            <w:r w:rsidRPr="00580647">
              <w:rPr>
                <w:rFonts w:cstheme="minorHAnsi"/>
                <w:color w:val="000000"/>
                <w:spacing w:val="-2"/>
                <w:lang w:eastAsia="en-AU"/>
              </w:rPr>
              <w:t>, sub. 39, p. 9; AWA, sub. 50, p. 21; CNSWJO, sub. 18, p. 7; CEG, sub. 17, p. 6; CLC, sub. 54, p. 14; First Nations Research Program, One Basin CRC, sub. 41, p. 4; ILSC, sub. 2, p. 5; Jennifer McKay, sub. 36, p. 5; MCLE, sub. 48, p. 12; WSCA, sub. 30, p. </w:t>
            </w:r>
            <w:r w:rsidRPr="00580647">
              <w:rPr>
                <w:spacing w:val="-2"/>
              </w:rPr>
              <w:t>3</w:t>
            </w:r>
            <w:r w:rsidRPr="00580647">
              <w:rPr>
                <w:rFonts w:cstheme="minorHAnsi"/>
                <w:color w:val="000000"/>
                <w:spacing w:val="-2"/>
                <w:lang w:eastAsia="en-AU"/>
              </w:rPr>
              <w:t xml:space="preserve">). </w:t>
            </w:r>
          </w:p>
          <w:p w14:paraId="3DC53BAD" w14:textId="77777777" w:rsidR="00051F2B" w:rsidRPr="00580647" w:rsidRDefault="00051F2B" w:rsidP="00580647">
            <w:pPr>
              <w:pStyle w:val="TableBody"/>
              <w:spacing w:before="40" w:after="40" w:line="260" w:lineRule="atLeast"/>
              <w:rPr>
                <w:rFonts w:cstheme="minorHAnsi"/>
                <w:spacing w:val="-2"/>
                <w:lang w:eastAsia="en-AU"/>
              </w:rPr>
            </w:pPr>
            <w:r w:rsidRPr="00580647">
              <w:rPr>
                <w:spacing w:val="-2"/>
                <w:lang w:eastAsia="en-AU"/>
              </w:rPr>
              <w:t>Other concerns raised by participants included</w:t>
            </w:r>
            <w:r w:rsidRPr="00580647">
              <w:rPr>
                <w:rFonts w:cstheme="minorHAnsi"/>
                <w:spacing w:val="-2"/>
                <w:lang w:eastAsia="en-AU"/>
              </w:rPr>
              <w:t>:</w:t>
            </w:r>
          </w:p>
          <w:p w14:paraId="528F34DD" w14:textId="77777777" w:rsidR="00051F2B" w:rsidRPr="00580647" w:rsidRDefault="00051F2B" w:rsidP="00580647">
            <w:pPr>
              <w:pStyle w:val="TableListBullet"/>
              <w:spacing w:line="260" w:lineRule="atLeast"/>
              <w:ind w:left="284" w:hanging="227"/>
              <w:rPr>
                <w:spacing w:val="-2"/>
              </w:rPr>
            </w:pPr>
            <w:r w:rsidRPr="00580647">
              <w:rPr>
                <w:spacing w:val="-2"/>
              </w:rPr>
              <w:t>communities being consulted after key decisions were made or being excluded from formal engagement progresses (CWA, sub. 25, p. 13)</w:t>
            </w:r>
          </w:p>
          <w:p w14:paraId="5AEBD408" w14:textId="77777777" w:rsidR="00051F2B" w:rsidRPr="00580647" w:rsidRDefault="00051F2B" w:rsidP="00580647">
            <w:pPr>
              <w:pStyle w:val="TableListBullet"/>
              <w:spacing w:line="260" w:lineRule="atLeast"/>
              <w:ind w:left="284" w:hanging="227"/>
              <w:rPr>
                <w:spacing w:val="-2"/>
              </w:rPr>
            </w:pPr>
            <w:r w:rsidRPr="00580647">
              <w:rPr>
                <w:spacing w:val="-2"/>
              </w:rPr>
              <w:t>insufficient transparency about how decisions are made, including on the new NWA (NIC, sub. 65, p. 1; NSWIC, sub. 57, p. 4).</w:t>
            </w:r>
          </w:p>
          <w:p w14:paraId="24321744" w14:textId="77777777" w:rsidR="00051F2B" w:rsidRPr="00580647" w:rsidRDefault="00051F2B" w:rsidP="00580647">
            <w:pPr>
              <w:pStyle w:val="TableBody"/>
              <w:spacing w:before="40" w:after="40" w:line="260" w:lineRule="atLeast"/>
              <w:rPr>
                <w:spacing w:val="-2"/>
                <w:lang w:eastAsia="en-AU"/>
              </w:rPr>
            </w:pPr>
            <w:r w:rsidRPr="00580647">
              <w:rPr>
                <w:spacing w:val="-2"/>
                <w:lang w:eastAsia="en-AU"/>
              </w:rPr>
              <w:t xml:space="preserve">Cotton Australia (sub. 22, p. 4) stated going forward, governments should prioritise consolidation and implementation over further structural reform, including maintaining genuine stakeholder engagement. The NSW Irrigators’ Council (sub. 57, p. 5) said ‘future reform frameworks should place greater emphasis on implementation transparency’ and ‘strengthening accountability and stakeholder </w:t>
            </w:r>
            <w:r w:rsidRPr="00580647">
              <w:rPr>
                <w:spacing w:val="-2"/>
                <w:lang w:eastAsia="en-AU"/>
              </w:rPr>
              <w:lastRenderedPageBreak/>
              <w:t xml:space="preserve">engagement will improve both the effectiveness and long-term legitimacy of future water reform </w:t>
            </w:r>
            <w:proofErr w:type="gramStart"/>
            <w:r w:rsidRPr="00580647">
              <w:rPr>
                <w:spacing w:val="-2"/>
                <w:lang w:eastAsia="en-AU"/>
              </w:rPr>
              <w:t>efforts’</w:t>
            </w:r>
            <w:proofErr w:type="gramEnd"/>
            <w:r w:rsidRPr="00580647">
              <w:rPr>
                <w:spacing w:val="-2"/>
                <w:lang w:eastAsia="en-AU"/>
              </w:rPr>
              <w:t xml:space="preserve">. </w:t>
            </w:r>
          </w:p>
        </w:tc>
      </w:tr>
      <w:tr w:rsidR="00DE1A7B" w:rsidRPr="007C5443" w14:paraId="6B2A8B5F" w14:textId="77777777" w:rsidTr="00C62382">
        <w:tc>
          <w:tcPr>
            <w:tcW w:w="9640" w:type="dxa"/>
            <w:gridSpan w:val="5"/>
            <w:tcBorders>
              <w:top w:val="single" w:sz="4" w:space="0" w:color="BFBFBF"/>
              <w:bottom w:val="nil"/>
            </w:tcBorders>
            <w:shd w:val="clear" w:color="auto" w:fill="E0F1F7" w:themeFill="text2" w:themeFillTint="33"/>
          </w:tcPr>
          <w:p w14:paraId="22E94C8D" w14:textId="1CE977F1" w:rsidR="00DE1A7B" w:rsidRPr="00BC3691" w:rsidRDefault="00DE1A7B" w:rsidP="00580647">
            <w:pPr>
              <w:pStyle w:val="TableHeading"/>
              <w:spacing w:before="120" w:after="40" w:line="260" w:lineRule="atLeast"/>
              <w:ind w:left="57"/>
              <w:rPr>
                <w:lang w:eastAsia="en-AU"/>
              </w:rPr>
            </w:pPr>
            <w:r w:rsidRPr="000418BB">
              <w:rPr>
                <w:lang w:eastAsia="en-AU"/>
              </w:rPr>
              <w:lastRenderedPageBreak/>
              <w:t xml:space="preserve">Community adjustment </w:t>
            </w:r>
            <w:proofErr w:type="spellStart"/>
            <w:r w:rsidRPr="000418BB">
              <w:rPr>
                <w:lang w:eastAsia="en-AU"/>
              </w:rPr>
              <w:t>assistance</w:t>
            </w:r>
            <w:r w:rsidRPr="006256AE">
              <w:rPr>
                <w:vertAlign w:val="superscript"/>
                <w:lang w:eastAsia="en-AU"/>
              </w:rPr>
              <w:t>b</w:t>
            </w:r>
            <w:proofErr w:type="spellEnd"/>
          </w:p>
        </w:tc>
      </w:tr>
      <w:tr w:rsidR="00051F2B" w:rsidRPr="007C5443" w14:paraId="61A84A9C" w14:textId="77777777" w:rsidTr="00C62382">
        <w:trPr>
          <w:gridAfter w:val="1"/>
          <w:wAfter w:w="11" w:type="dxa"/>
        </w:trPr>
        <w:tc>
          <w:tcPr>
            <w:tcW w:w="1696" w:type="dxa"/>
            <w:tcBorders>
              <w:top w:val="nil"/>
              <w:bottom w:val="single" w:sz="4" w:space="0" w:color="BFBFBF"/>
            </w:tcBorders>
          </w:tcPr>
          <w:p w14:paraId="71FA04CE" w14:textId="77777777" w:rsidR="00051F2B" w:rsidRPr="006256AE" w:rsidRDefault="00051F2B" w:rsidP="00580647">
            <w:pPr>
              <w:pStyle w:val="TableHeading"/>
              <w:spacing w:before="40" w:after="40" w:line="260" w:lineRule="atLeast"/>
              <w:ind w:left="57"/>
              <w:rPr>
                <w:b w:val="0"/>
                <w:bCs/>
                <w:color w:val="auto"/>
                <w:lang w:eastAsia="en-AU"/>
              </w:rPr>
            </w:pPr>
            <w:r w:rsidRPr="006256AE">
              <w:rPr>
                <w:b w:val="0"/>
                <w:bCs/>
                <w:color w:val="auto"/>
                <w:lang w:eastAsia="en-AU"/>
              </w:rPr>
              <w:t>Address adjustment issues raised by the implementation of the NWI</w:t>
            </w:r>
          </w:p>
        </w:tc>
        <w:tc>
          <w:tcPr>
            <w:tcW w:w="1272" w:type="dxa"/>
            <w:tcBorders>
              <w:top w:val="nil"/>
              <w:bottom w:val="single" w:sz="4" w:space="0" w:color="BFBFBF"/>
            </w:tcBorders>
          </w:tcPr>
          <w:p w14:paraId="1F975690" w14:textId="77777777" w:rsidR="00051F2B" w:rsidRPr="000A2807" w:rsidRDefault="00051F2B" w:rsidP="00580647">
            <w:pPr>
              <w:pStyle w:val="TableBody"/>
              <w:spacing w:before="40" w:after="40" w:line="260" w:lineRule="atLeast"/>
              <w:rPr>
                <w:i/>
                <w:lang w:eastAsia="en-AU"/>
              </w:rPr>
            </w:pPr>
            <w:r w:rsidRPr="000A2807">
              <w:rPr>
                <w:i/>
                <w:lang w:eastAsia="en-AU"/>
              </w:rPr>
              <w:t>Largely achieved</w:t>
            </w:r>
          </w:p>
        </w:tc>
        <w:tc>
          <w:tcPr>
            <w:tcW w:w="6661" w:type="dxa"/>
            <w:gridSpan w:val="2"/>
            <w:tcBorders>
              <w:top w:val="nil"/>
              <w:bottom w:val="single" w:sz="4" w:space="0" w:color="BFBFBF"/>
            </w:tcBorders>
          </w:tcPr>
          <w:p w14:paraId="0BE09261" w14:textId="77777777" w:rsidR="00051F2B" w:rsidRPr="00A6528F" w:rsidRDefault="00051F2B" w:rsidP="00580647">
            <w:pPr>
              <w:pStyle w:val="TableBody"/>
              <w:spacing w:before="40" w:after="40" w:line="260" w:lineRule="atLeast"/>
              <w:rPr>
                <w:rFonts w:cstheme="minorHAnsi"/>
                <w:lang w:eastAsia="en-AU"/>
              </w:rPr>
            </w:pPr>
            <w:r w:rsidRPr="00BC3691">
              <w:rPr>
                <w:b/>
                <w:lang w:eastAsia="en-AU"/>
              </w:rPr>
              <w:t>Status:</w:t>
            </w:r>
            <w:r>
              <w:rPr>
                <w:rFonts w:cstheme="minorHAnsi"/>
                <w:b/>
                <w:bCs/>
                <w:color w:val="000000"/>
                <w:lang w:eastAsia="en-AU"/>
              </w:rPr>
              <w:t xml:space="preserve"> </w:t>
            </w:r>
            <w:r w:rsidRPr="007B298E">
              <w:rPr>
                <w:rFonts w:cstheme="minorHAnsi"/>
                <w:color w:val="000000"/>
                <w:lang w:eastAsia="en-AU"/>
              </w:rPr>
              <w:t>Since 2024</w:t>
            </w:r>
            <w:r w:rsidRPr="00D97EF8">
              <w:rPr>
                <w:rFonts w:cstheme="minorHAnsi"/>
                <w:color w:val="000000"/>
                <w:lang w:eastAsia="en-AU"/>
              </w:rPr>
              <w:t>, the Sustainable Communities Program (SCP) has been</w:t>
            </w:r>
            <w:r>
              <w:rPr>
                <w:rFonts w:cstheme="minorHAnsi"/>
                <w:color w:val="000000"/>
                <w:lang w:eastAsia="en-AU"/>
              </w:rPr>
              <w:t xml:space="preserve"> established to deliver community adjustment measures in Basin states. </w:t>
            </w:r>
          </w:p>
          <w:p w14:paraId="415C5254" w14:textId="77777777" w:rsidR="00051F2B" w:rsidRPr="00684FEA" w:rsidRDefault="00051F2B" w:rsidP="00580647">
            <w:pPr>
              <w:pStyle w:val="TableBody"/>
              <w:spacing w:before="40" w:after="40" w:line="260" w:lineRule="atLeast"/>
              <w:rPr>
                <w:rFonts w:cstheme="minorHAnsi"/>
                <w:color w:val="000000"/>
                <w:spacing w:val="-2"/>
                <w:lang w:eastAsia="en-AU"/>
              </w:rPr>
            </w:pPr>
            <w:r w:rsidRPr="00684FEA">
              <w:rPr>
                <w:b/>
                <w:spacing w:val="-2"/>
                <w:lang w:eastAsia="en-AU"/>
              </w:rPr>
              <w:t xml:space="preserve">Key updates from jurisdictions: </w:t>
            </w:r>
            <w:r w:rsidRPr="00684FEA">
              <w:rPr>
                <w:rFonts w:cstheme="minorHAnsi"/>
                <w:color w:val="000000"/>
                <w:spacing w:val="-2"/>
                <w:lang w:eastAsia="en-AU"/>
              </w:rPr>
              <w:t>The NSW and SA governments, with the Australian Government, have begun implementing the SCP. The Victorian Government undertook engagement that informed its decision to participate in SCP.</w:t>
            </w:r>
          </w:p>
          <w:p w14:paraId="0DCF381C" w14:textId="77777777" w:rsidR="00051F2B" w:rsidRPr="00684FEA" w:rsidRDefault="00051F2B" w:rsidP="00580647">
            <w:pPr>
              <w:pStyle w:val="TableBody"/>
              <w:spacing w:before="40" w:after="40" w:line="260" w:lineRule="atLeast"/>
              <w:rPr>
                <w:b/>
                <w:spacing w:val="-2"/>
                <w:lang w:eastAsia="en-AU"/>
              </w:rPr>
            </w:pPr>
            <w:r w:rsidRPr="00684FEA">
              <w:rPr>
                <w:b/>
                <w:spacing w:val="-2"/>
                <w:lang w:eastAsia="en-AU"/>
              </w:rPr>
              <w:t xml:space="preserve">Participant feedback: </w:t>
            </w:r>
            <w:r w:rsidRPr="00684FEA">
              <w:rPr>
                <w:spacing w:val="-2"/>
                <w:lang w:eastAsia="en-AU"/>
              </w:rPr>
              <w:t>Inquiry participants provided limited feedback on this sub</w:t>
            </w:r>
            <w:r w:rsidRPr="00684FEA">
              <w:rPr>
                <w:spacing w:val="-2"/>
                <w:lang w:eastAsia="en-AU"/>
              </w:rPr>
              <w:noBreakHyphen/>
              <w:t>element. The Australian Dairy Industry Council (sub. 66, p. 1) and the Coalition (sub. 33, p. 2) raised broader concerns about the impacts of water buybacks.</w:t>
            </w:r>
          </w:p>
        </w:tc>
      </w:tr>
    </w:tbl>
    <w:p w14:paraId="1043249B" w14:textId="77777777" w:rsidR="00051F2B" w:rsidRDefault="00051F2B" w:rsidP="00051F2B">
      <w:pPr>
        <w:pStyle w:val="Note"/>
      </w:pPr>
      <w:r>
        <w:t>Achieved: All requirements met. Largely achieved: Requirements generally met, with some exceptions. Partially achieved: Only some requirements m</w:t>
      </w:r>
      <w:r w:rsidRPr="002005EA">
        <w:t>et</w:t>
      </w:r>
      <w:r w:rsidRPr="00576036">
        <w:t>.</w:t>
      </w:r>
      <w:r>
        <w:rPr>
          <w:b/>
          <w:bCs/>
        </w:rPr>
        <w:t xml:space="preserve"> a</w:t>
      </w:r>
      <w:r>
        <w:t xml:space="preserve">. </w:t>
      </w:r>
      <w:r w:rsidRPr="00916F71">
        <w:t>NWI paragraph</w:t>
      </w:r>
      <w:r>
        <w:t xml:space="preserve">s 93 and 95–96. </w:t>
      </w:r>
      <w:r>
        <w:rPr>
          <w:b/>
          <w:bCs/>
        </w:rPr>
        <w:t>b</w:t>
      </w:r>
      <w:r>
        <w:t xml:space="preserve">. NWI paragraph 97. </w:t>
      </w:r>
    </w:p>
    <w:p w14:paraId="7AE0114B" w14:textId="384F517C" w:rsidR="00051F2B" w:rsidRDefault="00051F2B" w:rsidP="00FB5133">
      <w:pPr>
        <w:pStyle w:val="Heading2"/>
        <w:numPr>
          <w:ilvl w:val="0"/>
          <w:numId w:val="0"/>
        </w:numPr>
        <w:ind w:left="851" w:hanging="851"/>
      </w:pPr>
      <w:bookmarkStart w:id="18" w:name="_Toc233795064"/>
      <w:r>
        <w:t>11</w:t>
      </w:r>
      <w:r w:rsidR="00BD748A">
        <w:t>.</w:t>
      </w:r>
      <w:r>
        <w:tab/>
      </w:r>
      <w:r w:rsidRPr="00F76363">
        <w:t xml:space="preserve">Water interests of </w:t>
      </w:r>
      <w:r>
        <w:t>Aboriginal and Torres Strait Islander</w:t>
      </w:r>
      <w:r w:rsidRPr="00F76363">
        <w:t xml:space="preserve"> people</w:t>
      </w:r>
      <w:bookmarkEnd w:id="18"/>
    </w:p>
    <w:p w14:paraId="010452ED" w14:textId="77777777" w:rsidR="00051F2B" w:rsidRDefault="00051F2B" w:rsidP="00FB5133">
      <w:pPr>
        <w:pStyle w:val="BodyText"/>
        <w:keepNext/>
        <w:keepLines/>
      </w:pPr>
      <w:r>
        <w:t>Under the NWI, jurisdictions agreed that water access entitlements and planning frameworks (element 1) would recognise the needs of Aboriginal and Torres Strait Islander people</w:t>
      </w:r>
      <w:r w:rsidRPr="00FE646D">
        <w:rPr>
          <w:rStyle w:val="FootnoteReference"/>
        </w:rPr>
        <w:footnoteReference w:id="5"/>
      </w:r>
      <w:r>
        <w:t xml:space="preserve"> in relation to water access and management. Consistent with the approach taken in 2024, the PC has assessed the progress of jurisdictions against the NWI actions outlined in the current agreement. </w:t>
      </w:r>
      <w:r w:rsidRPr="008801AD">
        <w:t xml:space="preserve">However, in doing so the </w:t>
      </w:r>
      <w:r>
        <w:t>PC</w:t>
      </w:r>
      <w:r w:rsidRPr="008801AD">
        <w:t xml:space="preserve"> reiterates the limitations of the 2004 NWI actions </w:t>
      </w:r>
      <w:r w:rsidRPr="0024533C">
        <w:rPr>
          <w:rFonts w:ascii="Arial" w:hAnsi="Arial" w:cs="Arial"/>
        </w:rPr>
        <w:t>(PC 2021, pp. 122–125, 2024, p. 70)</w:t>
      </w:r>
      <w:r w:rsidRPr="008801AD">
        <w:t>, and in undertaking the 2026 progress assessment</w:t>
      </w:r>
      <w:r>
        <w:t xml:space="preserve"> has reflected contemporary expectations of what constitutes meaningful representation of Aboriginal and Torres Strait Islander people in water planning processes, including alignment with governments’ commitments under the National Agreement on Closing the Gap.</w:t>
      </w:r>
    </w:p>
    <w:p w14:paraId="1DEDF823" w14:textId="77777777" w:rsidR="00051F2B" w:rsidRDefault="00051F2B" w:rsidP="00051F2B">
      <w:pPr>
        <w:pStyle w:val="BodyText"/>
      </w:pPr>
      <w:r>
        <w:t xml:space="preserve">The PC’s interim assessment of jurisdictions’ progress is in </w:t>
      </w:r>
      <w:r w:rsidRPr="00651C47">
        <w:t>table</w:t>
      </w:r>
      <w:r>
        <w:t> 9</w:t>
      </w:r>
      <w:r w:rsidRPr="00651C47">
        <w:t>. The notes to the table indicate which assessment items relate to which NWI actions.</w:t>
      </w:r>
    </w:p>
    <w:p w14:paraId="4D55065F" w14:textId="29CEA1A3" w:rsidR="00051F2B" w:rsidRPr="00BD748A" w:rsidRDefault="00051F2B" w:rsidP="00051F2B">
      <w:pPr>
        <w:pStyle w:val="FigureTableHeading"/>
        <w:rPr>
          <w:spacing w:val="-6"/>
        </w:rPr>
      </w:pPr>
      <w:r w:rsidRPr="00BD748A">
        <w:rPr>
          <w:spacing w:val="-6"/>
        </w:rPr>
        <w:t xml:space="preserve">Table </w:t>
      </w:r>
      <w:r w:rsidR="002B75A7" w:rsidRPr="00BD748A">
        <w:rPr>
          <w:spacing w:val="-6"/>
        </w:rPr>
        <w:fldChar w:fldCharType="begin"/>
      </w:r>
      <w:r w:rsidR="002B75A7" w:rsidRPr="00BD748A">
        <w:rPr>
          <w:spacing w:val="-6"/>
        </w:rPr>
        <w:instrText xml:space="preserve"> SEQ Table \* ARABIC \s 1 </w:instrText>
      </w:r>
      <w:r w:rsidR="002B75A7" w:rsidRPr="00BD748A">
        <w:rPr>
          <w:spacing w:val="-6"/>
        </w:rPr>
        <w:fldChar w:fldCharType="separate"/>
      </w:r>
      <w:r w:rsidR="00287ACA">
        <w:rPr>
          <w:noProof/>
          <w:spacing w:val="-6"/>
        </w:rPr>
        <w:t>9</w:t>
      </w:r>
      <w:r w:rsidR="002B75A7" w:rsidRPr="00BD748A">
        <w:rPr>
          <w:noProof/>
          <w:spacing w:val="-6"/>
        </w:rPr>
        <w:fldChar w:fldCharType="end"/>
      </w:r>
      <w:r w:rsidRPr="00BD748A">
        <w:rPr>
          <w:noProof/>
          <w:spacing w:val="-6"/>
        </w:rPr>
        <w:t xml:space="preserve"> – Interim </w:t>
      </w:r>
      <w:r w:rsidRPr="00BD748A">
        <w:rPr>
          <w:spacing w:val="-6"/>
        </w:rPr>
        <w:t>assessment: water interests of Aboriginal and Torres Strait Islander people</w:t>
      </w:r>
    </w:p>
    <w:tbl>
      <w:tblPr>
        <w:tblW w:w="9637" w:type="dxa"/>
        <w:tblBorders>
          <w:bottom w:val="single" w:sz="4" w:space="0" w:color="B3B3B3"/>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1701"/>
        <w:gridCol w:w="1275"/>
        <w:gridCol w:w="6661"/>
      </w:tblGrid>
      <w:tr w:rsidR="00051F2B" w:rsidRPr="00030C67" w14:paraId="0FD5BC08" w14:textId="77777777" w:rsidTr="00C62382">
        <w:trPr>
          <w:tblHeader/>
        </w:trPr>
        <w:tc>
          <w:tcPr>
            <w:tcW w:w="1701" w:type="dxa"/>
            <w:tcBorders>
              <w:bottom w:val="single" w:sz="4" w:space="0" w:color="BFBFBF"/>
            </w:tcBorders>
            <w:vAlign w:val="bottom"/>
          </w:tcPr>
          <w:p w14:paraId="51E23D92" w14:textId="77777777" w:rsidR="00051F2B" w:rsidRPr="00030C67" w:rsidRDefault="00051F2B" w:rsidP="00BD748A">
            <w:pPr>
              <w:pStyle w:val="TableHeading"/>
              <w:spacing w:before="40" w:after="40" w:line="260" w:lineRule="atLeast"/>
              <w:ind w:left="57"/>
              <w:contextualSpacing w:val="0"/>
              <w:rPr>
                <w:rFonts w:ascii="Arial (Body)" w:hAnsi="Arial (Body)"/>
                <w:color w:val="265A9A"/>
              </w:rPr>
            </w:pPr>
            <w:r w:rsidRPr="005E14ED">
              <w:t>NWI commitment</w:t>
            </w:r>
          </w:p>
        </w:tc>
        <w:tc>
          <w:tcPr>
            <w:tcW w:w="1275" w:type="dxa"/>
            <w:tcBorders>
              <w:bottom w:val="single" w:sz="4" w:space="0" w:color="BFBFBF"/>
            </w:tcBorders>
          </w:tcPr>
          <w:p w14:paraId="6F60DE1B" w14:textId="77777777" w:rsidR="00051F2B" w:rsidRPr="0037051D" w:rsidRDefault="00051F2B" w:rsidP="0037051D">
            <w:pPr>
              <w:pStyle w:val="TableHeading"/>
              <w:spacing w:before="40" w:after="40" w:line="260" w:lineRule="atLeast"/>
              <w:ind w:left="57"/>
              <w:contextualSpacing w:val="0"/>
              <w:rPr>
                <w:b w:val="0"/>
              </w:rPr>
            </w:pPr>
            <w:r w:rsidRPr="0037051D">
              <w:rPr>
                <w:b w:val="0"/>
                <w:i/>
              </w:rPr>
              <w:t>2026 interim assessment</w:t>
            </w:r>
          </w:p>
        </w:tc>
        <w:tc>
          <w:tcPr>
            <w:tcW w:w="6661" w:type="dxa"/>
            <w:tcBorders>
              <w:bottom w:val="single" w:sz="4" w:space="0" w:color="BFBFBF"/>
            </w:tcBorders>
            <w:vAlign w:val="bottom"/>
          </w:tcPr>
          <w:p w14:paraId="7235AA5E" w14:textId="77777777" w:rsidR="00051F2B" w:rsidRPr="00FB5133" w:rsidRDefault="00051F2B" w:rsidP="00BD748A">
            <w:pPr>
              <w:pStyle w:val="TableHeading"/>
              <w:spacing w:before="40" w:after="40" w:line="260" w:lineRule="atLeast"/>
              <w:contextualSpacing w:val="0"/>
              <w:rPr>
                <w:bCs/>
              </w:rPr>
            </w:pPr>
            <w:r w:rsidRPr="00FB5133">
              <w:rPr>
                <w:bCs/>
              </w:rPr>
              <w:t xml:space="preserve">Comments </w:t>
            </w:r>
          </w:p>
        </w:tc>
      </w:tr>
      <w:tr w:rsidR="00051F2B" w:rsidRPr="00030C67" w14:paraId="64802DF4" w14:textId="77777777" w:rsidTr="00C62382">
        <w:tc>
          <w:tcPr>
            <w:tcW w:w="1701" w:type="dxa"/>
            <w:tcBorders>
              <w:top w:val="single" w:sz="4" w:space="0" w:color="BFBFBF"/>
              <w:bottom w:val="single" w:sz="4" w:space="0" w:color="BFBFBF" w:themeColor="background1" w:themeShade="BF"/>
            </w:tcBorders>
          </w:tcPr>
          <w:p w14:paraId="159B3755" w14:textId="77777777" w:rsidR="00051F2B" w:rsidRPr="00BD748A" w:rsidRDefault="00051F2B" w:rsidP="00BD748A">
            <w:pPr>
              <w:pStyle w:val="TableHeading"/>
              <w:spacing w:before="40" w:after="40" w:line="260" w:lineRule="atLeast"/>
              <w:ind w:left="57"/>
              <w:rPr>
                <w:b w:val="0"/>
                <w:bCs/>
                <w:vertAlign w:val="superscript"/>
              </w:rPr>
            </w:pPr>
            <w:r w:rsidRPr="00BD748A">
              <w:rPr>
                <w:b w:val="0"/>
                <w:bCs/>
                <w:color w:val="auto"/>
              </w:rPr>
              <w:t xml:space="preserve">Aboriginal and Torres Strait Islander representation in water planning </w:t>
            </w:r>
            <w:proofErr w:type="spellStart"/>
            <w:r w:rsidRPr="00BD748A">
              <w:rPr>
                <w:b w:val="0"/>
                <w:bCs/>
                <w:color w:val="auto"/>
              </w:rPr>
              <w:t>processes</w:t>
            </w:r>
            <w:r w:rsidRPr="00D4140C">
              <w:rPr>
                <w:color w:val="auto"/>
                <w:vertAlign w:val="superscript"/>
              </w:rPr>
              <w:t>a</w:t>
            </w:r>
            <w:proofErr w:type="spellEnd"/>
          </w:p>
        </w:tc>
        <w:tc>
          <w:tcPr>
            <w:tcW w:w="1275" w:type="dxa"/>
            <w:tcBorders>
              <w:top w:val="single" w:sz="4" w:space="0" w:color="BFBFBF"/>
              <w:bottom w:val="single" w:sz="4" w:space="0" w:color="BFBFBF" w:themeColor="background1" w:themeShade="BF"/>
            </w:tcBorders>
          </w:tcPr>
          <w:p w14:paraId="7EA662BC" w14:textId="77777777" w:rsidR="00051F2B" w:rsidRPr="00102AE1" w:rsidRDefault="00051F2B" w:rsidP="00BD748A">
            <w:pPr>
              <w:pStyle w:val="TableBody"/>
              <w:spacing w:before="40" w:after="40" w:line="260" w:lineRule="atLeast"/>
              <w:ind w:right="108"/>
              <w:rPr>
                <w:rFonts w:ascii="Arial (Body)" w:hAnsi="Arial (Body)"/>
                <w:i/>
                <w:color w:val="000000"/>
              </w:rPr>
            </w:pPr>
            <w:r w:rsidRPr="00102AE1">
              <w:rPr>
                <w:rFonts w:ascii="Arial (Body)" w:hAnsi="Arial (Body)"/>
                <w:i/>
                <w:color w:val="000000"/>
              </w:rPr>
              <w:t>Partially achieved</w:t>
            </w:r>
          </w:p>
        </w:tc>
        <w:tc>
          <w:tcPr>
            <w:tcW w:w="6661" w:type="dxa"/>
            <w:tcBorders>
              <w:top w:val="single" w:sz="4" w:space="0" w:color="BFBFBF"/>
              <w:bottom w:val="single" w:sz="4" w:space="0" w:color="BFBFBF" w:themeColor="background1" w:themeShade="BF"/>
            </w:tcBorders>
          </w:tcPr>
          <w:p w14:paraId="5026C29A" w14:textId="77777777" w:rsidR="00051F2B" w:rsidRPr="00137C18" w:rsidRDefault="00051F2B" w:rsidP="00BD748A">
            <w:pPr>
              <w:pStyle w:val="TableBody"/>
              <w:spacing w:before="40" w:after="40" w:line="260" w:lineRule="atLeast"/>
              <w:ind w:right="108"/>
              <w:rPr>
                <w:rFonts w:ascii="Arial (Body)" w:hAnsi="Arial (Body)"/>
                <w:color w:val="000000"/>
              </w:rPr>
            </w:pPr>
            <w:r w:rsidRPr="00F10CC8">
              <w:rPr>
                <w:rFonts w:ascii="Arial (Body)" w:hAnsi="Arial (Body)"/>
                <w:b/>
                <w:bCs/>
                <w:color w:val="000000"/>
              </w:rPr>
              <w:t>Status:</w:t>
            </w:r>
            <w:r>
              <w:rPr>
                <w:rFonts w:ascii="Arial (Body)" w:hAnsi="Arial (Body)"/>
                <w:b/>
                <w:bCs/>
                <w:color w:val="000000"/>
              </w:rPr>
              <w:t xml:space="preserve"> </w:t>
            </w:r>
            <w:r w:rsidRPr="00137C18">
              <w:rPr>
                <w:rFonts w:ascii="Arial (Body)" w:hAnsi="Arial (Body)"/>
                <w:color w:val="000000"/>
              </w:rPr>
              <w:t xml:space="preserve">All jurisdictions continue to engage with </w:t>
            </w:r>
            <w:r>
              <w:rPr>
                <w:rFonts w:ascii="Arial (Body)" w:hAnsi="Arial (Body)"/>
                <w:color w:val="000000"/>
              </w:rPr>
              <w:t>Aboriginal and Torres Strait Islander</w:t>
            </w:r>
            <w:r w:rsidRPr="00137C18">
              <w:rPr>
                <w:rFonts w:ascii="Arial (Body)" w:hAnsi="Arial (Body)"/>
                <w:color w:val="000000"/>
              </w:rPr>
              <w:t xml:space="preserve"> people in water planning processes, with some </w:t>
            </w:r>
            <w:r>
              <w:rPr>
                <w:rFonts w:ascii="Arial (Body)" w:hAnsi="Arial (Body)"/>
                <w:color w:val="000000"/>
              </w:rPr>
              <w:t>changing their processes to improve representation</w:t>
            </w:r>
            <w:r w:rsidRPr="00137C18">
              <w:rPr>
                <w:rFonts w:ascii="Arial (Body)" w:hAnsi="Arial (Body)"/>
                <w:color w:val="000000"/>
              </w:rPr>
              <w:t>.</w:t>
            </w:r>
          </w:p>
          <w:p w14:paraId="7A0474F8" w14:textId="77777777" w:rsidR="00051F2B" w:rsidRPr="00F0101A" w:rsidRDefault="00051F2B" w:rsidP="00BD748A">
            <w:pPr>
              <w:pStyle w:val="TableBody"/>
              <w:spacing w:before="40" w:after="40" w:line="260" w:lineRule="atLeast"/>
              <w:ind w:right="108"/>
              <w:rPr>
                <w:rFonts w:ascii="Arial (Body)" w:hAnsi="Arial (Body)"/>
                <w:color w:val="000000" w:themeColor="text1"/>
              </w:rPr>
            </w:pPr>
            <w:r w:rsidRPr="1AB99299">
              <w:rPr>
                <w:b/>
                <w:color w:val="000000" w:themeColor="text1"/>
                <w:lang w:eastAsia="en-AU"/>
              </w:rPr>
              <w:t xml:space="preserve">Key updates from jurisdictions: </w:t>
            </w:r>
            <w:r w:rsidRPr="1AB99299">
              <w:rPr>
                <w:rFonts w:ascii="Arial (Body)" w:hAnsi="Arial (Body)"/>
                <w:color w:val="000000" w:themeColor="text1"/>
              </w:rPr>
              <w:t xml:space="preserve">Progress </w:t>
            </w:r>
            <w:r>
              <w:rPr>
                <w:rFonts w:ascii="Arial (Body)" w:hAnsi="Arial (Body)"/>
                <w:color w:val="000000" w:themeColor="text1"/>
              </w:rPr>
              <w:t xml:space="preserve">on </w:t>
            </w:r>
            <w:r w:rsidRPr="1AB99299">
              <w:rPr>
                <w:rFonts w:ascii="Arial (Body)" w:hAnsi="Arial (Body)"/>
                <w:color w:val="000000" w:themeColor="text1"/>
              </w:rPr>
              <w:t xml:space="preserve">increasing </w:t>
            </w:r>
            <w:r>
              <w:rPr>
                <w:rFonts w:ascii="Arial (Body)" w:hAnsi="Arial (Body)"/>
                <w:color w:val="000000"/>
              </w:rPr>
              <w:t>Aboriginal and Torres Strait Islander</w:t>
            </w:r>
            <w:r w:rsidRPr="00137C18">
              <w:rPr>
                <w:rFonts w:ascii="Arial (Body)" w:hAnsi="Arial (Body)"/>
                <w:color w:val="000000"/>
              </w:rPr>
              <w:t xml:space="preserve"> people</w:t>
            </w:r>
            <w:r>
              <w:rPr>
                <w:rFonts w:ascii="Arial (Body)" w:hAnsi="Arial (Body)"/>
                <w:color w:val="000000"/>
              </w:rPr>
              <w:t>’s</w:t>
            </w:r>
            <w:r w:rsidRPr="1AB99299">
              <w:rPr>
                <w:rFonts w:ascii="Arial (Body)" w:hAnsi="Arial (Body)"/>
                <w:color w:val="000000" w:themeColor="text1"/>
              </w:rPr>
              <w:t xml:space="preserve"> representation in water planning and management has been made in NSW</w:t>
            </w:r>
            <w:r>
              <w:rPr>
                <w:rFonts w:ascii="Arial (Body)" w:hAnsi="Arial (Body)"/>
                <w:color w:val="000000" w:themeColor="text1"/>
              </w:rPr>
              <w:t xml:space="preserve"> (Regional Aboriginal Water Committees)</w:t>
            </w:r>
            <w:r w:rsidRPr="1AB99299">
              <w:rPr>
                <w:rFonts w:ascii="Arial (Body)" w:hAnsi="Arial (Body)"/>
                <w:color w:val="000000" w:themeColor="text1"/>
              </w:rPr>
              <w:t>, Vic</w:t>
            </w:r>
            <w:r>
              <w:rPr>
                <w:rFonts w:ascii="Arial (Body)" w:hAnsi="Arial (Body)"/>
                <w:color w:val="000000" w:themeColor="text1"/>
              </w:rPr>
              <w:t>toria (provisions for sharing and trading water entitlements in the statewide Treaty)</w:t>
            </w:r>
            <w:r w:rsidRPr="1AB99299">
              <w:rPr>
                <w:rFonts w:ascii="Arial (Body)" w:hAnsi="Arial (Body)"/>
                <w:color w:val="000000" w:themeColor="text1"/>
              </w:rPr>
              <w:t>, Q</w:t>
            </w:r>
            <w:r>
              <w:rPr>
                <w:rFonts w:ascii="Arial (Body)" w:hAnsi="Arial (Body)"/>
                <w:color w:val="000000" w:themeColor="text1"/>
              </w:rPr>
              <w:t xml:space="preserve">ueensland (representation on Queensland’s Water Engagement Forum and GAB advisory council) </w:t>
            </w:r>
            <w:r w:rsidRPr="1AB99299">
              <w:rPr>
                <w:rFonts w:ascii="Arial (Body)" w:hAnsi="Arial (Body)"/>
                <w:color w:val="000000" w:themeColor="text1"/>
              </w:rPr>
              <w:t xml:space="preserve">and SA </w:t>
            </w:r>
            <w:r>
              <w:rPr>
                <w:rFonts w:ascii="Arial (Body)" w:hAnsi="Arial (Body)"/>
                <w:color w:val="000000" w:themeColor="text1"/>
              </w:rPr>
              <w:t>(Landscape Board Aboriginal Engagement Committees)</w:t>
            </w:r>
            <w:r w:rsidRPr="1AB99299">
              <w:rPr>
                <w:rFonts w:ascii="Arial (Body)" w:hAnsi="Arial (Body)"/>
                <w:color w:val="000000" w:themeColor="text1"/>
              </w:rPr>
              <w:t xml:space="preserve">. </w:t>
            </w:r>
          </w:p>
          <w:p w14:paraId="180844EF" w14:textId="77777777" w:rsidR="00051F2B" w:rsidRDefault="00051F2B" w:rsidP="00BD748A">
            <w:pPr>
              <w:pStyle w:val="TableBody"/>
              <w:spacing w:before="40" w:after="40" w:line="260" w:lineRule="atLeast"/>
              <w:ind w:right="108"/>
              <w:rPr>
                <w:rFonts w:ascii="Arial (Body)" w:hAnsi="Arial (Body)"/>
                <w:color w:val="000000" w:themeColor="text1"/>
              </w:rPr>
            </w:pPr>
            <w:r>
              <w:rPr>
                <w:rFonts w:cstheme="minorHAnsi"/>
                <w:b/>
                <w:bCs/>
                <w:color w:val="000000"/>
                <w:lang w:eastAsia="en-AU"/>
              </w:rPr>
              <w:lastRenderedPageBreak/>
              <w:t>Participant feedback</w:t>
            </w:r>
            <w:r w:rsidRPr="35437033">
              <w:rPr>
                <w:b/>
                <w:color w:val="000000" w:themeColor="text1"/>
                <w:lang w:eastAsia="en-AU"/>
              </w:rPr>
              <w:t xml:space="preserve">: </w:t>
            </w:r>
            <w:r w:rsidRPr="35437033">
              <w:rPr>
                <w:rFonts w:ascii="Arial (Body)" w:hAnsi="Arial (Body)"/>
                <w:color w:val="000000" w:themeColor="text1"/>
              </w:rPr>
              <w:t xml:space="preserve">Participants </w:t>
            </w:r>
            <w:r>
              <w:rPr>
                <w:rFonts w:ascii="Arial (Body)" w:hAnsi="Arial (Body)"/>
                <w:color w:val="000000" w:themeColor="text1"/>
              </w:rPr>
              <w:t>state</w:t>
            </w:r>
            <w:r w:rsidRPr="35437033">
              <w:rPr>
                <w:rFonts w:ascii="Arial (Body)" w:hAnsi="Arial (Body)"/>
                <w:color w:val="000000" w:themeColor="text1"/>
              </w:rPr>
              <w:t xml:space="preserve"> that policy and engagement activity has not shifted underlying governance settings, with </w:t>
            </w:r>
            <w:r>
              <w:rPr>
                <w:rFonts w:ascii="Arial (Body)" w:hAnsi="Arial (Body)"/>
                <w:color w:val="000000"/>
              </w:rPr>
              <w:t>Aboriginal and Torres Strait Islander</w:t>
            </w:r>
            <w:r w:rsidRPr="00137C18">
              <w:rPr>
                <w:rFonts w:ascii="Arial (Body)" w:hAnsi="Arial (Body)"/>
                <w:color w:val="000000"/>
              </w:rPr>
              <w:t xml:space="preserve"> people</w:t>
            </w:r>
            <w:r>
              <w:rPr>
                <w:rFonts w:ascii="Arial (Body)" w:hAnsi="Arial (Body)"/>
                <w:color w:val="000000"/>
              </w:rPr>
              <w:t>’</w:t>
            </w:r>
            <w:r w:rsidRPr="00137C18">
              <w:rPr>
                <w:rFonts w:ascii="Arial (Body)" w:hAnsi="Arial (Body)"/>
                <w:color w:val="000000"/>
              </w:rPr>
              <w:t>s</w:t>
            </w:r>
            <w:r w:rsidRPr="35437033">
              <w:rPr>
                <w:rFonts w:ascii="Arial (Body)" w:hAnsi="Arial (Body)"/>
                <w:color w:val="000000" w:themeColor="text1"/>
              </w:rPr>
              <w:t xml:space="preserve"> participation still framed largely through advisory and consultative mechanisms rather than shared authority (CEG</w:t>
            </w:r>
            <w:r>
              <w:rPr>
                <w:rFonts w:ascii="Arial (Body)" w:hAnsi="Arial (Body)"/>
                <w:color w:val="000000" w:themeColor="text1"/>
              </w:rPr>
              <w:t>,</w:t>
            </w:r>
            <w:r w:rsidRPr="35437033">
              <w:rPr>
                <w:rFonts w:ascii="Arial (Body)" w:hAnsi="Arial (Body)"/>
                <w:color w:val="000000" w:themeColor="text1"/>
              </w:rPr>
              <w:t xml:space="preserve"> sub.</w:t>
            </w:r>
            <w:r>
              <w:rPr>
                <w:rFonts w:ascii="Arial (Body)" w:hAnsi="Arial (Body)" w:hint="eastAsia"/>
                <w:color w:val="000000" w:themeColor="text1"/>
              </w:rPr>
              <w:t> </w:t>
            </w:r>
            <w:r w:rsidRPr="35437033">
              <w:rPr>
                <w:rFonts w:ascii="Arial (Body)" w:hAnsi="Arial (Body)"/>
                <w:color w:val="000000" w:themeColor="text1"/>
              </w:rPr>
              <w:t>17</w:t>
            </w:r>
            <w:r>
              <w:rPr>
                <w:rFonts w:ascii="Arial (Body)" w:hAnsi="Arial (Body)"/>
                <w:color w:val="000000" w:themeColor="text1"/>
              </w:rPr>
              <w:t>, p.</w:t>
            </w:r>
            <w:r>
              <w:rPr>
                <w:rFonts w:ascii="Arial (Body)" w:hAnsi="Arial (Body)" w:hint="eastAsia"/>
                <w:color w:val="000000" w:themeColor="text1"/>
              </w:rPr>
              <w:t> </w:t>
            </w:r>
            <w:r>
              <w:rPr>
                <w:rFonts w:ascii="Arial (Body)" w:hAnsi="Arial (Body)"/>
                <w:color w:val="000000" w:themeColor="text1"/>
              </w:rPr>
              <w:t xml:space="preserve">6; </w:t>
            </w:r>
            <w:r w:rsidRPr="35437033">
              <w:rPr>
                <w:rFonts w:ascii="Arial (Body)" w:hAnsi="Arial (Body)"/>
                <w:color w:val="000000" w:themeColor="text1"/>
              </w:rPr>
              <w:t>F</w:t>
            </w:r>
            <w:r>
              <w:rPr>
                <w:rFonts w:ascii="Arial (Body)" w:hAnsi="Arial (Body)"/>
                <w:color w:val="000000" w:themeColor="text1"/>
              </w:rPr>
              <w:t xml:space="preserve">irst </w:t>
            </w:r>
            <w:r w:rsidRPr="35437033">
              <w:rPr>
                <w:rFonts w:ascii="Arial (Body)" w:hAnsi="Arial (Body)"/>
                <w:color w:val="000000" w:themeColor="text1"/>
              </w:rPr>
              <w:t>N</w:t>
            </w:r>
            <w:r>
              <w:rPr>
                <w:rFonts w:ascii="Arial (Body)" w:hAnsi="Arial (Body)"/>
                <w:color w:val="000000" w:themeColor="text1"/>
              </w:rPr>
              <w:t xml:space="preserve">ations Research Program </w:t>
            </w:r>
            <w:r w:rsidRPr="35437033">
              <w:rPr>
                <w:rFonts w:ascii="Arial (Body)" w:hAnsi="Arial (Body)"/>
                <w:color w:val="000000" w:themeColor="text1"/>
              </w:rPr>
              <w:t>O</w:t>
            </w:r>
            <w:r>
              <w:rPr>
                <w:rFonts w:ascii="Arial (Body)" w:hAnsi="Arial (Body)"/>
                <w:color w:val="000000" w:themeColor="text1"/>
              </w:rPr>
              <w:t xml:space="preserve">ne </w:t>
            </w:r>
            <w:r w:rsidRPr="35437033">
              <w:rPr>
                <w:rFonts w:ascii="Arial (Body)" w:hAnsi="Arial (Body)"/>
                <w:color w:val="000000" w:themeColor="text1"/>
              </w:rPr>
              <w:t>B</w:t>
            </w:r>
            <w:r>
              <w:rPr>
                <w:rFonts w:ascii="Arial (Body)" w:hAnsi="Arial (Body)"/>
                <w:color w:val="000000" w:themeColor="text1"/>
              </w:rPr>
              <w:t>asin CRC,</w:t>
            </w:r>
            <w:r w:rsidRPr="35437033">
              <w:rPr>
                <w:rFonts w:ascii="Arial (Body)" w:hAnsi="Arial (Body)"/>
                <w:color w:val="000000" w:themeColor="text1"/>
              </w:rPr>
              <w:t xml:space="preserve"> sub.</w:t>
            </w:r>
            <w:r>
              <w:rPr>
                <w:rFonts w:ascii="Arial (Body)" w:hAnsi="Arial (Body)" w:hint="eastAsia"/>
                <w:color w:val="000000" w:themeColor="text1"/>
              </w:rPr>
              <w:t> </w:t>
            </w:r>
            <w:r w:rsidRPr="35437033">
              <w:rPr>
                <w:rFonts w:ascii="Arial (Body)" w:hAnsi="Arial (Body)"/>
                <w:color w:val="000000" w:themeColor="text1"/>
              </w:rPr>
              <w:t>41</w:t>
            </w:r>
            <w:r>
              <w:rPr>
                <w:rFonts w:ascii="Arial (Body)" w:hAnsi="Arial (Body)"/>
                <w:color w:val="000000" w:themeColor="text1"/>
              </w:rPr>
              <w:t>, p.</w:t>
            </w:r>
            <w:r>
              <w:rPr>
                <w:rFonts w:ascii="Arial (Body)" w:hAnsi="Arial (Body)" w:hint="eastAsia"/>
                <w:color w:val="000000" w:themeColor="text1"/>
              </w:rPr>
              <w:t> </w:t>
            </w:r>
            <w:r>
              <w:rPr>
                <w:rFonts w:ascii="Arial (Body)" w:hAnsi="Arial (Body)"/>
                <w:color w:val="000000" w:themeColor="text1"/>
              </w:rPr>
              <w:t>3; ILSC, sub.</w:t>
            </w:r>
            <w:r>
              <w:rPr>
                <w:rFonts w:ascii="Arial (Body)" w:hAnsi="Arial (Body)" w:hint="eastAsia"/>
                <w:color w:val="000000" w:themeColor="text1"/>
              </w:rPr>
              <w:t> </w:t>
            </w:r>
            <w:r>
              <w:rPr>
                <w:rFonts w:ascii="Arial (Body)" w:hAnsi="Arial (Body)"/>
                <w:color w:val="000000" w:themeColor="text1"/>
              </w:rPr>
              <w:t>2, p.</w:t>
            </w:r>
            <w:r>
              <w:rPr>
                <w:rFonts w:ascii="Arial (Body)" w:hAnsi="Arial (Body)" w:hint="eastAsia"/>
                <w:color w:val="000000" w:themeColor="text1"/>
              </w:rPr>
              <w:t> </w:t>
            </w:r>
            <w:r>
              <w:rPr>
                <w:rFonts w:ascii="Arial (Body)" w:hAnsi="Arial (Body)"/>
                <w:color w:val="000000" w:themeColor="text1"/>
              </w:rPr>
              <w:t>4</w:t>
            </w:r>
            <w:r w:rsidRPr="35437033">
              <w:rPr>
                <w:rFonts w:ascii="Arial (Body)" w:hAnsi="Arial (Body)"/>
                <w:color w:val="000000" w:themeColor="text1"/>
              </w:rPr>
              <w:t>).</w:t>
            </w:r>
            <w:r>
              <w:rPr>
                <w:rFonts w:ascii="Arial (Body)" w:hAnsi="Arial (Body)"/>
                <w:color w:val="000000" w:themeColor="text1"/>
              </w:rPr>
              <w:t xml:space="preserve"> </w:t>
            </w:r>
          </w:p>
          <w:p w14:paraId="10493B9A" w14:textId="77777777" w:rsidR="00051F2B" w:rsidRPr="00102AE1" w:rsidRDefault="00051F2B" w:rsidP="00BD748A">
            <w:pPr>
              <w:pStyle w:val="TableBody"/>
              <w:spacing w:before="40" w:after="40" w:line="260" w:lineRule="atLeast"/>
              <w:ind w:right="108"/>
              <w:rPr>
                <w:rFonts w:ascii="Arial (Body)" w:hAnsi="Arial (Body)"/>
                <w:color w:val="000000" w:themeColor="text1"/>
              </w:rPr>
            </w:pPr>
            <w:r>
              <w:rPr>
                <w:rFonts w:ascii="Arial (Body)" w:hAnsi="Arial (Body)"/>
                <w:color w:val="000000" w:themeColor="text1"/>
              </w:rPr>
              <w:t>The CLC (sub.</w:t>
            </w:r>
            <w:r>
              <w:rPr>
                <w:rFonts w:ascii="Arial (Body)" w:hAnsi="Arial (Body)" w:hint="eastAsia"/>
                <w:color w:val="000000" w:themeColor="text1"/>
              </w:rPr>
              <w:t> </w:t>
            </w:r>
            <w:r>
              <w:rPr>
                <w:rFonts w:ascii="Arial (Body)" w:hAnsi="Arial (Body)"/>
                <w:color w:val="000000" w:themeColor="text1"/>
              </w:rPr>
              <w:t>54, p.</w:t>
            </w:r>
            <w:r>
              <w:rPr>
                <w:rFonts w:ascii="Arial (Body)" w:hAnsi="Arial (Body)" w:hint="eastAsia"/>
                <w:color w:val="000000" w:themeColor="text1"/>
              </w:rPr>
              <w:t> </w:t>
            </w:r>
            <w:r>
              <w:rPr>
                <w:rFonts w:ascii="Arial (Body)" w:hAnsi="Arial (Body)"/>
                <w:color w:val="000000" w:themeColor="text1"/>
              </w:rPr>
              <w:t>7) stated the NT Government has ‘continued to backslide’ against this outcome. Table</w:t>
            </w:r>
            <w:r>
              <w:rPr>
                <w:rFonts w:ascii="Arial (Body)" w:hAnsi="Arial (Body)" w:hint="eastAsia"/>
                <w:color w:val="000000" w:themeColor="text1"/>
              </w:rPr>
              <w:t> </w:t>
            </w:r>
            <w:r>
              <w:rPr>
                <w:rFonts w:ascii="Arial (Body)" w:hAnsi="Arial (Body)"/>
                <w:color w:val="000000" w:themeColor="text1"/>
              </w:rPr>
              <w:t>8 provides further detail on engagement with Aboriginal and Torres Strait Islander people.</w:t>
            </w:r>
          </w:p>
        </w:tc>
      </w:tr>
      <w:tr w:rsidR="00051F2B" w:rsidRPr="00030C67" w14:paraId="12FB303F" w14:textId="77777777" w:rsidTr="00C62382">
        <w:tc>
          <w:tcPr>
            <w:tcW w:w="1701" w:type="dxa"/>
            <w:tcBorders>
              <w:top w:val="single" w:sz="4" w:space="0" w:color="BFBFBF" w:themeColor="background1" w:themeShade="BF"/>
              <w:bottom w:val="single" w:sz="4" w:space="0" w:color="BFBFBF" w:themeColor="background1" w:themeShade="BF"/>
            </w:tcBorders>
          </w:tcPr>
          <w:p w14:paraId="246FCD86" w14:textId="77777777" w:rsidR="00051F2B" w:rsidRPr="00BD748A" w:rsidRDefault="00051F2B" w:rsidP="00BD748A">
            <w:pPr>
              <w:pStyle w:val="TableHeading"/>
              <w:spacing w:before="40" w:after="40" w:line="260" w:lineRule="atLeast"/>
              <w:ind w:left="57"/>
              <w:rPr>
                <w:b w:val="0"/>
                <w:bCs/>
                <w:color w:val="auto"/>
              </w:rPr>
            </w:pPr>
            <w:r w:rsidRPr="00BD748A">
              <w:rPr>
                <w:b w:val="0"/>
                <w:bCs/>
                <w:color w:val="auto"/>
              </w:rPr>
              <w:lastRenderedPageBreak/>
              <w:t xml:space="preserve">Water plans will incorporate Aboriginal and Torres Strait Islander social, spiritual and customary objectives and strategies for achieving these </w:t>
            </w:r>
            <w:proofErr w:type="spellStart"/>
            <w:r w:rsidRPr="00BD748A">
              <w:rPr>
                <w:b w:val="0"/>
                <w:bCs/>
                <w:color w:val="auto"/>
              </w:rPr>
              <w:t>objectives</w:t>
            </w:r>
            <w:r w:rsidRPr="00FB5133">
              <w:rPr>
                <w:color w:val="auto"/>
                <w:vertAlign w:val="superscript"/>
              </w:rPr>
              <w:t>b</w:t>
            </w:r>
            <w:proofErr w:type="spellEnd"/>
          </w:p>
        </w:tc>
        <w:tc>
          <w:tcPr>
            <w:tcW w:w="1275" w:type="dxa"/>
            <w:tcBorders>
              <w:top w:val="single" w:sz="4" w:space="0" w:color="BFBFBF" w:themeColor="background1" w:themeShade="BF"/>
              <w:bottom w:val="single" w:sz="4" w:space="0" w:color="BFBFBF" w:themeColor="background1" w:themeShade="BF"/>
            </w:tcBorders>
          </w:tcPr>
          <w:p w14:paraId="702C4606" w14:textId="77777777" w:rsidR="00051F2B" w:rsidRPr="00102AE1" w:rsidRDefault="00051F2B" w:rsidP="00BD748A">
            <w:pPr>
              <w:pStyle w:val="TableBody"/>
              <w:spacing w:before="40" w:after="40" w:line="260" w:lineRule="atLeast"/>
              <w:ind w:right="108"/>
              <w:rPr>
                <w:rFonts w:ascii="Arial (Body)" w:hAnsi="Arial (Body)"/>
                <w:i/>
                <w:color w:val="000000"/>
              </w:rPr>
            </w:pPr>
            <w:r w:rsidRPr="00102AE1">
              <w:rPr>
                <w:rFonts w:ascii="Arial (Body)" w:hAnsi="Arial (Body)"/>
                <w:i/>
                <w:color w:val="000000"/>
              </w:rPr>
              <w:t>Partially achieved</w:t>
            </w:r>
          </w:p>
        </w:tc>
        <w:tc>
          <w:tcPr>
            <w:tcW w:w="6661" w:type="dxa"/>
            <w:tcBorders>
              <w:top w:val="single" w:sz="4" w:space="0" w:color="BFBFBF" w:themeColor="background1" w:themeShade="BF"/>
              <w:bottom w:val="single" w:sz="4" w:space="0" w:color="BFBFBF" w:themeColor="background1" w:themeShade="BF"/>
            </w:tcBorders>
          </w:tcPr>
          <w:p w14:paraId="6D8744CB" w14:textId="77777777" w:rsidR="00051F2B" w:rsidRPr="00661332" w:rsidRDefault="00051F2B" w:rsidP="00BD748A">
            <w:pPr>
              <w:pStyle w:val="TableBody"/>
              <w:spacing w:before="40" w:after="40" w:line="260" w:lineRule="atLeast"/>
              <w:ind w:right="108"/>
              <w:rPr>
                <w:rFonts w:ascii="Arial (Body)" w:hAnsi="Arial (Body)"/>
                <w:color w:val="000000"/>
                <w:spacing w:val="-2"/>
              </w:rPr>
            </w:pPr>
            <w:r w:rsidRPr="00661332">
              <w:rPr>
                <w:rFonts w:ascii="Arial (Body)" w:hAnsi="Arial (Body)"/>
                <w:b/>
                <w:bCs/>
                <w:color w:val="000000"/>
                <w:spacing w:val="-2"/>
              </w:rPr>
              <w:t xml:space="preserve">Status: </w:t>
            </w:r>
            <w:r w:rsidRPr="00661332">
              <w:rPr>
                <w:rFonts w:ascii="Arial (Body)" w:hAnsi="Arial (Body)"/>
                <w:color w:val="000000"/>
                <w:spacing w:val="-2"/>
              </w:rPr>
              <w:t>Most state and territory governments are including or updating Aboriginal and Torres Strait Islander people’s objectives in water plans as they are reviewed.</w:t>
            </w:r>
          </w:p>
          <w:p w14:paraId="7967203F" w14:textId="77777777" w:rsidR="00051F2B" w:rsidRDefault="00051F2B" w:rsidP="00BD748A">
            <w:pPr>
              <w:pStyle w:val="TableBody"/>
              <w:spacing w:before="40" w:after="40" w:line="260" w:lineRule="atLeast"/>
              <w:ind w:right="108"/>
              <w:rPr>
                <w:rFonts w:ascii="Arial (Body)" w:hAnsi="Arial (Body)"/>
                <w:color w:val="000000"/>
              </w:rPr>
            </w:pPr>
            <w:r>
              <w:rPr>
                <w:rFonts w:cstheme="minorHAnsi"/>
                <w:b/>
                <w:bCs/>
                <w:color w:val="000000"/>
                <w:lang w:eastAsia="en-AU"/>
              </w:rPr>
              <w:t xml:space="preserve">Key updates from jurisdictions: </w:t>
            </w:r>
            <w:r>
              <w:rPr>
                <w:rFonts w:ascii="Arial (Body)" w:hAnsi="Arial (Body)"/>
                <w:color w:val="000000"/>
              </w:rPr>
              <w:t xml:space="preserve">Incremental progress has been made since the 2024 assessment. </w:t>
            </w:r>
          </w:p>
          <w:p w14:paraId="044CFE83" w14:textId="57DDF564" w:rsidR="00051F2B" w:rsidRDefault="00051F2B" w:rsidP="00BD748A">
            <w:pPr>
              <w:pStyle w:val="TableBody"/>
              <w:spacing w:before="40" w:after="40" w:line="260" w:lineRule="atLeast"/>
              <w:ind w:right="108"/>
              <w:rPr>
                <w:rFonts w:ascii="Arial (Body)" w:hAnsi="Arial (Body)"/>
                <w:color w:val="000000"/>
              </w:rPr>
            </w:pPr>
            <w:r>
              <w:rPr>
                <w:rFonts w:ascii="Arial (Body)" w:hAnsi="Arial (Body)"/>
                <w:color w:val="000000"/>
              </w:rPr>
              <w:t>Queensland, Tasmania and the ACT governments have engaged with specific Aboriginal and Torres Strait Islander</w:t>
            </w:r>
            <w:r w:rsidRPr="00137C18">
              <w:rPr>
                <w:rFonts w:ascii="Arial (Body)" w:hAnsi="Arial (Body)"/>
                <w:color w:val="000000"/>
              </w:rPr>
              <w:t xml:space="preserve"> </w:t>
            </w:r>
            <w:r>
              <w:rPr>
                <w:rFonts w:ascii="Arial (Body)" w:hAnsi="Arial (Body)"/>
                <w:color w:val="000000"/>
              </w:rPr>
              <w:t>groups to include objectives</w:t>
            </w:r>
            <w:r w:rsidR="009F319E">
              <w:rPr>
                <w:rFonts w:ascii="Arial (Body)" w:hAnsi="Arial (Body)"/>
                <w:color w:val="000000"/>
              </w:rPr>
              <w:t xml:space="preserve"> in water plans</w:t>
            </w:r>
            <w:r>
              <w:rPr>
                <w:rFonts w:ascii="Arial (Body)" w:hAnsi="Arial (Body)"/>
                <w:color w:val="000000"/>
              </w:rPr>
              <w:t xml:space="preserve">, the SA Government has made changes to revised water plans, and the NSW Government now has an overarching </w:t>
            </w:r>
            <w:r w:rsidR="00E213F4">
              <w:rPr>
                <w:rFonts w:ascii="Arial (Body)" w:hAnsi="Arial (Body)"/>
                <w:color w:val="000000"/>
              </w:rPr>
              <w:t>Aboriginal Water S</w:t>
            </w:r>
            <w:r>
              <w:rPr>
                <w:rFonts w:ascii="Arial (Body)" w:hAnsi="Arial (Body)"/>
                <w:color w:val="000000"/>
              </w:rPr>
              <w:t xml:space="preserve">trategy. </w:t>
            </w:r>
          </w:p>
          <w:p w14:paraId="18CC912E" w14:textId="77777777" w:rsidR="00051F2B" w:rsidRDefault="00051F2B" w:rsidP="00BD748A">
            <w:pPr>
              <w:pStyle w:val="TableBody"/>
              <w:spacing w:before="40" w:after="40" w:line="260" w:lineRule="atLeast"/>
              <w:ind w:right="108"/>
            </w:pPr>
            <w:r>
              <w:rPr>
                <w:rFonts w:ascii="Arial (Body)" w:hAnsi="Arial (Body)"/>
                <w:color w:val="000000"/>
              </w:rPr>
              <w:t xml:space="preserve">The Australian Government has received two MDB </w:t>
            </w:r>
            <w:r w:rsidRPr="00DD47EA">
              <w:t xml:space="preserve">First Nations </w:t>
            </w:r>
            <w:r>
              <w:t>w</w:t>
            </w:r>
            <w:r w:rsidRPr="00DD47EA">
              <w:t xml:space="preserve">ater </w:t>
            </w:r>
            <w:r>
              <w:t>r</w:t>
            </w:r>
            <w:r w:rsidRPr="00DD47EA">
              <w:t>eports</w:t>
            </w:r>
            <w:r>
              <w:t xml:space="preserve"> </w:t>
            </w:r>
            <w:r w:rsidRPr="009B4257">
              <w:rPr>
                <w:rFonts w:ascii="Arial" w:hAnsi="Arial" w:cs="Arial"/>
              </w:rPr>
              <w:t>(DCCEEW 2025a, 2026)</w:t>
            </w:r>
            <w:r>
              <w:t>.</w:t>
            </w:r>
          </w:p>
          <w:p w14:paraId="7AEA3DEA" w14:textId="77777777" w:rsidR="00051F2B" w:rsidRDefault="00051F2B" w:rsidP="00BD748A">
            <w:pPr>
              <w:pStyle w:val="TableBody"/>
              <w:spacing w:before="40" w:after="40" w:line="260" w:lineRule="atLeast"/>
              <w:ind w:right="108"/>
              <w:rPr>
                <w:rFonts w:ascii="Arial (Body)" w:hAnsi="Arial (Body)"/>
                <w:color w:val="000000"/>
              </w:rPr>
            </w:pPr>
            <w:r>
              <w:rPr>
                <w:rFonts w:cstheme="minorHAnsi"/>
                <w:b/>
                <w:bCs/>
                <w:color w:val="000000"/>
                <w:lang w:eastAsia="en-AU"/>
              </w:rPr>
              <w:t xml:space="preserve">Participant feedback: </w:t>
            </w:r>
            <w:r>
              <w:rPr>
                <w:rFonts w:ascii="Arial (Body)" w:hAnsi="Arial (Body)"/>
                <w:color w:val="000000"/>
              </w:rPr>
              <w:t xml:space="preserve">Participants </w:t>
            </w:r>
            <w:r w:rsidRPr="000D08D2">
              <w:rPr>
                <w:rFonts w:ascii="Arial (Body)" w:hAnsi="Arial (Body)"/>
                <w:color w:val="000000"/>
              </w:rPr>
              <w:t>raised concerns that cultural objectives are acknowledged in plans and policy, but are not embedded in binding protections, allocation settings or implementation arrangements</w:t>
            </w:r>
            <w:r>
              <w:rPr>
                <w:rFonts w:ascii="Arial (Body)" w:hAnsi="Arial (Body)"/>
                <w:color w:val="000000"/>
              </w:rPr>
              <w:t xml:space="preserve"> </w:t>
            </w:r>
            <w:r w:rsidRPr="000D08D2">
              <w:rPr>
                <w:rFonts w:ascii="Arial (Body)" w:hAnsi="Arial (Body)"/>
                <w:color w:val="000000"/>
              </w:rPr>
              <w:t>(</w:t>
            </w:r>
            <w:r>
              <w:rPr>
                <w:rFonts w:ascii="Arial (Body)" w:hAnsi="Arial (Body)"/>
                <w:color w:val="000000"/>
              </w:rPr>
              <w:t xml:space="preserve">CLC, </w:t>
            </w:r>
            <w:r w:rsidRPr="000D08D2">
              <w:rPr>
                <w:rFonts w:ascii="Arial (Body)" w:hAnsi="Arial (Body)"/>
                <w:color w:val="000000"/>
              </w:rPr>
              <w:t>sub.</w:t>
            </w:r>
            <w:r>
              <w:rPr>
                <w:rFonts w:ascii="Arial (Body)" w:hAnsi="Arial (Body)" w:hint="eastAsia"/>
                <w:color w:val="000000"/>
              </w:rPr>
              <w:t> </w:t>
            </w:r>
            <w:r w:rsidRPr="000D08D2">
              <w:rPr>
                <w:rFonts w:ascii="Arial (Body)" w:hAnsi="Arial (Body)"/>
                <w:color w:val="000000"/>
              </w:rPr>
              <w:t>54</w:t>
            </w:r>
            <w:r>
              <w:rPr>
                <w:rFonts w:ascii="Arial (Body)" w:hAnsi="Arial (Body)"/>
                <w:color w:val="000000"/>
              </w:rPr>
              <w:t>, p.</w:t>
            </w:r>
            <w:r>
              <w:rPr>
                <w:rFonts w:ascii="Arial (Body)" w:hAnsi="Arial (Body)" w:hint="eastAsia"/>
                <w:color w:val="000000"/>
              </w:rPr>
              <w:t> </w:t>
            </w:r>
            <w:r>
              <w:rPr>
                <w:rFonts w:ascii="Arial (Body)" w:hAnsi="Arial (Body)"/>
                <w:color w:val="000000"/>
              </w:rPr>
              <w:t xml:space="preserve">7; </w:t>
            </w:r>
            <w:r w:rsidRPr="35437033">
              <w:rPr>
                <w:rFonts w:ascii="Arial (Body)" w:hAnsi="Arial (Body)"/>
                <w:color w:val="000000" w:themeColor="text1"/>
              </w:rPr>
              <w:t>F</w:t>
            </w:r>
            <w:r>
              <w:rPr>
                <w:rFonts w:ascii="Arial (Body)" w:hAnsi="Arial (Body)"/>
                <w:color w:val="000000" w:themeColor="text1"/>
              </w:rPr>
              <w:t xml:space="preserve">irst </w:t>
            </w:r>
            <w:r w:rsidRPr="35437033">
              <w:rPr>
                <w:rFonts w:ascii="Arial (Body)" w:hAnsi="Arial (Body)"/>
                <w:color w:val="000000" w:themeColor="text1"/>
              </w:rPr>
              <w:t>N</w:t>
            </w:r>
            <w:r>
              <w:rPr>
                <w:rFonts w:ascii="Arial (Body)" w:hAnsi="Arial (Body)"/>
                <w:color w:val="000000" w:themeColor="text1"/>
              </w:rPr>
              <w:t xml:space="preserve">ations Research Program </w:t>
            </w:r>
            <w:r w:rsidRPr="35437033">
              <w:rPr>
                <w:rFonts w:ascii="Arial (Body)" w:hAnsi="Arial (Body)"/>
                <w:color w:val="000000" w:themeColor="text1"/>
              </w:rPr>
              <w:t>O</w:t>
            </w:r>
            <w:r>
              <w:rPr>
                <w:rFonts w:ascii="Arial (Body)" w:hAnsi="Arial (Body)"/>
                <w:color w:val="000000" w:themeColor="text1"/>
              </w:rPr>
              <w:t xml:space="preserve">ne </w:t>
            </w:r>
            <w:r w:rsidRPr="35437033">
              <w:rPr>
                <w:rFonts w:ascii="Arial (Body)" w:hAnsi="Arial (Body)"/>
                <w:color w:val="000000" w:themeColor="text1"/>
              </w:rPr>
              <w:t>B</w:t>
            </w:r>
            <w:r>
              <w:rPr>
                <w:rFonts w:ascii="Arial (Body)" w:hAnsi="Arial (Body)"/>
                <w:color w:val="000000" w:themeColor="text1"/>
              </w:rPr>
              <w:t>asin CRC,</w:t>
            </w:r>
            <w:r>
              <w:rPr>
                <w:rFonts w:ascii="Arial (Body)" w:hAnsi="Arial (Body)"/>
                <w:color w:val="000000"/>
              </w:rPr>
              <w:t xml:space="preserve"> </w:t>
            </w:r>
            <w:r w:rsidRPr="000D08D2">
              <w:rPr>
                <w:rFonts w:ascii="Arial (Body)" w:hAnsi="Arial (Body)"/>
                <w:color w:val="000000"/>
              </w:rPr>
              <w:t>sub.</w:t>
            </w:r>
            <w:r>
              <w:rPr>
                <w:rFonts w:ascii="Arial (Body)" w:hAnsi="Arial (Body)" w:hint="eastAsia"/>
                <w:color w:val="000000"/>
              </w:rPr>
              <w:t> </w:t>
            </w:r>
            <w:r w:rsidRPr="000D08D2">
              <w:rPr>
                <w:rFonts w:ascii="Arial (Body)" w:hAnsi="Arial (Body)"/>
                <w:color w:val="000000"/>
              </w:rPr>
              <w:t>41</w:t>
            </w:r>
            <w:r>
              <w:rPr>
                <w:rFonts w:ascii="Arial (Body)" w:hAnsi="Arial (Body)"/>
                <w:color w:val="000000"/>
              </w:rPr>
              <w:t>, p.</w:t>
            </w:r>
            <w:r>
              <w:rPr>
                <w:rFonts w:ascii="Arial (Body)" w:hAnsi="Arial (Body)" w:hint="eastAsia"/>
                <w:color w:val="000000"/>
              </w:rPr>
              <w:t> </w:t>
            </w:r>
            <w:r>
              <w:rPr>
                <w:rFonts w:ascii="Arial (Body)" w:hAnsi="Arial (Body)"/>
                <w:color w:val="000000"/>
              </w:rPr>
              <w:t xml:space="preserve">3; </w:t>
            </w:r>
            <w:r>
              <w:rPr>
                <w:rFonts w:cstheme="minorHAnsi"/>
                <w:color w:val="000000"/>
                <w:lang w:eastAsia="en-AU"/>
              </w:rPr>
              <w:t>Jennifer</w:t>
            </w:r>
            <w:r>
              <w:rPr>
                <w:rFonts w:ascii="Arial (Body)" w:hAnsi="Arial (Body)"/>
                <w:color w:val="000000"/>
              </w:rPr>
              <w:t xml:space="preserve"> McKay, sub.</w:t>
            </w:r>
            <w:r>
              <w:rPr>
                <w:rFonts w:ascii="Arial (Body)" w:hAnsi="Arial (Body)" w:hint="eastAsia"/>
                <w:color w:val="000000"/>
              </w:rPr>
              <w:t> </w:t>
            </w:r>
            <w:r>
              <w:rPr>
                <w:rFonts w:ascii="Arial (Body)" w:hAnsi="Arial (Body)"/>
                <w:color w:val="000000"/>
              </w:rPr>
              <w:t>36, p.</w:t>
            </w:r>
            <w:r>
              <w:rPr>
                <w:rFonts w:ascii="Arial (Body)" w:hAnsi="Arial (Body)" w:hint="eastAsia"/>
                <w:color w:val="000000"/>
              </w:rPr>
              <w:t> </w:t>
            </w:r>
            <w:r>
              <w:rPr>
                <w:rFonts w:ascii="Arial (Body)" w:hAnsi="Arial (Body)"/>
                <w:color w:val="000000"/>
              </w:rPr>
              <w:t>3; MCLE, sub.</w:t>
            </w:r>
            <w:r>
              <w:rPr>
                <w:rFonts w:ascii="Arial (Body)" w:hAnsi="Arial (Body)" w:hint="eastAsia"/>
                <w:color w:val="000000"/>
              </w:rPr>
              <w:t> </w:t>
            </w:r>
            <w:r>
              <w:rPr>
                <w:rFonts w:ascii="Arial (Body)" w:hAnsi="Arial (Body)"/>
                <w:color w:val="000000"/>
              </w:rPr>
              <w:t>48, pp.</w:t>
            </w:r>
            <w:r>
              <w:rPr>
                <w:rFonts w:ascii="Arial (Body)" w:hAnsi="Arial (Body)" w:hint="eastAsia"/>
                <w:color w:val="000000"/>
              </w:rPr>
              <w:t> </w:t>
            </w:r>
            <w:r>
              <w:rPr>
                <w:rFonts w:ascii="Arial (Body)" w:hAnsi="Arial (Body)"/>
                <w:color w:val="000000"/>
              </w:rPr>
              <w:t>15</w:t>
            </w:r>
            <w:r>
              <w:rPr>
                <w:rFonts w:cstheme="minorHAnsi"/>
                <w:color w:val="000000"/>
                <w:lang w:eastAsia="en-AU"/>
              </w:rPr>
              <w:t>–</w:t>
            </w:r>
            <w:r>
              <w:rPr>
                <w:rFonts w:ascii="Arial (Body)" w:hAnsi="Arial (Body)"/>
                <w:color w:val="000000"/>
              </w:rPr>
              <w:t>16</w:t>
            </w:r>
            <w:r w:rsidRPr="000D08D2">
              <w:rPr>
                <w:rFonts w:ascii="Arial (Body)" w:hAnsi="Arial (Body)"/>
                <w:color w:val="000000"/>
              </w:rPr>
              <w:t>).</w:t>
            </w:r>
            <w:r>
              <w:rPr>
                <w:rFonts w:ascii="Arial (Body)" w:hAnsi="Arial (Body)"/>
                <w:color w:val="000000"/>
              </w:rPr>
              <w:t xml:space="preserve"> </w:t>
            </w:r>
          </w:p>
          <w:p w14:paraId="075640A8" w14:textId="77777777" w:rsidR="00051F2B" w:rsidRDefault="00051F2B" w:rsidP="00BD748A">
            <w:pPr>
              <w:pStyle w:val="TableBody"/>
              <w:spacing w:before="40" w:after="40" w:line="260" w:lineRule="atLeast"/>
              <w:ind w:right="108"/>
              <w:rPr>
                <w:rFonts w:ascii="Arial (Body)" w:hAnsi="Arial (Body)"/>
                <w:color w:val="000000"/>
              </w:rPr>
            </w:pPr>
            <w:proofErr w:type="spellStart"/>
            <w:r>
              <w:rPr>
                <w:rFonts w:ascii="Arial (Body)" w:hAnsi="Arial (Body)"/>
                <w:color w:val="000000"/>
              </w:rPr>
              <w:t>qldwater</w:t>
            </w:r>
            <w:proofErr w:type="spellEnd"/>
            <w:r>
              <w:rPr>
                <w:rFonts w:ascii="Arial (Body)" w:hAnsi="Arial (Body)"/>
                <w:color w:val="000000"/>
              </w:rPr>
              <w:t xml:space="preserve"> (sub.</w:t>
            </w:r>
            <w:r>
              <w:rPr>
                <w:rFonts w:ascii="Arial (Body)" w:hAnsi="Arial (Body)" w:hint="eastAsia"/>
                <w:color w:val="000000"/>
              </w:rPr>
              <w:t> </w:t>
            </w:r>
            <w:r>
              <w:rPr>
                <w:rFonts w:ascii="Arial (Body)" w:hAnsi="Arial (Body)"/>
                <w:color w:val="000000"/>
              </w:rPr>
              <w:t>24, p.</w:t>
            </w:r>
            <w:r>
              <w:rPr>
                <w:rFonts w:ascii="Arial (Body)" w:hAnsi="Arial (Body)" w:hint="eastAsia"/>
                <w:color w:val="000000"/>
              </w:rPr>
              <w:t> </w:t>
            </w:r>
            <w:r>
              <w:rPr>
                <w:rFonts w:ascii="Arial (Body)" w:hAnsi="Arial (Body)"/>
                <w:color w:val="000000"/>
              </w:rPr>
              <w:t>5) stated that Queensland’s First Nations Water Strategy has not yet been finalised or publicly released.</w:t>
            </w:r>
          </w:p>
        </w:tc>
      </w:tr>
      <w:tr w:rsidR="00051F2B" w:rsidRPr="00030C67" w14:paraId="4C1AB7EE" w14:textId="77777777" w:rsidTr="00C62382">
        <w:tc>
          <w:tcPr>
            <w:tcW w:w="1701" w:type="dxa"/>
            <w:tcBorders>
              <w:top w:val="single" w:sz="4" w:space="0" w:color="BFBFBF" w:themeColor="background1" w:themeShade="BF"/>
              <w:bottom w:val="single" w:sz="4" w:space="0" w:color="BFBFBF" w:themeColor="background1" w:themeShade="BF"/>
            </w:tcBorders>
          </w:tcPr>
          <w:p w14:paraId="497691BD" w14:textId="77777777" w:rsidR="00051F2B" w:rsidRPr="00BD748A" w:rsidRDefault="00051F2B" w:rsidP="00BD748A">
            <w:pPr>
              <w:pStyle w:val="TableHeading"/>
              <w:spacing w:before="40" w:after="40" w:line="260" w:lineRule="atLeast"/>
              <w:ind w:left="57"/>
              <w:rPr>
                <w:b w:val="0"/>
                <w:bCs/>
                <w:color w:val="auto"/>
              </w:rPr>
            </w:pPr>
            <w:r w:rsidRPr="00BD748A">
              <w:rPr>
                <w:b w:val="0"/>
                <w:bCs/>
                <w:color w:val="auto"/>
              </w:rPr>
              <w:t xml:space="preserve">Water planning processes will provide for the possible existence of native title rights to water in the catchment or aquifer </w:t>
            </w:r>
            <w:proofErr w:type="spellStart"/>
            <w:r w:rsidRPr="00BD748A">
              <w:rPr>
                <w:b w:val="0"/>
                <w:bCs/>
                <w:color w:val="auto"/>
              </w:rPr>
              <w:t>area</w:t>
            </w:r>
            <w:r w:rsidRPr="00D4140C">
              <w:rPr>
                <w:color w:val="auto"/>
                <w:vertAlign w:val="superscript"/>
              </w:rPr>
              <w:t>c</w:t>
            </w:r>
            <w:proofErr w:type="spellEnd"/>
          </w:p>
        </w:tc>
        <w:tc>
          <w:tcPr>
            <w:tcW w:w="1275" w:type="dxa"/>
            <w:tcBorders>
              <w:top w:val="single" w:sz="4" w:space="0" w:color="BFBFBF" w:themeColor="background1" w:themeShade="BF"/>
              <w:bottom w:val="single" w:sz="4" w:space="0" w:color="BFBFBF" w:themeColor="background1" w:themeShade="BF"/>
            </w:tcBorders>
          </w:tcPr>
          <w:p w14:paraId="64C1E9FB" w14:textId="77777777" w:rsidR="00051F2B" w:rsidRPr="000D3F34" w:rsidRDefault="00051F2B" w:rsidP="00BD748A">
            <w:pPr>
              <w:pStyle w:val="TableBody"/>
              <w:spacing w:before="40" w:after="40" w:line="260" w:lineRule="atLeast"/>
              <w:ind w:right="108"/>
              <w:rPr>
                <w:rFonts w:ascii="Arial (Body)" w:hAnsi="Arial (Body)"/>
                <w:i/>
                <w:color w:val="000000"/>
              </w:rPr>
            </w:pPr>
            <w:r w:rsidRPr="000D3F34">
              <w:rPr>
                <w:rFonts w:ascii="Arial (Body)" w:hAnsi="Arial (Body)"/>
                <w:i/>
                <w:color w:val="000000"/>
              </w:rPr>
              <w:t>Partially achieved</w:t>
            </w:r>
          </w:p>
        </w:tc>
        <w:tc>
          <w:tcPr>
            <w:tcW w:w="6661" w:type="dxa"/>
            <w:tcBorders>
              <w:top w:val="single" w:sz="4" w:space="0" w:color="BFBFBF" w:themeColor="background1" w:themeShade="BF"/>
              <w:bottom w:val="single" w:sz="4" w:space="0" w:color="BFBFBF" w:themeColor="background1" w:themeShade="BF"/>
            </w:tcBorders>
          </w:tcPr>
          <w:p w14:paraId="7E3A38B7" w14:textId="77777777" w:rsidR="00051F2B" w:rsidRPr="007F7718" w:rsidRDefault="00051F2B" w:rsidP="00BD748A">
            <w:pPr>
              <w:pStyle w:val="TableBody"/>
              <w:spacing w:before="40" w:after="40" w:line="260" w:lineRule="atLeast"/>
              <w:ind w:right="108"/>
              <w:rPr>
                <w:rFonts w:ascii="Arial (Body)" w:hAnsi="Arial (Body)"/>
                <w:color w:val="000000"/>
              </w:rPr>
            </w:pPr>
            <w:r w:rsidRPr="00F10CC8">
              <w:rPr>
                <w:rFonts w:ascii="Arial (Body)" w:hAnsi="Arial (Body)"/>
                <w:b/>
                <w:bCs/>
                <w:color w:val="000000"/>
              </w:rPr>
              <w:t>Status:</w:t>
            </w:r>
            <w:r>
              <w:rPr>
                <w:rFonts w:ascii="Arial (Body)" w:hAnsi="Arial (Body)"/>
                <w:b/>
                <w:bCs/>
                <w:color w:val="000000"/>
              </w:rPr>
              <w:t xml:space="preserve"> </w:t>
            </w:r>
            <w:r w:rsidRPr="007F7718">
              <w:rPr>
                <w:rFonts w:ascii="Arial (Body)" w:hAnsi="Arial (Body)"/>
                <w:color w:val="000000"/>
              </w:rPr>
              <w:t>State and territor</w:t>
            </w:r>
            <w:r>
              <w:rPr>
                <w:rFonts w:ascii="Arial (Body)" w:hAnsi="Arial (Body)"/>
                <w:color w:val="000000"/>
              </w:rPr>
              <w:t>y governments</w:t>
            </w:r>
            <w:r w:rsidRPr="007F7718">
              <w:rPr>
                <w:rFonts w:ascii="Arial (Body)" w:hAnsi="Arial (Body)"/>
                <w:color w:val="000000"/>
              </w:rPr>
              <w:t xml:space="preserve"> planning processes provide for the existence of native title rights.</w:t>
            </w:r>
            <w:r>
              <w:rPr>
                <w:rFonts w:ascii="Arial (Body)" w:hAnsi="Arial (Body)"/>
                <w:color w:val="000000"/>
              </w:rPr>
              <w:t xml:space="preserve"> The </w:t>
            </w:r>
            <w:r w:rsidRPr="0025291F">
              <w:rPr>
                <w:rFonts w:ascii="Arial (Body)" w:hAnsi="Arial (Body)"/>
                <w:color w:val="000000"/>
              </w:rPr>
              <w:t xml:space="preserve">Inland Waters Target under the </w:t>
            </w:r>
            <w:r w:rsidRPr="000A2807">
              <w:rPr>
                <w:rFonts w:ascii="Arial (Body)" w:hAnsi="Arial (Body)"/>
                <w:color w:val="000000"/>
              </w:rPr>
              <w:t>National Agreement on Closing the Gap</w:t>
            </w:r>
            <w:r>
              <w:rPr>
                <w:rFonts w:ascii="Arial (Body)" w:hAnsi="Arial (Body)"/>
                <w:color w:val="000000"/>
              </w:rPr>
              <w:t xml:space="preserve"> is still to be finalised.</w:t>
            </w:r>
          </w:p>
          <w:p w14:paraId="1A9ED253" w14:textId="77777777" w:rsidR="00051F2B" w:rsidRDefault="00051F2B" w:rsidP="00BD748A">
            <w:pPr>
              <w:pStyle w:val="TableBody"/>
              <w:spacing w:before="40" w:after="40" w:line="260" w:lineRule="atLeast"/>
              <w:ind w:right="108"/>
              <w:rPr>
                <w:rFonts w:ascii="Arial (Body)" w:hAnsi="Arial (Body)"/>
                <w:color w:val="000000"/>
              </w:rPr>
            </w:pPr>
            <w:r>
              <w:rPr>
                <w:rFonts w:cstheme="minorHAnsi"/>
                <w:b/>
                <w:bCs/>
                <w:color w:val="000000"/>
                <w:lang w:eastAsia="en-AU"/>
              </w:rPr>
              <w:t xml:space="preserve">Key updates from jurisdictions: </w:t>
            </w:r>
            <w:r>
              <w:rPr>
                <w:rFonts w:ascii="Arial (Body)" w:hAnsi="Arial (Body)"/>
                <w:color w:val="000000"/>
              </w:rPr>
              <w:t xml:space="preserve">Most state and territory governments are working on developing an Inland Waters Target under the National Agreement on Closing the Gap. The </w:t>
            </w:r>
            <w:r w:rsidRPr="001B68FF">
              <w:rPr>
                <w:rFonts w:ascii="Arial (Body)" w:hAnsi="Arial (Body)"/>
                <w:i/>
                <w:iCs/>
                <w:color w:val="000000"/>
              </w:rPr>
              <w:t>Aboriginal Water Entitlement Program</w:t>
            </w:r>
            <w:r>
              <w:rPr>
                <w:rFonts w:ascii="Arial (Body)" w:hAnsi="Arial (Body)"/>
                <w:color w:val="000000"/>
              </w:rPr>
              <w:t xml:space="preserve"> has secured 19.8</w:t>
            </w:r>
            <w:r>
              <w:rPr>
                <w:rFonts w:ascii="Arial (Body)" w:hAnsi="Arial (Body)" w:hint="eastAsia"/>
                <w:color w:val="000000"/>
              </w:rPr>
              <w:t> </w:t>
            </w:r>
            <w:r>
              <w:rPr>
                <w:rFonts w:ascii="Arial (Body)" w:hAnsi="Arial (Body)"/>
                <w:color w:val="000000"/>
              </w:rPr>
              <w:t xml:space="preserve">GL under interim governance arrangements. </w:t>
            </w:r>
          </w:p>
          <w:p w14:paraId="59F767C8" w14:textId="77777777" w:rsidR="00051F2B" w:rsidRDefault="00051F2B" w:rsidP="00BD748A">
            <w:pPr>
              <w:pStyle w:val="TableBody"/>
              <w:spacing w:before="40" w:after="40" w:line="260" w:lineRule="atLeast"/>
            </w:pPr>
            <w:r w:rsidRPr="000A2807">
              <w:rPr>
                <w:b/>
              </w:rPr>
              <w:t>Participant feedback</w:t>
            </w:r>
            <w:r w:rsidRPr="000A2807" w:rsidDel="00792B2F">
              <w:rPr>
                <w:b/>
              </w:rPr>
              <w:t>:</w:t>
            </w:r>
            <w:r w:rsidRPr="000A2807">
              <w:t xml:space="preserve"> Many </w:t>
            </w:r>
            <w:r>
              <w:t xml:space="preserve">participants </w:t>
            </w:r>
            <w:r w:rsidRPr="000A2807">
              <w:t>identified the low level of water entitlements held by Aboriginal and Torres Strait Islander people (First Nations Research Program One Basin CRC, sub.</w:t>
            </w:r>
            <w:r w:rsidRPr="000A2807">
              <w:rPr>
                <w:rFonts w:hint="eastAsia"/>
              </w:rPr>
              <w:t> </w:t>
            </w:r>
            <w:r w:rsidRPr="000A2807">
              <w:t>41, p.</w:t>
            </w:r>
            <w:r w:rsidRPr="000A2807">
              <w:rPr>
                <w:rFonts w:hint="eastAsia"/>
              </w:rPr>
              <w:t> </w:t>
            </w:r>
            <w:r w:rsidRPr="000A2807">
              <w:t>3; I</w:t>
            </w:r>
            <w:r>
              <w:t>LS</w:t>
            </w:r>
            <w:r w:rsidRPr="000A2807">
              <w:t>C, sub.</w:t>
            </w:r>
            <w:r w:rsidRPr="000A2807">
              <w:rPr>
                <w:rFonts w:hint="eastAsia"/>
              </w:rPr>
              <w:t> </w:t>
            </w:r>
            <w:r w:rsidRPr="000A2807">
              <w:t>2, p.</w:t>
            </w:r>
            <w:r w:rsidRPr="000A2807">
              <w:rPr>
                <w:rFonts w:hint="eastAsia"/>
              </w:rPr>
              <w:t> </w:t>
            </w:r>
            <w:r w:rsidRPr="000A2807">
              <w:t>3; MCLE, sub.</w:t>
            </w:r>
            <w:r w:rsidRPr="000A2807">
              <w:rPr>
                <w:rFonts w:hint="eastAsia"/>
              </w:rPr>
              <w:t> </w:t>
            </w:r>
            <w:r w:rsidRPr="000A2807">
              <w:t>48, pp.</w:t>
            </w:r>
            <w:r w:rsidRPr="000A2807">
              <w:rPr>
                <w:rFonts w:hint="eastAsia"/>
              </w:rPr>
              <w:t> </w:t>
            </w:r>
            <w:r w:rsidRPr="000A2807">
              <w:t>12</w:t>
            </w:r>
            <w:r w:rsidRPr="000A2807">
              <w:rPr>
                <w:rFonts w:hint="eastAsia"/>
              </w:rPr>
              <w:t>–</w:t>
            </w:r>
            <w:r w:rsidRPr="000A2807">
              <w:t>15; Territory Rivers, sub.</w:t>
            </w:r>
            <w:r>
              <w:t> 70</w:t>
            </w:r>
            <w:r w:rsidRPr="000A2807">
              <w:t>, pp.</w:t>
            </w:r>
            <w:r w:rsidRPr="000A2807">
              <w:rPr>
                <w:rFonts w:hint="eastAsia"/>
              </w:rPr>
              <w:t> </w:t>
            </w:r>
            <w:r w:rsidRPr="000A2807">
              <w:t>3, 7</w:t>
            </w:r>
            <w:r>
              <w:t xml:space="preserve">). </w:t>
            </w:r>
          </w:p>
          <w:p w14:paraId="03555540" w14:textId="77777777" w:rsidR="00051F2B" w:rsidRPr="000A2807" w:rsidRDefault="00051F2B" w:rsidP="00BD748A">
            <w:pPr>
              <w:pStyle w:val="TableBody"/>
              <w:spacing w:before="40" w:after="40" w:line="260" w:lineRule="atLeast"/>
            </w:pPr>
            <w:r w:rsidRPr="000A2807">
              <w:t>The Indigenous Land and Sea Corporation (sub.</w:t>
            </w:r>
            <w:r w:rsidRPr="000A2807">
              <w:rPr>
                <w:rFonts w:hint="eastAsia"/>
              </w:rPr>
              <w:t> </w:t>
            </w:r>
            <w:r w:rsidRPr="000A2807">
              <w:t>2, p.</w:t>
            </w:r>
            <w:r w:rsidRPr="000A2807">
              <w:rPr>
                <w:rFonts w:hint="eastAsia"/>
              </w:rPr>
              <w:t> </w:t>
            </w:r>
            <w:r w:rsidRPr="000A2807">
              <w:t xml:space="preserve">3) highlighted the inland waters target has been in development for years and is still to be finalised. </w:t>
            </w:r>
          </w:p>
          <w:p w14:paraId="7BB439CF" w14:textId="77777777" w:rsidR="00051F2B" w:rsidRDefault="00051F2B" w:rsidP="00BD748A">
            <w:pPr>
              <w:pStyle w:val="TableBody"/>
              <w:spacing w:before="40" w:after="40" w:line="260" w:lineRule="atLeast"/>
            </w:pPr>
            <w:r w:rsidRPr="000A2807">
              <w:t>The Territory Rivers Alliance (sub.</w:t>
            </w:r>
            <w:r w:rsidRPr="000A2807">
              <w:rPr>
                <w:rFonts w:hint="eastAsia"/>
              </w:rPr>
              <w:t> </w:t>
            </w:r>
            <w:r w:rsidRPr="000A2807">
              <w:t>70, p.</w:t>
            </w:r>
            <w:r w:rsidRPr="000A2807">
              <w:rPr>
                <w:rFonts w:hint="eastAsia"/>
              </w:rPr>
              <w:t> </w:t>
            </w:r>
            <w:r w:rsidRPr="000A2807">
              <w:t xml:space="preserve">7) stated the previously proposed target of 3% of water rights is profoundly inadequate for the </w:t>
            </w:r>
            <w:r>
              <w:t>NT</w:t>
            </w:r>
            <w:r w:rsidRPr="00510414">
              <w:t xml:space="preserve"> and would embed structural inequity rather than remedy it.</w:t>
            </w:r>
          </w:p>
        </w:tc>
      </w:tr>
      <w:tr w:rsidR="00051F2B" w:rsidRPr="00030C67" w14:paraId="4EA5F9E5" w14:textId="77777777" w:rsidTr="00C62382">
        <w:tc>
          <w:tcPr>
            <w:tcW w:w="1701" w:type="dxa"/>
            <w:tcBorders>
              <w:top w:val="single" w:sz="4" w:space="0" w:color="BFBFBF" w:themeColor="background1" w:themeShade="BF"/>
              <w:bottom w:val="single" w:sz="4" w:space="0" w:color="BFBFBF"/>
            </w:tcBorders>
          </w:tcPr>
          <w:p w14:paraId="380F0E70" w14:textId="77777777" w:rsidR="00051F2B" w:rsidRPr="00A05993" w:rsidRDefault="00051F2B" w:rsidP="00706E39">
            <w:pPr>
              <w:pStyle w:val="TableHeading"/>
              <w:keepNext/>
              <w:keepLines/>
              <w:spacing w:before="40" w:after="40" w:line="260" w:lineRule="atLeast"/>
              <w:ind w:left="57"/>
              <w:rPr>
                <w:b w:val="0"/>
                <w:bCs/>
                <w:color w:val="auto"/>
              </w:rPr>
            </w:pPr>
            <w:r w:rsidRPr="00A05993">
              <w:rPr>
                <w:b w:val="0"/>
                <w:bCs/>
                <w:color w:val="auto"/>
              </w:rPr>
              <w:lastRenderedPageBreak/>
              <w:t>Water allocated to native title holders for traditional cultural purposes will be accounted for</w:t>
            </w:r>
            <w:r w:rsidRPr="00D4140C">
              <w:rPr>
                <w:color w:val="auto"/>
                <w:vertAlign w:val="superscript"/>
              </w:rPr>
              <w:t>d</w:t>
            </w:r>
          </w:p>
        </w:tc>
        <w:tc>
          <w:tcPr>
            <w:tcW w:w="1275" w:type="dxa"/>
            <w:tcBorders>
              <w:top w:val="single" w:sz="4" w:space="0" w:color="BFBFBF" w:themeColor="background1" w:themeShade="BF"/>
              <w:bottom w:val="single" w:sz="4" w:space="0" w:color="BFBFBF"/>
            </w:tcBorders>
          </w:tcPr>
          <w:p w14:paraId="34A9A486" w14:textId="77777777" w:rsidR="00051F2B" w:rsidRPr="006464C5" w:rsidRDefault="00051F2B" w:rsidP="00706E39">
            <w:pPr>
              <w:pStyle w:val="TableBody"/>
              <w:keepNext/>
              <w:keepLines/>
              <w:spacing w:before="40" w:after="40" w:line="260" w:lineRule="atLeast"/>
              <w:ind w:right="108"/>
              <w:rPr>
                <w:rFonts w:ascii="Arial (Body)" w:hAnsi="Arial (Body)"/>
                <w:i/>
                <w:color w:val="000000"/>
              </w:rPr>
            </w:pPr>
            <w:r w:rsidRPr="006464C5">
              <w:rPr>
                <w:rFonts w:ascii="Arial (Body)" w:hAnsi="Arial (Body)"/>
                <w:i/>
                <w:color w:val="000000"/>
              </w:rPr>
              <w:t>Partially achieved</w:t>
            </w:r>
          </w:p>
        </w:tc>
        <w:tc>
          <w:tcPr>
            <w:tcW w:w="6661" w:type="dxa"/>
            <w:tcBorders>
              <w:top w:val="single" w:sz="4" w:space="0" w:color="BFBFBF" w:themeColor="background1" w:themeShade="BF"/>
              <w:bottom w:val="single" w:sz="4" w:space="0" w:color="BFBFBF"/>
            </w:tcBorders>
          </w:tcPr>
          <w:p w14:paraId="6B19673E" w14:textId="77777777" w:rsidR="00051F2B" w:rsidRPr="00FE0B4F" w:rsidRDefault="00051F2B" w:rsidP="00706E39">
            <w:pPr>
              <w:pStyle w:val="TableBody"/>
              <w:keepNext/>
              <w:keepLines/>
              <w:spacing w:before="40" w:after="40" w:line="260" w:lineRule="atLeast"/>
              <w:ind w:right="108"/>
              <w:rPr>
                <w:rFonts w:ascii="Arial (Body)" w:hAnsi="Arial (Body)"/>
                <w:color w:val="000000"/>
              </w:rPr>
            </w:pPr>
            <w:r w:rsidRPr="00F10CC8">
              <w:rPr>
                <w:rFonts w:ascii="Arial (Body)" w:hAnsi="Arial (Body)"/>
                <w:b/>
                <w:bCs/>
                <w:color w:val="000000"/>
              </w:rPr>
              <w:t>Status:</w:t>
            </w:r>
            <w:r>
              <w:rPr>
                <w:rFonts w:ascii="Arial (Body)" w:hAnsi="Arial (Body)"/>
                <w:b/>
                <w:bCs/>
                <w:color w:val="000000"/>
              </w:rPr>
              <w:t xml:space="preserve"> </w:t>
            </w:r>
            <w:r w:rsidRPr="00FE0B4F">
              <w:rPr>
                <w:rFonts w:ascii="Arial (Body)" w:hAnsi="Arial (Body)"/>
                <w:color w:val="000000"/>
              </w:rPr>
              <w:t>State and territor</w:t>
            </w:r>
            <w:r>
              <w:rPr>
                <w:rFonts w:ascii="Arial (Body)" w:hAnsi="Arial (Body)"/>
                <w:color w:val="000000"/>
              </w:rPr>
              <w:t>y governments</w:t>
            </w:r>
            <w:r w:rsidRPr="00FE0B4F">
              <w:rPr>
                <w:rFonts w:ascii="Arial (Body)" w:hAnsi="Arial (Body)"/>
                <w:color w:val="000000"/>
              </w:rPr>
              <w:t xml:space="preserve"> have processes to account for native title rights in water planning. </w:t>
            </w:r>
            <w:r>
              <w:rPr>
                <w:rFonts w:ascii="Arial (Body)" w:hAnsi="Arial (Body)"/>
                <w:color w:val="000000"/>
              </w:rPr>
              <w:t>S</w:t>
            </w:r>
            <w:r w:rsidRPr="000F7817">
              <w:rPr>
                <w:rFonts w:ascii="Arial (Body)" w:hAnsi="Arial (Body)"/>
                <w:color w:val="000000"/>
              </w:rPr>
              <w:t xml:space="preserve">ome </w:t>
            </w:r>
            <w:r>
              <w:rPr>
                <w:rFonts w:ascii="Arial (Body)" w:hAnsi="Arial (Body)"/>
                <w:color w:val="000000"/>
              </w:rPr>
              <w:t>government</w:t>
            </w:r>
            <w:r w:rsidRPr="000F7817">
              <w:rPr>
                <w:rFonts w:ascii="Arial (Body)" w:hAnsi="Arial (Body)"/>
                <w:color w:val="000000"/>
              </w:rPr>
              <w:t xml:space="preserve">s </w:t>
            </w:r>
            <w:r>
              <w:rPr>
                <w:rFonts w:ascii="Arial (Body)" w:hAnsi="Arial (Body)"/>
                <w:color w:val="000000"/>
              </w:rPr>
              <w:t>have</w:t>
            </w:r>
            <w:r w:rsidRPr="000F7817">
              <w:rPr>
                <w:rFonts w:ascii="Arial (Body)" w:hAnsi="Arial (Body)"/>
                <w:color w:val="000000"/>
              </w:rPr>
              <w:t xml:space="preserve"> creat</w:t>
            </w:r>
            <w:r>
              <w:rPr>
                <w:rFonts w:ascii="Arial (Body)" w:hAnsi="Arial (Body)"/>
                <w:color w:val="000000"/>
              </w:rPr>
              <w:t>ed</w:t>
            </w:r>
            <w:r w:rsidRPr="000F7817">
              <w:rPr>
                <w:rFonts w:ascii="Arial (Body)" w:hAnsi="Arial (Body)"/>
                <w:color w:val="000000"/>
              </w:rPr>
              <w:t xml:space="preserve"> alternative policies to recognise native title rights in water</w:t>
            </w:r>
            <w:r>
              <w:rPr>
                <w:rFonts w:ascii="Arial (Body)" w:hAnsi="Arial (Body)"/>
                <w:color w:val="000000"/>
              </w:rPr>
              <w:t>, but there has been limited progress since 2024 in facilitating water access.</w:t>
            </w:r>
          </w:p>
          <w:p w14:paraId="489AA910" w14:textId="77777777" w:rsidR="00051F2B" w:rsidRDefault="00051F2B" w:rsidP="00706E39">
            <w:pPr>
              <w:pStyle w:val="TableBody"/>
              <w:keepNext/>
              <w:keepLines/>
              <w:spacing w:before="40" w:after="40" w:line="260" w:lineRule="atLeast"/>
              <w:ind w:right="108"/>
              <w:rPr>
                <w:rFonts w:ascii="Arial (Body)" w:hAnsi="Arial (Body)"/>
                <w:color w:val="000000"/>
              </w:rPr>
            </w:pPr>
            <w:r>
              <w:rPr>
                <w:rFonts w:cstheme="minorHAnsi"/>
                <w:b/>
                <w:bCs/>
                <w:color w:val="000000"/>
                <w:lang w:eastAsia="en-AU"/>
              </w:rPr>
              <w:t xml:space="preserve">Key updates from jurisdictions: </w:t>
            </w:r>
            <w:r w:rsidRPr="00B761A5">
              <w:rPr>
                <w:rFonts w:cstheme="minorHAnsi"/>
                <w:color w:val="000000"/>
                <w:lang w:eastAsia="en-AU"/>
              </w:rPr>
              <w:t xml:space="preserve">The </w:t>
            </w:r>
            <w:r>
              <w:rPr>
                <w:rFonts w:ascii="Arial (Body)" w:hAnsi="Arial (Body)"/>
                <w:color w:val="000000"/>
              </w:rPr>
              <w:t>NT has had legislative change with respect to Aboriginal Water Reserves to simplify the process. Jurisdictions have provided information on Aboriginal and Torres Strait Islander water holdings but did not identify whether those holdings were through native title for traditional cultural purposes.</w:t>
            </w:r>
          </w:p>
          <w:p w14:paraId="7054A83F" w14:textId="77777777" w:rsidR="00051F2B" w:rsidRDefault="00051F2B" w:rsidP="00706E39">
            <w:pPr>
              <w:pStyle w:val="TableBody"/>
              <w:keepNext/>
              <w:keepLines/>
              <w:spacing w:before="40" w:after="40" w:line="260" w:lineRule="atLeast"/>
              <w:ind w:right="108"/>
              <w:rPr>
                <w:rFonts w:ascii="Arial (Body)" w:hAnsi="Arial (Body)"/>
                <w:color w:val="000000"/>
              </w:rPr>
            </w:pPr>
            <w:r>
              <w:rPr>
                <w:rFonts w:cstheme="minorHAnsi"/>
                <w:b/>
                <w:bCs/>
                <w:color w:val="000000"/>
                <w:lang w:eastAsia="en-AU"/>
              </w:rPr>
              <w:t xml:space="preserve">Participant feedback: </w:t>
            </w:r>
            <w:r w:rsidRPr="00BF4665">
              <w:rPr>
                <w:rFonts w:cstheme="minorHAnsi"/>
                <w:color w:val="000000"/>
                <w:lang w:eastAsia="en-AU"/>
              </w:rPr>
              <w:t>The</w:t>
            </w:r>
            <w:r>
              <w:rPr>
                <w:rFonts w:cstheme="minorHAnsi"/>
                <w:b/>
                <w:bCs/>
                <w:color w:val="000000"/>
                <w:lang w:eastAsia="en-AU"/>
              </w:rPr>
              <w:t xml:space="preserve"> </w:t>
            </w:r>
            <w:r>
              <w:rPr>
                <w:rFonts w:ascii="Arial (Body)" w:hAnsi="Arial (Body)"/>
                <w:color w:val="000000"/>
              </w:rPr>
              <w:t>CLC (sub.</w:t>
            </w:r>
            <w:r>
              <w:rPr>
                <w:rFonts w:ascii="Arial (Body)" w:hAnsi="Arial (Body)" w:hint="eastAsia"/>
                <w:color w:val="000000"/>
              </w:rPr>
              <w:t> </w:t>
            </w:r>
            <w:r>
              <w:rPr>
                <w:rFonts w:ascii="Arial (Body)" w:hAnsi="Arial (Body)"/>
                <w:color w:val="000000"/>
              </w:rPr>
              <w:t>54, pp.</w:t>
            </w:r>
            <w:r>
              <w:rPr>
                <w:rFonts w:ascii="Arial (Body)" w:hAnsi="Arial (Body)" w:hint="eastAsia"/>
                <w:color w:val="000000"/>
              </w:rPr>
              <w:t> </w:t>
            </w:r>
            <w:r>
              <w:rPr>
                <w:rFonts w:ascii="Arial (Body)" w:hAnsi="Arial (Body)"/>
                <w:color w:val="000000"/>
              </w:rPr>
              <w:t>10</w:t>
            </w:r>
            <w:r>
              <w:rPr>
                <w:rFonts w:cstheme="minorHAnsi"/>
                <w:color w:val="000000"/>
                <w:lang w:eastAsia="en-AU"/>
              </w:rPr>
              <w:t>–</w:t>
            </w:r>
            <w:r>
              <w:rPr>
                <w:rFonts w:ascii="Arial (Body)" w:hAnsi="Arial (Body)"/>
                <w:color w:val="000000"/>
              </w:rPr>
              <w:t xml:space="preserve">12) stated the Northern Territory’s legislative change with respect to Aboriginal Water Reserves was made without consulting Land Councils and may undermine their practical implementation and result in adverse outcomes for Aboriginal people. The CLC also stated that the NT Government has failed to recognise that extraction licences constitute Future Acts under the </w:t>
            </w:r>
            <w:r w:rsidRPr="00DD47EA">
              <w:rPr>
                <w:rFonts w:ascii="Arial (Body)" w:hAnsi="Arial (Body)"/>
                <w:i/>
                <w:iCs/>
                <w:color w:val="000000"/>
              </w:rPr>
              <w:t>Native Title Act 1993</w:t>
            </w:r>
            <w:r>
              <w:rPr>
                <w:rFonts w:ascii="Arial (Body)" w:hAnsi="Arial (Body)"/>
                <w:color w:val="000000"/>
              </w:rPr>
              <w:t xml:space="preserve"> (</w:t>
            </w:r>
            <w:proofErr w:type="spellStart"/>
            <w:r>
              <w:rPr>
                <w:rFonts w:ascii="Arial (Body)" w:hAnsi="Arial (Body)"/>
                <w:color w:val="000000"/>
              </w:rPr>
              <w:t>Cth</w:t>
            </w:r>
            <w:proofErr w:type="spellEnd"/>
            <w:r>
              <w:rPr>
                <w:rFonts w:ascii="Arial (Body)" w:hAnsi="Arial (Body)"/>
                <w:color w:val="000000"/>
              </w:rPr>
              <w:t>), which would require the provision of procedural rights. As a result, this privileges industry with pre-existing licences over Aboriginal people in accessing water.</w:t>
            </w:r>
          </w:p>
          <w:p w14:paraId="7AC76621" w14:textId="77777777" w:rsidR="00051F2B" w:rsidRPr="00030C67" w:rsidRDefault="00051F2B" w:rsidP="00706E39">
            <w:pPr>
              <w:pStyle w:val="TableBody"/>
              <w:keepNext/>
              <w:keepLines/>
              <w:spacing w:before="40" w:after="40" w:line="260" w:lineRule="atLeast"/>
              <w:ind w:right="108"/>
              <w:rPr>
                <w:rFonts w:ascii="Arial (Body)" w:hAnsi="Arial (Body)"/>
                <w:color w:val="000000"/>
              </w:rPr>
            </w:pPr>
            <w:r>
              <w:rPr>
                <w:rFonts w:ascii="Arial (Body)" w:hAnsi="Arial (Body)"/>
                <w:color w:val="000000"/>
              </w:rPr>
              <w:t>Other participants have identified that access to water through Aboriginal Water Reserves needs to be strengthened (AHNT, sub.</w:t>
            </w:r>
            <w:r>
              <w:rPr>
                <w:rFonts w:ascii="Arial (Body)" w:hAnsi="Arial (Body)" w:hint="eastAsia"/>
                <w:color w:val="000000"/>
              </w:rPr>
              <w:t> </w:t>
            </w:r>
            <w:r>
              <w:rPr>
                <w:rFonts w:ascii="Arial (Body)" w:hAnsi="Arial (Body)"/>
                <w:color w:val="000000"/>
              </w:rPr>
              <w:t>62, p.</w:t>
            </w:r>
            <w:r>
              <w:rPr>
                <w:rFonts w:ascii="Arial (Body)" w:hAnsi="Arial (Body)" w:hint="eastAsia"/>
                <w:color w:val="000000"/>
              </w:rPr>
              <w:t> </w:t>
            </w:r>
            <w:r>
              <w:rPr>
                <w:rFonts w:ascii="Arial (Body)" w:hAnsi="Arial (Body)"/>
                <w:color w:val="000000"/>
              </w:rPr>
              <w:t>2; MCLE, sub.</w:t>
            </w:r>
            <w:r>
              <w:rPr>
                <w:rFonts w:ascii="Arial (Body)" w:hAnsi="Arial (Body)" w:hint="eastAsia"/>
                <w:color w:val="000000"/>
              </w:rPr>
              <w:t> </w:t>
            </w:r>
            <w:r>
              <w:rPr>
                <w:rFonts w:ascii="Arial (Body)" w:hAnsi="Arial (Body)"/>
                <w:color w:val="000000"/>
              </w:rPr>
              <w:t>48, p.</w:t>
            </w:r>
            <w:r>
              <w:rPr>
                <w:rFonts w:ascii="Arial (Body)" w:hAnsi="Arial (Body)" w:hint="eastAsia"/>
                <w:color w:val="000000"/>
              </w:rPr>
              <w:t> </w:t>
            </w:r>
            <w:r>
              <w:rPr>
                <w:rFonts w:ascii="Arial (Body)" w:hAnsi="Arial (Body)"/>
                <w:color w:val="000000"/>
              </w:rPr>
              <w:t>14).</w:t>
            </w:r>
          </w:p>
        </w:tc>
      </w:tr>
    </w:tbl>
    <w:p w14:paraId="5070B469" w14:textId="1ECF6531" w:rsidR="00051F2B" w:rsidRPr="00A05993" w:rsidRDefault="00051F2B" w:rsidP="00051F2B">
      <w:pPr>
        <w:pStyle w:val="Note"/>
        <w:rPr>
          <w:spacing w:val="-4"/>
        </w:rPr>
      </w:pPr>
      <w:r w:rsidRPr="00A05993">
        <w:rPr>
          <w:spacing w:val="-4"/>
        </w:rPr>
        <w:t>Achieved: All requirements met. Largely achieved: Requirements generally met, with some exceptions. Partially achieved: Only some requirements met.</w:t>
      </w:r>
      <w:r w:rsidRPr="00A05993">
        <w:rPr>
          <w:b/>
          <w:bCs/>
          <w:spacing w:val="-4"/>
        </w:rPr>
        <w:t xml:space="preserve"> a.</w:t>
      </w:r>
      <w:r w:rsidRPr="00A05993">
        <w:rPr>
          <w:spacing w:val="-4"/>
        </w:rPr>
        <w:t xml:space="preserve"> NWI paragraph 52 </w:t>
      </w:r>
      <w:proofErr w:type="spellStart"/>
      <w:r w:rsidRPr="00A05993">
        <w:rPr>
          <w:spacing w:val="-4"/>
        </w:rPr>
        <w:t>i</w:t>
      </w:r>
      <w:proofErr w:type="spellEnd"/>
      <w:r w:rsidRPr="00A05993">
        <w:rPr>
          <w:spacing w:val="-4"/>
        </w:rPr>
        <w:t>)</w:t>
      </w:r>
      <w:r w:rsidR="00C6382A">
        <w:rPr>
          <w:spacing w:val="-4"/>
        </w:rPr>
        <w:t>.</w:t>
      </w:r>
      <w:r w:rsidRPr="00A05993">
        <w:rPr>
          <w:spacing w:val="-4"/>
        </w:rPr>
        <w:t xml:space="preserve"> </w:t>
      </w:r>
      <w:r w:rsidRPr="00A05993">
        <w:rPr>
          <w:b/>
          <w:bCs/>
          <w:spacing w:val="-4"/>
        </w:rPr>
        <w:t>b.</w:t>
      </w:r>
      <w:r w:rsidRPr="00A05993">
        <w:rPr>
          <w:spacing w:val="-4"/>
        </w:rPr>
        <w:t xml:space="preserve"> NWI paragraph 52 ii)</w:t>
      </w:r>
      <w:r w:rsidR="00C6382A">
        <w:rPr>
          <w:spacing w:val="-4"/>
        </w:rPr>
        <w:t>.</w:t>
      </w:r>
      <w:r w:rsidRPr="00A05993">
        <w:rPr>
          <w:spacing w:val="-4"/>
        </w:rPr>
        <w:t xml:space="preserve"> </w:t>
      </w:r>
      <w:r w:rsidRPr="00A05993">
        <w:rPr>
          <w:b/>
          <w:bCs/>
          <w:spacing w:val="-4"/>
        </w:rPr>
        <w:t>c.</w:t>
      </w:r>
      <w:r w:rsidRPr="00A05993">
        <w:rPr>
          <w:spacing w:val="-4"/>
        </w:rPr>
        <w:t xml:space="preserve"> NWI paragraph 53</w:t>
      </w:r>
      <w:r w:rsidR="00C6382A">
        <w:rPr>
          <w:spacing w:val="-4"/>
        </w:rPr>
        <w:t>.</w:t>
      </w:r>
      <w:r w:rsidRPr="00A05993">
        <w:rPr>
          <w:spacing w:val="-4"/>
        </w:rPr>
        <w:t xml:space="preserve"> </w:t>
      </w:r>
      <w:r w:rsidRPr="00A05993">
        <w:rPr>
          <w:b/>
          <w:bCs/>
          <w:spacing w:val="-4"/>
        </w:rPr>
        <w:t>d.</w:t>
      </w:r>
      <w:r w:rsidRPr="00A05993">
        <w:rPr>
          <w:spacing w:val="-4"/>
        </w:rPr>
        <w:t xml:space="preserve"> NWI paragraph 54.</w:t>
      </w:r>
    </w:p>
    <w:p w14:paraId="7C21DD93" w14:textId="77777777" w:rsidR="00B16826" w:rsidRDefault="00B16826" w:rsidP="00D562BA"/>
    <w:p w14:paraId="4F245CC6" w14:textId="77777777" w:rsidR="00171609" w:rsidRDefault="00171609" w:rsidP="00D562BA">
      <w:pPr>
        <w:pStyle w:val="BodyText"/>
        <w:sectPr w:rsidR="00171609" w:rsidSect="008821EC">
          <w:headerReference w:type="even" r:id="rId38"/>
          <w:pgSz w:w="11906" w:h="16838" w:code="9"/>
          <w:pgMar w:top="1134" w:right="1134" w:bottom="1134" w:left="1134" w:header="794" w:footer="510" w:gutter="0"/>
          <w:pgNumType w:start="1"/>
          <w:cols w:space="708"/>
          <w:docGrid w:linePitch="360"/>
        </w:sectPr>
      </w:pPr>
    </w:p>
    <w:p w14:paraId="4811A4C9" w14:textId="52E80CB2" w:rsidR="0062535E" w:rsidRDefault="00A57A02" w:rsidP="00322989">
      <w:pPr>
        <w:pStyle w:val="Heading2-nonumber"/>
        <w:ind w:left="567" w:hanging="567"/>
      </w:pPr>
      <w:bookmarkStart w:id="19" w:name="_Toc233795065"/>
      <w:r>
        <w:lastRenderedPageBreak/>
        <w:t>A</w:t>
      </w:r>
      <w:r w:rsidR="00F41BB3">
        <w:t>.</w:t>
      </w:r>
      <w:r w:rsidR="00F41BB3">
        <w:tab/>
      </w:r>
      <w:r w:rsidR="0062535E">
        <w:t>Submissions received</w:t>
      </w:r>
      <w:bookmarkEnd w:id="19"/>
    </w:p>
    <w:tbl>
      <w:tblPr>
        <w:tblW w:w="9639"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7797"/>
        <w:gridCol w:w="1842"/>
      </w:tblGrid>
      <w:tr w:rsidR="00EA249F" w:rsidRPr="003906BF" w14:paraId="4EE6CFC4" w14:textId="77777777" w:rsidTr="00D7708F">
        <w:trPr>
          <w:tblHeader/>
        </w:trPr>
        <w:tc>
          <w:tcPr>
            <w:tcW w:w="7797" w:type="dxa"/>
            <w:tcBorders>
              <w:bottom w:val="single" w:sz="4" w:space="0" w:color="B3B3B3"/>
            </w:tcBorders>
            <w:shd w:val="clear" w:color="000000" w:fill="auto"/>
            <w:vAlign w:val="bottom"/>
          </w:tcPr>
          <w:p w14:paraId="55D6728E" w14:textId="77777777" w:rsidR="00EA249F" w:rsidRPr="003906BF" w:rsidRDefault="00EA249F" w:rsidP="00EF7899">
            <w:pPr>
              <w:pStyle w:val="TableHeading"/>
              <w:spacing w:before="45" w:after="45"/>
              <w:ind w:left="57" w:right="108"/>
              <w:rPr>
                <w:rFonts w:cstheme="minorHAnsi"/>
                <w:szCs w:val="18"/>
              </w:rPr>
            </w:pPr>
            <w:r w:rsidRPr="003906BF">
              <w:rPr>
                <w:rFonts w:cstheme="minorHAnsi"/>
                <w:szCs w:val="18"/>
              </w:rPr>
              <w:t>Organisation</w:t>
            </w:r>
          </w:p>
        </w:tc>
        <w:tc>
          <w:tcPr>
            <w:tcW w:w="1842" w:type="dxa"/>
            <w:tcBorders>
              <w:bottom w:val="single" w:sz="4" w:space="0" w:color="B3B3B3"/>
            </w:tcBorders>
            <w:shd w:val="clear" w:color="000000" w:fill="auto"/>
            <w:vAlign w:val="bottom"/>
          </w:tcPr>
          <w:p w14:paraId="1EF59877" w14:textId="70A697E6" w:rsidR="00EA249F" w:rsidRPr="003906BF" w:rsidRDefault="00395944" w:rsidP="006C15E1">
            <w:pPr>
              <w:pStyle w:val="TableHeading"/>
              <w:spacing w:before="45" w:after="45"/>
              <w:ind w:right="108"/>
              <w:jc w:val="right"/>
              <w:rPr>
                <w:rFonts w:cstheme="minorHAnsi"/>
                <w:szCs w:val="18"/>
              </w:rPr>
            </w:pPr>
            <w:r w:rsidRPr="003906BF">
              <w:rPr>
                <w:rFonts w:cstheme="minorHAnsi"/>
                <w:szCs w:val="18"/>
              </w:rPr>
              <w:t>Submission no</w:t>
            </w:r>
            <w:r w:rsidR="00EA249F" w:rsidRPr="003906BF">
              <w:rPr>
                <w:rFonts w:cstheme="minorHAnsi"/>
                <w:szCs w:val="18"/>
              </w:rPr>
              <w:t>.</w:t>
            </w:r>
          </w:p>
        </w:tc>
      </w:tr>
      <w:tr w:rsidR="00EA249F" w:rsidRPr="006F1A5D" w14:paraId="0F565FE5" w14:textId="77777777" w:rsidTr="00D7708F">
        <w:tc>
          <w:tcPr>
            <w:tcW w:w="7797" w:type="dxa"/>
            <w:tcBorders>
              <w:top w:val="single" w:sz="4" w:space="0" w:color="B3B3B3"/>
              <w:bottom w:val="nil"/>
            </w:tcBorders>
            <w:shd w:val="clear" w:color="000000" w:fill="E6E6E6"/>
          </w:tcPr>
          <w:p w14:paraId="07BD776F"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Aboriginal Housing Northern Territory (AHNT)</w:t>
            </w:r>
          </w:p>
        </w:tc>
        <w:tc>
          <w:tcPr>
            <w:tcW w:w="1842" w:type="dxa"/>
            <w:tcBorders>
              <w:top w:val="single" w:sz="4" w:space="0" w:color="B3B3B3"/>
              <w:bottom w:val="nil"/>
            </w:tcBorders>
            <w:shd w:val="clear" w:color="000000" w:fill="E6E6E6"/>
          </w:tcPr>
          <w:p w14:paraId="0A9BA00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62</w:t>
            </w:r>
          </w:p>
        </w:tc>
      </w:tr>
      <w:tr w:rsidR="00EA249F" w:rsidRPr="006F1A5D" w14:paraId="5A42C90A" w14:textId="77777777" w:rsidTr="00D7708F">
        <w:tc>
          <w:tcPr>
            <w:tcW w:w="7797" w:type="dxa"/>
            <w:tcBorders>
              <w:bottom w:val="nil"/>
            </w:tcBorders>
          </w:tcPr>
          <w:p w14:paraId="7FA98EA2"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Aquanex</w:t>
            </w:r>
            <w:proofErr w:type="spellEnd"/>
          </w:p>
        </w:tc>
        <w:tc>
          <w:tcPr>
            <w:tcW w:w="1842" w:type="dxa"/>
            <w:tcBorders>
              <w:bottom w:val="nil"/>
            </w:tcBorders>
          </w:tcPr>
          <w:p w14:paraId="26D1D0C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39</w:t>
            </w:r>
          </w:p>
        </w:tc>
      </w:tr>
      <w:tr w:rsidR="00EA249F" w:rsidRPr="006F1A5D" w14:paraId="7E9CC0D0" w14:textId="77777777" w:rsidTr="00D7708F">
        <w:tc>
          <w:tcPr>
            <w:tcW w:w="7797" w:type="dxa"/>
            <w:tcBorders>
              <w:top w:val="nil"/>
              <w:bottom w:val="nil"/>
            </w:tcBorders>
            <w:shd w:val="clear" w:color="auto" w:fill="E6E6E6"/>
          </w:tcPr>
          <w:p w14:paraId="4F277CAB"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Arup Australia</w:t>
            </w:r>
          </w:p>
        </w:tc>
        <w:tc>
          <w:tcPr>
            <w:tcW w:w="1842" w:type="dxa"/>
            <w:tcBorders>
              <w:top w:val="nil"/>
              <w:bottom w:val="nil"/>
            </w:tcBorders>
            <w:shd w:val="clear" w:color="auto" w:fill="E6E6E6"/>
          </w:tcPr>
          <w:p w14:paraId="38E6858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58</w:t>
            </w:r>
          </w:p>
        </w:tc>
      </w:tr>
      <w:tr w:rsidR="00EA249F" w:rsidRPr="006F1A5D" w14:paraId="766B7A30" w14:textId="77777777" w:rsidTr="00D7708F">
        <w:tc>
          <w:tcPr>
            <w:tcW w:w="7797" w:type="dxa"/>
            <w:tcBorders>
              <w:bottom w:val="nil"/>
            </w:tcBorders>
          </w:tcPr>
          <w:p w14:paraId="5E9DDDAD"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Association of Mining and Exploration Companies (AMEC)</w:t>
            </w:r>
          </w:p>
        </w:tc>
        <w:tc>
          <w:tcPr>
            <w:tcW w:w="1842" w:type="dxa"/>
            <w:tcBorders>
              <w:bottom w:val="nil"/>
            </w:tcBorders>
          </w:tcPr>
          <w:p w14:paraId="694E284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40</w:t>
            </w:r>
          </w:p>
        </w:tc>
      </w:tr>
      <w:tr w:rsidR="00EA249F" w:rsidRPr="006F1A5D" w14:paraId="4D75BE49" w14:textId="77777777" w:rsidTr="00D7708F">
        <w:tc>
          <w:tcPr>
            <w:tcW w:w="7797" w:type="dxa"/>
            <w:tcBorders>
              <w:top w:val="nil"/>
              <w:bottom w:val="nil"/>
            </w:tcBorders>
            <w:shd w:val="clear" w:color="auto" w:fill="E6E6E6"/>
          </w:tcPr>
          <w:p w14:paraId="143B7A3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Australian Academy of Technological Sciences and Engineering (ATSE)</w:t>
            </w:r>
          </w:p>
        </w:tc>
        <w:tc>
          <w:tcPr>
            <w:tcW w:w="1842" w:type="dxa"/>
            <w:tcBorders>
              <w:top w:val="nil"/>
              <w:bottom w:val="nil"/>
            </w:tcBorders>
            <w:shd w:val="clear" w:color="auto" w:fill="E6E6E6"/>
          </w:tcPr>
          <w:p w14:paraId="48CBCC9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w:t>
            </w:r>
          </w:p>
        </w:tc>
      </w:tr>
      <w:tr w:rsidR="00EA249F" w:rsidRPr="006F1A5D" w14:paraId="4EE52CFD" w14:textId="77777777" w:rsidTr="00D7708F">
        <w:tc>
          <w:tcPr>
            <w:tcW w:w="7797" w:type="dxa"/>
            <w:tcBorders>
              <w:top w:val="nil"/>
              <w:bottom w:val="nil"/>
            </w:tcBorders>
            <w:shd w:val="clear" w:color="000000" w:fill="auto"/>
          </w:tcPr>
          <w:p w14:paraId="3911DE2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Australian Dairy Industry Council (ADIC)</w:t>
            </w:r>
          </w:p>
        </w:tc>
        <w:tc>
          <w:tcPr>
            <w:tcW w:w="1842" w:type="dxa"/>
            <w:tcBorders>
              <w:top w:val="nil"/>
              <w:bottom w:val="nil"/>
            </w:tcBorders>
            <w:shd w:val="clear" w:color="000000" w:fill="auto"/>
          </w:tcPr>
          <w:p w14:paraId="7D84134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66</w:t>
            </w:r>
          </w:p>
        </w:tc>
      </w:tr>
      <w:tr w:rsidR="00EA249F" w:rsidRPr="006F1A5D" w14:paraId="3A2BEADA" w14:textId="77777777" w:rsidTr="00D7708F">
        <w:tc>
          <w:tcPr>
            <w:tcW w:w="7797" w:type="dxa"/>
            <w:tcBorders>
              <w:bottom w:val="nil"/>
            </w:tcBorders>
            <w:shd w:val="clear" w:color="000000" w:fill="E6E6E6"/>
          </w:tcPr>
          <w:p w14:paraId="48FBD2C8"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Australian Water Association (AWA)</w:t>
            </w:r>
          </w:p>
        </w:tc>
        <w:tc>
          <w:tcPr>
            <w:tcW w:w="1842" w:type="dxa"/>
            <w:tcBorders>
              <w:bottom w:val="nil"/>
            </w:tcBorders>
            <w:shd w:val="clear" w:color="000000" w:fill="E6E6E6"/>
          </w:tcPr>
          <w:p w14:paraId="7FD21992"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50</w:t>
            </w:r>
          </w:p>
        </w:tc>
      </w:tr>
      <w:tr w:rsidR="00EA249F" w:rsidRPr="006F1A5D" w14:paraId="277A45E2" w14:textId="77777777" w:rsidTr="00D7708F">
        <w:tc>
          <w:tcPr>
            <w:tcW w:w="7797" w:type="dxa"/>
            <w:tcBorders>
              <w:top w:val="nil"/>
              <w:bottom w:val="nil"/>
            </w:tcBorders>
            <w:shd w:val="clear" w:color="000000" w:fill="auto"/>
          </w:tcPr>
          <w:p w14:paraId="41DD8DEE"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Autodesk</w:t>
            </w:r>
          </w:p>
        </w:tc>
        <w:tc>
          <w:tcPr>
            <w:tcW w:w="1842" w:type="dxa"/>
            <w:tcBorders>
              <w:top w:val="nil"/>
              <w:bottom w:val="nil"/>
            </w:tcBorders>
            <w:shd w:val="clear" w:color="000000" w:fill="auto"/>
          </w:tcPr>
          <w:p w14:paraId="6B9AAA0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42</w:t>
            </w:r>
          </w:p>
        </w:tc>
      </w:tr>
      <w:tr w:rsidR="00EA249F" w:rsidRPr="006F1A5D" w14:paraId="0AC109A0" w14:textId="77777777" w:rsidTr="00D7708F">
        <w:tc>
          <w:tcPr>
            <w:tcW w:w="7797" w:type="dxa"/>
            <w:tcBorders>
              <w:bottom w:val="nil"/>
            </w:tcBorders>
            <w:shd w:val="clear" w:color="000000" w:fill="E6E6E6"/>
          </w:tcPr>
          <w:p w14:paraId="18D7B982"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Balmoral Group Australia</w:t>
            </w:r>
          </w:p>
        </w:tc>
        <w:tc>
          <w:tcPr>
            <w:tcW w:w="1842" w:type="dxa"/>
            <w:tcBorders>
              <w:bottom w:val="nil"/>
            </w:tcBorders>
            <w:shd w:val="clear" w:color="000000" w:fill="E6E6E6"/>
          </w:tcPr>
          <w:p w14:paraId="26F471D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52</w:t>
            </w:r>
          </w:p>
        </w:tc>
      </w:tr>
      <w:tr w:rsidR="00EA249F" w:rsidRPr="006F1A5D" w14:paraId="57362164" w14:textId="77777777" w:rsidTr="00D7708F">
        <w:tc>
          <w:tcPr>
            <w:tcW w:w="7797" w:type="dxa"/>
            <w:tcBorders>
              <w:top w:val="nil"/>
              <w:bottom w:val="nil"/>
            </w:tcBorders>
            <w:shd w:val="clear" w:color="000000" w:fill="auto"/>
          </w:tcPr>
          <w:p w14:paraId="2A9AE68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Border Rivers Food and Fibre (BRFF)</w:t>
            </w:r>
          </w:p>
        </w:tc>
        <w:tc>
          <w:tcPr>
            <w:tcW w:w="1842" w:type="dxa"/>
            <w:tcBorders>
              <w:top w:val="nil"/>
              <w:bottom w:val="nil"/>
            </w:tcBorders>
            <w:shd w:val="clear" w:color="000000" w:fill="auto"/>
          </w:tcPr>
          <w:p w14:paraId="138B0471"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47</w:t>
            </w:r>
          </w:p>
        </w:tc>
      </w:tr>
      <w:tr w:rsidR="00EA249F" w:rsidRPr="006F1A5D" w14:paraId="0F5391A4" w14:textId="77777777" w:rsidTr="00D7708F">
        <w:tc>
          <w:tcPr>
            <w:tcW w:w="7797" w:type="dxa"/>
            <w:tcBorders>
              <w:bottom w:val="nil"/>
            </w:tcBorders>
            <w:shd w:val="clear" w:color="000000" w:fill="E6E6E6"/>
          </w:tcPr>
          <w:p w14:paraId="52ABD7F6" w14:textId="77777777" w:rsidR="00EA249F" w:rsidRPr="003906BF" w:rsidRDefault="00EA249F" w:rsidP="00DB2478">
            <w:pPr>
              <w:pStyle w:val="TableBody"/>
              <w:spacing w:before="45" w:after="45"/>
              <w:ind w:right="108"/>
              <w:rPr>
                <w:rFonts w:cstheme="minorHAnsi"/>
              </w:rPr>
            </w:pPr>
            <w:r w:rsidRPr="003906BF">
              <w:rPr>
                <w:rFonts w:cstheme="minorHAnsi"/>
              </w:rPr>
              <w:t>Bucknell, Dugald</w:t>
            </w:r>
          </w:p>
        </w:tc>
        <w:tc>
          <w:tcPr>
            <w:tcW w:w="1842" w:type="dxa"/>
            <w:tcBorders>
              <w:bottom w:val="nil"/>
            </w:tcBorders>
            <w:shd w:val="clear" w:color="000000" w:fill="E6E6E6"/>
          </w:tcPr>
          <w:p w14:paraId="2588E205" w14:textId="77777777" w:rsidR="00EA249F" w:rsidRPr="003906BF" w:rsidRDefault="00EA249F" w:rsidP="006C15E1">
            <w:pPr>
              <w:pStyle w:val="TableBody"/>
              <w:spacing w:before="45" w:after="45"/>
              <w:ind w:right="108"/>
              <w:jc w:val="right"/>
              <w:rPr>
                <w:rFonts w:cstheme="minorHAnsi"/>
              </w:rPr>
            </w:pPr>
            <w:r w:rsidRPr="003906BF">
              <w:rPr>
                <w:rFonts w:cstheme="minorHAnsi"/>
              </w:rPr>
              <w:t>60</w:t>
            </w:r>
          </w:p>
        </w:tc>
      </w:tr>
      <w:tr w:rsidR="00EA249F" w:rsidRPr="006F1A5D" w14:paraId="214CC1D4" w14:textId="77777777" w:rsidTr="00D7708F">
        <w:tc>
          <w:tcPr>
            <w:tcW w:w="7797" w:type="dxa"/>
            <w:tcBorders>
              <w:bottom w:val="nil"/>
            </w:tcBorders>
          </w:tcPr>
          <w:p w14:paraId="1407006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Central Land Council (CLC)</w:t>
            </w:r>
          </w:p>
        </w:tc>
        <w:tc>
          <w:tcPr>
            <w:tcW w:w="1842" w:type="dxa"/>
            <w:tcBorders>
              <w:bottom w:val="nil"/>
            </w:tcBorders>
          </w:tcPr>
          <w:p w14:paraId="6BA7D96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54</w:t>
            </w:r>
          </w:p>
        </w:tc>
      </w:tr>
      <w:tr w:rsidR="00EA249F" w:rsidRPr="006F1A5D" w14:paraId="7900214E" w14:textId="77777777" w:rsidTr="00D7708F">
        <w:tc>
          <w:tcPr>
            <w:tcW w:w="7797" w:type="dxa"/>
            <w:tcBorders>
              <w:top w:val="nil"/>
              <w:bottom w:val="nil"/>
            </w:tcBorders>
            <w:shd w:val="clear" w:color="auto" w:fill="E6E6E6"/>
          </w:tcPr>
          <w:p w14:paraId="18B4A17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Central NSW Joint Organisation (CNSWJO)</w:t>
            </w:r>
          </w:p>
        </w:tc>
        <w:tc>
          <w:tcPr>
            <w:tcW w:w="1842" w:type="dxa"/>
            <w:tcBorders>
              <w:top w:val="nil"/>
              <w:bottom w:val="nil"/>
            </w:tcBorders>
            <w:shd w:val="clear" w:color="auto" w:fill="E6E6E6"/>
          </w:tcPr>
          <w:p w14:paraId="64A3BFC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18</w:t>
            </w:r>
          </w:p>
        </w:tc>
      </w:tr>
      <w:tr w:rsidR="00EA249F" w:rsidRPr="006F1A5D" w14:paraId="33E0B3AF" w14:textId="77777777" w:rsidTr="00D7708F">
        <w:tc>
          <w:tcPr>
            <w:tcW w:w="7797" w:type="dxa"/>
            <w:tcBorders>
              <w:bottom w:val="nil"/>
            </w:tcBorders>
          </w:tcPr>
          <w:p w14:paraId="150AB782"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Centre for Environmental Governance, University of Canberra (CEG)</w:t>
            </w:r>
          </w:p>
        </w:tc>
        <w:tc>
          <w:tcPr>
            <w:tcW w:w="1842" w:type="dxa"/>
            <w:tcBorders>
              <w:bottom w:val="nil"/>
            </w:tcBorders>
          </w:tcPr>
          <w:p w14:paraId="572EA79A"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17</w:t>
            </w:r>
          </w:p>
        </w:tc>
      </w:tr>
      <w:tr w:rsidR="00EA249F" w:rsidRPr="006F1A5D" w14:paraId="4A9CB852" w14:textId="77777777" w:rsidTr="00D7708F">
        <w:tc>
          <w:tcPr>
            <w:tcW w:w="7797" w:type="dxa"/>
            <w:tcBorders>
              <w:top w:val="nil"/>
              <w:bottom w:val="nil"/>
            </w:tcBorders>
            <w:shd w:val="clear" w:color="auto" w:fill="E6E6E6"/>
          </w:tcPr>
          <w:p w14:paraId="4E5A1A4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Clean Ocean Foundation (COF)</w:t>
            </w:r>
          </w:p>
        </w:tc>
        <w:tc>
          <w:tcPr>
            <w:tcW w:w="1842" w:type="dxa"/>
            <w:tcBorders>
              <w:top w:val="nil"/>
              <w:bottom w:val="nil"/>
            </w:tcBorders>
            <w:shd w:val="clear" w:color="auto" w:fill="E6E6E6"/>
          </w:tcPr>
          <w:p w14:paraId="71AE667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11</w:t>
            </w:r>
          </w:p>
        </w:tc>
      </w:tr>
      <w:tr w:rsidR="00EA249F" w:rsidRPr="006F1A5D" w14:paraId="4DB2255D" w14:textId="77777777" w:rsidTr="00D7708F">
        <w:tc>
          <w:tcPr>
            <w:tcW w:w="7797" w:type="dxa"/>
            <w:tcBorders>
              <w:bottom w:val="nil"/>
            </w:tcBorders>
          </w:tcPr>
          <w:p w14:paraId="7957EF56"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Cobram Estate Olives</w:t>
            </w:r>
          </w:p>
        </w:tc>
        <w:tc>
          <w:tcPr>
            <w:tcW w:w="1842" w:type="dxa"/>
            <w:tcBorders>
              <w:bottom w:val="nil"/>
            </w:tcBorders>
          </w:tcPr>
          <w:p w14:paraId="3D85B65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45</w:t>
            </w:r>
          </w:p>
        </w:tc>
      </w:tr>
      <w:tr w:rsidR="00EA249F" w:rsidRPr="006F1A5D" w14:paraId="5E1DE8CE" w14:textId="77777777" w:rsidTr="00D7708F">
        <w:tc>
          <w:tcPr>
            <w:tcW w:w="7797" w:type="dxa"/>
            <w:tcBorders>
              <w:top w:val="nil"/>
              <w:bottom w:val="nil"/>
            </w:tcBorders>
            <w:shd w:val="clear" w:color="auto" w:fill="E6E6E6"/>
          </w:tcPr>
          <w:p w14:paraId="46504C3B" w14:textId="77777777" w:rsidR="00EA249F" w:rsidRPr="003906BF" w:rsidRDefault="00EA249F" w:rsidP="00DB2478">
            <w:pPr>
              <w:pStyle w:val="TableBody"/>
              <w:tabs>
                <w:tab w:val="left" w:pos="2966"/>
              </w:tabs>
              <w:spacing w:before="45" w:after="45"/>
              <w:ind w:right="108"/>
              <w:rPr>
                <w:rFonts w:cstheme="minorHAnsi"/>
                <w:b/>
                <w:color w:val="1D4374"/>
              </w:rPr>
            </w:pPr>
            <w:r w:rsidRPr="003906BF">
              <w:rPr>
                <w:rFonts w:cstheme="minorHAnsi"/>
              </w:rPr>
              <w:t>Concerned Waterways Alliance (CWA)</w:t>
            </w:r>
          </w:p>
        </w:tc>
        <w:tc>
          <w:tcPr>
            <w:tcW w:w="1842" w:type="dxa"/>
            <w:tcBorders>
              <w:top w:val="nil"/>
              <w:bottom w:val="nil"/>
            </w:tcBorders>
            <w:shd w:val="clear" w:color="auto" w:fill="E6E6E6"/>
          </w:tcPr>
          <w:p w14:paraId="11895F6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25</w:t>
            </w:r>
          </w:p>
        </w:tc>
      </w:tr>
      <w:tr w:rsidR="00EA249F" w:rsidRPr="006F1A5D" w14:paraId="4F4F2625" w14:textId="77777777" w:rsidTr="00D7708F">
        <w:tc>
          <w:tcPr>
            <w:tcW w:w="7797" w:type="dxa"/>
            <w:tcBorders>
              <w:bottom w:val="nil"/>
            </w:tcBorders>
          </w:tcPr>
          <w:p w14:paraId="3C790060"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Coolum and North Shore Coast Care (</w:t>
            </w:r>
            <w:proofErr w:type="spellStart"/>
            <w:r w:rsidRPr="003906BF">
              <w:rPr>
                <w:rFonts w:cstheme="minorHAnsi"/>
              </w:rPr>
              <w:t>CaNSCC</w:t>
            </w:r>
            <w:proofErr w:type="spellEnd"/>
            <w:r w:rsidRPr="003906BF">
              <w:rPr>
                <w:rFonts w:cstheme="minorHAnsi"/>
              </w:rPr>
              <w:t>)</w:t>
            </w:r>
          </w:p>
        </w:tc>
        <w:tc>
          <w:tcPr>
            <w:tcW w:w="1842" w:type="dxa"/>
            <w:tcBorders>
              <w:bottom w:val="nil"/>
            </w:tcBorders>
          </w:tcPr>
          <w:p w14:paraId="09103F0A"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9</w:t>
            </w:r>
          </w:p>
        </w:tc>
      </w:tr>
      <w:tr w:rsidR="00EA249F" w:rsidRPr="006F1A5D" w14:paraId="76DD9589" w14:textId="77777777" w:rsidTr="00D7708F">
        <w:tc>
          <w:tcPr>
            <w:tcW w:w="7797" w:type="dxa"/>
            <w:tcBorders>
              <w:top w:val="nil"/>
              <w:bottom w:val="nil"/>
            </w:tcBorders>
            <w:shd w:val="clear" w:color="auto" w:fill="E6E6E6"/>
          </w:tcPr>
          <w:p w14:paraId="2A77262B" w14:textId="77777777" w:rsidR="00EA249F" w:rsidRPr="003906BF" w:rsidRDefault="00EA249F" w:rsidP="00DB2478">
            <w:pPr>
              <w:pStyle w:val="TableBody"/>
              <w:spacing w:before="45" w:after="45"/>
              <w:ind w:right="108"/>
              <w:rPr>
                <w:rFonts w:cstheme="minorHAnsi"/>
              </w:rPr>
            </w:pPr>
            <w:r w:rsidRPr="003906BF">
              <w:rPr>
                <w:rFonts w:cstheme="minorHAnsi"/>
              </w:rPr>
              <w:t>Coombes, Dr Peter</w:t>
            </w:r>
          </w:p>
        </w:tc>
        <w:tc>
          <w:tcPr>
            <w:tcW w:w="1842" w:type="dxa"/>
            <w:tcBorders>
              <w:top w:val="nil"/>
              <w:bottom w:val="nil"/>
            </w:tcBorders>
            <w:shd w:val="clear" w:color="auto" w:fill="E6E6E6"/>
          </w:tcPr>
          <w:p w14:paraId="38001976" w14:textId="77777777" w:rsidR="00EA249F" w:rsidRPr="003906BF" w:rsidRDefault="00EA249F" w:rsidP="006C15E1">
            <w:pPr>
              <w:pStyle w:val="TableBody"/>
              <w:spacing w:before="45" w:after="45"/>
              <w:ind w:right="108"/>
              <w:jc w:val="right"/>
              <w:rPr>
                <w:rFonts w:cstheme="minorHAnsi"/>
              </w:rPr>
            </w:pPr>
            <w:r w:rsidRPr="003906BF">
              <w:rPr>
                <w:rFonts w:cstheme="minorHAnsi"/>
              </w:rPr>
              <w:t>37</w:t>
            </w:r>
          </w:p>
        </w:tc>
      </w:tr>
      <w:tr w:rsidR="00EA249F" w:rsidRPr="006F1A5D" w14:paraId="5C6A71E7" w14:textId="77777777" w:rsidTr="00D7708F">
        <w:tc>
          <w:tcPr>
            <w:tcW w:w="7797" w:type="dxa"/>
            <w:tcBorders>
              <w:top w:val="nil"/>
              <w:bottom w:val="nil"/>
            </w:tcBorders>
            <w:shd w:val="clear" w:color="000000" w:fill="auto"/>
          </w:tcPr>
          <w:p w14:paraId="2DBEA886"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Cotton Australia</w:t>
            </w:r>
          </w:p>
        </w:tc>
        <w:tc>
          <w:tcPr>
            <w:tcW w:w="1842" w:type="dxa"/>
            <w:tcBorders>
              <w:top w:val="nil"/>
              <w:bottom w:val="nil"/>
            </w:tcBorders>
            <w:shd w:val="clear" w:color="000000" w:fill="auto"/>
          </w:tcPr>
          <w:p w14:paraId="0653EAFC"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22</w:t>
            </w:r>
          </w:p>
        </w:tc>
      </w:tr>
      <w:tr w:rsidR="00EA249F" w:rsidRPr="006F1A5D" w14:paraId="216E859B" w14:textId="77777777" w:rsidTr="00D7708F">
        <w:tc>
          <w:tcPr>
            <w:tcW w:w="7797" w:type="dxa"/>
            <w:tcBorders>
              <w:bottom w:val="nil"/>
            </w:tcBorders>
            <w:shd w:val="clear" w:color="000000" w:fill="E6E6E6"/>
          </w:tcPr>
          <w:p w14:paraId="7AA09922" w14:textId="77777777" w:rsidR="00EA249F" w:rsidRPr="003906BF" w:rsidRDefault="00EA249F" w:rsidP="00DB2478">
            <w:pPr>
              <w:pStyle w:val="TableBody"/>
              <w:spacing w:before="45" w:after="45"/>
              <w:ind w:right="108"/>
              <w:rPr>
                <w:rFonts w:cstheme="minorHAnsi"/>
              </w:rPr>
            </w:pPr>
            <w:r w:rsidRPr="003906BF">
              <w:rPr>
                <w:rFonts w:cstheme="minorHAnsi"/>
              </w:rPr>
              <w:t>Crase, Lin; Cooper, Bethany and Ben van den Akker</w:t>
            </w:r>
          </w:p>
        </w:tc>
        <w:tc>
          <w:tcPr>
            <w:tcW w:w="1842" w:type="dxa"/>
            <w:tcBorders>
              <w:bottom w:val="nil"/>
            </w:tcBorders>
            <w:shd w:val="clear" w:color="000000" w:fill="E6E6E6"/>
          </w:tcPr>
          <w:p w14:paraId="7E1FB4F8" w14:textId="77777777" w:rsidR="00EA249F" w:rsidRPr="003906BF" w:rsidRDefault="00EA249F" w:rsidP="006C15E1">
            <w:pPr>
              <w:pStyle w:val="TableBody"/>
              <w:spacing w:before="45" w:after="45"/>
              <w:ind w:right="108"/>
              <w:jc w:val="right"/>
              <w:rPr>
                <w:rFonts w:cstheme="minorHAnsi"/>
              </w:rPr>
            </w:pPr>
            <w:r w:rsidRPr="003906BF">
              <w:rPr>
                <w:rFonts w:cstheme="minorHAnsi"/>
              </w:rPr>
              <w:t>5</w:t>
            </w:r>
          </w:p>
        </w:tc>
      </w:tr>
      <w:tr w:rsidR="00EA249F" w:rsidRPr="006F1A5D" w14:paraId="24D77575" w14:textId="77777777" w:rsidTr="00D7708F">
        <w:tc>
          <w:tcPr>
            <w:tcW w:w="7797" w:type="dxa"/>
            <w:tcBorders>
              <w:bottom w:val="nil"/>
            </w:tcBorders>
          </w:tcPr>
          <w:p w14:paraId="28085A5C"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Dharriwaa</w:t>
            </w:r>
            <w:proofErr w:type="spellEnd"/>
            <w:r w:rsidRPr="003906BF">
              <w:rPr>
                <w:rFonts w:cstheme="minorHAnsi"/>
              </w:rPr>
              <w:t xml:space="preserve"> Elders Group (DEG)</w:t>
            </w:r>
          </w:p>
        </w:tc>
        <w:tc>
          <w:tcPr>
            <w:tcW w:w="1842" w:type="dxa"/>
            <w:tcBorders>
              <w:bottom w:val="nil"/>
            </w:tcBorders>
          </w:tcPr>
          <w:p w14:paraId="637F471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21</w:t>
            </w:r>
          </w:p>
        </w:tc>
      </w:tr>
      <w:tr w:rsidR="00EA249F" w:rsidRPr="006F1A5D" w14:paraId="43B7DEBB" w14:textId="77777777" w:rsidTr="00D7708F">
        <w:tc>
          <w:tcPr>
            <w:tcW w:w="7797" w:type="dxa"/>
            <w:tcBorders>
              <w:top w:val="nil"/>
              <w:bottom w:val="nil"/>
            </w:tcBorders>
            <w:shd w:val="clear" w:color="auto" w:fill="E6E6E6"/>
          </w:tcPr>
          <w:p w14:paraId="78C1C82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Donaldson, Lee</w:t>
            </w:r>
          </w:p>
        </w:tc>
        <w:tc>
          <w:tcPr>
            <w:tcW w:w="1842" w:type="dxa"/>
            <w:tcBorders>
              <w:top w:val="nil"/>
              <w:bottom w:val="nil"/>
            </w:tcBorders>
            <w:shd w:val="clear" w:color="auto" w:fill="E6E6E6"/>
          </w:tcPr>
          <w:p w14:paraId="3D280796"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16</w:t>
            </w:r>
          </w:p>
        </w:tc>
      </w:tr>
      <w:tr w:rsidR="00EA249F" w:rsidRPr="006F1A5D" w14:paraId="43EB7EB7" w14:textId="77777777" w:rsidTr="00D7708F">
        <w:tc>
          <w:tcPr>
            <w:tcW w:w="7797" w:type="dxa"/>
            <w:tcBorders>
              <w:top w:val="nil"/>
              <w:bottom w:val="nil"/>
            </w:tcBorders>
            <w:shd w:val="clear" w:color="000000" w:fill="auto"/>
          </w:tcPr>
          <w:p w14:paraId="7FE89295" w14:textId="77777777" w:rsidR="00EA249F" w:rsidRPr="003906BF" w:rsidRDefault="00EA249F" w:rsidP="00DB2478">
            <w:pPr>
              <w:pStyle w:val="TableBody"/>
              <w:spacing w:before="45" w:after="45"/>
              <w:ind w:right="108"/>
              <w:rPr>
                <w:rFonts w:cstheme="minorHAnsi"/>
              </w:rPr>
            </w:pPr>
            <w:r w:rsidRPr="003906BF">
              <w:rPr>
                <w:rFonts w:cstheme="minorHAnsi"/>
              </w:rPr>
              <w:t>Environmental and Natural Resources Law Research Unit, Adelaide Law School, University of Adelaide (ENREL)</w:t>
            </w:r>
          </w:p>
        </w:tc>
        <w:tc>
          <w:tcPr>
            <w:tcW w:w="1842" w:type="dxa"/>
            <w:tcBorders>
              <w:top w:val="nil"/>
              <w:bottom w:val="nil"/>
            </w:tcBorders>
            <w:shd w:val="clear" w:color="000000" w:fill="auto"/>
          </w:tcPr>
          <w:p w14:paraId="184C587D" w14:textId="77777777" w:rsidR="00EA249F" w:rsidRPr="003906BF" w:rsidRDefault="00EA249F" w:rsidP="006C15E1">
            <w:pPr>
              <w:pStyle w:val="TableBody"/>
              <w:spacing w:before="45" w:after="45"/>
              <w:ind w:right="108"/>
              <w:jc w:val="right"/>
              <w:rPr>
                <w:rFonts w:cstheme="minorHAnsi"/>
              </w:rPr>
            </w:pPr>
            <w:r w:rsidRPr="003906BF">
              <w:rPr>
                <w:rFonts w:cstheme="minorHAnsi"/>
              </w:rPr>
              <w:t>67</w:t>
            </w:r>
          </w:p>
        </w:tc>
      </w:tr>
      <w:tr w:rsidR="00EA249F" w:rsidRPr="006F1A5D" w14:paraId="1C0C3684" w14:textId="77777777" w:rsidTr="00D7708F">
        <w:tc>
          <w:tcPr>
            <w:tcW w:w="7797" w:type="dxa"/>
            <w:tcBorders>
              <w:top w:val="nil"/>
              <w:bottom w:val="nil"/>
            </w:tcBorders>
            <w:shd w:val="clear" w:color="auto" w:fill="E6E6E6"/>
          </w:tcPr>
          <w:p w14:paraId="3C68FB0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Esri Australia</w:t>
            </w:r>
          </w:p>
        </w:tc>
        <w:tc>
          <w:tcPr>
            <w:tcW w:w="1842" w:type="dxa"/>
            <w:tcBorders>
              <w:top w:val="nil"/>
              <w:bottom w:val="nil"/>
            </w:tcBorders>
            <w:shd w:val="clear" w:color="auto" w:fill="E6E6E6"/>
          </w:tcPr>
          <w:p w14:paraId="22727556"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46</w:t>
            </w:r>
          </w:p>
        </w:tc>
      </w:tr>
      <w:tr w:rsidR="00EA249F" w:rsidRPr="006F1A5D" w14:paraId="4D1E3588" w14:textId="77777777" w:rsidTr="00D7708F">
        <w:tc>
          <w:tcPr>
            <w:tcW w:w="7797" w:type="dxa"/>
            <w:tcBorders>
              <w:bottom w:val="nil"/>
            </w:tcBorders>
          </w:tcPr>
          <w:p w14:paraId="1B942A5D"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Essential Energy</w:t>
            </w:r>
          </w:p>
        </w:tc>
        <w:tc>
          <w:tcPr>
            <w:tcW w:w="1842" w:type="dxa"/>
            <w:tcBorders>
              <w:bottom w:val="nil"/>
            </w:tcBorders>
          </w:tcPr>
          <w:p w14:paraId="1E2A056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23</w:t>
            </w:r>
          </w:p>
        </w:tc>
      </w:tr>
      <w:tr w:rsidR="00EA249F" w:rsidRPr="006F1A5D" w14:paraId="492F58B2" w14:textId="77777777" w:rsidTr="00D7708F">
        <w:tc>
          <w:tcPr>
            <w:tcW w:w="7797" w:type="dxa"/>
            <w:tcBorders>
              <w:top w:val="nil"/>
              <w:bottom w:val="nil"/>
            </w:tcBorders>
            <w:shd w:val="clear" w:color="auto" w:fill="E6E6E6"/>
          </w:tcPr>
          <w:p w14:paraId="1AF87894" w14:textId="77777777" w:rsidR="00EA249F" w:rsidRPr="003906BF" w:rsidRDefault="00EA249F" w:rsidP="00DB2478">
            <w:pPr>
              <w:pStyle w:val="TableBody"/>
              <w:spacing w:before="45" w:after="45"/>
              <w:ind w:right="108"/>
              <w:rPr>
                <w:rFonts w:cstheme="minorHAnsi"/>
              </w:rPr>
            </w:pPr>
            <w:proofErr w:type="spellStart"/>
            <w:r w:rsidRPr="003906BF">
              <w:rPr>
                <w:rFonts w:cstheme="minorHAnsi"/>
              </w:rPr>
              <w:t>eWater</w:t>
            </w:r>
            <w:proofErr w:type="spellEnd"/>
            <w:r w:rsidRPr="003906BF">
              <w:rPr>
                <w:rFonts w:cstheme="minorHAnsi"/>
              </w:rPr>
              <w:t xml:space="preserve"> Group (</w:t>
            </w:r>
            <w:proofErr w:type="spellStart"/>
            <w:r w:rsidRPr="003906BF">
              <w:rPr>
                <w:rFonts w:cstheme="minorHAnsi"/>
              </w:rPr>
              <w:t>eWater</w:t>
            </w:r>
            <w:proofErr w:type="spellEnd"/>
            <w:r w:rsidRPr="003906BF">
              <w:rPr>
                <w:rFonts w:cstheme="minorHAnsi"/>
              </w:rPr>
              <w:t>)</w:t>
            </w:r>
          </w:p>
        </w:tc>
        <w:tc>
          <w:tcPr>
            <w:tcW w:w="1842" w:type="dxa"/>
            <w:tcBorders>
              <w:top w:val="nil"/>
              <w:bottom w:val="nil"/>
            </w:tcBorders>
            <w:shd w:val="clear" w:color="auto" w:fill="E6E6E6"/>
          </w:tcPr>
          <w:p w14:paraId="493674E5" w14:textId="77777777" w:rsidR="00EA249F" w:rsidRPr="003906BF" w:rsidRDefault="00EA249F" w:rsidP="006C15E1">
            <w:pPr>
              <w:pStyle w:val="TableBody"/>
              <w:spacing w:before="45" w:after="45"/>
              <w:ind w:right="108"/>
              <w:jc w:val="right"/>
              <w:rPr>
                <w:rFonts w:cstheme="minorHAnsi"/>
              </w:rPr>
            </w:pPr>
            <w:r w:rsidRPr="003906BF">
              <w:rPr>
                <w:rFonts w:cstheme="minorHAnsi"/>
              </w:rPr>
              <w:t>12</w:t>
            </w:r>
          </w:p>
        </w:tc>
      </w:tr>
      <w:tr w:rsidR="00EA249F" w:rsidRPr="006F1A5D" w14:paraId="66E470E9" w14:textId="77777777" w:rsidTr="00D7708F">
        <w:tc>
          <w:tcPr>
            <w:tcW w:w="7797" w:type="dxa"/>
            <w:tcBorders>
              <w:top w:val="nil"/>
              <w:bottom w:val="nil"/>
            </w:tcBorders>
            <w:shd w:val="clear" w:color="000000" w:fill="auto"/>
          </w:tcPr>
          <w:p w14:paraId="386A86E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First Nations Research Program, One Basin Cooperative Research Centre</w:t>
            </w:r>
          </w:p>
        </w:tc>
        <w:tc>
          <w:tcPr>
            <w:tcW w:w="1842" w:type="dxa"/>
            <w:tcBorders>
              <w:top w:val="nil"/>
              <w:bottom w:val="nil"/>
            </w:tcBorders>
            <w:shd w:val="clear" w:color="000000" w:fill="auto"/>
          </w:tcPr>
          <w:p w14:paraId="69C5DE0C"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41</w:t>
            </w:r>
          </w:p>
        </w:tc>
      </w:tr>
      <w:tr w:rsidR="00EA249F" w:rsidRPr="006F1A5D" w14:paraId="364513F4" w14:textId="77777777" w:rsidTr="00D7708F">
        <w:tc>
          <w:tcPr>
            <w:tcW w:w="7797" w:type="dxa"/>
            <w:tcBorders>
              <w:bottom w:val="nil"/>
            </w:tcBorders>
            <w:shd w:val="clear" w:color="000000" w:fill="E6E6E6"/>
          </w:tcPr>
          <w:p w14:paraId="64CC92D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Friends of Latrobe Water (</w:t>
            </w:r>
            <w:proofErr w:type="spellStart"/>
            <w:r w:rsidRPr="003906BF">
              <w:rPr>
                <w:rFonts w:cstheme="minorHAnsi"/>
              </w:rPr>
              <w:t>FLoW</w:t>
            </w:r>
            <w:proofErr w:type="spellEnd"/>
            <w:r w:rsidRPr="003906BF">
              <w:rPr>
                <w:rFonts w:cstheme="minorHAnsi"/>
              </w:rPr>
              <w:t>)</w:t>
            </w:r>
          </w:p>
        </w:tc>
        <w:tc>
          <w:tcPr>
            <w:tcW w:w="1842" w:type="dxa"/>
            <w:tcBorders>
              <w:bottom w:val="nil"/>
            </w:tcBorders>
            <w:shd w:val="clear" w:color="000000" w:fill="E6E6E6"/>
          </w:tcPr>
          <w:p w14:paraId="1729B65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44</w:t>
            </w:r>
          </w:p>
        </w:tc>
      </w:tr>
      <w:tr w:rsidR="00EA249F" w:rsidRPr="006F1A5D" w14:paraId="063EB4EA" w14:textId="77777777" w:rsidTr="00D7708F">
        <w:tc>
          <w:tcPr>
            <w:tcW w:w="7797" w:type="dxa"/>
            <w:tcBorders>
              <w:top w:val="nil"/>
              <w:bottom w:val="nil"/>
            </w:tcBorders>
            <w:shd w:val="clear" w:color="000000" w:fill="auto"/>
          </w:tcPr>
          <w:p w14:paraId="131B442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Independent Pricing and Regulatory Tribunal (IPART)</w:t>
            </w:r>
          </w:p>
        </w:tc>
        <w:tc>
          <w:tcPr>
            <w:tcW w:w="1842" w:type="dxa"/>
            <w:tcBorders>
              <w:top w:val="nil"/>
              <w:bottom w:val="nil"/>
            </w:tcBorders>
            <w:shd w:val="clear" w:color="000000" w:fill="auto"/>
          </w:tcPr>
          <w:p w14:paraId="18120461"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10</w:t>
            </w:r>
          </w:p>
        </w:tc>
      </w:tr>
      <w:tr w:rsidR="00EA249F" w:rsidRPr="006F1A5D" w14:paraId="62FC3287" w14:textId="77777777" w:rsidTr="00D7708F">
        <w:tc>
          <w:tcPr>
            <w:tcW w:w="7797" w:type="dxa"/>
            <w:tcBorders>
              <w:bottom w:val="nil"/>
            </w:tcBorders>
            <w:shd w:val="clear" w:color="000000" w:fill="E6E6E6"/>
          </w:tcPr>
          <w:p w14:paraId="2EAF26E9"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Indigenous Land and Sea Corporation (ILSC)</w:t>
            </w:r>
          </w:p>
        </w:tc>
        <w:tc>
          <w:tcPr>
            <w:tcW w:w="1842" w:type="dxa"/>
            <w:tcBorders>
              <w:bottom w:val="nil"/>
            </w:tcBorders>
            <w:shd w:val="clear" w:color="000000" w:fill="E6E6E6"/>
          </w:tcPr>
          <w:p w14:paraId="1074917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w:t>
            </w:r>
          </w:p>
        </w:tc>
      </w:tr>
      <w:tr w:rsidR="00EA249F" w:rsidRPr="006F1A5D" w14:paraId="472402C5" w14:textId="77777777" w:rsidTr="00D7708F">
        <w:tc>
          <w:tcPr>
            <w:tcW w:w="7797" w:type="dxa"/>
            <w:tcBorders>
              <w:top w:val="nil"/>
              <w:bottom w:val="nil"/>
            </w:tcBorders>
            <w:shd w:val="clear" w:color="000000" w:fill="auto"/>
          </w:tcPr>
          <w:p w14:paraId="002B51C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Infrastructure Partnerships Australia</w:t>
            </w:r>
          </w:p>
        </w:tc>
        <w:tc>
          <w:tcPr>
            <w:tcW w:w="1842" w:type="dxa"/>
            <w:tcBorders>
              <w:top w:val="nil"/>
              <w:bottom w:val="nil"/>
            </w:tcBorders>
            <w:shd w:val="clear" w:color="000000" w:fill="auto"/>
          </w:tcPr>
          <w:p w14:paraId="18EC953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49</w:t>
            </w:r>
          </w:p>
        </w:tc>
      </w:tr>
      <w:tr w:rsidR="00EA249F" w:rsidRPr="006F1A5D" w14:paraId="45178928" w14:textId="77777777" w:rsidTr="00D7708F">
        <w:tc>
          <w:tcPr>
            <w:tcW w:w="7797" w:type="dxa"/>
            <w:tcBorders>
              <w:bottom w:val="nil"/>
            </w:tcBorders>
            <w:shd w:val="clear" w:color="000000" w:fill="E6E6E6"/>
          </w:tcPr>
          <w:p w14:paraId="4B8B077A"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lastRenderedPageBreak/>
              <w:t>Kremford</w:t>
            </w:r>
            <w:proofErr w:type="spellEnd"/>
          </w:p>
        </w:tc>
        <w:tc>
          <w:tcPr>
            <w:tcW w:w="1842" w:type="dxa"/>
            <w:tcBorders>
              <w:bottom w:val="nil"/>
            </w:tcBorders>
            <w:shd w:val="clear" w:color="000000" w:fill="E6E6E6"/>
          </w:tcPr>
          <w:p w14:paraId="2FAAC36A"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w:t>
            </w:r>
          </w:p>
        </w:tc>
      </w:tr>
      <w:tr w:rsidR="00EA249F" w:rsidRPr="006F1A5D" w14:paraId="789108C2" w14:textId="77777777" w:rsidTr="00D7708F">
        <w:tc>
          <w:tcPr>
            <w:tcW w:w="7797" w:type="dxa"/>
            <w:tcBorders>
              <w:top w:val="nil"/>
              <w:bottom w:val="nil"/>
            </w:tcBorders>
            <w:shd w:val="clear" w:color="000000" w:fill="auto"/>
          </w:tcPr>
          <w:p w14:paraId="32F5A098"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Local Government Association of Queensland (LGAQ)</w:t>
            </w:r>
          </w:p>
        </w:tc>
        <w:tc>
          <w:tcPr>
            <w:tcW w:w="1842" w:type="dxa"/>
            <w:tcBorders>
              <w:top w:val="nil"/>
              <w:bottom w:val="nil"/>
            </w:tcBorders>
            <w:shd w:val="clear" w:color="000000" w:fill="auto"/>
          </w:tcPr>
          <w:p w14:paraId="141EB1A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55</w:t>
            </w:r>
          </w:p>
        </w:tc>
      </w:tr>
      <w:tr w:rsidR="00EA249F" w:rsidRPr="006F1A5D" w14:paraId="291286E1" w14:textId="77777777" w:rsidTr="00D7708F">
        <w:tc>
          <w:tcPr>
            <w:tcW w:w="7797" w:type="dxa"/>
            <w:tcBorders>
              <w:bottom w:val="nil"/>
            </w:tcBorders>
            <w:shd w:val="clear" w:color="000000" w:fill="E6E6E6"/>
          </w:tcPr>
          <w:p w14:paraId="6F09FF2C" w14:textId="77777777" w:rsidR="00EA249F" w:rsidRPr="003906BF" w:rsidRDefault="00EA249F" w:rsidP="00DB2478">
            <w:pPr>
              <w:pStyle w:val="TableBody"/>
              <w:spacing w:before="45" w:after="45"/>
              <w:ind w:right="108"/>
              <w:rPr>
                <w:rFonts w:cstheme="minorHAnsi"/>
              </w:rPr>
            </w:pPr>
            <w:r w:rsidRPr="003906BF">
              <w:rPr>
                <w:rFonts w:cstheme="minorHAnsi"/>
              </w:rPr>
              <w:t>McKay, Professor Jennifer</w:t>
            </w:r>
          </w:p>
        </w:tc>
        <w:tc>
          <w:tcPr>
            <w:tcW w:w="1842" w:type="dxa"/>
            <w:tcBorders>
              <w:bottom w:val="nil"/>
            </w:tcBorders>
            <w:shd w:val="clear" w:color="000000" w:fill="E6E6E6"/>
          </w:tcPr>
          <w:p w14:paraId="6D8F2F32" w14:textId="77777777" w:rsidR="00EA249F" w:rsidRPr="003906BF" w:rsidRDefault="00EA249F" w:rsidP="006C15E1">
            <w:pPr>
              <w:pStyle w:val="TableBody"/>
              <w:spacing w:before="45" w:after="45"/>
              <w:ind w:right="108"/>
              <w:jc w:val="right"/>
              <w:rPr>
                <w:rFonts w:cstheme="minorHAnsi"/>
              </w:rPr>
            </w:pPr>
            <w:r w:rsidRPr="003906BF">
              <w:rPr>
                <w:rFonts w:cstheme="minorHAnsi"/>
              </w:rPr>
              <w:t>36</w:t>
            </w:r>
          </w:p>
        </w:tc>
      </w:tr>
      <w:tr w:rsidR="00EA249F" w:rsidRPr="006F1A5D" w14:paraId="7E200FF0" w14:textId="77777777" w:rsidTr="00D7708F">
        <w:tc>
          <w:tcPr>
            <w:tcW w:w="7797" w:type="dxa"/>
            <w:tcBorders>
              <w:bottom w:val="nil"/>
            </w:tcBorders>
          </w:tcPr>
          <w:p w14:paraId="46CD2700"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Melbourne Centre for Law and the Environment, Melbourne Law School, University of Melbourne (MCLE)</w:t>
            </w:r>
          </w:p>
        </w:tc>
        <w:tc>
          <w:tcPr>
            <w:tcW w:w="1842" w:type="dxa"/>
            <w:tcBorders>
              <w:bottom w:val="nil"/>
            </w:tcBorders>
          </w:tcPr>
          <w:p w14:paraId="475E0CD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48</w:t>
            </w:r>
          </w:p>
        </w:tc>
      </w:tr>
      <w:tr w:rsidR="00EA249F" w:rsidRPr="006F1A5D" w14:paraId="2BA2C7B6" w14:textId="77777777" w:rsidTr="00D7708F">
        <w:tc>
          <w:tcPr>
            <w:tcW w:w="7797" w:type="dxa"/>
            <w:tcBorders>
              <w:top w:val="nil"/>
              <w:bottom w:val="nil"/>
            </w:tcBorders>
            <w:shd w:val="clear" w:color="auto" w:fill="E6E6E6"/>
          </w:tcPr>
          <w:p w14:paraId="2F1056F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Murray–Darling Conservation Alliance</w:t>
            </w:r>
          </w:p>
        </w:tc>
        <w:tc>
          <w:tcPr>
            <w:tcW w:w="1842" w:type="dxa"/>
            <w:tcBorders>
              <w:top w:val="nil"/>
              <w:bottom w:val="nil"/>
            </w:tcBorders>
            <w:shd w:val="clear" w:color="auto" w:fill="E6E6E6"/>
          </w:tcPr>
          <w:p w14:paraId="20E5D17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38</w:t>
            </w:r>
          </w:p>
        </w:tc>
      </w:tr>
      <w:tr w:rsidR="00EA249F" w:rsidRPr="006F1A5D" w14:paraId="723232D0" w14:textId="77777777" w:rsidTr="00D7708F">
        <w:tc>
          <w:tcPr>
            <w:tcW w:w="7797" w:type="dxa"/>
            <w:tcBorders>
              <w:bottom w:val="nil"/>
            </w:tcBorders>
          </w:tcPr>
          <w:p w14:paraId="1ED44B0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Name withheld</w:t>
            </w:r>
          </w:p>
        </w:tc>
        <w:tc>
          <w:tcPr>
            <w:tcW w:w="1842" w:type="dxa"/>
            <w:tcBorders>
              <w:bottom w:val="nil"/>
            </w:tcBorders>
          </w:tcPr>
          <w:p w14:paraId="514F81C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7</w:t>
            </w:r>
          </w:p>
        </w:tc>
      </w:tr>
      <w:tr w:rsidR="00EA249F" w:rsidRPr="006F1A5D" w14:paraId="53EF4F6B" w14:textId="77777777" w:rsidTr="00D7708F">
        <w:tc>
          <w:tcPr>
            <w:tcW w:w="7797" w:type="dxa"/>
            <w:tcBorders>
              <w:top w:val="nil"/>
              <w:bottom w:val="nil"/>
            </w:tcBorders>
            <w:shd w:val="clear" w:color="auto" w:fill="E6E6E6"/>
          </w:tcPr>
          <w:p w14:paraId="0AD44403" w14:textId="77777777" w:rsidR="00EA249F" w:rsidRPr="009B3273" w:rsidRDefault="00EA249F" w:rsidP="00DB2478">
            <w:pPr>
              <w:pStyle w:val="TableBody"/>
              <w:spacing w:before="45" w:after="45"/>
              <w:ind w:right="108"/>
              <w:rPr>
                <w:rFonts w:cstheme="minorHAnsi"/>
                <w:b/>
                <w:color w:val="1D4374"/>
                <w:lang w:val="fr-CA"/>
              </w:rPr>
            </w:pPr>
            <w:r w:rsidRPr="009B3273">
              <w:rPr>
                <w:rFonts w:cstheme="minorHAnsi"/>
                <w:lang w:val="fr-CA"/>
              </w:rPr>
              <w:t xml:space="preserve">National </w:t>
            </w:r>
            <w:proofErr w:type="spellStart"/>
            <w:r w:rsidRPr="009B3273">
              <w:rPr>
                <w:rFonts w:cstheme="minorHAnsi"/>
                <w:lang w:val="fr-CA"/>
              </w:rPr>
              <w:t>Environmental</w:t>
            </w:r>
            <w:proofErr w:type="spellEnd"/>
            <w:r w:rsidRPr="009B3273">
              <w:rPr>
                <w:rFonts w:cstheme="minorHAnsi"/>
                <w:lang w:val="fr-CA"/>
              </w:rPr>
              <w:t xml:space="preserve"> Law Association (NELA)</w:t>
            </w:r>
          </w:p>
        </w:tc>
        <w:tc>
          <w:tcPr>
            <w:tcW w:w="1842" w:type="dxa"/>
            <w:tcBorders>
              <w:top w:val="nil"/>
              <w:bottom w:val="nil"/>
            </w:tcBorders>
            <w:shd w:val="clear" w:color="auto" w:fill="E6E6E6"/>
          </w:tcPr>
          <w:p w14:paraId="0C41D0A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56</w:t>
            </w:r>
          </w:p>
        </w:tc>
      </w:tr>
      <w:tr w:rsidR="00EA249F" w:rsidRPr="006F1A5D" w14:paraId="68B9095E" w14:textId="77777777" w:rsidTr="00D7708F">
        <w:tc>
          <w:tcPr>
            <w:tcW w:w="7797" w:type="dxa"/>
            <w:tcBorders>
              <w:bottom w:val="nil"/>
            </w:tcBorders>
          </w:tcPr>
          <w:p w14:paraId="1EC69C28" w14:textId="498F2D14" w:rsidR="00EA249F" w:rsidRPr="003906BF" w:rsidRDefault="00EA249F" w:rsidP="00DB2478">
            <w:pPr>
              <w:pStyle w:val="TableBody"/>
              <w:spacing w:before="45" w:after="45"/>
              <w:ind w:right="108"/>
              <w:rPr>
                <w:rFonts w:cstheme="minorHAnsi"/>
                <w:b/>
                <w:color w:val="1D4374"/>
              </w:rPr>
            </w:pPr>
            <w:r w:rsidRPr="003906BF">
              <w:rPr>
                <w:rFonts w:cstheme="minorHAnsi"/>
              </w:rPr>
              <w:t>National Farmers</w:t>
            </w:r>
            <w:r w:rsidR="006D3482" w:rsidRPr="003906BF">
              <w:rPr>
                <w:rFonts w:cstheme="minorHAnsi"/>
              </w:rPr>
              <w:t>’</w:t>
            </w:r>
            <w:r w:rsidRPr="003906BF">
              <w:rPr>
                <w:rFonts w:cstheme="minorHAnsi"/>
              </w:rPr>
              <w:t xml:space="preserve"> Federation (NFF)</w:t>
            </w:r>
          </w:p>
        </w:tc>
        <w:tc>
          <w:tcPr>
            <w:tcW w:w="1842" w:type="dxa"/>
            <w:tcBorders>
              <w:bottom w:val="nil"/>
            </w:tcBorders>
          </w:tcPr>
          <w:p w14:paraId="44616DA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31</w:t>
            </w:r>
          </w:p>
        </w:tc>
      </w:tr>
      <w:tr w:rsidR="00EA249F" w:rsidRPr="006F1A5D" w14:paraId="7B34B073" w14:textId="77777777" w:rsidTr="00D7708F">
        <w:tc>
          <w:tcPr>
            <w:tcW w:w="7797" w:type="dxa"/>
            <w:tcBorders>
              <w:top w:val="nil"/>
              <w:bottom w:val="nil"/>
            </w:tcBorders>
            <w:shd w:val="clear" w:color="auto" w:fill="E6E6E6"/>
          </w:tcPr>
          <w:p w14:paraId="1DA94998" w14:textId="026E003A" w:rsidR="00EA249F" w:rsidRPr="003906BF" w:rsidRDefault="00EA249F" w:rsidP="00DB2478">
            <w:pPr>
              <w:pStyle w:val="TableBody"/>
              <w:spacing w:before="45" w:after="45"/>
              <w:ind w:right="108"/>
              <w:rPr>
                <w:rFonts w:cstheme="minorHAnsi"/>
                <w:b/>
                <w:color w:val="1D4374"/>
              </w:rPr>
            </w:pPr>
            <w:r w:rsidRPr="003906BF">
              <w:rPr>
                <w:rFonts w:cstheme="minorHAnsi"/>
              </w:rPr>
              <w:t>National Irrigators</w:t>
            </w:r>
            <w:r w:rsidR="006D3482" w:rsidRPr="003906BF">
              <w:rPr>
                <w:rFonts w:cstheme="minorHAnsi"/>
              </w:rPr>
              <w:t>’</w:t>
            </w:r>
            <w:r w:rsidRPr="003906BF">
              <w:rPr>
                <w:rFonts w:cstheme="minorHAnsi"/>
              </w:rPr>
              <w:t xml:space="preserve"> Council (NIC)</w:t>
            </w:r>
          </w:p>
        </w:tc>
        <w:tc>
          <w:tcPr>
            <w:tcW w:w="1842" w:type="dxa"/>
            <w:tcBorders>
              <w:top w:val="nil"/>
              <w:bottom w:val="nil"/>
            </w:tcBorders>
            <w:shd w:val="clear" w:color="auto" w:fill="E6E6E6"/>
          </w:tcPr>
          <w:p w14:paraId="02791C0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65</w:t>
            </w:r>
          </w:p>
        </w:tc>
      </w:tr>
      <w:tr w:rsidR="00EA249F" w:rsidRPr="006F1A5D" w14:paraId="202E26CC" w14:textId="77777777" w:rsidTr="00D7708F">
        <w:tc>
          <w:tcPr>
            <w:tcW w:w="7797" w:type="dxa"/>
            <w:tcBorders>
              <w:bottom w:val="nil"/>
            </w:tcBorders>
          </w:tcPr>
          <w:p w14:paraId="2F62144E"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NSW Department of Climate Change, Energy, the Environment and Water (NSW DCCEEW)</w:t>
            </w:r>
          </w:p>
        </w:tc>
        <w:tc>
          <w:tcPr>
            <w:tcW w:w="1842" w:type="dxa"/>
            <w:tcBorders>
              <w:bottom w:val="nil"/>
            </w:tcBorders>
          </w:tcPr>
          <w:p w14:paraId="60B1CDB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20</w:t>
            </w:r>
          </w:p>
        </w:tc>
      </w:tr>
      <w:tr w:rsidR="00EA249F" w:rsidRPr="006F1A5D" w14:paraId="07CCB03A" w14:textId="77777777" w:rsidTr="00D7708F">
        <w:tc>
          <w:tcPr>
            <w:tcW w:w="7797" w:type="dxa"/>
            <w:tcBorders>
              <w:top w:val="nil"/>
              <w:bottom w:val="nil"/>
            </w:tcBorders>
            <w:shd w:val="clear" w:color="auto" w:fill="E6E6E6"/>
          </w:tcPr>
          <w:p w14:paraId="25932BDD" w14:textId="671C27C1" w:rsidR="00EA249F" w:rsidRPr="003906BF" w:rsidRDefault="00EA249F" w:rsidP="00DB2478">
            <w:pPr>
              <w:pStyle w:val="TableBody"/>
              <w:spacing w:before="45" w:after="45"/>
              <w:ind w:right="108"/>
              <w:rPr>
                <w:rFonts w:cstheme="minorHAnsi"/>
                <w:b/>
                <w:color w:val="1D4374"/>
              </w:rPr>
            </w:pPr>
            <w:r w:rsidRPr="003906BF">
              <w:rPr>
                <w:rFonts w:cstheme="minorHAnsi"/>
              </w:rPr>
              <w:t>NSW Irrigators</w:t>
            </w:r>
            <w:r w:rsidR="006D3482" w:rsidRPr="003906BF">
              <w:rPr>
                <w:rFonts w:cstheme="minorHAnsi"/>
              </w:rPr>
              <w:t>’</w:t>
            </w:r>
            <w:r w:rsidRPr="003906BF">
              <w:rPr>
                <w:rFonts w:cstheme="minorHAnsi"/>
              </w:rPr>
              <w:t xml:space="preserve"> Council (NSWIC)</w:t>
            </w:r>
          </w:p>
        </w:tc>
        <w:tc>
          <w:tcPr>
            <w:tcW w:w="1842" w:type="dxa"/>
            <w:tcBorders>
              <w:top w:val="nil"/>
              <w:bottom w:val="nil"/>
            </w:tcBorders>
            <w:shd w:val="clear" w:color="auto" w:fill="E6E6E6"/>
          </w:tcPr>
          <w:p w14:paraId="1A06894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57</w:t>
            </w:r>
          </w:p>
        </w:tc>
      </w:tr>
      <w:tr w:rsidR="00EA249F" w:rsidRPr="006F1A5D" w14:paraId="3047EC8F" w14:textId="77777777" w:rsidTr="00D7708F">
        <w:tc>
          <w:tcPr>
            <w:tcW w:w="7797" w:type="dxa"/>
            <w:tcBorders>
              <w:bottom w:val="nil"/>
            </w:tcBorders>
          </w:tcPr>
          <w:p w14:paraId="52914F3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NSW Water Directorate</w:t>
            </w:r>
          </w:p>
        </w:tc>
        <w:tc>
          <w:tcPr>
            <w:tcW w:w="1842" w:type="dxa"/>
            <w:tcBorders>
              <w:bottom w:val="nil"/>
            </w:tcBorders>
          </w:tcPr>
          <w:p w14:paraId="2B9939B7"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69</w:t>
            </w:r>
          </w:p>
        </w:tc>
      </w:tr>
      <w:tr w:rsidR="00EA249F" w:rsidRPr="006F1A5D" w14:paraId="76C97C41" w14:textId="77777777" w:rsidTr="00D7708F">
        <w:tc>
          <w:tcPr>
            <w:tcW w:w="7797" w:type="dxa"/>
            <w:tcBorders>
              <w:top w:val="nil"/>
              <w:bottom w:val="nil"/>
            </w:tcBorders>
            <w:shd w:val="clear" w:color="auto" w:fill="E6E6E6"/>
          </w:tcPr>
          <w:p w14:paraId="524B03F0"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One Basin Cooperative Research Centre (One Basin CRC)</w:t>
            </w:r>
          </w:p>
        </w:tc>
        <w:tc>
          <w:tcPr>
            <w:tcW w:w="1842" w:type="dxa"/>
            <w:tcBorders>
              <w:top w:val="nil"/>
              <w:bottom w:val="nil"/>
            </w:tcBorders>
            <w:shd w:val="clear" w:color="auto" w:fill="E6E6E6"/>
          </w:tcPr>
          <w:p w14:paraId="22E2EDCC"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28</w:t>
            </w:r>
          </w:p>
        </w:tc>
      </w:tr>
      <w:tr w:rsidR="00EA249F" w:rsidRPr="006F1A5D" w14:paraId="11B51492" w14:textId="77777777" w:rsidTr="00D7708F">
        <w:tc>
          <w:tcPr>
            <w:tcW w:w="7797" w:type="dxa"/>
            <w:tcBorders>
              <w:top w:val="nil"/>
              <w:bottom w:val="nil"/>
            </w:tcBorders>
            <w:shd w:val="clear" w:color="000000" w:fill="auto"/>
          </w:tcPr>
          <w:p w14:paraId="2AB0BEF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Procure Now</w:t>
            </w:r>
          </w:p>
        </w:tc>
        <w:tc>
          <w:tcPr>
            <w:tcW w:w="1842" w:type="dxa"/>
            <w:tcBorders>
              <w:top w:val="nil"/>
              <w:bottom w:val="nil"/>
            </w:tcBorders>
            <w:shd w:val="clear" w:color="000000" w:fill="auto"/>
          </w:tcPr>
          <w:p w14:paraId="599A5B8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w:t>
            </w:r>
          </w:p>
        </w:tc>
      </w:tr>
      <w:tr w:rsidR="00EA249F" w:rsidRPr="006F1A5D" w14:paraId="7FA010CB" w14:textId="77777777" w:rsidTr="00D7708F">
        <w:tc>
          <w:tcPr>
            <w:tcW w:w="7797" w:type="dxa"/>
            <w:tcBorders>
              <w:top w:val="nil"/>
              <w:bottom w:val="nil"/>
            </w:tcBorders>
            <w:shd w:val="clear" w:color="auto" w:fill="E6E6E6"/>
          </w:tcPr>
          <w:p w14:paraId="6AE2DB0F" w14:textId="51CBF58F" w:rsidR="00EA249F" w:rsidRPr="003906BF" w:rsidRDefault="00EA249F" w:rsidP="00DB2478">
            <w:pPr>
              <w:pStyle w:val="TableBody"/>
              <w:spacing w:before="45" w:after="45"/>
              <w:ind w:right="108"/>
              <w:rPr>
                <w:rFonts w:cstheme="minorHAnsi"/>
                <w:b/>
                <w:color w:val="1D4374"/>
              </w:rPr>
            </w:pPr>
            <w:r w:rsidRPr="003906BF">
              <w:rPr>
                <w:rFonts w:cstheme="minorHAnsi"/>
              </w:rPr>
              <w:t>Queensland Farmers</w:t>
            </w:r>
            <w:r w:rsidR="006D3482" w:rsidRPr="003906BF">
              <w:rPr>
                <w:rFonts w:cstheme="minorHAnsi"/>
              </w:rPr>
              <w:t>’</w:t>
            </w:r>
            <w:r w:rsidRPr="003906BF">
              <w:rPr>
                <w:rFonts w:cstheme="minorHAnsi"/>
              </w:rPr>
              <w:t xml:space="preserve"> Federation (QFF)</w:t>
            </w:r>
          </w:p>
        </w:tc>
        <w:tc>
          <w:tcPr>
            <w:tcW w:w="1842" w:type="dxa"/>
            <w:tcBorders>
              <w:top w:val="nil"/>
              <w:bottom w:val="nil"/>
            </w:tcBorders>
            <w:shd w:val="clear" w:color="auto" w:fill="E6E6E6"/>
          </w:tcPr>
          <w:p w14:paraId="1BFACD3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15</w:t>
            </w:r>
          </w:p>
        </w:tc>
      </w:tr>
      <w:tr w:rsidR="00EA249F" w:rsidRPr="006F1A5D" w14:paraId="33B1F9C5" w14:textId="77777777" w:rsidTr="00D7708F">
        <w:tc>
          <w:tcPr>
            <w:tcW w:w="7797" w:type="dxa"/>
            <w:tcBorders>
              <w:bottom w:val="nil"/>
            </w:tcBorders>
          </w:tcPr>
          <w:p w14:paraId="3AB13D1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Queensland Water Directorate (</w:t>
            </w:r>
            <w:proofErr w:type="spellStart"/>
            <w:r w:rsidRPr="003906BF">
              <w:rPr>
                <w:rFonts w:cstheme="minorHAnsi"/>
              </w:rPr>
              <w:t>qldwater</w:t>
            </w:r>
            <w:proofErr w:type="spellEnd"/>
            <w:r w:rsidRPr="003906BF">
              <w:rPr>
                <w:rFonts w:cstheme="minorHAnsi"/>
              </w:rPr>
              <w:t>)</w:t>
            </w:r>
          </w:p>
        </w:tc>
        <w:tc>
          <w:tcPr>
            <w:tcW w:w="1842" w:type="dxa"/>
            <w:tcBorders>
              <w:bottom w:val="nil"/>
            </w:tcBorders>
          </w:tcPr>
          <w:p w14:paraId="3C80C92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24</w:t>
            </w:r>
          </w:p>
        </w:tc>
      </w:tr>
      <w:tr w:rsidR="00EA249F" w:rsidRPr="006F1A5D" w14:paraId="18E0834F" w14:textId="77777777" w:rsidTr="00D7708F">
        <w:tc>
          <w:tcPr>
            <w:tcW w:w="7797" w:type="dxa"/>
            <w:tcBorders>
              <w:top w:val="nil"/>
              <w:bottom w:val="nil"/>
            </w:tcBorders>
            <w:shd w:val="clear" w:color="auto" w:fill="E6E6E6"/>
          </w:tcPr>
          <w:p w14:paraId="4DC7C62B"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Regional Capitals Australia (RCA)</w:t>
            </w:r>
          </w:p>
        </w:tc>
        <w:tc>
          <w:tcPr>
            <w:tcW w:w="1842" w:type="dxa"/>
            <w:tcBorders>
              <w:top w:val="nil"/>
              <w:bottom w:val="nil"/>
            </w:tcBorders>
            <w:shd w:val="clear" w:color="auto" w:fill="E6E6E6"/>
          </w:tcPr>
          <w:p w14:paraId="040A4407"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68</w:t>
            </w:r>
          </w:p>
        </w:tc>
      </w:tr>
      <w:tr w:rsidR="00EA249F" w:rsidRPr="006F1A5D" w14:paraId="2A225124" w14:textId="77777777" w:rsidTr="00D7708F">
        <w:tc>
          <w:tcPr>
            <w:tcW w:w="7797" w:type="dxa"/>
            <w:tcBorders>
              <w:bottom w:val="nil"/>
            </w:tcBorders>
          </w:tcPr>
          <w:p w14:paraId="781A1B1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Regional Development Australia (RDA) Mid North Coast</w:t>
            </w:r>
          </w:p>
        </w:tc>
        <w:tc>
          <w:tcPr>
            <w:tcW w:w="1842" w:type="dxa"/>
            <w:tcBorders>
              <w:bottom w:val="nil"/>
            </w:tcBorders>
          </w:tcPr>
          <w:p w14:paraId="1C8EB77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63</w:t>
            </w:r>
          </w:p>
        </w:tc>
      </w:tr>
      <w:tr w:rsidR="00EA249F" w:rsidRPr="006F1A5D" w14:paraId="5270DC72" w14:textId="77777777" w:rsidTr="00D7708F">
        <w:tc>
          <w:tcPr>
            <w:tcW w:w="7797" w:type="dxa"/>
            <w:tcBorders>
              <w:top w:val="nil"/>
              <w:bottom w:val="nil"/>
            </w:tcBorders>
            <w:shd w:val="clear" w:color="auto" w:fill="E6E6E6"/>
          </w:tcPr>
          <w:p w14:paraId="018F88EE"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Resilient Futures</w:t>
            </w:r>
          </w:p>
        </w:tc>
        <w:tc>
          <w:tcPr>
            <w:tcW w:w="1842" w:type="dxa"/>
            <w:tcBorders>
              <w:top w:val="nil"/>
              <w:bottom w:val="nil"/>
            </w:tcBorders>
            <w:shd w:val="clear" w:color="auto" w:fill="E6E6E6"/>
          </w:tcPr>
          <w:p w14:paraId="7A84C46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71</w:t>
            </w:r>
          </w:p>
        </w:tc>
      </w:tr>
      <w:tr w:rsidR="00EA249F" w:rsidRPr="006F1A5D" w14:paraId="1A28576C" w14:textId="77777777" w:rsidTr="00D7708F">
        <w:tc>
          <w:tcPr>
            <w:tcW w:w="7797" w:type="dxa"/>
            <w:tcBorders>
              <w:bottom w:val="nil"/>
            </w:tcBorders>
          </w:tcPr>
          <w:p w14:paraId="4EC5EC09"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SeaWell</w:t>
            </w:r>
            <w:proofErr w:type="spellEnd"/>
          </w:p>
        </w:tc>
        <w:tc>
          <w:tcPr>
            <w:tcW w:w="1842" w:type="dxa"/>
            <w:tcBorders>
              <w:bottom w:val="nil"/>
            </w:tcBorders>
          </w:tcPr>
          <w:p w14:paraId="19FD0152"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27</w:t>
            </w:r>
          </w:p>
        </w:tc>
      </w:tr>
      <w:tr w:rsidR="00EA249F" w:rsidRPr="006F1A5D" w14:paraId="78343738" w14:textId="77777777" w:rsidTr="00D7708F">
        <w:tc>
          <w:tcPr>
            <w:tcW w:w="7797" w:type="dxa"/>
            <w:tcBorders>
              <w:top w:val="nil"/>
              <w:bottom w:val="nil"/>
            </w:tcBorders>
            <w:shd w:val="clear" w:color="auto" w:fill="E6E6E6"/>
          </w:tcPr>
          <w:p w14:paraId="18AE794B" w14:textId="77777777" w:rsidR="00EA249F" w:rsidRPr="003906BF" w:rsidRDefault="00EA249F" w:rsidP="00DB2478">
            <w:pPr>
              <w:pStyle w:val="TableBody"/>
              <w:spacing w:before="45" w:after="45"/>
              <w:ind w:right="108"/>
              <w:rPr>
                <w:rFonts w:cstheme="minorHAnsi"/>
              </w:rPr>
            </w:pPr>
            <w:r w:rsidRPr="003906BF">
              <w:rPr>
                <w:rFonts w:cstheme="minorHAnsi"/>
              </w:rPr>
              <w:t>South Australian Council of Social Service (SACOSS)</w:t>
            </w:r>
          </w:p>
        </w:tc>
        <w:tc>
          <w:tcPr>
            <w:tcW w:w="1842" w:type="dxa"/>
            <w:tcBorders>
              <w:top w:val="nil"/>
              <w:bottom w:val="nil"/>
            </w:tcBorders>
            <w:shd w:val="clear" w:color="auto" w:fill="E6E6E6"/>
          </w:tcPr>
          <w:p w14:paraId="786FE86B" w14:textId="77777777" w:rsidR="00EA249F" w:rsidRPr="003906BF" w:rsidRDefault="00EA249F" w:rsidP="006C15E1">
            <w:pPr>
              <w:pStyle w:val="TableBody"/>
              <w:spacing w:before="45" w:after="45"/>
              <w:ind w:right="108"/>
              <w:jc w:val="right"/>
              <w:rPr>
                <w:rFonts w:cstheme="minorHAnsi"/>
              </w:rPr>
            </w:pPr>
            <w:r w:rsidRPr="003906BF">
              <w:rPr>
                <w:rFonts w:cstheme="minorHAnsi"/>
              </w:rPr>
              <w:t>19</w:t>
            </w:r>
          </w:p>
        </w:tc>
      </w:tr>
      <w:tr w:rsidR="00EA249F" w:rsidRPr="006F1A5D" w14:paraId="2FEA46AC" w14:textId="77777777" w:rsidTr="00D7708F">
        <w:tc>
          <w:tcPr>
            <w:tcW w:w="7797" w:type="dxa"/>
            <w:tcBorders>
              <w:top w:val="nil"/>
              <w:bottom w:val="nil"/>
            </w:tcBorders>
            <w:shd w:val="clear" w:color="000000" w:fill="auto"/>
          </w:tcPr>
          <w:p w14:paraId="06376458"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Stormwater 2030</w:t>
            </w:r>
          </w:p>
        </w:tc>
        <w:tc>
          <w:tcPr>
            <w:tcW w:w="1842" w:type="dxa"/>
            <w:tcBorders>
              <w:top w:val="nil"/>
              <w:bottom w:val="nil"/>
            </w:tcBorders>
            <w:shd w:val="clear" w:color="000000" w:fill="auto"/>
          </w:tcPr>
          <w:p w14:paraId="1611475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59</w:t>
            </w:r>
          </w:p>
        </w:tc>
      </w:tr>
      <w:tr w:rsidR="00EA249F" w:rsidRPr="006F1A5D" w14:paraId="6623CAFE" w14:textId="77777777" w:rsidTr="00D7708F">
        <w:tc>
          <w:tcPr>
            <w:tcW w:w="7797" w:type="dxa"/>
            <w:tcBorders>
              <w:bottom w:val="nil"/>
            </w:tcBorders>
            <w:shd w:val="clear" w:color="000000" w:fill="E6E6E6"/>
          </w:tcPr>
          <w:p w14:paraId="49A5F03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Stormwater Australia</w:t>
            </w:r>
          </w:p>
        </w:tc>
        <w:tc>
          <w:tcPr>
            <w:tcW w:w="1842" w:type="dxa"/>
            <w:tcBorders>
              <w:bottom w:val="nil"/>
            </w:tcBorders>
            <w:shd w:val="clear" w:color="000000" w:fill="E6E6E6"/>
          </w:tcPr>
          <w:p w14:paraId="7DFCCBC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13</w:t>
            </w:r>
          </w:p>
        </w:tc>
      </w:tr>
      <w:tr w:rsidR="00EA249F" w:rsidRPr="006F1A5D" w14:paraId="0BB78559" w14:textId="77777777" w:rsidTr="00D7708F">
        <w:tc>
          <w:tcPr>
            <w:tcW w:w="7797" w:type="dxa"/>
            <w:tcBorders>
              <w:top w:val="nil"/>
              <w:bottom w:val="nil"/>
            </w:tcBorders>
            <w:shd w:val="clear" w:color="000000" w:fill="auto"/>
          </w:tcPr>
          <w:p w14:paraId="062F69C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Sustainable Population Australia</w:t>
            </w:r>
          </w:p>
        </w:tc>
        <w:tc>
          <w:tcPr>
            <w:tcW w:w="1842" w:type="dxa"/>
            <w:tcBorders>
              <w:top w:val="nil"/>
              <w:bottom w:val="nil"/>
            </w:tcBorders>
            <w:shd w:val="clear" w:color="000000" w:fill="auto"/>
          </w:tcPr>
          <w:p w14:paraId="63FA12F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64</w:t>
            </w:r>
          </w:p>
        </w:tc>
      </w:tr>
      <w:tr w:rsidR="00EA249F" w:rsidRPr="006F1A5D" w14:paraId="69F036CD" w14:textId="77777777" w:rsidTr="00D7708F">
        <w:tc>
          <w:tcPr>
            <w:tcW w:w="7797" w:type="dxa"/>
            <w:tcBorders>
              <w:bottom w:val="nil"/>
            </w:tcBorders>
            <w:shd w:val="clear" w:color="000000" w:fill="E6E6E6"/>
          </w:tcPr>
          <w:p w14:paraId="1A837077"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TasWater</w:t>
            </w:r>
            <w:proofErr w:type="spellEnd"/>
          </w:p>
        </w:tc>
        <w:tc>
          <w:tcPr>
            <w:tcW w:w="1842" w:type="dxa"/>
            <w:tcBorders>
              <w:bottom w:val="nil"/>
            </w:tcBorders>
            <w:shd w:val="clear" w:color="000000" w:fill="E6E6E6"/>
          </w:tcPr>
          <w:p w14:paraId="3F7E437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32</w:t>
            </w:r>
          </w:p>
        </w:tc>
      </w:tr>
      <w:tr w:rsidR="00EA249F" w:rsidRPr="006F1A5D" w14:paraId="62CA929A" w14:textId="77777777" w:rsidTr="00D7708F">
        <w:tc>
          <w:tcPr>
            <w:tcW w:w="7797" w:type="dxa"/>
            <w:tcBorders>
              <w:top w:val="nil"/>
              <w:bottom w:val="nil"/>
            </w:tcBorders>
            <w:shd w:val="clear" w:color="000000" w:fill="auto"/>
          </w:tcPr>
          <w:p w14:paraId="3F73443E" w14:textId="77777777" w:rsidR="00EA249F" w:rsidRPr="003906BF" w:rsidRDefault="00EA249F" w:rsidP="00DB2478">
            <w:pPr>
              <w:pStyle w:val="TableBody"/>
              <w:spacing w:before="45" w:after="45"/>
              <w:ind w:right="108"/>
              <w:rPr>
                <w:rFonts w:cstheme="minorHAnsi"/>
              </w:rPr>
            </w:pPr>
            <w:r w:rsidRPr="003906BF">
              <w:rPr>
                <w:rFonts w:cstheme="minorHAnsi"/>
              </w:rPr>
              <w:t>Taylor, Dr Nathan and Western, Professor Andrew</w:t>
            </w:r>
          </w:p>
        </w:tc>
        <w:tc>
          <w:tcPr>
            <w:tcW w:w="1842" w:type="dxa"/>
            <w:tcBorders>
              <w:top w:val="nil"/>
              <w:bottom w:val="nil"/>
            </w:tcBorders>
            <w:shd w:val="clear" w:color="000000" w:fill="auto"/>
          </w:tcPr>
          <w:p w14:paraId="440DDC55" w14:textId="77777777" w:rsidR="00EA249F" w:rsidRPr="003906BF" w:rsidRDefault="00EA249F" w:rsidP="006C15E1">
            <w:pPr>
              <w:pStyle w:val="TableBody"/>
              <w:spacing w:before="45" w:after="45"/>
              <w:ind w:right="108"/>
              <w:jc w:val="right"/>
              <w:rPr>
                <w:rFonts w:cstheme="minorHAnsi"/>
              </w:rPr>
            </w:pPr>
            <w:r w:rsidRPr="003906BF">
              <w:rPr>
                <w:rFonts w:cstheme="minorHAnsi"/>
              </w:rPr>
              <w:t>35</w:t>
            </w:r>
          </w:p>
        </w:tc>
      </w:tr>
      <w:tr w:rsidR="00EA249F" w:rsidRPr="006F1A5D" w14:paraId="131BF42F" w14:textId="77777777" w:rsidTr="00D7708F">
        <w:tc>
          <w:tcPr>
            <w:tcW w:w="7797" w:type="dxa"/>
            <w:tcBorders>
              <w:top w:val="nil"/>
              <w:bottom w:val="nil"/>
            </w:tcBorders>
            <w:shd w:val="clear" w:color="auto" w:fill="E6E6E6"/>
          </w:tcPr>
          <w:p w14:paraId="1067031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Territory Rivers Alliance (Territory Rivers)</w:t>
            </w:r>
          </w:p>
        </w:tc>
        <w:tc>
          <w:tcPr>
            <w:tcW w:w="1842" w:type="dxa"/>
            <w:tcBorders>
              <w:top w:val="nil"/>
              <w:bottom w:val="nil"/>
            </w:tcBorders>
            <w:shd w:val="clear" w:color="auto" w:fill="E6E6E6"/>
          </w:tcPr>
          <w:p w14:paraId="5AEEB82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70</w:t>
            </w:r>
          </w:p>
        </w:tc>
      </w:tr>
      <w:tr w:rsidR="00EA249F" w:rsidRPr="006F1A5D" w14:paraId="52966CF5" w14:textId="77777777" w:rsidTr="00D7708F">
        <w:tc>
          <w:tcPr>
            <w:tcW w:w="7797" w:type="dxa"/>
            <w:tcBorders>
              <w:bottom w:val="nil"/>
            </w:tcBorders>
          </w:tcPr>
          <w:p w14:paraId="3273692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The National Party of Australia and the Liberal Party of Australia (the Coalition)</w:t>
            </w:r>
          </w:p>
        </w:tc>
        <w:tc>
          <w:tcPr>
            <w:tcW w:w="1842" w:type="dxa"/>
            <w:tcBorders>
              <w:bottom w:val="nil"/>
            </w:tcBorders>
          </w:tcPr>
          <w:p w14:paraId="1095818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33</w:t>
            </w:r>
          </w:p>
        </w:tc>
      </w:tr>
      <w:tr w:rsidR="00EA249F" w:rsidRPr="006F1A5D" w14:paraId="7A8ABD61" w14:textId="77777777" w:rsidTr="00D7708F">
        <w:tc>
          <w:tcPr>
            <w:tcW w:w="7797" w:type="dxa"/>
            <w:tcBorders>
              <w:top w:val="nil"/>
              <w:bottom w:val="nil"/>
            </w:tcBorders>
            <w:shd w:val="clear" w:color="auto" w:fill="E6E6E6"/>
          </w:tcPr>
          <w:p w14:paraId="6FDEE232"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Urban Utilities</w:t>
            </w:r>
          </w:p>
        </w:tc>
        <w:tc>
          <w:tcPr>
            <w:tcW w:w="1842" w:type="dxa"/>
            <w:tcBorders>
              <w:top w:val="nil"/>
              <w:bottom w:val="nil"/>
            </w:tcBorders>
            <w:shd w:val="clear" w:color="auto" w:fill="E6E6E6"/>
          </w:tcPr>
          <w:p w14:paraId="5498874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61</w:t>
            </w:r>
          </w:p>
        </w:tc>
      </w:tr>
      <w:tr w:rsidR="00EA249F" w:rsidRPr="006F1A5D" w14:paraId="3D08C541" w14:textId="77777777" w:rsidTr="00D7708F">
        <w:tc>
          <w:tcPr>
            <w:tcW w:w="7797" w:type="dxa"/>
            <w:tcBorders>
              <w:bottom w:val="nil"/>
            </w:tcBorders>
          </w:tcPr>
          <w:p w14:paraId="3790257B"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Veolia Australia and New Zealand (Veolia)</w:t>
            </w:r>
          </w:p>
        </w:tc>
        <w:tc>
          <w:tcPr>
            <w:tcW w:w="1842" w:type="dxa"/>
            <w:tcBorders>
              <w:bottom w:val="nil"/>
            </w:tcBorders>
          </w:tcPr>
          <w:p w14:paraId="2FFAA13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43</w:t>
            </w:r>
          </w:p>
        </w:tc>
      </w:tr>
      <w:tr w:rsidR="00EA249F" w:rsidRPr="006F1A5D" w14:paraId="4CDA1B8B" w14:textId="77777777" w:rsidTr="00D7708F">
        <w:tc>
          <w:tcPr>
            <w:tcW w:w="7797" w:type="dxa"/>
            <w:tcBorders>
              <w:top w:val="nil"/>
              <w:bottom w:val="nil"/>
            </w:tcBorders>
            <w:shd w:val="clear" w:color="auto" w:fill="E6E6E6"/>
          </w:tcPr>
          <w:p w14:paraId="14842083"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VicWater</w:t>
            </w:r>
            <w:proofErr w:type="spellEnd"/>
          </w:p>
        </w:tc>
        <w:tc>
          <w:tcPr>
            <w:tcW w:w="1842" w:type="dxa"/>
            <w:tcBorders>
              <w:top w:val="nil"/>
              <w:bottom w:val="nil"/>
            </w:tcBorders>
            <w:shd w:val="clear" w:color="auto" w:fill="E6E6E6"/>
          </w:tcPr>
          <w:p w14:paraId="2BE00986"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34</w:t>
            </w:r>
          </w:p>
        </w:tc>
      </w:tr>
      <w:tr w:rsidR="00EA249F" w:rsidRPr="006F1A5D" w14:paraId="61EAE450" w14:textId="77777777" w:rsidTr="00D7708F">
        <w:tc>
          <w:tcPr>
            <w:tcW w:w="7797" w:type="dxa"/>
            <w:tcBorders>
              <w:bottom w:val="nil"/>
            </w:tcBorders>
          </w:tcPr>
          <w:p w14:paraId="665F705F"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Efficiency Individuals</w:t>
            </w:r>
          </w:p>
        </w:tc>
        <w:tc>
          <w:tcPr>
            <w:tcW w:w="1842" w:type="dxa"/>
            <w:tcBorders>
              <w:bottom w:val="nil"/>
            </w:tcBorders>
          </w:tcPr>
          <w:p w14:paraId="7666D44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w:t>
            </w:r>
          </w:p>
        </w:tc>
      </w:tr>
      <w:tr w:rsidR="00EA249F" w:rsidRPr="006F1A5D" w14:paraId="5D26EECE" w14:textId="77777777" w:rsidTr="00D7708F">
        <w:tc>
          <w:tcPr>
            <w:tcW w:w="7797" w:type="dxa"/>
            <w:tcBorders>
              <w:top w:val="nil"/>
              <w:bottom w:val="nil"/>
            </w:tcBorders>
            <w:shd w:val="clear" w:color="auto" w:fill="E6E6E6"/>
          </w:tcPr>
          <w:p w14:paraId="0B45AB34"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Waterfind</w:t>
            </w:r>
            <w:proofErr w:type="spellEnd"/>
          </w:p>
        </w:tc>
        <w:tc>
          <w:tcPr>
            <w:tcW w:w="1842" w:type="dxa"/>
            <w:tcBorders>
              <w:top w:val="nil"/>
              <w:bottom w:val="nil"/>
            </w:tcBorders>
            <w:shd w:val="clear" w:color="auto" w:fill="E6E6E6"/>
          </w:tcPr>
          <w:p w14:paraId="0AC5B11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14</w:t>
            </w:r>
          </w:p>
        </w:tc>
      </w:tr>
      <w:tr w:rsidR="00EA249F" w:rsidRPr="006F1A5D" w14:paraId="67F7DC7C" w14:textId="77777777" w:rsidTr="00D7708F">
        <w:tc>
          <w:tcPr>
            <w:tcW w:w="7797" w:type="dxa"/>
            <w:tcBorders>
              <w:top w:val="nil"/>
              <w:bottom w:val="nil"/>
            </w:tcBorders>
            <w:shd w:val="clear" w:color="000000" w:fill="auto"/>
          </w:tcPr>
          <w:p w14:paraId="39A44AE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Industry Operations Association of Australia (WIOA)</w:t>
            </w:r>
          </w:p>
        </w:tc>
        <w:tc>
          <w:tcPr>
            <w:tcW w:w="1842" w:type="dxa"/>
            <w:tcBorders>
              <w:top w:val="nil"/>
              <w:bottom w:val="nil"/>
            </w:tcBorders>
            <w:shd w:val="clear" w:color="000000" w:fill="auto"/>
          </w:tcPr>
          <w:p w14:paraId="6EDB23C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26</w:t>
            </w:r>
          </w:p>
        </w:tc>
      </w:tr>
      <w:tr w:rsidR="00EA249F" w:rsidRPr="006F1A5D" w14:paraId="6E5D92AC" w14:textId="77777777" w:rsidTr="00D7708F">
        <w:tc>
          <w:tcPr>
            <w:tcW w:w="7797" w:type="dxa"/>
            <w:tcBorders>
              <w:bottom w:val="nil"/>
            </w:tcBorders>
            <w:shd w:val="clear" w:color="000000" w:fill="E6E6E6"/>
          </w:tcPr>
          <w:p w14:paraId="2AD2699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lastRenderedPageBreak/>
              <w:t>Water Research Australia</w:t>
            </w:r>
          </w:p>
        </w:tc>
        <w:tc>
          <w:tcPr>
            <w:tcW w:w="1842" w:type="dxa"/>
            <w:tcBorders>
              <w:bottom w:val="nil"/>
            </w:tcBorders>
            <w:shd w:val="clear" w:color="000000" w:fill="E6E6E6"/>
          </w:tcPr>
          <w:p w14:paraId="6528EEC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29</w:t>
            </w:r>
          </w:p>
        </w:tc>
      </w:tr>
      <w:tr w:rsidR="00EA249F" w:rsidRPr="006F1A5D" w14:paraId="546E06D2" w14:textId="77777777" w:rsidTr="00D7708F">
        <w:tc>
          <w:tcPr>
            <w:tcW w:w="7797" w:type="dxa"/>
            <w:tcBorders>
              <w:top w:val="nil"/>
              <w:bottom w:val="nil"/>
            </w:tcBorders>
            <w:shd w:val="clear" w:color="000000" w:fill="auto"/>
          </w:tcPr>
          <w:p w14:paraId="16D0C1C7"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Sensitive Cities Australia (WSCA)</w:t>
            </w:r>
          </w:p>
        </w:tc>
        <w:tc>
          <w:tcPr>
            <w:tcW w:w="1842" w:type="dxa"/>
            <w:tcBorders>
              <w:top w:val="nil"/>
              <w:bottom w:val="nil"/>
            </w:tcBorders>
            <w:shd w:val="clear" w:color="000000" w:fill="auto"/>
          </w:tcPr>
          <w:p w14:paraId="61A6BB5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30</w:t>
            </w:r>
          </w:p>
        </w:tc>
      </w:tr>
      <w:tr w:rsidR="00EA249F" w:rsidRPr="006F1A5D" w14:paraId="16106590" w14:textId="77777777" w:rsidTr="00D7708F">
        <w:tc>
          <w:tcPr>
            <w:tcW w:w="7797" w:type="dxa"/>
            <w:tcBorders>
              <w:bottom w:val="nil"/>
            </w:tcBorders>
            <w:shd w:val="clear" w:color="000000" w:fill="E6E6E6"/>
          </w:tcPr>
          <w:p w14:paraId="1C0876B1"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Services Association of Australia (WSAA)</w:t>
            </w:r>
          </w:p>
        </w:tc>
        <w:tc>
          <w:tcPr>
            <w:tcW w:w="1842" w:type="dxa"/>
            <w:tcBorders>
              <w:bottom w:val="nil"/>
            </w:tcBorders>
            <w:shd w:val="clear" w:color="000000" w:fill="E6E6E6"/>
          </w:tcPr>
          <w:p w14:paraId="0BBE13F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53</w:t>
            </w:r>
          </w:p>
        </w:tc>
      </w:tr>
      <w:tr w:rsidR="00EA249F" w:rsidRPr="006F1A5D" w14:paraId="646BE158" w14:textId="77777777" w:rsidTr="00D7708F">
        <w:tc>
          <w:tcPr>
            <w:tcW w:w="7797" w:type="dxa"/>
            <w:tcBorders>
              <w:top w:val="nil"/>
              <w:bottom w:val="nil"/>
            </w:tcBorders>
            <w:shd w:val="clear" w:color="000000" w:fill="auto"/>
          </w:tcPr>
          <w:p w14:paraId="0E150AB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Stewardship Asia Pacific (WSAP)</w:t>
            </w:r>
          </w:p>
        </w:tc>
        <w:tc>
          <w:tcPr>
            <w:tcW w:w="1842" w:type="dxa"/>
            <w:tcBorders>
              <w:top w:val="nil"/>
              <w:bottom w:val="nil"/>
            </w:tcBorders>
            <w:shd w:val="clear" w:color="000000" w:fill="auto"/>
          </w:tcPr>
          <w:p w14:paraId="5848302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8</w:t>
            </w:r>
          </w:p>
        </w:tc>
      </w:tr>
      <w:tr w:rsidR="00EA249F" w:rsidRPr="006F1A5D" w14:paraId="483F16A7" w14:textId="77777777" w:rsidTr="00D7708F">
        <w:tc>
          <w:tcPr>
            <w:tcW w:w="7797" w:type="dxa"/>
            <w:tcBorders>
              <w:bottom w:val="single" w:sz="4" w:space="0" w:color="B3B3B3"/>
            </w:tcBorders>
            <w:shd w:val="clear" w:color="000000" w:fill="E6E6E6"/>
          </w:tcPr>
          <w:p w14:paraId="19B0C802"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WaterNSW</w:t>
            </w:r>
            <w:proofErr w:type="spellEnd"/>
          </w:p>
        </w:tc>
        <w:tc>
          <w:tcPr>
            <w:tcW w:w="1842" w:type="dxa"/>
            <w:tcBorders>
              <w:bottom w:val="single" w:sz="4" w:space="0" w:color="B3B3B3"/>
            </w:tcBorders>
            <w:shd w:val="clear" w:color="000000" w:fill="E6E6E6"/>
          </w:tcPr>
          <w:p w14:paraId="2DF5C2C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51</w:t>
            </w:r>
          </w:p>
        </w:tc>
      </w:tr>
    </w:tbl>
    <w:p w14:paraId="298E8D82" w14:textId="77777777" w:rsidR="00CC5C46" w:rsidRDefault="00CC5C46" w:rsidP="00C1307D">
      <w:pPr>
        <w:pStyle w:val="BodyText"/>
        <w:sectPr w:rsidR="00CC5C46" w:rsidSect="00CC5C46">
          <w:pgSz w:w="11906" w:h="16838" w:code="9"/>
          <w:pgMar w:top="1134" w:right="1134" w:bottom="1134" w:left="1134" w:header="794" w:footer="510" w:gutter="0"/>
          <w:cols w:space="708"/>
          <w:docGrid w:linePitch="360"/>
        </w:sectPr>
      </w:pPr>
    </w:p>
    <w:p w14:paraId="364E631B" w14:textId="5F538B4C" w:rsidR="00A57A02" w:rsidRDefault="0024497D" w:rsidP="00CC5C46">
      <w:pPr>
        <w:pStyle w:val="Heading2-nonumber"/>
        <w:keepNext w:val="0"/>
        <w:keepLines w:val="0"/>
      </w:pPr>
      <w:bookmarkStart w:id="20" w:name="_Toc233795066"/>
      <w:r>
        <w:lastRenderedPageBreak/>
        <w:t>B.</w:t>
      </w:r>
      <w:r>
        <w:tab/>
      </w:r>
      <w:r w:rsidR="006C54DD">
        <w:t>Stakeholder working group</w:t>
      </w:r>
      <w:bookmarkEnd w:id="20"/>
    </w:p>
    <w:p w14:paraId="2227CC15" w14:textId="11C60633" w:rsidR="00C6382A" w:rsidRDefault="007B64AF" w:rsidP="002D3FEE">
      <w:pPr>
        <w:pStyle w:val="BodyText"/>
        <w:spacing w:after="240"/>
      </w:pPr>
      <w:r w:rsidRPr="000D7B84">
        <w:t>In accordance with section</w:t>
      </w:r>
      <w:r>
        <w:t> </w:t>
      </w:r>
      <w:r w:rsidRPr="000D7B84">
        <w:t xml:space="preserve">89 of the </w:t>
      </w:r>
      <w:r w:rsidRPr="00DD47EA">
        <w:rPr>
          <w:i/>
          <w:iCs/>
        </w:rPr>
        <w:t>Water Act 2007</w:t>
      </w:r>
      <w:r w:rsidRPr="000D7B84">
        <w:t xml:space="preserve"> (</w:t>
      </w:r>
      <w:proofErr w:type="spellStart"/>
      <w:r w:rsidRPr="000D7B84">
        <w:t>Cth</w:t>
      </w:r>
      <w:proofErr w:type="spellEnd"/>
      <w:r w:rsidRPr="000D7B84">
        <w:t xml:space="preserve">), the Commission established a </w:t>
      </w:r>
      <w:r>
        <w:t>s</w:t>
      </w:r>
      <w:r w:rsidRPr="000D7B84">
        <w:t xml:space="preserve">takeholder </w:t>
      </w:r>
      <w:r>
        <w:t>w</w:t>
      </w:r>
      <w:r w:rsidRPr="000D7B84">
        <w:t xml:space="preserve">orking </w:t>
      </w:r>
      <w:r>
        <w:t>g</w:t>
      </w:r>
      <w:r w:rsidRPr="000D7B84">
        <w:t xml:space="preserve">roup for this inquiry. The </w:t>
      </w:r>
      <w:r>
        <w:t>stakeholder</w:t>
      </w:r>
      <w:r w:rsidRPr="000D7B84">
        <w:t xml:space="preserve"> working group provides a forum to exchange information and views on issues relevant to this inquiry. </w:t>
      </w:r>
    </w:p>
    <w:tbl>
      <w:tblPr>
        <w:tblW w:w="9639"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9639"/>
      </w:tblGrid>
      <w:tr w:rsidR="007B64AF" w:rsidRPr="006F1A5D" w14:paraId="53AEFFC8" w14:textId="77777777">
        <w:trPr>
          <w:tblHeader/>
        </w:trPr>
        <w:tc>
          <w:tcPr>
            <w:tcW w:w="9639" w:type="dxa"/>
            <w:tcBorders>
              <w:bottom w:val="single" w:sz="4" w:space="0" w:color="BFBFBF"/>
            </w:tcBorders>
            <w:shd w:val="clear" w:color="000000" w:fill="auto"/>
            <w:vAlign w:val="bottom"/>
          </w:tcPr>
          <w:p w14:paraId="57D9A580" w14:textId="77777777" w:rsidR="007B64AF" w:rsidRPr="00BC5F1F" w:rsidRDefault="007B64AF">
            <w:pPr>
              <w:pStyle w:val="TableHeading"/>
            </w:pPr>
            <w:r w:rsidRPr="00BC5F1F">
              <w:t>Participants</w:t>
            </w:r>
          </w:p>
        </w:tc>
      </w:tr>
      <w:tr w:rsidR="007B64AF" w:rsidRPr="006F1A5D" w14:paraId="7EDC1FC7" w14:textId="77777777">
        <w:tc>
          <w:tcPr>
            <w:tcW w:w="9639" w:type="dxa"/>
            <w:tcBorders>
              <w:top w:val="single" w:sz="4" w:space="0" w:color="BFBFBF"/>
              <w:bottom w:val="nil"/>
            </w:tcBorders>
            <w:shd w:val="clear" w:color="000000" w:fill="E6E6E6"/>
          </w:tcPr>
          <w:p w14:paraId="7B978527" w14:textId="77777777" w:rsidR="007B64AF" w:rsidRPr="00BC5F1F" w:rsidRDefault="007B64AF">
            <w:pPr>
              <w:pStyle w:val="TableBody"/>
              <w:spacing w:before="45" w:after="45"/>
            </w:pPr>
            <w:r w:rsidRPr="00BC5F1F">
              <w:t>Australian Academy of Technological Sciences and Engineering</w:t>
            </w:r>
          </w:p>
        </w:tc>
      </w:tr>
      <w:tr w:rsidR="007B64AF" w:rsidRPr="006F1A5D" w14:paraId="10EB1968" w14:textId="77777777">
        <w:tc>
          <w:tcPr>
            <w:tcW w:w="9639" w:type="dxa"/>
            <w:tcBorders>
              <w:bottom w:val="nil"/>
            </w:tcBorders>
          </w:tcPr>
          <w:p w14:paraId="5DBC03D0" w14:textId="77777777" w:rsidR="007B64AF" w:rsidRPr="00BC5F1F" w:rsidRDefault="007B64AF">
            <w:pPr>
              <w:pStyle w:val="TableBody"/>
              <w:spacing w:before="45" w:after="45"/>
            </w:pPr>
            <w:r w:rsidRPr="00BC5F1F">
              <w:t>Australian Water Association</w:t>
            </w:r>
          </w:p>
        </w:tc>
      </w:tr>
      <w:tr w:rsidR="007B64AF" w:rsidRPr="006F1A5D" w14:paraId="2B3E591F" w14:textId="77777777">
        <w:tc>
          <w:tcPr>
            <w:tcW w:w="9639" w:type="dxa"/>
            <w:tcBorders>
              <w:top w:val="nil"/>
              <w:bottom w:val="nil"/>
            </w:tcBorders>
            <w:shd w:val="clear" w:color="auto" w:fill="E6E6E6"/>
          </w:tcPr>
          <w:p w14:paraId="263A7244" w14:textId="77777777" w:rsidR="007B64AF" w:rsidRPr="00BC5F1F" w:rsidRDefault="007B64AF">
            <w:pPr>
              <w:pStyle w:val="TableBody"/>
              <w:spacing w:before="45" w:after="45"/>
            </w:pPr>
            <w:r w:rsidRPr="00EE4881">
              <w:t>Committee on Aboriginal and Torres Strait Islander Water Interests</w:t>
            </w:r>
          </w:p>
        </w:tc>
      </w:tr>
      <w:tr w:rsidR="007B64AF" w:rsidRPr="006F1A5D" w14:paraId="67F24907" w14:textId="77777777">
        <w:tc>
          <w:tcPr>
            <w:tcW w:w="9639" w:type="dxa"/>
            <w:tcBorders>
              <w:bottom w:val="nil"/>
            </w:tcBorders>
          </w:tcPr>
          <w:p w14:paraId="11EDB981" w14:textId="77777777" w:rsidR="007B64AF" w:rsidRPr="00BC5F1F" w:rsidRDefault="007B64AF">
            <w:pPr>
              <w:pStyle w:val="TableBody"/>
              <w:spacing w:before="45" w:after="45"/>
            </w:pPr>
            <w:r w:rsidRPr="00EE4881">
              <w:t>Environmental Justice Australia</w:t>
            </w:r>
          </w:p>
        </w:tc>
      </w:tr>
      <w:tr w:rsidR="007B64AF" w:rsidRPr="006F1A5D" w14:paraId="7421781F" w14:textId="77777777">
        <w:tc>
          <w:tcPr>
            <w:tcW w:w="9639" w:type="dxa"/>
            <w:tcBorders>
              <w:top w:val="nil"/>
              <w:bottom w:val="nil"/>
            </w:tcBorders>
            <w:shd w:val="clear" w:color="auto" w:fill="E6E6E6"/>
          </w:tcPr>
          <w:p w14:paraId="54E8701A" w14:textId="77777777" w:rsidR="007B64AF" w:rsidRPr="00BC5F1F" w:rsidRDefault="007B64AF">
            <w:pPr>
              <w:pStyle w:val="TableBody"/>
              <w:spacing w:before="45" w:after="45"/>
            </w:pPr>
            <w:r w:rsidRPr="00EE4881">
              <w:t>Minerals Council of Australia</w:t>
            </w:r>
          </w:p>
        </w:tc>
      </w:tr>
      <w:tr w:rsidR="007B64AF" w:rsidRPr="006F1A5D" w14:paraId="7C29A149" w14:textId="77777777">
        <w:tc>
          <w:tcPr>
            <w:tcW w:w="9639" w:type="dxa"/>
            <w:tcBorders>
              <w:top w:val="nil"/>
              <w:bottom w:val="nil"/>
            </w:tcBorders>
            <w:shd w:val="clear" w:color="000000" w:fill="auto"/>
          </w:tcPr>
          <w:p w14:paraId="430A45EE" w14:textId="77777777" w:rsidR="007B64AF" w:rsidRPr="00BC5F1F" w:rsidRDefault="007B64AF">
            <w:pPr>
              <w:pStyle w:val="TableBody"/>
              <w:spacing w:before="45" w:after="45"/>
            </w:pPr>
            <w:r w:rsidRPr="00EE4881">
              <w:t>National Farmers</w:t>
            </w:r>
            <w:r>
              <w:t>’</w:t>
            </w:r>
            <w:r w:rsidRPr="00EE4881">
              <w:t xml:space="preserve"> Federation</w:t>
            </w:r>
          </w:p>
        </w:tc>
      </w:tr>
      <w:tr w:rsidR="007B64AF" w:rsidRPr="006F1A5D" w14:paraId="5729CDFC" w14:textId="77777777">
        <w:tc>
          <w:tcPr>
            <w:tcW w:w="9639" w:type="dxa"/>
            <w:tcBorders>
              <w:bottom w:val="nil"/>
            </w:tcBorders>
            <w:shd w:val="clear" w:color="000000" w:fill="E6E6E6"/>
          </w:tcPr>
          <w:p w14:paraId="641D67F3" w14:textId="77777777" w:rsidR="007B64AF" w:rsidRPr="00BC5F1F" w:rsidRDefault="007B64AF">
            <w:pPr>
              <w:pStyle w:val="TableBody"/>
              <w:spacing w:before="45" w:after="45"/>
            </w:pPr>
            <w:r w:rsidRPr="00EE4881">
              <w:t>National Health and Medical Research Council</w:t>
            </w:r>
          </w:p>
        </w:tc>
      </w:tr>
      <w:tr w:rsidR="007B64AF" w:rsidRPr="006F1A5D" w14:paraId="428C9C62" w14:textId="77777777">
        <w:tc>
          <w:tcPr>
            <w:tcW w:w="9639" w:type="dxa"/>
            <w:tcBorders>
              <w:top w:val="nil"/>
              <w:bottom w:val="nil"/>
            </w:tcBorders>
            <w:shd w:val="clear" w:color="000000" w:fill="auto"/>
          </w:tcPr>
          <w:p w14:paraId="79D02E49" w14:textId="77777777" w:rsidR="007B64AF" w:rsidRPr="00BC5F1F" w:rsidRDefault="007B64AF">
            <w:pPr>
              <w:pStyle w:val="TableBody"/>
              <w:spacing w:before="45" w:after="45"/>
            </w:pPr>
            <w:r w:rsidRPr="00EE4881">
              <w:t>South Australian Council of Social Service</w:t>
            </w:r>
          </w:p>
        </w:tc>
      </w:tr>
      <w:tr w:rsidR="007B64AF" w:rsidRPr="006F1A5D" w14:paraId="7C6ED415" w14:textId="77777777">
        <w:tc>
          <w:tcPr>
            <w:tcW w:w="9639" w:type="dxa"/>
            <w:tcBorders>
              <w:bottom w:val="single" w:sz="4" w:space="0" w:color="BFBFBF"/>
            </w:tcBorders>
            <w:shd w:val="clear" w:color="000000" w:fill="E6E6E6"/>
          </w:tcPr>
          <w:p w14:paraId="27582ACD" w14:textId="77777777" w:rsidR="007B64AF" w:rsidRPr="00BC5F1F" w:rsidRDefault="007B64AF">
            <w:pPr>
              <w:pStyle w:val="TableBody"/>
              <w:spacing w:before="45" w:after="45"/>
            </w:pPr>
            <w:r w:rsidRPr="00EE4881">
              <w:t>Water Services Association of Australia</w:t>
            </w:r>
          </w:p>
        </w:tc>
      </w:tr>
    </w:tbl>
    <w:p w14:paraId="25D5FD48" w14:textId="77777777" w:rsidR="007D4377" w:rsidRDefault="007D4377" w:rsidP="007B64AF">
      <w:pPr>
        <w:pStyle w:val="BodyText"/>
        <w:sectPr w:rsidR="007D4377" w:rsidSect="007B64AF">
          <w:headerReference w:type="default" r:id="rId39"/>
          <w:pgSz w:w="11906" w:h="16838" w:code="9"/>
          <w:pgMar w:top="1134" w:right="1134" w:bottom="1134" w:left="1134" w:header="794" w:footer="510" w:gutter="0"/>
          <w:cols w:space="708"/>
          <w:docGrid w:linePitch="360"/>
        </w:sectPr>
      </w:pPr>
    </w:p>
    <w:p w14:paraId="243737E2" w14:textId="0146D7B0" w:rsidR="006C54DD" w:rsidRDefault="00A86684" w:rsidP="00A86684">
      <w:pPr>
        <w:pStyle w:val="Heading2-nonumber"/>
      </w:pPr>
      <w:bookmarkStart w:id="21" w:name="_Toc233795067"/>
      <w:r>
        <w:lastRenderedPageBreak/>
        <w:t>C.</w:t>
      </w:r>
      <w:r>
        <w:tab/>
      </w:r>
      <w:r w:rsidR="00937999" w:rsidRPr="0076524D">
        <w:t>Perspectives on the National Water Agreement</w:t>
      </w:r>
      <w:bookmarkEnd w:id="21"/>
    </w:p>
    <w:p w14:paraId="329B6439" w14:textId="77777777" w:rsidR="004446E0" w:rsidRPr="0076524D" w:rsidRDefault="004446E0" w:rsidP="00AC466A">
      <w:pPr>
        <w:pStyle w:val="BodyText"/>
      </w:pPr>
      <w:r w:rsidRPr="0076524D">
        <w:t>While advising on the content of the draft NWA is out of scope for this inquiry</w:t>
      </w:r>
      <w:r>
        <w:t xml:space="preserve"> (section 2), </w:t>
      </w:r>
      <w:r w:rsidRPr="0076524D">
        <w:t>participants provided feedback on the NWA</w:t>
      </w:r>
      <w:r>
        <w:t xml:space="preserve"> in submissions and meetings (including the stakeholder working group)</w:t>
      </w:r>
      <w:r w:rsidRPr="0076524D">
        <w:t xml:space="preserve">, </w:t>
      </w:r>
      <w:r>
        <w:t>covering</w:t>
      </w:r>
      <w:r w:rsidRPr="0076524D">
        <w:t xml:space="preserve"> its development, the draft Agreement, and what should be included in a finalised NWA.</w:t>
      </w:r>
      <w:r>
        <w:t xml:space="preserve"> This appendix summarises some of that feedback. </w:t>
      </w:r>
    </w:p>
    <w:p w14:paraId="0E60A6B7" w14:textId="77777777" w:rsidR="004446E0" w:rsidRDefault="004446E0" w:rsidP="00AC466A">
      <w:pPr>
        <w:pStyle w:val="BodyText"/>
      </w:pPr>
      <w:r w:rsidRPr="0076524D">
        <w:t xml:space="preserve">Some participants </w:t>
      </w:r>
      <w:r>
        <w:t>expressed their support for water reform through a renewed NWA. The Water Services Association of Australia (sub. 53, p. 6) called for a ‘national reset’ through a renewed NWA, with genuine engagement by all jurisdictions (including the Australian Government) and clear accountability for delivery. Water Stewardship Asia Pacific (sub. 8, p. 1) stated ‘n</w:t>
      </w:r>
      <w:r w:rsidRPr="00AE3BC4">
        <w:t xml:space="preserve">ational frameworks under the NWI </w:t>
      </w:r>
      <w:r>
        <w:t>–</w:t>
      </w:r>
      <w:r w:rsidRPr="00AE3BC4">
        <w:t xml:space="preserve"> and now the National Water Agreement </w:t>
      </w:r>
      <w:r>
        <w:t>–</w:t>
      </w:r>
      <w:r w:rsidRPr="00AE3BC4">
        <w:t xml:space="preserve"> continue to provide a strong policy foundation</w:t>
      </w:r>
      <w:r>
        <w:t xml:space="preserve">’. In addition, </w:t>
      </w:r>
      <w:proofErr w:type="spellStart"/>
      <w:r>
        <w:t>Kremford</w:t>
      </w:r>
      <w:proofErr w:type="spellEnd"/>
      <w:r>
        <w:t xml:space="preserve"> (sub. 4, p. 2) welcomed ‘</w:t>
      </w:r>
      <w:r w:rsidRPr="00444E6C">
        <w:t>the NWA and the opportunity it creates to embed better measurement standards into a refreshed national water policy framework from the outset</w:t>
      </w:r>
      <w:r>
        <w:t>’.</w:t>
      </w:r>
    </w:p>
    <w:p w14:paraId="2CE88350" w14:textId="77777777" w:rsidR="004446E0" w:rsidRPr="0076524D" w:rsidRDefault="004446E0" w:rsidP="00AC466A">
      <w:pPr>
        <w:pStyle w:val="BodyText"/>
      </w:pPr>
      <w:r>
        <w:t>Several participants also</w:t>
      </w:r>
      <w:r w:rsidRPr="0076524D">
        <w:t xml:space="preserve"> discussed positive aspects of the draft NWA, including its coverage of climate change impacts, science and data</w:t>
      </w:r>
      <w:r>
        <w:t xml:space="preserve"> (ATSE, sub. 3, p. 2)</w:t>
      </w:r>
      <w:r w:rsidRPr="0076524D">
        <w:t xml:space="preserve">, and its stronger </w:t>
      </w:r>
      <w:r>
        <w:t>recognition</w:t>
      </w:r>
      <w:r w:rsidRPr="0076524D">
        <w:t xml:space="preserve"> </w:t>
      </w:r>
      <w:r>
        <w:t>of</w:t>
      </w:r>
      <w:r w:rsidRPr="0076524D">
        <w:t xml:space="preserve"> Aboriginal and Torres Strait Islander water interests (Territory Rivers Alliance, sub. 70</w:t>
      </w:r>
      <w:r>
        <w:t xml:space="preserve">, p. 7), and </w:t>
      </w:r>
      <w:r w:rsidRPr="001C763A">
        <w:t>the inclusion of water services</w:t>
      </w:r>
      <w:r>
        <w:t xml:space="preserve"> in the national water reform priorities</w:t>
      </w:r>
      <w:r w:rsidRPr="0076524D">
        <w:t xml:space="preserve"> (</w:t>
      </w:r>
      <w:r>
        <w:t>LGAQ, sub. 55, p. 2</w:t>
      </w:r>
      <w:r w:rsidRPr="0076524D">
        <w:t>). Urban Utilities (sub. 61</w:t>
      </w:r>
      <w:r>
        <w:t>, p. 1</w:t>
      </w:r>
      <w:r w:rsidRPr="0076524D">
        <w:t xml:space="preserve">) welcomed ‘the renewed clarity and alignment it provides for cross-jurisdictional water management and service delivery’. </w:t>
      </w:r>
      <w:proofErr w:type="spellStart"/>
      <w:r>
        <w:t>WaterNSW</w:t>
      </w:r>
      <w:proofErr w:type="spellEnd"/>
      <w:r>
        <w:t xml:space="preserve"> (sub. 51, p. 2) endorsed independent economic regulation and water services pricing being one of the six streams of work proposed to realise the objectives of the NWA.</w:t>
      </w:r>
    </w:p>
    <w:p w14:paraId="6F025CD1" w14:textId="77777777" w:rsidR="004446E0" w:rsidRPr="0076524D" w:rsidRDefault="004446E0" w:rsidP="00AC466A">
      <w:pPr>
        <w:pStyle w:val="BodyText"/>
      </w:pPr>
      <w:r>
        <w:t>However, some</w:t>
      </w:r>
      <w:r w:rsidRPr="0076524D">
        <w:t xml:space="preserve"> participants raised concerns about </w:t>
      </w:r>
      <w:r>
        <w:t xml:space="preserve">the </w:t>
      </w:r>
      <w:r w:rsidRPr="0076524D">
        <w:t>NWA</w:t>
      </w:r>
      <w:r>
        <w:t>’s</w:t>
      </w:r>
      <w:r w:rsidRPr="0076524D">
        <w:t xml:space="preserve"> development process. Concerns were raised that the version of the NWA </w:t>
      </w:r>
      <w:r>
        <w:t xml:space="preserve">that was signed by the Australian Government and </w:t>
      </w:r>
      <w:r w:rsidRPr="0076524D">
        <w:t xml:space="preserve">is </w:t>
      </w:r>
      <w:r>
        <w:t>with state and territory governments for signing</w:t>
      </w:r>
      <w:r w:rsidRPr="0076524D">
        <w:t xml:space="preserve"> is not public</w:t>
      </w:r>
      <w:r>
        <w:t>ly</w:t>
      </w:r>
      <w:r w:rsidRPr="0076524D">
        <w:t xml:space="preserve"> available as </w:t>
      </w:r>
      <w:proofErr w:type="gramStart"/>
      <w:r w:rsidRPr="0076524D">
        <w:t>at</w:t>
      </w:r>
      <w:proofErr w:type="gramEnd"/>
      <w:r w:rsidRPr="0076524D">
        <w:t xml:space="preserve"> June 2026 (NFF, sub. 31</w:t>
      </w:r>
      <w:r>
        <w:t>, pp. 4–5</w:t>
      </w:r>
      <w:r w:rsidRPr="0076524D">
        <w:t>; NIC, sub. 65</w:t>
      </w:r>
      <w:r>
        <w:t>, p. 1</w:t>
      </w:r>
      <w:r w:rsidRPr="0076524D">
        <w:t xml:space="preserve">). Some participants also noted a lack of clarity </w:t>
      </w:r>
      <w:r>
        <w:t xml:space="preserve">and specificity </w:t>
      </w:r>
      <w:r w:rsidRPr="0076524D">
        <w:t>regarding how this inquiry aligns with the development of the NW</w:t>
      </w:r>
      <w:r>
        <w:t>A</w:t>
      </w:r>
      <w:r w:rsidRPr="0076524D">
        <w:t xml:space="preserve"> (for example, AWA, sub. 50</w:t>
      </w:r>
      <w:r>
        <w:t>, p. 6</w:t>
      </w:r>
      <w:r w:rsidRPr="0076524D">
        <w:t>; NFF, sub. 31</w:t>
      </w:r>
      <w:r>
        <w:t>, p. 4</w:t>
      </w:r>
      <w:r w:rsidRPr="0076524D">
        <w:t xml:space="preserve">). In addition, while participants noted the Committee on Aboriginal and Torres Strait Islander Water Interests provided advice on the draft NWA, some participants were concerned the </w:t>
      </w:r>
      <w:r>
        <w:t>overall</w:t>
      </w:r>
      <w:r w:rsidRPr="0076524D">
        <w:t xml:space="preserve"> engagement with Aboriginal and Torres Strait Islander people and communities was not best practice (</w:t>
      </w:r>
      <w:r>
        <w:t>ENREL</w:t>
      </w:r>
      <w:r w:rsidRPr="0076524D">
        <w:t>, sub. 67</w:t>
      </w:r>
      <w:r>
        <w:t>, pp. 4–5</w:t>
      </w:r>
      <w:r w:rsidRPr="0076524D">
        <w:t>; ILSC, sub. 2</w:t>
      </w:r>
      <w:r>
        <w:t>, p. 4</w:t>
      </w:r>
      <w:r w:rsidRPr="0076524D">
        <w:t>).</w:t>
      </w:r>
    </w:p>
    <w:p w14:paraId="48AFA613" w14:textId="77777777" w:rsidR="004446E0" w:rsidRPr="0076524D" w:rsidRDefault="004446E0" w:rsidP="00AC466A">
      <w:pPr>
        <w:pStyle w:val="BodyText"/>
      </w:pPr>
      <w:r>
        <w:t>S</w:t>
      </w:r>
      <w:r w:rsidRPr="0076524D">
        <w:t>ome participants also had concerns about the draft NWA. The Territory Rivers Alliance (sub. 70</w:t>
      </w:r>
      <w:r>
        <w:t>, p. 8</w:t>
      </w:r>
      <w:r w:rsidRPr="0076524D">
        <w:t xml:space="preserve">), for example, argued ‘it is inadequate to secure Australia’s stated commitments under international human rights and environmental </w:t>
      </w:r>
      <w:proofErr w:type="gramStart"/>
      <w:r w:rsidRPr="0076524D">
        <w:t>agreements’</w:t>
      </w:r>
      <w:proofErr w:type="gramEnd"/>
      <w:r w:rsidRPr="0076524D">
        <w:t>. Border Rivers Food and Fibre (sub. 47</w:t>
      </w:r>
      <w:r>
        <w:t>, p. 2</w:t>
      </w:r>
      <w:r w:rsidRPr="0076524D">
        <w:t xml:space="preserve">) stated ‘the draft National Water Agreement risks weakening the detailed, enforceable commitments of the 2004 NWI without replacing them with equally robust </w:t>
      </w:r>
      <w:proofErr w:type="gramStart"/>
      <w:r w:rsidRPr="0076524D">
        <w:t>provisions’</w:t>
      </w:r>
      <w:proofErr w:type="gramEnd"/>
      <w:r w:rsidRPr="0076524D">
        <w:t>. And the National Irrigators’ Council (sub. 65</w:t>
      </w:r>
      <w:r>
        <w:t>, pp. 8–9</w:t>
      </w:r>
      <w:r w:rsidRPr="0076524D">
        <w:t xml:space="preserve">) raised concerns about unclear governance and a lack of financial support for its implementation. </w:t>
      </w:r>
    </w:p>
    <w:p w14:paraId="15831354" w14:textId="77777777" w:rsidR="004446E0" w:rsidRPr="0076524D" w:rsidRDefault="004446E0" w:rsidP="00AC466A">
      <w:pPr>
        <w:pStyle w:val="BodyText"/>
      </w:pPr>
      <w:r>
        <w:t>Some participants raised</w:t>
      </w:r>
      <w:r w:rsidRPr="0076524D">
        <w:t xml:space="preserve"> ideas for </w:t>
      </w:r>
      <w:r>
        <w:t xml:space="preserve">the national water reform agenda </w:t>
      </w:r>
      <w:r w:rsidRPr="0076524D">
        <w:t>includ</w:t>
      </w:r>
      <w:r>
        <w:t>ing</w:t>
      </w:r>
      <w:r w:rsidRPr="0076524D">
        <w:t>, for example:</w:t>
      </w:r>
    </w:p>
    <w:p w14:paraId="60892A9F" w14:textId="77777777" w:rsidR="004446E0" w:rsidRPr="00CC70B1" w:rsidRDefault="004446E0" w:rsidP="00AC466A">
      <w:pPr>
        <w:pStyle w:val="ListBullet"/>
      </w:pPr>
      <w:r w:rsidRPr="00CC70B1">
        <w:t>affirming that water is a basic human right (CWA, sub. 25, p. 11)</w:t>
      </w:r>
    </w:p>
    <w:p w14:paraId="0934FCF1" w14:textId="77777777" w:rsidR="004446E0" w:rsidRPr="00CC70B1" w:rsidRDefault="004446E0" w:rsidP="00AC466A">
      <w:pPr>
        <w:pStyle w:val="ListBullet"/>
      </w:pPr>
      <w:r w:rsidRPr="00CC70B1">
        <w:t>an increased focus on climate change mitigation and adaptation (MCLE, sub. 48, pp. 1–2) and other long-term pressures such as demand from housing and data centres, intergenerational equity concerns, and the nexus between water, energy and food</w:t>
      </w:r>
    </w:p>
    <w:p w14:paraId="50D86199" w14:textId="77777777" w:rsidR="004446E0" w:rsidRPr="00CC70B1" w:rsidRDefault="004446E0" w:rsidP="00AC466A">
      <w:pPr>
        <w:pStyle w:val="ListBullet"/>
      </w:pPr>
      <w:r w:rsidRPr="00CC70B1">
        <w:t xml:space="preserve">increased recognition of the importance of groundwater (AMEC, sub. 40, p. 3; </w:t>
      </w:r>
      <w:proofErr w:type="spellStart"/>
      <w:r w:rsidRPr="00CC70B1">
        <w:t>Kremford</w:t>
      </w:r>
      <w:proofErr w:type="spellEnd"/>
      <w:r w:rsidRPr="00CC70B1">
        <w:t>, sub. 4, p. 7; MCLE, sub. 48, pp. 1–2)</w:t>
      </w:r>
    </w:p>
    <w:p w14:paraId="1824FF54" w14:textId="77777777" w:rsidR="004446E0" w:rsidRPr="00CC70B1" w:rsidRDefault="004446E0" w:rsidP="00AC466A">
      <w:pPr>
        <w:pStyle w:val="ListBullet"/>
      </w:pPr>
      <w:r w:rsidRPr="00CC70B1">
        <w:t>increased realisation of Aboriginal and Torres Strait Islander water rights and interests (CWA, sub. 25, pp. 15–16; Territory Rivers Alliance, sub. 70, p. 7)</w:t>
      </w:r>
    </w:p>
    <w:p w14:paraId="5E63FDB3" w14:textId="77777777" w:rsidR="004446E0" w:rsidRPr="00CC70B1" w:rsidRDefault="004446E0" w:rsidP="00AC466A">
      <w:pPr>
        <w:pStyle w:val="ListBullet"/>
      </w:pPr>
      <w:r w:rsidRPr="00CC70B1">
        <w:lastRenderedPageBreak/>
        <w:t>improved knowledge sharing and capacity building, including using digital tools to share information, and applying the latest scientific standards to water issues</w:t>
      </w:r>
    </w:p>
    <w:p w14:paraId="69944798" w14:textId="5811EAFF" w:rsidR="00A57A02" w:rsidRDefault="004446E0" w:rsidP="00AC466A">
      <w:pPr>
        <w:pStyle w:val="ListBullet"/>
      </w:pPr>
      <w:r w:rsidRPr="00CC70B1">
        <w:t>ensuring implementation plans are published, have defined milestones, and require annual reporting (AMEC, sub. 40, p. 3).</w:t>
      </w:r>
    </w:p>
    <w:p w14:paraId="59FE8835" w14:textId="77777777" w:rsidR="00937999" w:rsidRDefault="00937999" w:rsidP="007B64AF">
      <w:pPr>
        <w:pStyle w:val="BodyText"/>
        <w:sectPr w:rsidR="00937999" w:rsidSect="007B64AF">
          <w:pgSz w:w="11906" w:h="16838" w:code="9"/>
          <w:pgMar w:top="1134" w:right="1134" w:bottom="1134" w:left="1134" w:header="794" w:footer="510" w:gutter="0"/>
          <w:cols w:space="708"/>
          <w:docGrid w:linePitch="360"/>
        </w:sectPr>
      </w:pPr>
    </w:p>
    <w:p w14:paraId="0C2EB94B" w14:textId="60D00FA1" w:rsidR="00937999" w:rsidRDefault="00937999" w:rsidP="00937999">
      <w:pPr>
        <w:pStyle w:val="Heading2-nonumber"/>
      </w:pPr>
      <w:bookmarkStart w:id="22" w:name="_Toc233795068"/>
      <w:r>
        <w:lastRenderedPageBreak/>
        <w:t>D.</w:t>
      </w:r>
      <w:r>
        <w:tab/>
      </w:r>
      <w:r w:rsidR="008C5CD6">
        <w:t>NWI element outcomes</w:t>
      </w:r>
      <w:bookmarkEnd w:id="22"/>
    </w:p>
    <w:p w14:paraId="4131F57E" w14:textId="77777777" w:rsidR="00CC70B1" w:rsidRDefault="00CC70B1" w:rsidP="00CC70B1">
      <w:pPr>
        <w:pStyle w:val="Heading3"/>
      </w:pPr>
      <w:r>
        <w:t>Water access entitlements and planning framework (NWI paragraph 25)</w:t>
      </w:r>
    </w:p>
    <w:p w14:paraId="34A3B51F" w14:textId="77777777" w:rsidR="00CC70B1" w:rsidRDefault="00CC70B1" w:rsidP="00CC70B1">
      <w:r>
        <w:t>The Parties agree that their water access entitlements and planning frameworks will deliver the following outcomes:</w:t>
      </w:r>
    </w:p>
    <w:p w14:paraId="076831A5" w14:textId="77777777" w:rsidR="00CC70B1" w:rsidRPr="00CC70B1" w:rsidRDefault="00CC70B1" w:rsidP="00CC70B1">
      <w:pPr>
        <w:pStyle w:val="ListBullet"/>
      </w:pPr>
      <w:r w:rsidRPr="00CC70B1">
        <w:t>enhance the security and commercial certainty of water access entitlements by clearly specifying the statutory nature of those entitlements</w:t>
      </w:r>
    </w:p>
    <w:p w14:paraId="43453014" w14:textId="77777777" w:rsidR="00CC70B1" w:rsidRPr="00CC70B1" w:rsidRDefault="00CC70B1" w:rsidP="00CC70B1">
      <w:pPr>
        <w:pStyle w:val="ListBullet"/>
      </w:pPr>
      <w:r w:rsidRPr="00CC70B1">
        <w:t>provide a statutory basis for environmental and other public benefit outcomes in surface and groundwater systems to protect water sources and their dependent ecosystems</w:t>
      </w:r>
    </w:p>
    <w:p w14:paraId="50523E64" w14:textId="77777777" w:rsidR="00CC70B1" w:rsidRPr="00CC70B1" w:rsidRDefault="00CC70B1" w:rsidP="00CC70B1">
      <w:pPr>
        <w:pStyle w:val="ListBullet"/>
      </w:pPr>
      <w:r w:rsidRPr="00CC70B1">
        <w:t>be characterised by planning processes in which there is adequate opportunity for productive, environmental and other public benefit considerations to be identified and considered in an open and transparent way</w:t>
      </w:r>
    </w:p>
    <w:p w14:paraId="7E3054F8" w14:textId="77777777" w:rsidR="00CC70B1" w:rsidRPr="00CC70B1" w:rsidRDefault="00CC70B1" w:rsidP="00CC70B1">
      <w:pPr>
        <w:pStyle w:val="ListBullet"/>
      </w:pPr>
      <w:r w:rsidRPr="00CC70B1">
        <w:t xml:space="preserve">provide for adaptive management of surface and groundwater systems </w:t>
      </w:r>
      <w:proofErr w:type="gramStart"/>
      <w:r w:rsidRPr="00CC70B1">
        <w:t>in order to</w:t>
      </w:r>
      <w:proofErr w:type="gramEnd"/>
      <w:r w:rsidRPr="00CC70B1">
        <w:t xml:space="preserve"> meet productive, environmental and other public benefit outcomes</w:t>
      </w:r>
    </w:p>
    <w:p w14:paraId="1F38BBB6" w14:textId="77777777" w:rsidR="00CC70B1" w:rsidRPr="00CC70B1" w:rsidRDefault="00CC70B1" w:rsidP="00CC70B1">
      <w:pPr>
        <w:pStyle w:val="ListBullet"/>
      </w:pPr>
      <w:r w:rsidRPr="00CC70B1">
        <w:t>implement firm pathways and open processes for returning previously overallocated and/or overdrawn surface and groundwater systems to environmentally sustainable levels of extraction</w:t>
      </w:r>
    </w:p>
    <w:p w14:paraId="5E85F448" w14:textId="77777777" w:rsidR="00CC70B1" w:rsidRPr="00CC70B1" w:rsidRDefault="00CC70B1" w:rsidP="00CC70B1">
      <w:pPr>
        <w:pStyle w:val="ListBullet"/>
      </w:pPr>
      <w:r w:rsidRPr="00CC70B1">
        <w:t>clearly assign the risks arising from future changes to the consumptive pool</w:t>
      </w:r>
    </w:p>
    <w:p w14:paraId="53F94CB7" w14:textId="77777777" w:rsidR="00CC70B1" w:rsidRPr="00CC70B1" w:rsidRDefault="00CC70B1" w:rsidP="00CC70B1">
      <w:pPr>
        <w:pStyle w:val="ListBullet"/>
      </w:pPr>
      <w:r w:rsidRPr="00CC70B1">
        <w:t>in the case of water access entitlements, be compatible across jurisdictions to improve investment certainty, be competitively neutral and to minimise transaction costs on water trades (where relevant)</w:t>
      </w:r>
    </w:p>
    <w:p w14:paraId="1E00EB2A" w14:textId="77777777" w:rsidR="00CC70B1" w:rsidRPr="00CC70B1" w:rsidRDefault="00CC70B1" w:rsidP="00CC70B1">
      <w:pPr>
        <w:pStyle w:val="ListBullet"/>
      </w:pPr>
      <w:r w:rsidRPr="00CC70B1">
        <w:t>reflect regional differences in the variability of water supply and the state of knowledge underpinning regional allocation decisions</w:t>
      </w:r>
    </w:p>
    <w:p w14:paraId="244A6634" w14:textId="77777777" w:rsidR="00CC70B1" w:rsidRPr="00CC70B1" w:rsidRDefault="00CC70B1" w:rsidP="00CC70B1">
      <w:pPr>
        <w:pStyle w:val="ListBullet"/>
      </w:pPr>
      <w:r w:rsidRPr="00CC70B1">
        <w:t>recognise indigenous needs in relation to water access and management</w:t>
      </w:r>
    </w:p>
    <w:p w14:paraId="553F985B" w14:textId="77777777" w:rsidR="00CC70B1" w:rsidRPr="00CC70B1" w:rsidRDefault="00CC70B1" w:rsidP="00CC70B1">
      <w:pPr>
        <w:pStyle w:val="ListBullet"/>
      </w:pPr>
      <w:r w:rsidRPr="00CC70B1">
        <w:t xml:space="preserve">identify and acknowledge surface and groundwater systems of high conservation value, and manage these systems to protect and enhance those values, and </w:t>
      </w:r>
    </w:p>
    <w:p w14:paraId="03C4AF22" w14:textId="77777777" w:rsidR="00CC70B1" w:rsidRPr="00206A15" w:rsidRDefault="00CC70B1" w:rsidP="00CC70B1">
      <w:pPr>
        <w:pStyle w:val="ListBullet"/>
        <w:rPr>
          <w:spacing w:val="2"/>
        </w:rPr>
      </w:pPr>
      <w:r w:rsidRPr="00206A15">
        <w:rPr>
          <w:spacing w:val="2"/>
        </w:rPr>
        <w:t>protect the integrity of water access entitlements from unregulated growth in interception through land use change.</w:t>
      </w:r>
    </w:p>
    <w:p w14:paraId="2B7F5730" w14:textId="77777777" w:rsidR="00CC70B1" w:rsidRDefault="00CC70B1" w:rsidP="00CC70B1">
      <w:pPr>
        <w:pStyle w:val="Heading3"/>
      </w:pPr>
      <w:r>
        <w:t>Water markets and trading (NWI paragraph 58)</w:t>
      </w:r>
    </w:p>
    <w:p w14:paraId="4F4089E1" w14:textId="77777777" w:rsidR="00CC70B1" w:rsidRDefault="00CC70B1" w:rsidP="00CC70B1">
      <w:pPr>
        <w:keepNext/>
      </w:pPr>
      <w:r>
        <w:t xml:space="preserve">The States and Territories agree that their water market and trading arrangements will deliver the following outcomes: </w:t>
      </w:r>
    </w:p>
    <w:p w14:paraId="79F6547A" w14:textId="77777777" w:rsidR="00CC70B1" w:rsidRPr="00CC70B1" w:rsidRDefault="00CC70B1" w:rsidP="00CC70B1">
      <w:pPr>
        <w:pStyle w:val="ListBullet"/>
      </w:pPr>
      <w:r w:rsidRPr="00CC70B1">
        <w:t>facilitate the operation of efficient water markets and the opportunities for trading, within and between States and Territories, where water systems are physically shared or hydrologic connections and water supply considerations will permit water trading</w:t>
      </w:r>
    </w:p>
    <w:p w14:paraId="7A13C10E" w14:textId="77777777" w:rsidR="00CC70B1" w:rsidRPr="00CC70B1" w:rsidRDefault="00CC70B1" w:rsidP="00CC70B1">
      <w:pPr>
        <w:pStyle w:val="ListBullet"/>
      </w:pPr>
      <w:r w:rsidRPr="00CC70B1">
        <w:t>minimise transaction costs on water trades, including through good information flows in the market and compatible entitlement, registry, regulatory and other arrangements across jurisdictions</w:t>
      </w:r>
    </w:p>
    <w:p w14:paraId="62E23649" w14:textId="77777777" w:rsidR="00CC70B1" w:rsidRPr="00CC70B1" w:rsidRDefault="00CC70B1" w:rsidP="00CC70B1">
      <w:pPr>
        <w:pStyle w:val="ListBullet"/>
      </w:pPr>
      <w:r w:rsidRPr="00CC70B1">
        <w:t>enable the appropriate mix of water products to develop based on access entitlements which can be traded either in whole or in part, and either temporarily or permanently, or through lease arrangements or other trading options that may evolve over time</w:t>
      </w:r>
    </w:p>
    <w:p w14:paraId="1B4986A2" w14:textId="77777777" w:rsidR="00CC70B1" w:rsidRPr="00CC70B1" w:rsidRDefault="00CC70B1" w:rsidP="00CC70B1">
      <w:pPr>
        <w:pStyle w:val="ListBullet"/>
      </w:pPr>
      <w:r w:rsidRPr="00CC70B1">
        <w:t xml:space="preserve">recognise and protect the needs of the environment, and </w:t>
      </w:r>
    </w:p>
    <w:p w14:paraId="6EBEAED8" w14:textId="77777777" w:rsidR="00CC70B1" w:rsidRPr="00CC70B1" w:rsidRDefault="00CC70B1" w:rsidP="00CC70B1">
      <w:pPr>
        <w:pStyle w:val="ListBullet"/>
      </w:pPr>
      <w:r w:rsidRPr="00CC70B1">
        <w:t xml:space="preserve">provide appropriate protection of </w:t>
      </w:r>
      <w:proofErr w:type="gramStart"/>
      <w:r w:rsidRPr="00CC70B1">
        <w:t>third party</w:t>
      </w:r>
      <w:proofErr w:type="gramEnd"/>
      <w:r w:rsidRPr="00CC70B1">
        <w:t xml:space="preserve"> interests.</w:t>
      </w:r>
    </w:p>
    <w:p w14:paraId="244684F0" w14:textId="77777777" w:rsidR="00CC70B1" w:rsidRDefault="00CC70B1" w:rsidP="00CC70B1">
      <w:pPr>
        <w:pStyle w:val="Heading3"/>
      </w:pPr>
      <w:r>
        <w:lastRenderedPageBreak/>
        <w:t>Best practice water pricing and institutional arrangements (NWI paragraph 64)</w:t>
      </w:r>
    </w:p>
    <w:p w14:paraId="4066B764" w14:textId="77777777" w:rsidR="00CC70B1" w:rsidRDefault="00CC70B1" w:rsidP="00CC70B1">
      <w:pPr>
        <w:keepNext/>
      </w:pPr>
      <w:r>
        <w:t xml:space="preserve">The Parties agree to implement water pricing and institutional arrangements which: </w:t>
      </w:r>
    </w:p>
    <w:p w14:paraId="3F9646C1" w14:textId="77777777" w:rsidR="00CC70B1" w:rsidRPr="00CC70B1" w:rsidRDefault="00CC70B1" w:rsidP="00CC70B1">
      <w:pPr>
        <w:pStyle w:val="ListBullet"/>
      </w:pPr>
      <w:r w:rsidRPr="00CC70B1">
        <w:t>p</w:t>
      </w:r>
      <w:r w:rsidRPr="00CC70B1">
        <w:rPr>
          <w:rStyle w:val="ListBulletChar"/>
        </w:rPr>
        <w:t>r</w:t>
      </w:r>
      <w:r w:rsidRPr="00CC70B1">
        <w:t xml:space="preserve">omote economically efficient and sustainable use of: </w:t>
      </w:r>
    </w:p>
    <w:p w14:paraId="03252246" w14:textId="77777777" w:rsidR="00CC70B1" w:rsidRPr="00CC70B1" w:rsidRDefault="00CC70B1" w:rsidP="00CC70B1">
      <w:pPr>
        <w:pStyle w:val="ListBullet2"/>
      </w:pPr>
      <w:r w:rsidRPr="00CC70B1">
        <w:t>water resources</w:t>
      </w:r>
    </w:p>
    <w:p w14:paraId="42A087D5" w14:textId="77777777" w:rsidR="00CC70B1" w:rsidRPr="00CC70B1" w:rsidRDefault="00CC70B1" w:rsidP="00CC70B1">
      <w:pPr>
        <w:pStyle w:val="ListBullet2"/>
      </w:pPr>
      <w:r w:rsidRPr="00CC70B1">
        <w:t xml:space="preserve">water infrastructure assets, and </w:t>
      </w:r>
    </w:p>
    <w:p w14:paraId="2387DD43" w14:textId="77777777" w:rsidR="00CC70B1" w:rsidRPr="00CC70B1" w:rsidRDefault="00CC70B1" w:rsidP="00CC70B1">
      <w:pPr>
        <w:pStyle w:val="ListBullet2"/>
      </w:pPr>
      <w:r w:rsidRPr="00CC70B1">
        <w:t>government resources devoted to the management of water</w:t>
      </w:r>
    </w:p>
    <w:p w14:paraId="2E400684" w14:textId="77777777" w:rsidR="00CC70B1" w:rsidRPr="00CC70B1" w:rsidRDefault="00CC70B1" w:rsidP="00CC70B1">
      <w:pPr>
        <w:pStyle w:val="ListBullet"/>
      </w:pPr>
      <w:r w:rsidRPr="00CC70B1">
        <w:t>ensure sufficient revenue streams to allow efficient delivery of the required services</w:t>
      </w:r>
    </w:p>
    <w:p w14:paraId="6946D21D" w14:textId="77777777" w:rsidR="00CC70B1" w:rsidRPr="00CC70B1" w:rsidRDefault="00CC70B1" w:rsidP="00CC70B1">
      <w:pPr>
        <w:pStyle w:val="ListBullet"/>
      </w:pPr>
      <w:r w:rsidRPr="00CC70B1">
        <w:t>facilitate the efficient functioning of water markets, including inter jurisdictional water markets, and in both rural and urban settings</w:t>
      </w:r>
    </w:p>
    <w:p w14:paraId="5CF78C68" w14:textId="77777777" w:rsidR="00CC70B1" w:rsidRPr="00CC70B1" w:rsidRDefault="00CC70B1" w:rsidP="00CC70B1">
      <w:pPr>
        <w:pStyle w:val="ListBullet"/>
      </w:pPr>
      <w:r w:rsidRPr="00CC70B1">
        <w:t>give effect to the principles of user pays and achieve pricing transparency in respect of water storage and delivery in irrigation systems and cost recovery for water planning and management</w:t>
      </w:r>
    </w:p>
    <w:p w14:paraId="1FD264E0" w14:textId="77777777" w:rsidR="00CC70B1" w:rsidRPr="00CC70B1" w:rsidRDefault="00CC70B1" w:rsidP="00CC70B1">
      <w:pPr>
        <w:pStyle w:val="ListBullet"/>
      </w:pPr>
      <w:r w:rsidRPr="00CC70B1">
        <w:t xml:space="preserve">avoid perverse or unintended pricing outcomes, and </w:t>
      </w:r>
    </w:p>
    <w:p w14:paraId="657498D9" w14:textId="77777777" w:rsidR="00CC70B1" w:rsidRPr="00CC70B1" w:rsidRDefault="00CC70B1" w:rsidP="00CC70B1">
      <w:pPr>
        <w:pStyle w:val="ListBullet"/>
      </w:pPr>
      <w:r w:rsidRPr="00CC70B1">
        <w:t>provide appropriate mechanisms for the release of unallocated water.</w:t>
      </w:r>
    </w:p>
    <w:p w14:paraId="4518B4DE" w14:textId="77777777" w:rsidR="00CC70B1" w:rsidRDefault="00CC70B1" w:rsidP="00CC70B1">
      <w:pPr>
        <w:pStyle w:val="Heading3"/>
      </w:pPr>
      <w:r>
        <w:t>Integrated management of environmental water and other public benefit outcomes (NWI paragraph 78)</w:t>
      </w:r>
    </w:p>
    <w:p w14:paraId="5FDF8209" w14:textId="77777777" w:rsidR="00CC70B1" w:rsidRDefault="00CC70B1" w:rsidP="00CC70B1">
      <w:r>
        <w:t xml:space="preserve">The Parties agree that the outcome for integrated management of environmental water is to identify within water resource planning frameworks the environmental and other public benefit outcomes sought for water systems and to develop and implement management practices and institutional arrangements that will achieve those outcomes by: </w:t>
      </w:r>
    </w:p>
    <w:p w14:paraId="1C8C87DC" w14:textId="77777777" w:rsidR="00CC70B1" w:rsidRPr="00206A15" w:rsidRDefault="00CC70B1" w:rsidP="00CC70B1">
      <w:pPr>
        <w:pStyle w:val="ListBullet"/>
        <w:rPr>
          <w:spacing w:val="-4"/>
        </w:rPr>
      </w:pPr>
      <w:r w:rsidRPr="00206A15">
        <w:rPr>
          <w:spacing w:val="-4"/>
        </w:rPr>
        <w:t>identifying the desired environmental and other public benefit outcomes with as much specificity as possible</w:t>
      </w:r>
    </w:p>
    <w:p w14:paraId="5644CEAC" w14:textId="77777777" w:rsidR="00CC70B1" w:rsidRPr="00CC70B1" w:rsidRDefault="00CC70B1" w:rsidP="00CC70B1">
      <w:pPr>
        <w:pStyle w:val="ListBullet"/>
      </w:pPr>
      <w:r w:rsidRPr="00CC70B1">
        <w:t xml:space="preserve">establishing and equipping accountable environmental water managers with the necessary authority and resources to provide sufficient water at the right times and places to achieve the environmental and other public benefit outcomes, including across State/Territory boundaries where relevant, and </w:t>
      </w:r>
    </w:p>
    <w:p w14:paraId="28B98ED4" w14:textId="77777777" w:rsidR="00CC70B1" w:rsidRPr="00CC70B1" w:rsidRDefault="00CC70B1" w:rsidP="00CC70B1">
      <w:pPr>
        <w:pStyle w:val="ListBullet"/>
      </w:pPr>
      <w:r w:rsidRPr="00CC70B1">
        <w:t>optimising the cost effectiveness of measures to provide water for these outcomes.</w:t>
      </w:r>
    </w:p>
    <w:p w14:paraId="71A91588" w14:textId="77777777" w:rsidR="00CC70B1" w:rsidRDefault="00CC70B1" w:rsidP="00CC70B1">
      <w:pPr>
        <w:pStyle w:val="Heading3"/>
      </w:pPr>
      <w:r>
        <w:t>Water resource accounting (NWI paragraph 80)</w:t>
      </w:r>
    </w:p>
    <w:p w14:paraId="7EABFD49" w14:textId="77777777" w:rsidR="00CC70B1" w:rsidRDefault="00CC70B1" w:rsidP="00CC70B1">
      <w:r w:rsidRPr="006609D5">
        <w:t>The Parties agree that the outcome of water resource accounting is to ensure that adequate measurement, monitoring and reporting systems are in place in all jurisdictions, to support public and investor confidence in the amount of water being traded, extracted for consumptive use, and recovered and managed for environmental and other public benefit outcomes.</w:t>
      </w:r>
    </w:p>
    <w:p w14:paraId="2720D587" w14:textId="77777777" w:rsidR="00CC70B1" w:rsidRDefault="00CC70B1" w:rsidP="00CC70B1">
      <w:pPr>
        <w:pStyle w:val="Heading3"/>
      </w:pPr>
      <w:r>
        <w:t>Urban water reform (NWI paragraph 90)</w:t>
      </w:r>
    </w:p>
    <w:p w14:paraId="31AC6732" w14:textId="77777777" w:rsidR="00CC70B1" w:rsidRDefault="00CC70B1" w:rsidP="00CC70B1">
      <w:r>
        <w:t xml:space="preserve">The Parties agree that the outcome for urban water reform is to: </w:t>
      </w:r>
    </w:p>
    <w:p w14:paraId="3DFFCA1F" w14:textId="77777777" w:rsidR="00CC70B1" w:rsidRPr="00CC70B1" w:rsidRDefault="00CC70B1" w:rsidP="00CC70B1">
      <w:pPr>
        <w:pStyle w:val="ListBullet"/>
      </w:pPr>
      <w:r w:rsidRPr="00CC70B1">
        <w:t>provide healthy, safe and reliable water supplies</w:t>
      </w:r>
    </w:p>
    <w:p w14:paraId="18F9E2C0" w14:textId="77777777" w:rsidR="00CC70B1" w:rsidRPr="00CC70B1" w:rsidRDefault="00CC70B1" w:rsidP="00CC70B1">
      <w:pPr>
        <w:pStyle w:val="ListBullet"/>
      </w:pPr>
      <w:r w:rsidRPr="00CC70B1">
        <w:t>increase water use efficiency in domestic and commercial settings</w:t>
      </w:r>
    </w:p>
    <w:p w14:paraId="457CB146" w14:textId="77777777" w:rsidR="00CC70B1" w:rsidRPr="00CC70B1" w:rsidRDefault="00CC70B1" w:rsidP="00CC70B1">
      <w:pPr>
        <w:pStyle w:val="ListBullet"/>
      </w:pPr>
      <w:r w:rsidRPr="00CC70B1">
        <w:t xml:space="preserve">encourage the re use and recycling of wastewater </w:t>
      </w:r>
      <w:proofErr w:type="gramStart"/>
      <w:r w:rsidRPr="00CC70B1">
        <w:t>where</w:t>
      </w:r>
      <w:proofErr w:type="gramEnd"/>
      <w:r w:rsidRPr="00CC70B1">
        <w:t xml:space="preserve"> cost effective</w:t>
      </w:r>
    </w:p>
    <w:p w14:paraId="5BA995E2" w14:textId="77777777" w:rsidR="00CC70B1" w:rsidRPr="00CC70B1" w:rsidRDefault="00CC70B1" w:rsidP="00CC70B1">
      <w:pPr>
        <w:pStyle w:val="ListBullet"/>
      </w:pPr>
      <w:r w:rsidRPr="00CC70B1">
        <w:t>facilitate water trading between and within the urban and rural sectors</w:t>
      </w:r>
    </w:p>
    <w:p w14:paraId="13E7D592" w14:textId="77777777" w:rsidR="00CC70B1" w:rsidRPr="00CC70B1" w:rsidRDefault="00CC70B1" w:rsidP="00CC70B1">
      <w:pPr>
        <w:pStyle w:val="ListBullet"/>
      </w:pPr>
      <w:r w:rsidRPr="00CC70B1">
        <w:t xml:space="preserve">encourage innovation in water supply sourcing, treatment, storage and discharge, and </w:t>
      </w:r>
    </w:p>
    <w:p w14:paraId="3FF90D0B" w14:textId="77777777" w:rsidR="00CC70B1" w:rsidRPr="00CC70B1" w:rsidRDefault="00CC70B1" w:rsidP="00CC70B1">
      <w:pPr>
        <w:pStyle w:val="ListBullet"/>
      </w:pPr>
      <w:r w:rsidRPr="00CC70B1">
        <w:t xml:space="preserve">achieve improved pricing for metropolitan water (consistent with paragraph </w:t>
      </w:r>
      <w:proofErr w:type="gramStart"/>
      <w:r w:rsidRPr="00CC70B1">
        <w:t>66.(</w:t>
      </w:r>
      <w:proofErr w:type="spellStart"/>
      <w:proofErr w:type="gramEnd"/>
      <w:r w:rsidRPr="00CC70B1">
        <w:t>i</w:t>
      </w:r>
      <w:proofErr w:type="spellEnd"/>
      <w:r w:rsidRPr="00CC70B1">
        <w:t xml:space="preserve">) to </w:t>
      </w:r>
      <w:proofErr w:type="gramStart"/>
      <w:r w:rsidRPr="00CC70B1">
        <w:t>66.(</w:t>
      </w:r>
      <w:proofErr w:type="gramEnd"/>
      <w:r w:rsidRPr="00CC70B1">
        <w:t>iv)).</w:t>
      </w:r>
    </w:p>
    <w:p w14:paraId="50763204" w14:textId="77777777" w:rsidR="00CC70B1" w:rsidRDefault="00CC70B1" w:rsidP="00CC70B1">
      <w:pPr>
        <w:pStyle w:val="Heading3"/>
      </w:pPr>
      <w:r>
        <w:lastRenderedPageBreak/>
        <w:t>Knowledge and capacity building (NWI paragraph 100)</w:t>
      </w:r>
    </w:p>
    <w:p w14:paraId="6169A72E" w14:textId="77777777" w:rsidR="00CC70B1" w:rsidRDefault="00CC70B1" w:rsidP="00CC70B1">
      <w:pPr>
        <w:rPr>
          <w:rFonts w:cstheme="minorHAnsi"/>
        </w:rPr>
      </w:pPr>
      <w:r w:rsidRPr="00092CAE">
        <w:rPr>
          <w:rFonts w:cstheme="minorHAnsi"/>
        </w:rPr>
        <w:t>Parties agree that the outcome of knowledge and capacity building will assist in underpinning implementation of this Agreement.</w:t>
      </w:r>
    </w:p>
    <w:p w14:paraId="2D3F86D9" w14:textId="77777777" w:rsidR="00CC70B1" w:rsidRDefault="00CC70B1" w:rsidP="00CC70B1">
      <w:pPr>
        <w:pStyle w:val="Heading3"/>
      </w:pPr>
      <w:r>
        <w:t>Community partnerships and adjustment (NWI paragraphs 93–94)</w:t>
      </w:r>
    </w:p>
    <w:p w14:paraId="79250553" w14:textId="77777777" w:rsidR="00CC70B1" w:rsidRDefault="00CC70B1" w:rsidP="00CC70B1">
      <w:pPr>
        <w:keepNext/>
      </w:pPr>
      <w:r>
        <w:t xml:space="preserve">Parties agree that the outcome is to engage water users and other stakeholders in achieving the objectives of this Agreement by: </w:t>
      </w:r>
    </w:p>
    <w:p w14:paraId="1C4A40D5" w14:textId="77777777" w:rsidR="00CC70B1" w:rsidRPr="00CC70B1" w:rsidRDefault="00CC70B1" w:rsidP="00CC70B1">
      <w:pPr>
        <w:pStyle w:val="ListBullet"/>
      </w:pPr>
      <w:r w:rsidRPr="00CC70B1">
        <w:t>improving certainty and building confidence in reform processes</w:t>
      </w:r>
    </w:p>
    <w:p w14:paraId="67A5F2A2" w14:textId="77777777" w:rsidR="00CC70B1" w:rsidRPr="00CC70B1" w:rsidRDefault="00CC70B1" w:rsidP="00CC70B1">
      <w:pPr>
        <w:pStyle w:val="ListBullet"/>
      </w:pPr>
      <w:r w:rsidRPr="00CC70B1">
        <w:t xml:space="preserve">transparency in decision making, and </w:t>
      </w:r>
    </w:p>
    <w:p w14:paraId="645A2716" w14:textId="77777777" w:rsidR="00CC70B1" w:rsidRPr="00CC70B1" w:rsidRDefault="00CC70B1" w:rsidP="00CC70B1">
      <w:pPr>
        <w:pStyle w:val="ListBullet"/>
      </w:pPr>
      <w:r w:rsidRPr="00CC70B1">
        <w:t xml:space="preserve">ensuring sound information is available to all sectors at key decision points. </w:t>
      </w:r>
    </w:p>
    <w:p w14:paraId="719A68F5" w14:textId="77777777" w:rsidR="00CC70B1" w:rsidRDefault="00CC70B1" w:rsidP="00CC70B1">
      <w:r>
        <w:t>Parties also agree to address adjustment issues raised by the implementation of this Agreement.</w:t>
      </w:r>
    </w:p>
    <w:p w14:paraId="4BB96368" w14:textId="77777777" w:rsidR="00CC70B1" w:rsidRDefault="00CC70B1" w:rsidP="00CC70B1">
      <w:pPr>
        <w:pStyle w:val="Heading3"/>
      </w:pPr>
      <w:r>
        <w:t>Water interests of Aboriginal and Torres Strait Islander people (NWI paragraphs 52–54)</w:t>
      </w:r>
    </w:p>
    <w:p w14:paraId="222775E8" w14:textId="77777777" w:rsidR="00CC70B1" w:rsidRDefault="00CC70B1" w:rsidP="00CC70B1">
      <w:r w:rsidRPr="007F48B5">
        <w:t xml:space="preserve">NWI parties committed to the following actions: </w:t>
      </w:r>
    </w:p>
    <w:p w14:paraId="5EE3190D" w14:textId="74FA575E" w:rsidR="00CC70B1" w:rsidRPr="00CC70B1" w:rsidRDefault="00CC70B1" w:rsidP="00CC70B1">
      <w:pPr>
        <w:pStyle w:val="ListBullet"/>
      </w:pPr>
      <w:r w:rsidRPr="00CC70B1">
        <w:t xml:space="preserve">The Parties will provide for indigenous access to water resources, in accordance with relevant </w:t>
      </w:r>
      <w:r w:rsidR="00EF29D2">
        <w:t>C</w:t>
      </w:r>
      <w:r w:rsidRPr="00CC70B1">
        <w:t xml:space="preserve">ommonwealth, </w:t>
      </w:r>
      <w:r w:rsidR="00AC23E3">
        <w:t>s</w:t>
      </w:r>
      <w:r w:rsidRPr="00CC70B1">
        <w:t xml:space="preserve">tate and </w:t>
      </w:r>
      <w:r w:rsidR="00AC23E3">
        <w:t>t</w:t>
      </w:r>
      <w:r w:rsidRPr="00CC70B1">
        <w:t xml:space="preserve">erritory legislation, through planning processes that ensure: </w:t>
      </w:r>
    </w:p>
    <w:p w14:paraId="4944E469" w14:textId="77777777" w:rsidR="00CC70B1" w:rsidRPr="00CC70B1" w:rsidRDefault="00CC70B1" w:rsidP="00CC70B1">
      <w:pPr>
        <w:pStyle w:val="ListBullet2"/>
      </w:pPr>
      <w:r w:rsidRPr="00CC70B1">
        <w:t xml:space="preserve">inclusion of indigenous representation in water planning wherever possible; and </w:t>
      </w:r>
    </w:p>
    <w:p w14:paraId="72FB5E11" w14:textId="77777777" w:rsidR="00CC70B1" w:rsidRPr="00CC70B1" w:rsidRDefault="00CC70B1" w:rsidP="00CC70B1">
      <w:pPr>
        <w:pStyle w:val="ListBullet2"/>
      </w:pPr>
      <w:r w:rsidRPr="00CC70B1">
        <w:t xml:space="preserve">water plans will incorporate indigenous social, spiritual and customary objectives and strategies for achieving these objectives wherever they can be developed. </w:t>
      </w:r>
    </w:p>
    <w:p w14:paraId="3054AEC8" w14:textId="77777777" w:rsidR="00CC70B1" w:rsidRPr="00CC70B1" w:rsidRDefault="00CC70B1" w:rsidP="00CC70B1">
      <w:pPr>
        <w:pStyle w:val="ListBullet"/>
      </w:pPr>
      <w:r w:rsidRPr="00CC70B1">
        <w:t xml:space="preserve">Water planning processes will take account of the possible existence of native title rights to water in the catchment or aquifer area. The Parties note that plans may need to allocate water to native title holders following the recognition of native title rights in water under the Commonwealth </w:t>
      </w:r>
      <w:r w:rsidRPr="00206A15">
        <w:rPr>
          <w:i/>
          <w:iCs/>
        </w:rPr>
        <w:t>Native Title Act 1993</w:t>
      </w:r>
      <w:r w:rsidRPr="00CC70B1">
        <w:t xml:space="preserve">. </w:t>
      </w:r>
    </w:p>
    <w:p w14:paraId="3BC20B31" w14:textId="77777777" w:rsidR="00CC70B1" w:rsidRPr="00CC70B1" w:rsidRDefault="00CC70B1" w:rsidP="00CC70B1">
      <w:pPr>
        <w:pStyle w:val="ListBullet"/>
      </w:pPr>
      <w:r w:rsidRPr="00CC70B1">
        <w:t xml:space="preserve">Water allocated to native title holders for traditional cultural purposes will be accounted for. </w:t>
      </w:r>
    </w:p>
    <w:p w14:paraId="41BD626B" w14:textId="77777777" w:rsidR="00921014" w:rsidRDefault="00921014" w:rsidP="00921014">
      <w:pPr>
        <w:pStyle w:val="BodyText"/>
      </w:pPr>
    </w:p>
    <w:p w14:paraId="0351F505" w14:textId="77777777" w:rsidR="008C5CD6" w:rsidRDefault="008C5CD6" w:rsidP="008C5CD6">
      <w:pPr>
        <w:pStyle w:val="BodyText"/>
      </w:pPr>
    </w:p>
    <w:p w14:paraId="1372CAEC" w14:textId="77777777" w:rsidR="008C5CD6" w:rsidRDefault="008C5CD6" w:rsidP="008C5CD6">
      <w:pPr>
        <w:pStyle w:val="BodyText"/>
        <w:sectPr w:rsidR="008C5CD6" w:rsidSect="007B64AF">
          <w:pgSz w:w="11906" w:h="16838" w:code="9"/>
          <w:pgMar w:top="1134" w:right="1134" w:bottom="1134" w:left="1134" w:header="794" w:footer="510" w:gutter="0"/>
          <w:cols w:space="708"/>
          <w:docGrid w:linePitch="360"/>
        </w:sectPr>
      </w:pPr>
    </w:p>
    <w:p w14:paraId="369F9AED" w14:textId="118DD39E" w:rsidR="008C5CD6" w:rsidRDefault="003E64B8" w:rsidP="008C5CD6">
      <w:pPr>
        <w:pStyle w:val="Heading2-nonumber"/>
      </w:pPr>
      <w:bookmarkStart w:id="23" w:name="_Toc233795069"/>
      <w:r>
        <w:lastRenderedPageBreak/>
        <w:t>E.</w:t>
      </w:r>
      <w:r>
        <w:tab/>
      </w:r>
      <w:r w:rsidR="008C5CD6">
        <w:t>Terms of reference</w:t>
      </w:r>
      <w:bookmarkEnd w:id="23"/>
    </w:p>
    <w:p w14:paraId="61B83395" w14:textId="77777777" w:rsidR="008C5CD6" w:rsidRPr="003B7DB1" w:rsidRDefault="008C5CD6" w:rsidP="008C5CD6">
      <w:pPr>
        <w:pStyle w:val="Heading3"/>
      </w:pPr>
      <w:r>
        <w:t>National water inquiry</w:t>
      </w:r>
    </w:p>
    <w:p w14:paraId="729FC034" w14:textId="77777777" w:rsidR="008C5CD6" w:rsidRDefault="008C5CD6" w:rsidP="008C5CD6">
      <w:pPr>
        <w:pStyle w:val="BodyText"/>
      </w:pPr>
      <w:r>
        <w:t xml:space="preserve">I, the Hon Jim Chalmers MP, Treasurer, pursuant to Parts 2 and 3 of the </w:t>
      </w:r>
      <w:r w:rsidRPr="00D7708F">
        <w:rPr>
          <w:i/>
        </w:rPr>
        <w:t>Productivity Commission Act 1998</w:t>
      </w:r>
      <w:r>
        <w:t xml:space="preserve"> and Section 88 of the </w:t>
      </w:r>
      <w:r w:rsidRPr="00D7708F">
        <w:rPr>
          <w:i/>
          <w:iCs/>
        </w:rPr>
        <w:t>Water Act 2007</w:t>
      </w:r>
      <w:r>
        <w:t xml:space="preserve"> (the Water Act), request that the Productivity Commission (the Commission) undertake a National Water Inquiry.</w:t>
      </w:r>
    </w:p>
    <w:p w14:paraId="759D8C5D" w14:textId="77777777" w:rsidR="008C5CD6" w:rsidRPr="003B7DB1" w:rsidRDefault="008C5CD6" w:rsidP="008C5CD6">
      <w:pPr>
        <w:pStyle w:val="BodyText"/>
      </w:pPr>
      <w:r>
        <w:t>In addition to the requirements of Section 88, the Inquiry should also advise on approaches for a more sustainable water service industry, as set out below, to inform further work by all jurisdictions to refresh Australia’s water policy.</w:t>
      </w:r>
    </w:p>
    <w:p w14:paraId="381EC731" w14:textId="77777777" w:rsidR="008C5CD6" w:rsidRPr="003B7DB1" w:rsidRDefault="008C5CD6" w:rsidP="008C5CD6">
      <w:pPr>
        <w:pStyle w:val="Heading3"/>
      </w:pPr>
      <w:r w:rsidRPr="003B7DB1">
        <w:t>Background</w:t>
      </w:r>
    </w:p>
    <w:p w14:paraId="0FCC82F0" w14:textId="77777777" w:rsidR="008C5CD6" w:rsidRDefault="008C5CD6" w:rsidP="008C5CD6">
      <w:pPr>
        <w:pStyle w:val="BodyText"/>
      </w:pPr>
      <w:r>
        <w:t xml:space="preserve">Water underpins Australia’s social and cultural wellbeing, supports the resilience of communities and industries, and sustains the ecosystems and environmental values that make Australia unique. As climate change places increasing pressure on this finite and highly variable resource, we must continue to ensure that water is managed carefully to meet the needs of people, economies and the environment. </w:t>
      </w:r>
    </w:p>
    <w:p w14:paraId="33C7E663" w14:textId="77777777" w:rsidR="008C5CD6" w:rsidRDefault="008C5CD6" w:rsidP="008C5CD6">
      <w:pPr>
        <w:pStyle w:val="BodyText"/>
      </w:pPr>
      <w:r>
        <w:t xml:space="preserve">The water sector plays a critical role in delivering the services that underpin economic activity in urban and regional communities. Ongoing reform and adaptation of the sector is essential to ensure its continued effectiveness in responding to contemporary challenges, such as climate change, population growth, and competition for water resources from new and expanding industries. The inquiry provides the opportunity to examine approaches needed to manage and support a sustainable and resilient water services industry. </w:t>
      </w:r>
    </w:p>
    <w:p w14:paraId="16DE3C75" w14:textId="77777777" w:rsidR="008C5CD6" w:rsidRDefault="008C5CD6" w:rsidP="008C5CD6">
      <w:pPr>
        <w:pStyle w:val="BodyText"/>
      </w:pPr>
      <w:r>
        <w:t xml:space="preserve">Since the last inquiry, the Australian Government worked in partnership with all jurisdictions to renew the national approach to water reform established under the 2004 National Water Initiative (NWI). This was done through the development of a new intergovernmental agreement – the National Water Agreement (NWA). The Committee on Aboriginal and Torres Strait Islander Water Interests provided guidance on developing the NWA to the National Water Committee and the Water Ministerial Council to elevate Aboriginal and Torres Strait Islander water interests and values. </w:t>
      </w:r>
    </w:p>
    <w:p w14:paraId="66C21BD5" w14:textId="77777777" w:rsidR="008C5CD6" w:rsidRPr="003B7DB1" w:rsidRDefault="008C5CD6" w:rsidP="008C5CD6">
      <w:pPr>
        <w:pStyle w:val="BodyText"/>
      </w:pPr>
      <w:r>
        <w:t>The NWA retains the strong foundations of the NWI, while introducing new priorities, objectives and outcomes. Jurisdictions are commencing work to refresh Australia’s water policy. This will include updating water pricing principles and reviewing independent economic regulation.</w:t>
      </w:r>
    </w:p>
    <w:p w14:paraId="3FB2B796" w14:textId="77777777" w:rsidR="008C5CD6" w:rsidRPr="003B7DB1" w:rsidRDefault="008C5CD6" w:rsidP="008C5CD6">
      <w:pPr>
        <w:pStyle w:val="Heading3"/>
      </w:pPr>
      <w:r w:rsidRPr="003B7DB1">
        <w:t>Scope of the inquiry</w:t>
      </w:r>
    </w:p>
    <w:p w14:paraId="4639BCF9" w14:textId="77777777" w:rsidR="008C5CD6" w:rsidRDefault="008C5CD6" w:rsidP="008C5CD6">
      <w:pPr>
        <w:pStyle w:val="BodyText"/>
      </w:pPr>
      <w:r>
        <w:t>The Commission should apply the requirements of Section 88 of the Water Act noting that:</w:t>
      </w:r>
    </w:p>
    <w:p w14:paraId="3013813D" w14:textId="77777777" w:rsidR="008C5CD6" w:rsidRDefault="008C5CD6" w:rsidP="008C5CD6">
      <w:pPr>
        <w:pStyle w:val="ListBullet"/>
      </w:pPr>
      <w:r>
        <w:t>the NWI that set shared goals and national priorities for water management – is more than 20 years old</w:t>
      </w:r>
    </w:p>
    <w:p w14:paraId="7751C066" w14:textId="77777777" w:rsidR="008C5CD6" w:rsidRDefault="008C5CD6" w:rsidP="008C5CD6">
      <w:pPr>
        <w:pStyle w:val="ListBullet"/>
      </w:pPr>
      <w:r>
        <w:t>the Commonwealth, together with the States and Territories, has developed a new NWA which builds on the strengths of the NWI to address current and future water challenges</w:t>
      </w:r>
    </w:p>
    <w:p w14:paraId="164EEE96" w14:textId="77777777" w:rsidR="008C5CD6" w:rsidRDefault="008C5CD6" w:rsidP="008C5CD6">
      <w:pPr>
        <w:pStyle w:val="ListBullet"/>
      </w:pPr>
      <w:r>
        <w:t>the Australian Government has signed the NWA, and it is now with each state and territory government to consider signing</w:t>
      </w:r>
    </w:p>
    <w:p w14:paraId="6D23A8C3" w14:textId="77777777" w:rsidR="008C5CD6" w:rsidRDefault="008C5CD6" w:rsidP="008C5CD6">
      <w:pPr>
        <w:pStyle w:val="ListBullet"/>
      </w:pPr>
      <w:r>
        <w:t xml:space="preserve">jurisdictions who are party to the NWA by 28 May 2026, will have </w:t>
      </w:r>
      <w:proofErr w:type="gramStart"/>
      <w:r>
        <w:t>entered into</w:t>
      </w:r>
      <w:proofErr w:type="gramEnd"/>
      <w:r>
        <w:t xml:space="preserve"> the successor framework to the NWI with updated objectives. </w:t>
      </w:r>
    </w:p>
    <w:p w14:paraId="0C0E2A7E" w14:textId="77777777" w:rsidR="008C5CD6" w:rsidRDefault="008C5CD6" w:rsidP="008C5CD6">
      <w:pPr>
        <w:pStyle w:val="BodyText"/>
      </w:pPr>
      <w:r>
        <w:t xml:space="preserve">The Commission should also examine all jurisdictions’ water policy and regulatory settings required to support the long-term sustainability of Australia’s water services industry, having regard to water affordability, </w:t>
      </w:r>
      <w:r>
        <w:lastRenderedPageBreak/>
        <w:t>productivity and other key priorities (housing supply, net zero transition, National Closing the Gap targets and the sustainable development of new industries, including data centres).</w:t>
      </w:r>
    </w:p>
    <w:p w14:paraId="1680DBBF" w14:textId="77777777" w:rsidR="008C5CD6" w:rsidRDefault="008C5CD6" w:rsidP="008C5CD6">
      <w:pPr>
        <w:pStyle w:val="BodyText"/>
      </w:pPr>
      <w:r>
        <w:t>The Commission should provide recommendations on approaches that Australian governments and the water services industry can take to improve the security, resilience and sustainability of water services, and support productivity and affordability, through consideration of:</w:t>
      </w:r>
    </w:p>
    <w:p w14:paraId="687AFC29" w14:textId="77777777" w:rsidR="008C5CD6" w:rsidRDefault="008C5CD6" w:rsidP="008C5CD6">
      <w:pPr>
        <w:pStyle w:val="ListBullet"/>
      </w:pPr>
      <w:r>
        <w:t>pricing:</w:t>
      </w:r>
    </w:p>
    <w:p w14:paraId="51289F90" w14:textId="77777777" w:rsidR="008C5CD6" w:rsidRPr="003906BF" w:rsidRDefault="008C5CD6" w:rsidP="008C5CD6">
      <w:pPr>
        <w:pStyle w:val="ListBullet2"/>
        <w:rPr>
          <w:spacing w:val="-4"/>
        </w:rPr>
      </w:pPr>
      <w:r w:rsidRPr="003906BF">
        <w:rPr>
          <w:spacing w:val="-4"/>
        </w:rPr>
        <w:t>ensuring efficient resource allocation and the long-term financial sustainability of the water services industry</w:t>
      </w:r>
    </w:p>
    <w:p w14:paraId="1E7E3C05" w14:textId="77777777" w:rsidR="008C5CD6" w:rsidRDefault="008C5CD6" w:rsidP="008C5CD6">
      <w:pPr>
        <w:pStyle w:val="ListBullet2"/>
      </w:pPr>
      <w:r>
        <w:t>approaches to the challenge of balancing affordability with long-term service resilience.</w:t>
      </w:r>
    </w:p>
    <w:p w14:paraId="6BD14416" w14:textId="77777777" w:rsidR="008C5CD6" w:rsidRDefault="008C5CD6" w:rsidP="008C5CD6">
      <w:pPr>
        <w:pStyle w:val="ListBullet"/>
      </w:pPr>
      <w:r>
        <w:t>economic oversight and regulatory design that:</w:t>
      </w:r>
    </w:p>
    <w:p w14:paraId="562DE9A4" w14:textId="77777777" w:rsidR="008C5CD6" w:rsidRDefault="008C5CD6" w:rsidP="008C5CD6">
      <w:pPr>
        <w:pStyle w:val="ListBullet2"/>
      </w:pPr>
      <w:r>
        <w:t>balances national consistency with jurisdictional diversity</w:t>
      </w:r>
    </w:p>
    <w:p w14:paraId="3A6916EA" w14:textId="77777777" w:rsidR="008C5CD6" w:rsidRDefault="008C5CD6" w:rsidP="008C5CD6">
      <w:pPr>
        <w:pStyle w:val="ListBullet2"/>
      </w:pPr>
      <w:r>
        <w:t>achieves efficient cost recovery while meeting distributional and social policy objectives</w:t>
      </w:r>
    </w:p>
    <w:p w14:paraId="6CA0DCC8" w14:textId="77777777" w:rsidR="008C5CD6" w:rsidRDefault="008C5CD6" w:rsidP="008C5CD6">
      <w:pPr>
        <w:pStyle w:val="ListBullet2"/>
      </w:pPr>
      <w:r>
        <w:t>promotes proactive and sustainable asset management</w:t>
      </w:r>
    </w:p>
    <w:p w14:paraId="7242D353" w14:textId="77777777" w:rsidR="008C5CD6" w:rsidRDefault="008C5CD6" w:rsidP="008C5CD6">
      <w:pPr>
        <w:pStyle w:val="ListBullet2"/>
      </w:pPr>
      <w:r>
        <w:t>is responsive to emerging challenges such as environmental contaminants</w:t>
      </w:r>
    </w:p>
    <w:p w14:paraId="08B1FBEF" w14:textId="77777777" w:rsidR="008C5CD6" w:rsidRDefault="008C5CD6" w:rsidP="008C5CD6">
      <w:pPr>
        <w:pStyle w:val="ListBullet2"/>
      </w:pPr>
      <w:r>
        <w:t>supports utilities’ long-term planning, including investment in circularity and moving operations towards net zero.</w:t>
      </w:r>
    </w:p>
    <w:p w14:paraId="2F1ABF24" w14:textId="77777777" w:rsidR="008C5CD6" w:rsidRDefault="008C5CD6" w:rsidP="008C5CD6">
      <w:pPr>
        <w:pStyle w:val="ListBullet"/>
      </w:pPr>
      <w:r>
        <w:t>governance options to improve the overall sustainability of the industry</w:t>
      </w:r>
    </w:p>
    <w:p w14:paraId="30238E36" w14:textId="77777777" w:rsidR="008C5CD6" w:rsidRDefault="008C5CD6" w:rsidP="008C5CD6">
      <w:pPr>
        <w:pStyle w:val="ListBullet"/>
      </w:pPr>
      <w:r>
        <w:t>regional and equity considerations, including structural challenges faced by regional and remote utilities.</w:t>
      </w:r>
    </w:p>
    <w:p w14:paraId="5F13880E" w14:textId="77777777" w:rsidR="008C5CD6" w:rsidRDefault="008C5CD6" w:rsidP="008C5CD6">
      <w:pPr>
        <w:pStyle w:val="BodyText"/>
      </w:pPr>
      <w:r>
        <w:t>In conducting the inquiry, the Commission should consider:</w:t>
      </w:r>
    </w:p>
    <w:p w14:paraId="0B576425" w14:textId="77777777" w:rsidR="008C5CD6" w:rsidRDefault="008C5CD6" w:rsidP="008C5CD6">
      <w:pPr>
        <w:pStyle w:val="ListBullet"/>
      </w:pPr>
      <w:r>
        <w:t xml:space="preserve">where relevant, the NWI and </w:t>
      </w:r>
      <w:proofErr w:type="gramStart"/>
      <w:r>
        <w:t>in particular the</w:t>
      </w:r>
      <w:proofErr w:type="gramEnd"/>
      <w:r>
        <w:t xml:space="preserve"> objectives listed in clause 23</w:t>
      </w:r>
    </w:p>
    <w:p w14:paraId="32A997DD" w14:textId="77777777" w:rsidR="008C5CD6" w:rsidRDefault="008C5CD6" w:rsidP="008C5CD6">
      <w:pPr>
        <w:pStyle w:val="ListBullet"/>
      </w:pPr>
      <w:r>
        <w:t>where relevant, the NWI schedules and associated principles, guidelines and modules and further policy work underway by jurisdictions to refresh Australia’s water policy</w:t>
      </w:r>
    </w:p>
    <w:p w14:paraId="2F33CA82" w14:textId="77777777" w:rsidR="008C5CD6" w:rsidRDefault="008C5CD6" w:rsidP="008C5CD6">
      <w:pPr>
        <w:pStyle w:val="ListBullet"/>
      </w:pPr>
      <w:r>
        <w:t>any Commonwealth, state or territory reform initiatives relevant to the inquiry scope including the NWA</w:t>
      </w:r>
    </w:p>
    <w:p w14:paraId="70ECB32B" w14:textId="77777777" w:rsidR="008C5CD6" w:rsidRDefault="008C5CD6" w:rsidP="008C5CD6">
      <w:pPr>
        <w:pStyle w:val="ListBullet"/>
      </w:pPr>
      <w:r>
        <w:t>the scope of other relevant reviews (such as the reviews of the Water Act or Basin Plan 2012) with a view to avoiding re-examination of matters already under consideration</w:t>
      </w:r>
    </w:p>
    <w:p w14:paraId="43A25F93" w14:textId="77777777" w:rsidR="008C5CD6" w:rsidRDefault="008C5CD6" w:rsidP="008C5CD6">
      <w:pPr>
        <w:pStyle w:val="ListBullet"/>
      </w:pPr>
      <w:r>
        <w:t>the perspectives and socio-cultural rights of Aboriginal and Torres Strait Islander peoples</w:t>
      </w:r>
    </w:p>
    <w:p w14:paraId="4739540F" w14:textId="77777777" w:rsidR="008C5CD6" w:rsidRPr="003B7DB1" w:rsidRDefault="008C5CD6" w:rsidP="008C5CD6">
      <w:pPr>
        <w:pStyle w:val="ListBullet"/>
      </w:pPr>
      <w:r>
        <w:t>the government response to the recommendations of the independent review of the National Agreement on Closing the Gap</w:t>
      </w:r>
      <w:r w:rsidRPr="003B7DB1">
        <w:t>.</w:t>
      </w:r>
    </w:p>
    <w:p w14:paraId="7D5A8C20" w14:textId="77777777" w:rsidR="008C5CD6" w:rsidRPr="003B7DB1" w:rsidRDefault="008C5CD6" w:rsidP="008C5CD6">
      <w:pPr>
        <w:pStyle w:val="Heading3"/>
      </w:pPr>
      <w:r w:rsidRPr="003B7DB1">
        <w:t>Process</w:t>
      </w:r>
    </w:p>
    <w:p w14:paraId="15BEAF2C" w14:textId="77777777" w:rsidR="008C5CD6" w:rsidRDefault="008C5CD6" w:rsidP="008C5CD6">
      <w:pPr>
        <w:pStyle w:val="BodyText"/>
      </w:pPr>
      <w:r>
        <w:t>The Commission is to update its findings from the National Water Reform 2024 inquiry report, in line with the requirements of the Water Act.</w:t>
      </w:r>
    </w:p>
    <w:p w14:paraId="4F52F516" w14:textId="77777777" w:rsidR="008C5CD6" w:rsidRDefault="008C5CD6" w:rsidP="008C5CD6">
      <w:pPr>
        <w:pStyle w:val="BodyText"/>
      </w:pPr>
      <w:r>
        <w:t>The Commission is to undertake public consultation including, inviting public submissions where appropriate.</w:t>
      </w:r>
    </w:p>
    <w:p w14:paraId="3C913F7C" w14:textId="77777777" w:rsidR="008C5CD6" w:rsidRPr="003906BF" w:rsidRDefault="008C5CD6" w:rsidP="008C5CD6">
      <w:pPr>
        <w:pStyle w:val="BodyText"/>
        <w:rPr>
          <w:spacing w:val="-4"/>
        </w:rPr>
      </w:pPr>
      <w:r w:rsidRPr="003906BF">
        <w:rPr>
          <w:spacing w:val="-4"/>
        </w:rPr>
        <w:t>The Commission should establish a stakeholder working group in accordance with Section 89 of the Water Act.</w:t>
      </w:r>
    </w:p>
    <w:p w14:paraId="2B3D4081" w14:textId="77777777" w:rsidR="008C5CD6" w:rsidRDefault="008C5CD6" w:rsidP="008C5CD6">
      <w:pPr>
        <w:pStyle w:val="BodyText"/>
      </w:pPr>
      <w:r>
        <w:t>The Commission should consult nationally, including with Commonwealth, state and territory governments, relevant sectors and stakeholders and Aboriginal and Torres Strait Islander peoples.</w:t>
      </w:r>
    </w:p>
    <w:p w14:paraId="67E06123" w14:textId="77777777" w:rsidR="008C5CD6" w:rsidRDefault="008C5CD6" w:rsidP="008C5CD6">
      <w:pPr>
        <w:pStyle w:val="BodyText"/>
      </w:pPr>
      <w:r>
        <w:t>The final report should be provided no later than 4 September 2026.</w:t>
      </w:r>
    </w:p>
    <w:p w14:paraId="25FB7879" w14:textId="77777777" w:rsidR="008C5CD6" w:rsidRPr="003B7DB1" w:rsidRDefault="008C5CD6" w:rsidP="008C5CD6">
      <w:pPr>
        <w:pStyle w:val="BodyText"/>
        <w:spacing w:before="360"/>
      </w:pPr>
      <w:r w:rsidRPr="007D1569">
        <w:rPr>
          <w:b/>
          <w:bCs/>
        </w:rPr>
        <w:t xml:space="preserve">The Hon </w:t>
      </w:r>
      <w:r>
        <w:rPr>
          <w:b/>
          <w:bCs/>
        </w:rPr>
        <w:t xml:space="preserve">Jim </w:t>
      </w:r>
      <w:r w:rsidRPr="15A5A002">
        <w:rPr>
          <w:b/>
          <w:bCs/>
        </w:rPr>
        <w:t>Chalmers</w:t>
      </w:r>
      <w:r w:rsidRPr="007D1569">
        <w:rPr>
          <w:b/>
          <w:bCs/>
        </w:rPr>
        <w:t xml:space="preserve"> MP</w:t>
      </w:r>
      <w:r>
        <w:br/>
      </w:r>
      <w:r w:rsidRPr="003B7DB1">
        <w:t>Treasurer</w:t>
      </w:r>
    </w:p>
    <w:p w14:paraId="19B5D9BD" w14:textId="44B60C0C" w:rsidR="00937999" w:rsidRDefault="008C5CD6" w:rsidP="007B64AF">
      <w:pPr>
        <w:pStyle w:val="BodyText"/>
      </w:pPr>
      <w:r>
        <w:t>[Received 27 March 2026]</w:t>
      </w:r>
    </w:p>
    <w:p w14:paraId="48B2E5A1" w14:textId="77777777" w:rsidR="00A57A02" w:rsidRDefault="00A57A02" w:rsidP="00CC5C46">
      <w:pPr>
        <w:pStyle w:val="Heading2-nonumber"/>
        <w:keepNext w:val="0"/>
        <w:keepLines w:val="0"/>
        <w:sectPr w:rsidR="00A57A02" w:rsidSect="007B64AF">
          <w:pgSz w:w="11906" w:h="16838" w:code="9"/>
          <w:pgMar w:top="1134" w:right="1134" w:bottom="1134" w:left="1134" w:header="794" w:footer="510" w:gutter="0"/>
          <w:cols w:space="708"/>
          <w:docGrid w:linePitch="360"/>
        </w:sectPr>
      </w:pPr>
    </w:p>
    <w:p w14:paraId="3182C26F" w14:textId="77777777" w:rsidR="00CC5C46" w:rsidRDefault="00CC5C46" w:rsidP="00CC5C46">
      <w:pPr>
        <w:pStyle w:val="Heading2-nonumber"/>
        <w:keepNext w:val="0"/>
        <w:keepLines w:val="0"/>
        <w:sectPr w:rsidR="00CC5C46" w:rsidSect="00CC5C46">
          <w:pgSz w:w="11906" w:h="16838" w:code="9"/>
          <w:pgMar w:top="1134" w:right="1134" w:bottom="1134" w:left="1134" w:header="794" w:footer="510" w:gutter="0"/>
          <w:cols w:num="2" w:space="708"/>
          <w:docGrid w:linePitch="360"/>
        </w:sectPr>
      </w:pPr>
      <w:bookmarkStart w:id="24" w:name="_Toc233795070"/>
      <w:r w:rsidRPr="009809B4">
        <w:lastRenderedPageBreak/>
        <w:t>References</w:t>
      </w:r>
      <w:bookmarkEnd w:id="24"/>
    </w:p>
    <w:p w14:paraId="6A8D8D43" w14:textId="78005F05" w:rsidR="006E0DE0" w:rsidRPr="009B0E52" w:rsidRDefault="006E0DE0" w:rsidP="006E0DE0">
      <w:pPr>
        <w:pStyle w:val="Reference"/>
        <w:rPr>
          <w:spacing w:val="-2"/>
        </w:rPr>
      </w:pPr>
      <w:r w:rsidRPr="009B0E52">
        <w:rPr>
          <w:spacing w:val="-2"/>
        </w:rPr>
        <w:t xml:space="preserve">ABS (Australian Bureau of Statistics) 2023, </w:t>
      </w:r>
      <w:r w:rsidRPr="009B0E52">
        <w:rPr>
          <w:i/>
          <w:iCs/>
          <w:spacing w:val="-2"/>
        </w:rPr>
        <w:t>Remoteness Structure</w:t>
      </w:r>
      <w:r w:rsidRPr="009B0E52">
        <w:rPr>
          <w:spacing w:val="-2"/>
        </w:rPr>
        <w:t>, https://www.abs.gov.au/statistics/standards/</w:t>
      </w:r>
      <w:r w:rsidR="00E615DF" w:rsidRPr="009B0E52">
        <w:rPr>
          <w:spacing w:val="-2"/>
        </w:rPr>
        <w:br/>
      </w:r>
      <w:r w:rsidRPr="009B0E52">
        <w:rPr>
          <w:spacing w:val="-2"/>
        </w:rPr>
        <w:t>australian-statistical-geography-standard-asgs/edition-3-july-2021-june-2026/remoteness-structure (accessed 9</w:t>
      </w:r>
      <w:r w:rsidR="00E615DF" w:rsidRPr="009B0E52">
        <w:rPr>
          <w:spacing w:val="-2"/>
        </w:rPr>
        <w:t> </w:t>
      </w:r>
      <w:r w:rsidRPr="009B0E52">
        <w:rPr>
          <w:spacing w:val="-2"/>
        </w:rPr>
        <w:t>June 2026).</w:t>
      </w:r>
    </w:p>
    <w:p w14:paraId="53713FCB" w14:textId="77777777" w:rsidR="006E0DE0" w:rsidRPr="00162A8D" w:rsidRDefault="006E0DE0" w:rsidP="006E0DE0">
      <w:pPr>
        <w:pStyle w:val="Reference"/>
      </w:pPr>
      <w:r w:rsidRPr="00162A8D">
        <w:t xml:space="preserve">Australian Government 2026, </w:t>
      </w:r>
      <w:r w:rsidRPr="00162A8D">
        <w:rPr>
          <w:i/>
          <w:iCs/>
        </w:rPr>
        <w:t>Budget 2026-27: Budget Measures Budget Paper No. 2</w:t>
      </w:r>
      <w:r w:rsidRPr="00162A8D">
        <w:t>.</w:t>
      </w:r>
    </w:p>
    <w:p w14:paraId="3AA943A3" w14:textId="77777777" w:rsidR="006E0DE0" w:rsidRPr="00162A8D" w:rsidRDefault="006E0DE0" w:rsidP="006E0DE0">
      <w:pPr>
        <w:pStyle w:val="Reference"/>
      </w:pPr>
      <w:r w:rsidRPr="00162A8D">
        <w:t xml:space="preserve">BOM (Bureau of Meteorology) 2023, </w:t>
      </w:r>
      <w:r w:rsidRPr="00162A8D">
        <w:rPr>
          <w:i/>
          <w:iCs/>
        </w:rPr>
        <w:t>National Performance Report Framework: Water and wastewater service providers Performance indicators and definitions handbook 2023</w:t>
      </w:r>
      <w:r w:rsidRPr="00162A8D">
        <w:t>.</w:t>
      </w:r>
    </w:p>
    <w:p w14:paraId="0A94857B" w14:textId="414A33A9" w:rsidR="006E0DE0" w:rsidRPr="00162A8D" w:rsidRDefault="006E0DE0" w:rsidP="006E0DE0">
      <w:pPr>
        <w:pStyle w:val="Reference"/>
      </w:pPr>
      <w:r w:rsidRPr="00162A8D">
        <w:t>——</w:t>
      </w:r>
      <w:r w:rsidR="00E615DF">
        <w:t> </w:t>
      </w:r>
      <w:r w:rsidRPr="00162A8D">
        <w:t xml:space="preserve">2026, </w:t>
      </w:r>
      <w:r w:rsidRPr="00162A8D">
        <w:rPr>
          <w:i/>
          <w:iCs/>
        </w:rPr>
        <w:t>National performance report 2024–25: water and wastewater service providers</w:t>
      </w:r>
      <w:r w:rsidRPr="00162A8D">
        <w:t>.</w:t>
      </w:r>
    </w:p>
    <w:p w14:paraId="7ED17B2C" w14:textId="77777777" w:rsidR="006E0DE0" w:rsidRPr="00162A8D" w:rsidRDefault="006E0DE0" w:rsidP="006E0DE0">
      <w:pPr>
        <w:pStyle w:val="Reference"/>
      </w:pPr>
      <w:r w:rsidRPr="00162A8D">
        <w:t xml:space="preserve">DCCEEW (Australian Government Department of Climate Change, Energy, the Environment and Water) 2024, </w:t>
      </w:r>
      <w:r w:rsidRPr="00162A8D">
        <w:rPr>
          <w:i/>
          <w:iCs/>
        </w:rPr>
        <w:t>Updated Draft National Water Agreement</w:t>
      </w:r>
      <w:r w:rsidRPr="00162A8D">
        <w:t>.</w:t>
      </w:r>
    </w:p>
    <w:p w14:paraId="456F4FBA" w14:textId="37FBD0F5" w:rsidR="006E0DE0" w:rsidRPr="00162A8D" w:rsidRDefault="006E0DE0" w:rsidP="006E0DE0">
      <w:pPr>
        <w:pStyle w:val="Reference"/>
      </w:pPr>
      <w:r w:rsidRPr="00162A8D">
        <w:t>——</w:t>
      </w:r>
      <w:r w:rsidR="00A56122">
        <w:t> </w:t>
      </w:r>
      <w:r w:rsidRPr="00162A8D">
        <w:t xml:space="preserve">2025a, </w:t>
      </w:r>
      <w:r w:rsidRPr="00162A8D">
        <w:rPr>
          <w:i/>
          <w:iCs/>
        </w:rPr>
        <w:t>Murray–Darling Basin First Nations water report 2023–24</w:t>
      </w:r>
      <w:r w:rsidRPr="00162A8D">
        <w:t>.</w:t>
      </w:r>
    </w:p>
    <w:p w14:paraId="5A527F71" w14:textId="3E17C78D" w:rsidR="006E0DE0" w:rsidRPr="00162A8D" w:rsidRDefault="006E0DE0" w:rsidP="006E0DE0">
      <w:pPr>
        <w:pStyle w:val="Reference"/>
      </w:pPr>
      <w:r w:rsidRPr="00162A8D">
        <w:t>——</w:t>
      </w:r>
      <w:r w:rsidR="006D535A">
        <w:t> </w:t>
      </w:r>
      <w:r w:rsidRPr="00162A8D">
        <w:t xml:space="preserve">2025b, </w:t>
      </w:r>
      <w:proofErr w:type="gramStart"/>
      <w:r w:rsidRPr="00162A8D">
        <w:rPr>
          <w:i/>
          <w:iCs/>
        </w:rPr>
        <w:t>The</w:t>
      </w:r>
      <w:proofErr w:type="gramEnd"/>
      <w:r w:rsidRPr="00162A8D">
        <w:rPr>
          <w:i/>
          <w:iCs/>
        </w:rPr>
        <w:t xml:space="preserve"> new National Water Agreement</w:t>
      </w:r>
      <w:r w:rsidRPr="00162A8D">
        <w:t>, https://www.</w:t>
      </w:r>
      <w:r w:rsidR="006D535A">
        <w:br/>
      </w:r>
      <w:r w:rsidRPr="00162A8D">
        <w:t>dcceew.gov.au/water/policy/policy/national-water-agreement (accessed 10</w:t>
      </w:r>
      <w:r w:rsidR="006D535A">
        <w:t> </w:t>
      </w:r>
      <w:r w:rsidRPr="00162A8D">
        <w:t>June 2026).</w:t>
      </w:r>
    </w:p>
    <w:p w14:paraId="29EFE8F8" w14:textId="49D23EE3" w:rsidR="006E0DE0" w:rsidRPr="00162A8D" w:rsidRDefault="006E0DE0" w:rsidP="006E0DE0">
      <w:pPr>
        <w:pStyle w:val="Reference"/>
      </w:pPr>
      <w:r w:rsidRPr="00162A8D">
        <w:t>——</w:t>
      </w:r>
      <w:r w:rsidR="001534B2">
        <w:t> </w:t>
      </w:r>
      <w:r w:rsidRPr="00162A8D">
        <w:t xml:space="preserve">2026, </w:t>
      </w:r>
      <w:r w:rsidRPr="00162A8D">
        <w:rPr>
          <w:i/>
          <w:iCs/>
        </w:rPr>
        <w:t>Murray–Darling Basin First Nations water report 2024–25</w:t>
      </w:r>
      <w:r w:rsidRPr="00162A8D">
        <w:t>.</w:t>
      </w:r>
    </w:p>
    <w:p w14:paraId="73C9408A" w14:textId="21C377DD" w:rsidR="006E0DE0" w:rsidRPr="00162A8D" w:rsidRDefault="006E0DE0" w:rsidP="006E0DE0">
      <w:pPr>
        <w:pStyle w:val="Reference"/>
      </w:pPr>
      <w:r w:rsidRPr="00162A8D">
        <w:t xml:space="preserve">IGWC (Australian Government Inspector-General of Water Compliance) 2025, </w:t>
      </w:r>
      <w:r w:rsidRPr="00162A8D">
        <w:rPr>
          <w:i/>
          <w:iCs/>
        </w:rPr>
        <w:t xml:space="preserve">Monitoring and evaluation reporting of environmental outcomes </w:t>
      </w:r>
      <w:r w:rsidR="001534B2">
        <w:rPr>
          <w:i/>
          <w:iCs/>
        </w:rPr>
        <w:t>–</w:t>
      </w:r>
      <w:r w:rsidRPr="00162A8D">
        <w:rPr>
          <w:i/>
          <w:iCs/>
        </w:rPr>
        <w:t xml:space="preserve"> Stocktake report</w:t>
      </w:r>
      <w:r w:rsidRPr="00162A8D">
        <w:t>.</w:t>
      </w:r>
    </w:p>
    <w:p w14:paraId="0ABDF528" w14:textId="77777777" w:rsidR="006E0DE0" w:rsidRPr="00162A8D" w:rsidRDefault="006E0DE0" w:rsidP="006E0DE0">
      <w:pPr>
        <w:pStyle w:val="Reference"/>
      </w:pPr>
      <w:r w:rsidRPr="00162A8D">
        <w:t xml:space="preserve">MDBA (Murray–Darling Basin Authority) 2026, </w:t>
      </w:r>
      <w:r w:rsidRPr="00162A8D">
        <w:rPr>
          <w:i/>
          <w:iCs/>
        </w:rPr>
        <w:t>2026 Basin Plan Review Discussion Paper</w:t>
      </w:r>
      <w:r w:rsidRPr="00162A8D">
        <w:t>.</w:t>
      </w:r>
    </w:p>
    <w:p w14:paraId="3472BF4C" w14:textId="77777777" w:rsidR="006E0DE0" w:rsidRPr="00162A8D" w:rsidRDefault="006E0DE0" w:rsidP="006E0DE0">
      <w:pPr>
        <w:pStyle w:val="Reference"/>
      </w:pPr>
      <w:r w:rsidRPr="00162A8D">
        <w:t xml:space="preserve">NWC (National Water Commission) 2014, </w:t>
      </w:r>
      <w:r w:rsidRPr="00162A8D">
        <w:rPr>
          <w:i/>
          <w:iCs/>
        </w:rPr>
        <w:t>Fourth Assessment of the 2004 National Water Initiative</w:t>
      </w:r>
      <w:r w:rsidRPr="00162A8D">
        <w:t>.</w:t>
      </w:r>
    </w:p>
    <w:p w14:paraId="31219031" w14:textId="77777777" w:rsidR="006E0DE0" w:rsidRPr="00162A8D" w:rsidRDefault="006E0DE0" w:rsidP="006E0DE0">
      <w:pPr>
        <w:pStyle w:val="Reference"/>
      </w:pPr>
      <w:r w:rsidRPr="00162A8D">
        <w:t xml:space="preserve">O’Kane, M 2025, </w:t>
      </w:r>
      <w:r w:rsidRPr="00162A8D">
        <w:rPr>
          <w:i/>
          <w:iCs/>
        </w:rPr>
        <w:t>Water science and research review</w:t>
      </w:r>
      <w:r w:rsidRPr="00162A8D">
        <w:t>, Final report.</w:t>
      </w:r>
    </w:p>
    <w:p w14:paraId="6FA56983" w14:textId="77777777" w:rsidR="006E0DE0" w:rsidRPr="00162A8D" w:rsidRDefault="006E0DE0" w:rsidP="006E0DE0">
      <w:pPr>
        <w:pStyle w:val="Reference"/>
      </w:pPr>
      <w:r w:rsidRPr="00162A8D">
        <w:t xml:space="preserve">PC (Productivity Commission) 2017, </w:t>
      </w:r>
      <w:r w:rsidRPr="00162A8D">
        <w:rPr>
          <w:i/>
          <w:iCs/>
        </w:rPr>
        <w:t>National Water Reform</w:t>
      </w:r>
      <w:r w:rsidRPr="00162A8D">
        <w:t>, Report no. 87, Canberra.</w:t>
      </w:r>
    </w:p>
    <w:p w14:paraId="37CDABE5" w14:textId="62DA1440" w:rsidR="006E0DE0" w:rsidRPr="00162A8D" w:rsidRDefault="006E0DE0" w:rsidP="006E0DE0">
      <w:pPr>
        <w:pStyle w:val="Reference"/>
      </w:pPr>
      <w:r w:rsidRPr="00162A8D">
        <w:t>——</w:t>
      </w:r>
      <w:r w:rsidR="00C139CF">
        <w:t> </w:t>
      </w:r>
      <w:r w:rsidRPr="00162A8D">
        <w:t xml:space="preserve">2021, </w:t>
      </w:r>
      <w:r w:rsidRPr="00162A8D">
        <w:rPr>
          <w:i/>
          <w:iCs/>
        </w:rPr>
        <w:t>National Water Reform 2020</w:t>
      </w:r>
      <w:r w:rsidRPr="00162A8D">
        <w:t>, Canberra.</w:t>
      </w:r>
    </w:p>
    <w:p w14:paraId="684839D8" w14:textId="5672E60B" w:rsidR="006E0DE0" w:rsidRPr="00162A8D" w:rsidRDefault="006E0DE0" w:rsidP="006E0DE0">
      <w:pPr>
        <w:pStyle w:val="Reference"/>
      </w:pPr>
      <w:r w:rsidRPr="00162A8D">
        <w:t>——</w:t>
      </w:r>
      <w:r w:rsidR="00C139CF">
        <w:t> </w:t>
      </w:r>
      <w:r w:rsidRPr="00162A8D">
        <w:t xml:space="preserve">2024, </w:t>
      </w:r>
      <w:r w:rsidRPr="00162A8D">
        <w:rPr>
          <w:i/>
          <w:iCs/>
        </w:rPr>
        <w:t>National Water Reform 2024</w:t>
      </w:r>
      <w:r w:rsidRPr="00162A8D">
        <w:t>, Inquiry Report no.</w:t>
      </w:r>
      <w:r w:rsidR="00C139CF">
        <w:t> </w:t>
      </w:r>
      <w:r w:rsidRPr="00162A8D">
        <w:t>105, Canberra.</w:t>
      </w:r>
    </w:p>
    <w:p w14:paraId="35E00283" w14:textId="10F027B0" w:rsidR="006E0DE0" w:rsidRPr="00162A8D" w:rsidRDefault="006E0DE0" w:rsidP="006E0DE0">
      <w:pPr>
        <w:pStyle w:val="Reference"/>
      </w:pPr>
      <w:r w:rsidRPr="00162A8D">
        <w:t>——</w:t>
      </w:r>
      <w:r w:rsidR="00C139CF">
        <w:t> </w:t>
      </w:r>
      <w:r w:rsidRPr="00162A8D">
        <w:t xml:space="preserve">2026, </w:t>
      </w:r>
      <w:r w:rsidRPr="00162A8D">
        <w:rPr>
          <w:i/>
          <w:iCs/>
        </w:rPr>
        <w:t>National Water Reform 2026: Water services reform directions</w:t>
      </w:r>
      <w:r w:rsidRPr="00162A8D">
        <w:t>, Interim update, Canberra, June.</w:t>
      </w:r>
    </w:p>
    <w:p w14:paraId="6DCD3CC5" w14:textId="77777777" w:rsidR="006E0DE0" w:rsidRPr="00162A8D" w:rsidRDefault="006E0DE0" w:rsidP="006E0DE0">
      <w:pPr>
        <w:pStyle w:val="Reference"/>
      </w:pPr>
      <w:r w:rsidRPr="00162A8D">
        <w:t xml:space="preserve">TPC (Tasmanian Planning Commission) 2024, </w:t>
      </w:r>
      <w:r w:rsidRPr="00162A8D">
        <w:rPr>
          <w:i/>
          <w:iCs/>
        </w:rPr>
        <w:t>State of the Environment Report 2024</w:t>
      </w:r>
      <w:r w:rsidRPr="00162A8D">
        <w:t>.</w:t>
      </w:r>
    </w:p>
    <w:p w14:paraId="6358EEEE" w14:textId="77777777" w:rsidR="00CC5C46" w:rsidRDefault="00CC5C46" w:rsidP="00CC5C46">
      <w:pPr>
        <w:pStyle w:val="BodyText"/>
      </w:pPr>
    </w:p>
    <w:p w14:paraId="48153A21" w14:textId="77777777" w:rsidR="002A295B" w:rsidRDefault="002A295B" w:rsidP="00CC5C46">
      <w:pPr>
        <w:pStyle w:val="BodyText"/>
        <w:sectPr w:rsidR="002A295B" w:rsidSect="00CC5C46">
          <w:type w:val="continuous"/>
          <w:pgSz w:w="11906" w:h="16838" w:code="9"/>
          <w:pgMar w:top="1134" w:right="1134" w:bottom="1134" w:left="1134" w:header="794" w:footer="510" w:gutter="0"/>
          <w:cols w:num="2" w:space="708"/>
          <w:docGrid w:linePitch="360"/>
        </w:sectPr>
      </w:pPr>
    </w:p>
    <w:p w14:paraId="568ACBD1" w14:textId="6BBD3E8D" w:rsidR="0040656A" w:rsidRPr="00D562BA" w:rsidRDefault="0040656A" w:rsidP="00EE2AF8">
      <w:pPr>
        <w:pStyle w:val="Reference"/>
      </w:pPr>
    </w:p>
    <w:sectPr w:rsidR="0040656A" w:rsidRPr="00D562BA" w:rsidSect="00753FCE">
      <w:type w:val="continuous"/>
      <w:pgSz w:w="11906" w:h="16838" w:code="9"/>
      <w:pgMar w:top="1134" w:right="1134" w:bottom="1134" w:left="1134" w:header="794" w:footer="510"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09BD84" w14:textId="77777777" w:rsidR="00644DA1" w:rsidRDefault="00644DA1" w:rsidP="008017BC">
      <w:r>
        <w:separator/>
      </w:r>
    </w:p>
    <w:p w14:paraId="46B83943" w14:textId="77777777" w:rsidR="00644DA1" w:rsidRDefault="00644DA1"/>
  </w:endnote>
  <w:endnote w:type="continuationSeparator" w:id="0">
    <w:p w14:paraId="6749D324" w14:textId="77777777" w:rsidR="00644DA1" w:rsidRDefault="00644DA1" w:rsidP="008017BC">
      <w:r>
        <w:continuationSeparator/>
      </w:r>
    </w:p>
    <w:p w14:paraId="1635F68E" w14:textId="77777777" w:rsidR="00644DA1" w:rsidRDefault="00644DA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Open Sans Semibold">
    <w:panose1 w:val="020B07060308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Open Sans">
    <w:panose1 w:val="020B0606030504020204"/>
    <w:charset w:val="00"/>
    <w:family w:val="swiss"/>
    <w:pitch w:val="variable"/>
    <w:sig w:usb0="E00002EF" w:usb1="4000205B" w:usb2="00000028" w:usb3="00000000" w:csb0="0000019F" w:csb1="00000000"/>
  </w:font>
  <w:font w:name="Arial (Body)">
    <w:altName w:val="Arial"/>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F11E2" w14:textId="77777777" w:rsidR="00D15113" w:rsidRDefault="00F04EA7"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Content>
      <w:sdt>
        <w:sdtPr>
          <w:id w:val="783309045"/>
          <w:docPartObj>
            <w:docPartGallery w:val="Page Numbers (Top of Page)"/>
            <w:docPartUnique/>
          </w:docPartObj>
        </w:sdtPr>
        <w:sdtContent>
          <w:p w14:paraId="7C823A5E"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2E0FA5" w14:textId="78B764C1" w:rsidR="00EC7A16" w:rsidRDefault="00EC7A16">
    <w:pPr>
      <w:pStyle w:val="Footer"/>
    </w:pPr>
    <w:r w:rsidRPr="00187F05">
      <w:fldChar w:fldCharType="begin"/>
    </w:r>
    <w:r w:rsidRPr="00187F05">
      <w:instrText xml:space="preserve"> PAGE   \* MERGEFORMAT </w:instrText>
    </w:r>
    <w:r w:rsidRPr="00187F05">
      <w:fldChar w:fldCharType="separate"/>
    </w:r>
    <w:r>
      <w:t>i</w:t>
    </w:r>
    <w:proofErr w:type="spellStart"/>
    <w:r>
      <w:t>i</w:t>
    </w:r>
    <w:proofErr w:type="spellEnd"/>
    <w:r w:rsidRPr="00187F05">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0AA0A3" w14:textId="77777777" w:rsidR="00525F6E" w:rsidRPr="00187F05" w:rsidRDefault="00525F6E" w:rsidP="004544D6">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44105459"/>
      <w:docPartObj>
        <w:docPartGallery w:val="Page Numbers (Bottom of Page)"/>
        <w:docPartUnique/>
      </w:docPartObj>
    </w:sdtPr>
    <w:sdtContent>
      <w:sdt>
        <w:sdtPr>
          <w:id w:val="372884374"/>
          <w:docPartObj>
            <w:docPartGallery w:val="Page Numbers (Top of Page)"/>
            <w:docPartUnique/>
          </w:docPartObj>
        </w:sdtPr>
        <w:sdtContent>
          <w:p w14:paraId="5772699A" w14:textId="77777777" w:rsidR="00525F6E" w:rsidRPr="0042508F" w:rsidRDefault="00525F6E"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FE7B38" w14:textId="77777777" w:rsidR="00C86440" w:rsidRPr="00187F05" w:rsidRDefault="00C86440" w:rsidP="004544D6">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62537022"/>
      <w:docPartObj>
        <w:docPartGallery w:val="Page Numbers (Bottom of Page)"/>
        <w:docPartUnique/>
      </w:docPartObj>
    </w:sdtPr>
    <w:sdtContent>
      <w:sdt>
        <w:sdtPr>
          <w:id w:val="564525609"/>
          <w:docPartObj>
            <w:docPartGallery w:val="Page Numbers (Top of Page)"/>
            <w:docPartUnique/>
          </w:docPartObj>
        </w:sdtPr>
        <w:sdtContent>
          <w:p w14:paraId="39331D10" w14:textId="77777777" w:rsidR="00C86440" w:rsidRPr="0042508F" w:rsidRDefault="00C86440"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7B9BFC5" w14:textId="77777777" w:rsidR="00644DA1" w:rsidRPr="00C238D1" w:rsidRDefault="00644DA1" w:rsidP="00273E86">
      <w:pPr>
        <w:spacing w:after="0" w:line="240" w:lineRule="auto"/>
        <w:rPr>
          <w:rStyle w:val="ColourDarkBlue"/>
        </w:rPr>
      </w:pPr>
      <w:r w:rsidRPr="00C238D1">
        <w:rPr>
          <w:rStyle w:val="ColourDarkBlue"/>
        </w:rPr>
        <w:continuationSeparator/>
      </w:r>
    </w:p>
  </w:footnote>
  <w:footnote w:type="continuationSeparator" w:id="0">
    <w:p w14:paraId="4840F845" w14:textId="77777777" w:rsidR="00644DA1" w:rsidRPr="001D7D9B" w:rsidRDefault="00644DA1" w:rsidP="001D7D9B">
      <w:pPr>
        <w:spacing w:after="0" w:line="240" w:lineRule="auto"/>
        <w:rPr>
          <w:color w:val="265A9A" w:themeColor="background2"/>
        </w:rPr>
      </w:pPr>
      <w:r w:rsidRPr="00C238D1">
        <w:rPr>
          <w:rStyle w:val="ColourDarkBlue"/>
        </w:rPr>
        <w:continuationSeparator/>
      </w:r>
    </w:p>
  </w:footnote>
  <w:footnote w:type="continuationNotice" w:id="1">
    <w:p w14:paraId="1FEA8608" w14:textId="77777777" w:rsidR="00644DA1" w:rsidRDefault="00644DA1"/>
  </w:footnote>
  <w:footnote w:id="2">
    <w:p w14:paraId="210D9D7B" w14:textId="77777777" w:rsidR="00051F2B" w:rsidRPr="001B09D8" w:rsidRDefault="00051F2B" w:rsidP="00051F2B">
      <w:pPr>
        <w:pStyle w:val="FootnoteText"/>
        <w:contextualSpacing/>
        <w:rPr>
          <w:lang w:val="en-US"/>
        </w:rPr>
      </w:pPr>
      <w:r w:rsidRPr="00FE646D">
        <w:rPr>
          <w:rStyle w:val="FootnoteReference"/>
        </w:rPr>
        <w:footnoteRef/>
      </w:r>
      <w:r>
        <w:t xml:space="preserve"> </w:t>
      </w:r>
      <w:r>
        <w:rPr>
          <w:lang w:val="en-US"/>
        </w:rPr>
        <w:t>NWI paragraph 23.</w:t>
      </w:r>
    </w:p>
  </w:footnote>
  <w:footnote w:id="3">
    <w:p w14:paraId="34FFB867" w14:textId="58778230" w:rsidR="006155D9" w:rsidRPr="005154E3" w:rsidRDefault="006155D9">
      <w:pPr>
        <w:pStyle w:val="FootnoteText"/>
        <w:contextualSpacing/>
        <w:rPr>
          <w:lang w:val="en-US"/>
        </w:rPr>
      </w:pPr>
      <w:r>
        <w:rPr>
          <w:rStyle w:val="FootnoteReference"/>
        </w:rPr>
        <w:footnoteRef/>
      </w:r>
      <w:r>
        <w:t xml:space="preserve"> More detailed analysis of the information provided will be included in the final report</w:t>
      </w:r>
      <w:r w:rsidR="005668AF">
        <w:t>.</w:t>
      </w:r>
    </w:p>
  </w:footnote>
  <w:footnote w:id="4">
    <w:p w14:paraId="225F4A42" w14:textId="77777777" w:rsidR="00051F2B" w:rsidRPr="00DD47EA" w:rsidRDefault="00051F2B" w:rsidP="00051F2B">
      <w:pPr>
        <w:pStyle w:val="FootnoteText"/>
        <w:rPr>
          <w:lang w:val="en-US"/>
        </w:rPr>
      </w:pPr>
      <w:r w:rsidRPr="00FE646D">
        <w:rPr>
          <w:rStyle w:val="FootnoteReference"/>
        </w:rPr>
        <w:footnoteRef/>
      </w:r>
      <w:r>
        <w:t xml:space="preserve"> Further discussion of issues raised by participants is included in the interim update on water services reform directions (PC 2026). </w:t>
      </w:r>
    </w:p>
  </w:footnote>
  <w:footnote w:id="5">
    <w:p w14:paraId="3CB07FE6" w14:textId="77777777" w:rsidR="00051F2B" w:rsidRPr="002E00AC" w:rsidRDefault="00051F2B" w:rsidP="00051F2B">
      <w:pPr>
        <w:pStyle w:val="FootnoteText"/>
        <w:rPr>
          <w:lang w:val="en-US"/>
        </w:rPr>
      </w:pPr>
      <w:r w:rsidRPr="00FE646D">
        <w:rPr>
          <w:rStyle w:val="FootnoteReference"/>
        </w:rPr>
        <w:footnoteRef/>
      </w:r>
      <w:r>
        <w:t xml:space="preserve"> </w:t>
      </w:r>
      <w:r w:rsidRPr="00FA1948">
        <w:t>The 2004 NWI refers to Indigenous Access.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144F2" w14:textId="5F2C0C73" w:rsidR="00596550" w:rsidRDefault="00000000" w:rsidP="00596550">
    <w:pPr>
      <w:pStyle w:val="Header-KeylineRight"/>
    </w:pPr>
    <w:sdt>
      <w:sdtPr>
        <w:rPr>
          <w:rStyle w:val="Strong"/>
        </w:rPr>
        <w:alias w:val="Title"/>
        <w:tag w:val=""/>
        <w:id w:val="-1701777645"/>
        <w:placeholder>
          <w:docPart w:val="25E438FEA76F47E3901747C39FACCC52"/>
        </w:placeholder>
        <w:dataBinding w:prefixMappings="xmlns:ns0='http://purl.org/dc/elements/1.1/' xmlns:ns1='http://schemas.openxmlformats.org/package/2006/metadata/core-properties' " w:xpath="/ns1:coreProperties[1]/ns0:title[1]" w:storeItemID="{6C3C8BC8-F283-45AE-878A-BAB7291924A1}"/>
        <w:text/>
      </w:sdtPr>
      <w:sdtContent>
        <w:r w:rsidR="00863F31">
          <w:rPr>
            <w:rStyle w:val="Strong"/>
          </w:rPr>
          <w:t>Interim update 2 - National Water Reform 2026: Preliminary assessment</w:t>
        </w:r>
      </w:sdtContent>
    </w:sdt>
    <w:r w:rsidR="00596550">
      <w:t xml:space="preserve"> Inquiry Report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F572DD" w14:textId="69099E70" w:rsidR="00596550" w:rsidRPr="007215EF" w:rsidRDefault="00596550" w:rsidP="00596550">
    <w:r w:rsidRPr="007215EF">
      <w:rPr>
        <w:noProof/>
      </w:rPr>
      <w:drawing>
        <wp:anchor distT="0" distB="0" distL="114300" distR="114300" simplePos="0" relativeHeight="251658241" behindDoc="0" locked="1" layoutInCell="1" allowOverlap="1" wp14:anchorId="618DEB61" wp14:editId="6E0AD44A">
          <wp:simplePos x="0" y="0"/>
          <wp:positionH relativeFrom="margin">
            <wp:align>left</wp:align>
          </wp:positionH>
          <wp:positionV relativeFrom="page">
            <wp:align>top</wp:align>
          </wp:positionV>
          <wp:extent cx="2235600" cy="1058400"/>
          <wp:effectExtent l="0" t="0" r="0" b="8890"/>
          <wp:wrapNone/>
          <wp:docPr id="13" name="Logo" descr="Australian Government | Productivity Commission logo">
            <a:extLst xmlns:a="http://schemas.openxmlformats.org/drawingml/2006/main">
              <a:ext uri="{FF2B5EF4-FFF2-40B4-BE49-F238E27FC236}">
                <a16:creationId xmlns:a16="http://schemas.microsoft.com/office/drawing/2014/main" id="{540D5EEA-84FD-4794-A974-3D74A07F2D8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Logo" descr="Australian Government | Productivity Commission logo">
                    <a:extLst>
                      <a:ext uri="{FF2B5EF4-FFF2-40B4-BE49-F238E27FC236}">
                        <a16:creationId xmlns:a16="http://schemas.microsoft.com/office/drawing/2014/main" id="{540D5EEA-84FD-4794-A974-3D74A07F2D82}"/>
                      </a:ext>
                    </a:extLst>
                  </pic:cNvPr>
                  <pic:cNvPicPr>
                    <a:picLocks noChangeAspect="1"/>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t="-95925"/>
                  <a:stretch/>
                </pic:blipFill>
                <pic:spPr bwMode="auto">
                  <a:xfrm>
                    <a:off x="0" y="0"/>
                    <a:ext cx="2235600" cy="1058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85E82A" w14:textId="413BDBFA" w:rsidR="00596550" w:rsidRPr="007215EF" w:rsidRDefault="00053561" w:rsidP="00596550">
    <w:r>
      <w:rPr>
        <w:noProof/>
      </w:rPr>
      <w:drawing>
        <wp:anchor distT="0" distB="0" distL="114300" distR="114300" simplePos="0" relativeHeight="251658240" behindDoc="0" locked="0" layoutInCell="1" allowOverlap="1" wp14:anchorId="5E1DF326" wp14:editId="28AEC085">
          <wp:simplePos x="0" y="0"/>
          <wp:positionH relativeFrom="page">
            <wp:align>right</wp:align>
          </wp:positionH>
          <wp:positionV relativeFrom="paragraph">
            <wp:posOffset>-504781</wp:posOffset>
          </wp:positionV>
          <wp:extent cx="7558180" cy="10691169"/>
          <wp:effectExtent l="0" t="0" r="5080" b="0"/>
          <wp:wrapNone/>
          <wp:docPr id="2002859569" name="Picture 12" descr="Australian Government | Productivity Commission logo: National Water Reform 2026 interim upda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859569" name="Picture 12" descr="Australian Government | Productivity Commission logo: National Water Reform 2026 interim update"/>
                  <pic:cNvPicPr/>
                </pic:nvPicPr>
                <pic:blipFill>
                  <a:blip r:embed="rId1">
                    <a:extLst>
                      <a:ext uri="{28A0092B-C50C-407E-A947-70E740481C1C}">
                        <a14:useLocalDpi xmlns:a14="http://schemas.microsoft.com/office/drawing/2010/main" val="0"/>
                      </a:ext>
                    </a:extLst>
                  </a:blip>
                  <a:stretch>
                    <a:fillRect/>
                  </a:stretch>
                </pic:blipFill>
                <pic:spPr>
                  <a:xfrm>
                    <a:off x="0" y="0"/>
                    <a:ext cx="7558180" cy="10691169"/>
                  </a:xfrm>
                  <a:prstGeom prst="rect">
                    <a:avLst/>
                  </a:prstGeom>
                </pic:spPr>
              </pic:pic>
            </a:graphicData>
          </a:graphic>
          <wp14:sizeRelH relativeFrom="page">
            <wp14:pctWidth>0</wp14:pctWidth>
          </wp14:sizeRelH>
          <wp14:sizeRelV relativeFrom="page">
            <wp14:pctHeight>0</wp14:pctHeight>
          </wp14:sizeRelV>
        </wp:anchor>
      </w:drawing>
    </w:r>
  </w:p>
  <w:p w14:paraId="57285724" w14:textId="77777777" w:rsidR="00596550" w:rsidRPr="00596550" w:rsidRDefault="00596550" w:rsidP="0059655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2D788A" w14:textId="314F0C10" w:rsidR="00525F6E" w:rsidRDefault="00412707" w:rsidP="004544D6">
    <w:pPr>
      <w:pStyle w:val="Header-Keyline"/>
      <w:rPr>
        <w:rStyle w:val="Strong"/>
        <w:b w:val="0"/>
        <w:bCs w:val="0"/>
      </w:rPr>
    </w:pPr>
    <w:r>
      <w:t>Interim update</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C3EFFD" w14:textId="6F36602F" w:rsidR="00525F6E" w:rsidRDefault="00D910BC" w:rsidP="00D910BC">
    <w:pPr>
      <w:pStyle w:val="Header-KeylineRight"/>
    </w:pPr>
    <w:r>
      <w:fldChar w:fldCharType="begin"/>
    </w:r>
    <w:r>
      <w:instrText xml:space="preserve"> STYLEREF  "Heading 1"  \* MERGEFORMAT </w:instrText>
    </w:r>
    <w:r>
      <w:fldChar w:fldCharType="separate"/>
    </w:r>
    <w:r w:rsidR="00287ACA">
      <w:rPr>
        <w:b/>
        <w:bCs/>
        <w:noProof/>
        <w:lang w:val="en-US"/>
      </w:rPr>
      <w:t>Error! No text of specified style in document.</w:t>
    </w:r>
    <w:r>
      <w:rPr>
        <w:noProof/>
      </w:rPr>
      <w:fldChar w:fldCharType="end"/>
    </w:r>
  </w:p>
  <w:p w14:paraId="60DABDB6" w14:textId="77777777" w:rsidR="00D910BC" w:rsidRPr="00D910BC" w:rsidRDefault="00D910BC" w:rsidP="00D910B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39FAA" w14:textId="788D92FD" w:rsidR="00FE3809" w:rsidRDefault="00395944" w:rsidP="000A24BA">
    <w:pPr>
      <w:pStyle w:val="Header-Keyline"/>
    </w:pPr>
    <w:r w:rsidRPr="002E0F40">
      <w:rPr>
        <w:b/>
      </w:rPr>
      <w:t>National Water Reform 2026</w:t>
    </w:r>
    <w:r>
      <w:rPr>
        <w:noProof/>
      </w:rPr>
      <w:t xml:space="preserve"> </w:t>
    </w:r>
    <w:r w:rsidR="000A24BA">
      <w:t>Interim update</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3ABE1C" w14:textId="1F0347AD" w:rsidR="00525F6E" w:rsidRPr="000A24BA" w:rsidRDefault="00000000" w:rsidP="000A24BA">
    <w:pPr>
      <w:pStyle w:val="Header-Keyline"/>
    </w:pPr>
    <w:sdt>
      <w:sdtPr>
        <w:alias w:val="Title"/>
        <w:tag w:val=""/>
        <w:id w:val="39262228"/>
        <w:placeholder>
          <w:docPart w:val="D3A7258C7C9A44E2B7E45BEBF14BD61E"/>
        </w:placeholder>
        <w:dataBinding w:prefixMappings="xmlns:ns0='http://purl.org/dc/elements/1.1/' xmlns:ns1='http://schemas.openxmlformats.org/package/2006/metadata/core-properties' " w:xpath="/ns1:coreProperties[1]/ns0:title[1]" w:storeItemID="{6C3C8BC8-F283-45AE-878A-BAB7291924A1}"/>
        <w:text/>
      </w:sdtPr>
      <w:sdtContent>
        <w:r w:rsidR="00863F31">
          <w:t>Interim update 2 - National Water Reform 2026: Preliminary assessment</w:t>
        </w:r>
      </w:sdtContent>
    </w:sdt>
    <w:r w:rsidR="00525F6E" w:rsidRPr="000A24BA">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8DE56" w14:textId="1A6E6035" w:rsidR="00525F6E" w:rsidRPr="00053561" w:rsidRDefault="00D043E0" w:rsidP="00053561">
    <w:pPr>
      <w:pStyle w:val="Header-KeylineRight"/>
    </w:pPr>
    <w:r>
      <w:t>Preliminary assessment</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7B5517" w14:textId="6EA1BEA9" w:rsidR="00C86440" w:rsidRPr="00811F38" w:rsidRDefault="00395944" w:rsidP="008917AD">
    <w:pPr>
      <w:pStyle w:val="Header-Keyline"/>
    </w:pPr>
    <w:r w:rsidRPr="00395944">
      <w:rPr>
        <w:b/>
        <w:bCs/>
        <w:noProof/>
      </w:rPr>
      <w:t>National Water Reform 2026</w:t>
    </w:r>
    <w:r>
      <w:rPr>
        <w:noProof/>
      </w:rPr>
      <w:t xml:space="preserve"> </w:t>
    </w:r>
    <w:r>
      <w:t>Interim</w:t>
    </w:r>
    <w:r w:rsidR="008917AD">
      <w:t xml:space="preserve"> update</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8971C6" w14:textId="133AFEA1" w:rsidR="00C86440" w:rsidRDefault="003327AC" w:rsidP="004544D6">
    <w:pPr>
      <w:pStyle w:val="Header-KeylineRight"/>
    </w:pPr>
    <w:r>
      <w:rPr>
        <w:noProof/>
      </w:rPr>
      <w:t>Prelimin</w:t>
    </w:r>
    <w:r w:rsidR="00C51161">
      <w:rPr>
        <w:noProof/>
      </w:rPr>
      <w:t>ary as</w:t>
    </w:r>
    <w:r w:rsidR="000E2113">
      <w:rPr>
        <w:noProof/>
      </w:rPr>
      <w:t>s</w:t>
    </w:r>
    <w:r w:rsidR="00C51161">
      <w:rPr>
        <w:noProof/>
      </w:rPr>
      <w:t>essment</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F179E" w14:textId="08BD1453" w:rsidR="00C86440" w:rsidRDefault="00C86440">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D806E7" w14:textId="75224DDD" w:rsidR="00D910BC" w:rsidRDefault="00395944" w:rsidP="00D910BC">
    <w:pPr>
      <w:pStyle w:val="Header-Keyline"/>
    </w:pPr>
    <w:r w:rsidRPr="002E0F40">
      <w:rPr>
        <w:b/>
      </w:rPr>
      <w:t>National Water Reform 2026</w:t>
    </w:r>
    <w:r>
      <w:t xml:space="preserve"> </w:t>
    </w:r>
    <w:r w:rsidR="00D700E3">
      <w:t>Interim update</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9207E" w14:textId="100EA961" w:rsidR="00CC5C46" w:rsidRPr="009809B4" w:rsidRDefault="000347C1" w:rsidP="00525F6E">
    <w:pPr>
      <w:pStyle w:val="Header-KeylineRight"/>
    </w:pPr>
    <w:r>
      <w:rPr>
        <w:noProof/>
      </w:rPr>
      <w:t>Preliminary assessment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FFFFFF89"/>
    <w:multiLevelType w:val="singleLevel"/>
    <w:tmpl w:val="DD4C717E"/>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2D84BB9"/>
    <w:multiLevelType w:val="hybridMultilevel"/>
    <w:tmpl w:val="5F24570C"/>
    <w:lvl w:ilvl="0" w:tplc="6C209310">
      <w:start w:val="1"/>
      <w:numFmt w:val="bullet"/>
      <w:pStyle w:val="Jurisdictioncommentslistbullet"/>
      <w:lvlText w:val=""/>
      <w:lvlJc w:val="left"/>
      <w:pPr>
        <w:tabs>
          <w:tab w:val="num" w:pos="318"/>
        </w:tabs>
        <w:ind w:left="318" w:hanging="318"/>
      </w:pPr>
      <w:rPr>
        <w:rFonts w:ascii="Symbol" w:hAnsi="Symbol" w:hint="default"/>
        <w:sz w:val="20"/>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74A6380"/>
    <w:multiLevelType w:val="multilevel"/>
    <w:tmpl w:val="C47EA3E6"/>
    <w:styleLink w:val="AppendixHeading"/>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9C1734A"/>
    <w:multiLevelType w:val="multilevel"/>
    <w:tmpl w:val="92DC7EC4"/>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AC2735F"/>
    <w:multiLevelType w:val="multilevel"/>
    <w:tmpl w:val="EBE686F8"/>
    <w:styleLink w:val="ListHeadings"/>
    <w:lvl w:ilvl="0">
      <w:start w:val="1"/>
      <w:numFmt w:val="decimal"/>
      <w:pStyle w:val="Heading1"/>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F3E6C9D"/>
    <w:multiLevelType w:val="multilevel"/>
    <w:tmpl w:val="FF8069A4"/>
    <w:numStyleLink w:val="Bullets"/>
  </w:abstractNum>
  <w:abstractNum w:abstractNumId="7"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8" w15:restartNumberingAfterBreak="0">
    <w:nsid w:val="10B516A3"/>
    <w:multiLevelType w:val="multilevel"/>
    <w:tmpl w:val="EBE686F8"/>
    <w:styleLink w:val="AppendixHeadingList"/>
    <w:lvl w:ilvl="0">
      <w:start w:val="1"/>
      <w:numFmt w:val="decima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9" w15:restartNumberingAfterBreak="0">
    <w:nsid w:val="16155739"/>
    <w:multiLevelType w:val="multilevel"/>
    <w:tmpl w:val="55366B42"/>
    <w:styleLink w:val="LetteredList"/>
    <w:lvl w:ilvl="0">
      <w:start w:val="1"/>
      <w:numFmt w:val="lowerLetter"/>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454" w:hanging="227"/>
      </w:pPr>
      <w:rPr>
        <w:rFonts w:hint="default"/>
      </w:rPr>
    </w:lvl>
    <w:lvl w:ilvl="3">
      <w:start w:val="1"/>
      <w:numFmt w:val="lowerRoman"/>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10" w15:restartNumberingAfterBreak="0">
    <w:nsid w:val="225A0CD8"/>
    <w:multiLevelType w:val="hybridMultilevel"/>
    <w:tmpl w:val="C8A05C00"/>
    <w:lvl w:ilvl="0" w:tplc="E962F5D0">
      <w:start w:val="1"/>
      <w:numFmt w:val="bullet"/>
      <w:lvlText w:val=""/>
      <w:lvlJc w:val="left"/>
      <w:pPr>
        <w:ind w:left="720" w:hanging="360"/>
      </w:pPr>
      <w:rPr>
        <w:rFonts w:ascii="Symbol" w:hAnsi="Symbol"/>
      </w:rPr>
    </w:lvl>
    <w:lvl w:ilvl="1" w:tplc="DD2EAD8E">
      <w:start w:val="1"/>
      <w:numFmt w:val="bullet"/>
      <w:lvlText w:val=""/>
      <w:lvlJc w:val="left"/>
      <w:pPr>
        <w:ind w:left="720" w:hanging="360"/>
      </w:pPr>
      <w:rPr>
        <w:rFonts w:ascii="Symbol" w:hAnsi="Symbol"/>
      </w:rPr>
    </w:lvl>
    <w:lvl w:ilvl="2" w:tplc="9B661304">
      <w:start w:val="1"/>
      <w:numFmt w:val="bullet"/>
      <w:lvlText w:val=""/>
      <w:lvlJc w:val="left"/>
      <w:pPr>
        <w:ind w:left="720" w:hanging="360"/>
      </w:pPr>
      <w:rPr>
        <w:rFonts w:ascii="Symbol" w:hAnsi="Symbol"/>
      </w:rPr>
    </w:lvl>
    <w:lvl w:ilvl="3" w:tplc="FE467C14">
      <w:start w:val="1"/>
      <w:numFmt w:val="bullet"/>
      <w:lvlText w:val=""/>
      <w:lvlJc w:val="left"/>
      <w:pPr>
        <w:ind w:left="720" w:hanging="360"/>
      </w:pPr>
      <w:rPr>
        <w:rFonts w:ascii="Symbol" w:hAnsi="Symbol"/>
      </w:rPr>
    </w:lvl>
    <w:lvl w:ilvl="4" w:tplc="7DE6761E">
      <w:start w:val="1"/>
      <w:numFmt w:val="bullet"/>
      <w:lvlText w:val=""/>
      <w:lvlJc w:val="left"/>
      <w:pPr>
        <w:ind w:left="720" w:hanging="360"/>
      </w:pPr>
      <w:rPr>
        <w:rFonts w:ascii="Symbol" w:hAnsi="Symbol"/>
      </w:rPr>
    </w:lvl>
    <w:lvl w:ilvl="5" w:tplc="DC287944">
      <w:start w:val="1"/>
      <w:numFmt w:val="bullet"/>
      <w:lvlText w:val=""/>
      <w:lvlJc w:val="left"/>
      <w:pPr>
        <w:ind w:left="720" w:hanging="360"/>
      </w:pPr>
      <w:rPr>
        <w:rFonts w:ascii="Symbol" w:hAnsi="Symbol"/>
      </w:rPr>
    </w:lvl>
    <w:lvl w:ilvl="6" w:tplc="8D94E5D6">
      <w:start w:val="1"/>
      <w:numFmt w:val="bullet"/>
      <w:lvlText w:val=""/>
      <w:lvlJc w:val="left"/>
      <w:pPr>
        <w:ind w:left="720" w:hanging="360"/>
      </w:pPr>
      <w:rPr>
        <w:rFonts w:ascii="Symbol" w:hAnsi="Symbol"/>
      </w:rPr>
    </w:lvl>
    <w:lvl w:ilvl="7" w:tplc="F7D09648">
      <w:start w:val="1"/>
      <w:numFmt w:val="bullet"/>
      <w:lvlText w:val=""/>
      <w:lvlJc w:val="left"/>
      <w:pPr>
        <w:ind w:left="720" w:hanging="360"/>
      </w:pPr>
      <w:rPr>
        <w:rFonts w:ascii="Symbol" w:hAnsi="Symbol"/>
      </w:rPr>
    </w:lvl>
    <w:lvl w:ilvl="8" w:tplc="B7E6752A">
      <w:start w:val="1"/>
      <w:numFmt w:val="bullet"/>
      <w:lvlText w:val=""/>
      <w:lvlJc w:val="left"/>
      <w:pPr>
        <w:ind w:left="720" w:hanging="360"/>
      </w:pPr>
      <w:rPr>
        <w:rFonts w:ascii="Symbol" w:hAnsi="Symbol"/>
      </w:rPr>
    </w:lvl>
  </w:abstractNum>
  <w:abstractNum w:abstractNumId="11" w15:restartNumberingAfterBreak="0">
    <w:nsid w:val="2D665246"/>
    <w:multiLevelType w:val="multilevel"/>
    <w:tmpl w:val="55366B42"/>
    <w:styleLink w:val="Table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12" w15:restartNumberingAfterBreak="0">
    <w:nsid w:val="34945759"/>
    <w:multiLevelType w:val="multilevel"/>
    <w:tmpl w:val="EDDA6002"/>
    <w:styleLink w:val="Figure"/>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467F3571"/>
    <w:multiLevelType w:val="multilevel"/>
    <w:tmpl w:val="DE7E2246"/>
    <w:styleLink w:val="BoxList"/>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596A0C8C"/>
    <w:multiLevelType w:val="multilevel"/>
    <w:tmpl w:val="1FA8DC2A"/>
    <w:styleLink w:val="TOCList"/>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5" w15:restartNumberingAfterBreak="0">
    <w:nsid w:val="5B687294"/>
    <w:multiLevelType w:val="multilevel"/>
    <w:tmpl w:val="BC6CEC38"/>
    <w:styleLink w:val="Alpha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60E1502C"/>
    <w:multiLevelType w:val="multilevel"/>
    <w:tmpl w:val="FF8069A4"/>
    <w:styleLink w:val="Bullets"/>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17" w15:restartNumberingAfterBreak="0">
    <w:nsid w:val="6134636A"/>
    <w:multiLevelType w:val="multilevel"/>
    <w:tmpl w:val="1FA8DC2A"/>
    <w:numStyleLink w:val="Numbering"/>
  </w:abstractNum>
  <w:abstractNum w:abstractNumId="18" w15:restartNumberingAfterBreak="0">
    <w:nsid w:val="761B4A1B"/>
    <w:multiLevelType w:val="multilevel"/>
    <w:tmpl w:val="BC6CEC38"/>
    <w:numStyleLink w:val="Alphalist"/>
  </w:abstractNum>
  <w:num w:numId="1" w16cid:durableId="892890827">
    <w:abstractNumId w:val="0"/>
  </w:num>
  <w:num w:numId="2" w16cid:durableId="1814449043">
    <w:abstractNumId w:val="16"/>
  </w:num>
  <w:num w:numId="3" w16cid:durableId="854660287">
    <w:abstractNumId w:val="7"/>
  </w:num>
  <w:num w:numId="4" w16cid:durableId="198857324">
    <w:abstractNumId w:val="5"/>
  </w:num>
  <w:num w:numId="5" w16cid:durableId="1869566509">
    <w:abstractNumId w:val="9"/>
  </w:num>
  <w:num w:numId="6" w16cid:durableId="192776800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86815093">
    <w:abstractNumId w:val="12"/>
  </w:num>
  <w:num w:numId="8" w16cid:durableId="519776677">
    <w:abstractNumId w:val="13"/>
  </w:num>
  <w:num w:numId="9" w16cid:durableId="1702777763">
    <w:abstractNumId w:val="15"/>
  </w:num>
  <w:num w:numId="10" w16cid:durableId="691764707">
    <w:abstractNumId w:val="17"/>
  </w:num>
  <w:num w:numId="11" w16cid:durableId="525217707">
    <w:abstractNumId w:val="11"/>
  </w:num>
  <w:num w:numId="12" w16cid:durableId="95566425">
    <w:abstractNumId w:val="18"/>
  </w:num>
  <w:num w:numId="13" w16cid:durableId="1662002103">
    <w:abstractNumId w:val="3"/>
  </w:num>
  <w:num w:numId="14" w16cid:durableId="2012441085">
    <w:abstractNumId w:val="8"/>
  </w:num>
  <w:num w:numId="15" w16cid:durableId="1975329127">
    <w:abstractNumId w:val="6"/>
  </w:num>
  <w:num w:numId="16" w16cid:durableId="2114587500">
    <w:abstractNumId w:val="4"/>
  </w:num>
  <w:num w:numId="17" w16cid:durableId="273681973">
    <w:abstractNumId w:val="2"/>
  </w:num>
  <w:num w:numId="18" w16cid:durableId="1137138135">
    <w:abstractNumId w:val="1"/>
  </w:num>
  <w:num w:numId="19" w16cid:durableId="823088141">
    <w:abstractNumId w:val="10"/>
  </w:num>
  <w:num w:numId="20" w16cid:durableId="863177854">
    <w:abstractNumId w:val="14"/>
  </w:num>
  <w:num w:numId="21" w16cid:durableId="1576551118">
    <w:abstractNumId w:val="6"/>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4"/>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907"/>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B56B4"/>
    <w:rsid w:val="00000075"/>
    <w:rsid w:val="00000855"/>
    <w:rsid w:val="00000956"/>
    <w:rsid w:val="00000F3C"/>
    <w:rsid w:val="000014C9"/>
    <w:rsid w:val="0000162C"/>
    <w:rsid w:val="000019E9"/>
    <w:rsid w:val="00001BD7"/>
    <w:rsid w:val="00001ED4"/>
    <w:rsid w:val="0000272E"/>
    <w:rsid w:val="00002785"/>
    <w:rsid w:val="00003F74"/>
    <w:rsid w:val="000041DE"/>
    <w:rsid w:val="00004489"/>
    <w:rsid w:val="00004C6B"/>
    <w:rsid w:val="00004F54"/>
    <w:rsid w:val="00005C79"/>
    <w:rsid w:val="00005E37"/>
    <w:rsid w:val="00005E3F"/>
    <w:rsid w:val="000070AD"/>
    <w:rsid w:val="000073F7"/>
    <w:rsid w:val="00007500"/>
    <w:rsid w:val="00007AB2"/>
    <w:rsid w:val="00010562"/>
    <w:rsid w:val="00010C77"/>
    <w:rsid w:val="0001125C"/>
    <w:rsid w:val="00011298"/>
    <w:rsid w:val="0001147E"/>
    <w:rsid w:val="00011AD5"/>
    <w:rsid w:val="0001278D"/>
    <w:rsid w:val="00012E2B"/>
    <w:rsid w:val="00013806"/>
    <w:rsid w:val="00013E7C"/>
    <w:rsid w:val="00013F0C"/>
    <w:rsid w:val="000149E5"/>
    <w:rsid w:val="00014CC4"/>
    <w:rsid w:val="00015B4D"/>
    <w:rsid w:val="000161A1"/>
    <w:rsid w:val="0001631F"/>
    <w:rsid w:val="00016BD4"/>
    <w:rsid w:val="00017BAE"/>
    <w:rsid w:val="00017EA8"/>
    <w:rsid w:val="000200A7"/>
    <w:rsid w:val="00020530"/>
    <w:rsid w:val="00020571"/>
    <w:rsid w:val="000205F0"/>
    <w:rsid w:val="00021446"/>
    <w:rsid w:val="00021EA3"/>
    <w:rsid w:val="00022B03"/>
    <w:rsid w:val="00022E12"/>
    <w:rsid w:val="000230A2"/>
    <w:rsid w:val="0002362F"/>
    <w:rsid w:val="0002387E"/>
    <w:rsid w:val="00023E65"/>
    <w:rsid w:val="00024A57"/>
    <w:rsid w:val="00025338"/>
    <w:rsid w:val="00025B3E"/>
    <w:rsid w:val="0002640A"/>
    <w:rsid w:val="000267C6"/>
    <w:rsid w:val="00026C04"/>
    <w:rsid w:val="000300AF"/>
    <w:rsid w:val="00030E82"/>
    <w:rsid w:val="00031521"/>
    <w:rsid w:val="00031878"/>
    <w:rsid w:val="000318EC"/>
    <w:rsid w:val="00031A48"/>
    <w:rsid w:val="0003242F"/>
    <w:rsid w:val="00032C3E"/>
    <w:rsid w:val="000331E4"/>
    <w:rsid w:val="0003338D"/>
    <w:rsid w:val="00033619"/>
    <w:rsid w:val="00033AE3"/>
    <w:rsid w:val="00033BE3"/>
    <w:rsid w:val="000347C1"/>
    <w:rsid w:val="0003498E"/>
    <w:rsid w:val="00034DBB"/>
    <w:rsid w:val="00034F02"/>
    <w:rsid w:val="000351C7"/>
    <w:rsid w:val="00035205"/>
    <w:rsid w:val="000353AB"/>
    <w:rsid w:val="00037489"/>
    <w:rsid w:val="00037ADA"/>
    <w:rsid w:val="00037F97"/>
    <w:rsid w:val="00040D8C"/>
    <w:rsid w:val="00040DA8"/>
    <w:rsid w:val="00042012"/>
    <w:rsid w:val="00042151"/>
    <w:rsid w:val="000424FC"/>
    <w:rsid w:val="00044413"/>
    <w:rsid w:val="00044F4E"/>
    <w:rsid w:val="000458E3"/>
    <w:rsid w:val="00045C24"/>
    <w:rsid w:val="00047527"/>
    <w:rsid w:val="00047894"/>
    <w:rsid w:val="00050259"/>
    <w:rsid w:val="00050A46"/>
    <w:rsid w:val="00050DBF"/>
    <w:rsid w:val="00051114"/>
    <w:rsid w:val="0005151B"/>
    <w:rsid w:val="00051EF0"/>
    <w:rsid w:val="00051F2B"/>
    <w:rsid w:val="00052160"/>
    <w:rsid w:val="00052E3C"/>
    <w:rsid w:val="00052FD7"/>
    <w:rsid w:val="00053561"/>
    <w:rsid w:val="00053CFD"/>
    <w:rsid w:val="00054601"/>
    <w:rsid w:val="00054C95"/>
    <w:rsid w:val="00055264"/>
    <w:rsid w:val="000553B9"/>
    <w:rsid w:val="000553F4"/>
    <w:rsid w:val="000561CF"/>
    <w:rsid w:val="000565C5"/>
    <w:rsid w:val="00056963"/>
    <w:rsid w:val="00056D9F"/>
    <w:rsid w:val="0005774F"/>
    <w:rsid w:val="00057DEF"/>
    <w:rsid w:val="00060573"/>
    <w:rsid w:val="00060585"/>
    <w:rsid w:val="000607A6"/>
    <w:rsid w:val="00060BA7"/>
    <w:rsid w:val="0006135F"/>
    <w:rsid w:val="00061AF7"/>
    <w:rsid w:val="000620DE"/>
    <w:rsid w:val="00062A44"/>
    <w:rsid w:val="0006379D"/>
    <w:rsid w:val="00063FC6"/>
    <w:rsid w:val="00064FC2"/>
    <w:rsid w:val="00065AA8"/>
    <w:rsid w:val="000661F5"/>
    <w:rsid w:val="000664D3"/>
    <w:rsid w:val="00067AE8"/>
    <w:rsid w:val="00067BB5"/>
    <w:rsid w:val="00067D85"/>
    <w:rsid w:val="0007072D"/>
    <w:rsid w:val="00070E10"/>
    <w:rsid w:val="000712A1"/>
    <w:rsid w:val="0007216B"/>
    <w:rsid w:val="000724AE"/>
    <w:rsid w:val="000725E4"/>
    <w:rsid w:val="000726AC"/>
    <w:rsid w:val="00072AF5"/>
    <w:rsid w:val="00073308"/>
    <w:rsid w:val="00073325"/>
    <w:rsid w:val="00073373"/>
    <w:rsid w:val="0007379E"/>
    <w:rsid w:val="00073C6A"/>
    <w:rsid w:val="000744B7"/>
    <w:rsid w:val="00074975"/>
    <w:rsid w:val="00074F42"/>
    <w:rsid w:val="0007510A"/>
    <w:rsid w:val="00075473"/>
    <w:rsid w:val="00075A7D"/>
    <w:rsid w:val="00075C8F"/>
    <w:rsid w:val="0007603E"/>
    <w:rsid w:val="00076749"/>
    <w:rsid w:val="00076912"/>
    <w:rsid w:val="00077637"/>
    <w:rsid w:val="000776CD"/>
    <w:rsid w:val="0007776A"/>
    <w:rsid w:val="00077A76"/>
    <w:rsid w:val="00077DB9"/>
    <w:rsid w:val="0008037D"/>
    <w:rsid w:val="0008070D"/>
    <w:rsid w:val="00080C97"/>
    <w:rsid w:val="000818B0"/>
    <w:rsid w:val="00082319"/>
    <w:rsid w:val="00082625"/>
    <w:rsid w:val="00082DD2"/>
    <w:rsid w:val="00083ADF"/>
    <w:rsid w:val="00083EC5"/>
    <w:rsid w:val="00083FD8"/>
    <w:rsid w:val="00084660"/>
    <w:rsid w:val="00084685"/>
    <w:rsid w:val="00084B25"/>
    <w:rsid w:val="0008500C"/>
    <w:rsid w:val="000851DE"/>
    <w:rsid w:val="000853E0"/>
    <w:rsid w:val="0008599B"/>
    <w:rsid w:val="00085FB9"/>
    <w:rsid w:val="000868FF"/>
    <w:rsid w:val="0008799D"/>
    <w:rsid w:val="00087B43"/>
    <w:rsid w:val="00090217"/>
    <w:rsid w:val="00090BD8"/>
    <w:rsid w:val="00091286"/>
    <w:rsid w:val="00091AF8"/>
    <w:rsid w:val="00092444"/>
    <w:rsid w:val="00092613"/>
    <w:rsid w:val="000927EB"/>
    <w:rsid w:val="00092DB9"/>
    <w:rsid w:val="00092E2E"/>
    <w:rsid w:val="00093465"/>
    <w:rsid w:val="0009372D"/>
    <w:rsid w:val="0009387A"/>
    <w:rsid w:val="00093AFB"/>
    <w:rsid w:val="00093F24"/>
    <w:rsid w:val="000940A6"/>
    <w:rsid w:val="000942B7"/>
    <w:rsid w:val="00094899"/>
    <w:rsid w:val="000960CC"/>
    <w:rsid w:val="0009639E"/>
    <w:rsid w:val="00096530"/>
    <w:rsid w:val="00097173"/>
    <w:rsid w:val="000972E0"/>
    <w:rsid w:val="00097849"/>
    <w:rsid w:val="00097CCC"/>
    <w:rsid w:val="000A0040"/>
    <w:rsid w:val="000A06B6"/>
    <w:rsid w:val="000A0808"/>
    <w:rsid w:val="000A0F08"/>
    <w:rsid w:val="000A19DE"/>
    <w:rsid w:val="000A24BA"/>
    <w:rsid w:val="000A28A1"/>
    <w:rsid w:val="000A2C1F"/>
    <w:rsid w:val="000A2E5B"/>
    <w:rsid w:val="000A2EAC"/>
    <w:rsid w:val="000A323E"/>
    <w:rsid w:val="000A32AF"/>
    <w:rsid w:val="000A32B4"/>
    <w:rsid w:val="000A38AA"/>
    <w:rsid w:val="000A3F2F"/>
    <w:rsid w:val="000A41B2"/>
    <w:rsid w:val="000A4373"/>
    <w:rsid w:val="000A4C67"/>
    <w:rsid w:val="000A4D42"/>
    <w:rsid w:val="000A515F"/>
    <w:rsid w:val="000A5759"/>
    <w:rsid w:val="000A6BB8"/>
    <w:rsid w:val="000A72BB"/>
    <w:rsid w:val="000B0525"/>
    <w:rsid w:val="000B0995"/>
    <w:rsid w:val="000B0BE9"/>
    <w:rsid w:val="000B0D47"/>
    <w:rsid w:val="000B11F5"/>
    <w:rsid w:val="000B14B4"/>
    <w:rsid w:val="000B15CA"/>
    <w:rsid w:val="000B16DF"/>
    <w:rsid w:val="000B2670"/>
    <w:rsid w:val="000B2D07"/>
    <w:rsid w:val="000B3263"/>
    <w:rsid w:val="000B3A14"/>
    <w:rsid w:val="000B3A9C"/>
    <w:rsid w:val="000B42F4"/>
    <w:rsid w:val="000B4718"/>
    <w:rsid w:val="000B497F"/>
    <w:rsid w:val="000B4A72"/>
    <w:rsid w:val="000B4B6B"/>
    <w:rsid w:val="000B4DC7"/>
    <w:rsid w:val="000B5105"/>
    <w:rsid w:val="000B5712"/>
    <w:rsid w:val="000B5982"/>
    <w:rsid w:val="000B6019"/>
    <w:rsid w:val="000B6237"/>
    <w:rsid w:val="000B673A"/>
    <w:rsid w:val="000B6925"/>
    <w:rsid w:val="000B6C03"/>
    <w:rsid w:val="000B70E6"/>
    <w:rsid w:val="000B78A6"/>
    <w:rsid w:val="000B78C7"/>
    <w:rsid w:val="000B7947"/>
    <w:rsid w:val="000B7F51"/>
    <w:rsid w:val="000B7F76"/>
    <w:rsid w:val="000C0671"/>
    <w:rsid w:val="000C0A6F"/>
    <w:rsid w:val="000C0E0A"/>
    <w:rsid w:val="000C1189"/>
    <w:rsid w:val="000C1638"/>
    <w:rsid w:val="000C1717"/>
    <w:rsid w:val="000C1B7A"/>
    <w:rsid w:val="000C20E4"/>
    <w:rsid w:val="000C213F"/>
    <w:rsid w:val="000C25A8"/>
    <w:rsid w:val="000C2B0F"/>
    <w:rsid w:val="000C3265"/>
    <w:rsid w:val="000C3F87"/>
    <w:rsid w:val="000C5773"/>
    <w:rsid w:val="000C6906"/>
    <w:rsid w:val="000C6924"/>
    <w:rsid w:val="000C69E9"/>
    <w:rsid w:val="000C6B77"/>
    <w:rsid w:val="000C73C5"/>
    <w:rsid w:val="000C76FE"/>
    <w:rsid w:val="000C7C7F"/>
    <w:rsid w:val="000D023E"/>
    <w:rsid w:val="000D085D"/>
    <w:rsid w:val="000D2D87"/>
    <w:rsid w:val="000D2DB4"/>
    <w:rsid w:val="000D3200"/>
    <w:rsid w:val="000D3C16"/>
    <w:rsid w:val="000D45CF"/>
    <w:rsid w:val="000D52BB"/>
    <w:rsid w:val="000D5375"/>
    <w:rsid w:val="000D5B2E"/>
    <w:rsid w:val="000D5C21"/>
    <w:rsid w:val="000D623A"/>
    <w:rsid w:val="000D6337"/>
    <w:rsid w:val="000D64A5"/>
    <w:rsid w:val="000D6672"/>
    <w:rsid w:val="000D713B"/>
    <w:rsid w:val="000D7233"/>
    <w:rsid w:val="000D75AC"/>
    <w:rsid w:val="000D762F"/>
    <w:rsid w:val="000D79E6"/>
    <w:rsid w:val="000D7AB2"/>
    <w:rsid w:val="000D7C4D"/>
    <w:rsid w:val="000E035A"/>
    <w:rsid w:val="000E2113"/>
    <w:rsid w:val="000E3C00"/>
    <w:rsid w:val="000E3FF5"/>
    <w:rsid w:val="000E40D5"/>
    <w:rsid w:val="000E43B0"/>
    <w:rsid w:val="000E46AB"/>
    <w:rsid w:val="000E4872"/>
    <w:rsid w:val="000E4A49"/>
    <w:rsid w:val="000E4AEA"/>
    <w:rsid w:val="000E4BD7"/>
    <w:rsid w:val="000E5217"/>
    <w:rsid w:val="000E6527"/>
    <w:rsid w:val="000E683A"/>
    <w:rsid w:val="000E6849"/>
    <w:rsid w:val="000E6A19"/>
    <w:rsid w:val="000E6F23"/>
    <w:rsid w:val="000E7DBC"/>
    <w:rsid w:val="000F0EB1"/>
    <w:rsid w:val="000F1AD5"/>
    <w:rsid w:val="000F1B08"/>
    <w:rsid w:val="000F24AC"/>
    <w:rsid w:val="000F2C22"/>
    <w:rsid w:val="000F4488"/>
    <w:rsid w:val="000F4FE8"/>
    <w:rsid w:val="000F5737"/>
    <w:rsid w:val="000F6129"/>
    <w:rsid w:val="000F6276"/>
    <w:rsid w:val="000F69F9"/>
    <w:rsid w:val="000F6B86"/>
    <w:rsid w:val="000F6D70"/>
    <w:rsid w:val="000F6D7F"/>
    <w:rsid w:val="000F7065"/>
    <w:rsid w:val="000F7182"/>
    <w:rsid w:val="000F7C03"/>
    <w:rsid w:val="000F7C7D"/>
    <w:rsid w:val="000F7FFE"/>
    <w:rsid w:val="00100597"/>
    <w:rsid w:val="00100DA6"/>
    <w:rsid w:val="00100FAB"/>
    <w:rsid w:val="00101166"/>
    <w:rsid w:val="001018FF"/>
    <w:rsid w:val="00101E16"/>
    <w:rsid w:val="001023E6"/>
    <w:rsid w:val="001023EE"/>
    <w:rsid w:val="00102C54"/>
    <w:rsid w:val="001036F6"/>
    <w:rsid w:val="00103B82"/>
    <w:rsid w:val="00105374"/>
    <w:rsid w:val="001053B3"/>
    <w:rsid w:val="001053DC"/>
    <w:rsid w:val="00105569"/>
    <w:rsid w:val="001055CA"/>
    <w:rsid w:val="00105CAE"/>
    <w:rsid w:val="0010633A"/>
    <w:rsid w:val="001064FE"/>
    <w:rsid w:val="00106632"/>
    <w:rsid w:val="0010680E"/>
    <w:rsid w:val="00106C43"/>
    <w:rsid w:val="00106E95"/>
    <w:rsid w:val="00106FFF"/>
    <w:rsid w:val="00111C19"/>
    <w:rsid w:val="00111F8E"/>
    <w:rsid w:val="0011217E"/>
    <w:rsid w:val="0011250E"/>
    <w:rsid w:val="001127D5"/>
    <w:rsid w:val="001128ED"/>
    <w:rsid w:val="00112A03"/>
    <w:rsid w:val="00112C12"/>
    <w:rsid w:val="00112D4C"/>
    <w:rsid w:val="00112E8F"/>
    <w:rsid w:val="00113104"/>
    <w:rsid w:val="00113792"/>
    <w:rsid w:val="00113890"/>
    <w:rsid w:val="00114089"/>
    <w:rsid w:val="001158B4"/>
    <w:rsid w:val="001159AA"/>
    <w:rsid w:val="00116140"/>
    <w:rsid w:val="001169A2"/>
    <w:rsid w:val="0011706F"/>
    <w:rsid w:val="00117269"/>
    <w:rsid w:val="00120792"/>
    <w:rsid w:val="00120E87"/>
    <w:rsid w:val="00122816"/>
    <w:rsid w:val="00122819"/>
    <w:rsid w:val="00122D0F"/>
    <w:rsid w:val="00123054"/>
    <w:rsid w:val="0012371A"/>
    <w:rsid w:val="00123D57"/>
    <w:rsid w:val="00124415"/>
    <w:rsid w:val="00124D34"/>
    <w:rsid w:val="00124FA8"/>
    <w:rsid w:val="0012541C"/>
    <w:rsid w:val="001268BC"/>
    <w:rsid w:val="001269EC"/>
    <w:rsid w:val="00130133"/>
    <w:rsid w:val="00130B5D"/>
    <w:rsid w:val="00130B61"/>
    <w:rsid w:val="00131025"/>
    <w:rsid w:val="00131446"/>
    <w:rsid w:val="00131CC2"/>
    <w:rsid w:val="00131D61"/>
    <w:rsid w:val="001327D0"/>
    <w:rsid w:val="00133BA3"/>
    <w:rsid w:val="00133BEC"/>
    <w:rsid w:val="00133D5B"/>
    <w:rsid w:val="001348F4"/>
    <w:rsid w:val="00134FFB"/>
    <w:rsid w:val="0013503A"/>
    <w:rsid w:val="0013527C"/>
    <w:rsid w:val="00135A86"/>
    <w:rsid w:val="00136014"/>
    <w:rsid w:val="001367D0"/>
    <w:rsid w:val="00136CEE"/>
    <w:rsid w:val="00136DEF"/>
    <w:rsid w:val="0013722E"/>
    <w:rsid w:val="00137784"/>
    <w:rsid w:val="001379A3"/>
    <w:rsid w:val="00137C53"/>
    <w:rsid w:val="00137FAB"/>
    <w:rsid w:val="0014010B"/>
    <w:rsid w:val="001405FF"/>
    <w:rsid w:val="00140A48"/>
    <w:rsid w:val="00140DF8"/>
    <w:rsid w:val="00141CD2"/>
    <w:rsid w:val="00141CED"/>
    <w:rsid w:val="0014203B"/>
    <w:rsid w:val="001422CA"/>
    <w:rsid w:val="001425AE"/>
    <w:rsid w:val="001426D5"/>
    <w:rsid w:val="00142755"/>
    <w:rsid w:val="0014277F"/>
    <w:rsid w:val="00142826"/>
    <w:rsid w:val="00142AA8"/>
    <w:rsid w:val="00142F9A"/>
    <w:rsid w:val="001436BC"/>
    <w:rsid w:val="00143D17"/>
    <w:rsid w:val="00144626"/>
    <w:rsid w:val="001455C0"/>
    <w:rsid w:val="00145C38"/>
    <w:rsid w:val="00145FC0"/>
    <w:rsid w:val="0014611A"/>
    <w:rsid w:val="00146321"/>
    <w:rsid w:val="00146780"/>
    <w:rsid w:val="0014679E"/>
    <w:rsid w:val="00147012"/>
    <w:rsid w:val="00150321"/>
    <w:rsid w:val="00150457"/>
    <w:rsid w:val="001506C0"/>
    <w:rsid w:val="00150759"/>
    <w:rsid w:val="001507E2"/>
    <w:rsid w:val="00150931"/>
    <w:rsid w:val="00150C96"/>
    <w:rsid w:val="0015160E"/>
    <w:rsid w:val="0015188C"/>
    <w:rsid w:val="0015195C"/>
    <w:rsid w:val="0015203E"/>
    <w:rsid w:val="00152810"/>
    <w:rsid w:val="001528D3"/>
    <w:rsid w:val="00152FF0"/>
    <w:rsid w:val="00153233"/>
    <w:rsid w:val="001534B2"/>
    <w:rsid w:val="0015396D"/>
    <w:rsid w:val="00153CFB"/>
    <w:rsid w:val="00154C86"/>
    <w:rsid w:val="00154E0D"/>
    <w:rsid w:val="00155374"/>
    <w:rsid w:val="00155881"/>
    <w:rsid w:val="00155DE7"/>
    <w:rsid w:val="00155ED5"/>
    <w:rsid w:val="00156738"/>
    <w:rsid w:val="00156A79"/>
    <w:rsid w:val="001600C0"/>
    <w:rsid w:val="001600E9"/>
    <w:rsid w:val="00160948"/>
    <w:rsid w:val="00160A72"/>
    <w:rsid w:val="00160A99"/>
    <w:rsid w:val="00160FEC"/>
    <w:rsid w:val="001610E5"/>
    <w:rsid w:val="00161922"/>
    <w:rsid w:val="00161B30"/>
    <w:rsid w:val="00161BC8"/>
    <w:rsid w:val="001627FC"/>
    <w:rsid w:val="001631C3"/>
    <w:rsid w:val="0016343F"/>
    <w:rsid w:val="001637D3"/>
    <w:rsid w:val="00164304"/>
    <w:rsid w:val="001649BA"/>
    <w:rsid w:val="001649D1"/>
    <w:rsid w:val="00165316"/>
    <w:rsid w:val="001656B7"/>
    <w:rsid w:val="0016678D"/>
    <w:rsid w:val="0016684C"/>
    <w:rsid w:val="00166E29"/>
    <w:rsid w:val="00167287"/>
    <w:rsid w:val="001676D4"/>
    <w:rsid w:val="001677A6"/>
    <w:rsid w:val="0017009D"/>
    <w:rsid w:val="00170403"/>
    <w:rsid w:val="0017041D"/>
    <w:rsid w:val="001706C5"/>
    <w:rsid w:val="00170EC3"/>
    <w:rsid w:val="00170FD3"/>
    <w:rsid w:val="0017117E"/>
    <w:rsid w:val="001714F3"/>
    <w:rsid w:val="00171609"/>
    <w:rsid w:val="001716F5"/>
    <w:rsid w:val="001719C8"/>
    <w:rsid w:val="00171F18"/>
    <w:rsid w:val="00172CBF"/>
    <w:rsid w:val="00173A1E"/>
    <w:rsid w:val="00173CD2"/>
    <w:rsid w:val="0017432E"/>
    <w:rsid w:val="001746DA"/>
    <w:rsid w:val="0017482A"/>
    <w:rsid w:val="00174C3F"/>
    <w:rsid w:val="00174C42"/>
    <w:rsid w:val="0017574C"/>
    <w:rsid w:val="00175B97"/>
    <w:rsid w:val="0017629D"/>
    <w:rsid w:val="001762C7"/>
    <w:rsid w:val="00177259"/>
    <w:rsid w:val="001774C8"/>
    <w:rsid w:val="00177ACD"/>
    <w:rsid w:val="00177C31"/>
    <w:rsid w:val="00177EA5"/>
    <w:rsid w:val="00177FAD"/>
    <w:rsid w:val="0018029D"/>
    <w:rsid w:val="001807A0"/>
    <w:rsid w:val="00181C46"/>
    <w:rsid w:val="00182871"/>
    <w:rsid w:val="001834C4"/>
    <w:rsid w:val="00183641"/>
    <w:rsid w:val="001838BB"/>
    <w:rsid w:val="001841AA"/>
    <w:rsid w:val="00184C70"/>
    <w:rsid w:val="00185447"/>
    <w:rsid w:val="00185989"/>
    <w:rsid w:val="00185A7F"/>
    <w:rsid w:val="00185BAA"/>
    <w:rsid w:val="00185BE3"/>
    <w:rsid w:val="00186326"/>
    <w:rsid w:val="001863F8"/>
    <w:rsid w:val="00186915"/>
    <w:rsid w:val="00186974"/>
    <w:rsid w:val="00186C61"/>
    <w:rsid w:val="00187667"/>
    <w:rsid w:val="00187C2C"/>
    <w:rsid w:val="00187F05"/>
    <w:rsid w:val="00190045"/>
    <w:rsid w:val="001901F8"/>
    <w:rsid w:val="00190313"/>
    <w:rsid w:val="00190C50"/>
    <w:rsid w:val="00191032"/>
    <w:rsid w:val="0019123C"/>
    <w:rsid w:val="00191344"/>
    <w:rsid w:val="001914D4"/>
    <w:rsid w:val="00191616"/>
    <w:rsid w:val="001923E4"/>
    <w:rsid w:val="00192B26"/>
    <w:rsid w:val="0019336C"/>
    <w:rsid w:val="0019351B"/>
    <w:rsid w:val="00193AFC"/>
    <w:rsid w:val="00195403"/>
    <w:rsid w:val="001957BF"/>
    <w:rsid w:val="0019581F"/>
    <w:rsid w:val="00195A9E"/>
    <w:rsid w:val="00196DCC"/>
    <w:rsid w:val="00197280"/>
    <w:rsid w:val="0019778C"/>
    <w:rsid w:val="001A02A4"/>
    <w:rsid w:val="001A0747"/>
    <w:rsid w:val="001A0D77"/>
    <w:rsid w:val="001A18F1"/>
    <w:rsid w:val="001A196A"/>
    <w:rsid w:val="001A1D95"/>
    <w:rsid w:val="001A206E"/>
    <w:rsid w:val="001A2276"/>
    <w:rsid w:val="001A24A9"/>
    <w:rsid w:val="001A2565"/>
    <w:rsid w:val="001A29C8"/>
    <w:rsid w:val="001A2A51"/>
    <w:rsid w:val="001A32E7"/>
    <w:rsid w:val="001A3878"/>
    <w:rsid w:val="001A4745"/>
    <w:rsid w:val="001A52F1"/>
    <w:rsid w:val="001A6539"/>
    <w:rsid w:val="001A69A2"/>
    <w:rsid w:val="001A6EF8"/>
    <w:rsid w:val="001A7367"/>
    <w:rsid w:val="001A7581"/>
    <w:rsid w:val="001A7CE7"/>
    <w:rsid w:val="001A7D9A"/>
    <w:rsid w:val="001A7DE7"/>
    <w:rsid w:val="001A7FD9"/>
    <w:rsid w:val="001B03AB"/>
    <w:rsid w:val="001B04B1"/>
    <w:rsid w:val="001B1762"/>
    <w:rsid w:val="001B17AC"/>
    <w:rsid w:val="001B2005"/>
    <w:rsid w:val="001B2C4C"/>
    <w:rsid w:val="001B2E6A"/>
    <w:rsid w:val="001B3956"/>
    <w:rsid w:val="001B3B35"/>
    <w:rsid w:val="001B3E4A"/>
    <w:rsid w:val="001B4016"/>
    <w:rsid w:val="001B42A7"/>
    <w:rsid w:val="001B4B3F"/>
    <w:rsid w:val="001B5441"/>
    <w:rsid w:val="001B588D"/>
    <w:rsid w:val="001B5D34"/>
    <w:rsid w:val="001B5EB6"/>
    <w:rsid w:val="001B631A"/>
    <w:rsid w:val="001B63F7"/>
    <w:rsid w:val="001B680B"/>
    <w:rsid w:val="001B69C6"/>
    <w:rsid w:val="001B6C3C"/>
    <w:rsid w:val="001B75EB"/>
    <w:rsid w:val="001B782E"/>
    <w:rsid w:val="001B794A"/>
    <w:rsid w:val="001B79C8"/>
    <w:rsid w:val="001B7E86"/>
    <w:rsid w:val="001C000D"/>
    <w:rsid w:val="001C04D1"/>
    <w:rsid w:val="001C0A9F"/>
    <w:rsid w:val="001C0B15"/>
    <w:rsid w:val="001C0F0D"/>
    <w:rsid w:val="001C1049"/>
    <w:rsid w:val="001C136B"/>
    <w:rsid w:val="001C163A"/>
    <w:rsid w:val="001C1D9E"/>
    <w:rsid w:val="001C1EDB"/>
    <w:rsid w:val="001C1FCD"/>
    <w:rsid w:val="001C206F"/>
    <w:rsid w:val="001C2224"/>
    <w:rsid w:val="001C30DE"/>
    <w:rsid w:val="001C3439"/>
    <w:rsid w:val="001C3685"/>
    <w:rsid w:val="001C4237"/>
    <w:rsid w:val="001C4756"/>
    <w:rsid w:val="001C527C"/>
    <w:rsid w:val="001C533B"/>
    <w:rsid w:val="001C5DEB"/>
    <w:rsid w:val="001C5FF6"/>
    <w:rsid w:val="001C60CC"/>
    <w:rsid w:val="001C669F"/>
    <w:rsid w:val="001C6F35"/>
    <w:rsid w:val="001C7122"/>
    <w:rsid w:val="001C7393"/>
    <w:rsid w:val="001C758C"/>
    <w:rsid w:val="001C7835"/>
    <w:rsid w:val="001C7855"/>
    <w:rsid w:val="001C7B67"/>
    <w:rsid w:val="001D0753"/>
    <w:rsid w:val="001D0CDC"/>
    <w:rsid w:val="001D0EA6"/>
    <w:rsid w:val="001D1191"/>
    <w:rsid w:val="001D223C"/>
    <w:rsid w:val="001D2760"/>
    <w:rsid w:val="001D2EC9"/>
    <w:rsid w:val="001D350B"/>
    <w:rsid w:val="001D3B57"/>
    <w:rsid w:val="001D3EB9"/>
    <w:rsid w:val="001D4050"/>
    <w:rsid w:val="001D43C6"/>
    <w:rsid w:val="001D4402"/>
    <w:rsid w:val="001D473F"/>
    <w:rsid w:val="001D49AE"/>
    <w:rsid w:val="001D4BD1"/>
    <w:rsid w:val="001D5212"/>
    <w:rsid w:val="001D5622"/>
    <w:rsid w:val="001D58B5"/>
    <w:rsid w:val="001D6054"/>
    <w:rsid w:val="001D655A"/>
    <w:rsid w:val="001D6602"/>
    <w:rsid w:val="001D6DAE"/>
    <w:rsid w:val="001D72E9"/>
    <w:rsid w:val="001D7814"/>
    <w:rsid w:val="001D7C73"/>
    <w:rsid w:val="001D7C84"/>
    <w:rsid w:val="001D7D9B"/>
    <w:rsid w:val="001E00E5"/>
    <w:rsid w:val="001E076D"/>
    <w:rsid w:val="001E0AC5"/>
    <w:rsid w:val="001E0EBD"/>
    <w:rsid w:val="001E0EC7"/>
    <w:rsid w:val="001E11A6"/>
    <w:rsid w:val="001E147E"/>
    <w:rsid w:val="001E1512"/>
    <w:rsid w:val="001E1F40"/>
    <w:rsid w:val="001E2794"/>
    <w:rsid w:val="001E31C5"/>
    <w:rsid w:val="001E354C"/>
    <w:rsid w:val="001E3FBF"/>
    <w:rsid w:val="001E41E0"/>
    <w:rsid w:val="001E43D9"/>
    <w:rsid w:val="001E4537"/>
    <w:rsid w:val="001E492E"/>
    <w:rsid w:val="001E4D7F"/>
    <w:rsid w:val="001E5E4F"/>
    <w:rsid w:val="001E6671"/>
    <w:rsid w:val="001E6E2D"/>
    <w:rsid w:val="001E7304"/>
    <w:rsid w:val="001E7844"/>
    <w:rsid w:val="001E7C55"/>
    <w:rsid w:val="001E7E2F"/>
    <w:rsid w:val="001E7E4F"/>
    <w:rsid w:val="001F014C"/>
    <w:rsid w:val="001F0960"/>
    <w:rsid w:val="001F0A2A"/>
    <w:rsid w:val="001F13C1"/>
    <w:rsid w:val="001F170F"/>
    <w:rsid w:val="001F1BB1"/>
    <w:rsid w:val="001F1E9A"/>
    <w:rsid w:val="001F24A0"/>
    <w:rsid w:val="001F2C6B"/>
    <w:rsid w:val="001F41AA"/>
    <w:rsid w:val="001F446D"/>
    <w:rsid w:val="001F4488"/>
    <w:rsid w:val="001F4952"/>
    <w:rsid w:val="001F5094"/>
    <w:rsid w:val="001F567B"/>
    <w:rsid w:val="001F5693"/>
    <w:rsid w:val="001F584B"/>
    <w:rsid w:val="001F5BE7"/>
    <w:rsid w:val="001F5E6F"/>
    <w:rsid w:val="001F6B0A"/>
    <w:rsid w:val="001F7523"/>
    <w:rsid w:val="001F7C05"/>
    <w:rsid w:val="00200590"/>
    <w:rsid w:val="00201320"/>
    <w:rsid w:val="00201C5F"/>
    <w:rsid w:val="0020204A"/>
    <w:rsid w:val="002039B7"/>
    <w:rsid w:val="00203F76"/>
    <w:rsid w:val="00204228"/>
    <w:rsid w:val="00204E19"/>
    <w:rsid w:val="0020572F"/>
    <w:rsid w:val="00206088"/>
    <w:rsid w:val="00206A15"/>
    <w:rsid w:val="00207D75"/>
    <w:rsid w:val="0021050B"/>
    <w:rsid w:val="0021073E"/>
    <w:rsid w:val="00210A2B"/>
    <w:rsid w:val="00210CE2"/>
    <w:rsid w:val="00210F07"/>
    <w:rsid w:val="002111DF"/>
    <w:rsid w:val="002112EC"/>
    <w:rsid w:val="00211A89"/>
    <w:rsid w:val="00211CC6"/>
    <w:rsid w:val="002122C6"/>
    <w:rsid w:val="002126C7"/>
    <w:rsid w:val="00212A82"/>
    <w:rsid w:val="00213279"/>
    <w:rsid w:val="002135C2"/>
    <w:rsid w:val="002138C4"/>
    <w:rsid w:val="00213BE4"/>
    <w:rsid w:val="00213C8E"/>
    <w:rsid w:val="00213EBB"/>
    <w:rsid w:val="0021413A"/>
    <w:rsid w:val="00214BAF"/>
    <w:rsid w:val="00214CF4"/>
    <w:rsid w:val="00214F8A"/>
    <w:rsid w:val="002150D4"/>
    <w:rsid w:val="0021532F"/>
    <w:rsid w:val="00215815"/>
    <w:rsid w:val="00215D3F"/>
    <w:rsid w:val="002160AF"/>
    <w:rsid w:val="0021637F"/>
    <w:rsid w:val="002166AB"/>
    <w:rsid w:val="00216A8B"/>
    <w:rsid w:val="00217CEE"/>
    <w:rsid w:val="0022001B"/>
    <w:rsid w:val="00220829"/>
    <w:rsid w:val="00220C6F"/>
    <w:rsid w:val="00220F3A"/>
    <w:rsid w:val="00221078"/>
    <w:rsid w:val="00221095"/>
    <w:rsid w:val="002212B4"/>
    <w:rsid w:val="00221800"/>
    <w:rsid w:val="0022193A"/>
    <w:rsid w:val="002219EC"/>
    <w:rsid w:val="002219F8"/>
    <w:rsid w:val="00221AB7"/>
    <w:rsid w:val="0022224F"/>
    <w:rsid w:val="002222C9"/>
    <w:rsid w:val="002226C5"/>
    <w:rsid w:val="00222C42"/>
    <w:rsid w:val="0022348F"/>
    <w:rsid w:val="00223EF5"/>
    <w:rsid w:val="00224690"/>
    <w:rsid w:val="00224FCA"/>
    <w:rsid w:val="00225DF9"/>
    <w:rsid w:val="00226099"/>
    <w:rsid w:val="0022711A"/>
    <w:rsid w:val="00227712"/>
    <w:rsid w:val="002301CF"/>
    <w:rsid w:val="0023029A"/>
    <w:rsid w:val="00231589"/>
    <w:rsid w:val="00231EFD"/>
    <w:rsid w:val="00232D8E"/>
    <w:rsid w:val="00233051"/>
    <w:rsid w:val="00233180"/>
    <w:rsid w:val="002332EC"/>
    <w:rsid w:val="00233B2A"/>
    <w:rsid w:val="00233D0E"/>
    <w:rsid w:val="00233D19"/>
    <w:rsid w:val="00233D4A"/>
    <w:rsid w:val="002343A1"/>
    <w:rsid w:val="002343FF"/>
    <w:rsid w:val="00234697"/>
    <w:rsid w:val="00234C07"/>
    <w:rsid w:val="00234D7A"/>
    <w:rsid w:val="00235AC3"/>
    <w:rsid w:val="002367B3"/>
    <w:rsid w:val="00236D18"/>
    <w:rsid w:val="00237083"/>
    <w:rsid w:val="00237257"/>
    <w:rsid w:val="002402B6"/>
    <w:rsid w:val="002407CD"/>
    <w:rsid w:val="00241693"/>
    <w:rsid w:val="00241910"/>
    <w:rsid w:val="00241DD7"/>
    <w:rsid w:val="00242082"/>
    <w:rsid w:val="00242263"/>
    <w:rsid w:val="002423EE"/>
    <w:rsid w:val="00242E15"/>
    <w:rsid w:val="002432AC"/>
    <w:rsid w:val="00243ACD"/>
    <w:rsid w:val="00244240"/>
    <w:rsid w:val="002444B3"/>
    <w:rsid w:val="00244781"/>
    <w:rsid w:val="002448B6"/>
    <w:rsid w:val="0024497D"/>
    <w:rsid w:val="00245314"/>
    <w:rsid w:val="0024571C"/>
    <w:rsid w:val="002457DE"/>
    <w:rsid w:val="00245A3A"/>
    <w:rsid w:val="00245C1D"/>
    <w:rsid w:val="00245C79"/>
    <w:rsid w:val="00246435"/>
    <w:rsid w:val="00246BCF"/>
    <w:rsid w:val="00246D3C"/>
    <w:rsid w:val="00246E03"/>
    <w:rsid w:val="002470A6"/>
    <w:rsid w:val="00247BD9"/>
    <w:rsid w:val="00250AF2"/>
    <w:rsid w:val="00251245"/>
    <w:rsid w:val="00251A0A"/>
    <w:rsid w:val="00251CA2"/>
    <w:rsid w:val="00251CEB"/>
    <w:rsid w:val="00252391"/>
    <w:rsid w:val="00253547"/>
    <w:rsid w:val="00253A7D"/>
    <w:rsid w:val="00253DBE"/>
    <w:rsid w:val="0025408E"/>
    <w:rsid w:val="00254A1C"/>
    <w:rsid w:val="00255B3B"/>
    <w:rsid w:val="00255BCB"/>
    <w:rsid w:val="00255F4E"/>
    <w:rsid w:val="00255FDC"/>
    <w:rsid w:val="002561FC"/>
    <w:rsid w:val="00256506"/>
    <w:rsid w:val="00256CD1"/>
    <w:rsid w:val="002601BB"/>
    <w:rsid w:val="00260521"/>
    <w:rsid w:val="00260545"/>
    <w:rsid w:val="0026054E"/>
    <w:rsid w:val="00260D24"/>
    <w:rsid w:val="00260EDA"/>
    <w:rsid w:val="002615F4"/>
    <w:rsid w:val="002618B1"/>
    <w:rsid w:val="0026265A"/>
    <w:rsid w:val="002641E1"/>
    <w:rsid w:val="00264491"/>
    <w:rsid w:val="00264897"/>
    <w:rsid w:val="002653C1"/>
    <w:rsid w:val="0026552F"/>
    <w:rsid w:val="0026577B"/>
    <w:rsid w:val="00265918"/>
    <w:rsid w:val="00265A76"/>
    <w:rsid w:val="00265F16"/>
    <w:rsid w:val="0026606F"/>
    <w:rsid w:val="002665C7"/>
    <w:rsid w:val="00267238"/>
    <w:rsid w:val="002677AC"/>
    <w:rsid w:val="00267C4D"/>
    <w:rsid w:val="00267CD5"/>
    <w:rsid w:val="00270135"/>
    <w:rsid w:val="002702B2"/>
    <w:rsid w:val="0027072F"/>
    <w:rsid w:val="00270834"/>
    <w:rsid w:val="00270C93"/>
    <w:rsid w:val="00270D3D"/>
    <w:rsid w:val="00271EF5"/>
    <w:rsid w:val="0027229E"/>
    <w:rsid w:val="0027265E"/>
    <w:rsid w:val="0027307F"/>
    <w:rsid w:val="002730D4"/>
    <w:rsid w:val="002736E4"/>
    <w:rsid w:val="00273E86"/>
    <w:rsid w:val="00273F4A"/>
    <w:rsid w:val="00274F19"/>
    <w:rsid w:val="002750B9"/>
    <w:rsid w:val="00275E5B"/>
    <w:rsid w:val="00277D93"/>
    <w:rsid w:val="00280949"/>
    <w:rsid w:val="002814E6"/>
    <w:rsid w:val="00281A54"/>
    <w:rsid w:val="00282608"/>
    <w:rsid w:val="00282AE5"/>
    <w:rsid w:val="00282CD2"/>
    <w:rsid w:val="00283042"/>
    <w:rsid w:val="0028329F"/>
    <w:rsid w:val="0028356E"/>
    <w:rsid w:val="00283998"/>
    <w:rsid w:val="00284242"/>
    <w:rsid w:val="002849B5"/>
    <w:rsid w:val="00284AF3"/>
    <w:rsid w:val="0028521C"/>
    <w:rsid w:val="00285944"/>
    <w:rsid w:val="002862D7"/>
    <w:rsid w:val="0028684E"/>
    <w:rsid w:val="00287114"/>
    <w:rsid w:val="0028715A"/>
    <w:rsid w:val="00287165"/>
    <w:rsid w:val="00287744"/>
    <w:rsid w:val="00287ACA"/>
    <w:rsid w:val="00290565"/>
    <w:rsid w:val="002912AC"/>
    <w:rsid w:val="00291810"/>
    <w:rsid w:val="00291861"/>
    <w:rsid w:val="00291CF9"/>
    <w:rsid w:val="00291DD4"/>
    <w:rsid w:val="00291F39"/>
    <w:rsid w:val="00292406"/>
    <w:rsid w:val="00292443"/>
    <w:rsid w:val="002924B2"/>
    <w:rsid w:val="002929F4"/>
    <w:rsid w:val="00292AB5"/>
    <w:rsid w:val="00292F03"/>
    <w:rsid w:val="00293070"/>
    <w:rsid w:val="002936B4"/>
    <w:rsid w:val="00293968"/>
    <w:rsid w:val="0029500C"/>
    <w:rsid w:val="002951D2"/>
    <w:rsid w:val="002951E6"/>
    <w:rsid w:val="00295330"/>
    <w:rsid w:val="00295816"/>
    <w:rsid w:val="00295956"/>
    <w:rsid w:val="00296397"/>
    <w:rsid w:val="002965F9"/>
    <w:rsid w:val="00296952"/>
    <w:rsid w:val="00296B79"/>
    <w:rsid w:val="00297407"/>
    <w:rsid w:val="00297558"/>
    <w:rsid w:val="0029782A"/>
    <w:rsid w:val="002A01F0"/>
    <w:rsid w:val="002A13C7"/>
    <w:rsid w:val="002A225B"/>
    <w:rsid w:val="002A23C7"/>
    <w:rsid w:val="002A24C5"/>
    <w:rsid w:val="002A295B"/>
    <w:rsid w:val="002A2A67"/>
    <w:rsid w:val="002A3302"/>
    <w:rsid w:val="002A36D5"/>
    <w:rsid w:val="002A3A3A"/>
    <w:rsid w:val="002A3F5B"/>
    <w:rsid w:val="002A44DB"/>
    <w:rsid w:val="002A4609"/>
    <w:rsid w:val="002A4E19"/>
    <w:rsid w:val="002A52E9"/>
    <w:rsid w:val="002A5CCD"/>
    <w:rsid w:val="002A709D"/>
    <w:rsid w:val="002A714C"/>
    <w:rsid w:val="002A71AE"/>
    <w:rsid w:val="002A72C0"/>
    <w:rsid w:val="002A778A"/>
    <w:rsid w:val="002B0150"/>
    <w:rsid w:val="002B03EE"/>
    <w:rsid w:val="002B0577"/>
    <w:rsid w:val="002B0748"/>
    <w:rsid w:val="002B0A40"/>
    <w:rsid w:val="002B0EB3"/>
    <w:rsid w:val="002B10B3"/>
    <w:rsid w:val="002B13A9"/>
    <w:rsid w:val="002B161E"/>
    <w:rsid w:val="002B1D71"/>
    <w:rsid w:val="002B2366"/>
    <w:rsid w:val="002B2EC6"/>
    <w:rsid w:val="002B2EF0"/>
    <w:rsid w:val="002B313F"/>
    <w:rsid w:val="002B393D"/>
    <w:rsid w:val="002B3EE7"/>
    <w:rsid w:val="002B5190"/>
    <w:rsid w:val="002B571C"/>
    <w:rsid w:val="002B5AD1"/>
    <w:rsid w:val="002B617C"/>
    <w:rsid w:val="002B657E"/>
    <w:rsid w:val="002B6B18"/>
    <w:rsid w:val="002B722A"/>
    <w:rsid w:val="002B75A7"/>
    <w:rsid w:val="002B7BAC"/>
    <w:rsid w:val="002C02FA"/>
    <w:rsid w:val="002C0650"/>
    <w:rsid w:val="002C113A"/>
    <w:rsid w:val="002C1BA9"/>
    <w:rsid w:val="002C2123"/>
    <w:rsid w:val="002C21FA"/>
    <w:rsid w:val="002C38E4"/>
    <w:rsid w:val="002C4CF0"/>
    <w:rsid w:val="002C4DA0"/>
    <w:rsid w:val="002C547A"/>
    <w:rsid w:val="002C5CA2"/>
    <w:rsid w:val="002C5CC3"/>
    <w:rsid w:val="002C6271"/>
    <w:rsid w:val="002C6534"/>
    <w:rsid w:val="002C731F"/>
    <w:rsid w:val="002C75FB"/>
    <w:rsid w:val="002C797E"/>
    <w:rsid w:val="002D035B"/>
    <w:rsid w:val="002D0568"/>
    <w:rsid w:val="002D1602"/>
    <w:rsid w:val="002D1896"/>
    <w:rsid w:val="002D1FDF"/>
    <w:rsid w:val="002D2146"/>
    <w:rsid w:val="002D2551"/>
    <w:rsid w:val="002D2855"/>
    <w:rsid w:val="002D2AD5"/>
    <w:rsid w:val="002D2B9A"/>
    <w:rsid w:val="002D2F44"/>
    <w:rsid w:val="002D3160"/>
    <w:rsid w:val="002D3963"/>
    <w:rsid w:val="002D3FEE"/>
    <w:rsid w:val="002D4292"/>
    <w:rsid w:val="002D48F1"/>
    <w:rsid w:val="002D4A8A"/>
    <w:rsid w:val="002D4B27"/>
    <w:rsid w:val="002D50CB"/>
    <w:rsid w:val="002D6042"/>
    <w:rsid w:val="002D6861"/>
    <w:rsid w:val="002D713D"/>
    <w:rsid w:val="002D7209"/>
    <w:rsid w:val="002D7321"/>
    <w:rsid w:val="002E01E3"/>
    <w:rsid w:val="002E0522"/>
    <w:rsid w:val="002E0874"/>
    <w:rsid w:val="002E0C15"/>
    <w:rsid w:val="002E0F40"/>
    <w:rsid w:val="002E16EB"/>
    <w:rsid w:val="002E24B5"/>
    <w:rsid w:val="002E2623"/>
    <w:rsid w:val="002E286F"/>
    <w:rsid w:val="002E38D6"/>
    <w:rsid w:val="002E3CF6"/>
    <w:rsid w:val="002E3F19"/>
    <w:rsid w:val="002E41A4"/>
    <w:rsid w:val="002E44E1"/>
    <w:rsid w:val="002E490A"/>
    <w:rsid w:val="002E51D2"/>
    <w:rsid w:val="002E56ED"/>
    <w:rsid w:val="002E60A9"/>
    <w:rsid w:val="002E693E"/>
    <w:rsid w:val="002E6BE1"/>
    <w:rsid w:val="002E7308"/>
    <w:rsid w:val="002E73C5"/>
    <w:rsid w:val="002E7A0E"/>
    <w:rsid w:val="002E7A6F"/>
    <w:rsid w:val="002E7BD4"/>
    <w:rsid w:val="002E7CA0"/>
    <w:rsid w:val="002E7EFA"/>
    <w:rsid w:val="002E7FF9"/>
    <w:rsid w:val="002F0445"/>
    <w:rsid w:val="002F0E4A"/>
    <w:rsid w:val="002F1026"/>
    <w:rsid w:val="002F111A"/>
    <w:rsid w:val="002F1CD2"/>
    <w:rsid w:val="002F33FF"/>
    <w:rsid w:val="002F34FE"/>
    <w:rsid w:val="002F366E"/>
    <w:rsid w:val="002F3CF7"/>
    <w:rsid w:val="002F3E12"/>
    <w:rsid w:val="002F46D0"/>
    <w:rsid w:val="002F53FA"/>
    <w:rsid w:val="002F5AAF"/>
    <w:rsid w:val="002F5D2F"/>
    <w:rsid w:val="002F6386"/>
    <w:rsid w:val="002F69C6"/>
    <w:rsid w:val="002F6D31"/>
    <w:rsid w:val="002F7603"/>
    <w:rsid w:val="002F7CED"/>
    <w:rsid w:val="0030050D"/>
    <w:rsid w:val="0030064E"/>
    <w:rsid w:val="00300AB3"/>
    <w:rsid w:val="00300F6C"/>
    <w:rsid w:val="003010F4"/>
    <w:rsid w:val="00301A82"/>
    <w:rsid w:val="00302790"/>
    <w:rsid w:val="003035CA"/>
    <w:rsid w:val="00303704"/>
    <w:rsid w:val="00303891"/>
    <w:rsid w:val="00304218"/>
    <w:rsid w:val="003044DD"/>
    <w:rsid w:val="00304C95"/>
    <w:rsid w:val="00305171"/>
    <w:rsid w:val="003054DC"/>
    <w:rsid w:val="00305C3D"/>
    <w:rsid w:val="0030640E"/>
    <w:rsid w:val="00306734"/>
    <w:rsid w:val="003074D4"/>
    <w:rsid w:val="00307693"/>
    <w:rsid w:val="003105C3"/>
    <w:rsid w:val="00310825"/>
    <w:rsid w:val="00310E8B"/>
    <w:rsid w:val="003110B2"/>
    <w:rsid w:val="00311939"/>
    <w:rsid w:val="003119A9"/>
    <w:rsid w:val="00311C33"/>
    <w:rsid w:val="00311CA6"/>
    <w:rsid w:val="00312135"/>
    <w:rsid w:val="00313886"/>
    <w:rsid w:val="00313EFD"/>
    <w:rsid w:val="00314348"/>
    <w:rsid w:val="003145B8"/>
    <w:rsid w:val="00314E46"/>
    <w:rsid w:val="0031508F"/>
    <w:rsid w:val="00315B89"/>
    <w:rsid w:val="00315F38"/>
    <w:rsid w:val="00315F39"/>
    <w:rsid w:val="0031666E"/>
    <w:rsid w:val="00316E3A"/>
    <w:rsid w:val="00317C60"/>
    <w:rsid w:val="00317E7A"/>
    <w:rsid w:val="003206C2"/>
    <w:rsid w:val="0032135E"/>
    <w:rsid w:val="00321C39"/>
    <w:rsid w:val="00321DFD"/>
    <w:rsid w:val="00321E6E"/>
    <w:rsid w:val="00322989"/>
    <w:rsid w:val="00322BB8"/>
    <w:rsid w:val="00322E39"/>
    <w:rsid w:val="003231E7"/>
    <w:rsid w:val="00323400"/>
    <w:rsid w:val="003248F8"/>
    <w:rsid w:val="00325448"/>
    <w:rsid w:val="00326254"/>
    <w:rsid w:val="003267CD"/>
    <w:rsid w:val="00326932"/>
    <w:rsid w:val="00326A36"/>
    <w:rsid w:val="00326D5C"/>
    <w:rsid w:val="00330107"/>
    <w:rsid w:val="003304D7"/>
    <w:rsid w:val="003305FE"/>
    <w:rsid w:val="0033107E"/>
    <w:rsid w:val="003313A4"/>
    <w:rsid w:val="00331E12"/>
    <w:rsid w:val="00332015"/>
    <w:rsid w:val="003327AC"/>
    <w:rsid w:val="00332EF2"/>
    <w:rsid w:val="0033308B"/>
    <w:rsid w:val="00333FC2"/>
    <w:rsid w:val="0033443A"/>
    <w:rsid w:val="00334988"/>
    <w:rsid w:val="00334A11"/>
    <w:rsid w:val="0033525A"/>
    <w:rsid w:val="003353EC"/>
    <w:rsid w:val="003356A6"/>
    <w:rsid w:val="00335975"/>
    <w:rsid w:val="003362F5"/>
    <w:rsid w:val="00336B6D"/>
    <w:rsid w:val="00336C98"/>
    <w:rsid w:val="00336ECB"/>
    <w:rsid w:val="003404C0"/>
    <w:rsid w:val="003414DB"/>
    <w:rsid w:val="00342454"/>
    <w:rsid w:val="00342706"/>
    <w:rsid w:val="00342824"/>
    <w:rsid w:val="00343609"/>
    <w:rsid w:val="00343907"/>
    <w:rsid w:val="003442A3"/>
    <w:rsid w:val="003443DD"/>
    <w:rsid w:val="003447A5"/>
    <w:rsid w:val="00344DE7"/>
    <w:rsid w:val="0034571F"/>
    <w:rsid w:val="0034680A"/>
    <w:rsid w:val="00346C65"/>
    <w:rsid w:val="00346D6C"/>
    <w:rsid w:val="003472D6"/>
    <w:rsid w:val="00347507"/>
    <w:rsid w:val="0034770E"/>
    <w:rsid w:val="003479BC"/>
    <w:rsid w:val="00350342"/>
    <w:rsid w:val="00351718"/>
    <w:rsid w:val="00351C2B"/>
    <w:rsid w:val="00351C36"/>
    <w:rsid w:val="00351CFC"/>
    <w:rsid w:val="00351EFD"/>
    <w:rsid w:val="0035215C"/>
    <w:rsid w:val="003527A4"/>
    <w:rsid w:val="00352995"/>
    <w:rsid w:val="00352BF6"/>
    <w:rsid w:val="00352CFD"/>
    <w:rsid w:val="00352D89"/>
    <w:rsid w:val="00352DA9"/>
    <w:rsid w:val="00353225"/>
    <w:rsid w:val="00353556"/>
    <w:rsid w:val="003535E0"/>
    <w:rsid w:val="003541FC"/>
    <w:rsid w:val="00354417"/>
    <w:rsid w:val="00354696"/>
    <w:rsid w:val="0035519A"/>
    <w:rsid w:val="00355220"/>
    <w:rsid w:val="003557BE"/>
    <w:rsid w:val="00355C3F"/>
    <w:rsid w:val="00355FC6"/>
    <w:rsid w:val="00356536"/>
    <w:rsid w:val="00356BC3"/>
    <w:rsid w:val="00357160"/>
    <w:rsid w:val="00357940"/>
    <w:rsid w:val="00357AE4"/>
    <w:rsid w:val="00357DB3"/>
    <w:rsid w:val="00357EEC"/>
    <w:rsid w:val="00360089"/>
    <w:rsid w:val="0036059A"/>
    <w:rsid w:val="00360935"/>
    <w:rsid w:val="00360F61"/>
    <w:rsid w:val="003617FE"/>
    <w:rsid w:val="0036209E"/>
    <w:rsid w:val="00362968"/>
    <w:rsid w:val="0036299F"/>
    <w:rsid w:val="00362E42"/>
    <w:rsid w:val="003630E9"/>
    <w:rsid w:val="003634CC"/>
    <w:rsid w:val="0036366D"/>
    <w:rsid w:val="00363698"/>
    <w:rsid w:val="00363FF8"/>
    <w:rsid w:val="003640E1"/>
    <w:rsid w:val="0036430A"/>
    <w:rsid w:val="00364580"/>
    <w:rsid w:val="00364786"/>
    <w:rsid w:val="00364C38"/>
    <w:rsid w:val="00364E50"/>
    <w:rsid w:val="00364EC1"/>
    <w:rsid w:val="00365161"/>
    <w:rsid w:val="00365261"/>
    <w:rsid w:val="00365884"/>
    <w:rsid w:val="00365DDE"/>
    <w:rsid w:val="00366048"/>
    <w:rsid w:val="00366456"/>
    <w:rsid w:val="00366585"/>
    <w:rsid w:val="003668D0"/>
    <w:rsid w:val="003669CD"/>
    <w:rsid w:val="00366F8D"/>
    <w:rsid w:val="0036784F"/>
    <w:rsid w:val="00367936"/>
    <w:rsid w:val="0036796C"/>
    <w:rsid w:val="0036799E"/>
    <w:rsid w:val="00367E8A"/>
    <w:rsid w:val="0037022B"/>
    <w:rsid w:val="0037050E"/>
    <w:rsid w:val="0037051D"/>
    <w:rsid w:val="00370796"/>
    <w:rsid w:val="00370EA9"/>
    <w:rsid w:val="003718FB"/>
    <w:rsid w:val="003722F8"/>
    <w:rsid w:val="00372333"/>
    <w:rsid w:val="00372463"/>
    <w:rsid w:val="00372A56"/>
    <w:rsid w:val="00372D20"/>
    <w:rsid w:val="003733F1"/>
    <w:rsid w:val="00373BBA"/>
    <w:rsid w:val="00375292"/>
    <w:rsid w:val="003752F7"/>
    <w:rsid w:val="00375631"/>
    <w:rsid w:val="00375689"/>
    <w:rsid w:val="00376491"/>
    <w:rsid w:val="0037721D"/>
    <w:rsid w:val="00377264"/>
    <w:rsid w:val="003802BC"/>
    <w:rsid w:val="003805D7"/>
    <w:rsid w:val="00380A5E"/>
    <w:rsid w:val="0038102A"/>
    <w:rsid w:val="003811B6"/>
    <w:rsid w:val="003813CF"/>
    <w:rsid w:val="0038193E"/>
    <w:rsid w:val="003823CF"/>
    <w:rsid w:val="003825F0"/>
    <w:rsid w:val="00382610"/>
    <w:rsid w:val="00382635"/>
    <w:rsid w:val="003827A4"/>
    <w:rsid w:val="00382957"/>
    <w:rsid w:val="003833B4"/>
    <w:rsid w:val="00383A73"/>
    <w:rsid w:val="00383F3D"/>
    <w:rsid w:val="003840D2"/>
    <w:rsid w:val="00384366"/>
    <w:rsid w:val="00385581"/>
    <w:rsid w:val="00385B89"/>
    <w:rsid w:val="00385FDF"/>
    <w:rsid w:val="0038633D"/>
    <w:rsid w:val="003866C8"/>
    <w:rsid w:val="00387A6F"/>
    <w:rsid w:val="0039026F"/>
    <w:rsid w:val="003906BF"/>
    <w:rsid w:val="003908F6"/>
    <w:rsid w:val="00390E83"/>
    <w:rsid w:val="003918A7"/>
    <w:rsid w:val="00391BDB"/>
    <w:rsid w:val="003920AD"/>
    <w:rsid w:val="0039212E"/>
    <w:rsid w:val="0039218F"/>
    <w:rsid w:val="0039301E"/>
    <w:rsid w:val="0039423C"/>
    <w:rsid w:val="003945C6"/>
    <w:rsid w:val="00395944"/>
    <w:rsid w:val="00395F8A"/>
    <w:rsid w:val="003A0C0C"/>
    <w:rsid w:val="003A2685"/>
    <w:rsid w:val="003A2689"/>
    <w:rsid w:val="003A2746"/>
    <w:rsid w:val="003A2DB8"/>
    <w:rsid w:val="003A3018"/>
    <w:rsid w:val="003A40A1"/>
    <w:rsid w:val="003A467D"/>
    <w:rsid w:val="003A5415"/>
    <w:rsid w:val="003A54CD"/>
    <w:rsid w:val="003A695A"/>
    <w:rsid w:val="003A6C2D"/>
    <w:rsid w:val="003A7081"/>
    <w:rsid w:val="003A743E"/>
    <w:rsid w:val="003A7ADE"/>
    <w:rsid w:val="003B02BE"/>
    <w:rsid w:val="003B038E"/>
    <w:rsid w:val="003B0B53"/>
    <w:rsid w:val="003B191D"/>
    <w:rsid w:val="003B25F4"/>
    <w:rsid w:val="003B28D9"/>
    <w:rsid w:val="003B2A34"/>
    <w:rsid w:val="003B2FFE"/>
    <w:rsid w:val="003B36F2"/>
    <w:rsid w:val="003B372C"/>
    <w:rsid w:val="003B44F2"/>
    <w:rsid w:val="003B4A9D"/>
    <w:rsid w:val="003B4B55"/>
    <w:rsid w:val="003B4E58"/>
    <w:rsid w:val="003B4FF0"/>
    <w:rsid w:val="003B613D"/>
    <w:rsid w:val="003B6E2C"/>
    <w:rsid w:val="003B722D"/>
    <w:rsid w:val="003B7256"/>
    <w:rsid w:val="003B75B8"/>
    <w:rsid w:val="003B7DB1"/>
    <w:rsid w:val="003C01D4"/>
    <w:rsid w:val="003C0280"/>
    <w:rsid w:val="003C1832"/>
    <w:rsid w:val="003C1D10"/>
    <w:rsid w:val="003C2740"/>
    <w:rsid w:val="003C288B"/>
    <w:rsid w:val="003C2CC3"/>
    <w:rsid w:val="003C3291"/>
    <w:rsid w:val="003C3955"/>
    <w:rsid w:val="003C4119"/>
    <w:rsid w:val="003C422C"/>
    <w:rsid w:val="003C4BDC"/>
    <w:rsid w:val="003C5525"/>
    <w:rsid w:val="003C69BF"/>
    <w:rsid w:val="003C76B8"/>
    <w:rsid w:val="003C76DD"/>
    <w:rsid w:val="003D09EE"/>
    <w:rsid w:val="003D0BEE"/>
    <w:rsid w:val="003D0FF6"/>
    <w:rsid w:val="003D1091"/>
    <w:rsid w:val="003D14DF"/>
    <w:rsid w:val="003D1555"/>
    <w:rsid w:val="003D1791"/>
    <w:rsid w:val="003D199D"/>
    <w:rsid w:val="003D19E0"/>
    <w:rsid w:val="003D2221"/>
    <w:rsid w:val="003D23A3"/>
    <w:rsid w:val="003D3929"/>
    <w:rsid w:val="003D394F"/>
    <w:rsid w:val="003D4228"/>
    <w:rsid w:val="003D42C7"/>
    <w:rsid w:val="003D452B"/>
    <w:rsid w:val="003D4785"/>
    <w:rsid w:val="003D5459"/>
    <w:rsid w:val="003D5856"/>
    <w:rsid w:val="003D5DA0"/>
    <w:rsid w:val="003D5DD8"/>
    <w:rsid w:val="003D5FAA"/>
    <w:rsid w:val="003D620A"/>
    <w:rsid w:val="003D6B67"/>
    <w:rsid w:val="003D72D7"/>
    <w:rsid w:val="003D74BE"/>
    <w:rsid w:val="003E00CF"/>
    <w:rsid w:val="003E0669"/>
    <w:rsid w:val="003E0E4F"/>
    <w:rsid w:val="003E1182"/>
    <w:rsid w:val="003E25E4"/>
    <w:rsid w:val="003E2D7B"/>
    <w:rsid w:val="003E415B"/>
    <w:rsid w:val="003E4186"/>
    <w:rsid w:val="003E41CA"/>
    <w:rsid w:val="003E4B21"/>
    <w:rsid w:val="003E5116"/>
    <w:rsid w:val="003E57D8"/>
    <w:rsid w:val="003E57DA"/>
    <w:rsid w:val="003E5966"/>
    <w:rsid w:val="003E6022"/>
    <w:rsid w:val="003E6055"/>
    <w:rsid w:val="003E64B8"/>
    <w:rsid w:val="003E678F"/>
    <w:rsid w:val="003E6AAE"/>
    <w:rsid w:val="003E7B2A"/>
    <w:rsid w:val="003F03A4"/>
    <w:rsid w:val="003F0D80"/>
    <w:rsid w:val="003F0EDD"/>
    <w:rsid w:val="003F14C2"/>
    <w:rsid w:val="003F1CDB"/>
    <w:rsid w:val="003F21ED"/>
    <w:rsid w:val="003F2BD5"/>
    <w:rsid w:val="003F2E65"/>
    <w:rsid w:val="003F3013"/>
    <w:rsid w:val="003F301B"/>
    <w:rsid w:val="003F33D5"/>
    <w:rsid w:val="003F3974"/>
    <w:rsid w:val="003F401C"/>
    <w:rsid w:val="003F403C"/>
    <w:rsid w:val="003F4A96"/>
    <w:rsid w:val="003F4B80"/>
    <w:rsid w:val="003F4EB6"/>
    <w:rsid w:val="003F5053"/>
    <w:rsid w:val="003F53A7"/>
    <w:rsid w:val="003F5A8D"/>
    <w:rsid w:val="003F5C92"/>
    <w:rsid w:val="003F5CF6"/>
    <w:rsid w:val="003F64DD"/>
    <w:rsid w:val="003F68A7"/>
    <w:rsid w:val="003F6F1A"/>
    <w:rsid w:val="003F741E"/>
    <w:rsid w:val="0040011B"/>
    <w:rsid w:val="00400176"/>
    <w:rsid w:val="004004F6"/>
    <w:rsid w:val="0040060F"/>
    <w:rsid w:val="00400902"/>
    <w:rsid w:val="00400A0B"/>
    <w:rsid w:val="00400C39"/>
    <w:rsid w:val="00400FC0"/>
    <w:rsid w:val="004017C7"/>
    <w:rsid w:val="00401B33"/>
    <w:rsid w:val="00401D82"/>
    <w:rsid w:val="00402620"/>
    <w:rsid w:val="00402939"/>
    <w:rsid w:val="004029E6"/>
    <w:rsid w:val="00402B2C"/>
    <w:rsid w:val="00402C41"/>
    <w:rsid w:val="00402F48"/>
    <w:rsid w:val="00404492"/>
    <w:rsid w:val="00404E4F"/>
    <w:rsid w:val="0040573D"/>
    <w:rsid w:val="00405CA3"/>
    <w:rsid w:val="00405D56"/>
    <w:rsid w:val="004064BC"/>
    <w:rsid w:val="004064F7"/>
    <w:rsid w:val="00406534"/>
    <w:rsid w:val="00406561"/>
    <w:rsid w:val="0040656A"/>
    <w:rsid w:val="004065B8"/>
    <w:rsid w:val="00406726"/>
    <w:rsid w:val="0040698B"/>
    <w:rsid w:val="00406C1C"/>
    <w:rsid w:val="004074E2"/>
    <w:rsid w:val="00407A41"/>
    <w:rsid w:val="004100BB"/>
    <w:rsid w:val="004105AA"/>
    <w:rsid w:val="00411136"/>
    <w:rsid w:val="00411171"/>
    <w:rsid w:val="00411A54"/>
    <w:rsid w:val="00412707"/>
    <w:rsid w:val="00413ABD"/>
    <w:rsid w:val="0041469C"/>
    <w:rsid w:val="00414B67"/>
    <w:rsid w:val="00414F40"/>
    <w:rsid w:val="00415089"/>
    <w:rsid w:val="004158BA"/>
    <w:rsid w:val="00416141"/>
    <w:rsid w:val="00416B2D"/>
    <w:rsid w:val="00417294"/>
    <w:rsid w:val="004179B7"/>
    <w:rsid w:val="00420F0E"/>
    <w:rsid w:val="00420F33"/>
    <w:rsid w:val="00420F8B"/>
    <w:rsid w:val="00421AE2"/>
    <w:rsid w:val="004223A3"/>
    <w:rsid w:val="004225AA"/>
    <w:rsid w:val="0042339A"/>
    <w:rsid w:val="00423B15"/>
    <w:rsid w:val="004241BD"/>
    <w:rsid w:val="004243B7"/>
    <w:rsid w:val="00424680"/>
    <w:rsid w:val="00424CB8"/>
    <w:rsid w:val="0042508F"/>
    <w:rsid w:val="00425631"/>
    <w:rsid w:val="00425F0E"/>
    <w:rsid w:val="004262AD"/>
    <w:rsid w:val="00426500"/>
    <w:rsid w:val="004268A2"/>
    <w:rsid w:val="00426967"/>
    <w:rsid w:val="00427284"/>
    <w:rsid w:val="00427C9D"/>
    <w:rsid w:val="004304FD"/>
    <w:rsid w:val="00430A05"/>
    <w:rsid w:val="00430FF8"/>
    <w:rsid w:val="0043117B"/>
    <w:rsid w:val="00431697"/>
    <w:rsid w:val="00431A04"/>
    <w:rsid w:val="00431A23"/>
    <w:rsid w:val="00431E2F"/>
    <w:rsid w:val="00432ABD"/>
    <w:rsid w:val="0043326D"/>
    <w:rsid w:val="00433819"/>
    <w:rsid w:val="00433F79"/>
    <w:rsid w:val="00435ADD"/>
    <w:rsid w:val="004362E0"/>
    <w:rsid w:val="00436BD8"/>
    <w:rsid w:val="004379C2"/>
    <w:rsid w:val="00437D1A"/>
    <w:rsid w:val="004400E8"/>
    <w:rsid w:val="004408F7"/>
    <w:rsid w:val="004413EB"/>
    <w:rsid w:val="00441633"/>
    <w:rsid w:val="0044168A"/>
    <w:rsid w:val="00441BEA"/>
    <w:rsid w:val="004427B5"/>
    <w:rsid w:val="004429C9"/>
    <w:rsid w:val="00442BF6"/>
    <w:rsid w:val="00442C0B"/>
    <w:rsid w:val="004439F3"/>
    <w:rsid w:val="00443B65"/>
    <w:rsid w:val="00443BCA"/>
    <w:rsid w:val="00443ED7"/>
    <w:rsid w:val="00444400"/>
    <w:rsid w:val="004446E0"/>
    <w:rsid w:val="00444766"/>
    <w:rsid w:val="00444A78"/>
    <w:rsid w:val="00445122"/>
    <w:rsid w:val="00445F86"/>
    <w:rsid w:val="00446067"/>
    <w:rsid w:val="00446D0C"/>
    <w:rsid w:val="00447432"/>
    <w:rsid w:val="0044752C"/>
    <w:rsid w:val="00447681"/>
    <w:rsid w:val="00447AF1"/>
    <w:rsid w:val="004506D8"/>
    <w:rsid w:val="0045083B"/>
    <w:rsid w:val="00450AAA"/>
    <w:rsid w:val="00450C80"/>
    <w:rsid w:val="00450FD7"/>
    <w:rsid w:val="00451570"/>
    <w:rsid w:val="00453301"/>
    <w:rsid w:val="00453ADD"/>
    <w:rsid w:val="00453CEF"/>
    <w:rsid w:val="00454423"/>
    <w:rsid w:val="004544D6"/>
    <w:rsid w:val="00455263"/>
    <w:rsid w:val="0045539B"/>
    <w:rsid w:val="00455AA1"/>
    <w:rsid w:val="0045714C"/>
    <w:rsid w:val="004571C2"/>
    <w:rsid w:val="00457E40"/>
    <w:rsid w:val="00457FE7"/>
    <w:rsid w:val="00460496"/>
    <w:rsid w:val="0046089D"/>
    <w:rsid w:val="00461457"/>
    <w:rsid w:val="0046149D"/>
    <w:rsid w:val="004618FF"/>
    <w:rsid w:val="00461CE9"/>
    <w:rsid w:val="00462407"/>
    <w:rsid w:val="004627BC"/>
    <w:rsid w:val="00462F4C"/>
    <w:rsid w:val="00463095"/>
    <w:rsid w:val="004631DD"/>
    <w:rsid w:val="004632F1"/>
    <w:rsid w:val="004635FD"/>
    <w:rsid w:val="004638FA"/>
    <w:rsid w:val="00464E6A"/>
    <w:rsid w:val="004652F5"/>
    <w:rsid w:val="004661BE"/>
    <w:rsid w:val="00466297"/>
    <w:rsid w:val="0046642A"/>
    <w:rsid w:val="00466F54"/>
    <w:rsid w:val="00466F5F"/>
    <w:rsid w:val="00467419"/>
    <w:rsid w:val="0046765C"/>
    <w:rsid w:val="004679C4"/>
    <w:rsid w:val="00467E84"/>
    <w:rsid w:val="00470120"/>
    <w:rsid w:val="00470129"/>
    <w:rsid w:val="004708A0"/>
    <w:rsid w:val="00471288"/>
    <w:rsid w:val="00471453"/>
    <w:rsid w:val="0047229C"/>
    <w:rsid w:val="004723BD"/>
    <w:rsid w:val="004728A0"/>
    <w:rsid w:val="00472A0B"/>
    <w:rsid w:val="00472B0A"/>
    <w:rsid w:val="00472BED"/>
    <w:rsid w:val="00473050"/>
    <w:rsid w:val="0047361F"/>
    <w:rsid w:val="00473869"/>
    <w:rsid w:val="00473B5C"/>
    <w:rsid w:val="00473D31"/>
    <w:rsid w:val="004742DD"/>
    <w:rsid w:val="00474DD1"/>
    <w:rsid w:val="00474F9E"/>
    <w:rsid w:val="00475231"/>
    <w:rsid w:val="00475569"/>
    <w:rsid w:val="004755D7"/>
    <w:rsid w:val="004759FB"/>
    <w:rsid w:val="00475A99"/>
    <w:rsid w:val="00475C70"/>
    <w:rsid w:val="00475D8D"/>
    <w:rsid w:val="0047649C"/>
    <w:rsid w:val="0047711E"/>
    <w:rsid w:val="004774EA"/>
    <w:rsid w:val="004777CB"/>
    <w:rsid w:val="00477AA3"/>
    <w:rsid w:val="00480146"/>
    <w:rsid w:val="004805A9"/>
    <w:rsid w:val="00480BBF"/>
    <w:rsid w:val="00481E72"/>
    <w:rsid w:val="004832D7"/>
    <w:rsid w:val="00483D2F"/>
    <w:rsid w:val="00483E00"/>
    <w:rsid w:val="00484E96"/>
    <w:rsid w:val="0048528A"/>
    <w:rsid w:val="0048567B"/>
    <w:rsid w:val="00485A0F"/>
    <w:rsid w:val="00486440"/>
    <w:rsid w:val="00486446"/>
    <w:rsid w:val="004867CF"/>
    <w:rsid w:val="00486914"/>
    <w:rsid w:val="004873D1"/>
    <w:rsid w:val="00487454"/>
    <w:rsid w:val="0048769F"/>
    <w:rsid w:val="0048773D"/>
    <w:rsid w:val="00487ABB"/>
    <w:rsid w:val="004904EF"/>
    <w:rsid w:val="00490591"/>
    <w:rsid w:val="00490635"/>
    <w:rsid w:val="00490883"/>
    <w:rsid w:val="00490C16"/>
    <w:rsid w:val="00490C96"/>
    <w:rsid w:val="00490EF3"/>
    <w:rsid w:val="00490FD1"/>
    <w:rsid w:val="00491BCD"/>
    <w:rsid w:val="004938AB"/>
    <w:rsid w:val="004938E9"/>
    <w:rsid w:val="004950D0"/>
    <w:rsid w:val="00495CC7"/>
    <w:rsid w:val="00495E2D"/>
    <w:rsid w:val="00496700"/>
    <w:rsid w:val="004968D5"/>
    <w:rsid w:val="00496CA8"/>
    <w:rsid w:val="00496DC7"/>
    <w:rsid w:val="00496E67"/>
    <w:rsid w:val="00497867"/>
    <w:rsid w:val="00497D45"/>
    <w:rsid w:val="004A02DC"/>
    <w:rsid w:val="004A042C"/>
    <w:rsid w:val="004A13DE"/>
    <w:rsid w:val="004A1B08"/>
    <w:rsid w:val="004A275E"/>
    <w:rsid w:val="004A2E9D"/>
    <w:rsid w:val="004A2EFC"/>
    <w:rsid w:val="004A2FB8"/>
    <w:rsid w:val="004A31EE"/>
    <w:rsid w:val="004A36C4"/>
    <w:rsid w:val="004A38E7"/>
    <w:rsid w:val="004A40CC"/>
    <w:rsid w:val="004A4130"/>
    <w:rsid w:val="004A4267"/>
    <w:rsid w:val="004A441D"/>
    <w:rsid w:val="004A454C"/>
    <w:rsid w:val="004A4D9C"/>
    <w:rsid w:val="004A5586"/>
    <w:rsid w:val="004A55FC"/>
    <w:rsid w:val="004A64F2"/>
    <w:rsid w:val="004A65E3"/>
    <w:rsid w:val="004A6FD3"/>
    <w:rsid w:val="004A7405"/>
    <w:rsid w:val="004A7AC6"/>
    <w:rsid w:val="004A7C7F"/>
    <w:rsid w:val="004B01D1"/>
    <w:rsid w:val="004B0794"/>
    <w:rsid w:val="004B0852"/>
    <w:rsid w:val="004B0C38"/>
    <w:rsid w:val="004B1074"/>
    <w:rsid w:val="004B1531"/>
    <w:rsid w:val="004B1F29"/>
    <w:rsid w:val="004B2A78"/>
    <w:rsid w:val="004B3148"/>
    <w:rsid w:val="004B3953"/>
    <w:rsid w:val="004B39C0"/>
    <w:rsid w:val="004B4304"/>
    <w:rsid w:val="004B44F4"/>
    <w:rsid w:val="004B46E7"/>
    <w:rsid w:val="004B4B6D"/>
    <w:rsid w:val="004B4D61"/>
    <w:rsid w:val="004B5006"/>
    <w:rsid w:val="004B59CC"/>
    <w:rsid w:val="004B5ADF"/>
    <w:rsid w:val="004B609E"/>
    <w:rsid w:val="004B7A55"/>
    <w:rsid w:val="004B7D31"/>
    <w:rsid w:val="004C00E5"/>
    <w:rsid w:val="004C02AC"/>
    <w:rsid w:val="004C0322"/>
    <w:rsid w:val="004C0CF2"/>
    <w:rsid w:val="004C1C74"/>
    <w:rsid w:val="004C2201"/>
    <w:rsid w:val="004C2B5B"/>
    <w:rsid w:val="004C2C6A"/>
    <w:rsid w:val="004C30F3"/>
    <w:rsid w:val="004C34D2"/>
    <w:rsid w:val="004C35F6"/>
    <w:rsid w:val="004C37A9"/>
    <w:rsid w:val="004C38E8"/>
    <w:rsid w:val="004C3B5A"/>
    <w:rsid w:val="004C4041"/>
    <w:rsid w:val="004C40B3"/>
    <w:rsid w:val="004C4329"/>
    <w:rsid w:val="004C4823"/>
    <w:rsid w:val="004C4FD1"/>
    <w:rsid w:val="004C5DBE"/>
    <w:rsid w:val="004C5F8C"/>
    <w:rsid w:val="004C66C3"/>
    <w:rsid w:val="004C6A0F"/>
    <w:rsid w:val="004C7003"/>
    <w:rsid w:val="004C711A"/>
    <w:rsid w:val="004C753E"/>
    <w:rsid w:val="004C7E68"/>
    <w:rsid w:val="004C7EEC"/>
    <w:rsid w:val="004D07B3"/>
    <w:rsid w:val="004D1005"/>
    <w:rsid w:val="004D186E"/>
    <w:rsid w:val="004D1C5A"/>
    <w:rsid w:val="004D1EBA"/>
    <w:rsid w:val="004D24C3"/>
    <w:rsid w:val="004D2676"/>
    <w:rsid w:val="004D2913"/>
    <w:rsid w:val="004D2E4F"/>
    <w:rsid w:val="004D3503"/>
    <w:rsid w:val="004D3657"/>
    <w:rsid w:val="004D38F7"/>
    <w:rsid w:val="004D3F79"/>
    <w:rsid w:val="004D41C7"/>
    <w:rsid w:val="004D42E3"/>
    <w:rsid w:val="004D43B3"/>
    <w:rsid w:val="004D43BD"/>
    <w:rsid w:val="004D4536"/>
    <w:rsid w:val="004D47F3"/>
    <w:rsid w:val="004D5713"/>
    <w:rsid w:val="004D5A0E"/>
    <w:rsid w:val="004D5B1D"/>
    <w:rsid w:val="004D7721"/>
    <w:rsid w:val="004D7D8F"/>
    <w:rsid w:val="004D7E46"/>
    <w:rsid w:val="004D7E78"/>
    <w:rsid w:val="004D7F95"/>
    <w:rsid w:val="004E0240"/>
    <w:rsid w:val="004E07D8"/>
    <w:rsid w:val="004E0D6A"/>
    <w:rsid w:val="004E11EB"/>
    <w:rsid w:val="004E1233"/>
    <w:rsid w:val="004E1E59"/>
    <w:rsid w:val="004E217D"/>
    <w:rsid w:val="004E28C6"/>
    <w:rsid w:val="004E2D09"/>
    <w:rsid w:val="004E3A80"/>
    <w:rsid w:val="004E424A"/>
    <w:rsid w:val="004E5081"/>
    <w:rsid w:val="004E59AE"/>
    <w:rsid w:val="004E5AFE"/>
    <w:rsid w:val="004E60C8"/>
    <w:rsid w:val="004E6387"/>
    <w:rsid w:val="004E667C"/>
    <w:rsid w:val="004E67D4"/>
    <w:rsid w:val="004E6DE1"/>
    <w:rsid w:val="004E6F75"/>
    <w:rsid w:val="004E7995"/>
    <w:rsid w:val="004F0004"/>
    <w:rsid w:val="004F0990"/>
    <w:rsid w:val="004F0E1B"/>
    <w:rsid w:val="004F1056"/>
    <w:rsid w:val="004F10E0"/>
    <w:rsid w:val="004F1360"/>
    <w:rsid w:val="004F138F"/>
    <w:rsid w:val="004F1D8F"/>
    <w:rsid w:val="004F27EF"/>
    <w:rsid w:val="004F2D0A"/>
    <w:rsid w:val="004F2E43"/>
    <w:rsid w:val="004F3B5B"/>
    <w:rsid w:val="004F420C"/>
    <w:rsid w:val="004F4290"/>
    <w:rsid w:val="004F4D27"/>
    <w:rsid w:val="004F6117"/>
    <w:rsid w:val="004F66E0"/>
    <w:rsid w:val="004F76B6"/>
    <w:rsid w:val="00500123"/>
    <w:rsid w:val="0050095B"/>
    <w:rsid w:val="00500DAD"/>
    <w:rsid w:val="0050150D"/>
    <w:rsid w:val="00501F99"/>
    <w:rsid w:val="00502285"/>
    <w:rsid w:val="005023DC"/>
    <w:rsid w:val="0050286C"/>
    <w:rsid w:val="005028FE"/>
    <w:rsid w:val="00502BDE"/>
    <w:rsid w:val="00503C4A"/>
    <w:rsid w:val="00504035"/>
    <w:rsid w:val="00504220"/>
    <w:rsid w:val="005045DB"/>
    <w:rsid w:val="005045DE"/>
    <w:rsid w:val="005046DD"/>
    <w:rsid w:val="005049D2"/>
    <w:rsid w:val="00504AA4"/>
    <w:rsid w:val="00504F86"/>
    <w:rsid w:val="0050670B"/>
    <w:rsid w:val="00506F7E"/>
    <w:rsid w:val="0050705F"/>
    <w:rsid w:val="0050741B"/>
    <w:rsid w:val="005075B4"/>
    <w:rsid w:val="00507BA5"/>
    <w:rsid w:val="00507D1E"/>
    <w:rsid w:val="00507F87"/>
    <w:rsid w:val="00510365"/>
    <w:rsid w:val="0051098F"/>
    <w:rsid w:val="00510A41"/>
    <w:rsid w:val="00510EEC"/>
    <w:rsid w:val="00511B29"/>
    <w:rsid w:val="005124ED"/>
    <w:rsid w:val="005128DE"/>
    <w:rsid w:val="00513306"/>
    <w:rsid w:val="00513B44"/>
    <w:rsid w:val="00513C96"/>
    <w:rsid w:val="00513FFC"/>
    <w:rsid w:val="005141E8"/>
    <w:rsid w:val="005154E3"/>
    <w:rsid w:val="005158F2"/>
    <w:rsid w:val="00515A3D"/>
    <w:rsid w:val="00515C9E"/>
    <w:rsid w:val="00516209"/>
    <w:rsid w:val="00516A89"/>
    <w:rsid w:val="00516BA6"/>
    <w:rsid w:val="00516D1C"/>
    <w:rsid w:val="00516DFE"/>
    <w:rsid w:val="00517257"/>
    <w:rsid w:val="005177F3"/>
    <w:rsid w:val="005200B6"/>
    <w:rsid w:val="005202A2"/>
    <w:rsid w:val="0052132B"/>
    <w:rsid w:val="005215A8"/>
    <w:rsid w:val="00521BBE"/>
    <w:rsid w:val="00521BF7"/>
    <w:rsid w:val="0052492A"/>
    <w:rsid w:val="00525F6E"/>
    <w:rsid w:val="00526E72"/>
    <w:rsid w:val="005272C2"/>
    <w:rsid w:val="00527A18"/>
    <w:rsid w:val="00527A73"/>
    <w:rsid w:val="00527D26"/>
    <w:rsid w:val="005301C4"/>
    <w:rsid w:val="00530284"/>
    <w:rsid w:val="00532072"/>
    <w:rsid w:val="0053260E"/>
    <w:rsid w:val="00532A19"/>
    <w:rsid w:val="00533AF5"/>
    <w:rsid w:val="00534087"/>
    <w:rsid w:val="005344D9"/>
    <w:rsid w:val="0053456C"/>
    <w:rsid w:val="005347E9"/>
    <w:rsid w:val="00534972"/>
    <w:rsid w:val="00534B1D"/>
    <w:rsid w:val="005355C5"/>
    <w:rsid w:val="005355DA"/>
    <w:rsid w:val="00535D01"/>
    <w:rsid w:val="00536956"/>
    <w:rsid w:val="00536B39"/>
    <w:rsid w:val="00536C57"/>
    <w:rsid w:val="005375AE"/>
    <w:rsid w:val="00537D51"/>
    <w:rsid w:val="00537E92"/>
    <w:rsid w:val="005404E0"/>
    <w:rsid w:val="005405FB"/>
    <w:rsid w:val="0054075E"/>
    <w:rsid w:val="00540826"/>
    <w:rsid w:val="00540B70"/>
    <w:rsid w:val="0054130C"/>
    <w:rsid w:val="00541C64"/>
    <w:rsid w:val="00542236"/>
    <w:rsid w:val="0054277E"/>
    <w:rsid w:val="005439EE"/>
    <w:rsid w:val="0054403C"/>
    <w:rsid w:val="0054407C"/>
    <w:rsid w:val="005441A2"/>
    <w:rsid w:val="005443C4"/>
    <w:rsid w:val="0054554E"/>
    <w:rsid w:val="00545AAB"/>
    <w:rsid w:val="0054605D"/>
    <w:rsid w:val="00546811"/>
    <w:rsid w:val="00546ACC"/>
    <w:rsid w:val="00547E04"/>
    <w:rsid w:val="00550C99"/>
    <w:rsid w:val="00550E3F"/>
    <w:rsid w:val="005512F3"/>
    <w:rsid w:val="005522DA"/>
    <w:rsid w:val="0055290B"/>
    <w:rsid w:val="00552FBD"/>
    <w:rsid w:val="00553413"/>
    <w:rsid w:val="00553779"/>
    <w:rsid w:val="005545FF"/>
    <w:rsid w:val="00554768"/>
    <w:rsid w:val="0055523F"/>
    <w:rsid w:val="0055527C"/>
    <w:rsid w:val="0055538A"/>
    <w:rsid w:val="00555715"/>
    <w:rsid w:val="00555A42"/>
    <w:rsid w:val="00555AB2"/>
    <w:rsid w:val="00556415"/>
    <w:rsid w:val="005565E0"/>
    <w:rsid w:val="00556EA8"/>
    <w:rsid w:val="00556EE8"/>
    <w:rsid w:val="005607F7"/>
    <w:rsid w:val="00560BD3"/>
    <w:rsid w:val="00561129"/>
    <w:rsid w:val="005616CD"/>
    <w:rsid w:val="005618F1"/>
    <w:rsid w:val="0056203D"/>
    <w:rsid w:val="00562410"/>
    <w:rsid w:val="00562443"/>
    <w:rsid w:val="00562758"/>
    <w:rsid w:val="00562E39"/>
    <w:rsid w:val="005632B9"/>
    <w:rsid w:val="00563AC0"/>
    <w:rsid w:val="00563B87"/>
    <w:rsid w:val="00563CC2"/>
    <w:rsid w:val="005641D3"/>
    <w:rsid w:val="00564510"/>
    <w:rsid w:val="005648CE"/>
    <w:rsid w:val="00564D42"/>
    <w:rsid w:val="00564D88"/>
    <w:rsid w:val="0056538A"/>
    <w:rsid w:val="005656FD"/>
    <w:rsid w:val="00566595"/>
    <w:rsid w:val="00566814"/>
    <w:rsid w:val="005668AF"/>
    <w:rsid w:val="00566CB3"/>
    <w:rsid w:val="00566F41"/>
    <w:rsid w:val="0056700F"/>
    <w:rsid w:val="00567D67"/>
    <w:rsid w:val="0057112C"/>
    <w:rsid w:val="0057133D"/>
    <w:rsid w:val="00571371"/>
    <w:rsid w:val="00571C54"/>
    <w:rsid w:val="0057226D"/>
    <w:rsid w:val="005727F2"/>
    <w:rsid w:val="00573FB3"/>
    <w:rsid w:val="005745F2"/>
    <w:rsid w:val="0057467F"/>
    <w:rsid w:val="005754AB"/>
    <w:rsid w:val="0057570B"/>
    <w:rsid w:val="00575EBC"/>
    <w:rsid w:val="0057626B"/>
    <w:rsid w:val="00576856"/>
    <w:rsid w:val="00576B8F"/>
    <w:rsid w:val="00576BD9"/>
    <w:rsid w:val="00576D6E"/>
    <w:rsid w:val="00576E64"/>
    <w:rsid w:val="00577396"/>
    <w:rsid w:val="0057750F"/>
    <w:rsid w:val="00577D8A"/>
    <w:rsid w:val="005802BA"/>
    <w:rsid w:val="00580647"/>
    <w:rsid w:val="00581BB9"/>
    <w:rsid w:val="00581CA3"/>
    <w:rsid w:val="00582255"/>
    <w:rsid w:val="0058245C"/>
    <w:rsid w:val="005826F4"/>
    <w:rsid w:val="00582807"/>
    <w:rsid w:val="00582AF8"/>
    <w:rsid w:val="00582EEF"/>
    <w:rsid w:val="0058369E"/>
    <w:rsid w:val="00583737"/>
    <w:rsid w:val="00583C2F"/>
    <w:rsid w:val="00583CD8"/>
    <w:rsid w:val="0058463C"/>
    <w:rsid w:val="005847D6"/>
    <w:rsid w:val="00584DA0"/>
    <w:rsid w:val="00585395"/>
    <w:rsid w:val="005853F7"/>
    <w:rsid w:val="005854E4"/>
    <w:rsid w:val="005855A3"/>
    <w:rsid w:val="00585E09"/>
    <w:rsid w:val="005860E6"/>
    <w:rsid w:val="005867D5"/>
    <w:rsid w:val="00586A4E"/>
    <w:rsid w:val="00587354"/>
    <w:rsid w:val="005874DC"/>
    <w:rsid w:val="00587667"/>
    <w:rsid w:val="00587785"/>
    <w:rsid w:val="005878DC"/>
    <w:rsid w:val="00587F5B"/>
    <w:rsid w:val="00590187"/>
    <w:rsid w:val="0059082D"/>
    <w:rsid w:val="00590874"/>
    <w:rsid w:val="00590D09"/>
    <w:rsid w:val="0059108A"/>
    <w:rsid w:val="005914E7"/>
    <w:rsid w:val="0059156A"/>
    <w:rsid w:val="0059168C"/>
    <w:rsid w:val="00591CB3"/>
    <w:rsid w:val="00592053"/>
    <w:rsid w:val="005929C4"/>
    <w:rsid w:val="0059322A"/>
    <w:rsid w:val="00593314"/>
    <w:rsid w:val="0059368E"/>
    <w:rsid w:val="00593A33"/>
    <w:rsid w:val="00593BF5"/>
    <w:rsid w:val="00594496"/>
    <w:rsid w:val="005945A5"/>
    <w:rsid w:val="00594AFD"/>
    <w:rsid w:val="00594F37"/>
    <w:rsid w:val="005951AF"/>
    <w:rsid w:val="005956D3"/>
    <w:rsid w:val="005957C8"/>
    <w:rsid w:val="0059593E"/>
    <w:rsid w:val="00595B60"/>
    <w:rsid w:val="00595F0A"/>
    <w:rsid w:val="0059630F"/>
    <w:rsid w:val="00596365"/>
    <w:rsid w:val="00596550"/>
    <w:rsid w:val="005965BC"/>
    <w:rsid w:val="00596B3C"/>
    <w:rsid w:val="00597A2C"/>
    <w:rsid w:val="005A0AE6"/>
    <w:rsid w:val="005A0B13"/>
    <w:rsid w:val="005A0C81"/>
    <w:rsid w:val="005A0F1A"/>
    <w:rsid w:val="005A1A11"/>
    <w:rsid w:val="005A2A0B"/>
    <w:rsid w:val="005A33D0"/>
    <w:rsid w:val="005A358D"/>
    <w:rsid w:val="005A35F6"/>
    <w:rsid w:val="005A3755"/>
    <w:rsid w:val="005A3FC7"/>
    <w:rsid w:val="005A4132"/>
    <w:rsid w:val="005A484D"/>
    <w:rsid w:val="005A4B1C"/>
    <w:rsid w:val="005A4F15"/>
    <w:rsid w:val="005A514C"/>
    <w:rsid w:val="005A6B3D"/>
    <w:rsid w:val="005A7732"/>
    <w:rsid w:val="005A7D1B"/>
    <w:rsid w:val="005A7E78"/>
    <w:rsid w:val="005B03ED"/>
    <w:rsid w:val="005B0866"/>
    <w:rsid w:val="005B09DB"/>
    <w:rsid w:val="005B09E1"/>
    <w:rsid w:val="005B0CF2"/>
    <w:rsid w:val="005B1109"/>
    <w:rsid w:val="005B1776"/>
    <w:rsid w:val="005B1906"/>
    <w:rsid w:val="005B1BA3"/>
    <w:rsid w:val="005B1C7A"/>
    <w:rsid w:val="005B27E3"/>
    <w:rsid w:val="005B2E96"/>
    <w:rsid w:val="005B31BD"/>
    <w:rsid w:val="005B32FB"/>
    <w:rsid w:val="005B3786"/>
    <w:rsid w:val="005B3A46"/>
    <w:rsid w:val="005B3C8F"/>
    <w:rsid w:val="005B3D42"/>
    <w:rsid w:val="005B5020"/>
    <w:rsid w:val="005B5D80"/>
    <w:rsid w:val="005B5E98"/>
    <w:rsid w:val="005B6356"/>
    <w:rsid w:val="005B6715"/>
    <w:rsid w:val="005B6A9D"/>
    <w:rsid w:val="005B7038"/>
    <w:rsid w:val="005B73E9"/>
    <w:rsid w:val="005B75B2"/>
    <w:rsid w:val="005B76E0"/>
    <w:rsid w:val="005B7FC0"/>
    <w:rsid w:val="005B7FE4"/>
    <w:rsid w:val="005C05E0"/>
    <w:rsid w:val="005C07FD"/>
    <w:rsid w:val="005C092F"/>
    <w:rsid w:val="005C0C47"/>
    <w:rsid w:val="005C12EC"/>
    <w:rsid w:val="005C133C"/>
    <w:rsid w:val="005C18C6"/>
    <w:rsid w:val="005C229F"/>
    <w:rsid w:val="005C2EB0"/>
    <w:rsid w:val="005C37E0"/>
    <w:rsid w:val="005C3885"/>
    <w:rsid w:val="005C3F9B"/>
    <w:rsid w:val="005C3FDB"/>
    <w:rsid w:val="005C4092"/>
    <w:rsid w:val="005C450D"/>
    <w:rsid w:val="005C4C34"/>
    <w:rsid w:val="005C5457"/>
    <w:rsid w:val="005C54B9"/>
    <w:rsid w:val="005C5A1C"/>
    <w:rsid w:val="005C5D26"/>
    <w:rsid w:val="005C632D"/>
    <w:rsid w:val="005C6569"/>
    <w:rsid w:val="005C6618"/>
    <w:rsid w:val="005C6F08"/>
    <w:rsid w:val="005C7439"/>
    <w:rsid w:val="005C77FA"/>
    <w:rsid w:val="005C79CA"/>
    <w:rsid w:val="005C7E9B"/>
    <w:rsid w:val="005D0189"/>
    <w:rsid w:val="005D0752"/>
    <w:rsid w:val="005D0A6B"/>
    <w:rsid w:val="005D0C4B"/>
    <w:rsid w:val="005D1361"/>
    <w:rsid w:val="005D26C5"/>
    <w:rsid w:val="005D2C46"/>
    <w:rsid w:val="005D3B67"/>
    <w:rsid w:val="005D3C23"/>
    <w:rsid w:val="005D3C94"/>
    <w:rsid w:val="005D3E12"/>
    <w:rsid w:val="005D3F23"/>
    <w:rsid w:val="005D445D"/>
    <w:rsid w:val="005D4D8B"/>
    <w:rsid w:val="005D4F02"/>
    <w:rsid w:val="005D6621"/>
    <w:rsid w:val="005D7F1D"/>
    <w:rsid w:val="005E0235"/>
    <w:rsid w:val="005E081C"/>
    <w:rsid w:val="005E1104"/>
    <w:rsid w:val="005E111B"/>
    <w:rsid w:val="005E1CD8"/>
    <w:rsid w:val="005E273A"/>
    <w:rsid w:val="005E299A"/>
    <w:rsid w:val="005E2D24"/>
    <w:rsid w:val="005E34BD"/>
    <w:rsid w:val="005E386B"/>
    <w:rsid w:val="005E3C4E"/>
    <w:rsid w:val="005E4470"/>
    <w:rsid w:val="005E4F02"/>
    <w:rsid w:val="005E5794"/>
    <w:rsid w:val="005E65C6"/>
    <w:rsid w:val="005E700B"/>
    <w:rsid w:val="005E74EA"/>
    <w:rsid w:val="005E7824"/>
    <w:rsid w:val="005E7878"/>
    <w:rsid w:val="005E7D6A"/>
    <w:rsid w:val="005F0BA5"/>
    <w:rsid w:val="005F0C38"/>
    <w:rsid w:val="005F161A"/>
    <w:rsid w:val="005F1AF8"/>
    <w:rsid w:val="005F235F"/>
    <w:rsid w:val="005F2530"/>
    <w:rsid w:val="005F28FD"/>
    <w:rsid w:val="005F2C67"/>
    <w:rsid w:val="005F2C6A"/>
    <w:rsid w:val="005F37BB"/>
    <w:rsid w:val="005F396C"/>
    <w:rsid w:val="005F3D3A"/>
    <w:rsid w:val="005F405D"/>
    <w:rsid w:val="005F41B3"/>
    <w:rsid w:val="005F43B9"/>
    <w:rsid w:val="005F451A"/>
    <w:rsid w:val="005F46A4"/>
    <w:rsid w:val="005F4864"/>
    <w:rsid w:val="005F4CEB"/>
    <w:rsid w:val="005F4F5F"/>
    <w:rsid w:val="005F5169"/>
    <w:rsid w:val="005F5851"/>
    <w:rsid w:val="005F5B0B"/>
    <w:rsid w:val="005F5BF2"/>
    <w:rsid w:val="005F66CF"/>
    <w:rsid w:val="005F686E"/>
    <w:rsid w:val="005F6C2E"/>
    <w:rsid w:val="005F7548"/>
    <w:rsid w:val="005F7D8D"/>
    <w:rsid w:val="005F7F58"/>
    <w:rsid w:val="006004DA"/>
    <w:rsid w:val="0060120C"/>
    <w:rsid w:val="00601716"/>
    <w:rsid w:val="00601A8D"/>
    <w:rsid w:val="00602728"/>
    <w:rsid w:val="00602C66"/>
    <w:rsid w:val="006031E4"/>
    <w:rsid w:val="00603499"/>
    <w:rsid w:val="00603F83"/>
    <w:rsid w:val="00603FD5"/>
    <w:rsid w:val="00604141"/>
    <w:rsid w:val="00604935"/>
    <w:rsid w:val="00605EAD"/>
    <w:rsid w:val="006072DA"/>
    <w:rsid w:val="006074B5"/>
    <w:rsid w:val="006075EC"/>
    <w:rsid w:val="006076D4"/>
    <w:rsid w:val="0060796A"/>
    <w:rsid w:val="00607F03"/>
    <w:rsid w:val="00610627"/>
    <w:rsid w:val="00610826"/>
    <w:rsid w:val="00610D53"/>
    <w:rsid w:val="00610F6C"/>
    <w:rsid w:val="00611E4A"/>
    <w:rsid w:val="006128C8"/>
    <w:rsid w:val="00612BA7"/>
    <w:rsid w:val="00613DCE"/>
    <w:rsid w:val="00613E5C"/>
    <w:rsid w:val="00614858"/>
    <w:rsid w:val="00615141"/>
    <w:rsid w:val="006155D9"/>
    <w:rsid w:val="0061570D"/>
    <w:rsid w:val="00615CD5"/>
    <w:rsid w:val="006163BB"/>
    <w:rsid w:val="0061676C"/>
    <w:rsid w:val="00616DC8"/>
    <w:rsid w:val="00617049"/>
    <w:rsid w:val="006176EA"/>
    <w:rsid w:val="00617747"/>
    <w:rsid w:val="006178EA"/>
    <w:rsid w:val="006178FA"/>
    <w:rsid w:val="00617A70"/>
    <w:rsid w:val="00617E55"/>
    <w:rsid w:val="00620263"/>
    <w:rsid w:val="00620548"/>
    <w:rsid w:val="00620970"/>
    <w:rsid w:val="00621248"/>
    <w:rsid w:val="00621D31"/>
    <w:rsid w:val="00621E4A"/>
    <w:rsid w:val="00622448"/>
    <w:rsid w:val="0062257E"/>
    <w:rsid w:val="00622A04"/>
    <w:rsid w:val="00622AB6"/>
    <w:rsid w:val="00622C0B"/>
    <w:rsid w:val="00622E81"/>
    <w:rsid w:val="006237A3"/>
    <w:rsid w:val="006244B9"/>
    <w:rsid w:val="00624B90"/>
    <w:rsid w:val="0062535E"/>
    <w:rsid w:val="006256AE"/>
    <w:rsid w:val="00625768"/>
    <w:rsid w:val="00625DB0"/>
    <w:rsid w:val="006263C3"/>
    <w:rsid w:val="00626665"/>
    <w:rsid w:val="0062738E"/>
    <w:rsid w:val="00627421"/>
    <w:rsid w:val="00627504"/>
    <w:rsid w:val="0062783A"/>
    <w:rsid w:val="00630DAE"/>
    <w:rsid w:val="00630F02"/>
    <w:rsid w:val="006316A1"/>
    <w:rsid w:val="0063184C"/>
    <w:rsid w:val="00632700"/>
    <w:rsid w:val="00632AEE"/>
    <w:rsid w:val="00633021"/>
    <w:rsid w:val="0063303D"/>
    <w:rsid w:val="00633161"/>
    <w:rsid w:val="00633606"/>
    <w:rsid w:val="006339DB"/>
    <w:rsid w:val="006341C1"/>
    <w:rsid w:val="00634429"/>
    <w:rsid w:val="00634452"/>
    <w:rsid w:val="00634618"/>
    <w:rsid w:val="00634867"/>
    <w:rsid w:val="00635139"/>
    <w:rsid w:val="006354F2"/>
    <w:rsid w:val="00636A91"/>
    <w:rsid w:val="006372E7"/>
    <w:rsid w:val="00637672"/>
    <w:rsid w:val="0063774B"/>
    <w:rsid w:val="006379D6"/>
    <w:rsid w:val="00637FE9"/>
    <w:rsid w:val="00640B34"/>
    <w:rsid w:val="00640B3F"/>
    <w:rsid w:val="00640D16"/>
    <w:rsid w:val="00641385"/>
    <w:rsid w:val="00641DEC"/>
    <w:rsid w:val="0064381B"/>
    <w:rsid w:val="00643CC1"/>
    <w:rsid w:val="00644DA1"/>
    <w:rsid w:val="00645FDE"/>
    <w:rsid w:val="0064616C"/>
    <w:rsid w:val="00646E19"/>
    <w:rsid w:val="006475BD"/>
    <w:rsid w:val="00647653"/>
    <w:rsid w:val="006479BD"/>
    <w:rsid w:val="00647C12"/>
    <w:rsid w:val="006500AA"/>
    <w:rsid w:val="0065054C"/>
    <w:rsid w:val="00650E6F"/>
    <w:rsid w:val="006510FB"/>
    <w:rsid w:val="0065137C"/>
    <w:rsid w:val="006513DA"/>
    <w:rsid w:val="00651864"/>
    <w:rsid w:val="0065188E"/>
    <w:rsid w:val="00651FBB"/>
    <w:rsid w:val="006527FF"/>
    <w:rsid w:val="00653161"/>
    <w:rsid w:val="00653418"/>
    <w:rsid w:val="00653663"/>
    <w:rsid w:val="0065368F"/>
    <w:rsid w:val="006536AF"/>
    <w:rsid w:val="00653B4B"/>
    <w:rsid w:val="006541A3"/>
    <w:rsid w:val="00654332"/>
    <w:rsid w:val="0065438C"/>
    <w:rsid w:val="006557FC"/>
    <w:rsid w:val="00655A41"/>
    <w:rsid w:val="00655BFE"/>
    <w:rsid w:val="00656A8A"/>
    <w:rsid w:val="00656A9D"/>
    <w:rsid w:val="00656F33"/>
    <w:rsid w:val="00657F4D"/>
    <w:rsid w:val="00660220"/>
    <w:rsid w:val="0066068A"/>
    <w:rsid w:val="00660A3C"/>
    <w:rsid w:val="00660D6D"/>
    <w:rsid w:val="00661332"/>
    <w:rsid w:val="00661619"/>
    <w:rsid w:val="006617DA"/>
    <w:rsid w:val="00661CEA"/>
    <w:rsid w:val="00662209"/>
    <w:rsid w:val="00662536"/>
    <w:rsid w:val="0066279E"/>
    <w:rsid w:val="00662D86"/>
    <w:rsid w:val="00662E25"/>
    <w:rsid w:val="006630C2"/>
    <w:rsid w:val="00663416"/>
    <w:rsid w:val="00663E9C"/>
    <w:rsid w:val="00663EC5"/>
    <w:rsid w:val="00663FC3"/>
    <w:rsid w:val="006676F1"/>
    <w:rsid w:val="00670A69"/>
    <w:rsid w:val="00671ACE"/>
    <w:rsid w:val="006720D1"/>
    <w:rsid w:val="0067250C"/>
    <w:rsid w:val="0067274D"/>
    <w:rsid w:val="00672A49"/>
    <w:rsid w:val="00674397"/>
    <w:rsid w:val="00674D9A"/>
    <w:rsid w:val="00674F59"/>
    <w:rsid w:val="00675385"/>
    <w:rsid w:val="006765EA"/>
    <w:rsid w:val="00677079"/>
    <w:rsid w:val="0067732B"/>
    <w:rsid w:val="0067773B"/>
    <w:rsid w:val="00677827"/>
    <w:rsid w:val="0067788B"/>
    <w:rsid w:val="00677C2D"/>
    <w:rsid w:val="006806E2"/>
    <w:rsid w:val="00680737"/>
    <w:rsid w:val="00680BBD"/>
    <w:rsid w:val="00680C8A"/>
    <w:rsid w:val="00680CCC"/>
    <w:rsid w:val="00681189"/>
    <w:rsid w:val="00681434"/>
    <w:rsid w:val="0068162A"/>
    <w:rsid w:val="00681CED"/>
    <w:rsid w:val="00681F09"/>
    <w:rsid w:val="00682C45"/>
    <w:rsid w:val="00682F6B"/>
    <w:rsid w:val="006835C9"/>
    <w:rsid w:val="00684256"/>
    <w:rsid w:val="0068444D"/>
    <w:rsid w:val="00684594"/>
    <w:rsid w:val="00684BDB"/>
    <w:rsid w:val="00684FEA"/>
    <w:rsid w:val="00686040"/>
    <w:rsid w:val="0068724F"/>
    <w:rsid w:val="006873F9"/>
    <w:rsid w:val="00687691"/>
    <w:rsid w:val="00687C0C"/>
    <w:rsid w:val="00690A1B"/>
    <w:rsid w:val="00690F80"/>
    <w:rsid w:val="006914FD"/>
    <w:rsid w:val="006916A8"/>
    <w:rsid w:val="00692B96"/>
    <w:rsid w:val="006936B0"/>
    <w:rsid w:val="00693EFE"/>
    <w:rsid w:val="00694A68"/>
    <w:rsid w:val="00694ECD"/>
    <w:rsid w:val="0069602B"/>
    <w:rsid w:val="00696894"/>
    <w:rsid w:val="00696C19"/>
    <w:rsid w:val="00696ED2"/>
    <w:rsid w:val="0069739C"/>
    <w:rsid w:val="00697FD8"/>
    <w:rsid w:val="006A042C"/>
    <w:rsid w:val="006A1DEF"/>
    <w:rsid w:val="006A21D5"/>
    <w:rsid w:val="006A22E0"/>
    <w:rsid w:val="006A2712"/>
    <w:rsid w:val="006A34D5"/>
    <w:rsid w:val="006A3A7C"/>
    <w:rsid w:val="006A50D6"/>
    <w:rsid w:val="006A50F3"/>
    <w:rsid w:val="006A5233"/>
    <w:rsid w:val="006A57FE"/>
    <w:rsid w:val="006A5F9C"/>
    <w:rsid w:val="006A60B1"/>
    <w:rsid w:val="006A68AD"/>
    <w:rsid w:val="006A6F06"/>
    <w:rsid w:val="006A6F92"/>
    <w:rsid w:val="006A7069"/>
    <w:rsid w:val="006A7360"/>
    <w:rsid w:val="006A78CB"/>
    <w:rsid w:val="006A7B18"/>
    <w:rsid w:val="006B07B0"/>
    <w:rsid w:val="006B0DE5"/>
    <w:rsid w:val="006B1312"/>
    <w:rsid w:val="006B13F4"/>
    <w:rsid w:val="006B1A12"/>
    <w:rsid w:val="006B1EA4"/>
    <w:rsid w:val="006B210E"/>
    <w:rsid w:val="006B3363"/>
    <w:rsid w:val="006B3ADC"/>
    <w:rsid w:val="006B4045"/>
    <w:rsid w:val="006B4906"/>
    <w:rsid w:val="006B4BC0"/>
    <w:rsid w:val="006B4EF4"/>
    <w:rsid w:val="006B4EFA"/>
    <w:rsid w:val="006B56B4"/>
    <w:rsid w:val="006B5791"/>
    <w:rsid w:val="006B5A34"/>
    <w:rsid w:val="006B5E8B"/>
    <w:rsid w:val="006B5EE4"/>
    <w:rsid w:val="006B61FB"/>
    <w:rsid w:val="006B65F4"/>
    <w:rsid w:val="006B6911"/>
    <w:rsid w:val="006B6AC4"/>
    <w:rsid w:val="006B6D20"/>
    <w:rsid w:val="006B7174"/>
    <w:rsid w:val="006B74BF"/>
    <w:rsid w:val="006C023F"/>
    <w:rsid w:val="006C0785"/>
    <w:rsid w:val="006C118E"/>
    <w:rsid w:val="006C15E1"/>
    <w:rsid w:val="006C1C79"/>
    <w:rsid w:val="006C1FDC"/>
    <w:rsid w:val="006C21D5"/>
    <w:rsid w:val="006C23A3"/>
    <w:rsid w:val="006C36D5"/>
    <w:rsid w:val="006C48A2"/>
    <w:rsid w:val="006C4AF4"/>
    <w:rsid w:val="006C4C82"/>
    <w:rsid w:val="006C54DD"/>
    <w:rsid w:val="006C5B20"/>
    <w:rsid w:val="006C5C30"/>
    <w:rsid w:val="006C5CF0"/>
    <w:rsid w:val="006C6873"/>
    <w:rsid w:val="006C693F"/>
    <w:rsid w:val="006C6FAF"/>
    <w:rsid w:val="006C7C53"/>
    <w:rsid w:val="006D0348"/>
    <w:rsid w:val="006D0406"/>
    <w:rsid w:val="006D07FA"/>
    <w:rsid w:val="006D095B"/>
    <w:rsid w:val="006D097E"/>
    <w:rsid w:val="006D0A30"/>
    <w:rsid w:val="006D1103"/>
    <w:rsid w:val="006D1931"/>
    <w:rsid w:val="006D1B53"/>
    <w:rsid w:val="006D2107"/>
    <w:rsid w:val="006D2309"/>
    <w:rsid w:val="006D32B5"/>
    <w:rsid w:val="006D3482"/>
    <w:rsid w:val="006D39E0"/>
    <w:rsid w:val="006D3C4B"/>
    <w:rsid w:val="006D3F2F"/>
    <w:rsid w:val="006D479C"/>
    <w:rsid w:val="006D499A"/>
    <w:rsid w:val="006D4F09"/>
    <w:rsid w:val="006D535A"/>
    <w:rsid w:val="006D539E"/>
    <w:rsid w:val="006D5F4F"/>
    <w:rsid w:val="006D60AB"/>
    <w:rsid w:val="006D681F"/>
    <w:rsid w:val="006D6EBD"/>
    <w:rsid w:val="006D6FC8"/>
    <w:rsid w:val="006D7054"/>
    <w:rsid w:val="006D7ADD"/>
    <w:rsid w:val="006D7B8B"/>
    <w:rsid w:val="006D7F4C"/>
    <w:rsid w:val="006D7FCE"/>
    <w:rsid w:val="006E01D7"/>
    <w:rsid w:val="006E0A29"/>
    <w:rsid w:val="006E0DE0"/>
    <w:rsid w:val="006E11E9"/>
    <w:rsid w:val="006E12EF"/>
    <w:rsid w:val="006E1522"/>
    <w:rsid w:val="006E19F4"/>
    <w:rsid w:val="006E2127"/>
    <w:rsid w:val="006E2320"/>
    <w:rsid w:val="006E23AC"/>
    <w:rsid w:val="006E281B"/>
    <w:rsid w:val="006E2E23"/>
    <w:rsid w:val="006E2F64"/>
    <w:rsid w:val="006E32F6"/>
    <w:rsid w:val="006E3536"/>
    <w:rsid w:val="006E374A"/>
    <w:rsid w:val="006E4F2D"/>
    <w:rsid w:val="006E51F8"/>
    <w:rsid w:val="006E527C"/>
    <w:rsid w:val="006E55AD"/>
    <w:rsid w:val="006E5B50"/>
    <w:rsid w:val="006E5CE5"/>
    <w:rsid w:val="006E672A"/>
    <w:rsid w:val="006F068C"/>
    <w:rsid w:val="006F0B6B"/>
    <w:rsid w:val="006F13B7"/>
    <w:rsid w:val="006F2093"/>
    <w:rsid w:val="006F2CF4"/>
    <w:rsid w:val="006F4D9A"/>
    <w:rsid w:val="006F5189"/>
    <w:rsid w:val="006F5812"/>
    <w:rsid w:val="006F6214"/>
    <w:rsid w:val="006F65D9"/>
    <w:rsid w:val="006F68EF"/>
    <w:rsid w:val="006F6ECE"/>
    <w:rsid w:val="006F7085"/>
    <w:rsid w:val="006F70A2"/>
    <w:rsid w:val="006F77BD"/>
    <w:rsid w:val="00700196"/>
    <w:rsid w:val="00700492"/>
    <w:rsid w:val="00700A2B"/>
    <w:rsid w:val="00701100"/>
    <w:rsid w:val="00701798"/>
    <w:rsid w:val="00702118"/>
    <w:rsid w:val="0070213A"/>
    <w:rsid w:val="0070267B"/>
    <w:rsid w:val="00702727"/>
    <w:rsid w:val="00702B97"/>
    <w:rsid w:val="00702FB8"/>
    <w:rsid w:val="007039CE"/>
    <w:rsid w:val="00703E93"/>
    <w:rsid w:val="00703F8A"/>
    <w:rsid w:val="00704908"/>
    <w:rsid w:val="00704A59"/>
    <w:rsid w:val="00704C7A"/>
    <w:rsid w:val="0070517B"/>
    <w:rsid w:val="00705260"/>
    <w:rsid w:val="00705E8F"/>
    <w:rsid w:val="007062C8"/>
    <w:rsid w:val="0070653D"/>
    <w:rsid w:val="00706E39"/>
    <w:rsid w:val="00707786"/>
    <w:rsid w:val="007077BC"/>
    <w:rsid w:val="007102B8"/>
    <w:rsid w:val="0071043E"/>
    <w:rsid w:val="007105BD"/>
    <w:rsid w:val="00710F52"/>
    <w:rsid w:val="00710FE7"/>
    <w:rsid w:val="00711018"/>
    <w:rsid w:val="0071120D"/>
    <w:rsid w:val="00711229"/>
    <w:rsid w:val="007112E4"/>
    <w:rsid w:val="00711408"/>
    <w:rsid w:val="0071185E"/>
    <w:rsid w:val="007120A2"/>
    <w:rsid w:val="007127A0"/>
    <w:rsid w:val="00713B46"/>
    <w:rsid w:val="007140F0"/>
    <w:rsid w:val="00714488"/>
    <w:rsid w:val="00714551"/>
    <w:rsid w:val="00714661"/>
    <w:rsid w:val="00714BD2"/>
    <w:rsid w:val="00714EA3"/>
    <w:rsid w:val="007154BD"/>
    <w:rsid w:val="007158C6"/>
    <w:rsid w:val="00715C2D"/>
    <w:rsid w:val="00715D53"/>
    <w:rsid w:val="0071608B"/>
    <w:rsid w:val="0071627C"/>
    <w:rsid w:val="007165F1"/>
    <w:rsid w:val="00716791"/>
    <w:rsid w:val="0071708D"/>
    <w:rsid w:val="00717526"/>
    <w:rsid w:val="00720053"/>
    <w:rsid w:val="0072007C"/>
    <w:rsid w:val="007200A1"/>
    <w:rsid w:val="00720507"/>
    <w:rsid w:val="007206B1"/>
    <w:rsid w:val="00721240"/>
    <w:rsid w:val="007215EF"/>
    <w:rsid w:val="00722CF8"/>
    <w:rsid w:val="00723234"/>
    <w:rsid w:val="007239B9"/>
    <w:rsid w:val="00723C20"/>
    <w:rsid w:val="00723D23"/>
    <w:rsid w:val="00724D80"/>
    <w:rsid w:val="00724E06"/>
    <w:rsid w:val="00725118"/>
    <w:rsid w:val="007256E9"/>
    <w:rsid w:val="00725A65"/>
    <w:rsid w:val="00725D88"/>
    <w:rsid w:val="007263BE"/>
    <w:rsid w:val="007268F9"/>
    <w:rsid w:val="00726BF9"/>
    <w:rsid w:val="007271EE"/>
    <w:rsid w:val="00727992"/>
    <w:rsid w:val="00727A11"/>
    <w:rsid w:val="00727B8A"/>
    <w:rsid w:val="00727C22"/>
    <w:rsid w:val="00727D1B"/>
    <w:rsid w:val="00727F02"/>
    <w:rsid w:val="007301C9"/>
    <w:rsid w:val="00730397"/>
    <w:rsid w:val="0073078C"/>
    <w:rsid w:val="007316E3"/>
    <w:rsid w:val="0073173E"/>
    <w:rsid w:val="00732751"/>
    <w:rsid w:val="00732FED"/>
    <w:rsid w:val="0073340F"/>
    <w:rsid w:val="007337EC"/>
    <w:rsid w:val="00734D28"/>
    <w:rsid w:val="00734F5B"/>
    <w:rsid w:val="00735683"/>
    <w:rsid w:val="00735EDF"/>
    <w:rsid w:val="0073624F"/>
    <w:rsid w:val="007370A8"/>
    <w:rsid w:val="007373F6"/>
    <w:rsid w:val="00737E4E"/>
    <w:rsid w:val="00740184"/>
    <w:rsid w:val="00740AC5"/>
    <w:rsid w:val="00741246"/>
    <w:rsid w:val="00741641"/>
    <w:rsid w:val="00741C6C"/>
    <w:rsid w:val="00742430"/>
    <w:rsid w:val="00742532"/>
    <w:rsid w:val="00742630"/>
    <w:rsid w:val="007428F2"/>
    <w:rsid w:val="00742F0D"/>
    <w:rsid w:val="00743548"/>
    <w:rsid w:val="00744120"/>
    <w:rsid w:val="007443ED"/>
    <w:rsid w:val="00744545"/>
    <w:rsid w:val="00744DCF"/>
    <w:rsid w:val="00744E16"/>
    <w:rsid w:val="007454C8"/>
    <w:rsid w:val="007459DD"/>
    <w:rsid w:val="00745E30"/>
    <w:rsid w:val="007460C3"/>
    <w:rsid w:val="00747D3D"/>
    <w:rsid w:val="00750020"/>
    <w:rsid w:val="007504B2"/>
    <w:rsid w:val="00750EE1"/>
    <w:rsid w:val="007511F1"/>
    <w:rsid w:val="00751666"/>
    <w:rsid w:val="00751A58"/>
    <w:rsid w:val="00751AD6"/>
    <w:rsid w:val="00751D69"/>
    <w:rsid w:val="007520F2"/>
    <w:rsid w:val="007523FB"/>
    <w:rsid w:val="00752714"/>
    <w:rsid w:val="0075386F"/>
    <w:rsid w:val="007538BA"/>
    <w:rsid w:val="00753FCE"/>
    <w:rsid w:val="00753FEB"/>
    <w:rsid w:val="007558C8"/>
    <w:rsid w:val="0075593A"/>
    <w:rsid w:val="00755B6E"/>
    <w:rsid w:val="00755C25"/>
    <w:rsid w:val="00755EBB"/>
    <w:rsid w:val="00756A94"/>
    <w:rsid w:val="00757030"/>
    <w:rsid w:val="00757BBE"/>
    <w:rsid w:val="00760304"/>
    <w:rsid w:val="00760E1B"/>
    <w:rsid w:val="00762057"/>
    <w:rsid w:val="00762D56"/>
    <w:rsid w:val="00762DAA"/>
    <w:rsid w:val="00762E1C"/>
    <w:rsid w:val="00762F69"/>
    <w:rsid w:val="00762F79"/>
    <w:rsid w:val="0076325D"/>
    <w:rsid w:val="007634A6"/>
    <w:rsid w:val="0076384F"/>
    <w:rsid w:val="00764474"/>
    <w:rsid w:val="00764B07"/>
    <w:rsid w:val="00764FE1"/>
    <w:rsid w:val="0076502E"/>
    <w:rsid w:val="007659B8"/>
    <w:rsid w:val="00765DAA"/>
    <w:rsid w:val="00766647"/>
    <w:rsid w:val="007669DE"/>
    <w:rsid w:val="00766EB8"/>
    <w:rsid w:val="00767BF7"/>
    <w:rsid w:val="00767EAE"/>
    <w:rsid w:val="007708CC"/>
    <w:rsid w:val="00770DB0"/>
    <w:rsid w:val="00772163"/>
    <w:rsid w:val="0077253F"/>
    <w:rsid w:val="00773651"/>
    <w:rsid w:val="00773CAE"/>
    <w:rsid w:val="007749EE"/>
    <w:rsid w:val="007750E4"/>
    <w:rsid w:val="00775165"/>
    <w:rsid w:val="007758BB"/>
    <w:rsid w:val="00775CF8"/>
    <w:rsid w:val="0077612B"/>
    <w:rsid w:val="0077642E"/>
    <w:rsid w:val="00776B69"/>
    <w:rsid w:val="00776B84"/>
    <w:rsid w:val="00777700"/>
    <w:rsid w:val="00777AF6"/>
    <w:rsid w:val="00777F1A"/>
    <w:rsid w:val="007802CD"/>
    <w:rsid w:val="00780556"/>
    <w:rsid w:val="00781297"/>
    <w:rsid w:val="00781629"/>
    <w:rsid w:val="00783380"/>
    <w:rsid w:val="00783509"/>
    <w:rsid w:val="00783623"/>
    <w:rsid w:val="00783CAE"/>
    <w:rsid w:val="0078417E"/>
    <w:rsid w:val="007841F5"/>
    <w:rsid w:val="007851BB"/>
    <w:rsid w:val="0078533C"/>
    <w:rsid w:val="00785363"/>
    <w:rsid w:val="00785B8D"/>
    <w:rsid w:val="007867F3"/>
    <w:rsid w:val="00786998"/>
    <w:rsid w:val="00786AEB"/>
    <w:rsid w:val="00786B10"/>
    <w:rsid w:val="00786CE0"/>
    <w:rsid w:val="00786D3A"/>
    <w:rsid w:val="007870D1"/>
    <w:rsid w:val="00787D34"/>
    <w:rsid w:val="00790D6A"/>
    <w:rsid w:val="007911B3"/>
    <w:rsid w:val="00791C45"/>
    <w:rsid w:val="00791EDC"/>
    <w:rsid w:val="00791F8F"/>
    <w:rsid w:val="007923C3"/>
    <w:rsid w:val="007924CA"/>
    <w:rsid w:val="007926D2"/>
    <w:rsid w:val="00792AF8"/>
    <w:rsid w:val="00792CD6"/>
    <w:rsid w:val="00792EB9"/>
    <w:rsid w:val="0079335F"/>
    <w:rsid w:val="0079353A"/>
    <w:rsid w:val="00793587"/>
    <w:rsid w:val="00793B0C"/>
    <w:rsid w:val="00793CFC"/>
    <w:rsid w:val="007945AA"/>
    <w:rsid w:val="00794C6E"/>
    <w:rsid w:val="00796583"/>
    <w:rsid w:val="0079738E"/>
    <w:rsid w:val="00797461"/>
    <w:rsid w:val="007A0363"/>
    <w:rsid w:val="007A0828"/>
    <w:rsid w:val="007A0F70"/>
    <w:rsid w:val="007A1208"/>
    <w:rsid w:val="007A1926"/>
    <w:rsid w:val="007A1CFD"/>
    <w:rsid w:val="007A243F"/>
    <w:rsid w:val="007A296F"/>
    <w:rsid w:val="007A2ACC"/>
    <w:rsid w:val="007A2C6C"/>
    <w:rsid w:val="007A3689"/>
    <w:rsid w:val="007A3B41"/>
    <w:rsid w:val="007A41F8"/>
    <w:rsid w:val="007A4656"/>
    <w:rsid w:val="007A5B5A"/>
    <w:rsid w:val="007A68A1"/>
    <w:rsid w:val="007A6E54"/>
    <w:rsid w:val="007A7314"/>
    <w:rsid w:val="007A775B"/>
    <w:rsid w:val="007A789A"/>
    <w:rsid w:val="007B005E"/>
    <w:rsid w:val="007B04BD"/>
    <w:rsid w:val="007B0EA1"/>
    <w:rsid w:val="007B1263"/>
    <w:rsid w:val="007B29A6"/>
    <w:rsid w:val="007B2D20"/>
    <w:rsid w:val="007B4493"/>
    <w:rsid w:val="007B5858"/>
    <w:rsid w:val="007B5E70"/>
    <w:rsid w:val="007B5E9C"/>
    <w:rsid w:val="007B64AF"/>
    <w:rsid w:val="007B7A35"/>
    <w:rsid w:val="007C01E3"/>
    <w:rsid w:val="007C0335"/>
    <w:rsid w:val="007C1E51"/>
    <w:rsid w:val="007C1FA3"/>
    <w:rsid w:val="007C2B3D"/>
    <w:rsid w:val="007C2BDA"/>
    <w:rsid w:val="007C2D93"/>
    <w:rsid w:val="007C3475"/>
    <w:rsid w:val="007C36BC"/>
    <w:rsid w:val="007C3A00"/>
    <w:rsid w:val="007C3AE8"/>
    <w:rsid w:val="007C458E"/>
    <w:rsid w:val="007C45D2"/>
    <w:rsid w:val="007C4B5D"/>
    <w:rsid w:val="007C5AF9"/>
    <w:rsid w:val="007C7340"/>
    <w:rsid w:val="007C748F"/>
    <w:rsid w:val="007C7F3C"/>
    <w:rsid w:val="007D07D1"/>
    <w:rsid w:val="007D0E6B"/>
    <w:rsid w:val="007D0F64"/>
    <w:rsid w:val="007D12B2"/>
    <w:rsid w:val="007D1353"/>
    <w:rsid w:val="007D1483"/>
    <w:rsid w:val="007D1569"/>
    <w:rsid w:val="007D16A5"/>
    <w:rsid w:val="007D1762"/>
    <w:rsid w:val="007D1D16"/>
    <w:rsid w:val="007D2085"/>
    <w:rsid w:val="007D20DA"/>
    <w:rsid w:val="007D2354"/>
    <w:rsid w:val="007D25EB"/>
    <w:rsid w:val="007D26C5"/>
    <w:rsid w:val="007D3BEF"/>
    <w:rsid w:val="007D4207"/>
    <w:rsid w:val="007D4377"/>
    <w:rsid w:val="007D454F"/>
    <w:rsid w:val="007D47EF"/>
    <w:rsid w:val="007D69FE"/>
    <w:rsid w:val="007D6D29"/>
    <w:rsid w:val="007D721F"/>
    <w:rsid w:val="007D78D8"/>
    <w:rsid w:val="007E0692"/>
    <w:rsid w:val="007E0CDE"/>
    <w:rsid w:val="007E0CE5"/>
    <w:rsid w:val="007E0E37"/>
    <w:rsid w:val="007E0F04"/>
    <w:rsid w:val="007E0FD8"/>
    <w:rsid w:val="007E14C5"/>
    <w:rsid w:val="007E1A38"/>
    <w:rsid w:val="007E1F0A"/>
    <w:rsid w:val="007E22E1"/>
    <w:rsid w:val="007E32EC"/>
    <w:rsid w:val="007E34DD"/>
    <w:rsid w:val="007E3796"/>
    <w:rsid w:val="007E393A"/>
    <w:rsid w:val="007E3BDF"/>
    <w:rsid w:val="007E420C"/>
    <w:rsid w:val="007E42AC"/>
    <w:rsid w:val="007E4C90"/>
    <w:rsid w:val="007E5001"/>
    <w:rsid w:val="007E5043"/>
    <w:rsid w:val="007E5080"/>
    <w:rsid w:val="007E5E16"/>
    <w:rsid w:val="007E66EB"/>
    <w:rsid w:val="007E7571"/>
    <w:rsid w:val="007E7D20"/>
    <w:rsid w:val="007E7D57"/>
    <w:rsid w:val="007F0802"/>
    <w:rsid w:val="007F08CA"/>
    <w:rsid w:val="007F1431"/>
    <w:rsid w:val="007F162C"/>
    <w:rsid w:val="007F3722"/>
    <w:rsid w:val="007F3E9F"/>
    <w:rsid w:val="007F463A"/>
    <w:rsid w:val="007F46F8"/>
    <w:rsid w:val="007F4C15"/>
    <w:rsid w:val="007F619C"/>
    <w:rsid w:val="007F6F2B"/>
    <w:rsid w:val="0080009F"/>
    <w:rsid w:val="008006CB"/>
    <w:rsid w:val="00800767"/>
    <w:rsid w:val="00800C71"/>
    <w:rsid w:val="00800D96"/>
    <w:rsid w:val="00801679"/>
    <w:rsid w:val="008017BC"/>
    <w:rsid w:val="00801A44"/>
    <w:rsid w:val="008020D4"/>
    <w:rsid w:val="00802CB3"/>
    <w:rsid w:val="00802DA9"/>
    <w:rsid w:val="00802E35"/>
    <w:rsid w:val="0080322B"/>
    <w:rsid w:val="008035C3"/>
    <w:rsid w:val="008038EC"/>
    <w:rsid w:val="00803A00"/>
    <w:rsid w:val="00803B6D"/>
    <w:rsid w:val="00803D93"/>
    <w:rsid w:val="00803E30"/>
    <w:rsid w:val="00803F26"/>
    <w:rsid w:val="0080402D"/>
    <w:rsid w:val="00804107"/>
    <w:rsid w:val="0080415B"/>
    <w:rsid w:val="00804B8B"/>
    <w:rsid w:val="00804C9E"/>
    <w:rsid w:val="00804D9D"/>
    <w:rsid w:val="00805078"/>
    <w:rsid w:val="00805254"/>
    <w:rsid w:val="008058C2"/>
    <w:rsid w:val="00806148"/>
    <w:rsid w:val="00806189"/>
    <w:rsid w:val="008061E7"/>
    <w:rsid w:val="0080628D"/>
    <w:rsid w:val="008069B9"/>
    <w:rsid w:val="00806E4E"/>
    <w:rsid w:val="00806F63"/>
    <w:rsid w:val="0080753A"/>
    <w:rsid w:val="00807593"/>
    <w:rsid w:val="00807ACA"/>
    <w:rsid w:val="00807F06"/>
    <w:rsid w:val="008101B6"/>
    <w:rsid w:val="008101E1"/>
    <w:rsid w:val="00810E26"/>
    <w:rsid w:val="00810EFA"/>
    <w:rsid w:val="00811196"/>
    <w:rsid w:val="00811F38"/>
    <w:rsid w:val="00811FA2"/>
    <w:rsid w:val="00812079"/>
    <w:rsid w:val="008120A7"/>
    <w:rsid w:val="008132AC"/>
    <w:rsid w:val="008133B6"/>
    <w:rsid w:val="0081356C"/>
    <w:rsid w:val="008139F8"/>
    <w:rsid w:val="00814AF2"/>
    <w:rsid w:val="00814B3A"/>
    <w:rsid w:val="00814D60"/>
    <w:rsid w:val="0081507A"/>
    <w:rsid w:val="0081533C"/>
    <w:rsid w:val="00815874"/>
    <w:rsid w:val="00815D1E"/>
    <w:rsid w:val="008160D3"/>
    <w:rsid w:val="008161D7"/>
    <w:rsid w:val="008163FC"/>
    <w:rsid w:val="00816EDA"/>
    <w:rsid w:val="0081778D"/>
    <w:rsid w:val="00817AD9"/>
    <w:rsid w:val="00817FDC"/>
    <w:rsid w:val="00820661"/>
    <w:rsid w:val="00820D99"/>
    <w:rsid w:val="00820ECE"/>
    <w:rsid w:val="008219D7"/>
    <w:rsid w:val="00821C3F"/>
    <w:rsid w:val="00821DE6"/>
    <w:rsid w:val="00822904"/>
    <w:rsid w:val="00822BD4"/>
    <w:rsid w:val="00823027"/>
    <w:rsid w:val="008238D4"/>
    <w:rsid w:val="0082396F"/>
    <w:rsid w:val="00823EC7"/>
    <w:rsid w:val="0082437F"/>
    <w:rsid w:val="00825B94"/>
    <w:rsid w:val="00825C32"/>
    <w:rsid w:val="008267E4"/>
    <w:rsid w:val="00826837"/>
    <w:rsid w:val="0082686C"/>
    <w:rsid w:val="008268BA"/>
    <w:rsid w:val="00830316"/>
    <w:rsid w:val="00831C2A"/>
    <w:rsid w:val="00831F69"/>
    <w:rsid w:val="00832295"/>
    <w:rsid w:val="0083283B"/>
    <w:rsid w:val="008328A2"/>
    <w:rsid w:val="0083395A"/>
    <w:rsid w:val="00833AE0"/>
    <w:rsid w:val="00833F9D"/>
    <w:rsid w:val="0083420D"/>
    <w:rsid w:val="00834226"/>
    <w:rsid w:val="0083453E"/>
    <w:rsid w:val="00834D9D"/>
    <w:rsid w:val="00834E55"/>
    <w:rsid w:val="00835367"/>
    <w:rsid w:val="00836262"/>
    <w:rsid w:val="00836897"/>
    <w:rsid w:val="008369FB"/>
    <w:rsid w:val="00836E3A"/>
    <w:rsid w:val="00837210"/>
    <w:rsid w:val="008375AF"/>
    <w:rsid w:val="00837764"/>
    <w:rsid w:val="00837EF4"/>
    <w:rsid w:val="008408F7"/>
    <w:rsid w:val="00840BB5"/>
    <w:rsid w:val="00840F3E"/>
    <w:rsid w:val="0084176E"/>
    <w:rsid w:val="0084203D"/>
    <w:rsid w:val="0084238D"/>
    <w:rsid w:val="0084264B"/>
    <w:rsid w:val="00842A2C"/>
    <w:rsid w:val="00843477"/>
    <w:rsid w:val="00843567"/>
    <w:rsid w:val="0084383C"/>
    <w:rsid w:val="008442E1"/>
    <w:rsid w:val="008444E0"/>
    <w:rsid w:val="008446BE"/>
    <w:rsid w:val="00844705"/>
    <w:rsid w:val="008448AA"/>
    <w:rsid w:val="00844BB4"/>
    <w:rsid w:val="00845058"/>
    <w:rsid w:val="00845109"/>
    <w:rsid w:val="00845BE8"/>
    <w:rsid w:val="00845C19"/>
    <w:rsid w:val="00845D8D"/>
    <w:rsid w:val="0084634F"/>
    <w:rsid w:val="008472B8"/>
    <w:rsid w:val="00847363"/>
    <w:rsid w:val="0084741B"/>
    <w:rsid w:val="00847832"/>
    <w:rsid w:val="00847CFC"/>
    <w:rsid w:val="00850272"/>
    <w:rsid w:val="00850C5B"/>
    <w:rsid w:val="00850F3C"/>
    <w:rsid w:val="00851862"/>
    <w:rsid w:val="00851B3A"/>
    <w:rsid w:val="00851C33"/>
    <w:rsid w:val="00851DB9"/>
    <w:rsid w:val="008520B2"/>
    <w:rsid w:val="008522A4"/>
    <w:rsid w:val="008523F9"/>
    <w:rsid w:val="008526CC"/>
    <w:rsid w:val="008529A2"/>
    <w:rsid w:val="0085439B"/>
    <w:rsid w:val="0085455D"/>
    <w:rsid w:val="008546B7"/>
    <w:rsid w:val="00854A56"/>
    <w:rsid w:val="00855141"/>
    <w:rsid w:val="00855515"/>
    <w:rsid w:val="00855A6B"/>
    <w:rsid w:val="00855C46"/>
    <w:rsid w:val="0085616F"/>
    <w:rsid w:val="008561E3"/>
    <w:rsid w:val="00856C0A"/>
    <w:rsid w:val="008570EC"/>
    <w:rsid w:val="008579B4"/>
    <w:rsid w:val="00857EA3"/>
    <w:rsid w:val="0086037E"/>
    <w:rsid w:val="00861105"/>
    <w:rsid w:val="00862247"/>
    <w:rsid w:val="00862536"/>
    <w:rsid w:val="00862F87"/>
    <w:rsid w:val="0086343A"/>
    <w:rsid w:val="00863531"/>
    <w:rsid w:val="00863714"/>
    <w:rsid w:val="00863F31"/>
    <w:rsid w:val="00863F48"/>
    <w:rsid w:val="008647A1"/>
    <w:rsid w:val="00864A61"/>
    <w:rsid w:val="00864C12"/>
    <w:rsid w:val="00865174"/>
    <w:rsid w:val="00865D5B"/>
    <w:rsid w:val="008666D8"/>
    <w:rsid w:val="008667E2"/>
    <w:rsid w:val="00867C19"/>
    <w:rsid w:val="00867C88"/>
    <w:rsid w:val="00870088"/>
    <w:rsid w:val="0087032E"/>
    <w:rsid w:val="00870C7C"/>
    <w:rsid w:val="00871A6C"/>
    <w:rsid w:val="008721B8"/>
    <w:rsid w:val="00872A6F"/>
    <w:rsid w:val="00872DF7"/>
    <w:rsid w:val="00873550"/>
    <w:rsid w:val="008738E2"/>
    <w:rsid w:val="00873C90"/>
    <w:rsid w:val="00875515"/>
    <w:rsid w:val="00875636"/>
    <w:rsid w:val="00875747"/>
    <w:rsid w:val="00875CCB"/>
    <w:rsid w:val="00875F36"/>
    <w:rsid w:val="008763F2"/>
    <w:rsid w:val="00876732"/>
    <w:rsid w:val="0087674A"/>
    <w:rsid w:val="00877D27"/>
    <w:rsid w:val="0088028A"/>
    <w:rsid w:val="008802DD"/>
    <w:rsid w:val="00880B8D"/>
    <w:rsid w:val="00880F46"/>
    <w:rsid w:val="008811D9"/>
    <w:rsid w:val="00881C14"/>
    <w:rsid w:val="0088210E"/>
    <w:rsid w:val="008821EC"/>
    <w:rsid w:val="0088288F"/>
    <w:rsid w:val="008833F3"/>
    <w:rsid w:val="008839F0"/>
    <w:rsid w:val="008852B9"/>
    <w:rsid w:val="00885614"/>
    <w:rsid w:val="008858CD"/>
    <w:rsid w:val="00885F42"/>
    <w:rsid w:val="008867ED"/>
    <w:rsid w:val="00886809"/>
    <w:rsid w:val="00886B16"/>
    <w:rsid w:val="00886F5E"/>
    <w:rsid w:val="0088762D"/>
    <w:rsid w:val="00890204"/>
    <w:rsid w:val="008904CD"/>
    <w:rsid w:val="008908E1"/>
    <w:rsid w:val="008916E8"/>
    <w:rsid w:val="008917AD"/>
    <w:rsid w:val="00892A1D"/>
    <w:rsid w:val="00892A78"/>
    <w:rsid w:val="008935CA"/>
    <w:rsid w:val="00893A28"/>
    <w:rsid w:val="00894AF7"/>
    <w:rsid w:val="00894C7B"/>
    <w:rsid w:val="00894E05"/>
    <w:rsid w:val="00894EF6"/>
    <w:rsid w:val="008955FD"/>
    <w:rsid w:val="00895C19"/>
    <w:rsid w:val="00895DED"/>
    <w:rsid w:val="00897793"/>
    <w:rsid w:val="0089799B"/>
    <w:rsid w:val="008A0406"/>
    <w:rsid w:val="008A1632"/>
    <w:rsid w:val="008A303A"/>
    <w:rsid w:val="008A317A"/>
    <w:rsid w:val="008A3524"/>
    <w:rsid w:val="008A384F"/>
    <w:rsid w:val="008A4700"/>
    <w:rsid w:val="008A497D"/>
    <w:rsid w:val="008A4F54"/>
    <w:rsid w:val="008A5182"/>
    <w:rsid w:val="008A5308"/>
    <w:rsid w:val="008A5786"/>
    <w:rsid w:val="008A604C"/>
    <w:rsid w:val="008A6396"/>
    <w:rsid w:val="008A6C2D"/>
    <w:rsid w:val="008A6F83"/>
    <w:rsid w:val="008A6FE5"/>
    <w:rsid w:val="008A7387"/>
    <w:rsid w:val="008A73D6"/>
    <w:rsid w:val="008A7B99"/>
    <w:rsid w:val="008A7BDB"/>
    <w:rsid w:val="008B05B7"/>
    <w:rsid w:val="008B05C3"/>
    <w:rsid w:val="008B06F7"/>
    <w:rsid w:val="008B0970"/>
    <w:rsid w:val="008B0C5A"/>
    <w:rsid w:val="008B0E57"/>
    <w:rsid w:val="008B0F16"/>
    <w:rsid w:val="008B12C1"/>
    <w:rsid w:val="008B185B"/>
    <w:rsid w:val="008B1E32"/>
    <w:rsid w:val="008B1E73"/>
    <w:rsid w:val="008B1FFC"/>
    <w:rsid w:val="008B212F"/>
    <w:rsid w:val="008B22D9"/>
    <w:rsid w:val="008B2D6A"/>
    <w:rsid w:val="008B2E9A"/>
    <w:rsid w:val="008B2F45"/>
    <w:rsid w:val="008B33B5"/>
    <w:rsid w:val="008B3579"/>
    <w:rsid w:val="008B36B1"/>
    <w:rsid w:val="008B399A"/>
    <w:rsid w:val="008B3C90"/>
    <w:rsid w:val="008B3E66"/>
    <w:rsid w:val="008B45A3"/>
    <w:rsid w:val="008B4965"/>
    <w:rsid w:val="008B51D9"/>
    <w:rsid w:val="008B5313"/>
    <w:rsid w:val="008B54CA"/>
    <w:rsid w:val="008B5C8F"/>
    <w:rsid w:val="008B60E9"/>
    <w:rsid w:val="008B6109"/>
    <w:rsid w:val="008B6638"/>
    <w:rsid w:val="008B6857"/>
    <w:rsid w:val="008B7502"/>
    <w:rsid w:val="008B78B1"/>
    <w:rsid w:val="008B7A1F"/>
    <w:rsid w:val="008B7D67"/>
    <w:rsid w:val="008C0AB0"/>
    <w:rsid w:val="008C19AD"/>
    <w:rsid w:val="008C1A28"/>
    <w:rsid w:val="008C1CCF"/>
    <w:rsid w:val="008C1F00"/>
    <w:rsid w:val="008C3195"/>
    <w:rsid w:val="008C3309"/>
    <w:rsid w:val="008C33FE"/>
    <w:rsid w:val="008C3B36"/>
    <w:rsid w:val="008C46C9"/>
    <w:rsid w:val="008C4A77"/>
    <w:rsid w:val="008C4EB0"/>
    <w:rsid w:val="008C4FB5"/>
    <w:rsid w:val="008C52D2"/>
    <w:rsid w:val="008C54C1"/>
    <w:rsid w:val="008C5832"/>
    <w:rsid w:val="008C5CD6"/>
    <w:rsid w:val="008C60F7"/>
    <w:rsid w:val="008C65E7"/>
    <w:rsid w:val="008C6A4E"/>
    <w:rsid w:val="008C74CE"/>
    <w:rsid w:val="008C76CB"/>
    <w:rsid w:val="008C784D"/>
    <w:rsid w:val="008D07CA"/>
    <w:rsid w:val="008D0C1C"/>
    <w:rsid w:val="008D150E"/>
    <w:rsid w:val="008D16B7"/>
    <w:rsid w:val="008D19FD"/>
    <w:rsid w:val="008D1ABD"/>
    <w:rsid w:val="008D1D19"/>
    <w:rsid w:val="008D322E"/>
    <w:rsid w:val="008D35BD"/>
    <w:rsid w:val="008D3A0D"/>
    <w:rsid w:val="008D3ADC"/>
    <w:rsid w:val="008D3C0E"/>
    <w:rsid w:val="008D3D57"/>
    <w:rsid w:val="008D4648"/>
    <w:rsid w:val="008D4CC5"/>
    <w:rsid w:val="008D51EA"/>
    <w:rsid w:val="008D5D3A"/>
    <w:rsid w:val="008D6931"/>
    <w:rsid w:val="008E0318"/>
    <w:rsid w:val="008E0518"/>
    <w:rsid w:val="008E09A7"/>
    <w:rsid w:val="008E0A43"/>
    <w:rsid w:val="008E0C3C"/>
    <w:rsid w:val="008E0CA9"/>
    <w:rsid w:val="008E0CED"/>
    <w:rsid w:val="008E20A5"/>
    <w:rsid w:val="008E25D6"/>
    <w:rsid w:val="008E2BF4"/>
    <w:rsid w:val="008E2C5C"/>
    <w:rsid w:val="008E3302"/>
    <w:rsid w:val="008E3A9A"/>
    <w:rsid w:val="008E3EFA"/>
    <w:rsid w:val="008E4142"/>
    <w:rsid w:val="008E4880"/>
    <w:rsid w:val="008E48AE"/>
    <w:rsid w:val="008E623F"/>
    <w:rsid w:val="008E6975"/>
    <w:rsid w:val="008E6B36"/>
    <w:rsid w:val="008E7735"/>
    <w:rsid w:val="008E7742"/>
    <w:rsid w:val="008E7BD4"/>
    <w:rsid w:val="008E7C3D"/>
    <w:rsid w:val="008F0203"/>
    <w:rsid w:val="008F09EE"/>
    <w:rsid w:val="008F0A95"/>
    <w:rsid w:val="008F0B05"/>
    <w:rsid w:val="008F1317"/>
    <w:rsid w:val="008F1359"/>
    <w:rsid w:val="008F15B9"/>
    <w:rsid w:val="008F1776"/>
    <w:rsid w:val="008F1CDD"/>
    <w:rsid w:val="008F1D5E"/>
    <w:rsid w:val="008F20B1"/>
    <w:rsid w:val="008F25A2"/>
    <w:rsid w:val="008F29A4"/>
    <w:rsid w:val="008F2ABB"/>
    <w:rsid w:val="008F3559"/>
    <w:rsid w:val="008F397A"/>
    <w:rsid w:val="008F398A"/>
    <w:rsid w:val="008F3D38"/>
    <w:rsid w:val="008F3F7D"/>
    <w:rsid w:val="008F40F3"/>
    <w:rsid w:val="008F41AD"/>
    <w:rsid w:val="008F43C2"/>
    <w:rsid w:val="008F4D40"/>
    <w:rsid w:val="008F4D75"/>
    <w:rsid w:val="008F4FF3"/>
    <w:rsid w:val="008F506C"/>
    <w:rsid w:val="008F567D"/>
    <w:rsid w:val="008F6282"/>
    <w:rsid w:val="008F66C4"/>
    <w:rsid w:val="008F6884"/>
    <w:rsid w:val="008F6F1A"/>
    <w:rsid w:val="008F7897"/>
    <w:rsid w:val="008F7A73"/>
    <w:rsid w:val="009004DA"/>
    <w:rsid w:val="0090059C"/>
    <w:rsid w:val="009006A8"/>
    <w:rsid w:val="0090113E"/>
    <w:rsid w:val="0090137A"/>
    <w:rsid w:val="00901828"/>
    <w:rsid w:val="00902228"/>
    <w:rsid w:val="009025A7"/>
    <w:rsid w:val="00902941"/>
    <w:rsid w:val="00902A93"/>
    <w:rsid w:val="00903342"/>
    <w:rsid w:val="00903370"/>
    <w:rsid w:val="00903E7E"/>
    <w:rsid w:val="0090433F"/>
    <w:rsid w:val="00904626"/>
    <w:rsid w:val="00904F43"/>
    <w:rsid w:val="00905611"/>
    <w:rsid w:val="00905CF2"/>
    <w:rsid w:val="009064F6"/>
    <w:rsid w:val="0090666B"/>
    <w:rsid w:val="009102E3"/>
    <w:rsid w:val="00910DC9"/>
    <w:rsid w:val="00911397"/>
    <w:rsid w:val="00911BFB"/>
    <w:rsid w:val="00911CA3"/>
    <w:rsid w:val="00911F5F"/>
    <w:rsid w:val="009122C7"/>
    <w:rsid w:val="0091349A"/>
    <w:rsid w:val="00913601"/>
    <w:rsid w:val="00913648"/>
    <w:rsid w:val="00914399"/>
    <w:rsid w:val="0091448F"/>
    <w:rsid w:val="00914B44"/>
    <w:rsid w:val="00914D5E"/>
    <w:rsid w:val="00914E74"/>
    <w:rsid w:val="0091530C"/>
    <w:rsid w:val="00915829"/>
    <w:rsid w:val="009158BF"/>
    <w:rsid w:val="00915AAE"/>
    <w:rsid w:val="00915D20"/>
    <w:rsid w:val="00915D6C"/>
    <w:rsid w:val="00916BF8"/>
    <w:rsid w:val="0091737E"/>
    <w:rsid w:val="00917509"/>
    <w:rsid w:val="00917F0B"/>
    <w:rsid w:val="009200A9"/>
    <w:rsid w:val="0092098D"/>
    <w:rsid w:val="00920B60"/>
    <w:rsid w:val="00920D44"/>
    <w:rsid w:val="00921014"/>
    <w:rsid w:val="009217ED"/>
    <w:rsid w:val="0092217D"/>
    <w:rsid w:val="009224A3"/>
    <w:rsid w:val="00922D08"/>
    <w:rsid w:val="009231A1"/>
    <w:rsid w:val="009233DB"/>
    <w:rsid w:val="00923542"/>
    <w:rsid w:val="009243BD"/>
    <w:rsid w:val="009243D7"/>
    <w:rsid w:val="00924484"/>
    <w:rsid w:val="009253A0"/>
    <w:rsid w:val="009257B6"/>
    <w:rsid w:val="00925D45"/>
    <w:rsid w:val="00925D8B"/>
    <w:rsid w:val="00926423"/>
    <w:rsid w:val="009272CE"/>
    <w:rsid w:val="0093044C"/>
    <w:rsid w:val="00930A7C"/>
    <w:rsid w:val="00930D43"/>
    <w:rsid w:val="00932842"/>
    <w:rsid w:val="009335F2"/>
    <w:rsid w:val="00933703"/>
    <w:rsid w:val="00933994"/>
    <w:rsid w:val="00933A13"/>
    <w:rsid w:val="00933E08"/>
    <w:rsid w:val="00934033"/>
    <w:rsid w:val="00934195"/>
    <w:rsid w:val="009342FC"/>
    <w:rsid w:val="00935888"/>
    <w:rsid w:val="00935CB2"/>
    <w:rsid w:val="00936068"/>
    <w:rsid w:val="00937177"/>
    <w:rsid w:val="0093786B"/>
    <w:rsid w:val="009378EC"/>
    <w:rsid w:val="00937999"/>
    <w:rsid w:val="00937E12"/>
    <w:rsid w:val="00940338"/>
    <w:rsid w:val="00941051"/>
    <w:rsid w:val="0094118D"/>
    <w:rsid w:val="00941861"/>
    <w:rsid w:val="009431F8"/>
    <w:rsid w:val="0094323D"/>
    <w:rsid w:val="00943748"/>
    <w:rsid w:val="00943806"/>
    <w:rsid w:val="00943AF7"/>
    <w:rsid w:val="00943B41"/>
    <w:rsid w:val="009443B2"/>
    <w:rsid w:val="009446CD"/>
    <w:rsid w:val="0094500E"/>
    <w:rsid w:val="009453AC"/>
    <w:rsid w:val="009458B7"/>
    <w:rsid w:val="00945EF8"/>
    <w:rsid w:val="00946351"/>
    <w:rsid w:val="00946D83"/>
    <w:rsid w:val="00946EE0"/>
    <w:rsid w:val="00947482"/>
    <w:rsid w:val="00950913"/>
    <w:rsid w:val="009509B4"/>
    <w:rsid w:val="00951238"/>
    <w:rsid w:val="009512B6"/>
    <w:rsid w:val="009517CC"/>
    <w:rsid w:val="00951D39"/>
    <w:rsid w:val="00951E1A"/>
    <w:rsid w:val="00952A10"/>
    <w:rsid w:val="00953428"/>
    <w:rsid w:val="00953BD3"/>
    <w:rsid w:val="00954382"/>
    <w:rsid w:val="00956104"/>
    <w:rsid w:val="0095651C"/>
    <w:rsid w:val="00956683"/>
    <w:rsid w:val="0095718E"/>
    <w:rsid w:val="00957E99"/>
    <w:rsid w:val="00957F2C"/>
    <w:rsid w:val="00957FD4"/>
    <w:rsid w:val="009612DD"/>
    <w:rsid w:val="009615D4"/>
    <w:rsid w:val="0096179B"/>
    <w:rsid w:val="0096185D"/>
    <w:rsid w:val="0096245E"/>
    <w:rsid w:val="009626D2"/>
    <w:rsid w:val="00962905"/>
    <w:rsid w:val="00962D8D"/>
    <w:rsid w:val="00963D6E"/>
    <w:rsid w:val="00964FD7"/>
    <w:rsid w:val="009651C3"/>
    <w:rsid w:val="00965227"/>
    <w:rsid w:val="00965792"/>
    <w:rsid w:val="00965BCD"/>
    <w:rsid w:val="00965C8B"/>
    <w:rsid w:val="009661C6"/>
    <w:rsid w:val="00966F09"/>
    <w:rsid w:val="00970A20"/>
    <w:rsid w:val="00970DE6"/>
    <w:rsid w:val="009712F1"/>
    <w:rsid w:val="0097135E"/>
    <w:rsid w:val="00971525"/>
    <w:rsid w:val="0097163D"/>
    <w:rsid w:val="0097181B"/>
    <w:rsid w:val="009719DA"/>
    <w:rsid w:val="00971B02"/>
    <w:rsid w:val="00971F73"/>
    <w:rsid w:val="00971F83"/>
    <w:rsid w:val="009721F8"/>
    <w:rsid w:val="009723F5"/>
    <w:rsid w:val="009725FA"/>
    <w:rsid w:val="00972BE5"/>
    <w:rsid w:val="00973A9E"/>
    <w:rsid w:val="00973B74"/>
    <w:rsid w:val="00973CA5"/>
    <w:rsid w:val="00973DAF"/>
    <w:rsid w:val="00973F18"/>
    <w:rsid w:val="00974674"/>
    <w:rsid w:val="00974677"/>
    <w:rsid w:val="00974A4B"/>
    <w:rsid w:val="00975336"/>
    <w:rsid w:val="0097576C"/>
    <w:rsid w:val="00976023"/>
    <w:rsid w:val="00976E7B"/>
    <w:rsid w:val="009773F5"/>
    <w:rsid w:val="00977A55"/>
    <w:rsid w:val="00977D39"/>
    <w:rsid w:val="00980461"/>
    <w:rsid w:val="009809B4"/>
    <w:rsid w:val="009809D2"/>
    <w:rsid w:val="00981411"/>
    <w:rsid w:val="00981BDA"/>
    <w:rsid w:val="00981F19"/>
    <w:rsid w:val="00981FB6"/>
    <w:rsid w:val="0098206F"/>
    <w:rsid w:val="009824A5"/>
    <w:rsid w:val="009825C2"/>
    <w:rsid w:val="009829E4"/>
    <w:rsid w:val="00982B2A"/>
    <w:rsid w:val="00982F45"/>
    <w:rsid w:val="00983575"/>
    <w:rsid w:val="0098397E"/>
    <w:rsid w:val="009842C3"/>
    <w:rsid w:val="00984422"/>
    <w:rsid w:val="009850F2"/>
    <w:rsid w:val="00985D26"/>
    <w:rsid w:val="00985FA9"/>
    <w:rsid w:val="00986011"/>
    <w:rsid w:val="009864AF"/>
    <w:rsid w:val="00986981"/>
    <w:rsid w:val="00986B82"/>
    <w:rsid w:val="00987D15"/>
    <w:rsid w:val="00987EAB"/>
    <w:rsid w:val="00987FC9"/>
    <w:rsid w:val="009901F4"/>
    <w:rsid w:val="00990CF9"/>
    <w:rsid w:val="00990DC7"/>
    <w:rsid w:val="0099110E"/>
    <w:rsid w:val="00991627"/>
    <w:rsid w:val="00991D10"/>
    <w:rsid w:val="0099226B"/>
    <w:rsid w:val="00992576"/>
    <w:rsid w:val="00992B93"/>
    <w:rsid w:val="00993831"/>
    <w:rsid w:val="00993A78"/>
    <w:rsid w:val="00994425"/>
    <w:rsid w:val="00994514"/>
    <w:rsid w:val="00994818"/>
    <w:rsid w:val="00994999"/>
    <w:rsid w:val="0099520E"/>
    <w:rsid w:val="00995FBF"/>
    <w:rsid w:val="00995FCA"/>
    <w:rsid w:val="009965AE"/>
    <w:rsid w:val="009969C3"/>
    <w:rsid w:val="00996FED"/>
    <w:rsid w:val="009970A9"/>
    <w:rsid w:val="0099772E"/>
    <w:rsid w:val="0099779B"/>
    <w:rsid w:val="009A00FC"/>
    <w:rsid w:val="009A028E"/>
    <w:rsid w:val="009A0DA1"/>
    <w:rsid w:val="009A156C"/>
    <w:rsid w:val="009A1919"/>
    <w:rsid w:val="009A1A1F"/>
    <w:rsid w:val="009A1B34"/>
    <w:rsid w:val="009A23F4"/>
    <w:rsid w:val="009A29B0"/>
    <w:rsid w:val="009A2F17"/>
    <w:rsid w:val="009A3692"/>
    <w:rsid w:val="009A3C2B"/>
    <w:rsid w:val="009A53ED"/>
    <w:rsid w:val="009A5973"/>
    <w:rsid w:val="009A5992"/>
    <w:rsid w:val="009A623F"/>
    <w:rsid w:val="009A6EC8"/>
    <w:rsid w:val="009A7006"/>
    <w:rsid w:val="009A7178"/>
    <w:rsid w:val="009A760D"/>
    <w:rsid w:val="009A7640"/>
    <w:rsid w:val="009B04BF"/>
    <w:rsid w:val="009B0E52"/>
    <w:rsid w:val="009B1843"/>
    <w:rsid w:val="009B1C05"/>
    <w:rsid w:val="009B22B7"/>
    <w:rsid w:val="009B26D0"/>
    <w:rsid w:val="009B28E1"/>
    <w:rsid w:val="009B2A0F"/>
    <w:rsid w:val="009B3273"/>
    <w:rsid w:val="009B3274"/>
    <w:rsid w:val="009B38D5"/>
    <w:rsid w:val="009B3B09"/>
    <w:rsid w:val="009B4058"/>
    <w:rsid w:val="009B4852"/>
    <w:rsid w:val="009B4ECC"/>
    <w:rsid w:val="009B5A57"/>
    <w:rsid w:val="009B651C"/>
    <w:rsid w:val="009B7490"/>
    <w:rsid w:val="009B793D"/>
    <w:rsid w:val="009B799A"/>
    <w:rsid w:val="009B7CDE"/>
    <w:rsid w:val="009C08E9"/>
    <w:rsid w:val="009C091E"/>
    <w:rsid w:val="009C0E1E"/>
    <w:rsid w:val="009C130F"/>
    <w:rsid w:val="009C1C93"/>
    <w:rsid w:val="009C366A"/>
    <w:rsid w:val="009C392B"/>
    <w:rsid w:val="009C3C57"/>
    <w:rsid w:val="009C3D39"/>
    <w:rsid w:val="009C45F8"/>
    <w:rsid w:val="009C47ED"/>
    <w:rsid w:val="009C4CFC"/>
    <w:rsid w:val="009C5055"/>
    <w:rsid w:val="009C5B69"/>
    <w:rsid w:val="009C5C3D"/>
    <w:rsid w:val="009C6075"/>
    <w:rsid w:val="009C723B"/>
    <w:rsid w:val="009D03D9"/>
    <w:rsid w:val="009D14DF"/>
    <w:rsid w:val="009D19AC"/>
    <w:rsid w:val="009D227E"/>
    <w:rsid w:val="009D2375"/>
    <w:rsid w:val="009D2399"/>
    <w:rsid w:val="009D2419"/>
    <w:rsid w:val="009D24F5"/>
    <w:rsid w:val="009D2948"/>
    <w:rsid w:val="009D31F8"/>
    <w:rsid w:val="009D3B59"/>
    <w:rsid w:val="009D484D"/>
    <w:rsid w:val="009D4B58"/>
    <w:rsid w:val="009D55C8"/>
    <w:rsid w:val="009D57DF"/>
    <w:rsid w:val="009D5EF1"/>
    <w:rsid w:val="009D78FA"/>
    <w:rsid w:val="009D7B02"/>
    <w:rsid w:val="009D7C13"/>
    <w:rsid w:val="009E0AE0"/>
    <w:rsid w:val="009E0F45"/>
    <w:rsid w:val="009E10E1"/>
    <w:rsid w:val="009E19A3"/>
    <w:rsid w:val="009E1D9C"/>
    <w:rsid w:val="009E28BD"/>
    <w:rsid w:val="009E2BF5"/>
    <w:rsid w:val="009E4DC0"/>
    <w:rsid w:val="009E6236"/>
    <w:rsid w:val="009E62C2"/>
    <w:rsid w:val="009E740F"/>
    <w:rsid w:val="009E7FF4"/>
    <w:rsid w:val="009F0557"/>
    <w:rsid w:val="009F05D5"/>
    <w:rsid w:val="009F07E3"/>
    <w:rsid w:val="009F08F8"/>
    <w:rsid w:val="009F144E"/>
    <w:rsid w:val="009F1FA6"/>
    <w:rsid w:val="009F209B"/>
    <w:rsid w:val="009F20F5"/>
    <w:rsid w:val="009F2A6D"/>
    <w:rsid w:val="009F319E"/>
    <w:rsid w:val="009F3367"/>
    <w:rsid w:val="009F3BEA"/>
    <w:rsid w:val="009F4BE0"/>
    <w:rsid w:val="009F4D32"/>
    <w:rsid w:val="009F5A5F"/>
    <w:rsid w:val="009F6591"/>
    <w:rsid w:val="009F673D"/>
    <w:rsid w:val="00A00543"/>
    <w:rsid w:val="00A00572"/>
    <w:rsid w:val="00A00AF0"/>
    <w:rsid w:val="00A014C0"/>
    <w:rsid w:val="00A01703"/>
    <w:rsid w:val="00A0188B"/>
    <w:rsid w:val="00A01DE4"/>
    <w:rsid w:val="00A01DEC"/>
    <w:rsid w:val="00A02480"/>
    <w:rsid w:val="00A02711"/>
    <w:rsid w:val="00A03558"/>
    <w:rsid w:val="00A03E61"/>
    <w:rsid w:val="00A03F70"/>
    <w:rsid w:val="00A04118"/>
    <w:rsid w:val="00A05993"/>
    <w:rsid w:val="00A05B8A"/>
    <w:rsid w:val="00A05F5C"/>
    <w:rsid w:val="00A0609F"/>
    <w:rsid w:val="00A06148"/>
    <w:rsid w:val="00A063B7"/>
    <w:rsid w:val="00A06D68"/>
    <w:rsid w:val="00A06F44"/>
    <w:rsid w:val="00A07429"/>
    <w:rsid w:val="00A074A0"/>
    <w:rsid w:val="00A0757A"/>
    <w:rsid w:val="00A079C3"/>
    <w:rsid w:val="00A07C5B"/>
    <w:rsid w:val="00A07C6E"/>
    <w:rsid w:val="00A101EF"/>
    <w:rsid w:val="00A104DA"/>
    <w:rsid w:val="00A10500"/>
    <w:rsid w:val="00A108FB"/>
    <w:rsid w:val="00A1117F"/>
    <w:rsid w:val="00A11224"/>
    <w:rsid w:val="00A112A8"/>
    <w:rsid w:val="00A118B1"/>
    <w:rsid w:val="00A11E18"/>
    <w:rsid w:val="00A12432"/>
    <w:rsid w:val="00A1288D"/>
    <w:rsid w:val="00A128B7"/>
    <w:rsid w:val="00A12952"/>
    <w:rsid w:val="00A12B17"/>
    <w:rsid w:val="00A12E2F"/>
    <w:rsid w:val="00A130C6"/>
    <w:rsid w:val="00A13278"/>
    <w:rsid w:val="00A13664"/>
    <w:rsid w:val="00A1428F"/>
    <w:rsid w:val="00A14B9E"/>
    <w:rsid w:val="00A1511F"/>
    <w:rsid w:val="00A159FC"/>
    <w:rsid w:val="00A15B8F"/>
    <w:rsid w:val="00A15D02"/>
    <w:rsid w:val="00A16536"/>
    <w:rsid w:val="00A16584"/>
    <w:rsid w:val="00A1729E"/>
    <w:rsid w:val="00A20199"/>
    <w:rsid w:val="00A2039E"/>
    <w:rsid w:val="00A2041D"/>
    <w:rsid w:val="00A207CC"/>
    <w:rsid w:val="00A20962"/>
    <w:rsid w:val="00A22120"/>
    <w:rsid w:val="00A222AC"/>
    <w:rsid w:val="00A230DD"/>
    <w:rsid w:val="00A231AA"/>
    <w:rsid w:val="00A235CC"/>
    <w:rsid w:val="00A23FD1"/>
    <w:rsid w:val="00A24310"/>
    <w:rsid w:val="00A24A0F"/>
    <w:rsid w:val="00A24DA0"/>
    <w:rsid w:val="00A26264"/>
    <w:rsid w:val="00A2710D"/>
    <w:rsid w:val="00A30413"/>
    <w:rsid w:val="00A30E08"/>
    <w:rsid w:val="00A31508"/>
    <w:rsid w:val="00A317B9"/>
    <w:rsid w:val="00A31CD5"/>
    <w:rsid w:val="00A32B22"/>
    <w:rsid w:val="00A32FFB"/>
    <w:rsid w:val="00A33944"/>
    <w:rsid w:val="00A340A2"/>
    <w:rsid w:val="00A342F7"/>
    <w:rsid w:val="00A3454F"/>
    <w:rsid w:val="00A345F8"/>
    <w:rsid w:val="00A3486E"/>
    <w:rsid w:val="00A34DC8"/>
    <w:rsid w:val="00A34FEC"/>
    <w:rsid w:val="00A355C9"/>
    <w:rsid w:val="00A35737"/>
    <w:rsid w:val="00A357AD"/>
    <w:rsid w:val="00A35945"/>
    <w:rsid w:val="00A35967"/>
    <w:rsid w:val="00A35CA0"/>
    <w:rsid w:val="00A3616E"/>
    <w:rsid w:val="00A367DB"/>
    <w:rsid w:val="00A36838"/>
    <w:rsid w:val="00A36ACA"/>
    <w:rsid w:val="00A36BAF"/>
    <w:rsid w:val="00A36BDE"/>
    <w:rsid w:val="00A37A97"/>
    <w:rsid w:val="00A37C4D"/>
    <w:rsid w:val="00A37D91"/>
    <w:rsid w:val="00A405F1"/>
    <w:rsid w:val="00A408F7"/>
    <w:rsid w:val="00A416AD"/>
    <w:rsid w:val="00A41BC1"/>
    <w:rsid w:val="00A4216C"/>
    <w:rsid w:val="00A43AB0"/>
    <w:rsid w:val="00A445E1"/>
    <w:rsid w:val="00A447A5"/>
    <w:rsid w:val="00A44914"/>
    <w:rsid w:val="00A44AA1"/>
    <w:rsid w:val="00A44C7A"/>
    <w:rsid w:val="00A452FF"/>
    <w:rsid w:val="00A454A3"/>
    <w:rsid w:val="00A459EA"/>
    <w:rsid w:val="00A463B7"/>
    <w:rsid w:val="00A4654B"/>
    <w:rsid w:val="00A469A6"/>
    <w:rsid w:val="00A46D52"/>
    <w:rsid w:val="00A46ECF"/>
    <w:rsid w:val="00A471AE"/>
    <w:rsid w:val="00A4720E"/>
    <w:rsid w:val="00A4744A"/>
    <w:rsid w:val="00A47642"/>
    <w:rsid w:val="00A47C10"/>
    <w:rsid w:val="00A47C19"/>
    <w:rsid w:val="00A502DC"/>
    <w:rsid w:val="00A5093F"/>
    <w:rsid w:val="00A50CD9"/>
    <w:rsid w:val="00A51374"/>
    <w:rsid w:val="00A5150B"/>
    <w:rsid w:val="00A5276A"/>
    <w:rsid w:val="00A52E2B"/>
    <w:rsid w:val="00A52F1C"/>
    <w:rsid w:val="00A536AE"/>
    <w:rsid w:val="00A53902"/>
    <w:rsid w:val="00A53C84"/>
    <w:rsid w:val="00A53D08"/>
    <w:rsid w:val="00A53D76"/>
    <w:rsid w:val="00A53DDB"/>
    <w:rsid w:val="00A54625"/>
    <w:rsid w:val="00A546D2"/>
    <w:rsid w:val="00A550B4"/>
    <w:rsid w:val="00A5529A"/>
    <w:rsid w:val="00A555B6"/>
    <w:rsid w:val="00A55CAF"/>
    <w:rsid w:val="00A55F6A"/>
    <w:rsid w:val="00A55F86"/>
    <w:rsid w:val="00A56122"/>
    <w:rsid w:val="00A56BD0"/>
    <w:rsid w:val="00A5703F"/>
    <w:rsid w:val="00A57A02"/>
    <w:rsid w:val="00A61741"/>
    <w:rsid w:val="00A6233C"/>
    <w:rsid w:val="00A627BD"/>
    <w:rsid w:val="00A62CF7"/>
    <w:rsid w:val="00A62D71"/>
    <w:rsid w:val="00A62D92"/>
    <w:rsid w:val="00A630D0"/>
    <w:rsid w:val="00A63348"/>
    <w:rsid w:val="00A63645"/>
    <w:rsid w:val="00A63EA9"/>
    <w:rsid w:val="00A64733"/>
    <w:rsid w:val="00A648B6"/>
    <w:rsid w:val="00A64DB1"/>
    <w:rsid w:val="00A6566C"/>
    <w:rsid w:val="00A65692"/>
    <w:rsid w:val="00A65DCB"/>
    <w:rsid w:val="00A66887"/>
    <w:rsid w:val="00A668E2"/>
    <w:rsid w:val="00A66926"/>
    <w:rsid w:val="00A672CA"/>
    <w:rsid w:val="00A6737B"/>
    <w:rsid w:val="00A6755C"/>
    <w:rsid w:val="00A708F5"/>
    <w:rsid w:val="00A70DC8"/>
    <w:rsid w:val="00A7110A"/>
    <w:rsid w:val="00A7116E"/>
    <w:rsid w:val="00A71AF1"/>
    <w:rsid w:val="00A72FC1"/>
    <w:rsid w:val="00A736F9"/>
    <w:rsid w:val="00A73E8A"/>
    <w:rsid w:val="00A7478E"/>
    <w:rsid w:val="00A74B80"/>
    <w:rsid w:val="00A75447"/>
    <w:rsid w:val="00A75DCB"/>
    <w:rsid w:val="00A7654D"/>
    <w:rsid w:val="00A768E4"/>
    <w:rsid w:val="00A770D8"/>
    <w:rsid w:val="00A77ACF"/>
    <w:rsid w:val="00A80192"/>
    <w:rsid w:val="00A80304"/>
    <w:rsid w:val="00A80FEA"/>
    <w:rsid w:val="00A814A9"/>
    <w:rsid w:val="00A816A6"/>
    <w:rsid w:val="00A8183A"/>
    <w:rsid w:val="00A82673"/>
    <w:rsid w:val="00A82ACD"/>
    <w:rsid w:val="00A82E72"/>
    <w:rsid w:val="00A83232"/>
    <w:rsid w:val="00A8377F"/>
    <w:rsid w:val="00A83F4C"/>
    <w:rsid w:val="00A84159"/>
    <w:rsid w:val="00A84181"/>
    <w:rsid w:val="00A843BC"/>
    <w:rsid w:val="00A8454C"/>
    <w:rsid w:val="00A8486A"/>
    <w:rsid w:val="00A8497C"/>
    <w:rsid w:val="00A86051"/>
    <w:rsid w:val="00A8625F"/>
    <w:rsid w:val="00A86348"/>
    <w:rsid w:val="00A8634E"/>
    <w:rsid w:val="00A86684"/>
    <w:rsid w:val="00A8674E"/>
    <w:rsid w:val="00A8788E"/>
    <w:rsid w:val="00A87AB4"/>
    <w:rsid w:val="00A87CB5"/>
    <w:rsid w:val="00A90151"/>
    <w:rsid w:val="00A90256"/>
    <w:rsid w:val="00A91335"/>
    <w:rsid w:val="00A913E9"/>
    <w:rsid w:val="00A9359B"/>
    <w:rsid w:val="00A935E4"/>
    <w:rsid w:val="00A937D6"/>
    <w:rsid w:val="00A94D6F"/>
    <w:rsid w:val="00A952FF"/>
    <w:rsid w:val="00A9545C"/>
    <w:rsid w:val="00A95ADC"/>
    <w:rsid w:val="00A96078"/>
    <w:rsid w:val="00A970A6"/>
    <w:rsid w:val="00A9778A"/>
    <w:rsid w:val="00AA071E"/>
    <w:rsid w:val="00AA0D6D"/>
    <w:rsid w:val="00AA10A7"/>
    <w:rsid w:val="00AA11B1"/>
    <w:rsid w:val="00AA163B"/>
    <w:rsid w:val="00AA18CA"/>
    <w:rsid w:val="00AA1D10"/>
    <w:rsid w:val="00AA1FF8"/>
    <w:rsid w:val="00AA3289"/>
    <w:rsid w:val="00AA3569"/>
    <w:rsid w:val="00AA3586"/>
    <w:rsid w:val="00AA3DA4"/>
    <w:rsid w:val="00AA413C"/>
    <w:rsid w:val="00AA4723"/>
    <w:rsid w:val="00AA4A8B"/>
    <w:rsid w:val="00AA5110"/>
    <w:rsid w:val="00AA6227"/>
    <w:rsid w:val="00AA6275"/>
    <w:rsid w:val="00AA6CA9"/>
    <w:rsid w:val="00AA6D53"/>
    <w:rsid w:val="00AA6EF0"/>
    <w:rsid w:val="00AA74CD"/>
    <w:rsid w:val="00AA7D45"/>
    <w:rsid w:val="00AB10F4"/>
    <w:rsid w:val="00AB23A3"/>
    <w:rsid w:val="00AB2D17"/>
    <w:rsid w:val="00AB2F5A"/>
    <w:rsid w:val="00AB34AD"/>
    <w:rsid w:val="00AB3587"/>
    <w:rsid w:val="00AB358C"/>
    <w:rsid w:val="00AB4268"/>
    <w:rsid w:val="00AB46E2"/>
    <w:rsid w:val="00AB4B1E"/>
    <w:rsid w:val="00AB4FA2"/>
    <w:rsid w:val="00AB75E7"/>
    <w:rsid w:val="00AB7A7F"/>
    <w:rsid w:val="00AC0A96"/>
    <w:rsid w:val="00AC122C"/>
    <w:rsid w:val="00AC14BB"/>
    <w:rsid w:val="00AC14FA"/>
    <w:rsid w:val="00AC1C0E"/>
    <w:rsid w:val="00AC23E3"/>
    <w:rsid w:val="00AC253D"/>
    <w:rsid w:val="00AC2EBC"/>
    <w:rsid w:val="00AC3010"/>
    <w:rsid w:val="00AC42F7"/>
    <w:rsid w:val="00AC44AF"/>
    <w:rsid w:val="00AC466A"/>
    <w:rsid w:val="00AC4C49"/>
    <w:rsid w:val="00AC4F7C"/>
    <w:rsid w:val="00AC554A"/>
    <w:rsid w:val="00AC5783"/>
    <w:rsid w:val="00AC587D"/>
    <w:rsid w:val="00AC5A2F"/>
    <w:rsid w:val="00AC5B3A"/>
    <w:rsid w:val="00AC65DF"/>
    <w:rsid w:val="00AC6E9F"/>
    <w:rsid w:val="00AC725A"/>
    <w:rsid w:val="00AC74CD"/>
    <w:rsid w:val="00AC7A90"/>
    <w:rsid w:val="00AD131E"/>
    <w:rsid w:val="00AD1AA2"/>
    <w:rsid w:val="00AD1F55"/>
    <w:rsid w:val="00AD2702"/>
    <w:rsid w:val="00AD2ADB"/>
    <w:rsid w:val="00AD3467"/>
    <w:rsid w:val="00AD3981"/>
    <w:rsid w:val="00AD3B27"/>
    <w:rsid w:val="00AD44C3"/>
    <w:rsid w:val="00AD4586"/>
    <w:rsid w:val="00AD490F"/>
    <w:rsid w:val="00AD491A"/>
    <w:rsid w:val="00AD4C27"/>
    <w:rsid w:val="00AD4E81"/>
    <w:rsid w:val="00AD4EF9"/>
    <w:rsid w:val="00AD51C6"/>
    <w:rsid w:val="00AD52F6"/>
    <w:rsid w:val="00AD6224"/>
    <w:rsid w:val="00AD6BD3"/>
    <w:rsid w:val="00AD755A"/>
    <w:rsid w:val="00AD7A30"/>
    <w:rsid w:val="00AD7F60"/>
    <w:rsid w:val="00AE0441"/>
    <w:rsid w:val="00AE078C"/>
    <w:rsid w:val="00AE0A7E"/>
    <w:rsid w:val="00AE0F09"/>
    <w:rsid w:val="00AE13EE"/>
    <w:rsid w:val="00AE1FBB"/>
    <w:rsid w:val="00AE2732"/>
    <w:rsid w:val="00AE29FB"/>
    <w:rsid w:val="00AE2B31"/>
    <w:rsid w:val="00AE2B80"/>
    <w:rsid w:val="00AE2CC2"/>
    <w:rsid w:val="00AE3547"/>
    <w:rsid w:val="00AE4192"/>
    <w:rsid w:val="00AE51BB"/>
    <w:rsid w:val="00AE58D7"/>
    <w:rsid w:val="00AE6F38"/>
    <w:rsid w:val="00AE74B8"/>
    <w:rsid w:val="00AE787D"/>
    <w:rsid w:val="00AF064D"/>
    <w:rsid w:val="00AF06AA"/>
    <w:rsid w:val="00AF06E7"/>
    <w:rsid w:val="00AF0BB2"/>
    <w:rsid w:val="00AF2122"/>
    <w:rsid w:val="00AF28A2"/>
    <w:rsid w:val="00AF2CF9"/>
    <w:rsid w:val="00AF30F7"/>
    <w:rsid w:val="00AF3BD9"/>
    <w:rsid w:val="00AF3C44"/>
    <w:rsid w:val="00AF3F7E"/>
    <w:rsid w:val="00AF479F"/>
    <w:rsid w:val="00AF4EDF"/>
    <w:rsid w:val="00AF53E0"/>
    <w:rsid w:val="00AF63FE"/>
    <w:rsid w:val="00AF68B8"/>
    <w:rsid w:val="00AF69BF"/>
    <w:rsid w:val="00AF69D4"/>
    <w:rsid w:val="00AF6B47"/>
    <w:rsid w:val="00AF7293"/>
    <w:rsid w:val="00AF7511"/>
    <w:rsid w:val="00B01F8D"/>
    <w:rsid w:val="00B01FA3"/>
    <w:rsid w:val="00B02401"/>
    <w:rsid w:val="00B02AED"/>
    <w:rsid w:val="00B02B0C"/>
    <w:rsid w:val="00B02C40"/>
    <w:rsid w:val="00B02F9A"/>
    <w:rsid w:val="00B03383"/>
    <w:rsid w:val="00B0347F"/>
    <w:rsid w:val="00B03846"/>
    <w:rsid w:val="00B038A5"/>
    <w:rsid w:val="00B03DA9"/>
    <w:rsid w:val="00B04152"/>
    <w:rsid w:val="00B044BC"/>
    <w:rsid w:val="00B04660"/>
    <w:rsid w:val="00B05144"/>
    <w:rsid w:val="00B0563D"/>
    <w:rsid w:val="00B05F82"/>
    <w:rsid w:val="00B06960"/>
    <w:rsid w:val="00B076D4"/>
    <w:rsid w:val="00B10E6E"/>
    <w:rsid w:val="00B10ED2"/>
    <w:rsid w:val="00B11111"/>
    <w:rsid w:val="00B11622"/>
    <w:rsid w:val="00B11F80"/>
    <w:rsid w:val="00B12038"/>
    <w:rsid w:val="00B12627"/>
    <w:rsid w:val="00B13125"/>
    <w:rsid w:val="00B131D0"/>
    <w:rsid w:val="00B135DC"/>
    <w:rsid w:val="00B13AB7"/>
    <w:rsid w:val="00B14253"/>
    <w:rsid w:val="00B142C7"/>
    <w:rsid w:val="00B143AE"/>
    <w:rsid w:val="00B148E5"/>
    <w:rsid w:val="00B14C72"/>
    <w:rsid w:val="00B14E9F"/>
    <w:rsid w:val="00B15005"/>
    <w:rsid w:val="00B150D2"/>
    <w:rsid w:val="00B1527B"/>
    <w:rsid w:val="00B153DA"/>
    <w:rsid w:val="00B15509"/>
    <w:rsid w:val="00B16687"/>
    <w:rsid w:val="00B16826"/>
    <w:rsid w:val="00B17FF8"/>
    <w:rsid w:val="00B202BE"/>
    <w:rsid w:val="00B20A17"/>
    <w:rsid w:val="00B21088"/>
    <w:rsid w:val="00B214D4"/>
    <w:rsid w:val="00B21F6F"/>
    <w:rsid w:val="00B2241E"/>
    <w:rsid w:val="00B2243C"/>
    <w:rsid w:val="00B22742"/>
    <w:rsid w:val="00B230D4"/>
    <w:rsid w:val="00B23258"/>
    <w:rsid w:val="00B23337"/>
    <w:rsid w:val="00B23603"/>
    <w:rsid w:val="00B239F1"/>
    <w:rsid w:val="00B23CCC"/>
    <w:rsid w:val="00B24314"/>
    <w:rsid w:val="00B248BD"/>
    <w:rsid w:val="00B24CD4"/>
    <w:rsid w:val="00B251AD"/>
    <w:rsid w:val="00B27A5D"/>
    <w:rsid w:val="00B302FA"/>
    <w:rsid w:val="00B3058D"/>
    <w:rsid w:val="00B30BAC"/>
    <w:rsid w:val="00B3104A"/>
    <w:rsid w:val="00B32625"/>
    <w:rsid w:val="00B3264D"/>
    <w:rsid w:val="00B32D6C"/>
    <w:rsid w:val="00B33629"/>
    <w:rsid w:val="00B3386E"/>
    <w:rsid w:val="00B33E5A"/>
    <w:rsid w:val="00B34048"/>
    <w:rsid w:val="00B34463"/>
    <w:rsid w:val="00B34A2B"/>
    <w:rsid w:val="00B34EBC"/>
    <w:rsid w:val="00B35B21"/>
    <w:rsid w:val="00B35B3E"/>
    <w:rsid w:val="00B35BFD"/>
    <w:rsid w:val="00B35C76"/>
    <w:rsid w:val="00B3672E"/>
    <w:rsid w:val="00B3676B"/>
    <w:rsid w:val="00B36B9A"/>
    <w:rsid w:val="00B3749D"/>
    <w:rsid w:val="00B37AE5"/>
    <w:rsid w:val="00B413A4"/>
    <w:rsid w:val="00B424EB"/>
    <w:rsid w:val="00B425C0"/>
    <w:rsid w:val="00B427BD"/>
    <w:rsid w:val="00B428FA"/>
    <w:rsid w:val="00B429EB"/>
    <w:rsid w:val="00B42A59"/>
    <w:rsid w:val="00B42D36"/>
    <w:rsid w:val="00B43AB9"/>
    <w:rsid w:val="00B43B10"/>
    <w:rsid w:val="00B443CC"/>
    <w:rsid w:val="00B44865"/>
    <w:rsid w:val="00B44ABB"/>
    <w:rsid w:val="00B44D9D"/>
    <w:rsid w:val="00B4604E"/>
    <w:rsid w:val="00B46740"/>
    <w:rsid w:val="00B470B8"/>
    <w:rsid w:val="00B47FEB"/>
    <w:rsid w:val="00B50719"/>
    <w:rsid w:val="00B50722"/>
    <w:rsid w:val="00B50898"/>
    <w:rsid w:val="00B509DC"/>
    <w:rsid w:val="00B50FF9"/>
    <w:rsid w:val="00B51950"/>
    <w:rsid w:val="00B521E6"/>
    <w:rsid w:val="00B522E4"/>
    <w:rsid w:val="00B523AB"/>
    <w:rsid w:val="00B52A66"/>
    <w:rsid w:val="00B53651"/>
    <w:rsid w:val="00B53F34"/>
    <w:rsid w:val="00B566FA"/>
    <w:rsid w:val="00B56B3A"/>
    <w:rsid w:val="00B56DDB"/>
    <w:rsid w:val="00B5703E"/>
    <w:rsid w:val="00B57FC8"/>
    <w:rsid w:val="00B607AD"/>
    <w:rsid w:val="00B60926"/>
    <w:rsid w:val="00B60B4B"/>
    <w:rsid w:val="00B61A70"/>
    <w:rsid w:val="00B61B32"/>
    <w:rsid w:val="00B61E94"/>
    <w:rsid w:val="00B625BD"/>
    <w:rsid w:val="00B62CE2"/>
    <w:rsid w:val="00B64137"/>
    <w:rsid w:val="00B64437"/>
    <w:rsid w:val="00B65D02"/>
    <w:rsid w:val="00B65DAA"/>
    <w:rsid w:val="00B66612"/>
    <w:rsid w:val="00B66B2F"/>
    <w:rsid w:val="00B66E92"/>
    <w:rsid w:val="00B67B16"/>
    <w:rsid w:val="00B70C58"/>
    <w:rsid w:val="00B7142F"/>
    <w:rsid w:val="00B7147A"/>
    <w:rsid w:val="00B714CA"/>
    <w:rsid w:val="00B71B75"/>
    <w:rsid w:val="00B71F19"/>
    <w:rsid w:val="00B7206A"/>
    <w:rsid w:val="00B720EC"/>
    <w:rsid w:val="00B72273"/>
    <w:rsid w:val="00B72585"/>
    <w:rsid w:val="00B73BEB"/>
    <w:rsid w:val="00B74CF8"/>
    <w:rsid w:val="00B74D1B"/>
    <w:rsid w:val="00B74E51"/>
    <w:rsid w:val="00B74F7F"/>
    <w:rsid w:val="00B74FC1"/>
    <w:rsid w:val="00B750DC"/>
    <w:rsid w:val="00B753E7"/>
    <w:rsid w:val="00B757E7"/>
    <w:rsid w:val="00B75B08"/>
    <w:rsid w:val="00B75D68"/>
    <w:rsid w:val="00B76043"/>
    <w:rsid w:val="00B7663C"/>
    <w:rsid w:val="00B76789"/>
    <w:rsid w:val="00B76834"/>
    <w:rsid w:val="00B769B2"/>
    <w:rsid w:val="00B7732F"/>
    <w:rsid w:val="00B777F3"/>
    <w:rsid w:val="00B802D7"/>
    <w:rsid w:val="00B80952"/>
    <w:rsid w:val="00B810F0"/>
    <w:rsid w:val="00B8141B"/>
    <w:rsid w:val="00B81922"/>
    <w:rsid w:val="00B81BAB"/>
    <w:rsid w:val="00B822F6"/>
    <w:rsid w:val="00B83228"/>
    <w:rsid w:val="00B84777"/>
    <w:rsid w:val="00B84819"/>
    <w:rsid w:val="00B8481A"/>
    <w:rsid w:val="00B84869"/>
    <w:rsid w:val="00B848D8"/>
    <w:rsid w:val="00B84962"/>
    <w:rsid w:val="00B852A9"/>
    <w:rsid w:val="00B85362"/>
    <w:rsid w:val="00B857DF"/>
    <w:rsid w:val="00B85B31"/>
    <w:rsid w:val="00B86607"/>
    <w:rsid w:val="00B86DB1"/>
    <w:rsid w:val="00B87106"/>
    <w:rsid w:val="00B87859"/>
    <w:rsid w:val="00B87B4A"/>
    <w:rsid w:val="00B87CCE"/>
    <w:rsid w:val="00B90E13"/>
    <w:rsid w:val="00B91C09"/>
    <w:rsid w:val="00B91D47"/>
    <w:rsid w:val="00B92F47"/>
    <w:rsid w:val="00B94391"/>
    <w:rsid w:val="00B94403"/>
    <w:rsid w:val="00B94EB4"/>
    <w:rsid w:val="00B94F8F"/>
    <w:rsid w:val="00B95040"/>
    <w:rsid w:val="00B953E2"/>
    <w:rsid w:val="00B95521"/>
    <w:rsid w:val="00B95CB0"/>
    <w:rsid w:val="00B96511"/>
    <w:rsid w:val="00B9682A"/>
    <w:rsid w:val="00B96901"/>
    <w:rsid w:val="00B96A7F"/>
    <w:rsid w:val="00B96F43"/>
    <w:rsid w:val="00B97421"/>
    <w:rsid w:val="00B976D6"/>
    <w:rsid w:val="00BA01EC"/>
    <w:rsid w:val="00BA0E15"/>
    <w:rsid w:val="00BA11CD"/>
    <w:rsid w:val="00BA14BE"/>
    <w:rsid w:val="00BA14E2"/>
    <w:rsid w:val="00BA1A45"/>
    <w:rsid w:val="00BA210C"/>
    <w:rsid w:val="00BA238B"/>
    <w:rsid w:val="00BA3677"/>
    <w:rsid w:val="00BA3A31"/>
    <w:rsid w:val="00BA3CB8"/>
    <w:rsid w:val="00BA413D"/>
    <w:rsid w:val="00BA41BD"/>
    <w:rsid w:val="00BA476A"/>
    <w:rsid w:val="00BA4AED"/>
    <w:rsid w:val="00BA4FFB"/>
    <w:rsid w:val="00BA5446"/>
    <w:rsid w:val="00BA656A"/>
    <w:rsid w:val="00BA67C1"/>
    <w:rsid w:val="00BA69BB"/>
    <w:rsid w:val="00BA7623"/>
    <w:rsid w:val="00BA76A5"/>
    <w:rsid w:val="00BA7A20"/>
    <w:rsid w:val="00BA7FD0"/>
    <w:rsid w:val="00BB0A98"/>
    <w:rsid w:val="00BB1CD7"/>
    <w:rsid w:val="00BB1EDF"/>
    <w:rsid w:val="00BB252F"/>
    <w:rsid w:val="00BB28F3"/>
    <w:rsid w:val="00BB2A89"/>
    <w:rsid w:val="00BB37B4"/>
    <w:rsid w:val="00BB4330"/>
    <w:rsid w:val="00BB58D9"/>
    <w:rsid w:val="00BB5F40"/>
    <w:rsid w:val="00BB6444"/>
    <w:rsid w:val="00BB65D4"/>
    <w:rsid w:val="00BB7C0B"/>
    <w:rsid w:val="00BC009E"/>
    <w:rsid w:val="00BC0672"/>
    <w:rsid w:val="00BC0DCE"/>
    <w:rsid w:val="00BC127C"/>
    <w:rsid w:val="00BC259A"/>
    <w:rsid w:val="00BC2E9F"/>
    <w:rsid w:val="00BC3921"/>
    <w:rsid w:val="00BC4D02"/>
    <w:rsid w:val="00BC4D84"/>
    <w:rsid w:val="00BC5B8F"/>
    <w:rsid w:val="00BC612C"/>
    <w:rsid w:val="00BC6606"/>
    <w:rsid w:val="00BC6C40"/>
    <w:rsid w:val="00BC6D5A"/>
    <w:rsid w:val="00BC6E6C"/>
    <w:rsid w:val="00BC713B"/>
    <w:rsid w:val="00BC74ED"/>
    <w:rsid w:val="00BC7C1B"/>
    <w:rsid w:val="00BC7C85"/>
    <w:rsid w:val="00BD0CCB"/>
    <w:rsid w:val="00BD1643"/>
    <w:rsid w:val="00BD17A5"/>
    <w:rsid w:val="00BD190D"/>
    <w:rsid w:val="00BD1ACB"/>
    <w:rsid w:val="00BD1D13"/>
    <w:rsid w:val="00BD1F97"/>
    <w:rsid w:val="00BD2691"/>
    <w:rsid w:val="00BD2A54"/>
    <w:rsid w:val="00BD2AEC"/>
    <w:rsid w:val="00BD2FD1"/>
    <w:rsid w:val="00BD3044"/>
    <w:rsid w:val="00BD3581"/>
    <w:rsid w:val="00BD37C4"/>
    <w:rsid w:val="00BD406D"/>
    <w:rsid w:val="00BD4A73"/>
    <w:rsid w:val="00BD4B1D"/>
    <w:rsid w:val="00BD5735"/>
    <w:rsid w:val="00BD71A0"/>
    <w:rsid w:val="00BD748A"/>
    <w:rsid w:val="00BD7792"/>
    <w:rsid w:val="00BD795E"/>
    <w:rsid w:val="00BD7C05"/>
    <w:rsid w:val="00BE0463"/>
    <w:rsid w:val="00BE0D1B"/>
    <w:rsid w:val="00BE13CD"/>
    <w:rsid w:val="00BE16C9"/>
    <w:rsid w:val="00BE29BA"/>
    <w:rsid w:val="00BE2D4B"/>
    <w:rsid w:val="00BE2E21"/>
    <w:rsid w:val="00BE3051"/>
    <w:rsid w:val="00BE383F"/>
    <w:rsid w:val="00BE54B1"/>
    <w:rsid w:val="00BE5A68"/>
    <w:rsid w:val="00BE6326"/>
    <w:rsid w:val="00BE6725"/>
    <w:rsid w:val="00BE6970"/>
    <w:rsid w:val="00BE6C5C"/>
    <w:rsid w:val="00BE7DFE"/>
    <w:rsid w:val="00BE7FB6"/>
    <w:rsid w:val="00BF03AD"/>
    <w:rsid w:val="00BF0D5F"/>
    <w:rsid w:val="00BF0EF2"/>
    <w:rsid w:val="00BF11A0"/>
    <w:rsid w:val="00BF1380"/>
    <w:rsid w:val="00BF20E0"/>
    <w:rsid w:val="00BF24F9"/>
    <w:rsid w:val="00BF25DB"/>
    <w:rsid w:val="00BF25EC"/>
    <w:rsid w:val="00BF3108"/>
    <w:rsid w:val="00BF4175"/>
    <w:rsid w:val="00BF4650"/>
    <w:rsid w:val="00BF469E"/>
    <w:rsid w:val="00BF4CAF"/>
    <w:rsid w:val="00BF5934"/>
    <w:rsid w:val="00BF5C2E"/>
    <w:rsid w:val="00BF68C8"/>
    <w:rsid w:val="00BF6CE0"/>
    <w:rsid w:val="00BF7C50"/>
    <w:rsid w:val="00C0069A"/>
    <w:rsid w:val="00C016A3"/>
    <w:rsid w:val="00C01B75"/>
    <w:rsid w:val="00C01E68"/>
    <w:rsid w:val="00C01F40"/>
    <w:rsid w:val="00C01FD2"/>
    <w:rsid w:val="00C020BF"/>
    <w:rsid w:val="00C0229D"/>
    <w:rsid w:val="00C02676"/>
    <w:rsid w:val="00C02A8C"/>
    <w:rsid w:val="00C02E26"/>
    <w:rsid w:val="00C0331F"/>
    <w:rsid w:val="00C0367E"/>
    <w:rsid w:val="00C046A4"/>
    <w:rsid w:val="00C04ABE"/>
    <w:rsid w:val="00C04AFF"/>
    <w:rsid w:val="00C04D72"/>
    <w:rsid w:val="00C04EC9"/>
    <w:rsid w:val="00C050BC"/>
    <w:rsid w:val="00C05A56"/>
    <w:rsid w:val="00C05AB3"/>
    <w:rsid w:val="00C05E27"/>
    <w:rsid w:val="00C061BB"/>
    <w:rsid w:val="00C062A9"/>
    <w:rsid w:val="00C063B1"/>
    <w:rsid w:val="00C063F7"/>
    <w:rsid w:val="00C06679"/>
    <w:rsid w:val="00C066E0"/>
    <w:rsid w:val="00C06955"/>
    <w:rsid w:val="00C07920"/>
    <w:rsid w:val="00C079A4"/>
    <w:rsid w:val="00C07C74"/>
    <w:rsid w:val="00C07E0B"/>
    <w:rsid w:val="00C10157"/>
    <w:rsid w:val="00C103FD"/>
    <w:rsid w:val="00C10CC8"/>
    <w:rsid w:val="00C11924"/>
    <w:rsid w:val="00C12846"/>
    <w:rsid w:val="00C1307D"/>
    <w:rsid w:val="00C130F4"/>
    <w:rsid w:val="00C13246"/>
    <w:rsid w:val="00C1357D"/>
    <w:rsid w:val="00C139CF"/>
    <w:rsid w:val="00C13A0D"/>
    <w:rsid w:val="00C14016"/>
    <w:rsid w:val="00C14952"/>
    <w:rsid w:val="00C1516E"/>
    <w:rsid w:val="00C15212"/>
    <w:rsid w:val="00C15490"/>
    <w:rsid w:val="00C157E8"/>
    <w:rsid w:val="00C162DB"/>
    <w:rsid w:val="00C16F58"/>
    <w:rsid w:val="00C17778"/>
    <w:rsid w:val="00C177B8"/>
    <w:rsid w:val="00C17B40"/>
    <w:rsid w:val="00C17F9B"/>
    <w:rsid w:val="00C20538"/>
    <w:rsid w:val="00C21064"/>
    <w:rsid w:val="00C21365"/>
    <w:rsid w:val="00C213D2"/>
    <w:rsid w:val="00C215A1"/>
    <w:rsid w:val="00C21C61"/>
    <w:rsid w:val="00C221A0"/>
    <w:rsid w:val="00C2341B"/>
    <w:rsid w:val="00C238D1"/>
    <w:rsid w:val="00C23C0A"/>
    <w:rsid w:val="00C248BE"/>
    <w:rsid w:val="00C249EF"/>
    <w:rsid w:val="00C24C1F"/>
    <w:rsid w:val="00C25C46"/>
    <w:rsid w:val="00C26CA9"/>
    <w:rsid w:val="00C26D4C"/>
    <w:rsid w:val="00C26D88"/>
    <w:rsid w:val="00C277EC"/>
    <w:rsid w:val="00C2794C"/>
    <w:rsid w:val="00C27F32"/>
    <w:rsid w:val="00C302AC"/>
    <w:rsid w:val="00C304F7"/>
    <w:rsid w:val="00C308D5"/>
    <w:rsid w:val="00C30EEC"/>
    <w:rsid w:val="00C3106D"/>
    <w:rsid w:val="00C31382"/>
    <w:rsid w:val="00C31AB6"/>
    <w:rsid w:val="00C31E23"/>
    <w:rsid w:val="00C31E51"/>
    <w:rsid w:val="00C31FEB"/>
    <w:rsid w:val="00C325A7"/>
    <w:rsid w:val="00C326F9"/>
    <w:rsid w:val="00C329FB"/>
    <w:rsid w:val="00C32B2D"/>
    <w:rsid w:val="00C33646"/>
    <w:rsid w:val="00C344F2"/>
    <w:rsid w:val="00C34503"/>
    <w:rsid w:val="00C3465A"/>
    <w:rsid w:val="00C35613"/>
    <w:rsid w:val="00C362E2"/>
    <w:rsid w:val="00C36334"/>
    <w:rsid w:val="00C36672"/>
    <w:rsid w:val="00C36782"/>
    <w:rsid w:val="00C36C92"/>
    <w:rsid w:val="00C36FFC"/>
    <w:rsid w:val="00C372E0"/>
    <w:rsid w:val="00C37A29"/>
    <w:rsid w:val="00C37B1C"/>
    <w:rsid w:val="00C40351"/>
    <w:rsid w:val="00C41B6E"/>
    <w:rsid w:val="00C42123"/>
    <w:rsid w:val="00C42384"/>
    <w:rsid w:val="00C425A7"/>
    <w:rsid w:val="00C42989"/>
    <w:rsid w:val="00C42B20"/>
    <w:rsid w:val="00C42B6A"/>
    <w:rsid w:val="00C4312C"/>
    <w:rsid w:val="00C43CB7"/>
    <w:rsid w:val="00C43E36"/>
    <w:rsid w:val="00C44354"/>
    <w:rsid w:val="00C44F2B"/>
    <w:rsid w:val="00C4517F"/>
    <w:rsid w:val="00C453A3"/>
    <w:rsid w:val="00C4567D"/>
    <w:rsid w:val="00C45D57"/>
    <w:rsid w:val="00C46653"/>
    <w:rsid w:val="00C473C5"/>
    <w:rsid w:val="00C47A66"/>
    <w:rsid w:val="00C47BAE"/>
    <w:rsid w:val="00C47EC0"/>
    <w:rsid w:val="00C50D59"/>
    <w:rsid w:val="00C5104B"/>
    <w:rsid w:val="00C51161"/>
    <w:rsid w:val="00C51C84"/>
    <w:rsid w:val="00C52D38"/>
    <w:rsid w:val="00C53773"/>
    <w:rsid w:val="00C53CB2"/>
    <w:rsid w:val="00C53D4F"/>
    <w:rsid w:val="00C53D63"/>
    <w:rsid w:val="00C549A3"/>
    <w:rsid w:val="00C54AAD"/>
    <w:rsid w:val="00C55A06"/>
    <w:rsid w:val="00C55FE9"/>
    <w:rsid w:val="00C57366"/>
    <w:rsid w:val="00C604AE"/>
    <w:rsid w:val="00C608DC"/>
    <w:rsid w:val="00C61016"/>
    <w:rsid w:val="00C6109B"/>
    <w:rsid w:val="00C61888"/>
    <w:rsid w:val="00C61B4F"/>
    <w:rsid w:val="00C61B8E"/>
    <w:rsid w:val="00C61D7C"/>
    <w:rsid w:val="00C620DF"/>
    <w:rsid w:val="00C62382"/>
    <w:rsid w:val="00C62392"/>
    <w:rsid w:val="00C62819"/>
    <w:rsid w:val="00C62C6E"/>
    <w:rsid w:val="00C6302C"/>
    <w:rsid w:val="00C637D9"/>
    <w:rsid w:val="00C6382A"/>
    <w:rsid w:val="00C63C2A"/>
    <w:rsid w:val="00C640EE"/>
    <w:rsid w:val="00C64FB5"/>
    <w:rsid w:val="00C650CB"/>
    <w:rsid w:val="00C658A0"/>
    <w:rsid w:val="00C65D22"/>
    <w:rsid w:val="00C6614C"/>
    <w:rsid w:val="00C663F6"/>
    <w:rsid w:val="00C664B8"/>
    <w:rsid w:val="00C67020"/>
    <w:rsid w:val="00C703CA"/>
    <w:rsid w:val="00C70517"/>
    <w:rsid w:val="00C7071B"/>
    <w:rsid w:val="00C707DB"/>
    <w:rsid w:val="00C70D2C"/>
    <w:rsid w:val="00C70D80"/>
    <w:rsid w:val="00C70EFC"/>
    <w:rsid w:val="00C7160B"/>
    <w:rsid w:val="00C71688"/>
    <w:rsid w:val="00C71D51"/>
    <w:rsid w:val="00C7202D"/>
    <w:rsid w:val="00C726A3"/>
    <w:rsid w:val="00C735B0"/>
    <w:rsid w:val="00C738F4"/>
    <w:rsid w:val="00C739D8"/>
    <w:rsid w:val="00C74067"/>
    <w:rsid w:val="00C74981"/>
    <w:rsid w:val="00C74B97"/>
    <w:rsid w:val="00C74FF9"/>
    <w:rsid w:val="00C7527C"/>
    <w:rsid w:val="00C75B58"/>
    <w:rsid w:val="00C75C18"/>
    <w:rsid w:val="00C75C56"/>
    <w:rsid w:val="00C761FB"/>
    <w:rsid w:val="00C768ED"/>
    <w:rsid w:val="00C76D1B"/>
    <w:rsid w:val="00C76D76"/>
    <w:rsid w:val="00C77B89"/>
    <w:rsid w:val="00C81206"/>
    <w:rsid w:val="00C81679"/>
    <w:rsid w:val="00C81E9B"/>
    <w:rsid w:val="00C823A0"/>
    <w:rsid w:val="00C826B9"/>
    <w:rsid w:val="00C82AD8"/>
    <w:rsid w:val="00C83FDB"/>
    <w:rsid w:val="00C84188"/>
    <w:rsid w:val="00C84558"/>
    <w:rsid w:val="00C84559"/>
    <w:rsid w:val="00C845A5"/>
    <w:rsid w:val="00C84EDD"/>
    <w:rsid w:val="00C84F53"/>
    <w:rsid w:val="00C859CC"/>
    <w:rsid w:val="00C85BE6"/>
    <w:rsid w:val="00C86440"/>
    <w:rsid w:val="00C864A5"/>
    <w:rsid w:val="00C8716D"/>
    <w:rsid w:val="00C90B24"/>
    <w:rsid w:val="00C91486"/>
    <w:rsid w:val="00C91B28"/>
    <w:rsid w:val="00C92003"/>
    <w:rsid w:val="00C92175"/>
    <w:rsid w:val="00C92B98"/>
    <w:rsid w:val="00C92EAC"/>
    <w:rsid w:val="00C932D4"/>
    <w:rsid w:val="00C932F3"/>
    <w:rsid w:val="00C933F1"/>
    <w:rsid w:val="00C93D09"/>
    <w:rsid w:val="00C956A6"/>
    <w:rsid w:val="00C95C27"/>
    <w:rsid w:val="00C96344"/>
    <w:rsid w:val="00C96E35"/>
    <w:rsid w:val="00C977F2"/>
    <w:rsid w:val="00C97C5E"/>
    <w:rsid w:val="00CA0B3F"/>
    <w:rsid w:val="00CA0C66"/>
    <w:rsid w:val="00CA0C79"/>
    <w:rsid w:val="00CA0CC7"/>
    <w:rsid w:val="00CA0DA6"/>
    <w:rsid w:val="00CA0F46"/>
    <w:rsid w:val="00CA1665"/>
    <w:rsid w:val="00CA1936"/>
    <w:rsid w:val="00CA1B2E"/>
    <w:rsid w:val="00CA27CD"/>
    <w:rsid w:val="00CA321F"/>
    <w:rsid w:val="00CA3532"/>
    <w:rsid w:val="00CA3A94"/>
    <w:rsid w:val="00CA3AB1"/>
    <w:rsid w:val="00CA3DA5"/>
    <w:rsid w:val="00CA42AE"/>
    <w:rsid w:val="00CA4FD8"/>
    <w:rsid w:val="00CA5B78"/>
    <w:rsid w:val="00CA5FD6"/>
    <w:rsid w:val="00CA63D3"/>
    <w:rsid w:val="00CA6654"/>
    <w:rsid w:val="00CA6A2A"/>
    <w:rsid w:val="00CB0B23"/>
    <w:rsid w:val="00CB0E30"/>
    <w:rsid w:val="00CB1265"/>
    <w:rsid w:val="00CB1B58"/>
    <w:rsid w:val="00CB2E64"/>
    <w:rsid w:val="00CB40E5"/>
    <w:rsid w:val="00CB41C7"/>
    <w:rsid w:val="00CB4642"/>
    <w:rsid w:val="00CB4E04"/>
    <w:rsid w:val="00CB5654"/>
    <w:rsid w:val="00CB5BFF"/>
    <w:rsid w:val="00CB6D71"/>
    <w:rsid w:val="00CB7BE1"/>
    <w:rsid w:val="00CC02CC"/>
    <w:rsid w:val="00CC0D66"/>
    <w:rsid w:val="00CC0F03"/>
    <w:rsid w:val="00CC1019"/>
    <w:rsid w:val="00CC159F"/>
    <w:rsid w:val="00CC1603"/>
    <w:rsid w:val="00CC17E9"/>
    <w:rsid w:val="00CC1D74"/>
    <w:rsid w:val="00CC21AE"/>
    <w:rsid w:val="00CC260F"/>
    <w:rsid w:val="00CC2B09"/>
    <w:rsid w:val="00CC2F7F"/>
    <w:rsid w:val="00CC3238"/>
    <w:rsid w:val="00CC39C4"/>
    <w:rsid w:val="00CC3A30"/>
    <w:rsid w:val="00CC3B28"/>
    <w:rsid w:val="00CC3DDE"/>
    <w:rsid w:val="00CC3DE4"/>
    <w:rsid w:val="00CC452E"/>
    <w:rsid w:val="00CC459B"/>
    <w:rsid w:val="00CC46EF"/>
    <w:rsid w:val="00CC4EA3"/>
    <w:rsid w:val="00CC4EB5"/>
    <w:rsid w:val="00CC5BB4"/>
    <w:rsid w:val="00CC5C46"/>
    <w:rsid w:val="00CC5F5B"/>
    <w:rsid w:val="00CC5FCF"/>
    <w:rsid w:val="00CC656A"/>
    <w:rsid w:val="00CC66A7"/>
    <w:rsid w:val="00CC6FE6"/>
    <w:rsid w:val="00CC70B1"/>
    <w:rsid w:val="00CC7F88"/>
    <w:rsid w:val="00CD09BE"/>
    <w:rsid w:val="00CD0B88"/>
    <w:rsid w:val="00CD0C53"/>
    <w:rsid w:val="00CD0D3C"/>
    <w:rsid w:val="00CD0ECA"/>
    <w:rsid w:val="00CD0FCE"/>
    <w:rsid w:val="00CD1EF1"/>
    <w:rsid w:val="00CD2505"/>
    <w:rsid w:val="00CD27D1"/>
    <w:rsid w:val="00CD2871"/>
    <w:rsid w:val="00CD2937"/>
    <w:rsid w:val="00CD2B5F"/>
    <w:rsid w:val="00CD35AE"/>
    <w:rsid w:val="00CD380E"/>
    <w:rsid w:val="00CD3C5D"/>
    <w:rsid w:val="00CD41AF"/>
    <w:rsid w:val="00CD448C"/>
    <w:rsid w:val="00CD454D"/>
    <w:rsid w:val="00CD4683"/>
    <w:rsid w:val="00CD4D70"/>
    <w:rsid w:val="00CD59BC"/>
    <w:rsid w:val="00CD5F8C"/>
    <w:rsid w:val="00CD61CD"/>
    <w:rsid w:val="00CD61EB"/>
    <w:rsid w:val="00CD62FF"/>
    <w:rsid w:val="00CD6776"/>
    <w:rsid w:val="00CD71E3"/>
    <w:rsid w:val="00CD78DD"/>
    <w:rsid w:val="00CD7F44"/>
    <w:rsid w:val="00CE059F"/>
    <w:rsid w:val="00CE05B2"/>
    <w:rsid w:val="00CE066D"/>
    <w:rsid w:val="00CE0CF8"/>
    <w:rsid w:val="00CE11CF"/>
    <w:rsid w:val="00CE22FE"/>
    <w:rsid w:val="00CE2609"/>
    <w:rsid w:val="00CE36A4"/>
    <w:rsid w:val="00CE3C27"/>
    <w:rsid w:val="00CE43AF"/>
    <w:rsid w:val="00CE448A"/>
    <w:rsid w:val="00CE44F9"/>
    <w:rsid w:val="00CE44FA"/>
    <w:rsid w:val="00CE483D"/>
    <w:rsid w:val="00CE4D3A"/>
    <w:rsid w:val="00CE571B"/>
    <w:rsid w:val="00CE5D68"/>
    <w:rsid w:val="00CE5FCC"/>
    <w:rsid w:val="00CE64FD"/>
    <w:rsid w:val="00CE66A9"/>
    <w:rsid w:val="00CE66ED"/>
    <w:rsid w:val="00CE67C0"/>
    <w:rsid w:val="00CE67F2"/>
    <w:rsid w:val="00CE6E71"/>
    <w:rsid w:val="00CE6ED2"/>
    <w:rsid w:val="00CE7236"/>
    <w:rsid w:val="00CE7462"/>
    <w:rsid w:val="00CE7716"/>
    <w:rsid w:val="00CE7D9A"/>
    <w:rsid w:val="00CF02F0"/>
    <w:rsid w:val="00CF03F3"/>
    <w:rsid w:val="00CF07C5"/>
    <w:rsid w:val="00CF1679"/>
    <w:rsid w:val="00CF1847"/>
    <w:rsid w:val="00CF1AD5"/>
    <w:rsid w:val="00CF1BC3"/>
    <w:rsid w:val="00CF1CC0"/>
    <w:rsid w:val="00CF26AB"/>
    <w:rsid w:val="00CF32BA"/>
    <w:rsid w:val="00CF3B3F"/>
    <w:rsid w:val="00CF4BC6"/>
    <w:rsid w:val="00CF4DB6"/>
    <w:rsid w:val="00CF59FE"/>
    <w:rsid w:val="00CF5C54"/>
    <w:rsid w:val="00CF62A1"/>
    <w:rsid w:val="00CF76ED"/>
    <w:rsid w:val="00CF7F06"/>
    <w:rsid w:val="00D00996"/>
    <w:rsid w:val="00D00BD8"/>
    <w:rsid w:val="00D00DB4"/>
    <w:rsid w:val="00D00E4C"/>
    <w:rsid w:val="00D00F89"/>
    <w:rsid w:val="00D01615"/>
    <w:rsid w:val="00D01B11"/>
    <w:rsid w:val="00D02433"/>
    <w:rsid w:val="00D02636"/>
    <w:rsid w:val="00D0333D"/>
    <w:rsid w:val="00D034AB"/>
    <w:rsid w:val="00D0352E"/>
    <w:rsid w:val="00D03C26"/>
    <w:rsid w:val="00D043E0"/>
    <w:rsid w:val="00D051A5"/>
    <w:rsid w:val="00D05226"/>
    <w:rsid w:val="00D0540E"/>
    <w:rsid w:val="00D054A5"/>
    <w:rsid w:val="00D05D48"/>
    <w:rsid w:val="00D06003"/>
    <w:rsid w:val="00D068B1"/>
    <w:rsid w:val="00D07659"/>
    <w:rsid w:val="00D076B7"/>
    <w:rsid w:val="00D076D4"/>
    <w:rsid w:val="00D07D02"/>
    <w:rsid w:val="00D102A9"/>
    <w:rsid w:val="00D10414"/>
    <w:rsid w:val="00D1066A"/>
    <w:rsid w:val="00D1089C"/>
    <w:rsid w:val="00D10F14"/>
    <w:rsid w:val="00D10FC7"/>
    <w:rsid w:val="00D1107C"/>
    <w:rsid w:val="00D11DEA"/>
    <w:rsid w:val="00D12558"/>
    <w:rsid w:val="00D1293F"/>
    <w:rsid w:val="00D130CE"/>
    <w:rsid w:val="00D135A5"/>
    <w:rsid w:val="00D135F2"/>
    <w:rsid w:val="00D13EA7"/>
    <w:rsid w:val="00D142E5"/>
    <w:rsid w:val="00D149BF"/>
    <w:rsid w:val="00D14EAD"/>
    <w:rsid w:val="00D14F6A"/>
    <w:rsid w:val="00D15113"/>
    <w:rsid w:val="00D1541A"/>
    <w:rsid w:val="00D15B7C"/>
    <w:rsid w:val="00D15B7D"/>
    <w:rsid w:val="00D15C55"/>
    <w:rsid w:val="00D15E2A"/>
    <w:rsid w:val="00D16899"/>
    <w:rsid w:val="00D16F74"/>
    <w:rsid w:val="00D17248"/>
    <w:rsid w:val="00D17F70"/>
    <w:rsid w:val="00D20225"/>
    <w:rsid w:val="00D20EB8"/>
    <w:rsid w:val="00D21996"/>
    <w:rsid w:val="00D22C49"/>
    <w:rsid w:val="00D22C93"/>
    <w:rsid w:val="00D22DAD"/>
    <w:rsid w:val="00D23716"/>
    <w:rsid w:val="00D237DC"/>
    <w:rsid w:val="00D23A67"/>
    <w:rsid w:val="00D2534D"/>
    <w:rsid w:val="00D2625F"/>
    <w:rsid w:val="00D262F9"/>
    <w:rsid w:val="00D2632E"/>
    <w:rsid w:val="00D26984"/>
    <w:rsid w:val="00D269DF"/>
    <w:rsid w:val="00D26E2C"/>
    <w:rsid w:val="00D26EA8"/>
    <w:rsid w:val="00D274CB"/>
    <w:rsid w:val="00D27F12"/>
    <w:rsid w:val="00D300F5"/>
    <w:rsid w:val="00D30784"/>
    <w:rsid w:val="00D30791"/>
    <w:rsid w:val="00D3088A"/>
    <w:rsid w:val="00D310F4"/>
    <w:rsid w:val="00D31570"/>
    <w:rsid w:val="00D31BF0"/>
    <w:rsid w:val="00D31E3E"/>
    <w:rsid w:val="00D321F2"/>
    <w:rsid w:val="00D3307B"/>
    <w:rsid w:val="00D330CA"/>
    <w:rsid w:val="00D330DC"/>
    <w:rsid w:val="00D3316D"/>
    <w:rsid w:val="00D3317C"/>
    <w:rsid w:val="00D33826"/>
    <w:rsid w:val="00D33EC8"/>
    <w:rsid w:val="00D347D6"/>
    <w:rsid w:val="00D34929"/>
    <w:rsid w:val="00D351A3"/>
    <w:rsid w:val="00D35A48"/>
    <w:rsid w:val="00D37882"/>
    <w:rsid w:val="00D37DB6"/>
    <w:rsid w:val="00D40C64"/>
    <w:rsid w:val="00D4101B"/>
    <w:rsid w:val="00D4140C"/>
    <w:rsid w:val="00D41A8A"/>
    <w:rsid w:val="00D42DA1"/>
    <w:rsid w:val="00D4374A"/>
    <w:rsid w:val="00D43A79"/>
    <w:rsid w:val="00D43A97"/>
    <w:rsid w:val="00D43DA6"/>
    <w:rsid w:val="00D4469C"/>
    <w:rsid w:val="00D44D2D"/>
    <w:rsid w:val="00D44E45"/>
    <w:rsid w:val="00D450A4"/>
    <w:rsid w:val="00D45580"/>
    <w:rsid w:val="00D456EF"/>
    <w:rsid w:val="00D4572F"/>
    <w:rsid w:val="00D462E0"/>
    <w:rsid w:val="00D46FD9"/>
    <w:rsid w:val="00D472FF"/>
    <w:rsid w:val="00D475FB"/>
    <w:rsid w:val="00D47F54"/>
    <w:rsid w:val="00D50180"/>
    <w:rsid w:val="00D501AB"/>
    <w:rsid w:val="00D505D7"/>
    <w:rsid w:val="00D50A90"/>
    <w:rsid w:val="00D516D3"/>
    <w:rsid w:val="00D51C5F"/>
    <w:rsid w:val="00D5207C"/>
    <w:rsid w:val="00D52996"/>
    <w:rsid w:val="00D5374C"/>
    <w:rsid w:val="00D53FAF"/>
    <w:rsid w:val="00D53FB4"/>
    <w:rsid w:val="00D5434A"/>
    <w:rsid w:val="00D54A33"/>
    <w:rsid w:val="00D54AA1"/>
    <w:rsid w:val="00D55600"/>
    <w:rsid w:val="00D55610"/>
    <w:rsid w:val="00D5622B"/>
    <w:rsid w:val="00D562BA"/>
    <w:rsid w:val="00D562DD"/>
    <w:rsid w:val="00D565D4"/>
    <w:rsid w:val="00D568E5"/>
    <w:rsid w:val="00D60370"/>
    <w:rsid w:val="00D60649"/>
    <w:rsid w:val="00D60D54"/>
    <w:rsid w:val="00D61086"/>
    <w:rsid w:val="00D61E88"/>
    <w:rsid w:val="00D62527"/>
    <w:rsid w:val="00D63696"/>
    <w:rsid w:val="00D6484F"/>
    <w:rsid w:val="00D652BD"/>
    <w:rsid w:val="00D656B3"/>
    <w:rsid w:val="00D65C60"/>
    <w:rsid w:val="00D65D67"/>
    <w:rsid w:val="00D65E92"/>
    <w:rsid w:val="00D66D9E"/>
    <w:rsid w:val="00D6710A"/>
    <w:rsid w:val="00D67825"/>
    <w:rsid w:val="00D67BC3"/>
    <w:rsid w:val="00D700E3"/>
    <w:rsid w:val="00D709D4"/>
    <w:rsid w:val="00D713C4"/>
    <w:rsid w:val="00D72778"/>
    <w:rsid w:val="00D72EFA"/>
    <w:rsid w:val="00D73984"/>
    <w:rsid w:val="00D73A7D"/>
    <w:rsid w:val="00D73D7C"/>
    <w:rsid w:val="00D74032"/>
    <w:rsid w:val="00D74A7E"/>
    <w:rsid w:val="00D755B2"/>
    <w:rsid w:val="00D75CB8"/>
    <w:rsid w:val="00D75EFF"/>
    <w:rsid w:val="00D76114"/>
    <w:rsid w:val="00D7708F"/>
    <w:rsid w:val="00D770CA"/>
    <w:rsid w:val="00D777C7"/>
    <w:rsid w:val="00D77A5A"/>
    <w:rsid w:val="00D80639"/>
    <w:rsid w:val="00D81500"/>
    <w:rsid w:val="00D81515"/>
    <w:rsid w:val="00D81668"/>
    <w:rsid w:val="00D81DA1"/>
    <w:rsid w:val="00D81F6F"/>
    <w:rsid w:val="00D81F75"/>
    <w:rsid w:val="00D81FEB"/>
    <w:rsid w:val="00D82193"/>
    <w:rsid w:val="00D82478"/>
    <w:rsid w:val="00D82A11"/>
    <w:rsid w:val="00D8364B"/>
    <w:rsid w:val="00D83923"/>
    <w:rsid w:val="00D83D39"/>
    <w:rsid w:val="00D83EF1"/>
    <w:rsid w:val="00D83EFB"/>
    <w:rsid w:val="00D843DB"/>
    <w:rsid w:val="00D84783"/>
    <w:rsid w:val="00D8480E"/>
    <w:rsid w:val="00D84905"/>
    <w:rsid w:val="00D849E1"/>
    <w:rsid w:val="00D8548E"/>
    <w:rsid w:val="00D8591A"/>
    <w:rsid w:val="00D8605D"/>
    <w:rsid w:val="00D86572"/>
    <w:rsid w:val="00D865CE"/>
    <w:rsid w:val="00D86B0F"/>
    <w:rsid w:val="00D871D5"/>
    <w:rsid w:val="00D8739D"/>
    <w:rsid w:val="00D87EF9"/>
    <w:rsid w:val="00D901D3"/>
    <w:rsid w:val="00D905AA"/>
    <w:rsid w:val="00D910BC"/>
    <w:rsid w:val="00D917F6"/>
    <w:rsid w:val="00D91C03"/>
    <w:rsid w:val="00D91D9D"/>
    <w:rsid w:val="00D91E4D"/>
    <w:rsid w:val="00D9216C"/>
    <w:rsid w:val="00D92473"/>
    <w:rsid w:val="00D9280E"/>
    <w:rsid w:val="00D92842"/>
    <w:rsid w:val="00D92ECC"/>
    <w:rsid w:val="00D933E7"/>
    <w:rsid w:val="00D93F37"/>
    <w:rsid w:val="00D9419D"/>
    <w:rsid w:val="00D9424F"/>
    <w:rsid w:val="00D942F2"/>
    <w:rsid w:val="00D9553F"/>
    <w:rsid w:val="00D95DF0"/>
    <w:rsid w:val="00D963A5"/>
    <w:rsid w:val="00D967CB"/>
    <w:rsid w:val="00D96921"/>
    <w:rsid w:val="00D96F41"/>
    <w:rsid w:val="00D96F65"/>
    <w:rsid w:val="00D9705E"/>
    <w:rsid w:val="00D97FF1"/>
    <w:rsid w:val="00DA1009"/>
    <w:rsid w:val="00DA136C"/>
    <w:rsid w:val="00DA2145"/>
    <w:rsid w:val="00DA2486"/>
    <w:rsid w:val="00DA2D22"/>
    <w:rsid w:val="00DA3017"/>
    <w:rsid w:val="00DA3E58"/>
    <w:rsid w:val="00DA43A8"/>
    <w:rsid w:val="00DA4E78"/>
    <w:rsid w:val="00DA4F83"/>
    <w:rsid w:val="00DA5484"/>
    <w:rsid w:val="00DA5AE6"/>
    <w:rsid w:val="00DA5FE4"/>
    <w:rsid w:val="00DA61F4"/>
    <w:rsid w:val="00DA791B"/>
    <w:rsid w:val="00DA7951"/>
    <w:rsid w:val="00DA7960"/>
    <w:rsid w:val="00DB0131"/>
    <w:rsid w:val="00DB01D4"/>
    <w:rsid w:val="00DB0209"/>
    <w:rsid w:val="00DB0B99"/>
    <w:rsid w:val="00DB1045"/>
    <w:rsid w:val="00DB12F3"/>
    <w:rsid w:val="00DB146E"/>
    <w:rsid w:val="00DB14F6"/>
    <w:rsid w:val="00DB2478"/>
    <w:rsid w:val="00DB2A79"/>
    <w:rsid w:val="00DB30CC"/>
    <w:rsid w:val="00DB32B5"/>
    <w:rsid w:val="00DB46B9"/>
    <w:rsid w:val="00DB477C"/>
    <w:rsid w:val="00DB4A9C"/>
    <w:rsid w:val="00DB4D68"/>
    <w:rsid w:val="00DB512C"/>
    <w:rsid w:val="00DB519B"/>
    <w:rsid w:val="00DB5230"/>
    <w:rsid w:val="00DB5F1E"/>
    <w:rsid w:val="00DB6460"/>
    <w:rsid w:val="00DB6749"/>
    <w:rsid w:val="00DB6E0D"/>
    <w:rsid w:val="00DB72C7"/>
    <w:rsid w:val="00DB7558"/>
    <w:rsid w:val="00DB7E8D"/>
    <w:rsid w:val="00DC08D3"/>
    <w:rsid w:val="00DC0A79"/>
    <w:rsid w:val="00DC1012"/>
    <w:rsid w:val="00DC18D8"/>
    <w:rsid w:val="00DC1B37"/>
    <w:rsid w:val="00DC1D47"/>
    <w:rsid w:val="00DC207A"/>
    <w:rsid w:val="00DC23E8"/>
    <w:rsid w:val="00DC2C31"/>
    <w:rsid w:val="00DC340F"/>
    <w:rsid w:val="00DC3742"/>
    <w:rsid w:val="00DC382A"/>
    <w:rsid w:val="00DC3891"/>
    <w:rsid w:val="00DC3A95"/>
    <w:rsid w:val="00DC3EE5"/>
    <w:rsid w:val="00DC5A7A"/>
    <w:rsid w:val="00DC5DFF"/>
    <w:rsid w:val="00DC630E"/>
    <w:rsid w:val="00DC6EB3"/>
    <w:rsid w:val="00DC74CB"/>
    <w:rsid w:val="00DC7A75"/>
    <w:rsid w:val="00DD0053"/>
    <w:rsid w:val="00DD019F"/>
    <w:rsid w:val="00DD0406"/>
    <w:rsid w:val="00DD134A"/>
    <w:rsid w:val="00DD15F8"/>
    <w:rsid w:val="00DD1953"/>
    <w:rsid w:val="00DD21AB"/>
    <w:rsid w:val="00DD2B37"/>
    <w:rsid w:val="00DD3938"/>
    <w:rsid w:val="00DD3C05"/>
    <w:rsid w:val="00DD3F49"/>
    <w:rsid w:val="00DD487C"/>
    <w:rsid w:val="00DD4B43"/>
    <w:rsid w:val="00DD5514"/>
    <w:rsid w:val="00DD57A7"/>
    <w:rsid w:val="00DD5A86"/>
    <w:rsid w:val="00DD5CCF"/>
    <w:rsid w:val="00DD5CDC"/>
    <w:rsid w:val="00DD6010"/>
    <w:rsid w:val="00DD6473"/>
    <w:rsid w:val="00DD6924"/>
    <w:rsid w:val="00DD69ED"/>
    <w:rsid w:val="00DE025C"/>
    <w:rsid w:val="00DE041E"/>
    <w:rsid w:val="00DE096F"/>
    <w:rsid w:val="00DE18B9"/>
    <w:rsid w:val="00DE1A7B"/>
    <w:rsid w:val="00DE1E89"/>
    <w:rsid w:val="00DE2A56"/>
    <w:rsid w:val="00DE33EF"/>
    <w:rsid w:val="00DE3A43"/>
    <w:rsid w:val="00DE3B5D"/>
    <w:rsid w:val="00DE3D4B"/>
    <w:rsid w:val="00DE42B6"/>
    <w:rsid w:val="00DE432A"/>
    <w:rsid w:val="00DE4816"/>
    <w:rsid w:val="00DE4D3E"/>
    <w:rsid w:val="00DE5622"/>
    <w:rsid w:val="00DE5646"/>
    <w:rsid w:val="00DE58C7"/>
    <w:rsid w:val="00DE5BE9"/>
    <w:rsid w:val="00DE5D6F"/>
    <w:rsid w:val="00DE61EA"/>
    <w:rsid w:val="00DE6589"/>
    <w:rsid w:val="00DE6EA6"/>
    <w:rsid w:val="00DE7097"/>
    <w:rsid w:val="00DE774F"/>
    <w:rsid w:val="00DE79B2"/>
    <w:rsid w:val="00DF0FA1"/>
    <w:rsid w:val="00DF1227"/>
    <w:rsid w:val="00DF1D9C"/>
    <w:rsid w:val="00DF2063"/>
    <w:rsid w:val="00DF2666"/>
    <w:rsid w:val="00DF2B50"/>
    <w:rsid w:val="00DF30BC"/>
    <w:rsid w:val="00DF3432"/>
    <w:rsid w:val="00DF3BF2"/>
    <w:rsid w:val="00DF4983"/>
    <w:rsid w:val="00DF4CAC"/>
    <w:rsid w:val="00DF4E3E"/>
    <w:rsid w:val="00DF57D9"/>
    <w:rsid w:val="00DF5C40"/>
    <w:rsid w:val="00DF5D4D"/>
    <w:rsid w:val="00DF60B9"/>
    <w:rsid w:val="00DF623E"/>
    <w:rsid w:val="00DF63B7"/>
    <w:rsid w:val="00DF63E5"/>
    <w:rsid w:val="00DF6B06"/>
    <w:rsid w:val="00DF7F9F"/>
    <w:rsid w:val="00E0015A"/>
    <w:rsid w:val="00E0055C"/>
    <w:rsid w:val="00E00674"/>
    <w:rsid w:val="00E00964"/>
    <w:rsid w:val="00E00DD8"/>
    <w:rsid w:val="00E00DF7"/>
    <w:rsid w:val="00E010CD"/>
    <w:rsid w:val="00E0189D"/>
    <w:rsid w:val="00E01BE5"/>
    <w:rsid w:val="00E0270C"/>
    <w:rsid w:val="00E02847"/>
    <w:rsid w:val="00E03472"/>
    <w:rsid w:val="00E0356D"/>
    <w:rsid w:val="00E0400E"/>
    <w:rsid w:val="00E04073"/>
    <w:rsid w:val="00E0453D"/>
    <w:rsid w:val="00E04A4F"/>
    <w:rsid w:val="00E04DE6"/>
    <w:rsid w:val="00E05666"/>
    <w:rsid w:val="00E05EC7"/>
    <w:rsid w:val="00E05FA6"/>
    <w:rsid w:val="00E06530"/>
    <w:rsid w:val="00E06827"/>
    <w:rsid w:val="00E06A16"/>
    <w:rsid w:val="00E06A74"/>
    <w:rsid w:val="00E06A98"/>
    <w:rsid w:val="00E06CC9"/>
    <w:rsid w:val="00E07406"/>
    <w:rsid w:val="00E0778A"/>
    <w:rsid w:val="00E07981"/>
    <w:rsid w:val="00E07BC2"/>
    <w:rsid w:val="00E07D4D"/>
    <w:rsid w:val="00E101A9"/>
    <w:rsid w:val="00E1062F"/>
    <w:rsid w:val="00E107B6"/>
    <w:rsid w:val="00E11555"/>
    <w:rsid w:val="00E124BC"/>
    <w:rsid w:val="00E1310B"/>
    <w:rsid w:val="00E14489"/>
    <w:rsid w:val="00E14571"/>
    <w:rsid w:val="00E1489B"/>
    <w:rsid w:val="00E15A2F"/>
    <w:rsid w:val="00E15E80"/>
    <w:rsid w:val="00E1674C"/>
    <w:rsid w:val="00E17224"/>
    <w:rsid w:val="00E17754"/>
    <w:rsid w:val="00E17B90"/>
    <w:rsid w:val="00E203BB"/>
    <w:rsid w:val="00E20512"/>
    <w:rsid w:val="00E20D56"/>
    <w:rsid w:val="00E20F92"/>
    <w:rsid w:val="00E213CD"/>
    <w:rsid w:val="00E213F4"/>
    <w:rsid w:val="00E21631"/>
    <w:rsid w:val="00E21F13"/>
    <w:rsid w:val="00E2226C"/>
    <w:rsid w:val="00E22D8A"/>
    <w:rsid w:val="00E23C2D"/>
    <w:rsid w:val="00E24723"/>
    <w:rsid w:val="00E24860"/>
    <w:rsid w:val="00E24CDE"/>
    <w:rsid w:val="00E24F97"/>
    <w:rsid w:val="00E250E9"/>
    <w:rsid w:val="00E25474"/>
    <w:rsid w:val="00E25A94"/>
    <w:rsid w:val="00E25DF6"/>
    <w:rsid w:val="00E2733A"/>
    <w:rsid w:val="00E27654"/>
    <w:rsid w:val="00E300DB"/>
    <w:rsid w:val="00E30852"/>
    <w:rsid w:val="00E308D6"/>
    <w:rsid w:val="00E30D03"/>
    <w:rsid w:val="00E31691"/>
    <w:rsid w:val="00E31E6E"/>
    <w:rsid w:val="00E32766"/>
    <w:rsid w:val="00E329F8"/>
    <w:rsid w:val="00E32CC4"/>
    <w:rsid w:val="00E32EE5"/>
    <w:rsid w:val="00E32F93"/>
    <w:rsid w:val="00E3305A"/>
    <w:rsid w:val="00E330E5"/>
    <w:rsid w:val="00E33598"/>
    <w:rsid w:val="00E338FF"/>
    <w:rsid w:val="00E35469"/>
    <w:rsid w:val="00E36EE4"/>
    <w:rsid w:val="00E370C9"/>
    <w:rsid w:val="00E37446"/>
    <w:rsid w:val="00E37451"/>
    <w:rsid w:val="00E375C8"/>
    <w:rsid w:val="00E3774B"/>
    <w:rsid w:val="00E37859"/>
    <w:rsid w:val="00E379F7"/>
    <w:rsid w:val="00E37E55"/>
    <w:rsid w:val="00E40673"/>
    <w:rsid w:val="00E4068D"/>
    <w:rsid w:val="00E40CCA"/>
    <w:rsid w:val="00E41160"/>
    <w:rsid w:val="00E411DE"/>
    <w:rsid w:val="00E41C0F"/>
    <w:rsid w:val="00E42221"/>
    <w:rsid w:val="00E42304"/>
    <w:rsid w:val="00E42873"/>
    <w:rsid w:val="00E43F4F"/>
    <w:rsid w:val="00E44BB8"/>
    <w:rsid w:val="00E44F24"/>
    <w:rsid w:val="00E45261"/>
    <w:rsid w:val="00E4535A"/>
    <w:rsid w:val="00E45587"/>
    <w:rsid w:val="00E4559B"/>
    <w:rsid w:val="00E45997"/>
    <w:rsid w:val="00E45B31"/>
    <w:rsid w:val="00E45FE2"/>
    <w:rsid w:val="00E47027"/>
    <w:rsid w:val="00E47086"/>
    <w:rsid w:val="00E47107"/>
    <w:rsid w:val="00E474BC"/>
    <w:rsid w:val="00E47C06"/>
    <w:rsid w:val="00E47FC3"/>
    <w:rsid w:val="00E5024A"/>
    <w:rsid w:val="00E50E77"/>
    <w:rsid w:val="00E51307"/>
    <w:rsid w:val="00E52A13"/>
    <w:rsid w:val="00E52AD3"/>
    <w:rsid w:val="00E52EAD"/>
    <w:rsid w:val="00E531A4"/>
    <w:rsid w:val="00E53B26"/>
    <w:rsid w:val="00E54037"/>
    <w:rsid w:val="00E54218"/>
    <w:rsid w:val="00E5457B"/>
    <w:rsid w:val="00E5484B"/>
    <w:rsid w:val="00E54ACD"/>
    <w:rsid w:val="00E54B2B"/>
    <w:rsid w:val="00E54FBE"/>
    <w:rsid w:val="00E55424"/>
    <w:rsid w:val="00E558FD"/>
    <w:rsid w:val="00E55C15"/>
    <w:rsid w:val="00E56E61"/>
    <w:rsid w:val="00E5721C"/>
    <w:rsid w:val="00E572F2"/>
    <w:rsid w:val="00E5780B"/>
    <w:rsid w:val="00E57FE7"/>
    <w:rsid w:val="00E6039A"/>
    <w:rsid w:val="00E60530"/>
    <w:rsid w:val="00E60E3F"/>
    <w:rsid w:val="00E61217"/>
    <w:rsid w:val="00E615DF"/>
    <w:rsid w:val="00E61632"/>
    <w:rsid w:val="00E61696"/>
    <w:rsid w:val="00E61B96"/>
    <w:rsid w:val="00E61E4D"/>
    <w:rsid w:val="00E61EBE"/>
    <w:rsid w:val="00E61FB8"/>
    <w:rsid w:val="00E62206"/>
    <w:rsid w:val="00E622A0"/>
    <w:rsid w:val="00E6293C"/>
    <w:rsid w:val="00E63071"/>
    <w:rsid w:val="00E6339A"/>
    <w:rsid w:val="00E63443"/>
    <w:rsid w:val="00E63584"/>
    <w:rsid w:val="00E64427"/>
    <w:rsid w:val="00E652F5"/>
    <w:rsid w:val="00E65CC5"/>
    <w:rsid w:val="00E66079"/>
    <w:rsid w:val="00E663E0"/>
    <w:rsid w:val="00E66CB2"/>
    <w:rsid w:val="00E67153"/>
    <w:rsid w:val="00E67FDB"/>
    <w:rsid w:val="00E7011F"/>
    <w:rsid w:val="00E70165"/>
    <w:rsid w:val="00E70652"/>
    <w:rsid w:val="00E7079B"/>
    <w:rsid w:val="00E709A1"/>
    <w:rsid w:val="00E70D09"/>
    <w:rsid w:val="00E70DD7"/>
    <w:rsid w:val="00E71996"/>
    <w:rsid w:val="00E71BA6"/>
    <w:rsid w:val="00E72934"/>
    <w:rsid w:val="00E72E03"/>
    <w:rsid w:val="00E72EE0"/>
    <w:rsid w:val="00E73D16"/>
    <w:rsid w:val="00E741FB"/>
    <w:rsid w:val="00E7502D"/>
    <w:rsid w:val="00E75D41"/>
    <w:rsid w:val="00E75D45"/>
    <w:rsid w:val="00E76121"/>
    <w:rsid w:val="00E768B3"/>
    <w:rsid w:val="00E76AFD"/>
    <w:rsid w:val="00E76DF9"/>
    <w:rsid w:val="00E77261"/>
    <w:rsid w:val="00E775B4"/>
    <w:rsid w:val="00E775B7"/>
    <w:rsid w:val="00E77614"/>
    <w:rsid w:val="00E80817"/>
    <w:rsid w:val="00E80AA8"/>
    <w:rsid w:val="00E81EB9"/>
    <w:rsid w:val="00E8256E"/>
    <w:rsid w:val="00E83BF2"/>
    <w:rsid w:val="00E83EE3"/>
    <w:rsid w:val="00E844DF"/>
    <w:rsid w:val="00E84646"/>
    <w:rsid w:val="00E84BC1"/>
    <w:rsid w:val="00E86215"/>
    <w:rsid w:val="00E86BB4"/>
    <w:rsid w:val="00E87713"/>
    <w:rsid w:val="00E87DAF"/>
    <w:rsid w:val="00E87E52"/>
    <w:rsid w:val="00E87E85"/>
    <w:rsid w:val="00E907EF"/>
    <w:rsid w:val="00E91059"/>
    <w:rsid w:val="00E910D4"/>
    <w:rsid w:val="00E914B6"/>
    <w:rsid w:val="00E91703"/>
    <w:rsid w:val="00E91A7E"/>
    <w:rsid w:val="00E91F96"/>
    <w:rsid w:val="00E91FE5"/>
    <w:rsid w:val="00E91FED"/>
    <w:rsid w:val="00E9222E"/>
    <w:rsid w:val="00E92773"/>
    <w:rsid w:val="00E92779"/>
    <w:rsid w:val="00E92787"/>
    <w:rsid w:val="00E92F3B"/>
    <w:rsid w:val="00E936CF"/>
    <w:rsid w:val="00E938F7"/>
    <w:rsid w:val="00E93954"/>
    <w:rsid w:val="00E93B3D"/>
    <w:rsid w:val="00E93F63"/>
    <w:rsid w:val="00E94DAE"/>
    <w:rsid w:val="00E9564E"/>
    <w:rsid w:val="00E95721"/>
    <w:rsid w:val="00E95B77"/>
    <w:rsid w:val="00E96A4C"/>
    <w:rsid w:val="00E976F6"/>
    <w:rsid w:val="00E97EB5"/>
    <w:rsid w:val="00EA0BFE"/>
    <w:rsid w:val="00EA1387"/>
    <w:rsid w:val="00EA1746"/>
    <w:rsid w:val="00EA1943"/>
    <w:rsid w:val="00EA2389"/>
    <w:rsid w:val="00EA249F"/>
    <w:rsid w:val="00EA2F39"/>
    <w:rsid w:val="00EA2FFA"/>
    <w:rsid w:val="00EA3399"/>
    <w:rsid w:val="00EA3958"/>
    <w:rsid w:val="00EA3CD6"/>
    <w:rsid w:val="00EA46AC"/>
    <w:rsid w:val="00EA47D5"/>
    <w:rsid w:val="00EA4A6F"/>
    <w:rsid w:val="00EA513F"/>
    <w:rsid w:val="00EA5363"/>
    <w:rsid w:val="00EA6D80"/>
    <w:rsid w:val="00EA7C13"/>
    <w:rsid w:val="00EB0437"/>
    <w:rsid w:val="00EB113D"/>
    <w:rsid w:val="00EB247A"/>
    <w:rsid w:val="00EB290A"/>
    <w:rsid w:val="00EB291A"/>
    <w:rsid w:val="00EB3F9D"/>
    <w:rsid w:val="00EB436D"/>
    <w:rsid w:val="00EB58D4"/>
    <w:rsid w:val="00EB5DC6"/>
    <w:rsid w:val="00EB691E"/>
    <w:rsid w:val="00EB6AC4"/>
    <w:rsid w:val="00EB6EA6"/>
    <w:rsid w:val="00EC01C3"/>
    <w:rsid w:val="00EC1186"/>
    <w:rsid w:val="00EC1974"/>
    <w:rsid w:val="00EC1E41"/>
    <w:rsid w:val="00EC2A9E"/>
    <w:rsid w:val="00EC597D"/>
    <w:rsid w:val="00EC5A45"/>
    <w:rsid w:val="00EC5FB5"/>
    <w:rsid w:val="00EC6EF5"/>
    <w:rsid w:val="00EC6F57"/>
    <w:rsid w:val="00EC7A16"/>
    <w:rsid w:val="00EC7D55"/>
    <w:rsid w:val="00EC7D6B"/>
    <w:rsid w:val="00ED014A"/>
    <w:rsid w:val="00ED0588"/>
    <w:rsid w:val="00ED0882"/>
    <w:rsid w:val="00ED0BCF"/>
    <w:rsid w:val="00ED14B9"/>
    <w:rsid w:val="00ED1BED"/>
    <w:rsid w:val="00ED1C95"/>
    <w:rsid w:val="00ED20E7"/>
    <w:rsid w:val="00ED20EB"/>
    <w:rsid w:val="00ED33ED"/>
    <w:rsid w:val="00ED345D"/>
    <w:rsid w:val="00ED3BF0"/>
    <w:rsid w:val="00ED41C9"/>
    <w:rsid w:val="00ED4861"/>
    <w:rsid w:val="00ED4983"/>
    <w:rsid w:val="00ED4E80"/>
    <w:rsid w:val="00ED5826"/>
    <w:rsid w:val="00ED5A2D"/>
    <w:rsid w:val="00ED5CF5"/>
    <w:rsid w:val="00ED61B3"/>
    <w:rsid w:val="00ED69B1"/>
    <w:rsid w:val="00ED6C4D"/>
    <w:rsid w:val="00ED79F2"/>
    <w:rsid w:val="00ED79FA"/>
    <w:rsid w:val="00ED7FBC"/>
    <w:rsid w:val="00EE122D"/>
    <w:rsid w:val="00EE1354"/>
    <w:rsid w:val="00EE13E2"/>
    <w:rsid w:val="00EE1BEE"/>
    <w:rsid w:val="00EE1C20"/>
    <w:rsid w:val="00EE1EC7"/>
    <w:rsid w:val="00EE27A7"/>
    <w:rsid w:val="00EE2AF8"/>
    <w:rsid w:val="00EE2FD5"/>
    <w:rsid w:val="00EE3585"/>
    <w:rsid w:val="00EE3A88"/>
    <w:rsid w:val="00EE3EEF"/>
    <w:rsid w:val="00EE408B"/>
    <w:rsid w:val="00EE428E"/>
    <w:rsid w:val="00EE4522"/>
    <w:rsid w:val="00EE45FD"/>
    <w:rsid w:val="00EE4B6B"/>
    <w:rsid w:val="00EE4C6C"/>
    <w:rsid w:val="00EE4E01"/>
    <w:rsid w:val="00EE6BE1"/>
    <w:rsid w:val="00EE6F14"/>
    <w:rsid w:val="00EE717D"/>
    <w:rsid w:val="00EE745B"/>
    <w:rsid w:val="00EE7738"/>
    <w:rsid w:val="00EE7E6F"/>
    <w:rsid w:val="00EF0509"/>
    <w:rsid w:val="00EF0B0F"/>
    <w:rsid w:val="00EF0E6A"/>
    <w:rsid w:val="00EF1098"/>
    <w:rsid w:val="00EF15EE"/>
    <w:rsid w:val="00EF18CD"/>
    <w:rsid w:val="00EF2056"/>
    <w:rsid w:val="00EF2825"/>
    <w:rsid w:val="00EF29D2"/>
    <w:rsid w:val="00EF3F23"/>
    <w:rsid w:val="00EF42FF"/>
    <w:rsid w:val="00EF4CC0"/>
    <w:rsid w:val="00EF5D7D"/>
    <w:rsid w:val="00EF5D99"/>
    <w:rsid w:val="00EF60A5"/>
    <w:rsid w:val="00EF6574"/>
    <w:rsid w:val="00EF68E0"/>
    <w:rsid w:val="00EF70AD"/>
    <w:rsid w:val="00EF77D7"/>
    <w:rsid w:val="00EF7899"/>
    <w:rsid w:val="00EF7BC9"/>
    <w:rsid w:val="00EF7E71"/>
    <w:rsid w:val="00F009EE"/>
    <w:rsid w:val="00F016D3"/>
    <w:rsid w:val="00F026D1"/>
    <w:rsid w:val="00F02BC9"/>
    <w:rsid w:val="00F02C01"/>
    <w:rsid w:val="00F0334A"/>
    <w:rsid w:val="00F03614"/>
    <w:rsid w:val="00F0386E"/>
    <w:rsid w:val="00F04014"/>
    <w:rsid w:val="00F040A2"/>
    <w:rsid w:val="00F0473B"/>
    <w:rsid w:val="00F0497B"/>
    <w:rsid w:val="00F04E37"/>
    <w:rsid w:val="00F04EA7"/>
    <w:rsid w:val="00F04F25"/>
    <w:rsid w:val="00F051B5"/>
    <w:rsid w:val="00F0554C"/>
    <w:rsid w:val="00F05600"/>
    <w:rsid w:val="00F05805"/>
    <w:rsid w:val="00F07528"/>
    <w:rsid w:val="00F07984"/>
    <w:rsid w:val="00F10249"/>
    <w:rsid w:val="00F11B8D"/>
    <w:rsid w:val="00F12D5D"/>
    <w:rsid w:val="00F13279"/>
    <w:rsid w:val="00F13F7C"/>
    <w:rsid w:val="00F1473E"/>
    <w:rsid w:val="00F148E8"/>
    <w:rsid w:val="00F15CF6"/>
    <w:rsid w:val="00F15F3A"/>
    <w:rsid w:val="00F162D4"/>
    <w:rsid w:val="00F167FE"/>
    <w:rsid w:val="00F16A20"/>
    <w:rsid w:val="00F17606"/>
    <w:rsid w:val="00F17CFD"/>
    <w:rsid w:val="00F204A8"/>
    <w:rsid w:val="00F2058B"/>
    <w:rsid w:val="00F20A3E"/>
    <w:rsid w:val="00F20C29"/>
    <w:rsid w:val="00F20D7A"/>
    <w:rsid w:val="00F20E58"/>
    <w:rsid w:val="00F21ECD"/>
    <w:rsid w:val="00F23182"/>
    <w:rsid w:val="00F2320F"/>
    <w:rsid w:val="00F23D95"/>
    <w:rsid w:val="00F249D8"/>
    <w:rsid w:val="00F24B65"/>
    <w:rsid w:val="00F24C88"/>
    <w:rsid w:val="00F25671"/>
    <w:rsid w:val="00F258F2"/>
    <w:rsid w:val="00F25A30"/>
    <w:rsid w:val="00F25AE6"/>
    <w:rsid w:val="00F26604"/>
    <w:rsid w:val="00F2661C"/>
    <w:rsid w:val="00F26CF8"/>
    <w:rsid w:val="00F2713B"/>
    <w:rsid w:val="00F301FF"/>
    <w:rsid w:val="00F30CBB"/>
    <w:rsid w:val="00F31399"/>
    <w:rsid w:val="00F314FF"/>
    <w:rsid w:val="00F317EE"/>
    <w:rsid w:val="00F3209B"/>
    <w:rsid w:val="00F32120"/>
    <w:rsid w:val="00F3214C"/>
    <w:rsid w:val="00F3270C"/>
    <w:rsid w:val="00F3297E"/>
    <w:rsid w:val="00F32B05"/>
    <w:rsid w:val="00F32D79"/>
    <w:rsid w:val="00F33427"/>
    <w:rsid w:val="00F33719"/>
    <w:rsid w:val="00F33CCC"/>
    <w:rsid w:val="00F33F8D"/>
    <w:rsid w:val="00F346FE"/>
    <w:rsid w:val="00F34B8E"/>
    <w:rsid w:val="00F34F2B"/>
    <w:rsid w:val="00F35DE6"/>
    <w:rsid w:val="00F360E3"/>
    <w:rsid w:val="00F36570"/>
    <w:rsid w:val="00F36F48"/>
    <w:rsid w:val="00F3757B"/>
    <w:rsid w:val="00F37CB6"/>
    <w:rsid w:val="00F37F65"/>
    <w:rsid w:val="00F4010B"/>
    <w:rsid w:val="00F40AB0"/>
    <w:rsid w:val="00F40F46"/>
    <w:rsid w:val="00F41492"/>
    <w:rsid w:val="00F41988"/>
    <w:rsid w:val="00F41BB3"/>
    <w:rsid w:val="00F4238F"/>
    <w:rsid w:val="00F4256C"/>
    <w:rsid w:val="00F429F0"/>
    <w:rsid w:val="00F42F2E"/>
    <w:rsid w:val="00F43B45"/>
    <w:rsid w:val="00F46136"/>
    <w:rsid w:val="00F461CC"/>
    <w:rsid w:val="00F466CC"/>
    <w:rsid w:val="00F46B63"/>
    <w:rsid w:val="00F46C2D"/>
    <w:rsid w:val="00F46E42"/>
    <w:rsid w:val="00F4702C"/>
    <w:rsid w:val="00F47554"/>
    <w:rsid w:val="00F475B8"/>
    <w:rsid w:val="00F47BAE"/>
    <w:rsid w:val="00F505B8"/>
    <w:rsid w:val="00F505C5"/>
    <w:rsid w:val="00F50757"/>
    <w:rsid w:val="00F50F5F"/>
    <w:rsid w:val="00F52033"/>
    <w:rsid w:val="00F532BD"/>
    <w:rsid w:val="00F5350D"/>
    <w:rsid w:val="00F537C0"/>
    <w:rsid w:val="00F53AA9"/>
    <w:rsid w:val="00F53EFE"/>
    <w:rsid w:val="00F544C3"/>
    <w:rsid w:val="00F54CE0"/>
    <w:rsid w:val="00F558C9"/>
    <w:rsid w:val="00F55DA7"/>
    <w:rsid w:val="00F561E6"/>
    <w:rsid w:val="00F563F8"/>
    <w:rsid w:val="00F56EB1"/>
    <w:rsid w:val="00F57191"/>
    <w:rsid w:val="00F6091F"/>
    <w:rsid w:val="00F60BA2"/>
    <w:rsid w:val="00F60D25"/>
    <w:rsid w:val="00F614F2"/>
    <w:rsid w:val="00F628FD"/>
    <w:rsid w:val="00F62AB1"/>
    <w:rsid w:val="00F634F6"/>
    <w:rsid w:val="00F65659"/>
    <w:rsid w:val="00F66268"/>
    <w:rsid w:val="00F66279"/>
    <w:rsid w:val="00F663D8"/>
    <w:rsid w:val="00F67600"/>
    <w:rsid w:val="00F67C85"/>
    <w:rsid w:val="00F7012F"/>
    <w:rsid w:val="00F7020C"/>
    <w:rsid w:val="00F70225"/>
    <w:rsid w:val="00F705B3"/>
    <w:rsid w:val="00F70657"/>
    <w:rsid w:val="00F70725"/>
    <w:rsid w:val="00F7192F"/>
    <w:rsid w:val="00F7199A"/>
    <w:rsid w:val="00F72305"/>
    <w:rsid w:val="00F72BF3"/>
    <w:rsid w:val="00F72C44"/>
    <w:rsid w:val="00F736B1"/>
    <w:rsid w:val="00F73AB8"/>
    <w:rsid w:val="00F73B90"/>
    <w:rsid w:val="00F755AB"/>
    <w:rsid w:val="00F75B8F"/>
    <w:rsid w:val="00F75E94"/>
    <w:rsid w:val="00F7609C"/>
    <w:rsid w:val="00F762A9"/>
    <w:rsid w:val="00F7759B"/>
    <w:rsid w:val="00F776DA"/>
    <w:rsid w:val="00F77B4D"/>
    <w:rsid w:val="00F77C01"/>
    <w:rsid w:val="00F804D8"/>
    <w:rsid w:val="00F805BB"/>
    <w:rsid w:val="00F8067E"/>
    <w:rsid w:val="00F811A2"/>
    <w:rsid w:val="00F82126"/>
    <w:rsid w:val="00F822C2"/>
    <w:rsid w:val="00F82692"/>
    <w:rsid w:val="00F82AFA"/>
    <w:rsid w:val="00F82C6E"/>
    <w:rsid w:val="00F83177"/>
    <w:rsid w:val="00F8370F"/>
    <w:rsid w:val="00F837B4"/>
    <w:rsid w:val="00F83834"/>
    <w:rsid w:val="00F840B0"/>
    <w:rsid w:val="00F84C99"/>
    <w:rsid w:val="00F84E56"/>
    <w:rsid w:val="00F851AD"/>
    <w:rsid w:val="00F85B9E"/>
    <w:rsid w:val="00F85E4B"/>
    <w:rsid w:val="00F86375"/>
    <w:rsid w:val="00F86FF7"/>
    <w:rsid w:val="00F87305"/>
    <w:rsid w:val="00F874D5"/>
    <w:rsid w:val="00F87B07"/>
    <w:rsid w:val="00F90178"/>
    <w:rsid w:val="00F902DC"/>
    <w:rsid w:val="00F90610"/>
    <w:rsid w:val="00F9104C"/>
    <w:rsid w:val="00F915D4"/>
    <w:rsid w:val="00F927C1"/>
    <w:rsid w:val="00F92BEF"/>
    <w:rsid w:val="00F9318B"/>
    <w:rsid w:val="00F938AE"/>
    <w:rsid w:val="00F93C2A"/>
    <w:rsid w:val="00F94880"/>
    <w:rsid w:val="00F9510E"/>
    <w:rsid w:val="00F961C6"/>
    <w:rsid w:val="00F965A4"/>
    <w:rsid w:val="00F970A3"/>
    <w:rsid w:val="00F971F8"/>
    <w:rsid w:val="00F971F9"/>
    <w:rsid w:val="00F97414"/>
    <w:rsid w:val="00FA005C"/>
    <w:rsid w:val="00FA03DB"/>
    <w:rsid w:val="00FA053A"/>
    <w:rsid w:val="00FA0D4A"/>
    <w:rsid w:val="00FA0DAE"/>
    <w:rsid w:val="00FA10BB"/>
    <w:rsid w:val="00FA159D"/>
    <w:rsid w:val="00FA1A01"/>
    <w:rsid w:val="00FA1E51"/>
    <w:rsid w:val="00FA2CFD"/>
    <w:rsid w:val="00FA2E22"/>
    <w:rsid w:val="00FA33D2"/>
    <w:rsid w:val="00FA34E9"/>
    <w:rsid w:val="00FA3BCC"/>
    <w:rsid w:val="00FA435C"/>
    <w:rsid w:val="00FA4976"/>
    <w:rsid w:val="00FA5154"/>
    <w:rsid w:val="00FA5343"/>
    <w:rsid w:val="00FA5E44"/>
    <w:rsid w:val="00FA66D3"/>
    <w:rsid w:val="00FA6C88"/>
    <w:rsid w:val="00FA6D86"/>
    <w:rsid w:val="00FA791A"/>
    <w:rsid w:val="00FA7AD3"/>
    <w:rsid w:val="00FA7ED5"/>
    <w:rsid w:val="00FB016C"/>
    <w:rsid w:val="00FB1271"/>
    <w:rsid w:val="00FB1852"/>
    <w:rsid w:val="00FB1899"/>
    <w:rsid w:val="00FB19CE"/>
    <w:rsid w:val="00FB1FFF"/>
    <w:rsid w:val="00FB22E0"/>
    <w:rsid w:val="00FB248C"/>
    <w:rsid w:val="00FB2702"/>
    <w:rsid w:val="00FB31D0"/>
    <w:rsid w:val="00FB3760"/>
    <w:rsid w:val="00FB3790"/>
    <w:rsid w:val="00FB4CC1"/>
    <w:rsid w:val="00FB4E93"/>
    <w:rsid w:val="00FB5133"/>
    <w:rsid w:val="00FB6343"/>
    <w:rsid w:val="00FB67F5"/>
    <w:rsid w:val="00FB6E1D"/>
    <w:rsid w:val="00FB7169"/>
    <w:rsid w:val="00FB7327"/>
    <w:rsid w:val="00FB74C6"/>
    <w:rsid w:val="00FB77DF"/>
    <w:rsid w:val="00FC06AD"/>
    <w:rsid w:val="00FC0869"/>
    <w:rsid w:val="00FC08D3"/>
    <w:rsid w:val="00FC0C7E"/>
    <w:rsid w:val="00FC0EC9"/>
    <w:rsid w:val="00FC1A98"/>
    <w:rsid w:val="00FC2D8B"/>
    <w:rsid w:val="00FC3952"/>
    <w:rsid w:val="00FC47B5"/>
    <w:rsid w:val="00FC4C8E"/>
    <w:rsid w:val="00FC56D9"/>
    <w:rsid w:val="00FC6026"/>
    <w:rsid w:val="00FC65BC"/>
    <w:rsid w:val="00FC7289"/>
    <w:rsid w:val="00FC7393"/>
    <w:rsid w:val="00FC778B"/>
    <w:rsid w:val="00FC77F1"/>
    <w:rsid w:val="00FC7939"/>
    <w:rsid w:val="00FD0574"/>
    <w:rsid w:val="00FD1394"/>
    <w:rsid w:val="00FD185E"/>
    <w:rsid w:val="00FD18A4"/>
    <w:rsid w:val="00FD1DB1"/>
    <w:rsid w:val="00FD2217"/>
    <w:rsid w:val="00FD2309"/>
    <w:rsid w:val="00FD28ED"/>
    <w:rsid w:val="00FD2FF0"/>
    <w:rsid w:val="00FD3306"/>
    <w:rsid w:val="00FD341D"/>
    <w:rsid w:val="00FD36B1"/>
    <w:rsid w:val="00FD3A83"/>
    <w:rsid w:val="00FD41A7"/>
    <w:rsid w:val="00FD423A"/>
    <w:rsid w:val="00FD484A"/>
    <w:rsid w:val="00FD59AC"/>
    <w:rsid w:val="00FD68E1"/>
    <w:rsid w:val="00FD6B71"/>
    <w:rsid w:val="00FD7076"/>
    <w:rsid w:val="00FD732F"/>
    <w:rsid w:val="00FE027B"/>
    <w:rsid w:val="00FE0344"/>
    <w:rsid w:val="00FE075D"/>
    <w:rsid w:val="00FE0819"/>
    <w:rsid w:val="00FE08E6"/>
    <w:rsid w:val="00FE12CD"/>
    <w:rsid w:val="00FE1691"/>
    <w:rsid w:val="00FE1CBF"/>
    <w:rsid w:val="00FE2ECE"/>
    <w:rsid w:val="00FE2FFD"/>
    <w:rsid w:val="00FE32F9"/>
    <w:rsid w:val="00FE3809"/>
    <w:rsid w:val="00FE3D88"/>
    <w:rsid w:val="00FE42C2"/>
    <w:rsid w:val="00FE482C"/>
    <w:rsid w:val="00FE4B06"/>
    <w:rsid w:val="00FE4C7E"/>
    <w:rsid w:val="00FE50E8"/>
    <w:rsid w:val="00FE54C4"/>
    <w:rsid w:val="00FE59FD"/>
    <w:rsid w:val="00FE5B19"/>
    <w:rsid w:val="00FE646D"/>
    <w:rsid w:val="00FE68E5"/>
    <w:rsid w:val="00FE6C09"/>
    <w:rsid w:val="00FE7BF0"/>
    <w:rsid w:val="00FE7C48"/>
    <w:rsid w:val="00FE7DCD"/>
    <w:rsid w:val="00FE7F98"/>
    <w:rsid w:val="00FF03DA"/>
    <w:rsid w:val="00FF054A"/>
    <w:rsid w:val="00FF17A0"/>
    <w:rsid w:val="00FF1F35"/>
    <w:rsid w:val="00FF27B8"/>
    <w:rsid w:val="00FF2900"/>
    <w:rsid w:val="00FF2C24"/>
    <w:rsid w:val="00FF2E7F"/>
    <w:rsid w:val="00FF2F7F"/>
    <w:rsid w:val="00FF306D"/>
    <w:rsid w:val="00FF41F5"/>
    <w:rsid w:val="00FF474E"/>
    <w:rsid w:val="00FF4804"/>
    <w:rsid w:val="00FF4A30"/>
    <w:rsid w:val="00FF5998"/>
    <w:rsid w:val="00FF5ABF"/>
    <w:rsid w:val="00FF5CC9"/>
    <w:rsid w:val="00FF625F"/>
    <w:rsid w:val="00FF67CE"/>
    <w:rsid w:val="00FF7BAC"/>
    <w:rsid w:val="105133CC"/>
    <w:rsid w:val="15A5A002"/>
    <w:rsid w:val="31D3619C"/>
    <w:rsid w:val="489C4820"/>
    <w:rsid w:val="77C5D684"/>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CCBB1F"/>
  <w15:chartTrackingRefBased/>
  <w15:docId w15:val="{B7295647-918B-4B09-B53E-E7F10ECB361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1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6A7069"/>
    <w:pPr>
      <w:spacing w:before="120" w:after="120" w:line="280" w:lineRule="atLeast"/>
    </w:pPr>
    <w:rPr>
      <w:sz w:val="20"/>
      <w:szCs w:val="20"/>
    </w:rPr>
  </w:style>
  <w:style w:type="paragraph" w:styleId="Heading1">
    <w:name w:val="heading 1"/>
    <w:basedOn w:val="Normal"/>
    <w:next w:val="BodyText"/>
    <w:link w:val="Heading1Char"/>
    <w:uiPriority w:val="9"/>
    <w:qFormat/>
    <w:rsid w:val="00D10F14"/>
    <w:pPr>
      <w:numPr>
        <w:numId w:val="4"/>
      </w:numPr>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240" w:after="480" w:line="504" w:lineRule="atLeast"/>
      <w:ind w:right="567"/>
      <w:outlineLvl w:val="0"/>
    </w:pPr>
    <w:rPr>
      <w:rFonts w:asciiTheme="majorHAnsi" w:hAnsiTheme="majorHAnsi"/>
      <w:color w:val="FFFFFF" w:themeColor="background1"/>
      <w:sz w:val="42"/>
    </w:rPr>
  </w:style>
  <w:style w:type="paragraph" w:styleId="Heading2">
    <w:name w:val="heading 2"/>
    <w:basedOn w:val="Normal"/>
    <w:next w:val="BodyText"/>
    <w:link w:val="Heading2Char"/>
    <w:uiPriority w:val="9"/>
    <w:qFormat/>
    <w:rsid w:val="00D10F14"/>
    <w:pPr>
      <w:keepNext/>
      <w:keepLines/>
      <w:numPr>
        <w:ilvl w:val="2"/>
        <w:numId w:val="4"/>
      </w:numPr>
      <w:spacing w:before="480" w:line="340" w:lineRule="atLeast"/>
      <w:outlineLvl w:val="1"/>
    </w:pPr>
    <w:rPr>
      <w:rFonts w:asciiTheme="majorHAnsi" w:eastAsiaTheme="majorEastAsia" w:hAnsiTheme="majorHAnsi" w:cstheme="majorBidi"/>
      <w:sz w:val="30"/>
      <w:szCs w:val="60"/>
    </w:rPr>
  </w:style>
  <w:style w:type="paragraph" w:styleId="Heading3">
    <w:name w:val="heading 3"/>
    <w:basedOn w:val="Normal"/>
    <w:next w:val="BodyText"/>
    <w:link w:val="Heading3Char"/>
    <w:uiPriority w:val="9"/>
    <w:qFormat/>
    <w:rsid w:val="008B78B1"/>
    <w:pPr>
      <w:keepNext/>
      <w:keepLines/>
      <w:spacing w:before="240" w:line="300" w:lineRule="atLeast"/>
      <w:outlineLvl w:val="2"/>
    </w:pPr>
    <w:rPr>
      <w:rFonts w:asciiTheme="majorHAnsi" w:eastAsiaTheme="majorEastAsia" w:hAnsiTheme="majorHAnsi" w:cstheme="majorBidi"/>
      <w:color w:val="2D9AC2" w:themeColor="text2" w:themeShade="BF"/>
      <w:sz w:val="26"/>
      <w:szCs w:val="37"/>
    </w:rPr>
  </w:style>
  <w:style w:type="paragraph" w:styleId="Heading4">
    <w:name w:val="heading 4"/>
    <w:basedOn w:val="Normal"/>
    <w:next w:val="BodyText"/>
    <w:link w:val="Heading4Char"/>
    <w:uiPriority w:val="9"/>
    <w:qFormat/>
    <w:rsid w:val="00F3209B"/>
    <w:pPr>
      <w:keepNext/>
      <w:keepLines/>
      <w:spacing w:before="240" w:line="264" w:lineRule="atLeast"/>
      <w:outlineLvl w:val="3"/>
    </w:pPr>
    <w:rPr>
      <w:rFonts w:asciiTheme="majorHAnsi" w:eastAsiaTheme="majorEastAsia" w:hAnsiTheme="majorHAnsi" w:cstheme="majorBidi"/>
      <w:iCs/>
      <w:color w:val="265A9A" w:themeColor="background2"/>
      <w:sz w:val="22"/>
      <w:szCs w:val="33"/>
    </w:rPr>
  </w:style>
  <w:style w:type="paragraph" w:styleId="Heading5">
    <w:name w:val="heading 5"/>
    <w:basedOn w:val="Normal"/>
    <w:next w:val="BodyText"/>
    <w:link w:val="Heading5Char"/>
    <w:uiPriority w:val="9"/>
    <w:qFormat/>
    <w:rsid w:val="007158C6"/>
    <w:pPr>
      <w:keepNext/>
      <w:keepLines/>
      <w:spacing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7158C6"/>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976023"/>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6C4C82"/>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701100"/>
    <w:pPr>
      <w:spacing w:line="240" w:lineRule="auto"/>
      <w:outlineLvl w:val="8"/>
    </w:pPr>
    <w:rPr>
      <w:rFonts w:asciiTheme="majorHAnsi" w:hAnsiTheme="majorHAnsi"/>
      <w:color w:val="4D7028"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11924"/>
    <w:rPr>
      <w:color w:val="808080"/>
    </w:rPr>
  </w:style>
  <w:style w:type="paragraph" w:styleId="Date">
    <w:name w:val="Date"/>
    <w:basedOn w:val="Normal"/>
    <w:next w:val="Normal"/>
    <w:link w:val="DateChar"/>
    <w:uiPriority w:val="99"/>
    <w:unhideWhenUsed/>
    <w:rsid w:val="00914399"/>
    <w:pPr>
      <w:spacing w:after="360" w:line="293" w:lineRule="auto"/>
    </w:pPr>
  </w:style>
  <w:style w:type="character" w:customStyle="1" w:styleId="DateChar">
    <w:name w:val="Date Char"/>
    <w:basedOn w:val="DefaultParagraphFont"/>
    <w:link w:val="Date"/>
    <w:uiPriority w:val="99"/>
    <w:rsid w:val="00914399"/>
    <w:rPr>
      <w:sz w:val="20"/>
      <w:szCs w:val="20"/>
    </w:rPr>
  </w:style>
  <w:style w:type="paragraph" w:styleId="NoSpacing">
    <w:name w:val="No Spacing"/>
    <w:basedOn w:val="Normal"/>
    <w:link w:val="NoSpacingChar"/>
    <w:uiPriority w:val="10"/>
    <w:qFormat/>
    <w:rsid w:val="00A86051"/>
    <w:pPr>
      <w:spacing w:before="0" w:after="0"/>
    </w:pPr>
  </w:style>
  <w:style w:type="paragraph" w:styleId="ListBullet">
    <w:name w:val="List Bullet"/>
    <w:basedOn w:val="Normal"/>
    <w:link w:val="ListBulletChar"/>
    <w:uiPriority w:val="1"/>
    <w:qFormat/>
    <w:rsid w:val="00734F5B"/>
    <w:pPr>
      <w:numPr>
        <w:numId w:val="21"/>
      </w:numPr>
      <w:contextualSpacing/>
    </w:pPr>
  </w:style>
  <w:style w:type="paragraph" w:styleId="ListBullet2">
    <w:name w:val="List Bullet 2"/>
    <w:basedOn w:val="Normal"/>
    <w:uiPriority w:val="1"/>
    <w:qFormat/>
    <w:rsid w:val="008F6F1A"/>
    <w:pPr>
      <w:numPr>
        <w:ilvl w:val="1"/>
        <w:numId w:val="21"/>
      </w:numPr>
      <w:contextualSpacing/>
    </w:pPr>
  </w:style>
  <w:style w:type="paragraph" w:styleId="ListNumber">
    <w:name w:val="List Number"/>
    <w:basedOn w:val="Normal"/>
    <w:uiPriority w:val="2"/>
    <w:qFormat/>
    <w:rsid w:val="00E70DD7"/>
    <w:pPr>
      <w:numPr>
        <w:numId w:val="10"/>
      </w:numPr>
      <w:spacing w:before="60"/>
      <w:ind w:left="340" w:hanging="340"/>
      <w:contextualSpacing/>
    </w:pPr>
  </w:style>
  <w:style w:type="numbering" w:customStyle="1" w:styleId="Bullets">
    <w:name w:val="Bullets"/>
    <w:uiPriority w:val="99"/>
    <w:rsid w:val="008F6F1A"/>
    <w:pPr>
      <w:numPr>
        <w:numId w:val="2"/>
      </w:numPr>
    </w:pPr>
  </w:style>
  <w:style w:type="character" w:customStyle="1" w:styleId="Heading1Char">
    <w:name w:val="Heading 1 Char"/>
    <w:basedOn w:val="DefaultParagraphFont"/>
    <w:link w:val="Heading1"/>
    <w:uiPriority w:val="9"/>
    <w:rsid w:val="00DA5484"/>
    <w:rPr>
      <w:rFonts w:asciiTheme="majorHAnsi" w:hAnsiTheme="majorHAnsi"/>
      <w:color w:val="FFFFFF" w:themeColor="background1"/>
      <w:sz w:val="42"/>
      <w:szCs w:val="20"/>
      <w:shd w:val="clear" w:color="auto" w:fill="265A9A" w:themeFill="background2"/>
    </w:rPr>
  </w:style>
  <w:style w:type="paragraph" w:styleId="ListNumber2">
    <w:name w:val="List Number 2"/>
    <w:basedOn w:val="Normal"/>
    <w:uiPriority w:val="13"/>
    <w:semiHidden/>
    <w:qFormat/>
    <w:rsid w:val="009C6075"/>
    <w:pPr>
      <w:numPr>
        <w:ilvl w:val="1"/>
        <w:numId w:val="10"/>
      </w:numPr>
      <w:spacing w:before="60"/>
      <w:contextualSpacing/>
    </w:pPr>
  </w:style>
  <w:style w:type="character" w:customStyle="1" w:styleId="Heading2Char">
    <w:name w:val="Heading 2 Char"/>
    <w:basedOn w:val="DefaultParagraphFont"/>
    <w:link w:val="Heading2"/>
    <w:uiPriority w:val="9"/>
    <w:rsid w:val="00F3209B"/>
    <w:rPr>
      <w:rFonts w:asciiTheme="majorHAnsi" w:eastAsiaTheme="majorEastAsia" w:hAnsiTheme="majorHAnsi" w:cstheme="majorBidi"/>
      <w:sz w:val="30"/>
      <w:szCs w:val="60"/>
    </w:rPr>
  </w:style>
  <w:style w:type="paragraph" w:styleId="ListParagraph">
    <w:name w:val="List Paragraph"/>
    <w:basedOn w:val="Normal"/>
    <w:uiPriority w:val="34"/>
    <w:rsid w:val="00594496"/>
    <w:pPr>
      <w:spacing w:line="293" w:lineRule="auto"/>
      <w:ind w:left="284"/>
      <w:contextualSpacing/>
    </w:pPr>
  </w:style>
  <w:style w:type="paragraph" w:styleId="Header">
    <w:name w:val="header"/>
    <w:basedOn w:val="Normal"/>
    <w:link w:val="HeaderChar"/>
    <w:uiPriority w:val="99"/>
    <w:unhideWhenUsed/>
    <w:rsid w:val="002F6386"/>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2F6386"/>
    <w:rPr>
      <w:sz w:val="16"/>
      <w:szCs w:val="20"/>
    </w:rPr>
  </w:style>
  <w:style w:type="paragraph" w:styleId="Footer">
    <w:name w:val="footer"/>
    <w:basedOn w:val="Normal"/>
    <w:link w:val="FooterChar"/>
    <w:uiPriority w:val="11"/>
    <w:rsid w:val="003B7DB1"/>
    <w:pPr>
      <w:tabs>
        <w:tab w:val="center" w:pos="4513"/>
        <w:tab w:val="right" w:pos="9026"/>
      </w:tabs>
      <w:spacing w:after="0" w:line="240" w:lineRule="auto"/>
      <w:contextualSpacing/>
    </w:pPr>
    <w:rPr>
      <w:rFonts w:asciiTheme="majorHAnsi" w:hAnsiTheme="majorHAnsi"/>
      <w:sz w:val="17"/>
      <w:szCs w:val="22"/>
    </w:rPr>
  </w:style>
  <w:style w:type="character" w:customStyle="1" w:styleId="FooterChar">
    <w:name w:val="Footer Char"/>
    <w:basedOn w:val="DefaultParagraphFont"/>
    <w:link w:val="Footer"/>
    <w:uiPriority w:val="11"/>
    <w:rsid w:val="00C17B40"/>
    <w:rPr>
      <w:rFonts w:asciiTheme="majorHAnsi" w:hAnsiTheme="majorHAnsi"/>
      <w:sz w:val="17"/>
    </w:rPr>
  </w:style>
  <w:style w:type="numbering" w:customStyle="1" w:styleId="Numbering">
    <w:name w:val="Numbering"/>
    <w:uiPriority w:val="99"/>
    <w:rsid w:val="009C6075"/>
    <w:pPr>
      <w:numPr>
        <w:numId w:val="3"/>
      </w:numPr>
    </w:pPr>
  </w:style>
  <w:style w:type="paragraph" w:styleId="ListBullet3">
    <w:name w:val="List Bullet 3"/>
    <w:basedOn w:val="Normal"/>
    <w:uiPriority w:val="1"/>
    <w:qFormat/>
    <w:rsid w:val="005B1BA3"/>
    <w:pPr>
      <w:numPr>
        <w:ilvl w:val="2"/>
        <w:numId w:val="21"/>
      </w:numPr>
      <w:contextualSpacing/>
    </w:pPr>
  </w:style>
  <w:style w:type="paragraph" w:styleId="ListContinue2">
    <w:name w:val="List Continue 2"/>
    <w:basedOn w:val="Normal"/>
    <w:uiPriority w:val="3"/>
    <w:unhideWhenUsed/>
    <w:qFormat/>
    <w:rsid w:val="009C6075"/>
    <w:pPr>
      <w:spacing w:before="60"/>
      <w:ind w:left="454"/>
    </w:pPr>
  </w:style>
  <w:style w:type="paragraph" w:styleId="ListNumber3">
    <w:name w:val="List Number 3"/>
    <w:basedOn w:val="Normal"/>
    <w:uiPriority w:val="13"/>
    <w:semiHidden/>
    <w:qFormat/>
    <w:rsid w:val="009C6075"/>
    <w:pPr>
      <w:numPr>
        <w:ilvl w:val="2"/>
        <w:numId w:val="10"/>
      </w:numPr>
      <w:spacing w:before="60"/>
      <w:contextualSpacing/>
    </w:pPr>
  </w:style>
  <w:style w:type="paragraph" w:styleId="ListNumber4">
    <w:name w:val="List Number 4"/>
    <w:basedOn w:val="Normal"/>
    <w:uiPriority w:val="13"/>
    <w:semiHidden/>
    <w:qFormat/>
    <w:rsid w:val="009C6075"/>
    <w:pPr>
      <w:numPr>
        <w:ilvl w:val="3"/>
        <w:numId w:val="10"/>
      </w:numPr>
      <w:spacing w:after="200" w:line="293" w:lineRule="auto"/>
      <w:contextualSpacing/>
    </w:pPr>
  </w:style>
  <w:style w:type="paragraph" w:styleId="ListNumber5">
    <w:name w:val="List Number 5"/>
    <w:basedOn w:val="Normal"/>
    <w:uiPriority w:val="13"/>
    <w:semiHidden/>
    <w:rsid w:val="009C6075"/>
    <w:pPr>
      <w:numPr>
        <w:ilvl w:val="4"/>
        <w:numId w:val="10"/>
      </w:numPr>
      <w:spacing w:after="200" w:line="293" w:lineRule="auto"/>
      <w:contextualSpacing/>
    </w:pPr>
  </w:style>
  <w:style w:type="paragraph" w:styleId="ListContinue">
    <w:name w:val="List Continue"/>
    <w:basedOn w:val="Normal"/>
    <w:uiPriority w:val="3"/>
    <w:unhideWhenUsed/>
    <w:qFormat/>
    <w:rsid w:val="00F04EA7"/>
    <w:pPr>
      <w:spacing w:before="60"/>
      <w:ind w:left="227"/>
    </w:pPr>
  </w:style>
  <w:style w:type="paragraph" w:styleId="ListContinue3">
    <w:name w:val="List Continue 3"/>
    <w:basedOn w:val="Normal"/>
    <w:uiPriority w:val="3"/>
    <w:unhideWhenUsed/>
    <w:qFormat/>
    <w:rsid w:val="008F0A95"/>
    <w:pPr>
      <w:spacing w:before="60"/>
      <w:ind w:left="907"/>
    </w:pPr>
  </w:style>
  <w:style w:type="paragraph" w:styleId="ListContinue4">
    <w:name w:val="List Continue 4"/>
    <w:basedOn w:val="Normal"/>
    <w:uiPriority w:val="3"/>
    <w:unhideWhenUsed/>
    <w:qFormat/>
    <w:rsid w:val="009C6075"/>
    <w:pPr>
      <w:spacing w:line="293" w:lineRule="auto"/>
      <w:ind w:left="907"/>
      <w:contextualSpacing/>
    </w:pPr>
  </w:style>
  <w:style w:type="character" w:customStyle="1" w:styleId="Heading3Char">
    <w:name w:val="Heading 3 Char"/>
    <w:basedOn w:val="DefaultParagraphFont"/>
    <w:link w:val="Heading3"/>
    <w:uiPriority w:val="9"/>
    <w:rsid w:val="008B78B1"/>
    <w:rPr>
      <w:rFonts w:asciiTheme="majorHAnsi" w:eastAsiaTheme="majorEastAsia" w:hAnsiTheme="majorHAnsi" w:cstheme="majorBidi"/>
      <w:color w:val="2D9AC2" w:themeColor="text2" w:themeShade="BF"/>
      <w:sz w:val="26"/>
      <w:szCs w:val="37"/>
    </w:rPr>
  </w:style>
  <w:style w:type="character" w:customStyle="1" w:styleId="Heading4Char">
    <w:name w:val="Heading 4 Char"/>
    <w:basedOn w:val="DefaultParagraphFont"/>
    <w:link w:val="Heading4"/>
    <w:uiPriority w:val="9"/>
    <w:rsid w:val="00F3209B"/>
    <w:rPr>
      <w:rFonts w:asciiTheme="majorHAnsi" w:eastAsiaTheme="majorEastAsia" w:hAnsiTheme="majorHAnsi" w:cstheme="majorBidi"/>
      <w:iCs/>
      <w:color w:val="265A9A" w:themeColor="background2"/>
      <w:szCs w:val="33"/>
    </w:rPr>
  </w:style>
  <w:style w:type="character" w:customStyle="1" w:styleId="Heading5Char">
    <w:name w:val="Heading 5 Char"/>
    <w:basedOn w:val="DefaultParagraphFont"/>
    <w:link w:val="Heading5"/>
    <w:uiPriority w:val="9"/>
    <w:rsid w:val="007158C6"/>
    <w:rPr>
      <w:rFonts w:eastAsiaTheme="majorEastAsia" w:cstheme="majorBidi"/>
      <w:b/>
      <w:color w:val="265A9A" w:themeColor="background2"/>
      <w:szCs w:val="29"/>
    </w:rPr>
  </w:style>
  <w:style w:type="numbering" w:customStyle="1" w:styleId="ListHeadings">
    <w:name w:val="List Headings"/>
    <w:uiPriority w:val="99"/>
    <w:rsid w:val="008F6884"/>
    <w:pPr>
      <w:numPr>
        <w:numId w:val="4"/>
      </w:numPr>
    </w:pPr>
  </w:style>
  <w:style w:type="paragraph" w:styleId="Title">
    <w:name w:val="Title"/>
    <w:basedOn w:val="Heading1"/>
    <w:next w:val="Normal"/>
    <w:link w:val="TitleChar"/>
    <w:uiPriority w:val="39"/>
    <w:rsid w:val="0091530C"/>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2"/>
      <w:szCs w:val="56"/>
    </w:rPr>
  </w:style>
  <w:style w:type="character" w:customStyle="1" w:styleId="TitleChar">
    <w:name w:val="Title Char"/>
    <w:basedOn w:val="DefaultParagraphFont"/>
    <w:link w:val="Title"/>
    <w:uiPriority w:val="39"/>
    <w:rsid w:val="0091530C"/>
    <w:rPr>
      <w:rFonts w:asciiTheme="majorHAnsi" w:eastAsiaTheme="majorEastAsia" w:hAnsiTheme="majorHAnsi" w:cstheme="majorBidi"/>
      <w:color w:val="FFFFFF" w:themeColor="background1"/>
      <w:kern w:val="28"/>
      <w:sz w:val="52"/>
      <w:szCs w:val="56"/>
    </w:rPr>
  </w:style>
  <w:style w:type="paragraph" w:customStyle="1" w:styleId="Pull-outQuote">
    <w:name w:val="Pull-out Quote"/>
    <w:basedOn w:val="Normal"/>
    <w:link w:val="Pull-outQuoteChar"/>
    <w:uiPriority w:val="99"/>
    <w:semiHidden/>
    <w:rsid w:val="009D24F5"/>
    <w:pPr>
      <w:pBdr>
        <w:top w:val="single" w:sz="4" w:space="4" w:color="66BCDB" w:themeColor="text2"/>
        <w:left w:val="single" w:sz="4" w:space="4" w:color="66BCDB" w:themeColor="text2"/>
        <w:bottom w:val="single" w:sz="4" w:space="4" w:color="66BCDB" w:themeColor="text2"/>
        <w:right w:val="single" w:sz="4" w:space="4" w:color="66BCDB" w:themeColor="text2"/>
      </w:pBdr>
      <w:shd w:val="clear" w:color="auto" w:fill="66BCDB"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4B609E"/>
    <w:rPr>
      <w:b/>
    </w:rPr>
  </w:style>
  <w:style w:type="character" w:customStyle="1" w:styleId="Pull-outQuoteChar">
    <w:name w:val="Pull-out Quote Char"/>
    <w:basedOn w:val="DefaultParagraphFont"/>
    <w:link w:val="Pull-outQuote"/>
    <w:uiPriority w:val="99"/>
    <w:semiHidden/>
    <w:rsid w:val="0020204A"/>
    <w:rPr>
      <w:color w:val="FFFFFF" w:themeColor="background1"/>
      <w:sz w:val="20"/>
      <w:szCs w:val="20"/>
      <w:shd w:val="clear" w:color="auto" w:fill="66BCDB" w:themeFill="text2"/>
    </w:rPr>
  </w:style>
  <w:style w:type="character" w:customStyle="1" w:styleId="Pull-outQuoteHeadingChar">
    <w:name w:val="Pull-out Quote Heading Char"/>
    <w:basedOn w:val="Pull-outQuoteChar"/>
    <w:link w:val="Pull-outQuoteHeading"/>
    <w:uiPriority w:val="99"/>
    <w:semiHidden/>
    <w:rsid w:val="0020204A"/>
    <w:rPr>
      <w:b/>
      <w:color w:val="FFFFFF" w:themeColor="background1"/>
      <w:sz w:val="20"/>
      <w:szCs w:val="20"/>
      <w:shd w:val="clear" w:color="auto" w:fill="66BCDB" w:themeFill="text2"/>
    </w:rPr>
  </w:style>
  <w:style w:type="paragraph" w:customStyle="1" w:styleId="NumberedHeading1">
    <w:name w:val="Numbered Heading 1"/>
    <w:basedOn w:val="Heading1"/>
    <w:next w:val="Normal"/>
    <w:link w:val="NumberedHeading1Char"/>
    <w:uiPriority w:val="9"/>
    <w:semiHidden/>
    <w:rsid w:val="00077A76"/>
  </w:style>
  <w:style w:type="paragraph" w:customStyle="1" w:styleId="NumberedHeading2">
    <w:name w:val="Numbered Heading 2"/>
    <w:basedOn w:val="Heading2"/>
    <w:next w:val="Normal"/>
    <w:link w:val="NumberedHeading2Char"/>
    <w:uiPriority w:val="9"/>
    <w:semiHidden/>
    <w:rsid w:val="00077A76"/>
  </w:style>
  <w:style w:type="character" w:customStyle="1" w:styleId="NumberedHeading1Char">
    <w:name w:val="Numbered Heading 1 Char"/>
    <w:basedOn w:val="Heading1Char"/>
    <w:link w:val="NumberedHeading1"/>
    <w:uiPriority w:val="9"/>
    <w:semiHidden/>
    <w:rsid w:val="00C70EFC"/>
    <w:rPr>
      <w:rFonts w:asciiTheme="majorHAnsi" w:hAnsiTheme="majorHAnsi"/>
      <w:color w:val="FFFFFF" w:themeColor="background1"/>
      <w:sz w:val="42"/>
      <w:szCs w:val="20"/>
      <w:shd w:val="clear" w:color="auto" w:fill="265A9A" w:themeFill="background2"/>
    </w:rPr>
  </w:style>
  <w:style w:type="character" w:customStyle="1" w:styleId="NumberedHeading2Char">
    <w:name w:val="Numbered Heading 2 Char"/>
    <w:basedOn w:val="Heading2Char"/>
    <w:link w:val="NumberedHeading2"/>
    <w:uiPriority w:val="9"/>
    <w:semiHidden/>
    <w:rsid w:val="00C70EFC"/>
    <w:rPr>
      <w:rFonts w:asciiTheme="majorHAnsi" w:eastAsiaTheme="majorEastAsia" w:hAnsiTheme="majorHAnsi" w:cstheme="majorBidi"/>
      <w:sz w:val="30"/>
      <w:szCs w:val="60"/>
    </w:rPr>
  </w:style>
  <w:style w:type="paragraph" w:styleId="ListContinue5">
    <w:name w:val="List Continue 5"/>
    <w:basedOn w:val="Normal"/>
    <w:uiPriority w:val="3"/>
    <w:unhideWhenUsed/>
    <w:qFormat/>
    <w:rsid w:val="009C6075"/>
    <w:pPr>
      <w:ind w:left="1134"/>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F25AE6"/>
    <w:pPr>
      <w:spacing w:before="0" w:after="40"/>
    </w:pPr>
    <w:rPr>
      <w:rFonts w:asciiTheme="majorHAnsi" w:hAnsiTheme="majorHAnsi"/>
      <w:iCs/>
      <w:color w:val="000000" w:themeColor="text1"/>
      <w:szCs w:val="18"/>
    </w:rPr>
  </w:style>
  <w:style w:type="paragraph" w:styleId="List">
    <w:name w:val="List"/>
    <w:basedOn w:val="Normal"/>
    <w:uiPriority w:val="99"/>
    <w:semiHidden/>
    <w:qFormat/>
    <w:rsid w:val="00F04EA7"/>
    <w:pPr>
      <w:numPr>
        <w:numId w:val="11"/>
      </w:numPr>
      <w:spacing w:before="60"/>
    </w:pPr>
  </w:style>
  <w:style w:type="paragraph" w:styleId="List2">
    <w:name w:val="List 2"/>
    <w:basedOn w:val="Normal"/>
    <w:uiPriority w:val="99"/>
    <w:semiHidden/>
    <w:qFormat/>
    <w:rsid w:val="00F04EA7"/>
    <w:pPr>
      <w:numPr>
        <w:ilvl w:val="1"/>
        <w:numId w:val="11"/>
      </w:numPr>
      <w:spacing w:before="60"/>
    </w:pPr>
  </w:style>
  <w:style w:type="numbering" w:customStyle="1" w:styleId="LetteredList">
    <w:name w:val="Lettered List"/>
    <w:uiPriority w:val="99"/>
    <w:rsid w:val="00F04EA7"/>
    <w:pPr>
      <w:numPr>
        <w:numId w:val="5"/>
      </w:numPr>
    </w:pPr>
  </w:style>
  <w:style w:type="paragraph" w:styleId="Subtitle">
    <w:name w:val="Subtitle"/>
    <w:basedOn w:val="Normal"/>
    <w:next w:val="Normal"/>
    <w:link w:val="SubtitleChar"/>
    <w:uiPriority w:val="39"/>
    <w:rsid w:val="00295330"/>
    <w:pPr>
      <w:numPr>
        <w:ilvl w:val="1"/>
      </w:numPr>
      <w:spacing w:before="240" w:after="240" w:line="240" w:lineRule="auto"/>
    </w:pPr>
    <w:rPr>
      <w:rFonts w:eastAsiaTheme="minorEastAsia"/>
      <w:color w:val="FFFFFF" w:themeColor="background1"/>
      <w:sz w:val="52"/>
    </w:rPr>
  </w:style>
  <w:style w:type="character" w:customStyle="1" w:styleId="SubtitleChar">
    <w:name w:val="Subtitle Char"/>
    <w:basedOn w:val="DefaultParagraphFont"/>
    <w:link w:val="Subtitle"/>
    <w:uiPriority w:val="39"/>
    <w:rsid w:val="00295330"/>
    <w:rPr>
      <w:rFonts w:eastAsiaTheme="minorEastAsia"/>
      <w:color w:val="FFFFFF" w:themeColor="background1"/>
      <w:sz w:val="52"/>
      <w:szCs w:val="20"/>
    </w:rPr>
  </w:style>
  <w:style w:type="character" w:styleId="Strong">
    <w:name w:val="Strong"/>
    <w:basedOn w:val="DefaultParagraphFont"/>
    <w:uiPriority w:val="22"/>
    <w:qFormat/>
    <w:rsid w:val="001A196A"/>
    <w:rPr>
      <w:rFonts w:asciiTheme="minorHAnsi" w:hAnsiTheme="minorHAnsi"/>
      <w:b/>
      <w:bCs/>
    </w:rPr>
  </w:style>
  <w:style w:type="paragraph" w:customStyle="1" w:styleId="Header-Keyline">
    <w:name w:val="Header - Keyline"/>
    <w:basedOn w:val="Header"/>
    <w:link w:val="Header-KeylineChar"/>
    <w:uiPriority w:val="99"/>
    <w:rsid w:val="00F77B4D"/>
    <w:pPr>
      <w:pBdr>
        <w:bottom w:val="single" w:sz="4" w:space="31" w:color="66BCDB" w:themeColor="text2"/>
      </w:pBdr>
      <w:spacing w:after="600"/>
    </w:pPr>
  </w:style>
  <w:style w:type="character" w:customStyle="1" w:styleId="Heading6Char">
    <w:name w:val="Heading 6 Char"/>
    <w:basedOn w:val="DefaultParagraphFont"/>
    <w:link w:val="Heading6"/>
    <w:uiPriority w:val="9"/>
    <w:rsid w:val="007158C6"/>
    <w:rPr>
      <w:rFonts w:eastAsiaTheme="majorEastAsia"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F77B4D"/>
    <w:rPr>
      <w:sz w:val="16"/>
      <w:szCs w:val="20"/>
    </w:rPr>
  </w:style>
  <w:style w:type="character" w:customStyle="1" w:styleId="Heading7Char">
    <w:name w:val="Heading 7 Char"/>
    <w:basedOn w:val="DefaultParagraphFont"/>
    <w:link w:val="Heading7"/>
    <w:uiPriority w:val="9"/>
    <w:semiHidden/>
    <w:rsid w:val="007158C6"/>
    <w:rPr>
      <w:rFonts w:eastAsiaTheme="majorEastAsia" w:cstheme="minorHAnsi"/>
      <w:b/>
      <w:bCs/>
      <w:i/>
      <w:iCs/>
      <w:color w:val="265A9A" w:themeColor="background2"/>
      <w:sz w:val="20"/>
    </w:rPr>
  </w:style>
  <w:style w:type="character" w:customStyle="1" w:styleId="Heading8Char">
    <w:name w:val="Heading 8 Char"/>
    <w:basedOn w:val="DefaultParagraphFont"/>
    <w:link w:val="Heading8"/>
    <w:uiPriority w:val="9"/>
    <w:semiHidden/>
    <w:rsid w:val="007D25EB"/>
    <w:rPr>
      <w:rFonts w:eastAsiaTheme="majorEastAsia" w:cstheme="majorBidi"/>
      <w:b/>
      <w:sz w:val="18"/>
      <w:szCs w:val="21"/>
    </w:rPr>
  </w:style>
  <w:style w:type="table" w:customStyle="1" w:styleId="ProductivityCommissionTable1">
    <w:name w:val="Productivity Commission Table 1"/>
    <w:basedOn w:val="TableNormal"/>
    <w:uiPriority w:val="99"/>
    <w:rsid w:val="00D30791"/>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7D25EB"/>
    <w:rPr>
      <w:rFonts w:asciiTheme="majorHAnsi" w:hAnsiTheme="majorHAnsi"/>
      <w:color w:val="4D7028" w:themeColor="accent2"/>
      <w:sz w:val="18"/>
      <w:szCs w:val="18"/>
    </w:rPr>
  </w:style>
  <w:style w:type="table" w:customStyle="1" w:styleId="ProductivityCommissionTable3">
    <w:name w:val="Productivity Commission Table 3"/>
    <w:basedOn w:val="TableNormal"/>
    <w:uiPriority w:val="99"/>
    <w:rsid w:val="00D01615"/>
    <w:pPr>
      <w:spacing w:after="0" w:line="240" w:lineRule="auto"/>
      <w:jc w:val="right"/>
    </w:pPr>
    <w:tblPr>
      <w:tblCellMar>
        <w:top w:w="45" w:type="dxa"/>
        <w:left w:w="0" w:type="dxa"/>
        <w:bottom w:w="45" w:type="dxa"/>
        <w:right w:w="28" w:type="dxa"/>
      </w:tblCellMar>
    </w:tblPr>
    <w:tblStylePr w:type="firstRow">
      <w:rPr>
        <w:b/>
        <w:color w:val="66BCDB" w:themeColor="text2"/>
      </w:rPr>
      <w:tblPr/>
      <w:tcPr>
        <w:tcBorders>
          <w:top w:val="nil"/>
          <w:left w:val="nil"/>
          <w:bottom w:val="single" w:sz="4" w:space="0" w:color="F4B123" w:themeColor="accent3"/>
          <w:right w:val="nil"/>
          <w:insideH w:val="nil"/>
          <w:insideV w:val="nil"/>
          <w:tl2br w:val="nil"/>
          <w:tr2bl w:val="nil"/>
        </w:tcBorders>
      </w:tcPr>
    </w:tblStylePr>
    <w:tblStylePr w:type="lastRow">
      <w:rPr>
        <w:b/>
      </w:rPr>
      <w:tblPr/>
      <w:tcPr>
        <w:tcBorders>
          <w:top w:val="single" w:sz="4" w:space="0" w:color="F4B123" w:themeColor="accent3"/>
          <w:left w:val="nil"/>
          <w:bottom w:val="single" w:sz="4" w:space="0" w:color="F4B123"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DA3017"/>
    <w:pPr>
      <w:spacing w:before="240" w:after="240" w:line="500" w:lineRule="atLeast"/>
      <w:outlineLvl w:val="0"/>
    </w:pPr>
    <w:rPr>
      <w:rFonts w:asciiTheme="majorHAnsi" w:hAnsiTheme="majorHAnsi"/>
      <w:color w:val="265A9A" w:themeColor="background2"/>
      <w:sz w:val="42"/>
      <w:szCs w:val="20"/>
    </w:rPr>
  </w:style>
  <w:style w:type="paragraph" w:styleId="FootnoteText">
    <w:name w:val="footnote text"/>
    <w:basedOn w:val="Normal"/>
    <w:link w:val="FootnoteTextChar"/>
    <w:uiPriority w:val="99"/>
    <w:unhideWhenUsed/>
    <w:rsid w:val="00273E86"/>
    <w:pPr>
      <w:spacing w:line="293" w:lineRule="auto"/>
    </w:pPr>
    <w:rPr>
      <w:sz w:val="18"/>
    </w:rPr>
  </w:style>
  <w:style w:type="paragraph" w:styleId="TOC1">
    <w:name w:val="toc 1"/>
    <w:basedOn w:val="Normal"/>
    <w:next w:val="BodyText"/>
    <w:autoRedefine/>
    <w:uiPriority w:val="39"/>
    <w:unhideWhenUsed/>
    <w:rsid w:val="005F5B0B"/>
    <w:pPr>
      <w:tabs>
        <w:tab w:val="left" w:pos="567"/>
        <w:tab w:val="right" w:pos="7938"/>
      </w:tabs>
      <w:spacing w:after="100" w:line="293" w:lineRule="auto"/>
      <w:ind w:left="567" w:right="1701" w:hanging="567"/>
    </w:pPr>
    <w:rPr>
      <w:rFonts w:asciiTheme="majorHAnsi" w:hAnsiTheme="majorHAnsi"/>
      <w:b/>
      <w:bCs/>
      <w:noProof/>
      <w:color w:val="265A9A" w:themeColor="background2"/>
    </w:rPr>
  </w:style>
  <w:style w:type="character" w:customStyle="1" w:styleId="FootnoteTextChar">
    <w:name w:val="Footnote Text Char"/>
    <w:basedOn w:val="DefaultParagraphFont"/>
    <w:link w:val="FootnoteText"/>
    <w:uiPriority w:val="99"/>
    <w:rsid w:val="00273E86"/>
    <w:rPr>
      <w:sz w:val="18"/>
      <w:szCs w:val="20"/>
    </w:rPr>
  </w:style>
  <w:style w:type="character" w:styleId="FootnoteReference">
    <w:name w:val="footnote reference"/>
    <w:basedOn w:val="DefaultParagraphFont"/>
    <w:uiPriority w:val="99"/>
    <w:semiHidden/>
    <w:unhideWhenUsed/>
    <w:rsid w:val="00273E86"/>
    <w:rPr>
      <w:vertAlign w:val="superscript"/>
    </w:rPr>
  </w:style>
  <w:style w:type="character" w:styleId="Hyperlink">
    <w:name w:val="Hyperlink"/>
    <w:basedOn w:val="DefaultParagraphFont"/>
    <w:uiPriority w:val="99"/>
    <w:unhideWhenUsed/>
    <w:rsid w:val="003B7DB1"/>
    <w:rPr>
      <w:color w:val="000000" w:themeColor="hyperlink"/>
      <w:u w:val="single"/>
    </w:rPr>
  </w:style>
  <w:style w:type="character" w:styleId="HTMLVariable">
    <w:name w:val="HTML Variable"/>
    <w:basedOn w:val="DefaultParagraphFont"/>
    <w:uiPriority w:val="99"/>
    <w:unhideWhenUsed/>
    <w:rsid w:val="007D1569"/>
    <w:rPr>
      <w:i/>
      <w:iCs/>
    </w:rPr>
  </w:style>
  <w:style w:type="paragraph" w:styleId="TOC2">
    <w:name w:val="toc 2"/>
    <w:basedOn w:val="Normal"/>
    <w:next w:val="Normal"/>
    <w:autoRedefine/>
    <w:uiPriority w:val="39"/>
    <w:unhideWhenUsed/>
    <w:rsid w:val="009E19A3"/>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F37F65"/>
    <w:pPr>
      <w:tabs>
        <w:tab w:val="right" w:pos="7938"/>
      </w:tabs>
      <w:spacing w:after="100" w:line="293" w:lineRule="auto"/>
      <w:ind w:right="1701"/>
    </w:pPr>
    <w:rPr>
      <w:rFonts w:asciiTheme="majorHAnsi" w:hAnsiTheme="majorHAnsi"/>
      <w:color w:val="265A9A" w:themeColor="background2"/>
    </w:rPr>
  </w:style>
  <w:style w:type="paragraph" w:customStyle="1" w:styleId="Subtitle2">
    <w:name w:val="Subtitle 2"/>
    <w:basedOn w:val="Normal"/>
    <w:link w:val="Subtitle2Char"/>
    <w:uiPriority w:val="39"/>
    <w:rsid w:val="00836262"/>
    <w:pPr>
      <w:spacing w:before="180" w:line="293" w:lineRule="auto"/>
    </w:pPr>
    <w:rPr>
      <w:rFonts w:asciiTheme="majorHAnsi" w:hAnsiTheme="majorHAnsi"/>
      <w:color w:val="FFFFFF" w:themeColor="background1"/>
      <w:spacing w:val="6"/>
      <w:sz w:val="28"/>
    </w:rPr>
  </w:style>
  <w:style w:type="paragraph" w:customStyle="1" w:styleId="Copyrightpage-Heading2">
    <w:name w:val="Copyright page-Heading 2"/>
    <w:basedOn w:val="NoSpacing"/>
    <w:link w:val="Copyrightpage-Heading2Char"/>
    <w:uiPriority w:val="19"/>
    <w:rsid w:val="00820661"/>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CD7F44"/>
    <w:rPr>
      <w:rFonts w:asciiTheme="majorHAnsi" w:hAnsiTheme="majorHAnsi"/>
      <w:color w:val="FFFFFF" w:themeColor="background1"/>
      <w:spacing w:val="6"/>
      <w:sz w:val="28"/>
      <w:szCs w:val="20"/>
    </w:rPr>
  </w:style>
  <w:style w:type="paragraph" w:customStyle="1" w:styleId="Copyrightpage-BodyText">
    <w:name w:val="Copyright page-Body Text"/>
    <w:basedOn w:val="Normal"/>
    <w:link w:val="Copyrightpage-BodyTextChar"/>
    <w:uiPriority w:val="19"/>
    <w:rsid w:val="003C01D4"/>
    <w:pPr>
      <w:spacing w:before="80" w:line="250" w:lineRule="atLeast"/>
    </w:pPr>
    <w:rPr>
      <w:color w:val="FFFFFF" w:themeColor="background1"/>
      <w:sz w:val="16"/>
    </w:rPr>
  </w:style>
  <w:style w:type="character" w:customStyle="1" w:styleId="NoSpacingChar">
    <w:name w:val="No Spacing Char"/>
    <w:basedOn w:val="DefaultParagraphFont"/>
    <w:link w:val="NoSpacing"/>
    <w:uiPriority w:val="10"/>
    <w:rsid w:val="002E51D2"/>
    <w:rPr>
      <w:sz w:val="20"/>
      <w:szCs w:val="20"/>
    </w:rPr>
  </w:style>
  <w:style w:type="character" w:customStyle="1" w:styleId="Copyrightpage-Heading2Char">
    <w:name w:val="Copyright page-Heading 2 Char"/>
    <w:basedOn w:val="NoSpacingChar"/>
    <w:link w:val="Copyrightpage-Heading2"/>
    <w:uiPriority w:val="19"/>
    <w:rsid w:val="00820661"/>
    <w:rPr>
      <w:b/>
      <w:color w:val="FFFFFF" w:themeColor="background1"/>
      <w:sz w:val="16"/>
      <w:szCs w:val="16"/>
    </w:rPr>
  </w:style>
  <w:style w:type="paragraph" w:customStyle="1" w:styleId="Copyrightpage-Heading">
    <w:name w:val="Copyright page-Heading"/>
    <w:basedOn w:val="Subtitle2"/>
    <w:link w:val="Copyrightpage-HeadingChar"/>
    <w:uiPriority w:val="19"/>
    <w:rsid w:val="00F37CB6"/>
    <w:pPr>
      <w:spacing w:before="0" w:line="240" w:lineRule="auto"/>
    </w:pPr>
    <w:rPr>
      <w:spacing w:val="4"/>
      <w:sz w:val="19"/>
      <w:szCs w:val="18"/>
    </w:rPr>
  </w:style>
  <w:style w:type="character" w:customStyle="1" w:styleId="Copyrightpage-BodyTextChar">
    <w:name w:val="Copyright page-Body Text Char"/>
    <w:basedOn w:val="DefaultParagraphFont"/>
    <w:link w:val="Copyrightpage-BodyText"/>
    <w:uiPriority w:val="19"/>
    <w:rsid w:val="003C01D4"/>
    <w:rPr>
      <w:color w:val="FFFFFF" w:themeColor="background1"/>
      <w:sz w:val="16"/>
      <w:szCs w:val="20"/>
    </w:rPr>
  </w:style>
  <w:style w:type="paragraph" w:customStyle="1" w:styleId="Subtitle4">
    <w:name w:val="Subtitle 4"/>
    <w:basedOn w:val="Copyrightpage-Heading"/>
    <w:link w:val="Subtitle4Char"/>
    <w:uiPriority w:val="39"/>
    <w:rsid w:val="006475BD"/>
    <w:pPr>
      <w:spacing w:after="40"/>
    </w:pPr>
    <w:rPr>
      <w:rFonts w:asciiTheme="minorHAnsi" w:hAnsiTheme="minorHAnsi"/>
      <w:b/>
      <w:spacing w:val="0"/>
      <w:sz w:val="16"/>
    </w:rPr>
  </w:style>
  <w:style w:type="character" w:customStyle="1" w:styleId="Copyrightpage-HeadingChar">
    <w:name w:val="Copyright page-Heading Char"/>
    <w:basedOn w:val="Subtitle2Char"/>
    <w:link w:val="Copyrightpage-Heading"/>
    <w:uiPriority w:val="19"/>
    <w:rsid w:val="002601BB"/>
    <w:rPr>
      <w:rFonts w:asciiTheme="majorHAnsi" w:hAnsiTheme="majorHAnsi"/>
      <w:color w:val="FFFFFF" w:themeColor="background1"/>
      <w:spacing w:val="4"/>
      <w:sz w:val="19"/>
      <w:szCs w:val="18"/>
    </w:rPr>
  </w:style>
  <w:style w:type="paragraph" w:customStyle="1" w:styleId="Heading1-noTOC">
    <w:name w:val="Heading 1-no TOC"/>
    <w:next w:val="BodyText"/>
    <w:uiPriority w:val="9"/>
    <w:qFormat/>
    <w:rsid w:val="002E7A0E"/>
    <w:pPr>
      <w:spacing w:after="80" w:line="504" w:lineRule="atLeast"/>
    </w:pPr>
    <w:rPr>
      <w:rFonts w:asciiTheme="majorHAnsi" w:eastAsiaTheme="majorEastAsia" w:hAnsiTheme="majorHAnsi" w:cstheme="majorBidi"/>
      <w:b/>
      <w:color w:val="265A9A" w:themeColor="background2"/>
      <w:sz w:val="42"/>
      <w:szCs w:val="68"/>
    </w:rPr>
  </w:style>
  <w:style w:type="character" w:customStyle="1" w:styleId="Subtitle4Char">
    <w:name w:val="Subtitle 4 Char"/>
    <w:basedOn w:val="Copyrightpage-HeadingChar"/>
    <w:link w:val="Subtitle4"/>
    <w:uiPriority w:val="39"/>
    <w:rsid w:val="00CD7F44"/>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7158C6"/>
    <w:pPr>
      <w:spacing w:before="240" w:after="120" w:line="360" w:lineRule="atLeast"/>
    </w:pPr>
    <w:rPr>
      <w:rFonts w:asciiTheme="majorHAnsi" w:eastAsiaTheme="majorEastAsia" w:hAnsiTheme="majorHAnsi" w:cstheme="majorBidi"/>
      <w:sz w:val="30"/>
      <w:szCs w:val="60"/>
    </w:rPr>
  </w:style>
  <w:style w:type="paragraph" w:styleId="TOC4">
    <w:name w:val="toc 4"/>
    <w:basedOn w:val="Normal"/>
    <w:next w:val="Normal"/>
    <w:autoRedefine/>
    <w:uiPriority w:val="39"/>
    <w:unhideWhenUsed/>
    <w:rsid w:val="0040060F"/>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1A196A"/>
    <w:pPr>
      <w:spacing w:line="360" w:lineRule="auto"/>
      <w:jc w:val="right"/>
    </w:pPr>
    <w:rPr>
      <w:sz w:val="16"/>
    </w:rPr>
  </w:style>
  <w:style w:type="paragraph" w:customStyle="1" w:styleId="Letterlogo">
    <w:name w:val="Letter logo"/>
    <w:basedOn w:val="LetterRight"/>
    <w:uiPriority w:val="99"/>
    <w:rsid w:val="001A196A"/>
    <w:pPr>
      <w:spacing w:after="320"/>
    </w:pPr>
  </w:style>
  <w:style w:type="character" w:customStyle="1" w:styleId="LetterRightChar">
    <w:name w:val="Letter Right Char"/>
    <w:basedOn w:val="DefaultParagraphFont"/>
    <w:link w:val="LetterRight"/>
    <w:uiPriority w:val="99"/>
    <w:rsid w:val="002601BB"/>
    <w:rPr>
      <w:sz w:val="16"/>
      <w:szCs w:val="20"/>
    </w:rPr>
  </w:style>
  <w:style w:type="character" w:styleId="UnresolvedMention">
    <w:name w:val="Unresolved Mention"/>
    <w:basedOn w:val="DefaultParagraphFont"/>
    <w:uiPriority w:val="99"/>
    <w:semiHidden/>
    <w:unhideWhenUsed/>
    <w:rsid w:val="00914399"/>
    <w:rPr>
      <w:color w:val="605E5C"/>
      <w:shd w:val="clear" w:color="auto" w:fill="E1DFDD"/>
    </w:rPr>
  </w:style>
  <w:style w:type="paragraph" w:customStyle="1" w:styleId="LetterRight-NoSpace">
    <w:name w:val="Letter Right-No Space"/>
    <w:basedOn w:val="LetterRight"/>
    <w:uiPriority w:val="99"/>
    <w:rsid w:val="00914399"/>
    <w:pPr>
      <w:spacing w:after="0"/>
    </w:pPr>
  </w:style>
  <w:style w:type="table" w:customStyle="1" w:styleId="Blank">
    <w:name w:val="Blank"/>
    <w:basedOn w:val="TableNormal"/>
    <w:uiPriority w:val="99"/>
    <w:rsid w:val="00ED4983"/>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496700"/>
    <w:pPr>
      <w:numPr>
        <w:numId w:val="1"/>
      </w:numPr>
      <w:ind w:left="1491" w:hanging="357"/>
      <w:contextualSpacing/>
    </w:pPr>
  </w:style>
  <w:style w:type="paragraph" w:customStyle="1" w:styleId="Coverdate">
    <w:name w:val="Cover date"/>
    <w:basedOn w:val="Normal"/>
    <w:uiPriority w:val="29"/>
    <w:rsid w:val="00DC5DFF"/>
    <w:pPr>
      <w:framePr w:wrap="around" w:vAnchor="page" w:hAnchor="margin" w:xAlign="right" w:y="1135" w:anchorLock="1"/>
    </w:pPr>
  </w:style>
  <w:style w:type="table" w:customStyle="1" w:styleId="ProductivityCommissionTable2">
    <w:name w:val="Productivity Commission Table 2"/>
    <w:basedOn w:val="ProductivityCommissionTable1"/>
    <w:uiPriority w:val="99"/>
    <w:rsid w:val="000A38AA"/>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3D09EE"/>
    <w:rPr>
      <w:color w:val="FFFFFF" w:themeColor="background1"/>
    </w:rPr>
  </w:style>
  <w:style w:type="paragraph" w:customStyle="1" w:styleId="Copyrightpage-Keylinenotext">
    <w:name w:val="Copyright page-Keyline (no text)"/>
    <w:basedOn w:val="Copyrightpage-Heading2"/>
    <w:uiPriority w:val="19"/>
    <w:rsid w:val="00F77B4D"/>
    <w:pPr>
      <w:pBdr>
        <w:top w:val="single" w:sz="4" w:space="8" w:color="66BCDB"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326A36"/>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154E0D"/>
    <w:rPr>
      <w:b/>
    </w:rPr>
  </w:style>
  <w:style w:type="paragraph" w:customStyle="1" w:styleId="CoverImage">
    <w:name w:val="Cover Image"/>
    <w:basedOn w:val="Normal"/>
    <w:uiPriority w:val="29"/>
    <w:rsid w:val="002E3F19"/>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295330"/>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43326D"/>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AD7A30"/>
    <w:pPr>
      <w:spacing w:before="60"/>
      <w:ind w:left="113" w:right="1134"/>
    </w:pPr>
    <w:rPr>
      <w:color w:val="58585B"/>
    </w:rPr>
  </w:style>
  <w:style w:type="numbering" w:customStyle="1" w:styleId="TOCList">
    <w:name w:val="TOC List"/>
    <w:uiPriority w:val="99"/>
    <w:rsid w:val="000B4A72"/>
    <w:pPr>
      <w:numPr>
        <w:numId w:val="20"/>
      </w:numPr>
    </w:pPr>
  </w:style>
  <w:style w:type="paragraph" w:customStyle="1" w:styleId="Heading1-Section-fullpage">
    <w:name w:val="Heading 1-Section-full page"/>
    <w:basedOn w:val="Heading1-nobackground"/>
    <w:uiPriority w:val="9"/>
    <w:qFormat/>
    <w:rsid w:val="0091530C"/>
    <w:pPr>
      <w:framePr w:w="9639" w:h="13041" w:hRule="exact" w:wrap="around" w:vAnchor="text" w:hAnchor="text" w:y="1" w:anchorLock="1"/>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0"/>
      <w:ind w:left="567" w:right="567"/>
    </w:pPr>
    <w:rPr>
      <w:color w:val="66BCDB" w:themeColor="text2"/>
    </w:rPr>
  </w:style>
  <w:style w:type="table" w:customStyle="1" w:styleId="Texttable-Paleblue">
    <w:name w:val="Text table-Pale blue"/>
    <w:basedOn w:val="TableNormal"/>
    <w:uiPriority w:val="99"/>
    <w:rsid w:val="00742F0D"/>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E15A2F"/>
    <w:pPr>
      <w:keepNext/>
      <w:spacing w:before="240"/>
    </w:pPr>
  </w:style>
  <w:style w:type="paragraph" w:customStyle="1" w:styleId="Source">
    <w:name w:val="Source"/>
    <w:basedOn w:val="Normal"/>
    <w:uiPriority w:val="9"/>
    <w:qFormat/>
    <w:rsid w:val="00F3209B"/>
    <w:pPr>
      <w:spacing w:before="80" w:after="240" w:line="216" w:lineRule="atLeast"/>
    </w:pPr>
    <w:rPr>
      <w:sz w:val="18"/>
    </w:rPr>
  </w:style>
  <w:style w:type="paragraph" w:customStyle="1" w:styleId="Note">
    <w:name w:val="Note"/>
    <w:basedOn w:val="Source"/>
    <w:uiPriority w:val="9"/>
    <w:qFormat/>
    <w:rsid w:val="004544D6"/>
    <w:pPr>
      <w:spacing w:after="20"/>
    </w:pPr>
  </w:style>
  <w:style w:type="numbering" w:customStyle="1" w:styleId="Figure">
    <w:name w:val="Figure"/>
    <w:uiPriority w:val="99"/>
    <w:rsid w:val="00AD1AA2"/>
    <w:pPr>
      <w:numPr>
        <w:numId w:val="7"/>
      </w:numPr>
    </w:pPr>
  </w:style>
  <w:style w:type="table" w:customStyle="1" w:styleId="Boxtable">
    <w:name w:val="Box table"/>
    <w:basedOn w:val="Texttable-Paleblue"/>
    <w:uiPriority w:val="99"/>
    <w:rsid w:val="005B03ED"/>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C238D1"/>
    <w:pPr>
      <w:numPr>
        <w:numId w:val="8"/>
      </w:numPr>
    </w:pPr>
  </w:style>
  <w:style w:type="paragraph" w:customStyle="1" w:styleId="BoxHeading2">
    <w:name w:val="Box Heading 2"/>
    <w:basedOn w:val="Normal"/>
    <w:next w:val="BodyText"/>
    <w:uiPriority w:val="4"/>
    <w:qFormat/>
    <w:rsid w:val="00F3209B"/>
    <w:rPr>
      <w:b/>
    </w:rPr>
  </w:style>
  <w:style w:type="table" w:customStyle="1" w:styleId="ProductivityCommissionTable2-Dark">
    <w:name w:val="Productivity Commission Table 2 - Dark"/>
    <w:basedOn w:val="ProductivityCommissionTable2"/>
    <w:uiPriority w:val="99"/>
    <w:rsid w:val="007669DE"/>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5B03ED"/>
    <w:rPr>
      <w:i/>
    </w:rPr>
  </w:style>
  <w:style w:type="paragraph" w:customStyle="1" w:styleId="TableHeading">
    <w:name w:val="Table Heading"/>
    <w:basedOn w:val="Normal"/>
    <w:uiPriority w:val="4"/>
    <w:qFormat/>
    <w:rsid w:val="00C24C1F"/>
    <w:pPr>
      <w:spacing w:before="60"/>
      <w:contextualSpacing/>
    </w:pPr>
    <w:rPr>
      <w:b/>
      <w:color w:val="265A9A" w:themeColor="background2"/>
      <w:sz w:val="18"/>
    </w:rPr>
  </w:style>
  <w:style w:type="paragraph" w:customStyle="1" w:styleId="BodyText-Blue">
    <w:name w:val="Body Text-Blue"/>
    <w:basedOn w:val="BodyText"/>
    <w:link w:val="BodyText-BlueChar"/>
    <w:semiHidden/>
    <w:qFormat/>
    <w:rsid w:val="00742F0D"/>
    <w:rPr>
      <w:color w:val="265A9A" w:themeColor="background2"/>
    </w:rPr>
  </w:style>
  <w:style w:type="table" w:customStyle="1" w:styleId="Texttable-Keyline">
    <w:name w:val="Text table-Keyline"/>
    <w:basedOn w:val="Texttable-Paleblue"/>
    <w:uiPriority w:val="99"/>
    <w:rsid w:val="00742F0D"/>
    <w:tblPr>
      <w:tblBorders>
        <w:top w:val="single" w:sz="4" w:space="0" w:color="66BCDB" w:themeColor="text2"/>
        <w:left w:val="single" w:sz="4" w:space="0" w:color="66BCDB" w:themeColor="text2"/>
        <w:bottom w:val="single" w:sz="4" w:space="0" w:color="66BCDB" w:themeColor="text2"/>
        <w:right w:val="single" w:sz="4" w:space="0" w:color="66BCDB" w:themeColor="text2"/>
      </w:tblBorders>
    </w:tblPr>
    <w:tcPr>
      <w:shd w:val="clear" w:color="auto" w:fill="auto"/>
    </w:tcPr>
  </w:style>
  <w:style w:type="paragraph" w:customStyle="1" w:styleId="Header-KeylineRight">
    <w:name w:val="Header - Keyline Right"/>
    <w:basedOn w:val="Header-Keyline"/>
    <w:uiPriority w:val="99"/>
    <w:qFormat/>
    <w:rsid w:val="00201320"/>
    <w:pPr>
      <w:jc w:val="right"/>
    </w:pPr>
  </w:style>
  <w:style w:type="table" w:customStyle="1" w:styleId="CopyrightPage">
    <w:name w:val="Copyright Page"/>
    <w:basedOn w:val="OverviewPageBannerTableStyle"/>
    <w:uiPriority w:val="99"/>
    <w:rsid w:val="0059156A"/>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DF63B7"/>
    <w:pPr>
      <w:spacing w:line="312" w:lineRule="atLeast"/>
    </w:pPr>
    <w:rPr>
      <w:color w:val="2C9BC2"/>
    </w:rPr>
  </w:style>
  <w:style w:type="paragraph" w:styleId="BodyText">
    <w:name w:val="Body Text"/>
    <w:basedOn w:val="Normal"/>
    <w:link w:val="BodyTextChar"/>
    <w:qFormat/>
    <w:rsid w:val="00033619"/>
  </w:style>
  <w:style w:type="character" w:customStyle="1" w:styleId="BodyTextChar">
    <w:name w:val="Body Text Char"/>
    <w:basedOn w:val="DefaultParagraphFont"/>
    <w:link w:val="BodyText"/>
    <w:rsid w:val="00FB016C"/>
    <w:rPr>
      <w:sz w:val="20"/>
      <w:szCs w:val="20"/>
    </w:rPr>
  </w:style>
  <w:style w:type="paragraph" w:styleId="List4">
    <w:name w:val="List 4"/>
    <w:basedOn w:val="Normal"/>
    <w:uiPriority w:val="99"/>
    <w:semiHidden/>
    <w:rsid w:val="00F04EA7"/>
    <w:pPr>
      <w:numPr>
        <w:ilvl w:val="3"/>
        <w:numId w:val="11"/>
      </w:numPr>
      <w:contextualSpacing/>
    </w:pPr>
  </w:style>
  <w:style w:type="paragraph" w:styleId="List3">
    <w:name w:val="List 3"/>
    <w:basedOn w:val="Normal"/>
    <w:uiPriority w:val="99"/>
    <w:semiHidden/>
    <w:rsid w:val="00F04EA7"/>
    <w:pPr>
      <w:numPr>
        <w:ilvl w:val="2"/>
        <w:numId w:val="11"/>
      </w:numPr>
      <w:contextualSpacing/>
    </w:pPr>
  </w:style>
  <w:style w:type="paragraph" w:customStyle="1" w:styleId="Heading1-nonumber">
    <w:name w:val="Heading 1-no number"/>
    <w:basedOn w:val="Heading1"/>
    <w:next w:val="BodyText"/>
    <w:uiPriority w:val="9"/>
    <w:qFormat/>
    <w:rsid w:val="00804B8B"/>
    <w:pPr>
      <w:numPr>
        <w:numId w:val="0"/>
      </w:numPr>
      <w:ind w:left="567"/>
    </w:pPr>
  </w:style>
  <w:style w:type="paragraph" w:customStyle="1" w:styleId="ListAlpha1">
    <w:name w:val="List Alpha 1"/>
    <w:basedOn w:val="Normal"/>
    <w:uiPriority w:val="3"/>
    <w:qFormat/>
    <w:rsid w:val="00A50CD9"/>
    <w:pPr>
      <w:numPr>
        <w:numId w:val="12"/>
      </w:numPr>
      <w:spacing w:before="60"/>
      <w:ind w:left="227" w:hanging="227"/>
      <w:contextualSpacing/>
    </w:pPr>
  </w:style>
  <w:style w:type="paragraph" w:customStyle="1" w:styleId="ListAlpha2">
    <w:name w:val="List Alpha 2"/>
    <w:basedOn w:val="ListAlpha1"/>
    <w:uiPriority w:val="3"/>
    <w:qFormat/>
    <w:rsid w:val="0005774F"/>
    <w:pPr>
      <w:numPr>
        <w:ilvl w:val="1"/>
      </w:numPr>
      <w:ind w:left="454" w:hanging="227"/>
    </w:pPr>
  </w:style>
  <w:style w:type="paragraph" w:customStyle="1" w:styleId="ListAlpha3">
    <w:name w:val="List Alpha 3"/>
    <w:basedOn w:val="ListAlpha2"/>
    <w:uiPriority w:val="3"/>
    <w:qFormat/>
    <w:rsid w:val="00E70DD7"/>
    <w:pPr>
      <w:numPr>
        <w:ilvl w:val="2"/>
      </w:numPr>
      <w:ind w:left="681" w:hanging="227"/>
    </w:pPr>
  </w:style>
  <w:style w:type="paragraph" w:customStyle="1" w:styleId="ListAlpha4">
    <w:name w:val="List Alpha 4"/>
    <w:basedOn w:val="ListAlpha3"/>
    <w:uiPriority w:val="3"/>
    <w:qFormat/>
    <w:rsid w:val="0005774F"/>
    <w:pPr>
      <w:numPr>
        <w:ilvl w:val="3"/>
      </w:numPr>
      <w:ind w:left="680" w:hanging="226"/>
    </w:pPr>
  </w:style>
  <w:style w:type="numbering" w:customStyle="1" w:styleId="Alphalist">
    <w:name w:val="Alpha list"/>
    <w:uiPriority w:val="99"/>
    <w:rsid w:val="00A50CD9"/>
    <w:pPr>
      <w:numPr>
        <w:numId w:val="9"/>
      </w:numPr>
    </w:pPr>
  </w:style>
  <w:style w:type="paragraph" w:customStyle="1" w:styleId="KeyPoints-Bold">
    <w:name w:val="Key Points-Bold"/>
    <w:basedOn w:val="Normal"/>
    <w:uiPriority w:val="10"/>
    <w:qFormat/>
    <w:rsid w:val="00760E1B"/>
    <w:pPr>
      <w:spacing w:before="40" w:after="60" w:line="274" w:lineRule="atLeast"/>
    </w:pPr>
    <w:rPr>
      <w:b/>
      <w:sz w:val="18"/>
    </w:rPr>
  </w:style>
  <w:style w:type="paragraph" w:customStyle="1" w:styleId="Copyrightpage-BodyBold">
    <w:name w:val="Copyright page-Body Bold"/>
    <w:basedOn w:val="Copyrightpage-BodyText"/>
    <w:uiPriority w:val="19"/>
    <w:rsid w:val="00836E3A"/>
    <w:rPr>
      <w:b/>
    </w:rPr>
  </w:style>
  <w:style w:type="paragraph" w:customStyle="1" w:styleId="KeyPoints-Bullet">
    <w:name w:val="Key Points-Bullet"/>
    <w:basedOn w:val="ListBullet"/>
    <w:uiPriority w:val="10"/>
    <w:qFormat/>
    <w:rsid w:val="00C14016"/>
    <w:pPr>
      <w:spacing w:after="60" w:line="274" w:lineRule="atLeast"/>
    </w:pPr>
    <w:rPr>
      <w:sz w:val="18"/>
    </w:rPr>
  </w:style>
  <w:style w:type="paragraph" w:customStyle="1" w:styleId="BodyText-Grey">
    <w:name w:val="Body Text-Grey"/>
    <w:basedOn w:val="BodyText"/>
    <w:link w:val="BodyText-GreyChar"/>
    <w:semiHidden/>
    <w:qFormat/>
    <w:rsid w:val="008529A2"/>
    <w:rPr>
      <w:color w:val="58585B"/>
    </w:rPr>
  </w:style>
  <w:style w:type="character" w:customStyle="1" w:styleId="BodyText-GreyChar">
    <w:name w:val="Body Text-Grey Char"/>
    <w:basedOn w:val="BodyTextChar"/>
    <w:link w:val="BodyText-Grey"/>
    <w:semiHidden/>
    <w:rsid w:val="00897793"/>
    <w:rPr>
      <w:color w:val="58585B"/>
      <w:sz w:val="20"/>
      <w:szCs w:val="20"/>
    </w:rPr>
  </w:style>
  <w:style w:type="paragraph" w:styleId="BalloonText">
    <w:name w:val="Balloon Text"/>
    <w:basedOn w:val="Normal"/>
    <w:link w:val="BalloonTextChar"/>
    <w:uiPriority w:val="99"/>
    <w:semiHidden/>
    <w:unhideWhenUsed/>
    <w:rsid w:val="00DC18D8"/>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C18D8"/>
    <w:rPr>
      <w:rFonts w:ascii="Segoe UI" w:hAnsi="Segoe UI" w:cs="Segoe UI"/>
      <w:sz w:val="18"/>
      <w:szCs w:val="18"/>
    </w:rPr>
  </w:style>
  <w:style w:type="character" w:styleId="CommentReference">
    <w:name w:val="annotation reference"/>
    <w:basedOn w:val="DefaultParagraphFont"/>
    <w:uiPriority w:val="99"/>
    <w:semiHidden/>
    <w:unhideWhenUsed/>
    <w:rsid w:val="00DC18D8"/>
    <w:rPr>
      <w:sz w:val="16"/>
      <w:szCs w:val="16"/>
    </w:rPr>
  </w:style>
  <w:style w:type="paragraph" w:styleId="CommentText">
    <w:name w:val="annotation text"/>
    <w:basedOn w:val="Normal"/>
    <w:link w:val="CommentTextChar"/>
    <w:uiPriority w:val="99"/>
    <w:unhideWhenUsed/>
    <w:rsid w:val="00DC18D8"/>
    <w:pPr>
      <w:spacing w:line="240" w:lineRule="auto"/>
    </w:pPr>
  </w:style>
  <w:style w:type="character" w:customStyle="1" w:styleId="CommentTextChar">
    <w:name w:val="Comment Text Char"/>
    <w:basedOn w:val="DefaultParagraphFont"/>
    <w:link w:val="CommentText"/>
    <w:uiPriority w:val="99"/>
    <w:rsid w:val="00DC18D8"/>
    <w:rPr>
      <w:sz w:val="20"/>
      <w:szCs w:val="20"/>
    </w:rPr>
  </w:style>
  <w:style w:type="paragraph" w:styleId="CommentSubject">
    <w:name w:val="annotation subject"/>
    <w:basedOn w:val="CommentText"/>
    <w:next w:val="CommentText"/>
    <w:link w:val="CommentSubjectChar"/>
    <w:uiPriority w:val="99"/>
    <w:semiHidden/>
    <w:unhideWhenUsed/>
    <w:rsid w:val="00DC18D8"/>
    <w:rPr>
      <w:b/>
      <w:bCs/>
    </w:rPr>
  </w:style>
  <w:style w:type="character" w:customStyle="1" w:styleId="CommentSubjectChar">
    <w:name w:val="Comment Subject Char"/>
    <w:basedOn w:val="CommentTextChar"/>
    <w:link w:val="CommentSubject"/>
    <w:uiPriority w:val="99"/>
    <w:semiHidden/>
    <w:rsid w:val="00DC18D8"/>
    <w:rPr>
      <w:b/>
      <w:bCs/>
      <w:sz w:val="20"/>
      <w:szCs w:val="20"/>
    </w:rPr>
  </w:style>
  <w:style w:type="character" w:customStyle="1" w:styleId="ColourBlue">
    <w:name w:val="Colour Blue"/>
    <w:basedOn w:val="DefaultParagraphFont"/>
    <w:uiPriority w:val="22"/>
    <w:qFormat/>
    <w:rsid w:val="00C238D1"/>
    <w:rPr>
      <w:color w:val="66BCDB" w:themeColor="text2"/>
    </w:rPr>
  </w:style>
  <w:style w:type="character" w:customStyle="1" w:styleId="ColourDarkBlue">
    <w:name w:val="Colour Dark Blue"/>
    <w:basedOn w:val="ColourBlue"/>
    <w:uiPriority w:val="22"/>
    <w:qFormat/>
    <w:rsid w:val="00C238D1"/>
    <w:rPr>
      <w:color w:val="265A9A" w:themeColor="background2"/>
    </w:rPr>
  </w:style>
  <w:style w:type="paragraph" w:customStyle="1" w:styleId="BodyText-Beforebullet">
    <w:name w:val="Body Text-Before bullet"/>
    <w:basedOn w:val="BodyText"/>
    <w:link w:val="BodyText-BeforebulletChar"/>
    <w:semiHidden/>
    <w:unhideWhenUsed/>
    <w:rsid w:val="00C238D1"/>
    <w:pPr>
      <w:spacing w:after="20"/>
    </w:pPr>
  </w:style>
  <w:style w:type="paragraph" w:customStyle="1" w:styleId="PullQuote">
    <w:name w:val="Pull Quote"/>
    <w:basedOn w:val="BodyText"/>
    <w:next w:val="BodyText"/>
    <w:uiPriority w:val="10"/>
    <w:qFormat/>
    <w:rsid w:val="00AD7A30"/>
    <w:pPr>
      <w:spacing w:before="60"/>
      <w:ind w:left="113" w:right="1134"/>
    </w:pPr>
    <w:rPr>
      <w:rFonts w:ascii="Arial Black" w:hAnsi="Arial Black"/>
      <w:color w:val="2C9BC2"/>
      <w:sz w:val="24"/>
    </w:rPr>
  </w:style>
  <w:style w:type="character" w:customStyle="1" w:styleId="BodyText-BeforebulletChar">
    <w:name w:val="Body Text-Before bullet Char"/>
    <w:basedOn w:val="BodyTextChar"/>
    <w:link w:val="BodyText-Beforebullet"/>
    <w:semiHidden/>
    <w:rsid w:val="00004489"/>
    <w:rPr>
      <w:sz w:val="20"/>
      <w:szCs w:val="20"/>
    </w:rPr>
  </w:style>
  <w:style w:type="paragraph" w:customStyle="1" w:styleId="TableBodyHeading">
    <w:name w:val="Table Body Heading"/>
    <w:basedOn w:val="NoSpacing"/>
    <w:uiPriority w:val="4"/>
    <w:qFormat/>
    <w:rsid w:val="005A7E78"/>
    <w:pPr>
      <w:spacing w:after="20"/>
      <w:ind w:left="57"/>
    </w:pPr>
    <w:rPr>
      <w:b/>
      <w:color w:val="265A9A" w:themeColor="background2"/>
      <w:sz w:val="18"/>
    </w:rPr>
  </w:style>
  <w:style w:type="paragraph" w:customStyle="1" w:styleId="TableBody">
    <w:name w:val="Table Body"/>
    <w:basedOn w:val="NoSpacing"/>
    <w:uiPriority w:val="4"/>
    <w:qFormat/>
    <w:rsid w:val="005A7E78"/>
    <w:pPr>
      <w:spacing w:after="20"/>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0C6B77"/>
    <w:pPr>
      <w:spacing w:before="60"/>
      <w:jc w:val="right"/>
    </w:pPr>
  </w:style>
  <w:style w:type="paragraph" w:customStyle="1" w:styleId="FigureTableSubheading">
    <w:name w:val="Figure/Table Subheading"/>
    <w:basedOn w:val="FigureTableHeading"/>
    <w:uiPriority w:val="4"/>
    <w:qFormat/>
    <w:rsid w:val="00F663D8"/>
    <w:rPr>
      <w:color w:val="58585B"/>
    </w:rPr>
  </w:style>
  <w:style w:type="table" w:customStyle="1" w:styleId="TextTable-Grey">
    <w:name w:val="Text Table-Grey"/>
    <w:basedOn w:val="Texttable-Paleblue"/>
    <w:uiPriority w:val="99"/>
    <w:rsid w:val="005B7FE4"/>
    <w:rPr>
      <w:color w:val="265A9A" w:themeColor="background2"/>
    </w:rPr>
    <w:tblPr/>
    <w:tcPr>
      <w:shd w:val="clear" w:color="auto" w:fill="F2F2F2"/>
    </w:tcPr>
  </w:style>
  <w:style w:type="character" w:customStyle="1" w:styleId="BodyText-BlueChar">
    <w:name w:val="Body Text-Blue Char"/>
    <w:basedOn w:val="BodyTextChar"/>
    <w:link w:val="BodyText-Blue"/>
    <w:semiHidden/>
    <w:rsid w:val="00897793"/>
    <w:rPr>
      <w:color w:val="265A9A" w:themeColor="background2"/>
      <w:sz w:val="20"/>
      <w:szCs w:val="20"/>
    </w:rPr>
  </w:style>
  <w:style w:type="paragraph" w:customStyle="1" w:styleId="Heading3-nonumber">
    <w:name w:val="Heading 3-no number"/>
    <w:basedOn w:val="Heading3"/>
    <w:uiPriority w:val="9"/>
    <w:semiHidden/>
    <w:qFormat/>
    <w:rsid w:val="007158C6"/>
  </w:style>
  <w:style w:type="paragraph" w:customStyle="1" w:styleId="Heading1-nobackground">
    <w:name w:val="Heading 1-no background"/>
    <w:basedOn w:val="Heading1"/>
    <w:uiPriority w:val="9"/>
    <w:qFormat/>
    <w:rsid w:val="00590D09"/>
    <w:pPr>
      <w:numPr>
        <w:numId w:val="0"/>
      </w:numPr>
      <w:pBdr>
        <w:top w:val="none" w:sz="0" w:space="0" w:color="auto"/>
        <w:left w:val="none" w:sz="0" w:space="0" w:color="auto"/>
        <w:bottom w:val="none" w:sz="0" w:space="0" w:color="auto"/>
        <w:right w:val="none" w:sz="0" w:space="0" w:color="auto"/>
      </w:pBdr>
      <w:shd w:val="clear" w:color="auto" w:fill="auto"/>
      <w:spacing w:before="600"/>
      <w:ind w:right="0"/>
    </w:pPr>
    <w:rPr>
      <w:color w:val="265A9A" w:themeColor="background2"/>
    </w:rPr>
  </w:style>
  <w:style w:type="character" w:customStyle="1" w:styleId="QuoteChar">
    <w:name w:val="Quote Char"/>
    <w:basedOn w:val="DefaultParagraphFont"/>
    <w:link w:val="Quote"/>
    <w:uiPriority w:val="1"/>
    <w:rsid w:val="006A7069"/>
    <w:rPr>
      <w:color w:val="58585B"/>
      <w:sz w:val="20"/>
      <w:szCs w:val="20"/>
    </w:rPr>
  </w:style>
  <w:style w:type="paragraph" w:customStyle="1" w:styleId="TableHeading-numbered">
    <w:name w:val="Table Heading-numbered"/>
    <w:basedOn w:val="TableHeading"/>
    <w:semiHidden/>
    <w:qFormat/>
    <w:rsid w:val="004400E8"/>
    <w:pPr>
      <w:numPr>
        <w:numId w:val="13"/>
      </w:numPr>
    </w:pPr>
  </w:style>
  <w:style w:type="numbering" w:customStyle="1" w:styleId="TableList">
    <w:name w:val="TableList"/>
    <w:uiPriority w:val="99"/>
    <w:rsid w:val="004400E8"/>
    <w:pPr>
      <w:numPr>
        <w:numId w:val="11"/>
      </w:numPr>
    </w:pPr>
  </w:style>
  <w:style w:type="paragraph" w:customStyle="1" w:styleId="Footer-right">
    <w:name w:val="Footer-right"/>
    <w:basedOn w:val="Footer"/>
    <w:uiPriority w:val="11"/>
    <w:qFormat/>
    <w:rsid w:val="00DD6473"/>
    <w:pPr>
      <w:jc w:val="right"/>
    </w:pPr>
    <w:rPr>
      <w:szCs w:val="24"/>
    </w:rPr>
  </w:style>
  <w:style w:type="paragraph" w:customStyle="1" w:styleId="Heading2-nonumber">
    <w:name w:val="Heading 2-no number"/>
    <w:basedOn w:val="Heading2"/>
    <w:uiPriority w:val="9"/>
    <w:qFormat/>
    <w:rsid w:val="00610F6C"/>
    <w:pPr>
      <w:numPr>
        <w:ilvl w:val="0"/>
        <w:numId w:val="0"/>
      </w:numPr>
    </w:pPr>
  </w:style>
  <w:style w:type="paragraph" w:customStyle="1" w:styleId="Heading-Appendix">
    <w:name w:val="Heading-Appendix"/>
    <w:basedOn w:val="Heading1-nonumber"/>
    <w:next w:val="BodyText"/>
    <w:uiPriority w:val="9"/>
    <w:qFormat/>
    <w:rsid w:val="00484E96"/>
    <w:pPr>
      <w:numPr>
        <w:numId w:val="16"/>
      </w:numPr>
      <w:tabs>
        <w:tab w:val="num" w:pos="360"/>
      </w:tabs>
      <w:ind w:left="567"/>
    </w:pPr>
  </w:style>
  <w:style w:type="numbering" w:customStyle="1" w:styleId="AppendixHeading">
    <w:name w:val="AppendixHeading"/>
    <w:uiPriority w:val="99"/>
    <w:rsid w:val="00484E96"/>
    <w:pPr>
      <w:numPr>
        <w:numId w:val="13"/>
      </w:numPr>
    </w:pPr>
  </w:style>
  <w:style w:type="paragraph" w:customStyle="1" w:styleId="DraftingNote">
    <w:name w:val="Drafting Note"/>
    <w:basedOn w:val="BodyText"/>
    <w:link w:val="DraftingNoteChar"/>
    <w:qFormat/>
    <w:rsid w:val="00571C54"/>
    <w:pPr>
      <w:contextualSpacing/>
    </w:pPr>
    <w:rPr>
      <w:color w:val="A22D2B"/>
      <w:sz w:val="24"/>
      <w:u w:val="dotted"/>
    </w:rPr>
  </w:style>
  <w:style w:type="character" w:customStyle="1" w:styleId="DraftingNoteChar">
    <w:name w:val="Drafting Note Char"/>
    <w:basedOn w:val="BodyTextChar"/>
    <w:link w:val="DraftingNote"/>
    <w:rsid w:val="00571C54"/>
    <w:rPr>
      <w:color w:val="A22D2B"/>
      <w:sz w:val="24"/>
      <w:szCs w:val="20"/>
      <w:u w:val="dotted"/>
    </w:rPr>
  </w:style>
  <w:style w:type="paragraph" w:customStyle="1" w:styleId="BoxHeading1">
    <w:name w:val="Box Heading 1"/>
    <w:basedOn w:val="FigureTableHeading"/>
    <w:next w:val="BodyText"/>
    <w:uiPriority w:val="4"/>
    <w:qFormat/>
    <w:rsid w:val="00DF57D9"/>
    <w:pPr>
      <w:spacing w:after="0"/>
    </w:pPr>
  </w:style>
  <w:style w:type="character" w:styleId="Emphasis">
    <w:name w:val="Emphasis"/>
    <w:basedOn w:val="DefaultParagraphFont"/>
    <w:uiPriority w:val="22"/>
    <w:qFormat/>
    <w:rsid w:val="00620548"/>
    <w:rPr>
      <w:i/>
      <w:iCs/>
    </w:rPr>
  </w:style>
  <w:style w:type="paragraph" w:customStyle="1" w:styleId="Reference">
    <w:name w:val="Reference"/>
    <w:basedOn w:val="BodyText"/>
    <w:qFormat/>
    <w:rsid w:val="004631DD"/>
    <w:pPr>
      <w:spacing w:before="0" w:after="60" w:line="200" w:lineRule="exact"/>
    </w:pPr>
    <w:rPr>
      <w:sz w:val="16"/>
    </w:rPr>
  </w:style>
  <w:style w:type="paragraph" w:customStyle="1" w:styleId="Keypoints-heading">
    <w:name w:val="Key points-heading"/>
    <w:basedOn w:val="Heading3"/>
    <w:uiPriority w:val="10"/>
    <w:qFormat/>
    <w:rsid w:val="002951E6"/>
    <w:rPr>
      <w:color w:val="auto"/>
    </w:rPr>
  </w:style>
  <w:style w:type="paragraph" w:customStyle="1" w:styleId="Heading2-Appendix">
    <w:name w:val="Heading 2-Appendix"/>
    <w:basedOn w:val="Heading2-nonumber"/>
    <w:next w:val="Normal"/>
    <w:uiPriority w:val="10"/>
    <w:qFormat/>
    <w:rsid w:val="003E6055"/>
    <w:pPr>
      <w:numPr>
        <w:ilvl w:val="1"/>
        <w:numId w:val="16"/>
      </w:numPr>
      <w:tabs>
        <w:tab w:val="num" w:pos="360"/>
      </w:tabs>
      <w:ind w:left="0" w:firstLine="0"/>
    </w:pPr>
  </w:style>
  <w:style w:type="numbering" w:customStyle="1" w:styleId="AppendixHeadingList">
    <w:name w:val="Appendix Heading List"/>
    <w:uiPriority w:val="99"/>
    <w:rsid w:val="005C5A1C"/>
    <w:pPr>
      <w:numPr>
        <w:numId w:val="14"/>
      </w:numPr>
    </w:pPr>
  </w:style>
  <w:style w:type="paragraph" w:customStyle="1" w:styleId="Space">
    <w:name w:val="Space"/>
    <w:basedOn w:val="BodyText"/>
    <w:uiPriority w:val="1"/>
    <w:rsid w:val="006D5F4F"/>
    <w:pPr>
      <w:spacing w:before="0" w:after="0"/>
    </w:pPr>
  </w:style>
  <w:style w:type="paragraph" w:customStyle="1" w:styleId="QuoteBullet">
    <w:name w:val="Quote Bullet"/>
    <w:basedOn w:val="ListBullet"/>
    <w:link w:val="QuoteBulletChar"/>
    <w:uiPriority w:val="1"/>
    <w:qFormat/>
    <w:rsid w:val="006A7069"/>
    <w:pPr>
      <w:spacing w:before="60"/>
      <w:ind w:left="340" w:right="1134"/>
    </w:pPr>
    <w:rPr>
      <w:color w:val="58585B"/>
    </w:rPr>
  </w:style>
  <w:style w:type="character" w:customStyle="1" w:styleId="ListBulletChar">
    <w:name w:val="List Bullet Char"/>
    <w:basedOn w:val="DefaultParagraphFont"/>
    <w:link w:val="ListBullet"/>
    <w:uiPriority w:val="1"/>
    <w:rsid w:val="006A7069"/>
    <w:rPr>
      <w:sz w:val="20"/>
      <w:szCs w:val="20"/>
    </w:rPr>
  </w:style>
  <w:style w:type="character" w:customStyle="1" w:styleId="QuoteBulletChar">
    <w:name w:val="Quote Bullet Char"/>
    <w:basedOn w:val="ListBulletChar"/>
    <w:link w:val="QuoteBullet"/>
    <w:uiPriority w:val="1"/>
    <w:rsid w:val="006A7069"/>
    <w:rPr>
      <w:color w:val="58585B"/>
      <w:sz w:val="20"/>
      <w:szCs w:val="20"/>
    </w:rPr>
  </w:style>
  <w:style w:type="paragraph" w:customStyle="1" w:styleId="Figurecharttitle">
    <w:name w:val="Figure chart title"/>
    <w:basedOn w:val="BodyText"/>
    <w:uiPriority w:val="10"/>
    <w:qFormat/>
    <w:rsid w:val="00450C80"/>
    <w:pPr>
      <w:spacing w:before="0" w:after="0"/>
      <w:ind w:left="284" w:hanging="284"/>
    </w:pPr>
    <w:rPr>
      <w:sz w:val="18"/>
      <w:szCs w:val="18"/>
    </w:rPr>
  </w:style>
  <w:style w:type="paragraph" w:customStyle="1" w:styleId="CoverdisclaimerwhiteCover">
    <w:name w:val="Cover – disclaimer (white) (Cover)"/>
    <w:basedOn w:val="Normal"/>
    <w:uiPriority w:val="99"/>
    <w:rsid w:val="00596550"/>
    <w:pPr>
      <w:tabs>
        <w:tab w:val="left" w:pos="170"/>
        <w:tab w:val="left" w:pos="6236"/>
      </w:tabs>
      <w:suppressAutoHyphens/>
      <w:autoSpaceDE w:val="0"/>
      <w:autoSpaceDN w:val="0"/>
      <w:adjustRightInd w:val="0"/>
      <w:spacing w:before="0" w:after="0" w:line="288" w:lineRule="auto"/>
      <w:textAlignment w:val="center"/>
    </w:pPr>
    <w:rPr>
      <w:rFonts w:ascii="Arial" w:hAnsi="Arial" w:cs="Arial"/>
      <w:color w:val="FFFFFF"/>
      <w:sz w:val="14"/>
      <w:szCs w:val="14"/>
      <w:lang w:val="en-US"/>
    </w:rPr>
  </w:style>
  <w:style w:type="paragraph" w:customStyle="1" w:styleId="Jurisdictioncommentslistbullet">
    <w:name w:val="Jurisdiction comments list bullet"/>
    <w:rsid w:val="00171609"/>
    <w:pPr>
      <w:numPr>
        <w:numId w:val="17"/>
      </w:numPr>
      <w:spacing w:after="140" w:line="240" w:lineRule="auto"/>
      <w:jc w:val="both"/>
    </w:pPr>
    <w:rPr>
      <w:rFonts w:ascii="Arial" w:eastAsia="Times New Roman" w:hAnsi="Arial" w:cs="Times New Roman"/>
      <w:sz w:val="24"/>
      <w:szCs w:val="20"/>
    </w:rPr>
  </w:style>
  <w:style w:type="character" w:styleId="Mention">
    <w:name w:val="Mention"/>
    <w:basedOn w:val="DefaultParagraphFont"/>
    <w:uiPriority w:val="99"/>
    <w:unhideWhenUsed/>
    <w:rsid w:val="00216A8B"/>
    <w:rPr>
      <w:color w:val="2B579A"/>
      <w:shd w:val="clear" w:color="auto" w:fill="E1DFDD"/>
    </w:rPr>
  </w:style>
  <w:style w:type="paragraph" w:styleId="Bibliography">
    <w:name w:val="Bibliography"/>
    <w:basedOn w:val="Normal"/>
    <w:next w:val="Normal"/>
    <w:uiPriority w:val="37"/>
    <w:unhideWhenUsed/>
    <w:rsid w:val="001A206E"/>
  </w:style>
  <w:style w:type="paragraph" w:customStyle="1" w:styleId="TableListBullet">
    <w:name w:val="Table List Bullet"/>
    <w:basedOn w:val="ListBullet"/>
    <w:uiPriority w:val="10"/>
    <w:qFormat/>
    <w:rsid w:val="005D0C4B"/>
    <w:pPr>
      <w:spacing w:before="0" w:after="20"/>
      <w:ind w:left="170" w:hanging="113"/>
    </w:pPr>
    <w:rPr>
      <w:sz w:val="18"/>
    </w:rPr>
  </w:style>
  <w:style w:type="paragraph" w:customStyle="1" w:styleId="InformationRequest">
    <w:name w:val="Information Request"/>
    <w:basedOn w:val="Normal"/>
    <w:next w:val="BodyText"/>
    <w:rsid w:val="00051F2B"/>
    <w:pPr>
      <w:keepLines/>
      <w:spacing w:after="0"/>
      <w:jc w:val="both"/>
    </w:pPr>
    <w:rPr>
      <w:rFonts w:ascii="Arial" w:eastAsia="Times New Roman" w:hAnsi="Arial" w:cs="Times New Roman"/>
      <w:i/>
      <w:sz w:val="22"/>
      <w:lang w:eastAsia="en-AU"/>
    </w:rPr>
  </w:style>
  <w:style w:type="character" w:styleId="FollowedHyperlink">
    <w:name w:val="FollowedHyperlink"/>
    <w:basedOn w:val="DefaultParagraphFont"/>
    <w:uiPriority w:val="99"/>
    <w:semiHidden/>
    <w:unhideWhenUsed/>
    <w:rsid w:val="00051F2B"/>
    <w:rPr>
      <w:color w:val="BFBFBF" w:themeColor="followedHyperlink"/>
      <w:u w:val="single"/>
    </w:rPr>
  </w:style>
  <w:style w:type="paragraph" w:customStyle="1" w:styleId="PullQuoteNoSpacing">
    <w:name w:val="Pull Quote No Spacing"/>
    <w:basedOn w:val="NoSpacing"/>
    <w:link w:val="PullQuoteNoSpacingChar"/>
    <w:uiPriority w:val="10"/>
    <w:qFormat/>
    <w:rsid w:val="00051F2B"/>
    <w:pPr>
      <w:spacing w:line="160" w:lineRule="exact"/>
    </w:pPr>
  </w:style>
  <w:style w:type="character" w:customStyle="1" w:styleId="PullQuoteNoSpacingChar">
    <w:name w:val="Pull Quote No Spacing Char"/>
    <w:basedOn w:val="NoSpacingChar"/>
    <w:link w:val="PullQuoteNoSpacing"/>
    <w:uiPriority w:val="10"/>
    <w:rsid w:val="00051F2B"/>
    <w:rPr>
      <w:sz w:val="20"/>
      <w:szCs w:val="20"/>
    </w:rPr>
  </w:style>
  <w:style w:type="paragraph" w:customStyle="1" w:styleId="PullQuote-Indigenous">
    <w:name w:val="Pull Quote-Indigenous"/>
    <w:basedOn w:val="PullQuote"/>
    <w:uiPriority w:val="10"/>
    <w:qFormat/>
    <w:rsid w:val="00051F2B"/>
    <w:pPr>
      <w:ind w:right="680"/>
    </w:pPr>
    <w:rPr>
      <w:rFonts w:ascii="Arial" w:hAnsi="Arial" w:cs="Arial"/>
      <w:color w:val="auto"/>
      <w:spacing w:val="6"/>
      <w:sz w:val="22"/>
      <w:szCs w:val="22"/>
    </w:rPr>
  </w:style>
  <w:style w:type="paragraph" w:customStyle="1" w:styleId="pf0">
    <w:name w:val="pf0"/>
    <w:basedOn w:val="Normal"/>
    <w:rsid w:val="00051F2B"/>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cf01">
    <w:name w:val="cf01"/>
    <w:basedOn w:val="DefaultParagraphFont"/>
    <w:rsid w:val="00051F2B"/>
    <w:rPr>
      <w:rFonts w:ascii="Segoe UI" w:hAnsi="Segoe UI" w:cs="Segoe UI" w:hint="default"/>
      <w:sz w:val="18"/>
      <w:szCs w:val="18"/>
    </w:rPr>
  </w:style>
  <w:style w:type="character" w:styleId="EndnoteReference">
    <w:name w:val="endnote reference"/>
    <w:basedOn w:val="DefaultParagraphFont"/>
    <w:uiPriority w:val="99"/>
    <w:semiHidden/>
    <w:unhideWhenUsed/>
    <w:rsid w:val="00051F2B"/>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footer" Target="footer5.xml"/><Relationship Id="rId39" Type="http://schemas.openxmlformats.org/officeDocument/2006/relationships/header" Target="header13.xml"/><Relationship Id="rId21" Type="http://schemas.openxmlformats.org/officeDocument/2006/relationships/image" Target="media/image5.png"/><Relationship Id="rId34" Type="http://schemas.openxmlformats.org/officeDocument/2006/relationships/footer" Target="footer7.xm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4.emf"/><Relationship Id="rId29" Type="http://schemas.openxmlformats.org/officeDocument/2006/relationships/header" Target="header8.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5.xml"/><Relationship Id="rId32" Type="http://schemas.openxmlformats.org/officeDocument/2006/relationships/header" Target="header10.xml"/><Relationship Id="rId37" Type="http://schemas.openxmlformats.org/officeDocument/2006/relationships/image" Target="media/image8.svg"/><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4.xml"/><Relationship Id="rId28" Type="http://schemas.openxmlformats.org/officeDocument/2006/relationships/header" Target="header7.xml"/><Relationship Id="rId36" Type="http://schemas.openxmlformats.org/officeDocument/2006/relationships/image" Target="media/image7.png"/><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image" Target="media/image6.svg"/><Relationship Id="rId27" Type="http://schemas.openxmlformats.org/officeDocument/2006/relationships/header" Target="header6.xml"/><Relationship Id="rId30" Type="http://schemas.openxmlformats.org/officeDocument/2006/relationships/hyperlink" Target="http://www.pc.gov.au/inquiries-and-research/water-reform-2026/" TargetMode="External"/><Relationship Id="rId35" Type="http://schemas.openxmlformats.org/officeDocument/2006/relationships/header" Target="header1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4.xml"/><Relationship Id="rId33" Type="http://schemas.openxmlformats.org/officeDocument/2006/relationships/footer" Target="footer6.xml"/><Relationship Id="rId38" Type="http://schemas.openxmlformats.org/officeDocument/2006/relationships/header" Target="header12.xml"/></Relationships>
</file>

<file path=word/_rels/header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5E438FEA76F47E3901747C39FACCC52"/>
        <w:category>
          <w:name w:val="General"/>
          <w:gallery w:val="placeholder"/>
        </w:category>
        <w:types>
          <w:type w:val="bbPlcHdr"/>
        </w:types>
        <w:behaviors>
          <w:behavior w:val="content"/>
        </w:behaviors>
        <w:guid w:val="{119EB17B-CDEE-4096-AC90-FB7F134ABADA}"/>
      </w:docPartPr>
      <w:docPartBody>
        <w:p w:rsidR="00F15CF6" w:rsidRDefault="00F15CF6">
          <w:pPr>
            <w:pStyle w:val="25E438FEA76F47E3901747C39FACCC52"/>
          </w:pPr>
          <w:r w:rsidRPr="00F2058B">
            <w:rPr>
              <w:highlight w:val="lightGray"/>
            </w:rPr>
            <w:t>[click to add text]</w:t>
          </w:r>
        </w:p>
      </w:docPartBody>
    </w:docPart>
    <w:docPart>
      <w:docPartPr>
        <w:name w:val="D3A7258C7C9A44E2B7E45BEBF14BD61E"/>
        <w:category>
          <w:name w:val="General"/>
          <w:gallery w:val="placeholder"/>
        </w:category>
        <w:types>
          <w:type w:val="bbPlcHdr"/>
        </w:types>
        <w:behaviors>
          <w:behavior w:val="content"/>
        </w:behaviors>
        <w:guid w:val="{C9A21C00-B0F9-4640-B973-33F710584EE3}"/>
      </w:docPartPr>
      <w:docPartBody>
        <w:p w:rsidR="00F15CF6" w:rsidRDefault="00F15CF6">
          <w:pPr>
            <w:pStyle w:val="D3A7258C7C9A44E2B7E45BEBF14BD61E"/>
          </w:pPr>
          <w:r w:rsidRPr="00201320">
            <w:rPr>
              <w:rStyle w:val="Strong"/>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Open Sans Semibold">
    <w:panose1 w:val="020B07060308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Open Sans">
    <w:panose1 w:val="020B0606030504020204"/>
    <w:charset w:val="00"/>
    <w:family w:val="swiss"/>
    <w:pitch w:val="variable"/>
    <w:sig w:usb0="E00002EF" w:usb1="4000205B" w:usb2="00000028" w:usb3="00000000" w:csb0="0000019F" w:csb1="00000000"/>
  </w:font>
  <w:font w:name="Arial (Body)">
    <w:altName w:val="Arial"/>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15CF6"/>
    <w:rsid w:val="00006D0A"/>
    <w:rsid w:val="000175A3"/>
    <w:rsid w:val="00031860"/>
    <w:rsid w:val="00065AA8"/>
    <w:rsid w:val="000664D3"/>
    <w:rsid w:val="000875CB"/>
    <w:rsid w:val="00094B1A"/>
    <w:rsid w:val="000D7F3F"/>
    <w:rsid w:val="000E46AB"/>
    <w:rsid w:val="00114089"/>
    <w:rsid w:val="001C324D"/>
    <w:rsid w:val="00220C6F"/>
    <w:rsid w:val="00225A8B"/>
    <w:rsid w:val="00233051"/>
    <w:rsid w:val="002602DC"/>
    <w:rsid w:val="002E3649"/>
    <w:rsid w:val="0030090B"/>
    <w:rsid w:val="003043E6"/>
    <w:rsid w:val="00334C0C"/>
    <w:rsid w:val="003431B3"/>
    <w:rsid w:val="00373040"/>
    <w:rsid w:val="003F4A96"/>
    <w:rsid w:val="00431B2C"/>
    <w:rsid w:val="004469CE"/>
    <w:rsid w:val="0046765C"/>
    <w:rsid w:val="004950D0"/>
    <w:rsid w:val="004D328F"/>
    <w:rsid w:val="005522DA"/>
    <w:rsid w:val="005844F5"/>
    <w:rsid w:val="005A484D"/>
    <w:rsid w:val="0065188E"/>
    <w:rsid w:val="007C62BD"/>
    <w:rsid w:val="00873350"/>
    <w:rsid w:val="008A497D"/>
    <w:rsid w:val="008B2E9A"/>
    <w:rsid w:val="008E7735"/>
    <w:rsid w:val="00902C14"/>
    <w:rsid w:val="00925D8B"/>
    <w:rsid w:val="009A7F1B"/>
    <w:rsid w:val="009D14DF"/>
    <w:rsid w:val="00A10500"/>
    <w:rsid w:val="00A76313"/>
    <w:rsid w:val="00A976B6"/>
    <w:rsid w:val="00AB3587"/>
    <w:rsid w:val="00AB6D88"/>
    <w:rsid w:val="00AE13EE"/>
    <w:rsid w:val="00AE7E68"/>
    <w:rsid w:val="00B168DF"/>
    <w:rsid w:val="00BB4330"/>
    <w:rsid w:val="00BC612C"/>
    <w:rsid w:val="00BE2302"/>
    <w:rsid w:val="00C02676"/>
    <w:rsid w:val="00C10CC8"/>
    <w:rsid w:val="00C1263E"/>
    <w:rsid w:val="00C26D88"/>
    <w:rsid w:val="00C7160B"/>
    <w:rsid w:val="00CA7FFE"/>
    <w:rsid w:val="00CC50EB"/>
    <w:rsid w:val="00D20225"/>
    <w:rsid w:val="00D66D9E"/>
    <w:rsid w:val="00D83C4B"/>
    <w:rsid w:val="00D917F6"/>
    <w:rsid w:val="00DC0A79"/>
    <w:rsid w:val="00EE2FD5"/>
    <w:rsid w:val="00F15CF6"/>
    <w:rsid w:val="00F167FE"/>
    <w:rsid w:val="00F64AAD"/>
    <w:rsid w:val="00F64EBA"/>
    <w:rsid w:val="00F839B6"/>
    <w:rsid w:val="00FA515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39"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Heading1"/>
    <w:next w:val="Normal"/>
    <w:link w:val="TitleChar"/>
    <w:uiPriority w:val="39"/>
    <w:pPr>
      <w:keepNext w:val="0"/>
      <w:keepLines w:val="0"/>
      <w:spacing w:before="560" w:after="480" w:line="204" w:lineRule="auto"/>
      <w:ind w:right="2268"/>
      <w:contextualSpacing/>
    </w:pPr>
    <w:rPr>
      <w:color w:val="FFFFFF" w:themeColor="background1"/>
      <w:kern w:val="28"/>
      <w:sz w:val="52"/>
      <w:szCs w:val="56"/>
      <w:lang w:eastAsia="en-US"/>
      <w14:ligatures w14:val="none"/>
    </w:rPr>
  </w:style>
  <w:style w:type="character" w:customStyle="1" w:styleId="TitleChar">
    <w:name w:val="Title Char"/>
    <w:basedOn w:val="DefaultParagraphFont"/>
    <w:link w:val="Title"/>
    <w:uiPriority w:val="39"/>
    <w:rPr>
      <w:rFonts w:asciiTheme="majorHAnsi" w:eastAsiaTheme="majorEastAsia" w:hAnsiTheme="majorHAnsi" w:cstheme="majorBidi"/>
      <w:color w:val="FFFFFF" w:themeColor="background1"/>
      <w:kern w:val="28"/>
      <w:sz w:val="52"/>
      <w:szCs w:val="56"/>
      <w:lang w:eastAsia="en-US"/>
      <w14:ligatures w14:val="none"/>
    </w:rPr>
  </w:style>
  <w:style w:type="character" w:customStyle="1" w:styleId="Heading1Char">
    <w:name w:val="Heading 1 Char"/>
    <w:basedOn w:val="DefaultParagraphFont"/>
    <w:link w:val="Heading1"/>
    <w:uiPriority w:val="9"/>
    <w:rPr>
      <w:rFonts w:asciiTheme="majorHAnsi" w:eastAsiaTheme="majorEastAsia" w:hAnsiTheme="majorHAnsi" w:cstheme="majorBidi"/>
      <w:color w:val="0F4761" w:themeColor="accent1" w:themeShade="BF"/>
      <w:sz w:val="40"/>
      <w:szCs w:val="40"/>
    </w:rPr>
  </w:style>
  <w:style w:type="character" w:styleId="PlaceholderText">
    <w:name w:val="Placeholder Text"/>
    <w:basedOn w:val="DefaultParagraphFont"/>
    <w:uiPriority w:val="99"/>
    <w:semiHidden/>
    <w:rPr>
      <w:color w:val="808080"/>
    </w:rPr>
  </w:style>
  <w:style w:type="paragraph" w:customStyle="1" w:styleId="25E438FEA76F47E3901747C39FACCC52">
    <w:name w:val="25E438FEA76F47E3901747C39FACCC52"/>
  </w:style>
  <w:style w:type="character" w:styleId="Strong">
    <w:name w:val="Strong"/>
    <w:basedOn w:val="DefaultParagraphFont"/>
    <w:uiPriority w:val="22"/>
    <w:qFormat/>
    <w:rPr>
      <w:rFonts w:asciiTheme="minorHAnsi" w:hAnsiTheme="minorHAnsi"/>
      <w:b/>
      <w:bCs/>
    </w:rPr>
  </w:style>
  <w:style w:type="paragraph" w:customStyle="1" w:styleId="D3A7258C7C9A44E2B7E45BEBF14BD61E">
    <w:name w:val="D3A7258C7C9A44E2B7E45BEBF14BD6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PC colour themeNew">
      <a:dk1>
        <a:sysClr val="windowText" lastClr="000000"/>
      </a:dk1>
      <a:lt1>
        <a:sysClr val="window" lastClr="FFFFFF"/>
      </a:lt1>
      <a:dk2>
        <a:srgbClr val="66BCDB"/>
      </a:dk2>
      <a:lt2>
        <a:srgbClr val="265A9A"/>
      </a:lt2>
      <a:accent1>
        <a:srgbClr val="78A22F"/>
      </a:accent1>
      <a:accent2>
        <a:srgbClr val="4D7028"/>
      </a:accent2>
      <a:accent3>
        <a:srgbClr val="F4B123"/>
      </a:accent3>
      <a:accent4>
        <a:srgbClr val="F15A25"/>
      </a:accent4>
      <a:accent5>
        <a:srgbClr val="A52828"/>
      </a:accent5>
      <a:accent6>
        <a:srgbClr val="8956A3"/>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TemplafyTemplateConfiguration><![CDATA[{"elementsMetadata":[],"transformationConfigurations":[],"templateName":"Issues paper / Call for submissions","templateDescription":"Template for inquiries and studies","enableDocumentContentUpdater":false,"version":"2.0"}]]></TemplafyTemplateConfiguration>
</file>

<file path=customXml/item4.xml><?xml version="1.0" encoding="utf-8"?>
<TemplafyFormConfiguration><![CDATA[{"formFields":[],"formDataEntries":[]}]]></TemplafyFormConfiguratio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2bc6b51983fe289d54bd8bfaafd79001">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c25a4213f332b4ce57753a0bd7df4db8"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TaxCatchAll xmlns="20393cdf-440a-4521-8f19-00ba43423d00">
      <Value>1</Value>
    </TaxCatchAll>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MPWT-2140667901-99014</_dlc_DocId>
    <_dlc_DocIdUrl xmlns="20393cdf-440a-4521-8f19-00ba43423d00">
      <Url>https://pcgov.sharepoint.com/sites/sceteam/_layouts/15/DocIdRedir.aspx?ID=MPWT-2140667901-99014</Url>
      <Description>MPWT-2140667901-99014</Description>
    </_dlc_DocIdUrl>
  </documentManagement>
</p:properties>
</file>

<file path=customXml/itemProps1.xml><?xml version="1.0" encoding="utf-8"?>
<ds:datastoreItem xmlns:ds="http://schemas.openxmlformats.org/officeDocument/2006/customXml" ds:itemID="{7A4E7E9B-FD39-4CDF-BDCB-C2BE96DA2E7C}">
  <ds:schemaRefs>
    <ds:schemaRef ds:uri="http://schemas.microsoft.com/sharepoint/v3/contenttype/forms"/>
  </ds:schemaRefs>
</ds:datastoreItem>
</file>

<file path=customXml/itemProps2.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3.xml><?xml version="1.0" encoding="utf-8"?>
<ds:datastoreItem xmlns:ds="http://schemas.openxmlformats.org/officeDocument/2006/customXml" ds:itemID="{5CCDCE8C-2FF2-479D-91C1-79A7A7683D3C}">
  <ds:schemaRefs/>
</ds:datastoreItem>
</file>

<file path=customXml/itemProps4.xml><?xml version="1.0" encoding="utf-8"?>
<ds:datastoreItem xmlns:ds="http://schemas.openxmlformats.org/officeDocument/2006/customXml" ds:itemID="{9897F752-2238-441E-ABA5-DB8C10DEA577}">
  <ds:schemaRefs/>
</ds:datastoreItem>
</file>

<file path=customXml/itemProps5.xml><?xml version="1.0" encoding="utf-8"?>
<ds:datastoreItem xmlns:ds="http://schemas.openxmlformats.org/officeDocument/2006/customXml" ds:itemID="{B1D10F3C-8DE3-49B0-878B-6214FA9C9500}">
  <ds:schemaRefs>
    <ds:schemaRef ds:uri="http://schemas.microsoft.com/sharepoint/events"/>
  </ds:schemaRefs>
</ds:datastoreItem>
</file>

<file path=customXml/itemProps6.xml><?xml version="1.0" encoding="utf-8"?>
<ds:datastoreItem xmlns:ds="http://schemas.openxmlformats.org/officeDocument/2006/customXml" ds:itemID="{928265DD-7C61-4AA4-A68A-3C5B0D810C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C076B81B-04FB-49ED-B41F-8D50DF5F3C3F}">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116</TotalTime>
  <Pages>41</Pages>
  <Words>15338</Words>
  <Characters>89270</Characters>
  <Application>Microsoft Office Word</Application>
  <DocSecurity>0</DocSecurity>
  <Lines>1940</Lines>
  <Paragraphs>986</Paragraphs>
  <ScaleCrop>false</ScaleCrop>
  <HeadingPairs>
    <vt:vector size="2" baseType="variant">
      <vt:variant>
        <vt:lpstr>Title</vt:lpstr>
      </vt:variant>
      <vt:variant>
        <vt:i4>1</vt:i4>
      </vt:variant>
    </vt:vector>
  </HeadingPairs>
  <TitlesOfParts>
    <vt:vector size="1" baseType="lpstr">
      <vt:lpstr>Interim update 2 - National Water Reform 2026: Preliminary assessment</vt:lpstr>
    </vt:vector>
  </TitlesOfParts>
  <Company>Productivity Commission</Company>
  <LinksUpToDate>false</LinksUpToDate>
  <CharactersWithSpaces>103622</CharactersWithSpaces>
  <SharedDoc>false</SharedDoc>
  <HLinks>
    <vt:vector size="6" baseType="variant">
      <vt:variant>
        <vt:i4>6422568</vt:i4>
      </vt:variant>
      <vt:variant>
        <vt:i4>60</vt:i4>
      </vt:variant>
      <vt:variant>
        <vt:i4>0</vt:i4>
      </vt:variant>
      <vt:variant>
        <vt:i4>5</vt:i4>
      </vt:variant>
      <vt:variant>
        <vt:lpwstr>http://www.pc.gov.au/inquiries-and-research/water-reform-2026/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update 2 - National Water Reform 2026: Preliminary assessment</dc:title>
  <dc:subject>Interim update</dc:subject>
  <dc:creator>Productivity Commission</dc:creator>
  <cp:keywords/>
  <dc:description/>
  <cp:lastModifiedBy>Chris Alston</cp:lastModifiedBy>
  <cp:revision>39</cp:revision>
  <cp:lastPrinted>2026-07-01T05:30:00Z</cp:lastPrinted>
  <dcterms:created xsi:type="dcterms:W3CDTF">2026-07-01T01:17:00Z</dcterms:created>
  <dcterms:modified xsi:type="dcterms:W3CDTF">2026-07-02T04:44:00Z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productivitycommission</vt:lpwstr>
  </property>
  <property fmtid="{D5CDD505-2E9C-101B-9397-08002B2CF9AE}" pid="3" name="TemplafyTemplateId">
    <vt:lpwstr>637734062846799996</vt:lpwstr>
  </property>
  <property fmtid="{D5CDD505-2E9C-101B-9397-08002B2CF9AE}" pid="4" name="TemplafyUserProfileId">
    <vt:lpwstr>637818571730646786</vt:lpwstr>
  </property>
  <property fmtid="{D5CDD505-2E9C-101B-9397-08002B2CF9AE}" pid="5" name="TemplafyFromBlank">
    <vt:bool>false</vt:bool>
  </property>
  <property fmtid="{D5CDD505-2E9C-101B-9397-08002B2CF9AE}" pid="6" name="ClassificationContentMarkingHeaderShapeIds">
    <vt:lpwstr>6c16ef14,62dbbfee,d3c5f68,62d8142</vt:lpwstr>
  </property>
  <property fmtid="{D5CDD505-2E9C-101B-9397-08002B2CF9AE}" pid="7" name="ClassificationContentMarkingHeaderFontProps">
    <vt:lpwstr>#000000,12,Aptos</vt:lpwstr>
  </property>
  <property fmtid="{D5CDD505-2E9C-101B-9397-08002B2CF9AE}" pid="8" name="ClassificationContentMarkingHeaderText">
    <vt:lpwstr> OFFICIAL</vt:lpwstr>
  </property>
  <property fmtid="{D5CDD505-2E9C-101B-9397-08002B2CF9AE}" pid="9" name="RevIMBCS">
    <vt:lpwstr>1;#Unclassified|3955eeb1-2d18-4582-aeb2-00144ec3aaf5</vt:lpwstr>
  </property>
  <property fmtid="{D5CDD505-2E9C-101B-9397-08002B2CF9AE}" pid="10" name="MediaServiceImageTags">
    <vt:lpwstr/>
  </property>
  <property fmtid="{D5CDD505-2E9C-101B-9397-08002B2CF9AE}" pid="11" name="ContentTypeId">
    <vt:lpwstr>0x0101006C0B5E815648EF46B6FA6D42F17E5E9F000C963E276195B04F83BC027CFDC94A8D</vt:lpwstr>
  </property>
  <property fmtid="{D5CDD505-2E9C-101B-9397-08002B2CF9AE}" pid="12" name="MSIP_Label_c1f2b1ce-4212-46db-a901-dd8453f57141_Enabled">
    <vt:lpwstr>true</vt:lpwstr>
  </property>
  <property fmtid="{D5CDD505-2E9C-101B-9397-08002B2CF9AE}" pid="13" name="MSIP_Label_c1f2b1ce-4212-46db-a901-dd8453f57141_SetDate">
    <vt:lpwstr>2026-06-30T23:18:20Z</vt:lpwstr>
  </property>
  <property fmtid="{D5CDD505-2E9C-101B-9397-08002B2CF9AE}" pid="14" name="MSIP_Label_c1f2b1ce-4212-46db-a901-dd8453f57141_Method">
    <vt:lpwstr>Privileged</vt:lpwstr>
  </property>
  <property fmtid="{D5CDD505-2E9C-101B-9397-08002B2CF9AE}" pid="15" name="MSIP_Label_c1f2b1ce-4212-46db-a901-dd8453f57141_Name">
    <vt:lpwstr>Publish</vt:lpwstr>
  </property>
  <property fmtid="{D5CDD505-2E9C-101B-9397-08002B2CF9AE}" pid="16" name="MSIP_Label_c1f2b1ce-4212-46db-a901-dd8453f57141_SiteId">
    <vt:lpwstr>29f9330b-c0fe-4244-830e-ba9f275d6c34</vt:lpwstr>
  </property>
  <property fmtid="{D5CDD505-2E9C-101B-9397-08002B2CF9AE}" pid="17" name="MSIP_Label_c1f2b1ce-4212-46db-a901-dd8453f57141_ActionId">
    <vt:lpwstr>0adb3f3e-643f-464b-b512-f3284a6dac31</vt:lpwstr>
  </property>
  <property fmtid="{D5CDD505-2E9C-101B-9397-08002B2CF9AE}" pid="18" name="MSIP_Label_c1f2b1ce-4212-46db-a901-dd8453f57141_ContentBits">
    <vt:lpwstr>0</vt:lpwstr>
  </property>
  <property fmtid="{D5CDD505-2E9C-101B-9397-08002B2CF9AE}" pid="19" name="MSIP_Label_c1f2b1ce-4212-46db-a901-dd8453f57141_Tag">
    <vt:lpwstr>10, 0, 1, 1</vt:lpwstr>
  </property>
  <property fmtid="{D5CDD505-2E9C-101B-9397-08002B2CF9AE}" pid="20" name="_dlc_DocIdItemGuid">
    <vt:lpwstr>56f8e821-e17c-4e19-870a-d15737dcf4b1</vt:lpwstr>
  </property>
</Properties>
</file>