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footer2.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footer5.xml" ContentType="application/vnd.openxmlformats-officedocument.wordprocessingml.footer+xml"/>
  <Override PartName="/word/footer6.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header13.xml" ContentType="application/vnd.openxmlformats-officedocument.wordprocessingml.header+xml"/>
  <Override PartName="/word/header14.xml" ContentType="application/vnd.openxmlformats-officedocument.wordprocessingml.header+xml"/>
  <Override PartName="/word/header15.xml" ContentType="application/vnd.openxmlformats-officedocument.wordprocessingml.header+xml"/>
  <Override PartName="/word/header16.xml" ContentType="application/vnd.openxmlformats-officedocument.wordprocessingml.header+xml"/>
  <Override PartName="/word/header17.xml" ContentType="application/vnd.openxmlformats-officedocument.wordprocessingml.header+xml"/>
  <Override PartName="/word/header18.xml" ContentType="application/vnd.openxmlformats-officedocument.wordprocessingml.header+xml"/>
  <Override PartName="/word/header19.xml" ContentType="application/vnd.openxmlformats-officedocument.wordprocessingml.header+xml"/>
  <Override PartName="/word/header20.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sdt>
      <w:sdtPr>
        <w:rPr>
          <w:rFonts w:asciiTheme="minorHAnsi" w:eastAsiaTheme="minorHAnsi" w:hAnsiTheme="minorHAnsi" w:cstheme="minorBidi"/>
          <w:color w:val="auto"/>
          <w:kern w:val="0"/>
          <w:sz w:val="20"/>
          <w:szCs w:val="20"/>
        </w:rPr>
        <w:id w:val="-228914026"/>
        <w:docPartObj>
          <w:docPartGallery w:val="Cover Pages"/>
          <w:docPartUnique/>
        </w:docPartObj>
      </w:sdtPr>
      <w:sdtEndPr>
        <w:rPr>
          <w:rFonts w:ascii="Open Sans" w:hAnsi="Open Sans"/>
          <w:lang w:val="fr-FR"/>
        </w:rPr>
      </w:sdtEndPr>
      <w:sdtContent>
        <w:p w14:paraId="07090C73" w14:textId="2E4AA189" w:rsidR="00B30A66" w:rsidRPr="00B54931" w:rsidRDefault="00B30A66" w:rsidP="00B30A66">
          <w:pPr>
            <w:pStyle w:val="Title"/>
            <w:ind w:right="1133"/>
            <w:rPr>
              <w:color w:val="FFFFFF" w:themeColor="background1"/>
            </w:rPr>
          </w:pPr>
          <w:r w:rsidRPr="00B54931">
            <w:rPr>
              <w:color w:val="FFFFFF" w:themeColor="background1"/>
            </w:rPr>
            <w:t>Trade and Assistance Review 2024–25</w:t>
          </w:r>
        </w:p>
        <w:p w14:paraId="576FA14D" w14:textId="414F2AAA" w:rsidR="00321542" w:rsidRPr="00B54931" w:rsidRDefault="00321542" w:rsidP="00B30A66">
          <w:pPr>
            <w:pStyle w:val="Subtitle"/>
            <w:spacing w:after="120"/>
            <w:rPr>
              <w:color w:val="FFFFFF" w:themeColor="background1"/>
            </w:rPr>
          </w:pPr>
          <w:r w:rsidRPr="00B54931">
            <w:rPr>
              <w:color w:val="FFFFFF" w:themeColor="background1"/>
            </w:rPr>
            <w:t>Methodological annex</w:t>
          </w:r>
        </w:p>
        <w:p w14:paraId="104F784E" w14:textId="77777777" w:rsidR="00B30A66" w:rsidRDefault="00B30A66" w:rsidP="00B30A66">
          <w:pPr>
            <w:spacing w:after="160" w:line="259" w:lineRule="auto"/>
            <w:sectPr w:rsidR="00B30A66" w:rsidSect="00B30A66">
              <w:headerReference w:type="even" r:id="rId14"/>
              <w:headerReference w:type="default" r:id="rId15"/>
              <w:footerReference w:type="even" r:id="rId16"/>
              <w:headerReference w:type="first" r:id="rId17"/>
              <w:footerReference w:type="first" r:id="rId18"/>
              <w:pgSz w:w="11906" w:h="16838" w:code="9"/>
              <w:pgMar w:top="2835" w:right="1134" w:bottom="1134" w:left="1134" w:header="794" w:footer="510" w:gutter="0"/>
              <w:cols w:space="708"/>
              <w:titlePg/>
              <w:docGrid w:linePitch="360"/>
            </w:sectPr>
          </w:pPr>
          <w:r w:rsidRPr="004F7BE2">
            <w:rPr>
              <w:noProof/>
            </w:rPr>
            <mc:AlternateContent>
              <mc:Choice Requires="wps">
                <w:drawing>
                  <wp:anchor distT="0" distB="0" distL="114300" distR="114300" simplePos="0" relativeHeight="251658241" behindDoc="0" locked="0" layoutInCell="1" allowOverlap="1" wp14:anchorId="46153607" wp14:editId="265155C7">
                    <wp:simplePos x="0" y="0"/>
                    <wp:positionH relativeFrom="margin">
                      <wp:posOffset>4320540</wp:posOffset>
                    </wp:positionH>
                    <wp:positionV relativeFrom="bottomMargin">
                      <wp:posOffset>-68597</wp:posOffset>
                    </wp:positionV>
                    <wp:extent cx="1800000" cy="277200"/>
                    <wp:effectExtent l="0" t="0" r="0" b="0"/>
                    <wp:wrapNone/>
                    <wp:docPr id="1536576944" name="Text Box 1536576944"/>
                    <wp:cNvGraphicFramePr/>
                    <a:graphic xmlns:a="http://schemas.openxmlformats.org/drawingml/2006/main">
                      <a:graphicData uri="http://schemas.microsoft.com/office/word/2010/wordprocessingShape">
                        <wps:wsp>
                          <wps:cNvSpPr txBox="1"/>
                          <wps:spPr>
                            <a:xfrm>
                              <a:off x="0" y="0"/>
                              <a:ext cx="1800000" cy="277200"/>
                            </a:xfrm>
                            <a:prstGeom prst="rect">
                              <a:avLst/>
                            </a:prstGeom>
                            <a:noFill/>
                            <a:ln w="6350">
                              <a:noFill/>
                            </a:ln>
                          </wps:spPr>
                          <wps:txbx>
                            <w:txbxContent>
                              <w:p w14:paraId="10A17B1D" w14:textId="77777777" w:rsidR="00B30A66" w:rsidRPr="00C108D8" w:rsidRDefault="00B30A66" w:rsidP="00542706">
                                <w:pPr>
                                  <w:pStyle w:val="Coverdate"/>
                                  <w:rPr>
                                    <w:color w:val="1C4373" w:themeColor="background2" w:themeShade="BF"/>
                                  </w:rPr>
                                </w:pPr>
                                <w:r w:rsidRPr="00C108D8">
                                  <w:rPr>
                                    <w:color w:val="1C4373" w:themeColor="background2" w:themeShade="BF"/>
                                  </w:rPr>
                                  <w:t>August 2026</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46153607" id="_x0000_t202" coordsize="21600,21600" o:spt="202" path="m,l,21600r21600,l21600,xe">
                    <v:stroke joinstyle="miter"/>
                    <v:path gradientshapeok="t" o:connecttype="rect"/>
                  </v:shapetype>
                  <v:shape id="Text Box 1536576944" o:spid="_x0000_s1026" type="#_x0000_t202" style="position:absolute;margin-left:340.2pt;margin-top:-5.4pt;width:141.75pt;height:21.85pt;z-index:251658241;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bMJ/FAIAACwEAAAOAAAAZHJzL2Uyb0RvYy54bWysU1tv2yAUfp/U/4B4b+xk6WVWnCprlWlS&#10;1FZKpz4TDLEl4DAgsbNfvwN2Lur2NM0P+MA5nMv3fcweOq3IXjjfgCnpeJRTIgyHqjHbkv54W17f&#10;U+IDMxVTYERJD8LTh/nVp1lrCzGBGlQlHMEkxhetLWkdgi2yzPNaaOZHYIVBpwSnWcCt22aVYy1m&#10;1yqb5Plt1oKrrAMuvMfTp95J5ym/lIKHFym9CESVFHsLaXVp3cQ1m89YsXXM1g0f2mD/0IVmjcGi&#10;p1RPLDCyc80fqXTDHXiQYcRBZyBlw0WaAacZ5x+mWdfMijQLguPtCSb//9Ly5/3avjoSuq/QIYER&#10;kNb6wuNhnKeTTsc/dkrQjxAeTrCJLhAeL93n8aOEo29yd4e8xDTZ+bZ1PnwToEk0SuqQloQW2698&#10;6EOPIbGYgWWjVKJGGdKW9PbzTZ4unDyYXBmsce41WqHbdMMAG6gOOJeDnnJv+bLB4ivmwytzyDH2&#10;i7oNL7hIBVgEBouSGtyvv53HeIQevZS0qJmS+p875gQl6rtBUr6Mp9MosrSZ3iAQlLhLz+bSY3b6&#10;EVCWY3whliczxgd1NKUD/Y7yXsSq6GKGY+2ShqP5GHol4/PgYrFIQSgry8LKrC2PqSOcEdq37p05&#10;O+AfkLlnOKqLFR9o6GN7Iha7ALJJHEWAe1QH3FGSieXh+UTNX+5T1PmRz38DAAD//wMAUEsDBBQA&#10;BgAIAAAAIQCIA4bh4gAAAAoBAAAPAAAAZHJzL2Rvd25yZXYueG1sTI/BTsMwEETvSPyDtZW4tXZT&#10;iJIQp6oiVUgIDi29cNvE2yRqbIfYbQNfjzmV42qfZt7k60n37EKj66yRsFwIYGRqqzrTSDh8bOcJ&#10;MOfRKOytIQnf5GBd3N/lmCl7NTu67H3DQohxGUpovR8yzl3dkka3sAOZ8DvaUaMP59hwNeI1hOue&#10;R0LEXGNnQkOLA5Ut1af9WUt4LbfvuKsinfz05cvbcTN8HT6fpHyYTZtnYJ4mf4PhTz+oQxGcKns2&#10;yrFeQpyIx4BKmC9F2BCINF6lwCoJqygFXuT8/4TiFwAA//8DAFBLAQItABQABgAIAAAAIQC2gziS&#10;/gAAAOEBAAATAAAAAAAAAAAAAAAAAAAAAABbQ29udGVudF9UeXBlc10ueG1sUEsBAi0AFAAGAAgA&#10;AAAhADj9If/WAAAAlAEAAAsAAAAAAAAAAAAAAAAALwEAAF9yZWxzLy5yZWxzUEsBAi0AFAAGAAgA&#10;AAAhAKBswn8UAgAALAQAAA4AAAAAAAAAAAAAAAAALgIAAGRycy9lMm9Eb2MueG1sUEsBAi0AFAAG&#10;AAgAAAAhAIgDhuHiAAAACgEAAA8AAAAAAAAAAAAAAAAAbgQAAGRycy9kb3ducmV2LnhtbFBLBQYA&#10;AAAABAAEAPMAAAB9BQAAAAA=&#10;" filled="f" stroked="f" strokeweight=".5pt">
                    <v:textbox>
                      <w:txbxContent>
                        <w:p w14:paraId="10A17B1D" w14:textId="77777777" w:rsidR="00B30A66" w:rsidRPr="00C108D8" w:rsidRDefault="00B30A66" w:rsidP="00542706">
                          <w:pPr>
                            <w:pStyle w:val="Coverdate"/>
                            <w:rPr>
                              <w:color w:val="1C4373" w:themeColor="background2" w:themeShade="BF"/>
                            </w:rPr>
                          </w:pPr>
                          <w:r w:rsidRPr="00C108D8">
                            <w:rPr>
                              <w:color w:val="1C4373" w:themeColor="background2" w:themeShade="BF"/>
                            </w:rPr>
                            <w:t>August 2026</w:t>
                          </w:r>
                        </w:p>
                      </w:txbxContent>
                    </v:textbox>
                    <w10:wrap anchorx="margin" anchory="margin"/>
                  </v:shape>
                </w:pict>
              </mc:Fallback>
            </mc:AlternateContent>
          </w:r>
        </w:p>
        <w:tbl>
          <w:tblPr>
            <w:tblStyle w:val="CopyrightPage"/>
            <w:tblW w:w="0" w:type="auto"/>
            <w:shd w:val="clear" w:color="auto" w:fill="E7F6FD"/>
            <w:tblLook w:val="04A0" w:firstRow="1" w:lastRow="0" w:firstColumn="1" w:lastColumn="0" w:noHBand="0" w:noVBand="1"/>
          </w:tblPr>
          <w:tblGrid>
            <w:gridCol w:w="9638"/>
          </w:tblGrid>
          <w:tr w:rsidR="00B30A66" w:rsidRPr="00E144C3" w14:paraId="01CABF72" w14:textId="77777777" w:rsidTr="001A36ED">
            <w:trPr>
              <w:trHeight w:hRule="exact" w:val="12643"/>
            </w:trPr>
            <w:tc>
              <w:tcPr>
                <w:tcW w:w="9638" w:type="dxa"/>
                <w:shd w:val="clear" w:color="auto" w:fill="E7F6FD"/>
                <w:tcMar>
                  <w:top w:w="340" w:type="dxa"/>
                </w:tcMar>
                <w:vAlign w:val="top"/>
              </w:tcPr>
              <w:p w14:paraId="53C6F152" w14:textId="77777777" w:rsidR="00B30A66" w:rsidRPr="00B30A66" w:rsidRDefault="00B30A66" w:rsidP="001A36ED">
                <w:pPr>
                  <w:pStyle w:val="Copyrightpage-Heading"/>
                  <w:rPr>
                    <w:color w:val="auto"/>
                  </w:rPr>
                </w:pPr>
                <w:r w:rsidRPr="00B30A66">
                  <w:rPr>
                    <w:rStyle w:val="White"/>
                    <w:color w:val="auto"/>
                  </w:rPr>
                  <w:lastRenderedPageBreak/>
                  <w:br w:type="page"/>
                </w:r>
                <w:r w:rsidRPr="00B30A66">
                  <w:rPr>
                    <w:color w:val="auto"/>
                  </w:rPr>
                  <w:t>Acknowledgment of Country</w:t>
                </w:r>
              </w:p>
              <w:p w14:paraId="1224C9D8" w14:textId="77777777" w:rsidR="00B30A66" w:rsidRPr="00B30A66" w:rsidRDefault="00B30A66" w:rsidP="001A36ED">
                <w:pPr>
                  <w:pStyle w:val="Copyrightpage-BodyBold"/>
                  <w:ind w:right="-284"/>
                  <w:rPr>
                    <w:rFonts w:cs="Arial"/>
                    <w:b w:val="0"/>
                    <w:bCs/>
                    <w:color w:val="auto"/>
                    <w:spacing w:val="2"/>
                  </w:rPr>
                </w:pPr>
                <w:r w:rsidRPr="00B30A66">
                  <w:rPr>
                    <w:rFonts w:cs="Arial"/>
                    <w:b w:val="0"/>
                    <w:bCs/>
                    <w:noProof/>
                    <w:color w:val="auto"/>
                  </w:rPr>
                  <w:drawing>
                    <wp:anchor distT="0" distB="0" distL="114300" distR="114300" simplePos="0" relativeHeight="251658240" behindDoc="0" locked="0" layoutInCell="1" allowOverlap="1" wp14:anchorId="7661B156" wp14:editId="75DAE1CD">
                      <wp:simplePos x="0" y="0"/>
                      <wp:positionH relativeFrom="column">
                        <wp:posOffset>0</wp:posOffset>
                      </wp:positionH>
                      <wp:positionV relativeFrom="paragraph">
                        <wp:posOffset>-36195</wp:posOffset>
                      </wp:positionV>
                      <wp:extent cx="630000" cy="640800"/>
                      <wp:effectExtent l="0" t="0" r="0" b="6985"/>
                      <wp:wrapSquare wrapText="right"/>
                      <wp:docPr id="474090232"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74090232" name="Picture 1">
                                <a:extLst>
                                  <a:ext uri="{C183D7F6-B498-43B3-948B-1728B52AA6E4}">
                                    <adec:decorative xmlns:adec="http://schemas.microsoft.com/office/drawing/2017/decorative" val="1"/>
                                  </a:ext>
                                </a:extLst>
                              </pic:cNvPr>
                              <pic:cNvPicPr/>
                            </pic:nvPicPr>
                            <pic:blipFill>
                              <a:blip r:embed="rId19" cstate="print">
                                <a:extLst>
                                  <a:ext uri="{28A0092B-C50C-407E-A947-70E740481C1C}">
                                    <a14:useLocalDpi xmlns:a14="http://schemas.microsoft.com/office/drawing/2010/main" val="0"/>
                                  </a:ext>
                                </a:extLst>
                              </a:blip>
                              <a:stretch>
                                <a:fillRect/>
                              </a:stretch>
                            </pic:blipFill>
                            <pic:spPr>
                              <a:xfrm>
                                <a:off x="0" y="0"/>
                                <a:ext cx="630000" cy="640800"/>
                              </a:xfrm>
                              <a:prstGeom prst="rect">
                                <a:avLst/>
                              </a:prstGeom>
                            </pic:spPr>
                          </pic:pic>
                        </a:graphicData>
                      </a:graphic>
                      <wp14:sizeRelH relativeFrom="margin">
                        <wp14:pctWidth>0</wp14:pctWidth>
                      </wp14:sizeRelH>
                      <wp14:sizeRelV relativeFrom="margin">
                        <wp14:pctHeight>0</wp14:pctHeight>
                      </wp14:sizeRelV>
                    </wp:anchor>
                  </w:drawing>
                </w:r>
                <w:r w:rsidRPr="00B30A66">
                  <w:rPr>
                    <w:rFonts w:cs="Arial"/>
                    <w:b w:val="0"/>
                    <w:bCs/>
                    <w:color w:val="auto"/>
                    <w:spacing w:val="2"/>
                  </w:rPr>
                  <w:t>The Productivity Commission acknowledges the Traditional Owners of Country throughout Australia and their continuing connection to land, waters and community. We pay our respects to their Cultures, Country and Elders past and present.</w:t>
                </w:r>
              </w:p>
              <w:p w14:paraId="2860269B" w14:textId="77777777" w:rsidR="00B30A66" w:rsidRPr="00B30A66" w:rsidRDefault="00B30A66" w:rsidP="001A36ED">
                <w:pPr>
                  <w:pStyle w:val="Copyrightpage-Keylinenotext"/>
                  <w:ind w:right="-284"/>
                  <w:rPr>
                    <w:color w:val="auto"/>
                  </w:rPr>
                </w:pPr>
              </w:p>
              <w:p w14:paraId="0BB5D88F" w14:textId="77777777" w:rsidR="00B30A66" w:rsidRPr="00B30A66" w:rsidRDefault="00B30A66" w:rsidP="001A36ED">
                <w:pPr>
                  <w:pStyle w:val="Copyrightpage-Heading"/>
                  <w:rPr>
                    <w:color w:val="auto"/>
                  </w:rPr>
                </w:pPr>
                <w:r w:rsidRPr="00B30A66">
                  <w:rPr>
                    <w:color w:val="auto"/>
                  </w:rPr>
                  <w:t>About us</w:t>
                </w:r>
              </w:p>
              <w:p w14:paraId="5A41AE07" w14:textId="77777777" w:rsidR="00B30A66" w:rsidRPr="00B30A66" w:rsidRDefault="00B30A66" w:rsidP="001A36ED">
                <w:pPr>
                  <w:pStyle w:val="Copyrightpage-BodyText"/>
                  <w:rPr>
                    <w:color w:val="auto"/>
                    <w:spacing w:val="2"/>
                  </w:rPr>
                </w:pPr>
                <w:r w:rsidRPr="00B30A66">
                  <w:rPr>
                    <w:color w:val="auto"/>
                    <w:spacing w:val="2"/>
                  </w:rPr>
                  <w:t>The PC is the Australian Government’s independent research and advisory body on a range of economic, social and environmental issues affecting the welfare of Australians. Its role, expressed most simply, is to help governments make better policies, in the long-term interest of the Australian community.</w:t>
                </w:r>
              </w:p>
              <w:p w14:paraId="24BE38B5" w14:textId="77777777" w:rsidR="00B30A66" w:rsidRPr="00B30A66" w:rsidRDefault="00B30A66" w:rsidP="001A36ED">
                <w:pPr>
                  <w:pStyle w:val="Copyrightpage-BodyText"/>
                  <w:rPr>
                    <w:color w:val="auto"/>
                  </w:rPr>
                </w:pPr>
                <w:r w:rsidRPr="00B30A66">
                  <w:rPr>
                    <w:color w:val="auto"/>
                  </w:rPr>
                  <w:t xml:space="preserve">The PC’s independence is underpinned by an Act of Parliament. Its processes and outputs are open to public scrutiny and are driven by concern for the wellbeing of the </w:t>
                </w:r>
                <w:proofErr w:type="gramStart"/>
                <w:r w:rsidRPr="00B30A66">
                  <w:rPr>
                    <w:color w:val="auto"/>
                  </w:rPr>
                  <w:t>community as a whole</w:t>
                </w:r>
                <w:proofErr w:type="gramEnd"/>
                <w:r w:rsidRPr="00B30A66">
                  <w:rPr>
                    <w:color w:val="auto"/>
                  </w:rPr>
                  <w:t>.</w:t>
                </w:r>
              </w:p>
              <w:p w14:paraId="30923C64" w14:textId="77777777" w:rsidR="00B30A66" w:rsidRPr="00B30A66" w:rsidRDefault="00B30A66" w:rsidP="001A36ED">
                <w:pPr>
                  <w:pStyle w:val="Copyrightpage-BodyText"/>
                  <w:rPr>
                    <w:color w:val="auto"/>
                  </w:rPr>
                </w:pPr>
                <w:r w:rsidRPr="00B30A66">
                  <w:rPr>
                    <w:color w:val="auto"/>
                  </w:rPr>
                  <w:t xml:space="preserve">For more information visit our website: </w:t>
                </w:r>
                <w:hyperlink r:id="rId20" w:history="1">
                  <w:r w:rsidRPr="00B30A66">
                    <w:rPr>
                      <w:rStyle w:val="Hyperlink"/>
                      <w:color w:val="auto"/>
                    </w:rPr>
                    <w:t>www.pc.gov.au</w:t>
                  </w:r>
                </w:hyperlink>
                <w:r w:rsidRPr="00B30A66">
                  <w:rPr>
                    <w:color w:val="auto"/>
                  </w:rPr>
                  <w:t>.</w:t>
                </w:r>
              </w:p>
              <w:p w14:paraId="75238A7D" w14:textId="77777777" w:rsidR="00B30A66" w:rsidRPr="00B30A66" w:rsidRDefault="00B30A66" w:rsidP="001A36ED">
                <w:pPr>
                  <w:pStyle w:val="Copyrightpage-Keylinenotext"/>
                  <w:ind w:right="-284"/>
                  <w:rPr>
                    <w:b/>
                    <w:bCs/>
                    <w:color w:val="auto"/>
                  </w:rPr>
                </w:pPr>
              </w:p>
              <w:p w14:paraId="6F84C628" w14:textId="77777777" w:rsidR="00B30A66" w:rsidRPr="00B30A66" w:rsidRDefault="00B30A66" w:rsidP="001A36ED">
                <w:pPr>
                  <w:pStyle w:val="Copyrightpage-BodyText"/>
                  <w:spacing w:before="0"/>
                  <w:rPr>
                    <w:color w:val="auto"/>
                  </w:rPr>
                </w:pPr>
                <w:r w:rsidRPr="00B30A66">
                  <w:rPr>
                    <w:color w:val="auto"/>
                  </w:rPr>
                  <w:t>© Commonwealth of Australia 2026</w:t>
                </w:r>
              </w:p>
              <w:p w14:paraId="53B2EA56" w14:textId="77777777" w:rsidR="00B30A66" w:rsidRPr="00B30A66" w:rsidRDefault="00B30A66" w:rsidP="001A36ED">
                <w:pPr>
                  <w:pStyle w:val="Copyrightpage-Heading2"/>
                  <w:spacing w:before="0"/>
                  <w:ind w:right="-284"/>
                  <w:rPr>
                    <w:bCs/>
                    <w:color w:val="auto"/>
                  </w:rPr>
                </w:pPr>
                <w:r w:rsidRPr="00B30A66">
                  <w:rPr>
                    <w:bCs/>
                    <w:noProof/>
                    <w:color w:val="auto"/>
                  </w:rPr>
                  <w:drawing>
                    <wp:inline distT="0" distB="0" distL="0" distR="0" wp14:anchorId="68906583" wp14:editId="069341A3">
                      <wp:extent cx="774000" cy="270000"/>
                      <wp:effectExtent l="0" t="0" r="7620" b="0"/>
                      <wp:docPr id="1726504563" name="Graphic 5" descr="CC BY logo">
                        <a:extLst xmlns:a="http://schemas.openxmlformats.org/drawingml/2006/main">
                          <a:ext uri="{FF2B5EF4-FFF2-40B4-BE49-F238E27FC236}">
                            <a16:creationId xmlns:a16="http://schemas.microsoft.com/office/drawing/2014/main" id="{F54E5013-412A-4F91-9DD3-DA71DB1337DF}"/>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Graphic 5" descr="CC BY logo">
                                <a:extLst>
                                  <a:ext uri="{FF2B5EF4-FFF2-40B4-BE49-F238E27FC236}">
                                    <a16:creationId xmlns:a16="http://schemas.microsoft.com/office/drawing/2014/main" id="{F54E5013-412A-4F91-9DD3-DA71DB1337DF}"/>
                                  </a:ext>
                                </a:extLst>
                              </pic:cNvPr>
                              <pic:cNvPicPr>
                                <a:picLocks noChangeAspect="1"/>
                              </pic:cNvPicPr>
                            </pic:nvPicPr>
                            <pic:blipFill>
                              <a:blip r:embed="rId21">
                                <a:extLst>
                                  <a:ext uri="{28A0092B-C50C-407E-A947-70E740481C1C}">
                                    <a14:useLocalDpi xmlns:a14="http://schemas.microsoft.com/office/drawing/2010/main" val="0"/>
                                  </a:ext>
                                  <a:ext uri="{96DAC541-7B7A-43D3-8B79-37D633B846F1}">
                                    <asvg:svgBlip xmlns:asvg="http://schemas.microsoft.com/office/drawing/2016/SVG/main" r:embed="rId22"/>
                                  </a:ext>
                                </a:extLst>
                              </a:blip>
                              <a:stretch>
                                <a:fillRect/>
                              </a:stretch>
                            </pic:blipFill>
                            <pic:spPr>
                              <a:xfrm>
                                <a:off x="0" y="0"/>
                                <a:ext cx="774000" cy="270000"/>
                              </a:xfrm>
                              <a:prstGeom prst="rect">
                                <a:avLst/>
                              </a:prstGeom>
                            </pic:spPr>
                          </pic:pic>
                        </a:graphicData>
                      </a:graphic>
                    </wp:inline>
                  </w:drawing>
                </w:r>
              </w:p>
              <w:p w14:paraId="11D4BE2F" w14:textId="77777777" w:rsidR="00B30A66" w:rsidRPr="00B30A66" w:rsidRDefault="00B30A66" w:rsidP="001A36ED">
                <w:pPr>
                  <w:pStyle w:val="Copyrightpage-BodyText"/>
                  <w:rPr>
                    <w:color w:val="auto"/>
                    <w:spacing w:val="-2"/>
                  </w:rPr>
                </w:pPr>
                <w:proofErr w:type="gramStart"/>
                <w:r w:rsidRPr="00B30A66">
                  <w:rPr>
                    <w:color w:val="auto"/>
                    <w:spacing w:val="-2"/>
                  </w:rPr>
                  <w:t>With the exception of</w:t>
                </w:r>
                <w:proofErr w:type="gramEnd"/>
                <w:r w:rsidRPr="00B30A66">
                  <w:rPr>
                    <w:color w:val="auto"/>
                    <w:spacing w:val="-2"/>
                  </w:rPr>
                  <w:t xml:space="preserve"> the Commonwealth Coat of Arms and content supplied by third parties, this copyright work is licensed under a Creative Commons Attribution 4.0 International licence. In essence, you are free to copy, communicate and adapt the work, </w:t>
                </w:r>
                <w:proofErr w:type="gramStart"/>
                <w:r w:rsidRPr="00B30A66">
                  <w:rPr>
                    <w:color w:val="auto"/>
                    <w:spacing w:val="-2"/>
                  </w:rPr>
                  <w:t>as long as</w:t>
                </w:r>
                <w:proofErr w:type="gramEnd"/>
                <w:r w:rsidRPr="00B30A66">
                  <w:rPr>
                    <w:color w:val="auto"/>
                    <w:spacing w:val="-2"/>
                  </w:rPr>
                  <w:t xml:space="preserve"> you attribute the work to the PC (but not in any way that suggests the PC endorses you or your use) and abide by the other licence terms. The licence can be viewed at: https://creativecommons.org/licenses/by/4.0.</w:t>
                </w:r>
              </w:p>
              <w:p w14:paraId="2990DBDB" w14:textId="77777777" w:rsidR="00B30A66" w:rsidRPr="00B30A66" w:rsidRDefault="00B30A66" w:rsidP="001A36ED">
                <w:pPr>
                  <w:pStyle w:val="Copyrightpage-BodyText"/>
                  <w:rPr>
                    <w:color w:val="auto"/>
                  </w:rPr>
                </w:pPr>
                <w:r w:rsidRPr="00B30A66">
                  <w:rPr>
                    <w:color w:val="auto"/>
                  </w:rPr>
                  <w:t>The terms under which the Coat of Arms can be used are detailed at: www.pmc.gov.au/government/commonwealth-coat-arms.</w:t>
                </w:r>
              </w:p>
              <w:p w14:paraId="354F1EAD" w14:textId="77777777" w:rsidR="00B30A66" w:rsidRPr="00B30A66" w:rsidRDefault="00B30A66" w:rsidP="001A36ED">
                <w:pPr>
                  <w:pStyle w:val="Copyrightpage-BodyText"/>
                  <w:rPr>
                    <w:color w:val="auto"/>
                  </w:rPr>
                </w:pPr>
                <w:r w:rsidRPr="00B30A66">
                  <w:rPr>
                    <w:color w:val="auto"/>
                  </w:rPr>
                  <w:t>Wherever a third party holds copyright in this material the copyright remains with that party. Their permission may be required to use the material, please contact them directly.</w:t>
                </w:r>
              </w:p>
              <w:p w14:paraId="5D7BA96A" w14:textId="44230A67" w:rsidR="00B30A66" w:rsidRPr="00B30A66" w:rsidRDefault="00B30A66" w:rsidP="001A36ED">
                <w:pPr>
                  <w:pStyle w:val="Copyrightpage-BodyText"/>
                  <w:rPr>
                    <w:color w:val="auto"/>
                  </w:rPr>
                </w:pPr>
                <w:r w:rsidRPr="00B30A66">
                  <w:rPr>
                    <w:color w:val="auto"/>
                  </w:rPr>
                  <w:t>An appropriate reference for this publication is:</w:t>
                </w:r>
                <w:r w:rsidRPr="00B30A66">
                  <w:rPr>
                    <w:color w:val="auto"/>
                  </w:rPr>
                  <w:br/>
                  <w:t xml:space="preserve">Productivity Commission 2026, </w:t>
                </w:r>
                <w:r w:rsidRPr="00B30A66">
                  <w:rPr>
                    <w:i/>
                    <w:iCs/>
                    <w:color w:val="auto"/>
                  </w:rPr>
                  <w:t>Trade and Assistance Review 2024–2025</w:t>
                </w:r>
                <w:r w:rsidRPr="00B30A66">
                  <w:rPr>
                    <w:color w:val="auto"/>
                  </w:rPr>
                  <w:t xml:space="preserve">, </w:t>
                </w:r>
                <w:r w:rsidR="004A6F85" w:rsidRPr="004A6F85">
                  <w:rPr>
                    <w:color w:val="auto"/>
                  </w:rPr>
                  <w:t>Methodological annex</w:t>
                </w:r>
                <w:r w:rsidR="004A6F85">
                  <w:rPr>
                    <w:color w:val="auto"/>
                  </w:rPr>
                  <w:t>,</w:t>
                </w:r>
                <w:r w:rsidR="004A6F85" w:rsidRPr="004A6F85">
                  <w:rPr>
                    <w:color w:val="auto"/>
                  </w:rPr>
                  <w:t xml:space="preserve"> </w:t>
                </w:r>
                <w:r w:rsidRPr="00B30A66">
                  <w:rPr>
                    <w:color w:val="auto"/>
                  </w:rPr>
                  <w:t>Canberra</w:t>
                </w:r>
              </w:p>
              <w:p w14:paraId="6C1F2491" w14:textId="77777777" w:rsidR="00B30A66" w:rsidRPr="00B30A66" w:rsidRDefault="00B30A66" w:rsidP="001A36ED">
                <w:pPr>
                  <w:pStyle w:val="Copyrightpage-BodyText"/>
                  <w:rPr>
                    <w:color w:val="auto"/>
                    <w:lang w:val="fr-FR"/>
                  </w:rPr>
                </w:pPr>
                <w:r w:rsidRPr="00B30A66">
                  <w:rPr>
                    <w:color w:val="auto"/>
                    <w:lang w:val="fr-FR"/>
                  </w:rPr>
                  <w:t xml:space="preserve">Publication </w:t>
                </w:r>
                <w:proofErr w:type="gramStart"/>
                <w:r w:rsidRPr="00B30A66">
                  <w:rPr>
                    <w:color w:val="auto"/>
                    <w:lang w:val="fr-FR"/>
                  </w:rPr>
                  <w:t>enquiries:</w:t>
                </w:r>
                <w:proofErr w:type="gramEnd"/>
                <w:r w:rsidRPr="00B30A66">
                  <w:rPr>
                    <w:color w:val="auto"/>
                    <w:lang w:val="fr-FR"/>
                  </w:rPr>
                  <w:t xml:space="preserve"> </w:t>
                </w:r>
                <w:r w:rsidRPr="00B30A66">
                  <w:rPr>
                    <w:color w:val="auto"/>
                    <w:lang w:val="fr-FR"/>
                  </w:rPr>
                  <w:br/>
                  <w:t xml:space="preserve">Phone 03 9653 2244 | </w:t>
                </w:r>
                <w:proofErr w:type="gramStart"/>
                <w:r w:rsidRPr="00B30A66">
                  <w:rPr>
                    <w:color w:val="auto"/>
                    <w:lang w:val="fr-FR"/>
                  </w:rPr>
                  <w:t>email</w:t>
                </w:r>
                <w:proofErr w:type="gramEnd"/>
                <w:r w:rsidRPr="00B30A66">
                  <w:rPr>
                    <w:color w:val="auto"/>
                    <w:lang w:val="fr-FR"/>
                  </w:rPr>
                  <w:t xml:space="preserve"> </w:t>
                </w:r>
                <w:r>
                  <w:fldChar w:fldCharType="begin"/>
                </w:r>
                <w:r w:rsidRPr="00E144C3">
                  <w:rPr>
                    <w:lang w:val="fr-CA"/>
                  </w:rPr>
                  <w:instrText>HYPERLINK "mailto:publications@pc.gov.au"</w:instrText>
                </w:r>
                <w:r>
                  <w:fldChar w:fldCharType="separate"/>
                </w:r>
                <w:r w:rsidRPr="00B30A66">
                  <w:rPr>
                    <w:color w:val="auto"/>
                    <w:lang w:val="fr-FR"/>
                  </w:rPr>
                  <w:t>publications@pc.gov.au</w:t>
                </w:r>
                <w:r>
                  <w:fldChar w:fldCharType="end"/>
                </w:r>
              </w:p>
            </w:tc>
          </w:tr>
        </w:tbl>
        <w:p w14:paraId="5A1F3A20" w14:textId="4E0E8668" w:rsidR="00B30A66" w:rsidRPr="0068647A" w:rsidRDefault="00000000" w:rsidP="00B30A66">
          <w:pPr>
            <w:pStyle w:val="BodyText"/>
            <w:rPr>
              <w:lang w:val="fr-FR"/>
            </w:rPr>
            <w:sectPr w:rsidR="00B30A66" w:rsidRPr="0068647A" w:rsidSect="00B30A66">
              <w:headerReference w:type="even" r:id="rId23"/>
              <w:headerReference w:type="default" r:id="rId24"/>
              <w:footerReference w:type="even" r:id="rId25"/>
              <w:footerReference w:type="default" r:id="rId26"/>
              <w:headerReference w:type="first" r:id="rId27"/>
              <w:pgSz w:w="11906" w:h="16838" w:code="9"/>
              <w:pgMar w:top="1134" w:right="1134" w:bottom="1134" w:left="1134" w:header="794" w:footer="510" w:gutter="0"/>
              <w:pgNumType w:fmt="lowerRoman" w:start="2"/>
              <w:cols w:space="708"/>
              <w:docGrid w:linePitch="360"/>
            </w:sectPr>
          </w:pPr>
        </w:p>
      </w:sdtContent>
    </w:sdt>
    <w:p w14:paraId="73263BEF" w14:textId="77777777" w:rsidR="00E87005" w:rsidRDefault="00E87005" w:rsidP="0028534B">
      <w:pPr>
        <w:pStyle w:val="Heading1-nobackground"/>
      </w:pPr>
      <w:bookmarkStart w:id="0" w:name="_Toc107232547"/>
      <w:bookmarkStart w:id="1" w:name="_Toc107236126"/>
      <w:bookmarkStart w:id="2" w:name="_Toc107236178"/>
      <w:bookmarkStart w:id="3" w:name="_Toc107238724"/>
      <w:bookmarkStart w:id="4" w:name="_Toc202273494"/>
      <w:r w:rsidRPr="00AC587D">
        <w:lastRenderedPageBreak/>
        <w:t>Contents</w:t>
      </w:r>
      <w:bookmarkEnd w:id="0"/>
      <w:bookmarkEnd w:id="1"/>
      <w:bookmarkEnd w:id="2"/>
      <w:bookmarkEnd w:id="3"/>
      <w:bookmarkEnd w:id="4"/>
    </w:p>
    <w:p w14:paraId="2268EF38" w14:textId="4F947226" w:rsidR="0070451E" w:rsidRDefault="00E87005">
      <w:pPr>
        <w:pStyle w:val="TOC1"/>
        <w:rPr>
          <w:rFonts w:asciiTheme="minorHAnsi" w:eastAsiaTheme="minorEastAsia" w:hAnsiTheme="minorHAnsi"/>
          <w:noProof/>
          <w:color w:val="auto"/>
          <w:kern w:val="2"/>
          <w:sz w:val="24"/>
          <w:szCs w:val="24"/>
          <w:lang w:eastAsia="en-AU"/>
          <w14:ligatures w14:val="standardContextual"/>
        </w:rPr>
      </w:pPr>
      <w:r>
        <w:rPr>
          <w:rFonts w:asciiTheme="majorHAnsi" w:hAnsiTheme="majorHAnsi"/>
          <w:noProof/>
          <w:color w:val="265A9A" w:themeColor="background2"/>
          <w:spacing w:val="-4"/>
        </w:rPr>
        <w:fldChar w:fldCharType="begin"/>
      </w:r>
      <w:r>
        <w:instrText xml:space="preserve"> TOC \\h \z \t "Heading 1,1,</w:instrText>
      </w:r>
      <w:r w:rsidRPr="00484E96">
        <w:instrText>Heading-Appendix</w:instrText>
      </w:r>
      <w:r>
        <w:instrText>,1,</w:instrText>
      </w:r>
      <w:r w:rsidRPr="00F37F65">
        <w:instrText xml:space="preserve"> Heading 1</w:instrText>
      </w:r>
      <w:r>
        <w:instrText>-no number</w:instrText>
      </w:r>
      <w:r w:rsidRPr="00F37F65">
        <w:instrText>,1</w:instrText>
      </w:r>
      <w:r>
        <w:instrText>, Heading 1-no background,1,</w:instrText>
      </w:r>
      <w:r w:rsidRPr="00F37F65">
        <w:instrText xml:space="preserve"> Heading 1-Section blue background</w:instrText>
      </w:r>
      <w:r>
        <w:instrText>,3,</w:instrText>
      </w:r>
      <w:r w:rsidRPr="00F37F65">
        <w:instrText xml:space="preserve"> Heading 1-Section-full page</w:instrText>
      </w:r>
      <w:r>
        <w:instrText xml:space="preserve">,3,Heading 2,2,Heading 2-no number,2,Heading 2-Appendix,2,Heading 1 - Intro,3,Heading 1-numbered,3,Section Heading-pale blue,3" </w:instrText>
      </w:r>
      <w:r>
        <w:rPr>
          <w:rFonts w:asciiTheme="majorHAnsi" w:hAnsiTheme="majorHAnsi"/>
          <w:noProof/>
          <w:color w:val="265A9A" w:themeColor="background2"/>
          <w:spacing w:val="-4"/>
        </w:rPr>
        <w:fldChar w:fldCharType="separate"/>
      </w:r>
      <w:r w:rsidR="0070451E">
        <w:rPr>
          <w:noProof/>
        </w:rPr>
        <w:t>About this annex</w:t>
      </w:r>
      <w:r w:rsidR="0070451E">
        <w:rPr>
          <w:noProof/>
          <w:webHidden/>
        </w:rPr>
        <w:tab/>
      </w:r>
      <w:r w:rsidR="0070451E">
        <w:rPr>
          <w:noProof/>
          <w:webHidden/>
        </w:rPr>
        <w:fldChar w:fldCharType="begin"/>
      </w:r>
      <w:r w:rsidR="0070451E">
        <w:rPr>
          <w:noProof/>
          <w:webHidden/>
        </w:rPr>
        <w:instrText xml:space="preserve"> PAGEREF _Toc202273495 \h </w:instrText>
      </w:r>
      <w:r w:rsidR="0070451E">
        <w:rPr>
          <w:noProof/>
          <w:webHidden/>
        </w:rPr>
      </w:r>
      <w:r w:rsidR="0070451E">
        <w:rPr>
          <w:noProof/>
          <w:webHidden/>
        </w:rPr>
        <w:fldChar w:fldCharType="separate"/>
      </w:r>
      <w:r w:rsidR="00AB421E">
        <w:rPr>
          <w:noProof/>
          <w:webHidden/>
        </w:rPr>
        <w:t>iv</w:t>
      </w:r>
      <w:r w:rsidR="0070451E">
        <w:rPr>
          <w:noProof/>
          <w:webHidden/>
        </w:rPr>
        <w:fldChar w:fldCharType="end"/>
      </w:r>
    </w:p>
    <w:p w14:paraId="2EADEC65" w14:textId="54AB7C0F" w:rsidR="0070451E" w:rsidRDefault="0070451E">
      <w:pPr>
        <w:pStyle w:val="TOC1"/>
        <w:rPr>
          <w:rFonts w:asciiTheme="minorHAnsi" w:eastAsiaTheme="minorEastAsia" w:hAnsiTheme="minorHAnsi"/>
          <w:noProof/>
          <w:color w:val="auto"/>
          <w:kern w:val="2"/>
          <w:sz w:val="24"/>
          <w:szCs w:val="24"/>
          <w:lang w:eastAsia="en-AU"/>
          <w14:ligatures w14:val="standardContextual"/>
        </w:rPr>
      </w:pPr>
      <w:r>
        <w:rPr>
          <w:noProof/>
        </w:rPr>
        <w:t>1.</w:t>
      </w:r>
      <w:r>
        <w:rPr>
          <w:rFonts w:asciiTheme="minorHAnsi" w:eastAsiaTheme="minorEastAsia" w:hAnsiTheme="minorHAnsi"/>
          <w:noProof/>
          <w:color w:val="auto"/>
          <w:kern w:val="2"/>
          <w:sz w:val="24"/>
          <w:szCs w:val="24"/>
          <w:lang w:eastAsia="en-AU"/>
          <w14:ligatures w14:val="standardContextual"/>
        </w:rPr>
        <w:tab/>
      </w:r>
      <w:r>
        <w:rPr>
          <w:noProof/>
        </w:rPr>
        <w:t>Overview of the PC’s assistance measurement framework</w:t>
      </w:r>
      <w:r>
        <w:rPr>
          <w:noProof/>
          <w:webHidden/>
        </w:rPr>
        <w:tab/>
      </w:r>
      <w:r>
        <w:rPr>
          <w:noProof/>
          <w:webHidden/>
        </w:rPr>
        <w:fldChar w:fldCharType="begin"/>
      </w:r>
      <w:r>
        <w:rPr>
          <w:noProof/>
          <w:webHidden/>
        </w:rPr>
        <w:instrText xml:space="preserve"> PAGEREF _Toc202273496 \h </w:instrText>
      </w:r>
      <w:r>
        <w:rPr>
          <w:noProof/>
          <w:webHidden/>
        </w:rPr>
      </w:r>
      <w:r>
        <w:rPr>
          <w:noProof/>
          <w:webHidden/>
        </w:rPr>
        <w:fldChar w:fldCharType="separate"/>
      </w:r>
      <w:r w:rsidR="00AB421E">
        <w:rPr>
          <w:noProof/>
          <w:webHidden/>
        </w:rPr>
        <w:t>1</w:t>
      </w:r>
      <w:r>
        <w:rPr>
          <w:noProof/>
          <w:webHidden/>
        </w:rPr>
        <w:fldChar w:fldCharType="end"/>
      </w:r>
    </w:p>
    <w:p w14:paraId="6152A93E" w14:textId="47D909C7" w:rsidR="0070451E" w:rsidRDefault="0070451E">
      <w:pPr>
        <w:pStyle w:val="TOC2"/>
        <w:rPr>
          <w:rFonts w:eastAsiaTheme="minorEastAsia"/>
          <w:kern w:val="2"/>
          <w:sz w:val="24"/>
          <w:szCs w:val="24"/>
          <w:lang w:eastAsia="en-AU"/>
          <w14:ligatures w14:val="standardContextual"/>
        </w:rPr>
      </w:pPr>
      <w:r>
        <w:t>Assistance measures covered</w:t>
      </w:r>
      <w:r>
        <w:rPr>
          <w:webHidden/>
        </w:rPr>
        <w:tab/>
      </w:r>
      <w:r>
        <w:rPr>
          <w:webHidden/>
        </w:rPr>
        <w:fldChar w:fldCharType="begin"/>
      </w:r>
      <w:r>
        <w:rPr>
          <w:webHidden/>
        </w:rPr>
        <w:instrText xml:space="preserve"> PAGEREF _Toc202273497 \h </w:instrText>
      </w:r>
      <w:r>
        <w:rPr>
          <w:webHidden/>
        </w:rPr>
      </w:r>
      <w:r>
        <w:rPr>
          <w:webHidden/>
        </w:rPr>
        <w:fldChar w:fldCharType="separate"/>
      </w:r>
      <w:r w:rsidR="00AB421E">
        <w:rPr>
          <w:webHidden/>
        </w:rPr>
        <w:t>1</w:t>
      </w:r>
      <w:r>
        <w:rPr>
          <w:webHidden/>
        </w:rPr>
        <w:fldChar w:fldCharType="end"/>
      </w:r>
    </w:p>
    <w:p w14:paraId="3B33A576" w14:textId="2A7AFEC9" w:rsidR="0070451E" w:rsidRDefault="0070451E">
      <w:pPr>
        <w:pStyle w:val="TOC2"/>
        <w:rPr>
          <w:rFonts w:eastAsiaTheme="minorEastAsia"/>
          <w:kern w:val="2"/>
          <w:sz w:val="24"/>
          <w:szCs w:val="24"/>
          <w:lang w:eastAsia="en-AU"/>
          <w14:ligatures w14:val="standardContextual"/>
        </w:rPr>
      </w:pPr>
      <w:r>
        <w:t>Data sources</w:t>
      </w:r>
      <w:r>
        <w:rPr>
          <w:webHidden/>
        </w:rPr>
        <w:tab/>
      </w:r>
      <w:r>
        <w:rPr>
          <w:webHidden/>
        </w:rPr>
        <w:fldChar w:fldCharType="begin"/>
      </w:r>
      <w:r>
        <w:rPr>
          <w:webHidden/>
        </w:rPr>
        <w:instrText xml:space="preserve"> PAGEREF _Toc202273498 \h </w:instrText>
      </w:r>
      <w:r>
        <w:rPr>
          <w:webHidden/>
        </w:rPr>
      </w:r>
      <w:r>
        <w:rPr>
          <w:webHidden/>
        </w:rPr>
        <w:fldChar w:fldCharType="separate"/>
      </w:r>
      <w:r w:rsidR="00AB421E">
        <w:rPr>
          <w:webHidden/>
        </w:rPr>
        <w:t>5</w:t>
      </w:r>
      <w:r>
        <w:rPr>
          <w:webHidden/>
        </w:rPr>
        <w:fldChar w:fldCharType="end"/>
      </w:r>
    </w:p>
    <w:p w14:paraId="475F75F6" w14:textId="017574D8" w:rsidR="0070451E" w:rsidRDefault="0070451E">
      <w:pPr>
        <w:pStyle w:val="TOC2"/>
        <w:rPr>
          <w:rFonts w:eastAsiaTheme="minorEastAsia"/>
          <w:kern w:val="2"/>
          <w:sz w:val="24"/>
          <w:szCs w:val="24"/>
          <w:lang w:eastAsia="en-AU"/>
          <w14:ligatures w14:val="standardContextual"/>
        </w:rPr>
      </w:pPr>
      <w:r>
        <w:t>Industry groupings</w:t>
      </w:r>
      <w:r>
        <w:rPr>
          <w:webHidden/>
        </w:rPr>
        <w:tab/>
      </w:r>
      <w:r>
        <w:rPr>
          <w:webHidden/>
        </w:rPr>
        <w:fldChar w:fldCharType="begin"/>
      </w:r>
      <w:r>
        <w:rPr>
          <w:webHidden/>
        </w:rPr>
        <w:instrText xml:space="preserve"> PAGEREF _Toc202273499 \h </w:instrText>
      </w:r>
      <w:r>
        <w:rPr>
          <w:webHidden/>
        </w:rPr>
      </w:r>
      <w:r>
        <w:rPr>
          <w:webHidden/>
        </w:rPr>
        <w:fldChar w:fldCharType="separate"/>
      </w:r>
      <w:r w:rsidR="00AB421E">
        <w:rPr>
          <w:webHidden/>
        </w:rPr>
        <w:t>5</w:t>
      </w:r>
      <w:r>
        <w:rPr>
          <w:webHidden/>
        </w:rPr>
        <w:fldChar w:fldCharType="end"/>
      </w:r>
    </w:p>
    <w:p w14:paraId="343D2CE5" w14:textId="12851B81" w:rsidR="0070451E" w:rsidRDefault="0070451E">
      <w:pPr>
        <w:pStyle w:val="TOC1"/>
        <w:rPr>
          <w:rFonts w:asciiTheme="minorHAnsi" w:eastAsiaTheme="minorEastAsia" w:hAnsiTheme="minorHAnsi"/>
          <w:noProof/>
          <w:color w:val="auto"/>
          <w:kern w:val="2"/>
          <w:sz w:val="24"/>
          <w:szCs w:val="24"/>
          <w:lang w:eastAsia="en-AU"/>
          <w14:ligatures w14:val="standardContextual"/>
        </w:rPr>
      </w:pPr>
      <w:r>
        <w:rPr>
          <w:noProof/>
        </w:rPr>
        <w:t>2.</w:t>
      </w:r>
      <w:r>
        <w:rPr>
          <w:rFonts w:asciiTheme="minorHAnsi" w:eastAsiaTheme="minorEastAsia" w:hAnsiTheme="minorHAnsi"/>
          <w:noProof/>
          <w:color w:val="auto"/>
          <w:kern w:val="2"/>
          <w:sz w:val="24"/>
          <w:szCs w:val="24"/>
          <w:lang w:eastAsia="en-AU"/>
          <w14:ligatures w14:val="standardContextual"/>
        </w:rPr>
        <w:tab/>
      </w:r>
      <w:r>
        <w:rPr>
          <w:noProof/>
        </w:rPr>
        <w:t>How the assistance estimates are calculated</w:t>
      </w:r>
      <w:r>
        <w:rPr>
          <w:noProof/>
          <w:webHidden/>
        </w:rPr>
        <w:tab/>
      </w:r>
      <w:r>
        <w:rPr>
          <w:noProof/>
          <w:webHidden/>
        </w:rPr>
        <w:fldChar w:fldCharType="begin"/>
      </w:r>
      <w:r>
        <w:rPr>
          <w:noProof/>
          <w:webHidden/>
        </w:rPr>
        <w:instrText xml:space="preserve"> PAGEREF _Toc202273500 \h </w:instrText>
      </w:r>
      <w:r>
        <w:rPr>
          <w:noProof/>
          <w:webHidden/>
        </w:rPr>
      </w:r>
      <w:r>
        <w:rPr>
          <w:noProof/>
          <w:webHidden/>
        </w:rPr>
        <w:fldChar w:fldCharType="separate"/>
      </w:r>
      <w:r w:rsidR="00AB421E">
        <w:rPr>
          <w:noProof/>
          <w:webHidden/>
        </w:rPr>
        <w:t>9</w:t>
      </w:r>
      <w:r>
        <w:rPr>
          <w:noProof/>
          <w:webHidden/>
        </w:rPr>
        <w:fldChar w:fldCharType="end"/>
      </w:r>
    </w:p>
    <w:p w14:paraId="29F00E75" w14:textId="2D7EADC6" w:rsidR="0070451E" w:rsidRDefault="0070451E">
      <w:pPr>
        <w:pStyle w:val="TOC2"/>
        <w:rPr>
          <w:rFonts w:eastAsiaTheme="minorEastAsia"/>
          <w:kern w:val="2"/>
          <w:sz w:val="24"/>
          <w:szCs w:val="24"/>
          <w:lang w:eastAsia="en-AU"/>
          <w14:ligatures w14:val="standardContextual"/>
        </w:rPr>
      </w:pPr>
      <w:r>
        <w:t>Estimating budgetary assistance</w:t>
      </w:r>
      <w:r>
        <w:rPr>
          <w:webHidden/>
        </w:rPr>
        <w:tab/>
      </w:r>
      <w:r>
        <w:rPr>
          <w:webHidden/>
        </w:rPr>
        <w:fldChar w:fldCharType="begin"/>
      </w:r>
      <w:r>
        <w:rPr>
          <w:webHidden/>
        </w:rPr>
        <w:instrText xml:space="preserve"> PAGEREF _Toc202273501 \h </w:instrText>
      </w:r>
      <w:r>
        <w:rPr>
          <w:webHidden/>
        </w:rPr>
      </w:r>
      <w:r>
        <w:rPr>
          <w:webHidden/>
        </w:rPr>
        <w:fldChar w:fldCharType="separate"/>
      </w:r>
      <w:r w:rsidR="00AB421E">
        <w:rPr>
          <w:webHidden/>
        </w:rPr>
        <w:t>9</w:t>
      </w:r>
      <w:r>
        <w:rPr>
          <w:webHidden/>
        </w:rPr>
        <w:fldChar w:fldCharType="end"/>
      </w:r>
    </w:p>
    <w:p w14:paraId="796759FE" w14:textId="158BC6BA" w:rsidR="0070451E" w:rsidRDefault="0070451E">
      <w:pPr>
        <w:pStyle w:val="TOC2"/>
        <w:rPr>
          <w:rFonts w:eastAsiaTheme="minorEastAsia"/>
          <w:kern w:val="2"/>
          <w:sz w:val="24"/>
          <w:szCs w:val="24"/>
          <w:lang w:eastAsia="en-AU"/>
          <w14:ligatures w14:val="standardContextual"/>
        </w:rPr>
      </w:pPr>
      <w:r>
        <w:t>Estimating assistance provided by concessional finance</w:t>
      </w:r>
      <w:r>
        <w:rPr>
          <w:webHidden/>
        </w:rPr>
        <w:tab/>
      </w:r>
      <w:r>
        <w:rPr>
          <w:webHidden/>
        </w:rPr>
        <w:fldChar w:fldCharType="begin"/>
      </w:r>
      <w:r>
        <w:rPr>
          <w:webHidden/>
        </w:rPr>
        <w:instrText xml:space="preserve"> PAGEREF _Toc202273502 \h </w:instrText>
      </w:r>
      <w:r>
        <w:rPr>
          <w:webHidden/>
        </w:rPr>
      </w:r>
      <w:r>
        <w:rPr>
          <w:webHidden/>
        </w:rPr>
        <w:fldChar w:fldCharType="separate"/>
      </w:r>
      <w:r w:rsidR="00AB421E">
        <w:rPr>
          <w:webHidden/>
        </w:rPr>
        <w:t>12</w:t>
      </w:r>
      <w:r>
        <w:rPr>
          <w:webHidden/>
        </w:rPr>
        <w:fldChar w:fldCharType="end"/>
      </w:r>
    </w:p>
    <w:p w14:paraId="0CF46E05" w14:textId="55E92B41" w:rsidR="0070451E" w:rsidRDefault="0070451E">
      <w:pPr>
        <w:pStyle w:val="TOC2"/>
        <w:rPr>
          <w:rFonts w:eastAsiaTheme="minorEastAsia"/>
          <w:kern w:val="2"/>
          <w:sz w:val="24"/>
          <w:szCs w:val="24"/>
          <w:lang w:eastAsia="en-AU"/>
          <w14:ligatures w14:val="standardContextual"/>
        </w:rPr>
      </w:pPr>
      <w:r>
        <w:t>Estimating the compliance cost of tariffs</w:t>
      </w:r>
      <w:r>
        <w:rPr>
          <w:webHidden/>
        </w:rPr>
        <w:tab/>
      </w:r>
      <w:r>
        <w:rPr>
          <w:webHidden/>
        </w:rPr>
        <w:fldChar w:fldCharType="begin"/>
      </w:r>
      <w:r>
        <w:rPr>
          <w:webHidden/>
        </w:rPr>
        <w:instrText xml:space="preserve"> PAGEREF _Toc202273503 \h </w:instrText>
      </w:r>
      <w:r>
        <w:rPr>
          <w:webHidden/>
        </w:rPr>
      </w:r>
      <w:r>
        <w:rPr>
          <w:webHidden/>
        </w:rPr>
        <w:fldChar w:fldCharType="separate"/>
      </w:r>
      <w:r w:rsidR="00AB421E">
        <w:rPr>
          <w:webHidden/>
        </w:rPr>
        <w:t>14</w:t>
      </w:r>
      <w:r>
        <w:rPr>
          <w:webHidden/>
        </w:rPr>
        <w:fldChar w:fldCharType="end"/>
      </w:r>
    </w:p>
    <w:p w14:paraId="182D7C54" w14:textId="79E25992" w:rsidR="0070451E" w:rsidRDefault="0070451E">
      <w:pPr>
        <w:pStyle w:val="TOC1"/>
        <w:rPr>
          <w:rFonts w:asciiTheme="minorHAnsi" w:eastAsiaTheme="minorEastAsia" w:hAnsiTheme="minorHAnsi"/>
          <w:noProof/>
          <w:color w:val="auto"/>
          <w:kern w:val="2"/>
          <w:sz w:val="24"/>
          <w:szCs w:val="24"/>
          <w:lang w:eastAsia="en-AU"/>
          <w14:ligatures w14:val="standardContextual"/>
        </w:rPr>
      </w:pPr>
      <w:r>
        <w:rPr>
          <w:noProof/>
        </w:rPr>
        <w:t>Abbreviations</w:t>
      </w:r>
      <w:r>
        <w:rPr>
          <w:noProof/>
          <w:webHidden/>
        </w:rPr>
        <w:tab/>
      </w:r>
      <w:r>
        <w:rPr>
          <w:noProof/>
          <w:webHidden/>
        </w:rPr>
        <w:fldChar w:fldCharType="begin"/>
      </w:r>
      <w:r>
        <w:rPr>
          <w:noProof/>
          <w:webHidden/>
        </w:rPr>
        <w:instrText xml:space="preserve"> PAGEREF _Toc202273504 \h </w:instrText>
      </w:r>
      <w:r>
        <w:rPr>
          <w:noProof/>
          <w:webHidden/>
        </w:rPr>
      </w:r>
      <w:r>
        <w:rPr>
          <w:noProof/>
          <w:webHidden/>
        </w:rPr>
        <w:fldChar w:fldCharType="separate"/>
      </w:r>
      <w:r w:rsidR="00AB421E">
        <w:rPr>
          <w:noProof/>
          <w:webHidden/>
        </w:rPr>
        <w:t>16</w:t>
      </w:r>
      <w:r>
        <w:rPr>
          <w:noProof/>
          <w:webHidden/>
        </w:rPr>
        <w:fldChar w:fldCharType="end"/>
      </w:r>
    </w:p>
    <w:p w14:paraId="24075312" w14:textId="5658DF84" w:rsidR="0070451E" w:rsidRDefault="0070451E">
      <w:pPr>
        <w:pStyle w:val="TOC1"/>
        <w:rPr>
          <w:rFonts w:asciiTheme="minorHAnsi" w:eastAsiaTheme="minorEastAsia" w:hAnsiTheme="minorHAnsi"/>
          <w:noProof/>
          <w:color w:val="auto"/>
          <w:kern w:val="2"/>
          <w:sz w:val="24"/>
          <w:szCs w:val="24"/>
          <w:lang w:eastAsia="en-AU"/>
          <w14:ligatures w14:val="standardContextual"/>
        </w:rPr>
      </w:pPr>
      <w:r>
        <w:rPr>
          <w:noProof/>
        </w:rPr>
        <w:t>References</w:t>
      </w:r>
      <w:r>
        <w:rPr>
          <w:noProof/>
          <w:webHidden/>
        </w:rPr>
        <w:tab/>
      </w:r>
      <w:r>
        <w:rPr>
          <w:noProof/>
          <w:webHidden/>
        </w:rPr>
        <w:fldChar w:fldCharType="begin"/>
      </w:r>
      <w:r>
        <w:rPr>
          <w:noProof/>
          <w:webHidden/>
        </w:rPr>
        <w:instrText xml:space="preserve"> PAGEREF _Toc202273505 \h </w:instrText>
      </w:r>
      <w:r>
        <w:rPr>
          <w:noProof/>
          <w:webHidden/>
        </w:rPr>
      </w:r>
      <w:r>
        <w:rPr>
          <w:noProof/>
          <w:webHidden/>
        </w:rPr>
        <w:fldChar w:fldCharType="separate"/>
      </w:r>
      <w:r w:rsidR="00AB421E">
        <w:rPr>
          <w:noProof/>
          <w:webHidden/>
        </w:rPr>
        <w:t>16</w:t>
      </w:r>
      <w:r>
        <w:rPr>
          <w:noProof/>
          <w:webHidden/>
        </w:rPr>
        <w:fldChar w:fldCharType="end"/>
      </w:r>
    </w:p>
    <w:p w14:paraId="648952FF" w14:textId="480AA7FD" w:rsidR="00E87005" w:rsidRDefault="00E87005">
      <w:pPr>
        <w:pStyle w:val="BodyText"/>
        <w:sectPr w:rsidR="00E87005" w:rsidSect="00E87005">
          <w:headerReference w:type="even" r:id="rId28"/>
          <w:headerReference w:type="default" r:id="rId29"/>
          <w:footerReference w:type="even" r:id="rId30"/>
          <w:footerReference w:type="default" r:id="rId31"/>
          <w:headerReference w:type="first" r:id="rId32"/>
          <w:type w:val="oddPage"/>
          <w:pgSz w:w="11906" w:h="16838" w:code="9"/>
          <w:pgMar w:top="1134" w:right="1134" w:bottom="1134" w:left="1134" w:header="794" w:footer="510" w:gutter="0"/>
          <w:pgNumType w:fmt="lowerRoman"/>
          <w:cols w:space="708"/>
          <w:docGrid w:linePitch="360"/>
        </w:sectPr>
      </w:pPr>
      <w:r>
        <w:rPr>
          <w:sz w:val="18"/>
        </w:rPr>
        <w:fldChar w:fldCharType="end"/>
      </w:r>
    </w:p>
    <w:p w14:paraId="0341E4AC" w14:textId="77777777" w:rsidR="00E87005" w:rsidRPr="00257BCF" w:rsidRDefault="00E87005" w:rsidP="00257BCF">
      <w:pPr>
        <w:pStyle w:val="Heading1-nobackground"/>
      </w:pPr>
      <w:bookmarkStart w:id="5" w:name="_Toc202273495"/>
      <w:r w:rsidRPr="00257BCF">
        <w:lastRenderedPageBreak/>
        <w:t>About this annex</w:t>
      </w:r>
      <w:bookmarkEnd w:id="5"/>
    </w:p>
    <w:p w14:paraId="11EE3A68" w14:textId="641A86C1" w:rsidR="00E87005" w:rsidRPr="00966E1C" w:rsidRDefault="00E87005">
      <w:pPr>
        <w:pStyle w:val="BodyText"/>
        <w:rPr>
          <w:spacing w:val="-4"/>
        </w:rPr>
      </w:pPr>
      <w:r w:rsidRPr="003345E9">
        <w:t xml:space="preserve">This annex provides an overview of the </w:t>
      </w:r>
      <w:r>
        <w:t xml:space="preserve">Productivity </w:t>
      </w:r>
      <w:r w:rsidRPr="003345E9">
        <w:t xml:space="preserve">Commission’s </w:t>
      </w:r>
      <w:r>
        <w:t xml:space="preserve">industry </w:t>
      </w:r>
      <w:r w:rsidRPr="003345E9">
        <w:t xml:space="preserve">assistance measurement framework and information about how </w:t>
      </w:r>
      <w:r>
        <w:t>the PC</w:t>
      </w:r>
      <w:r w:rsidRPr="003345E9">
        <w:t xml:space="preserve"> produces annual assistance estimates. </w:t>
      </w:r>
      <w:r>
        <w:t>While published annually updates to this annex are done on an as needed basis</w:t>
      </w:r>
      <w:r w:rsidRPr="00966E1C">
        <w:rPr>
          <w:spacing w:val="-4"/>
        </w:rPr>
        <w:t xml:space="preserve">. </w:t>
      </w:r>
      <w:r w:rsidRPr="003345E9">
        <w:t xml:space="preserve">A full list of </w:t>
      </w:r>
      <w:r>
        <w:t>the PC</w:t>
      </w:r>
      <w:r w:rsidRPr="003345E9">
        <w:t>’s</w:t>
      </w:r>
      <w:r>
        <w:t xml:space="preserve"> annual</w:t>
      </w:r>
      <w:r w:rsidRPr="00966E1C">
        <w:rPr>
          <w:spacing w:val="-4"/>
        </w:rPr>
        <w:t xml:space="preserve"> </w:t>
      </w:r>
      <w:r w:rsidRPr="00966E1C">
        <w:rPr>
          <w:i/>
          <w:iCs/>
          <w:spacing w:val="-4"/>
        </w:rPr>
        <w:t>Trade and Assistance Reviews</w:t>
      </w:r>
      <w:r>
        <w:rPr>
          <w:spacing w:val="-4"/>
        </w:rPr>
        <w:t xml:space="preserve"> (TARs)</w:t>
      </w:r>
      <w:r w:rsidRPr="00966E1C">
        <w:rPr>
          <w:spacing w:val="-4"/>
        </w:rPr>
        <w:t xml:space="preserve"> can be found at </w:t>
      </w:r>
      <w:hyperlink r:id="rId33" w:history="1">
        <w:r w:rsidR="000430FF" w:rsidRPr="006C1EDA">
          <w:rPr>
            <w:rStyle w:val="Hyperlink"/>
            <w:spacing w:val="-4"/>
          </w:rPr>
          <w:t>www.pc.gov.au/ongoing/trade-assistance</w:t>
        </w:r>
      </w:hyperlink>
      <w:r w:rsidRPr="00966E1C">
        <w:rPr>
          <w:spacing w:val="-4"/>
        </w:rPr>
        <w:t>.</w:t>
      </w:r>
    </w:p>
    <w:p w14:paraId="7B4369CB" w14:textId="0FC17A75" w:rsidR="00E87005" w:rsidRPr="00142178" w:rsidRDefault="00E87005">
      <w:pPr>
        <w:pStyle w:val="BodyText"/>
      </w:pPr>
      <w:r w:rsidRPr="00142178">
        <w:t>The methods, scope and data sources for assistance estimates have changed over time. For example, early estimates by the PC’s predecessors reflected the importance of the costs of protecting the manufacturing sector against imports, and of domestic marketing arrangements for the agricultural sector. As the form of industry assistance has changed over time subsequent estimates have shifted focus to behind-the-border measures such as budgetary outlays, tax concessions, concessional finance and the compliance costs of tariffs.</w:t>
      </w:r>
    </w:p>
    <w:p w14:paraId="643E828F" w14:textId="77777777" w:rsidR="00E87005" w:rsidRDefault="00E87005">
      <w:pPr>
        <w:pStyle w:val="BodyText"/>
      </w:pPr>
    </w:p>
    <w:p w14:paraId="4D23A4DB" w14:textId="77777777" w:rsidR="00E87005" w:rsidRDefault="00E87005" w:rsidP="002E3F19">
      <w:pPr>
        <w:rPr>
          <w:bCs/>
          <w:noProof/>
        </w:rPr>
        <w:sectPr w:rsidR="00E87005" w:rsidSect="00E87005">
          <w:headerReference w:type="even" r:id="rId34"/>
          <w:headerReference w:type="default" r:id="rId35"/>
          <w:headerReference w:type="first" r:id="rId36"/>
          <w:pgSz w:w="11906" w:h="16838" w:code="9"/>
          <w:pgMar w:top="1134" w:right="1134" w:bottom="1134" w:left="1134" w:header="794" w:footer="510" w:gutter="0"/>
          <w:pgNumType w:fmt="lowerRoman"/>
          <w:cols w:space="708"/>
          <w:docGrid w:linePitch="360"/>
        </w:sectPr>
      </w:pPr>
    </w:p>
    <w:p w14:paraId="6B783787" w14:textId="77777777" w:rsidR="00E87005" w:rsidRDefault="00E87005" w:rsidP="00E87005">
      <w:pPr>
        <w:pStyle w:val="Heading1"/>
      </w:pPr>
      <w:bookmarkStart w:id="6" w:name="_Toc107232548"/>
      <w:bookmarkStart w:id="7" w:name="_Toc202273496"/>
      <w:r>
        <w:lastRenderedPageBreak/>
        <w:t>Overview of the PC’s assistance measurement framework</w:t>
      </w:r>
      <w:bookmarkEnd w:id="6"/>
      <w:bookmarkEnd w:id="7"/>
    </w:p>
    <w:p w14:paraId="7DF72B4D" w14:textId="77777777" w:rsidR="00E87005" w:rsidRDefault="00E87005">
      <w:pPr>
        <w:pStyle w:val="Heading2-nonumber"/>
      </w:pPr>
      <w:bookmarkStart w:id="8" w:name="_Toc202273497"/>
      <w:r>
        <w:t>Assistance measures covered</w:t>
      </w:r>
      <w:bookmarkEnd w:id="8"/>
    </w:p>
    <w:p w14:paraId="0E453385" w14:textId="62BA692D" w:rsidR="00E87005" w:rsidRPr="00BC19FC" w:rsidRDefault="00E87005">
      <w:pPr>
        <w:pStyle w:val="BodyText"/>
      </w:pPr>
      <w:r w:rsidRPr="00BC19FC">
        <w:t>Section</w:t>
      </w:r>
      <w:r w:rsidR="00DC07A7">
        <w:t xml:space="preserve"> </w:t>
      </w:r>
      <w:r w:rsidRPr="00BC19FC">
        <w:t xml:space="preserve">10(3) of the </w:t>
      </w:r>
      <w:r w:rsidRPr="00BC19FC">
        <w:rPr>
          <w:i/>
        </w:rPr>
        <w:t xml:space="preserve">Productivity Commission Act 1998 </w:t>
      </w:r>
      <w:r w:rsidRPr="00BC19FC">
        <w:rPr>
          <w:iCs/>
        </w:rPr>
        <w:t>(</w:t>
      </w:r>
      <w:proofErr w:type="spellStart"/>
      <w:r>
        <w:rPr>
          <w:iCs/>
        </w:rPr>
        <w:t>Cth</w:t>
      </w:r>
      <w:proofErr w:type="spellEnd"/>
      <w:r w:rsidRPr="00BC19FC">
        <w:rPr>
          <w:iCs/>
        </w:rPr>
        <w:t>)</w:t>
      </w:r>
      <w:r w:rsidRPr="00BC19FC">
        <w:t xml:space="preserve"> defines assistance to industry as:</w:t>
      </w:r>
    </w:p>
    <w:p w14:paraId="0FD62340" w14:textId="77777777" w:rsidR="00E87005" w:rsidRPr="0053251D" w:rsidRDefault="00E87005">
      <w:pPr>
        <w:pStyle w:val="Quote"/>
      </w:pPr>
      <w:r w:rsidRPr="0053251D">
        <w:t>… any act that, directly or indirectly: (a)</w:t>
      </w:r>
      <w:r>
        <w:t> </w:t>
      </w:r>
      <w:r w:rsidRPr="0053251D">
        <w:t>assists a person to carry on a business or activity; or (b) confers a pecuniary benefit on, or results in a pecuniary benefit accruing to, a person in respect of carrying on a business or activity.</w:t>
      </w:r>
    </w:p>
    <w:p w14:paraId="25130EFD" w14:textId="77777777" w:rsidR="00E87005" w:rsidRPr="00BC19FC" w:rsidRDefault="00E87005">
      <w:pPr>
        <w:pStyle w:val="BodyText"/>
      </w:pPr>
      <w:r w:rsidRPr="00BC19FC">
        <w:t>Reflecting this broad definition, measures that assist industry include:</w:t>
      </w:r>
    </w:p>
    <w:p w14:paraId="6732D759" w14:textId="77777777" w:rsidR="00E87005" w:rsidRPr="00A845DB" w:rsidRDefault="00E87005">
      <w:pPr>
        <w:pStyle w:val="ListBullet"/>
      </w:pPr>
      <w:r>
        <w:t>tariffs, quotas, anti</w:t>
      </w:r>
      <w:r>
        <w:noBreakHyphen/>
        <w:t>dumping duties and regulatory restrictions on imported goods and services, such as local design rules and quarantine requirements</w:t>
      </w:r>
    </w:p>
    <w:p w14:paraId="247C7090" w14:textId="77777777" w:rsidR="00E87005" w:rsidRDefault="00E87005">
      <w:pPr>
        <w:pStyle w:val="ListBullet"/>
      </w:pPr>
      <w:r>
        <w:t>policies that lower the effective price of goods and services below their supply price (the price that producers need to supply that good or service)</w:t>
      </w:r>
    </w:p>
    <w:p w14:paraId="54F7081F" w14:textId="77777777" w:rsidR="00E87005" w:rsidRPr="00A845DB" w:rsidRDefault="00E87005">
      <w:pPr>
        <w:pStyle w:val="ListBullet"/>
      </w:pPr>
      <w:r>
        <w:t>grants and subsidies that are selectively available for domestic producers</w:t>
      </w:r>
    </w:p>
    <w:p w14:paraId="23FF75DD" w14:textId="77777777" w:rsidR="00E87005" w:rsidRPr="00A845DB" w:rsidRDefault="00E87005">
      <w:pPr>
        <w:pStyle w:val="ListBullet"/>
      </w:pPr>
      <w:r w:rsidRPr="00A845DB">
        <w:t>grants and subsidies that are selectively available for specific industries</w:t>
      </w:r>
    </w:p>
    <w:p w14:paraId="1A5968A5" w14:textId="77777777" w:rsidR="00E87005" w:rsidRPr="00A845DB" w:rsidRDefault="00E87005">
      <w:pPr>
        <w:pStyle w:val="ListBullet"/>
      </w:pPr>
      <w:r w:rsidRPr="00A845DB">
        <w:t>tax expenditures and offsets</w:t>
      </w:r>
      <w:r w:rsidRPr="00A845DB" w:rsidDel="00FA1318">
        <w:t xml:space="preserve"> </w:t>
      </w:r>
      <w:r w:rsidRPr="00A845DB">
        <w:t>that are selectively available for domestic producers</w:t>
      </w:r>
    </w:p>
    <w:p w14:paraId="73102EBF" w14:textId="77777777" w:rsidR="00E87005" w:rsidRPr="00A845DB" w:rsidRDefault="00E87005">
      <w:pPr>
        <w:pStyle w:val="ListBullet"/>
      </w:pPr>
      <w:r w:rsidRPr="00A845DB">
        <w:t>tax expenditures and offsets that are selectively available for specific industries</w:t>
      </w:r>
    </w:p>
    <w:p w14:paraId="4EDE470D" w14:textId="77777777" w:rsidR="00E87005" w:rsidRPr="00A845DB" w:rsidRDefault="00E87005">
      <w:pPr>
        <w:pStyle w:val="ListBullet"/>
      </w:pPr>
      <w:r w:rsidRPr="00A845DB">
        <w:t>‘</w:t>
      </w:r>
      <w:proofErr w:type="gramStart"/>
      <w:r w:rsidRPr="00A845DB">
        <w:t>in</w:t>
      </w:r>
      <w:proofErr w:type="gramEnd"/>
      <w:r w:rsidRPr="00A845DB">
        <w:t xml:space="preserve"> kind’ assistance provided by publicly funded intermediaries, such as certain research undertaken by the Commonwealth Scientific and Industrial Research Organisation (CSIRO)</w:t>
      </w:r>
    </w:p>
    <w:p w14:paraId="4058ACB1" w14:textId="77777777" w:rsidR="00E87005" w:rsidRPr="000E467B" w:rsidRDefault="00E87005">
      <w:pPr>
        <w:pStyle w:val="ListBullet"/>
        <w:rPr>
          <w:spacing w:val="-4"/>
        </w:rPr>
      </w:pPr>
      <w:r w:rsidRPr="000E467B">
        <w:rPr>
          <w:spacing w:val="-4"/>
        </w:rPr>
        <w:t xml:space="preserve">regulatory restrictions on domestic competition, such as those provided by some statutory marketing arrangements and legislation that reserves markets for </w:t>
      </w:r>
      <w:proofErr w:type="gramStart"/>
      <w:r w:rsidRPr="000E467B">
        <w:rPr>
          <w:spacing w:val="-4"/>
        </w:rPr>
        <w:t>particular groups</w:t>
      </w:r>
      <w:proofErr w:type="gramEnd"/>
      <w:r w:rsidRPr="000E467B">
        <w:rPr>
          <w:spacing w:val="-4"/>
        </w:rPr>
        <w:t xml:space="preserve"> (for example, pharmacies)</w:t>
      </w:r>
    </w:p>
    <w:p w14:paraId="24E5DC84" w14:textId="77777777" w:rsidR="00E87005" w:rsidRPr="00A845DB" w:rsidRDefault="00E87005">
      <w:pPr>
        <w:pStyle w:val="ListBullet"/>
      </w:pPr>
      <w:r w:rsidRPr="00A845DB">
        <w:t>services provided by government agencies at concessional prices</w:t>
      </w:r>
    </w:p>
    <w:p w14:paraId="2149821B" w14:textId="77777777" w:rsidR="00E87005" w:rsidRPr="00A845DB" w:rsidRDefault="00E87005">
      <w:pPr>
        <w:pStyle w:val="ListBullet"/>
      </w:pPr>
      <w:r w:rsidRPr="00A845DB">
        <w:t>preferences for domestic producers under government procurement policies.</w:t>
      </w:r>
    </w:p>
    <w:p w14:paraId="1C110A98" w14:textId="77777777" w:rsidR="00E87005" w:rsidRPr="000E467B" w:rsidRDefault="00E87005">
      <w:pPr>
        <w:pStyle w:val="BodyText"/>
        <w:rPr>
          <w:spacing w:val="-2"/>
        </w:rPr>
      </w:pPr>
      <w:r w:rsidRPr="000E467B">
        <w:rPr>
          <w:spacing w:val="-2"/>
        </w:rPr>
        <w:t xml:space="preserve">It is not practicable to cover all forms of government assistance to industry in the estimates. Rather, the estimates focus on the main forms of assistance for </w:t>
      </w:r>
      <w:proofErr w:type="gramStart"/>
      <w:r w:rsidRPr="000E467B">
        <w:rPr>
          <w:spacing w:val="-2"/>
        </w:rPr>
        <w:t>particular businesses</w:t>
      </w:r>
      <w:proofErr w:type="gramEnd"/>
      <w:r w:rsidRPr="000E467B">
        <w:rPr>
          <w:spacing w:val="-2"/>
        </w:rPr>
        <w:t xml:space="preserve">, activities or industries that </w:t>
      </w:r>
      <w:r w:rsidRPr="000E467B">
        <w:rPr>
          <w:i/>
          <w:iCs/>
          <w:spacing w:val="-2"/>
        </w:rPr>
        <w:t>can be quantified</w:t>
      </w:r>
      <w:r w:rsidRPr="000E467B">
        <w:rPr>
          <w:spacing w:val="-2"/>
        </w:rPr>
        <w:t xml:space="preserve"> on an annual basis given the practical constraints of measurement and data availability. Some examples of the types of assistance that are not included in the estimates are in box 1.1.</w:t>
      </w:r>
    </w:p>
    <w:tbl>
      <w:tblPr>
        <w:tblStyle w:val="Boxtable"/>
        <w:tblW w:w="5000" w:type="pct"/>
        <w:tblLook w:val="04A0" w:firstRow="1" w:lastRow="0" w:firstColumn="1" w:lastColumn="0" w:noHBand="0" w:noVBand="1"/>
      </w:tblPr>
      <w:tblGrid>
        <w:gridCol w:w="9638"/>
      </w:tblGrid>
      <w:tr w:rsidR="00E87005" w14:paraId="5333B8EF" w14:textId="77777777">
        <w:trPr>
          <w:tblHeader/>
        </w:trPr>
        <w:tc>
          <w:tcPr>
            <w:tcW w:w="9638" w:type="dxa"/>
            <w:tcMar>
              <w:top w:w="170" w:type="dxa"/>
              <w:left w:w="170" w:type="dxa"/>
              <w:bottom w:w="113" w:type="dxa"/>
              <w:right w:w="170" w:type="dxa"/>
            </w:tcMar>
            <w:hideMark/>
          </w:tcPr>
          <w:p w14:paraId="54D03951" w14:textId="77777777" w:rsidR="00E87005" w:rsidRDefault="00E87005">
            <w:pPr>
              <w:pStyle w:val="BoxHeading1"/>
              <w:keepLines/>
            </w:pPr>
            <w:bookmarkStart w:id="9" w:name="_Ref78902111"/>
            <w:r>
              <w:lastRenderedPageBreak/>
              <w:t>Box </w:t>
            </w:r>
            <w:r>
              <w:rPr>
                <w:noProof/>
              </w:rPr>
              <w:t>1</w:t>
            </w:r>
            <w:r>
              <w:t>.</w:t>
            </w:r>
            <w:r>
              <w:rPr>
                <w:noProof/>
              </w:rPr>
              <w:t>1</w:t>
            </w:r>
            <w:r>
              <w:t xml:space="preserve"> – </w:t>
            </w:r>
            <w:bookmarkEnd w:id="9"/>
            <w:r>
              <w:t>What is not included in the PC’s assistance estimates</w:t>
            </w:r>
          </w:p>
        </w:tc>
      </w:tr>
      <w:tr w:rsidR="00E87005" w14:paraId="239E029F" w14:textId="77777777">
        <w:tc>
          <w:tcPr>
            <w:tcW w:w="9638" w:type="dxa"/>
            <w:tcMar>
              <w:top w:w="28" w:type="dxa"/>
              <w:left w:w="170" w:type="dxa"/>
              <w:bottom w:w="170" w:type="dxa"/>
              <w:right w:w="170" w:type="dxa"/>
            </w:tcMar>
            <w:hideMark/>
          </w:tcPr>
          <w:p w14:paraId="024A80DE" w14:textId="18A2809B" w:rsidR="00E87005" w:rsidRDefault="00E87005">
            <w:pPr>
              <w:pStyle w:val="BodyText"/>
              <w:keepNext/>
              <w:keepLines/>
            </w:pPr>
            <w:r>
              <w:t xml:space="preserve">The PC’s assistance estimates cover measures that are available to </w:t>
            </w:r>
            <w:proofErr w:type="gramStart"/>
            <w:r>
              <w:t>particular firms</w:t>
            </w:r>
            <w:proofErr w:type="gramEnd"/>
            <w:r>
              <w:t>, industries or activities, and that can be quantified given practical constraints in measurement and data availability. Some significant government measures that selectively confer industry assistance are not included in assistance estimates because they cannot be adequately or easily quantified. From time to time these types of measures may be examined qualitatively in the TAR or experimental frameworks for measuring their assistance value might be explored. Examples include:</w:t>
            </w:r>
          </w:p>
          <w:p w14:paraId="7F3E8888" w14:textId="77777777" w:rsidR="00E87005" w:rsidRDefault="00E87005" w:rsidP="004F0DEE">
            <w:pPr>
              <w:pStyle w:val="ListBullet"/>
            </w:pPr>
            <w:r>
              <w:t xml:space="preserve">programs with expenditure not for publication, such as the Capacity Investment Scheme which </w:t>
            </w:r>
            <w:r w:rsidRPr="00325EFE">
              <w:t>does not publish its actual or estimated spending</w:t>
            </w:r>
            <w:r>
              <w:t xml:space="preserve"> due to commercial sensitivities</w:t>
            </w:r>
            <w:r w:rsidRPr="00325EFE">
              <w:t>, meaning they are excluded from the estimates, despite acting as assistance</w:t>
            </w:r>
            <w:r>
              <w:t>.</w:t>
            </w:r>
          </w:p>
          <w:p w14:paraId="1D08B8FB" w14:textId="77777777" w:rsidR="00E87005" w:rsidRPr="004C64F3" w:rsidRDefault="00E87005" w:rsidP="004F0DEE">
            <w:pPr>
              <w:pStyle w:val="ListBullet"/>
            </w:pPr>
            <w:r w:rsidRPr="004C64F3">
              <w:t>regulatory restrictions on competition such as those relating to pharmacies, air services, media and broadcasting, and importing books and second</w:t>
            </w:r>
            <w:r>
              <w:t>-</w:t>
            </w:r>
            <w:r w:rsidRPr="004C64F3">
              <w:t>hand cars</w:t>
            </w:r>
          </w:p>
          <w:p w14:paraId="72AD2B0E" w14:textId="77777777" w:rsidR="00E87005" w:rsidRPr="00B13698" w:rsidRDefault="00E87005" w:rsidP="004F0DEE">
            <w:pPr>
              <w:pStyle w:val="ListBullet"/>
              <w:rPr>
                <w:spacing w:val="-4"/>
              </w:rPr>
            </w:pPr>
            <w:r w:rsidRPr="00B13698">
              <w:rPr>
                <w:spacing w:val="-4"/>
              </w:rPr>
              <w:t>government purchasing preferences and local content arrangements, such as defence procurement</w:t>
            </w:r>
          </w:p>
          <w:p w14:paraId="7859A8ED" w14:textId="77777777" w:rsidR="00E87005" w:rsidRPr="004C64F3" w:rsidRDefault="00E87005" w:rsidP="004F0DEE">
            <w:pPr>
              <w:pStyle w:val="ListBullet"/>
            </w:pPr>
            <w:r w:rsidRPr="004C64F3">
              <w:t>concessional debt and equity finance</w:t>
            </w:r>
          </w:p>
          <w:p w14:paraId="22B27B38" w14:textId="1B1D6879" w:rsidR="00E87005" w:rsidRPr="004C64F3" w:rsidRDefault="00E87005" w:rsidP="004F0DEE">
            <w:pPr>
              <w:pStyle w:val="ListBullet"/>
            </w:pPr>
            <w:r w:rsidRPr="004C64F3">
              <w:t xml:space="preserve">State, </w:t>
            </w:r>
            <w:r w:rsidR="00B13698">
              <w:t>t</w:t>
            </w:r>
            <w:r w:rsidRPr="004C64F3">
              <w:t>erritory and local government support to businesses</w:t>
            </w:r>
          </w:p>
          <w:p w14:paraId="342DD535" w14:textId="77777777" w:rsidR="00E87005" w:rsidRPr="004C64F3" w:rsidRDefault="00E87005" w:rsidP="004F0DEE">
            <w:pPr>
              <w:pStyle w:val="ListBullet"/>
            </w:pPr>
            <w:r w:rsidRPr="004C64F3">
              <w:t>anti</w:t>
            </w:r>
            <w:r w:rsidRPr="004C64F3">
              <w:noBreakHyphen/>
              <w:t>dumping and countervailing duties</w:t>
            </w:r>
          </w:p>
          <w:p w14:paraId="5D591F21" w14:textId="77777777" w:rsidR="00E87005" w:rsidRPr="004C64F3" w:rsidRDefault="00E87005" w:rsidP="004F0DEE">
            <w:pPr>
              <w:pStyle w:val="ListBullet"/>
            </w:pPr>
            <w:r w:rsidRPr="004C64F3">
              <w:t>access to and pricing of resources (for example, mineral, forestry, fishery or water resources), on favourable economic terms</w:t>
            </w:r>
          </w:p>
          <w:p w14:paraId="3F0C1CC4" w14:textId="77777777" w:rsidR="00E87005" w:rsidRPr="004C64F3" w:rsidRDefault="00E87005" w:rsidP="004F0DEE">
            <w:pPr>
              <w:pStyle w:val="ListBullet"/>
            </w:pPr>
            <w:r w:rsidRPr="004C64F3">
              <w:t>support for professional sport (such as tax concessions for international tournaments in Australia and support for sporting venue redevelopment).</w:t>
            </w:r>
          </w:p>
          <w:p w14:paraId="4EB854A2" w14:textId="77777777" w:rsidR="00E87005" w:rsidRDefault="00E87005">
            <w:pPr>
              <w:pStyle w:val="BodyText"/>
              <w:keepNext/>
              <w:keepLines/>
            </w:pPr>
            <w:r>
              <w:t>Some arrangements have been examined in PC inquiries, reports and previous TARs. While certain businesses benefit significantly from some government measures, the benefit is not classified as industry assistance, because it is not preferential, or more generally because the purpose of the measure is to promote a broader public objective. Examples include:</w:t>
            </w:r>
          </w:p>
          <w:p w14:paraId="1093A4FE" w14:textId="77777777" w:rsidR="00E87005" w:rsidRPr="00B13698" w:rsidRDefault="00E87005" w:rsidP="004F0DEE">
            <w:pPr>
              <w:pStyle w:val="ListBullet"/>
            </w:pPr>
            <w:r w:rsidRPr="00B13698">
              <w:t>superannuation tax concessions and mandatory contributions</w:t>
            </w:r>
          </w:p>
          <w:p w14:paraId="0B2D6B75" w14:textId="77777777" w:rsidR="00E87005" w:rsidRPr="00B13698" w:rsidRDefault="00E87005" w:rsidP="004F0DEE">
            <w:pPr>
              <w:pStyle w:val="ListBullet"/>
            </w:pPr>
            <w:r w:rsidRPr="00B13698">
              <w:t>private health insurance rebates</w:t>
            </w:r>
          </w:p>
          <w:p w14:paraId="68803068" w14:textId="77777777" w:rsidR="00E87005" w:rsidRPr="00B13698" w:rsidRDefault="00E87005" w:rsidP="004F0DEE">
            <w:pPr>
              <w:pStyle w:val="ListBullet"/>
            </w:pPr>
            <w:r w:rsidRPr="00B13698">
              <w:t>government funding of non</w:t>
            </w:r>
            <w:r w:rsidRPr="00B13698">
              <w:noBreakHyphen/>
              <w:t>government community service providers</w:t>
            </w:r>
          </w:p>
          <w:p w14:paraId="18CDFBDF" w14:textId="77777777" w:rsidR="00E87005" w:rsidRPr="00B13698" w:rsidRDefault="00E87005" w:rsidP="004F0DEE">
            <w:pPr>
              <w:pStyle w:val="ListBullet"/>
            </w:pPr>
            <w:r w:rsidRPr="00B13698">
              <w:t>support for businesses owned or operated by Aboriginal and Torres Strait Islander people</w:t>
            </w:r>
          </w:p>
          <w:p w14:paraId="314457AE" w14:textId="77777777" w:rsidR="00E87005" w:rsidRPr="00B13698" w:rsidRDefault="00E87005" w:rsidP="004F0DEE">
            <w:pPr>
              <w:pStyle w:val="ListBullet"/>
            </w:pPr>
            <w:r w:rsidRPr="00B13698">
              <w:t>employment incentives for businesses</w:t>
            </w:r>
          </w:p>
          <w:p w14:paraId="25E4747F" w14:textId="77777777" w:rsidR="00E87005" w:rsidRPr="00B13698" w:rsidRDefault="00E87005" w:rsidP="004F0DEE">
            <w:pPr>
              <w:pStyle w:val="ListBullet"/>
            </w:pPr>
            <w:r w:rsidRPr="00B13698">
              <w:t>remote housing concessions in mining regions</w:t>
            </w:r>
          </w:p>
          <w:p w14:paraId="4855EE26" w14:textId="77777777" w:rsidR="00E87005" w:rsidRPr="00E05A4B" w:rsidRDefault="00E87005" w:rsidP="004F0DEE">
            <w:pPr>
              <w:pStyle w:val="ListBullet"/>
              <w:rPr>
                <w:spacing w:val="-4"/>
              </w:rPr>
            </w:pPr>
            <w:r w:rsidRPr="00B13698">
              <w:t>expenditure on improved public infrastructure, for example, an upgraded road in a concentrated beef producing area would be expected to lower logistics costs for beef producers, but the road is not</w:t>
            </w:r>
            <w:r w:rsidRPr="004C64F3">
              <w:t xml:space="preserve"> for the sole use of beef producers.</w:t>
            </w:r>
          </w:p>
        </w:tc>
      </w:tr>
      <w:tr w:rsidR="00E87005" w14:paraId="00C90902" w14:textId="77777777">
        <w:trPr>
          <w:hidden/>
        </w:trPr>
        <w:tc>
          <w:tcPr>
            <w:tcW w:w="9638" w:type="dxa"/>
            <w:shd w:val="clear" w:color="auto" w:fill="auto"/>
            <w:tcMar>
              <w:top w:w="0" w:type="dxa"/>
              <w:left w:w="170" w:type="dxa"/>
              <w:bottom w:w="0" w:type="dxa"/>
              <w:right w:w="170" w:type="dxa"/>
            </w:tcMar>
          </w:tcPr>
          <w:p w14:paraId="7FD746EE" w14:textId="77777777" w:rsidR="00E87005" w:rsidRPr="00465191" w:rsidRDefault="00E87005">
            <w:pPr>
              <w:pStyle w:val="BodyText"/>
              <w:keepNext/>
              <w:keepLines/>
              <w:spacing w:before="0" w:after="0" w:line="80" w:lineRule="atLeast"/>
              <w:rPr>
                <w:smallCaps/>
                <w:vanish/>
              </w:rPr>
            </w:pPr>
          </w:p>
        </w:tc>
      </w:tr>
    </w:tbl>
    <w:p w14:paraId="3B6B3E9C" w14:textId="3B1CCF94" w:rsidR="00E87005" w:rsidRPr="00EA1BF6" w:rsidRDefault="00E87005" w:rsidP="005E7BEA">
      <w:pPr>
        <w:pStyle w:val="BodyText"/>
        <w:spacing w:before="240"/>
        <w:rPr>
          <w:spacing w:val="4"/>
        </w:rPr>
      </w:pPr>
      <w:r w:rsidRPr="00EA1BF6">
        <w:rPr>
          <w:spacing w:val="4"/>
        </w:rPr>
        <w:t>The estimates in the TAR cover industry assistance provided by the Australian Government through budgetary assistance, assistance provided through concessional finance, and the cost of complying with the preferential trading system. For detail on historical estimates of the effective rate of assistance (no longer published since TAR 2021</w:t>
      </w:r>
      <w:r w:rsidR="00802C7E" w:rsidRPr="00EA1BF6">
        <w:rPr>
          <w:spacing w:val="4"/>
        </w:rPr>
        <w:t>–</w:t>
      </w:r>
      <w:r w:rsidRPr="00EA1BF6">
        <w:rPr>
          <w:spacing w:val="4"/>
        </w:rPr>
        <w:t xml:space="preserve">22) see a detailed discussion of the framework is provided in the Industry Commission’s Information Paper on </w:t>
      </w:r>
      <w:r w:rsidRPr="00EA1BF6">
        <w:rPr>
          <w:i/>
          <w:spacing w:val="4"/>
        </w:rPr>
        <w:t xml:space="preserve">Assistance to Agricultural and Manufacturing </w:t>
      </w:r>
      <w:r w:rsidRPr="00EA1BF6">
        <w:rPr>
          <w:i/>
          <w:iCs/>
          <w:spacing w:val="4"/>
        </w:rPr>
        <w:t>Industries</w:t>
      </w:r>
      <w:r w:rsidR="00EA1BF6" w:rsidRPr="00EA1BF6">
        <w:rPr>
          <w:spacing w:val="4"/>
        </w:rPr>
        <w:t xml:space="preserve"> </w:t>
      </w:r>
      <w:r w:rsidRPr="00EA1BF6">
        <w:rPr>
          <w:spacing w:val="4"/>
        </w:rPr>
        <w:t>(IC 1995).</w:t>
      </w:r>
    </w:p>
    <w:p w14:paraId="1C4DB8F2" w14:textId="77777777" w:rsidR="00E87005" w:rsidRDefault="00E87005">
      <w:pPr>
        <w:pStyle w:val="Heading3"/>
      </w:pPr>
      <w:r>
        <w:lastRenderedPageBreak/>
        <w:t>A walk through the decision process</w:t>
      </w:r>
    </w:p>
    <w:p w14:paraId="6CBCEBC9" w14:textId="3B96D774" w:rsidR="00E87005" w:rsidRDefault="00E87005">
      <w:pPr>
        <w:pStyle w:val="BodyText"/>
      </w:pPr>
      <w:r>
        <w:t xml:space="preserve">In most cases programs fit neatly into the list of included measures or excluded measures outlined above. However, some programs require more careful consideration. To assess programs inclusion in the TAR </w:t>
      </w:r>
      <w:proofErr w:type="gramStart"/>
      <w:r>
        <w:t>researchers</w:t>
      </w:r>
      <w:proofErr w:type="gramEnd"/>
      <w:r>
        <w:t xml:space="preserve"> look at the following </w:t>
      </w:r>
      <w:r w:rsidR="00802C7E">
        <w:t>6</w:t>
      </w:r>
      <w:r>
        <w:t xml:space="preserve"> step process to help determine whether a program should be included.</w:t>
      </w:r>
    </w:p>
    <w:p w14:paraId="26AE6FFD" w14:textId="77777777" w:rsidR="00E87005" w:rsidRDefault="00E87005">
      <w:pPr>
        <w:pStyle w:val="BodyText"/>
      </w:pPr>
      <w:r>
        <w:t xml:space="preserve">As TAR is primarily a transparency exercise, TAR researchers prefer inclusion when uncertain about a given measure while making said decisions clear. From time-to-time revisions may also be made when the nature or effect of a program is made clearer. </w:t>
      </w:r>
    </w:p>
    <w:p w14:paraId="0D0AFB07" w14:textId="77777777" w:rsidR="00E87005" w:rsidRDefault="00E87005">
      <w:pPr>
        <w:pStyle w:val="Heading4"/>
      </w:pPr>
      <w:r w:rsidRPr="00223598">
        <w:t xml:space="preserve">Step 1: Scope </w:t>
      </w:r>
      <w:r>
        <w:t>c</w:t>
      </w:r>
      <w:r w:rsidRPr="00223598">
        <w:t>hecks</w:t>
      </w:r>
    </w:p>
    <w:p w14:paraId="794D0545" w14:textId="77777777" w:rsidR="00E87005" w:rsidRPr="001E1BF7" w:rsidRDefault="00E87005">
      <w:pPr>
        <w:pStyle w:val="BodyText"/>
      </w:pPr>
      <w:r>
        <w:t xml:space="preserve">The initial step in the framework correctly identifies the essential prerequisites for a measure to be considered for inclusion in the TAR’s estimates. </w:t>
      </w:r>
    </w:p>
    <w:p w14:paraId="1AD01E15" w14:textId="5AAE9BFC" w:rsidR="00E87005" w:rsidRPr="00B83C2D" w:rsidRDefault="00E87005">
      <w:pPr>
        <w:pStyle w:val="ListBullet"/>
        <w:rPr>
          <w:b/>
          <w:bCs/>
        </w:rPr>
      </w:pPr>
      <w:r w:rsidRPr="00B83C2D">
        <w:rPr>
          <w:b/>
          <w:bCs/>
        </w:rPr>
        <w:t xml:space="preserve">Key </w:t>
      </w:r>
      <w:r w:rsidR="00E47D00" w:rsidRPr="00B83C2D">
        <w:rPr>
          <w:b/>
          <w:bCs/>
        </w:rPr>
        <w:t>q</w:t>
      </w:r>
      <w:r w:rsidRPr="00B83C2D">
        <w:rPr>
          <w:b/>
          <w:bCs/>
        </w:rPr>
        <w:t>uestions:</w:t>
      </w:r>
    </w:p>
    <w:p w14:paraId="3D1EC267" w14:textId="77A2F6CC" w:rsidR="00E87005" w:rsidRDefault="00E87005">
      <w:pPr>
        <w:pStyle w:val="ListBullet2"/>
      </w:pPr>
      <w:r>
        <w:t>Does the measure d</w:t>
      </w:r>
      <w:r w:rsidRPr="0053251D">
        <w:t>irectly or indirectly</w:t>
      </w:r>
      <w:r>
        <w:t xml:space="preserve"> </w:t>
      </w:r>
      <w:r w:rsidRPr="0053251D">
        <w:t>assist a person to carry on a business or activity; or confers a pecuniary benefit on, or results in a pecuniary benefit accruing to, a person in respect of carrying on a business or activity</w:t>
      </w:r>
      <w:r>
        <w:t>? (If no: exclude)</w:t>
      </w:r>
    </w:p>
    <w:p w14:paraId="6014BACA" w14:textId="77777777" w:rsidR="00E87005" w:rsidRDefault="00E87005">
      <w:pPr>
        <w:pStyle w:val="ListBullet2"/>
      </w:pPr>
      <w:r>
        <w:t>Is from the Australian Government? (If no: exclude)</w:t>
      </w:r>
    </w:p>
    <w:p w14:paraId="164EBB44" w14:textId="77777777" w:rsidR="00E87005" w:rsidRDefault="00E87005">
      <w:pPr>
        <w:pStyle w:val="ListBullet2"/>
      </w:pPr>
      <w:r>
        <w:t>Can be reasonably quantified annually? (If no: exclude)</w:t>
      </w:r>
    </w:p>
    <w:p w14:paraId="6572D80C" w14:textId="2720366C" w:rsidR="00E87005" w:rsidRDefault="00E87005">
      <w:pPr>
        <w:pStyle w:val="ListBullet2"/>
      </w:pPr>
      <w:r>
        <w:t>Is not a specific scope exclusion (like on healthcare provision or public infrastructure spending)? (If it is an exclusion: exclude)</w:t>
      </w:r>
    </w:p>
    <w:p w14:paraId="01D734FB" w14:textId="41E2F1A9" w:rsidR="00E87005" w:rsidRDefault="00E87005">
      <w:pPr>
        <w:pStyle w:val="Heading4"/>
      </w:pPr>
      <w:r>
        <w:t>Step 2: Selectivity check</w:t>
      </w:r>
    </w:p>
    <w:p w14:paraId="381834E3" w14:textId="77777777" w:rsidR="00E87005" w:rsidRPr="001E1BF7" w:rsidRDefault="00E87005">
      <w:pPr>
        <w:pStyle w:val="BodyText"/>
      </w:pPr>
      <w:r>
        <w:t>Following the foundational checks, the framework employs selectivity as the next filter.</w:t>
      </w:r>
    </w:p>
    <w:p w14:paraId="13B1A8AF" w14:textId="0F741549" w:rsidR="00E87005" w:rsidRDefault="00E87005">
      <w:pPr>
        <w:pStyle w:val="ListBullet"/>
      </w:pPr>
      <w:r w:rsidRPr="00B83C2D">
        <w:rPr>
          <w:b/>
          <w:bCs/>
        </w:rPr>
        <w:t xml:space="preserve">Key </w:t>
      </w:r>
      <w:r w:rsidR="00E47D00" w:rsidRPr="00B83C2D">
        <w:rPr>
          <w:b/>
          <w:bCs/>
        </w:rPr>
        <w:t>q</w:t>
      </w:r>
      <w:r w:rsidRPr="00B83C2D">
        <w:rPr>
          <w:b/>
          <w:bCs/>
        </w:rPr>
        <w:t>uestion:</w:t>
      </w:r>
      <w:r>
        <w:t xml:space="preserve"> Is the measure available selectively based on industry, activity, size, location, technology or other criteria? (</w:t>
      </w:r>
      <w:r w:rsidR="00D87C1A">
        <w:t>I</w:t>
      </w:r>
      <w:r>
        <w:t>f no</w:t>
      </w:r>
      <w:r w:rsidR="002216E0">
        <w:t>,</w:t>
      </w:r>
      <w:r w:rsidR="00D87C1A">
        <w:t xml:space="preserve"> then</w:t>
      </w:r>
      <w:r>
        <w:t xml:space="preserve"> exclude)</w:t>
      </w:r>
    </w:p>
    <w:p w14:paraId="21A0FF3E" w14:textId="77777777" w:rsidR="00E87005" w:rsidRDefault="00E87005">
      <w:pPr>
        <w:pStyle w:val="Heading4"/>
      </w:pPr>
      <w:r>
        <w:t>Step 3: Crisis response check</w:t>
      </w:r>
    </w:p>
    <w:p w14:paraId="386CB3CF" w14:textId="7BD824BD" w:rsidR="00E87005" w:rsidRPr="00D87C1A" w:rsidRDefault="00E87005">
      <w:pPr>
        <w:pStyle w:val="BodyText"/>
      </w:pPr>
      <w:r>
        <w:t>The PC recognises the role that government plays in managing fluctuations in the business cycle and mitigating the fallout from acute shocks. Measures implemented in response to major crises, such as COVID are filtered out if they are broadly available and designed as temporary stabilising assistance; even if they have some selectivity (since they pass step 2). The filter helps maintain the focus of the TAR estimates, including massive, temporary, economy wide stabilisation programs such as JobKeeper which would overwhelm the data on structural budgetary assistance obscuring long term trends and making year on year comparisons difficult. More targeted crisis aid that meets other criteria is still included. See TAR 2020</w:t>
      </w:r>
      <w:r w:rsidR="00D87C1A">
        <w:t>–</w:t>
      </w:r>
      <w:r>
        <w:t xml:space="preserve">21 for further </w:t>
      </w:r>
      <w:r w:rsidRPr="00D87C1A">
        <w:t xml:space="preserve">discussion (PC 2022b, pp. 3–4). </w:t>
      </w:r>
    </w:p>
    <w:p w14:paraId="3D3ACE36" w14:textId="6762F800" w:rsidR="00E87005" w:rsidRDefault="00E87005">
      <w:pPr>
        <w:pStyle w:val="ListBullet"/>
      </w:pPr>
      <w:r w:rsidRPr="00B83C2D">
        <w:rPr>
          <w:b/>
          <w:bCs/>
        </w:rPr>
        <w:t xml:space="preserve">Key </w:t>
      </w:r>
      <w:r w:rsidR="00B83C2D" w:rsidRPr="00B83C2D">
        <w:rPr>
          <w:b/>
          <w:bCs/>
        </w:rPr>
        <w:t>q</w:t>
      </w:r>
      <w:r w:rsidRPr="00B83C2D">
        <w:rPr>
          <w:b/>
          <w:bCs/>
        </w:rPr>
        <w:t>uestion:</w:t>
      </w:r>
      <w:r>
        <w:t xml:space="preserve"> Is the measure mainly a broad, temporary response to a major economy-wide crisis? For example, JobKeeper or expanded COVID-19 Instant Asset Write-Off (if yes</w:t>
      </w:r>
      <w:r w:rsidR="002216E0">
        <w:t>,</w:t>
      </w:r>
      <w:r>
        <w:t xml:space="preserve"> then exclude).</w:t>
      </w:r>
    </w:p>
    <w:p w14:paraId="1405C86F" w14:textId="77777777" w:rsidR="00E87005" w:rsidRDefault="00E87005">
      <w:pPr>
        <w:pStyle w:val="Heading4"/>
      </w:pPr>
      <w:r>
        <w:t>Step 4: System interaction check</w:t>
      </w:r>
    </w:p>
    <w:p w14:paraId="3CE7037F" w14:textId="29775009" w:rsidR="00E87005" w:rsidRPr="002216E0" w:rsidRDefault="00E87005">
      <w:pPr>
        <w:pStyle w:val="BodyText"/>
        <w:rPr>
          <w:spacing w:val="-2"/>
        </w:rPr>
      </w:pPr>
      <w:r w:rsidRPr="002216E0">
        <w:rPr>
          <w:spacing w:val="-2"/>
        </w:rPr>
        <w:t xml:space="preserve">Some measures appear to </w:t>
      </w:r>
      <w:proofErr w:type="gramStart"/>
      <w:r w:rsidRPr="002216E0">
        <w:rPr>
          <w:spacing w:val="-2"/>
        </w:rPr>
        <w:t>provide assistance to</w:t>
      </w:r>
      <w:proofErr w:type="gramEnd"/>
      <w:r w:rsidRPr="002216E0">
        <w:rPr>
          <w:spacing w:val="-2"/>
        </w:rPr>
        <w:t xml:space="preserve"> business when </w:t>
      </w:r>
      <w:proofErr w:type="gramStart"/>
      <w:r w:rsidRPr="002216E0">
        <w:rPr>
          <w:spacing w:val="-2"/>
        </w:rPr>
        <w:t>in reality they</w:t>
      </w:r>
      <w:proofErr w:type="gramEnd"/>
      <w:r w:rsidRPr="002216E0">
        <w:rPr>
          <w:spacing w:val="-2"/>
        </w:rPr>
        <w:t xml:space="preserve"> are simply providing a subset of businesses with some equivalent leg-up that those excluded already have. An example includes the lower tax rate on small businesses – which over time expanded to include most businesses. PC analysis found that those excluded from the program already had equivalent advantages due to franking </w:t>
      </w:r>
      <w:r w:rsidRPr="002216E0">
        <w:rPr>
          <w:spacing w:val="-2"/>
        </w:rPr>
        <w:lastRenderedPageBreak/>
        <w:t xml:space="preserve">credits. In effect this meant that the program was economy wide- despite appearing selective based on the usual criteria. TAR </w:t>
      </w:r>
      <w:r w:rsidR="00802C7E" w:rsidRPr="002216E0">
        <w:rPr>
          <w:spacing w:val="-2"/>
        </w:rPr>
        <w:t>2021–22</w:t>
      </w:r>
      <w:r w:rsidRPr="002216E0">
        <w:rPr>
          <w:spacing w:val="-2"/>
        </w:rPr>
        <w:t xml:space="preserve"> provides further detail (PC 2023, pp. 13–14).</w:t>
      </w:r>
    </w:p>
    <w:p w14:paraId="057DE952" w14:textId="5AD11893" w:rsidR="00E87005" w:rsidRDefault="00E87005">
      <w:pPr>
        <w:pStyle w:val="ListBullet"/>
      </w:pPr>
      <w:r w:rsidRPr="00B83C2D">
        <w:rPr>
          <w:b/>
          <w:bCs/>
        </w:rPr>
        <w:t xml:space="preserve">Key </w:t>
      </w:r>
      <w:r w:rsidR="00B83C2D" w:rsidRPr="00B83C2D">
        <w:rPr>
          <w:b/>
          <w:bCs/>
        </w:rPr>
        <w:t>q</w:t>
      </w:r>
      <w:r w:rsidRPr="00B83C2D">
        <w:rPr>
          <w:b/>
          <w:bCs/>
        </w:rPr>
        <w:t>uestion:</w:t>
      </w:r>
      <w:r>
        <w:t xml:space="preserve"> Does analysis conclude that interactions with other economic or tax system features cancel out the selective benefit for classification purposes? (if yes</w:t>
      </w:r>
      <w:r w:rsidR="00B83C2D">
        <w:t>,</w:t>
      </w:r>
      <w:r>
        <w:t xml:space="preserve"> then exclude)</w:t>
      </w:r>
    </w:p>
    <w:p w14:paraId="4A6C9B85" w14:textId="77777777" w:rsidR="00E87005" w:rsidRDefault="00E87005">
      <w:pPr>
        <w:pStyle w:val="Heading4"/>
      </w:pPr>
      <w:r>
        <w:t>Step 5: Efficiency lens check</w:t>
      </w:r>
    </w:p>
    <w:p w14:paraId="43972804" w14:textId="5D55F431" w:rsidR="00E87005" w:rsidRPr="00C2797E" w:rsidRDefault="00E87005">
      <w:pPr>
        <w:pStyle w:val="BodyText"/>
        <w:rPr>
          <w:spacing w:val="-4"/>
        </w:rPr>
      </w:pPr>
      <w:r w:rsidRPr="00C2797E">
        <w:rPr>
          <w:spacing w:val="-4"/>
        </w:rPr>
        <w:t xml:space="preserve">This step is aimed at assessing measures whose primary objective is addressing some market failure or non-economic objective. In practice, it is advisable to still track these measures for transparency separately noting their propensity to act as assistance. See TAR </w:t>
      </w:r>
      <w:r w:rsidR="00802C7E" w:rsidRPr="00C2797E">
        <w:rPr>
          <w:spacing w:val="-4"/>
        </w:rPr>
        <w:t>2021–22</w:t>
      </w:r>
      <w:r w:rsidRPr="00C2797E">
        <w:rPr>
          <w:spacing w:val="-4"/>
        </w:rPr>
        <w:t xml:space="preserve"> for more detail (PC 2023, pp. 20–30).</w:t>
      </w:r>
    </w:p>
    <w:p w14:paraId="18E6EE1C" w14:textId="704024FD" w:rsidR="00E87005" w:rsidRPr="00B83C2D" w:rsidRDefault="00E87005">
      <w:pPr>
        <w:pStyle w:val="ListBullet"/>
        <w:rPr>
          <w:b/>
          <w:bCs/>
        </w:rPr>
      </w:pPr>
      <w:r w:rsidRPr="00B83C2D">
        <w:rPr>
          <w:b/>
          <w:bCs/>
        </w:rPr>
        <w:t xml:space="preserve">Key </w:t>
      </w:r>
      <w:r w:rsidR="00B83C2D" w:rsidRPr="00B83C2D">
        <w:rPr>
          <w:b/>
          <w:bCs/>
        </w:rPr>
        <w:t>q</w:t>
      </w:r>
      <w:r w:rsidRPr="00B83C2D">
        <w:rPr>
          <w:b/>
          <w:bCs/>
        </w:rPr>
        <w:t>uestions:</w:t>
      </w:r>
    </w:p>
    <w:p w14:paraId="6E4954AD" w14:textId="620909A1" w:rsidR="00E87005" w:rsidRDefault="00E87005">
      <w:pPr>
        <w:pStyle w:val="ListBullet2"/>
      </w:pPr>
      <w:r>
        <w:t xml:space="preserve">Applicability </w:t>
      </w:r>
      <w:r w:rsidR="00B83C2D">
        <w:t>c</w:t>
      </w:r>
      <w:r>
        <w:t>heck: Is the measure's primary stated goal to address a market failure for example externalities like pollution or R&amp;D spillovers or another non-economic objective like social equity or cultural heritage? (if not applicable, then report in TAR as normal, otherwise go to assessment).</w:t>
      </w:r>
    </w:p>
    <w:p w14:paraId="0E426D02" w14:textId="51ABDC50" w:rsidR="00E87005" w:rsidRPr="00B83C2D" w:rsidRDefault="00E87005">
      <w:pPr>
        <w:pStyle w:val="ListBullet2"/>
      </w:pPr>
      <w:r w:rsidRPr="00B83C2D">
        <w:t>Assessment: Does the measure's design significantly differ from an efficient way to achieve its primary goal? (</w:t>
      </w:r>
      <w:r w:rsidR="00B83C2D" w:rsidRPr="00B83C2D">
        <w:t>Consider</w:t>
      </w:r>
      <w:r w:rsidRPr="00B83C2D">
        <w:t xml:space="preserve"> factors like high costs or unjustified selectivity.) Or is there not enough information to decide?</w:t>
      </w:r>
    </w:p>
    <w:p w14:paraId="255C9874" w14:textId="77777777" w:rsidR="00E87005" w:rsidRPr="00FF5707" w:rsidRDefault="00E87005">
      <w:pPr>
        <w:pStyle w:val="ListBullet3"/>
        <w:rPr>
          <w:spacing w:val="-4"/>
        </w:rPr>
      </w:pPr>
      <w:r w:rsidRPr="00FF5707">
        <w:rPr>
          <w:spacing w:val="-4"/>
        </w:rPr>
        <w:t xml:space="preserve">If applicable and efficient then it is not working as industry assistance however it may be recorded and reported separately to help monitor if the measure diverges over time from its purpose and acts as assistance. Likewise, as these are selective measures even if efficient the measure is unlikely to be fully adjusting for the externality on its own making careful reporting important. </w:t>
      </w:r>
    </w:p>
    <w:p w14:paraId="6C5172DA" w14:textId="77777777" w:rsidR="00E87005" w:rsidRDefault="00E87005">
      <w:pPr>
        <w:pStyle w:val="ListBullet3"/>
      </w:pPr>
      <w:r>
        <w:t>If applicable but not efficient then report.</w:t>
      </w:r>
    </w:p>
    <w:p w14:paraId="0BB017CD" w14:textId="33F8CE54" w:rsidR="00E87005" w:rsidRDefault="00E87005" w:rsidP="00B83C2D">
      <w:pPr>
        <w:pStyle w:val="FigureTableHeading"/>
      </w:pPr>
      <w:r>
        <w:t xml:space="preserve">Figure </w:t>
      </w:r>
      <w:fldSimple w:instr=" STYLEREF 1 \s ">
        <w:r w:rsidR="00AB421E">
          <w:rPr>
            <w:noProof/>
          </w:rPr>
          <w:t>1</w:t>
        </w:r>
      </w:fldSimple>
      <w:r>
        <w:t>.</w:t>
      </w:r>
      <w:fldSimple w:instr=" SEQ Figure \* ARABIC \s 1 ">
        <w:r w:rsidR="00AB421E">
          <w:rPr>
            <w:noProof/>
          </w:rPr>
          <w:t>1</w:t>
        </w:r>
      </w:fldSimple>
      <w:r w:rsidR="00B83C2D">
        <w:t xml:space="preserve"> –</w:t>
      </w:r>
      <w:r>
        <w:t xml:space="preserve"> Assessment process for inclusion in the TAR</w:t>
      </w:r>
    </w:p>
    <w:p w14:paraId="7D8DB7A9" w14:textId="597812D5" w:rsidR="00E87005" w:rsidRDefault="00CA62AD">
      <w:pPr>
        <w:pStyle w:val="ListBullet2"/>
        <w:numPr>
          <w:ilvl w:val="0"/>
          <w:numId w:val="0"/>
        </w:numPr>
        <w:jc w:val="center"/>
      </w:pPr>
      <w:r w:rsidRPr="00CA62AD">
        <w:rPr>
          <w:noProof/>
        </w:rPr>
        <w:drawing>
          <wp:inline distT="0" distB="0" distL="0" distR="0" wp14:anchorId="7E48FEF8" wp14:editId="73352923">
            <wp:extent cx="6115050" cy="3943350"/>
            <wp:effectExtent l="0" t="0" r="0" b="0"/>
            <wp:docPr id="1333412348" name="Picture 2" descr="This is a visual representation of the steps listed above the figure.&#10;&#10;First there are scope checks to see if essential perquisites are met. Then a selectivity check to see if the  assistance is preferential. Then a crisis response check to exclude any broad based economic stabilisation measures like JobKeeper. Then a system interaction check - is the measure simply giving the group a advantage to make up for some other disadvantage or advantage everyone else has.&#10;&#10;Then the efficiency lens based on whether the measure's primary stated goal is to address a market failure. This final step helps us determine the way it is reported. Assistance that corrects for a market failure with clear evidence supporting it is efficiently priced should be reported with this caveat.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33412348" name="Picture 2" descr="This is a visual representation of the steps listed above the figure.&#10;&#10;First there are scope checks to see if essential perquisites are met. Then a selectivity check to see if the  assistance is preferential. Then a crisis response check to exclude any broad based economic stabilisation measures like JobKeeper. Then a system interaction check - is the measure simply giving the group a advantage to make up for some other disadvantage or advantage everyone else has.&#10;&#10;Then the efficiency lens based on whether the measure's primary stated goal is to address a market failure. This final step helps us determine the way it is reported. Assistance that corrects for a market failure with clear evidence supporting it is efficiently priced should be reported with this caveat. "/>
                    <pic:cNvPicPr>
                      <a:picLocks noChangeAspect="1" noChangeArrowheads="1"/>
                    </pic:cNvPicPr>
                  </pic:nvPicPr>
                  <pic:blipFill>
                    <a:blip r:embed="rId37">
                      <a:extLst>
                        <a:ext uri="{28A0092B-C50C-407E-A947-70E740481C1C}">
                          <a14:useLocalDpi xmlns:a14="http://schemas.microsoft.com/office/drawing/2010/main" val="0"/>
                        </a:ext>
                      </a:extLst>
                    </a:blip>
                    <a:srcRect/>
                    <a:stretch>
                      <a:fillRect/>
                    </a:stretch>
                  </pic:blipFill>
                  <pic:spPr bwMode="auto">
                    <a:xfrm>
                      <a:off x="0" y="0"/>
                      <a:ext cx="6115050" cy="3943350"/>
                    </a:xfrm>
                    <a:prstGeom prst="rect">
                      <a:avLst/>
                    </a:prstGeom>
                    <a:noFill/>
                    <a:ln>
                      <a:noFill/>
                    </a:ln>
                  </pic:spPr>
                </pic:pic>
              </a:graphicData>
            </a:graphic>
          </wp:inline>
        </w:drawing>
      </w:r>
    </w:p>
    <w:p w14:paraId="40CBC455" w14:textId="77777777" w:rsidR="00E87005" w:rsidRPr="00B83C2D" w:rsidRDefault="00E87005" w:rsidP="00B83C2D">
      <w:pPr>
        <w:pStyle w:val="Heading3"/>
      </w:pPr>
      <w:r w:rsidRPr="00B83C2D">
        <w:lastRenderedPageBreak/>
        <w:t>Some examples</w:t>
      </w:r>
    </w:p>
    <w:p w14:paraId="6437C71F" w14:textId="77777777" w:rsidR="00E87005" w:rsidRDefault="00E87005">
      <w:pPr>
        <w:pStyle w:val="BodyText"/>
      </w:pPr>
      <w:r>
        <w:t>To help understand what does and does not go into the TAR some examples are provided below.</w:t>
      </w:r>
    </w:p>
    <w:p w14:paraId="4ADECCB9" w14:textId="19ADD445" w:rsidR="00E87005" w:rsidRDefault="00E87005" w:rsidP="00E63DD5">
      <w:pPr>
        <w:pStyle w:val="FigureTableHeading"/>
        <w:spacing w:after="120"/>
      </w:pPr>
      <w:r>
        <w:t xml:space="preserve">Table </w:t>
      </w:r>
      <w:fldSimple w:instr=" STYLEREF 1 \s ">
        <w:r w:rsidR="00AB421E">
          <w:rPr>
            <w:noProof/>
          </w:rPr>
          <w:t>1</w:t>
        </w:r>
      </w:fldSimple>
      <w:r>
        <w:t>.</w:t>
      </w:r>
      <w:fldSimple w:instr=" SEQ Table \* ARABIC \s 1 ">
        <w:r w:rsidR="00AB421E">
          <w:rPr>
            <w:noProof/>
          </w:rPr>
          <w:t>1</w:t>
        </w:r>
      </w:fldSimple>
      <w:r w:rsidR="00E63DD5">
        <w:rPr>
          <w:noProof/>
        </w:rPr>
        <w:t xml:space="preserve"> </w:t>
      </w:r>
      <w:r w:rsidR="00E63DD5">
        <w:t xml:space="preserve">– </w:t>
      </w:r>
      <w:r>
        <w:t>Some examples of the rationale behind including or excluding certain measures</w:t>
      </w:r>
    </w:p>
    <w:tbl>
      <w:tblPr>
        <w:tblStyle w:val="TableGrid"/>
        <w:tblW w:w="0" w:type="auto"/>
        <w:tblBorders>
          <w:top w:val="none" w:sz="0" w:space="0" w:color="auto"/>
          <w:left w:val="none" w:sz="0" w:space="0" w:color="auto"/>
          <w:bottom w:val="single" w:sz="4" w:space="0" w:color="B3B3B3"/>
          <w:right w:val="none" w:sz="0" w:space="0" w:color="auto"/>
          <w:insideH w:val="single" w:sz="4" w:space="0" w:color="B3B3B3"/>
          <w:insideV w:val="none" w:sz="0" w:space="0" w:color="auto"/>
        </w:tblBorders>
        <w:shd w:val="clear" w:color="000000" w:fill="auto"/>
        <w:tblLayout w:type="fixed"/>
        <w:tblCellMar>
          <w:left w:w="0" w:type="dxa"/>
          <w:right w:w="0" w:type="dxa"/>
        </w:tblCellMar>
        <w:tblLook w:val="06A0" w:firstRow="1" w:lastRow="0" w:firstColumn="1" w:lastColumn="0" w:noHBand="1" w:noVBand="1"/>
        <w:tblDescription w:val="{&quot;Ott&quot;:{&quot;FirstRow&quot;:{&quot;Font&quot;:{&quot;Bold&quot;:true,&quot;Color&quot;:{&quot;Key&quot;:&quot;TableHeading&quot;},&quot;BulletColor&quot;:{&quot;Key&quot;:&quot;TableHeading&quot;}},&quot;Alignment&quot;:{&quot;Vertical&quot;:&quot;Bottom&quot;}},&quot;LastRow&quot;:{},&quot;FirstColumn&quot;:{&quot;Font&quot;:{&quot;Bold&quot;:true,&quot;Color&quot;:{&quot;Key&quot;:&quot;TableHeading&quot;},&quot;BulletColor&quot;:{&quot;Key&quot;:&quot;TableHeading&quot;}}},&quot;LastColumn&quot;:{},&quot;BandedRow&quot;:{&quot;Item&quot;:{&quot;BackgroundColor&quot;:{&quot;Key&quot;:&quot;BandedRow&quot;}},&quot;Type&quot;:&quot;BandFirst&quot;},&quot;BandedColumn&quot;:{&quot;Item&quot;:{},&quot;Type&quot;:&quot;BandFirst&quot;},&quot;FitRowHeightPp&quot;:true,&quot;ZeroMarginsWord&quot;:true,&quot;BackgroundColor&quot;:{&quot;Key&quot;:&quot;BackgroundColor&quot;},&quot;Font&quot;:{&quot;Name&quot;:&quot;Open Sans&quot;,&quot;Size&quot;:9.0,&quot;SizeOverridePp&quot;:16.0,&quot;Bold&quot;:false,&quot;Italic&quot;:false,&quot;Underline&quot;:false,&quot;Color&quot;:{&quot;Key&quot;:&quot;TableBody&quot;},&quot;BulletColor&quot;:{&quot;Key&quot;:&quot;TableBody&quot;}},&quot;Alignment&quot;:{&quot;Horizontal&quot;:&quot;Left&quot;,&quot;Vertical&quot;:&quot;Top&quot;},&quot;Margin&quot;:{&quot;Left&quot;:2.83464575,&quot;Top&quot;:2.26771641,&quot;Right&quot;:5.38582659,&quot;Bottom&quot;:2.26771641},&quot;Borders&quot;:{&quot;Vertical&quot;:{&quot;Visible&quot;:false},&quot;Horizontal&quot;:{&quot;Color&quot;:{&quot;Key&quot;:&quot;BorderColor&quot;},&quot;BorderWeight&quot;:&quot;Pt0_5&quot;,&quot;Type&quot;:&quot;Solid&quot;,&quot;Visible&quot;:true},&quot;Top&quot;:{&quot;Visible&quot;:false}}},&quot;Ccs&quot;:{&quot;TableBody&quot;:&quot;Black&quot;,&quot;TableHeading&quot;:&quot;29, 67, 116&quot;,&quot;BandedRow&quot;:&quot;230, 230, 230&quot;,&quot;BorderColor&quot;:&quot;179, 179, 179&quot;,&quot;BackgroundColor&quot;:&quot;Transparent&quot;},&quot;Cop&quot;:{&quot;FirstRow&quot;:true,&quot;LastRow&quot;:false,&quot;FirstColumn&quot;:true,&quot;LastColumn&quot;:false,&quot;BandedRows&quot;:false,&quot;BandedColumns&quot;:false},&quot;Aaf&quot;:false}"/>
      </w:tblPr>
      <w:tblGrid>
        <w:gridCol w:w="3119"/>
        <w:gridCol w:w="1843"/>
        <w:gridCol w:w="4666"/>
      </w:tblGrid>
      <w:tr w:rsidR="00E87005" w:rsidRPr="00CC48E4" w14:paraId="0BC535EB" w14:textId="77777777" w:rsidTr="00CC48E4">
        <w:trPr>
          <w:tblHeader/>
        </w:trPr>
        <w:tc>
          <w:tcPr>
            <w:tcW w:w="3119" w:type="dxa"/>
            <w:shd w:val="clear" w:color="000000" w:fill="auto"/>
            <w:vAlign w:val="bottom"/>
          </w:tcPr>
          <w:p w14:paraId="6060B497" w14:textId="77777777" w:rsidR="00E87005" w:rsidRPr="00CC48E4" w:rsidRDefault="00E87005" w:rsidP="00CC48E4">
            <w:pPr>
              <w:pStyle w:val="TableBodyHeading"/>
              <w:spacing w:before="45" w:after="45"/>
              <w:ind w:right="108"/>
              <w:rPr>
                <w:rFonts w:cs="Open Sans"/>
                <w:color w:val="1D4374"/>
              </w:rPr>
            </w:pPr>
            <w:r w:rsidRPr="00CC48E4">
              <w:rPr>
                <w:rFonts w:cs="Open Sans"/>
                <w:color w:val="1D4374"/>
              </w:rPr>
              <w:t>Measure</w:t>
            </w:r>
          </w:p>
        </w:tc>
        <w:tc>
          <w:tcPr>
            <w:tcW w:w="1843" w:type="dxa"/>
            <w:shd w:val="clear" w:color="000000" w:fill="auto"/>
            <w:vAlign w:val="bottom"/>
          </w:tcPr>
          <w:p w14:paraId="78FCE775" w14:textId="77777777" w:rsidR="00E87005" w:rsidRPr="00CC48E4" w:rsidRDefault="00E87005" w:rsidP="00CC48E4">
            <w:pPr>
              <w:pStyle w:val="TableBodyHeading"/>
              <w:spacing w:before="45" w:after="45"/>
              <w:ind w:right="108"/>
              <w:rPr>
                <w:rFonts w:cs="Open Sans"/>
                <w:color w:val="1D4374"/>
              </w:rPr>
            </w:pPr>
            <w:r w:rsidRPr="00CC48E4">
              <w:rPr>
                <w:rFonts w:cs="Open Sans"/>
                <w:color w:val="1D4374"/>
              </w:rPr>
              <w:t>Status</w:t>
            </w:r>
          </w:p>
        </w:tc>
        <w:tc>
          <w:tcPr>
            <w:tcW w:w="4666" w:type="dxa"/>
            <w:shd w:val="clear" w:color="000000" w:fill="auto"/>
            <w:vAlign w:val="bottom"/>
          </w:tcPr>
          <w:p w14:paraId="19487535" w14:textId="77777777" w:rsidR="00E87005" w:rsidRPr="00CC48E4" w:rsidRDefault="00E87005" w:rsidP="00CC48E4">
            <w:pPr>
              <w:pStyle w:val="TableBodyHeading"/>
              <w:spacing w:before="45" w:after="45"/>
              <w:ind w:right="108"/>
              <w:rPr>
                <w:rFonts w:cs="Open Sans"/>
                <w:color w:val="1D4374"/>
              </w:rPr>
            </w:pPr>
            <w:r w:rsidRPr="00CC48E4">
              <w:rPr>
                <w:rFonts w:cs="Open Sans"/>
                <w:color w:val="1D4374"/>
              </w:rPr>
              <w:t>Rationale</w:t>
            </w:r>
          </w:p>
        </w:tc>
      </w:tr>
      <w:tr w:rsidR="00E87005" w:rsidRPr="00CC48E4" w14:paraId="430C1112" w14:textId="77777777" w:rsidTr="00CC48E4">
        <w:tc>
          <w:tcPr>
            <w:tcW w:w="3119" w:type="dxa"/>
            <w:shd w:val="clear" w:color="000000" w:fill="auto"/>
          </w:tcPr>
          <w:p w14:paraId="27B22CAC" w14:textId="77777777" w:rsidR="00E87005" w:rsidRPr="00CC48E4" w:rsidRDefault="00E87005" w:rsidP="00CC48E4">
            <w:pPr>
              <w:pStyle w:val="BodyText"/>
              <w:spacing w:before="45" w:after="45"/>
              <w:ind w:left="57" w:right="108"/>
              <w:rPr>
                <w:rFonts w:cs="Open Sans"/>
                <w:b/>
                <w:color w:val="1D4374"/>
                <w:sz w:val="18"/>
              </w:rPr>
            </w:pPr>
            <w:r w:rsidRPr="00CC48E4">
              <w:rPr>
                <w:rFonts w:cs="Open Sans"/>
                <w:b/>
                <w:color w:val="1D4374"/>
                <w:sz w:val="18"/>
              </w:rPr>
              <w:t>Small business capital gains tax concessions</w:t>
            </w:r>
          </w:p>
        </w:tc>
        <w:tc>
          <w:tcPr>
            <w:tcW w:w="1843" w:type="dxa"/>
            <w:shd w:val="clear" w:color="000000" w:fill="auto"/>
          </w:tcPr>
          <w:p w14:paraId="79689414" w14:textId="77777777" w:rsidR="00E87005" w:rsidRPr="00CC48E4" w:rsidRDefault="00E87005" w:rsidP="00CC48E4">
            <w:pPr>
              <w:pStyle w:val="TableBody"/>
              <w:spacing w:before="45" w:after="45"/>
              <w:ind w:right="108"/>
              <w:rPr>
                <w:rFonts w:cs="Open Sans"/>
                <w:color w:val="000000"/>
              </w:rPr>
            </w:pPr>
            <w:r w:rsidRPr="00CC48E4">
              <w:rPr>
                <w:rFonts w:cs="Open Sans"/>
                <w:color w:val="000000"/>
              </w:rPr>
              <w:t>Included</w:t>
            </w:r>
          </w:p>
        </w:tc>
        <w:tc>
          <w:tcPr>
            <w:tcW w:w="4666" w:type="dxa"/>
            <w:shd w:val="clear" w:color="000000" w:fill="auto"/>
          </w:tcPr>
          <w:p w14:paraId="3C05BC0D" w14:textId="77777777" w:rsidR="00E87005" w:rsidRPr="00CC48E4" w:rsidRDefault="00E87005" w:rsidP="00CC48E4">
            <w:pPr>
              <w:pStyle w:val="TableBody"/>
              <w:spacing w:before="45" w:after="45"/>
              <w:ind w:right="108"/>
              <w:rPr>
                <w:rFonts w:cs="Open Sans"/>
                <w:color w:val="000000"/>
              </w:rPr>
            </w:pPr>
            <w:r w:rsidRPr="00CC48E4">
              <w:rPr>
                <w:rFonts w:cs="Open Sans"/>
                <w:color w:val="000000"/>
              </w:rPr>
              <w:t>Selective by business size, quantifiable pecuniary benefit.</w:t>
            </w:r>
          </w:p>
        </w:tc>
      </w:tr>
      <w:tr w:rsidR="00E87005" w:rsidRPr="00CC48E4" w14:paraId="7E422B5B" w14:textId="77777777" w:rsidTr="00CC48E4">
        <w:tc>
          <w:tcPr>
            <w:tcW w:w="3119" w:type="dxa"/>
            <w:shd w:val="clear" w:color="000000" w:fill="auto"/>
          </w:tcPr>
          <w:p w14:paraId="40F7AAEB" w14:textId="77777777" w:rsidR="00E87005" w:rsidRPr="00CC48E4" w:rsidRDefault="00E87005" w:rsidP="00CC48E4">
            <w:pPr>
              <w:pStyle w:val="BodyText"/>
              <w:spacing w:before="45" w:after="45"/>
              <w:ind w:left="57" w:right="108"/>
              <w:rPr>
                <w:rFonts w:cs="Open Sans"/>
                <w:b/>
                <w:color w:val="1D4374"/>
                <w:sz w:val="18"/>
              </w:rPr>
            </w:pPr>
            <w:r w:rsidRPr="00CC48E4">
              <w:rPr>
                <w:rFonts w:cs="Open Sans"/>
                <w:b/>
                <w:color w:val="1D4374"/>
                <w:sz w:val="18"/>
              </w:rPr>
              <w:t>Lower small business tax rate</w:t>
            </w:r>
          </w:p>
        </w:tc>
        <w:tc>
          <w:tcPr>
            <w:tcW w:w="1843" w:type="dxa"/>
            <w:shd w:val="clear" w:color="000000" w:fill="auto"/>
          </w:tcPr>
          <w:p w14:paraId="7864C8DE" w14:textId="74A83FD6" w:rsidR="00E87005" w:rsidRPr="00CC48E4" w:rsidRDefault="00E87005" w:rsidP="00CC48E4">
            <w:pPr>
              <w:pStyle w:val="TableBody"/>
              <w:spacing w:before="45" w:after="45"/>
              <w:ind w:right="108"/>
              <w:rPr>
                <w:rFonts w:cs="Open Sans"/>
                <w:color w:val="000000"/>
              </w:rPr>
            </w:pPr>
            <w:r w:rsidRPr="00CC48E4">
              <w:rPr>
                <w:rFonts w:cs="Open Sans"/>
                <w:color w:val="000000"/>
              </w:rPr>
              <w:t>Excluded (from 2020</w:t>
            </w:r>
            <w:r w:rsidR="00E63DD5" w:rsidRPr="00CC48E4">
              <w:rPr>
                <w:rFonts w:cs="Open Sans"/>
                <w:color w:val="000000"/>
              </w:rPr>
              <w:t>–</w:t>
            </w:r>
            <w:r w:rsidRPr="00CC48E4">
              <w:rPr>
                <w:rFonts w:cs="Open Sans"/>
                <w:color w:val="000000"/>
              </w:rPr>
              <w:t xml:space="preserve">21 onwards, per TAR </w:t>
            </w:r>
            <w:r w:rsidR="00802C7E" w:rsidRPr="00CC48E4">
              <w:rPr>
                <w:rFonts w:cs="Open Sans"/>
                <w:color w:val="000000"/>
              </w:rPr>
              <w:t>2021–22</w:t>
            </w:r>
            <w:r w:rsidRPr="00CC48E4">
              <w:rPr>
                <w:rFonts w:cs="Open Sans"/>
                <w:color w:val="000000"/>
              </w:rPr>
              <w:t>)</w:t>
            </w:r>
          </w:p>
        </w:tc>
        <w:tc>
          <w:tcPr>
            <w:tcW w:w="4666" w:type="dxa"/>
            <w:shd w:val="clear" w:color="000000" w:fill="auto"/>
          </w:tcPr>
          <w:p w14:paraId="4D7AE223" w14:textId="77777777" w:rsidR="00E87005" w:rsidRPr="00CC48E4" w:rsidRDefault="00E87005" w:rsidP="00CC48E4">
            <w:pPr>
              <w:pStyle w:val="TableBody"/>
              <w:spacing w:before="45" w:after="45"/>
              <w:ind w:right="108"/>
              <w:rPr>
                <w:rFonts w:cs="Open Sans"/>
                <w:color w:val="000000"/>
              </w:rPr>
            </w:pPr>
            <w:r w:rsidRPr="00CC48E4">
              <w:rPr>
                <w:rFonts w:cs="Open Sans"/>
                <w:color w:val="000000"/>
              </w:rPr>
              <w:t>Benefit deemed neutralised for domestic investors by dividend imputation; broad application (fails step 5).</w:t>
            </w:r>
          </w:p>
        </w:tc>
      </w:tr>
      <w:tr w:rsidR="00E87005" w:rsidRPr="00CC48E4" w14:paraId="1FB2C723" w14:textId="77777777" w:rsidTr="00CC48E4">
        <w:tc>
          <w:tcPr>
            <w:tcW w:w="3119" w:type="dxa"/>
            <w:shd w:val="clear" w:color="000000" w:fill="auto"/>
          </w:tcPr>
          <w:p w14:paraId="4B864FAC" w14:textId="77777777" w:rsidR="00E87005" w:rsidRPr="00CC48E4" w:rsidRDefault="00E87005" w:rsidP="00CC48E4">
            <w:pPr>
              <w:pStyle w:val="BodyText"/>
              <w:spacing w:before="45" w:after="45"/>
              <w:ind w:left="57" w:right="108"/>
              <w:rPr>
                <w:rFonts w:cs="Open Sans"/>
                <w:b/>
                <w:color w:val="1D4374"/>
                <w:sz w:val="18"/>
              </w:rPr>
            </w:pPr>
            <w:r w:rsidRPr="00CC48E4">
              <w:rPr>
                <w:rFonts w:cs="Open Sans"/>
                <w:b/>
                <w:color w:val="1D4374"/>
                <w:sz w:val="18"/>
              </w:rPr>
              <w:t>JobKeeper</w:t>
            </w:r>
          </w:p>
        </w:tc>
        <w:tc>
          <w:tcPr>
            <w:tcW w:w="1843" w:type="dxa"/>
            <w:shd w:val="clear" w:color="000000" w:fill="auto"/>
          </w:tcPr>
          <w:p w14:paraId="7AAB5F02" w14:textId="77777777" w:rsidR="00E87005" w:rsidRPr="00CC48E4" w:rsidRDefault="00E87005" w:rsidP="00CC48E4">
            <w:pPr>
              <w:pStyle w:val="TableBody"/>
              <w:spacing w:before="45" w:after="45"/>
              <w:ind w:right="108"/>
              <w:rPr>
                <w:rFonts w:cs="Open Sans"/>
                <w:color w:val="000000"/>
              </w:rPr>
            </w:pPr>
            <w:r w:rsidRPr="00CC48E4">
              <w:rPr>
                <w:rFonts w:cs="Open Sans"/>
                <w:color w:val="000000"/>
              </w:rPr>
              <w:t>Excluded</w:t>
            </w:r>
          </w:p>
        </w:tc>
        <w:tc>
          <w:tcPr>
            <w:tcW w:w="4666" w:type="dxa"/>
            <w:shd w:val="clear" w:color="000000" w:fill="auto"/>
          </w:tcPr>
          <w:p w14:paraId="1B68D4A7" w14:textId="77777777" w:rsidR="00E87005" w:rsidRPr="00CC48E4" w:rsidRDefault="00E87005" w:rsidP="00CC48E4">
            <w:pPr>
              <w:pStyle w:val="TableBody"/>
              <w:spacing w:before="45" w:after="45"/>
              <w:ind w:right="108"/>
              <w:rPr>
                <w:rFonts w:cs="Open Sans"/>
                <w:color w:val="000000"/>
              </w:rPr>
            </w:pPr>
            <w:r w:rsidRPr="00CC48E4">
              <w:rPr>
                <w:rFonts w:cs="Open Sans"/>
                <w:color w:val="000000"/>
              </w:rPr>
              <w:t>Considered a broad-based temporary crisis response measure (fails step 4).</w:t>
            </w:r>
          </w:p>
        </w:tc>
      </w:tr>
      <w:tr w:rsidR="00E87005" w:rsidRPr="00CC48E4" w14:paraId="5647622F" w14:textId="77777777" w:rsidTr="00CC48E4">
        <w:tc>
          <w:tcPr>
            <w:tcW w:w="3119" w:type="dxa"/>
            <w:shd w:val="clear" w:color="000000" w:fill="auto"/>
          </w:tcPr>
          <w:p w14:paraId="288E5399" w14:textId="77777777" w:rsidR="00E87005" w:rsidRPr="00CC48E4" w:rsidRDefault="00E87005" w:rsidP="00CC48E4">
            <w:pPr>
              <w:pStyle w:val="BodyText"/>
              <w:spacing w:before="45" w:after="45"/>
              <w:ind w:left="57" w:right="108"/>
              <w:rPr>
                <w:rFonts w:cs="Open Sans"/>
                <w:b/>
                <w:color w:val="1D4374"/>
                <w:sz w:val="18"/>
              </w:rPr>
            </w:pPr>
            <w:r w:rsidRPr="00CC48E4">
              <w:rPr>
                <w:rFonts w:cs="Open Sans"/>
                <w:b/>
                <w:color w:val="1D4374"/>
                <w:sz w:val="18"/>
              </w:rPr>
              <w:t>State government grants</w:t>
            </w:r>
          </w:p>
        </w:tc>
        <w:tc>
          <w:tcPr>
            <w:tcW w:w="1843" w:type="dxa"/>
            <w:shd w:val="clear" w:color="000000" w:fill="auto"/>
          </w:tcPr>
          <w:p w14:paraId="7729CBCD" w14:textId="77777777" w:rsidR="00E87005" w:rsidRPr="00CC48E4" w:rsidRDefault="00E87005" w:rsidP="00CC48E4">
            <w:pPr>
              <w:pStyle w:val="TableBody"/>
              <w:spacing w:before="45" w:after="45"/>
              <w:ind w:right="108"/>
              <w:rPr>
                <w:rFonts w:cs="Open Sans"/>
                <w:color w:val="000000"/>
              </w:rPr>
            </w:pPr>
            <w:r w:rsidRPr="00CC48E4">
              <w:rPr>
                <w:rFonts w:cs="Open Sans"/>
                <w:color w:val="000000"/>
              </w:rPr>
              <w:t>Excluded</w:t>
            </w:r>
          </w:p>
        </w:tc>
        <w:tc>
          <w:tcPr>
            <w:tcW w:w="4666" w:type="dxa"/>
            <w:shd w:val="clear" w:color="000000" w:fill="auto"/>
          </w:tcPr>
          <w:p w14:paraId="197C72A8" w14:textId="0AB7200B" w:rsidR="00E87005" w:rsidRPr="00CC48E4" w:rsidRDefault="00E87005" w:rsidP="00CC48E4">
            <w:pPr>
              <w:pStyle w:val="TableBody"/>
              <w:spacing w:before="45" w:after="45"/>
              <w:ind w:right="108"/>
              <w:rPr>
                <w:rFonts w:cs="Open Sans"/>
                <w:color w:val="000000"/>
              </w:rPr>
            </w:pPr>
            <w:r w:rsidRPr="00CC48E4">
              <w:rPr>
                <w:rFonts w:cs="Open Sans"/>
                <w:color w:val="000000"/>
              </w:rPr>
              <w:t>Not provided by Australian Government (fails step 1)</w:t>
            </w:r>
            <w:r w:rsidR="00B5006D" w:rsidRPr="00CC48E4">
              <w:rPr>
                <w:rFonts w:cs="Open Sans"/>
                <w:color w:val="000000"/>
              </w:rPr>
              <w:t>.</w:t>
            </w:r>
          </w:p>
        </w:tc>
      </w:tr>
      <w:tr w:rsidR="00E87005" w:rsidRPr="00CC48E4" w14:paraId="2F4C496F" w14:textId="77777777" w:rsidTr="00CC48E4">
        <w:tc>
          <w:tcPr>
            <w:tcW w:w="3119" w:type="dxa"/>
            <w:shd w:val="clear" w:color="000000" w:fill="auto"/>
          </w:tcPr>
          <w:p w14:paraId="0B8E8609" w14:textId="77777777" w:rsidR="00E87005" w:rsidRPr="00CC48E4" w:rsidRDefault="00E87005" w:rsidP="00CC48E4">
            <w:pPr>
              <w:pStyle w:val="BodyText"/>
              <w:spacing w:before="45" w:after="45"/>
              <w:ind w:left="57" w:right="108"/>
              <w:rPr>
                <w:rFonts w:cs="Open Sans"/>
                <w:b/>
                <w:color w:val="1D4374"/>
                <w:sz w:val="18"/>
              </w:rPr>
            </w:pPr>
            <w:r w:rsidRPr="00CC48E4">
              <w:rPr>
                <w:rFonts w:cs="Open Sans"/>
                <w:b/>
                <w:color w:val="1D4374"/>
                <w:sz w:val="18"/>
              </w:rPr>
              <w:t>Expanded instant asset write off (post COVID)</w:t>
            </w:r>
          </w:p>
        </w:tc>
        <w:tc>
          <w:tcPr>
            <w:tcW w:w="1843" w:type="dxa"/>
            <w:shd w:val="clear" w:color="000000" w:fill="auto"/>
          </w:tcPr>
          <w:p w14:paraId="75B8BC64" w14:textId="77777777" w:rsidR="00E87005" w:rsidRPr="00CC48E4" w:rsidRDefault="00E87005" w:rsidP="00CC48E4">
            <w:pPr>
              <w:pStyle w:val="TableBody"/>
              <w:spacing w:before="45" w:after="45"/>
              <w:ind w:right="108"/>
              <w:rPr>
                <w:rFonts w:cs="Open Sans"/>
                <w:color w:val="000000"/>
              </w:rPr>
            </w:pPr>
            <w:r w:rsidRPr="00CC48E4">
              <w:rPr>
                <w:rFonts w:cs="Open Sans"/>
                <w:color w:val="000000"/>
              </w:rPr>
              <w:t>Excluded (temporarily)</w:t>
            </w:r>
          </w:p>
        </w:tc>
        <w:tc>
          <w:tcPr>
            <w:tcW w:w="4666" w:type="dxa"/>
            <w:shd w:val="clear" w:color="000000" w:fill="auto"/>
          </w:tcPr>
          <w:p w14:paraId="4B204037" w14:textId="77777777" w:rsidR="00E87005" w:rsidRPr="0000696D" w:rsidRDefault="00E87005" w:rsidP="00CC48E4">
            <w:pPr>
              <w:pStyle w:val="TableBody"/>
              <w:spacing w:before="45" w:after="45"/>
              <w:ind w:right="108"/>
              <w:rPr>
                <w:rFonts w:cs="Open Sans"/>
                <w:color w:val="000000"/>
                <w:spacing w:val="-2"/>
              </w:rPr>
            </w:pPr>
            <w:r w:rsidRPr="0000696D">
              <w:rPr>
                <w:rFonts w:cs="Open Sans"/>
                <w:color w:val="000000"/>
                <w:spacing w:val="-2"/>
              </w:rPr>
              <w:t xml:space="preserve">Temporarily expanded to the point it is economy wide as a temporary broad-based measure (fails step 4). </w:t>
            </w:r>
          </w:p>
        </w:tc>
      </w:tr>
      <w:tr w:rsidR="00E87005" w:rsidRPr="00CC48E4" w14:paraId="0F9BF84D" w14:textId="77777777" w:rsidTr="00CC48E4">
        <w:tc>
          <w:tcPr>
            <w:tcW w:w="3119" w:type="dxa"/>
            <w:shd w:val="clear" w:color="000000" w:fill="auto"/>
          </w:tcPr>
          <w:p w14:paraId="1CA9FDCB" w14:textId="355B1708" w:rsidR="00E87005" w:rsidRPr="00CC48E4" w:rsidRDefault="00E87005" w:rsidP="00CC48E4">
            <w:pPr>
              <w:pStyle w:val="BodyText"/>
              <w:spacing w:before="45" w:after="45"/>
              <w:ind w:left="57" w:right="108"/>
              <w:rPr>
                <w:rFonts w:cs="Open Sans"/>
                <w:b/>
                <w:color w:val="1D4374"/>
                <w:sz w:val="18"/>
              </w:rPr>
            </w:pPr>
            <w:r w:rsidRPr="00CC48E4">
              <w:rPr>
                <w:rFonts w:cs="Open Sans"/>
                <w:b/>
                <w:color w:val="1D4374"/>
                <w:sz w:val="18"/>
              </w:rPr>
              <w:t xml:space="preserve">R&amp;D tax incentive (refundable </w:t>
            </w:r>
            <w:r w:rsidR="00B5006D" w:rsidRPr="00CC48E4">
              <w:rPr>
                <w:rFonts w:cs="Open Sans"/>
                <w:b/>
                <w:color w:val="1D4374"/>
                <w:sz w:val="18"/>
              </w:rPr>
              <w:t>and</w:t>
            </w:r>
            <w:r w:rsidRPr="00CC48E4">
              <w:rPr>
                <w:rFonts w:cs="Open Sans"/>
                <w:b/>
                <w:color w:val="1D4374"/>
                <w:sz w:val="18"/>
              </w:rPr>
              <w:t xml:space="preserve"> non-refundable)</w:t>
            </w:r>
          </w:p>
        </w:tc>
        <w:tc>
          <w:tcPr>
            <w:tcW w:w="1843" w:type="dxa"/>
            <w:shd w:val="clear" w:color="000000" w:fill="auto"/>
          </w:tcPr>
          <w:p w14:paraId="407A1FC0" w14:textId="77777777" w:rsidR="00E87005" w:rsidRPr="00CC48E4" w:rsidRDefault="00E87005" w:rsidP="00CC48E4">
            <w:pPr>
              <w:pStyle w:val="TableBody"/>
              <w:spacing w:before="45" w:after="45"/>
              <w:ind w:right="108"/>
              <w:rPr>
                <w:rFonts w:cs="Open Sans"/>
                <w:color w:val="000000"/>
              </w:rPr>
            </w:pPr>
            <w:r w:rsidRPr="00CC48E4">
              <w:rPr>
                <w:rFonts w:cs="Open Sans"/>
                <w:color w:val="000000"/>
              </w:rPr>
              <w:t>Included</w:t>
            </w:r>
          </w:p>
        </w:tc>
        <w:tc>
          <w:tcPr>
            <w:tcW w:w="4666" w:type="dxa"/>
            <w:shd w:val="clear" w:color="000000" w:fill="auto"/>
          </w:tcPr>
          <w:p w14:paraId="2820DBC6" w14:textId="77777777" w:rsidR="00E87005" w:rsidRPr="00CC48E4" w:rsidRDefault="00E87005" w:rsidP="00CC48E4">
            <w:pPr>
              <w:pStyle w:val="TableBody"/>
              <w:spacing w:before="45" w:after="45"/>
              <w:ind w:right="108"/>
              <w:rPr>
                <w:rFonts w:cs="Open Sans"/>
                <w:color w:val="000000"/>
                <w:spacing w:val="2"/>
              </w:rPr>
            </w:pPr>
            <w:r w:rsidRPr="00CC48E4">
              <w:rPr>
                <w:rFonts w:cs="Open Sans"/>
                <w:color w:val="000000"/>
                <w:spacing w:val="2"/>
              </w:rPr>
              <w:t>Selective by activity; quantifiable benefit from Australian Government. Is correcting for R&amp;D but unclear whether it is over or under-pricing positive externality so still included with caveats.</w:t>
            </w:r>
          </w:p>
        </w:tc>
      </w:tr>
    </w:tbl>
    <w:p w14:paraId="6D914C61" w14:textId="77777777" w:rsidR="00E87005" w:rsidRDefault="00E87005">
      <w:pPr>
        <w:pStyle w:val="Heading2-nonumber"/>
      </w:pPr>
      <w:bookmarkStart w:id="10" w:name="_Toc202273498"/>
      <w:r>
        <w:t>Data sources</w:t>
      </w:r>
      <w:bookmarkEnd w:id="10"/>
    </w:p>
    <w:p w14:paraId="7A2C1E18" w14:textId="77777777" w:rsidR="00E87005" w:rsidRDefault="00E87005" w:rsidP="0000696D">
      <w:pPr>
        <w:pStyle w:val="BodyText"/>
        <w:spacing w:after="60"/>
      </w:pPr>
      <w:r>
        <w:t>Annual information about budgetary assistance programs comes from:</w:t>
      </w:r>
    </w:p>
    <w:p w14:paraId="098B7E7A" w14:textId="77777777" w:rsidR="00E87005" w:rsidRPr="0090684D" w:rsidRDefault="00E87005" w:rsidP="0000696D">
      <w:pPr>
        <w:pStyle w:val="ListBullet"/>
        <w:spacing w:before="0"/>
      </w:pPr>
      <w:r w:rsidRPr="0090684D">
        <w:t>the Treasur</w:t>
      </w:r>
      <w:r w:rsidRPr="004772C8">
        <w:t>y’s</w:t>
      </w:r>
      <w:r w:rsidRPr="0090684D">
        <w:t xml:space="preserve"> </w:t>
      </w:r>
      <w:r>
        <w:rPr>
          <w:i/>
          <w:iCs/>
        </w:rPr>
        <w:t>Tax Expenditure Insights</w:t>
      </w:r>
      <w:r w:rsidRPr="003E360A">
        <w:rPr>
          <w:i/>
          <w:iCs/>
        </w:rPr>
        <w:t xml:space="preserve"> Statement</w:t>
      </w:r>
    </w:p>
    <w:p w14:paraId="477FB642" w14:textId="77777777" w:rsidR="00E87005" w:rsidRPr="0090684D" w:rsidRDefault="00E87005" w:rsidP="008844B6">
      <w:pPr>
        <w:pStyle w:val="ListBullet"/>
      </w:pPr>
      <w:r w:rsidRPr="0090684D">
        <w:t>various departmental annual reports</w:t>
      </w:r>
    </w:p>
    <w:p w14:paraId="097FD4B3" w14:textId="1966DC80" w:rsidR="00E87005" w:rsidRPr="0090684D" w:rsidRDefault="00E87005">
      <w:pPr>
        <w:pStyle w:val="ListBullet"/>
      </w:pPr>
      <w:r w:rsidRPr="0090684D">
        <w:t>various media releases and program documentation</w:t>
      </w:r>
      <w:r>
        <w:t xml:space="preserve"> including grants connect</w:t>
      </w:r>
      <w:r w:rsidR="004772C8">
        <w:t>, and</w:t>
      </w:r>
    </w:p>
    <w:p w14:paraId="080F9EE3" w14:textId="1A25EA27" w:rsidR="00E87005" w:rsidRDefault="00E87005">
      <w:pPr>
        <w:pStyle w:val="ListBullet"/>
      </w:pPr>
      <w:r w:rsidRPr="0090684D">
        <w:t>information</w:t>
      </w:r>
      <w:r>
        <w:t xml:space="preserve"> provided by relevant government departments on assistance programs.</w:t>
      </w:r>
    </w:p>
    <w:p w14:paraId="5A4F255B" w14:textId="77777777" w:rsidR="00E87005" w:rsidRDefault="00E87005" w:rsidP="0000696D">
      <w:pPr>
        <w:pStyle w:val="BodyText"/>
        <w:spacing w:after="60"/>
      </w:pPr>
      <w:r>
        <w:t>Information about the compliance cost of tariffs comes from:</w:t>
      </w:r>
    </w:p>
    <w:p w14:paraId="29590B6C" w14:textId="77777777" w:rsidR="00E87005" w:rsidRDefault="00E87005" w:rsidP="0000696D">
      <w:pPr>
        <w:pStyle w:val="ListBullet"/>
        <w:spacing w:before="0"/>
      </w:pPr>
      <w:r w:rsidRPr="007A170F">
        <w:t xml:space="preserve">ABS </w:t>
      </w:r>
      <w:r w:rsidRPr="00A000C2">
        <w:t>International Trade Imports and Import Clearances</w:t>
      </w:r>
      <w:r>
        <w:t xml:space="preserve"> data collection</w:t>
      </w:r>
    </w:p>
    <w:p w14:paraId="5817EF45" w14:textId="61165162" w:rsidR="00E87005" w:rsidRPr="004772C8" w:rsidRDefault="00E87005">
      <w:pPr>
        <w:pStyle w:val="ListBullet"/>
      </w:pPr>
      <w:r>
        <w:t xml:space="preserve">And the PC’s previous work on estimating the share </w:t>
      </w:r>
      <w:r w:rsidRPr="004772C8">
        <w:t>of compliance costs (PC 2022a)</w:t>
      </w:r>
      <w:r w:rsidR="0000696D">
        <w:t>.</w:t>
      </w:r>
    </w:p>
    <w:p w14:paraId="29431D62" w14:textId="77777777" w:rsidR="00E87005" w:rsidRDefault="00E87005" w:rsidP="0000696D">
      <w:pPr>
        <w:pStyle w:val="BodyText"/>
        <w:spacing w:after="60"/>
      </w:pPr>
      <w:r>
        <w:t>Information about concessional finance comes from:</w:t>
      </w:r>
    </w:p>
    <w:p w14:paraId="0ECB00FC" w14:textId="77777777" w:rsidR="00E87005" w:rsidRDefault="00E87005" w:rsidP="0000696D">
      <w:pPr>
        <w:pStyle w:val="ListBullet"/>
        <w:spacing w:before="0"/>
      </w:pPr>
      <w:r>
        <w:t>annual reports of the relevant concessional finance entities and affiliated agencies or departments</w:t>
      </w:r>
    </w:p>
    <w:p w14:paraId="1CF188DC" w14:textId="77777777" w:rsidR="00E87005" w:rsidRDefault="00E87005" w:rsidP="008844B6">
      <w:pPr>
        <w:pStyle w:val="ListBullet"/>
      </w:pPr>
      <w:r>
        <w:t>and the RBA statistical table F3 (</w:t>
      </w:r>
      <w:r w:rsidRPr="00AB5660">
        <w:t xml:space="preserve">aggregate measures of </w:t>
      </w:r>
      <w:r>
        <w:t>A</w:t>
      </w:r>
      <w:r w:rsidRPr="00AB5660">
        <w:t>ustralian corporate bond yields</w:t>
      </w:r>
      <w:r>
        <w:t xml:space="preserve">). </w:t>
      </w:r>
    </w:p>
    <w:p w14:paraId="791C1412" w14:textId="77777777" w:rsidR="00E87005" w:rsidRDefault="00E87005">
      <w:pPr>
        <w:pStyle w:val="Heading2-nonumber"/>
      </w:pPr>
      <w:bookmarkStart w:id="11" w:name="_Toc202273499"/>
      <w:r>
        <w:t>Industry groupings</w:t>
      </w:r>
      <w:bookmarkEnd w:id="11"/>
    </w:p>
    <w:p w14:paraId="453AE090" w14:textId="54B0B99D" w:rsidR="00E87005" w:rsidRDefault="00E87005">
      <w:pPr>
        <w:pStyle w:val="BodyText"/>
      </w:pPr>
      <w:r>
        <w:t>Industry classification has changed over time. The initial focus was on assistance within the traded</w:t>
      </w:r>
      <w:r>
        <w:noBreakHyphen/>
        <w:t xml:space="preserve">goods sectors </w:t>
      </w:r>
      <w:r w:rsidR="006C50E9">
        <w:t>–</w:t>
      </w:r>
      <w:r>
        <w:t xml:space="preserve"> particularly manufacturing and agriculture </w:t>
      </w:r>
      <w:r w:rsidR="006C50E9">
        <w:t>–</w:t>
      </w:r>
      <w:r>
        <w:t xml:space="preserve"> where levels of assistance were high. </w:t>
      </w:r>
      <w:r w:rsidDel="00153DD2">
        <w:t>Over time,</w:t>
      </w:r>
      <w:r>
        <w:t xml:space="preserve"> trade protection measures assisting these sectors declined, while budgetary assistance to both the goods and services producing sectors has increased. The PC has included estimates of </w:t>
      </w:r>
      <w:r>
        <w:lastRenderedPageBreak/>
        <w:t>assistance to the services sector</w:t>
      </w:r>
      <w:r w:rsidRPr="001E43C2">
        <w:t xml:space="preserve"> </w:t>
      </w:r>
      <w:r>
        <w:t>since the 2001</w:t>
      </w:r>
      <w:r w:rsidR="006C50E9">
        <w:t>–</w:t>
      </w:r>
      <w:r>
        <w:t>02</w:t>
      </w:r>
      <w:r w:rsidR="00B26370">
        <w:t xml:space="preserve"> </w:t>
      </w:r>
      <w:proofErr w:type="gramStart"/>
      <w:r>
        <w:rPr>
          <w:iCs/>
        </w:rPr>
        <w:t>TAR</w:t>
      </w:r>
      <w:r>
        <w:t>, and</w:t>
      </w:r>
      <w:proofErr w:type="gramEnd"/>
      <w:r>
        <w:t xml:space="preserve"> has integrated these with estimates for other sectors.</w:t>
      </w:r>
    </w:p>
    <w:p w14:paraId="7EC5CF0C" w14:textId="49D53D57" w:rsidR="00E87005" w:rsidRDefault="00E87005">
      <w:pPr>
        <w:pStyle w:val="BodyText"/>
      </w:pPr>
      <w:r>
        <w:t xml:space="preserve">The </w:t>
      </w:r>
      <w:r>
        <w:rPr>
          <w:iCs/>
        </w:rPr>
        <w:t>TAR</w:t>
      </w:r>
      <w:r>
        <w:rPr>
          <w:i/>
        </w:rPr>
        <w:t xml:space="preserve"> </w:t>
      </w:r>
      <w:r>
        <w:t>estimates combined assistance for four sectors, comprising 38 ‘industry groupings’ (table 1.1) based on the classification of industries in the 2006 edition of the Australian and New Zealand Standard Industrial Classification (ANZSIC). The sectors are:</w:t>
      </w:r>
    </w:p>
    <w:p w14:paraId="05A4FE4B" w14:textId="77777777" w:rsidR="00E87005" w:rsidRPr="00D755CF" w:rsidRDefault="00E87005">
      <w:pPr>
        <w:pStyle w:val="ListBullet"/>
      </w:pPr>
      <w:r w:rsidRPr="00D755CF">
        <w:t>the primary production sector (nine industry groupings</w:t>
      </w:r>
      <w:r>
        <w:t xml:space="preserve"> including ‘other’</w:t>
      </w:r>
      <w:r w:rsidRPr="00D755CF">
        <w:t>)</w:t>
      </w:r>
    </w:p>
    <w:p w14:paraId="25BC2B56" w14:textId="77777777" w:rsidR="00E87005" w:rsidRPr="00D755CF" w:rsidRDefault="00E87005">
      <w:pPr>
        <w:pStyle w:val="ListBullet"/>
      </w:pPr>
      <w:r w:rsidRPr="00D755CF">
        <w:t>the mining sector</w:t>
      </w:r>
    </w:p>
    <w:p w14:paraId="3ED73C89" w14:textId="77777777" w:rsidR="00E87005" w:rsidRPr="00D755CF" w:rsidRDefault="00E87005">
      <w:pPr>
        <w:pStyle w:val="ListBullet"/>
      </w:pPr>
      <w:r w:rsidRPr="00D755CF">
        <w:t>the manufacturing sector (12</w:t>
      </w:r>
      <w:r>
        <w:t> </w:t>
      </w:r>
      <w:r w:rsidRPr="00D755CF">
        <w:t>industry groupings</w:t>
      </w:r>
      <w:r>
        <w:t xml:space="preserve"> including ‘other’</w:t>
      </w:r>
      <w:r w:rsidRPr="00D755CF">
        <w:t>)</w:t>
      </w:r>
    </w:p>
    <w:p w14:paraId="6EC63664" w14:textId="23B8A238" w:rsidR="00E87005" w:rsidRDefault="00E87005">
      <w:pPr>
        <w:pStyle w:val="ListBullet"/>
      </w:pPr>
      <w:r w:rsidRPr="00D755CF">
        <w:t>the services sector (15</w:t>
      </w:r>
      <w:r>
        <w:t> </w:t>
      </w:r>
      <w:r w:rsidRPr="00D755CF">
        <w:t>industry groupings</w:t>
      </w:r>
      <w:r w:rsidRPr="00FC1800">
        <w:t xml:space="preserve"> </w:t>
      </w:r>
      <w:r>
        <w:t>including ‘other’</w:t>
      </w:r>
      <w:r w:rsidRPr="00D755CF">
        <w:t>)</w:t>
      </w:r>
      <w:r w:rsidR="00701E35">
        <w:t>.</w:t>
      </w:r>
    </w:p>
    <w:p w14:paraId="45218AA5" w14:textId="77777777" w:rsidR="00E87005" w:rsidRPr="00C760FB" w:rsidRDefault="00E87005">
      <w:pPr>
        <w:pStyle w:val="FigureTableHeading"/>
      </w:pPr>
      <w:bookmarkStart w:id="12" w:name="_Ref107237630"/>
      <w:r>
        <w:t>Table </w:t>
      </w:r>
      <w:r>
        <w:rPr>
          <w:noProof/>
        </w:rPr>
        <w:t>1</w:t>
      </w:r>
      <w:r>
        <w:t>.</w:t>
      </w:r>
      <w:r>
        <w:rPr>
          <w:noProof/>
        </w:rPr>
        <w:t>1</w:t>
      </w:r>
      <w:bookmarkEnd w:id="12"/>
      <w:r>
        <w:rPr>
          <w:noProof/>
        </w:rPr>
        <w:t xml:space="preserve"> – </w:t>
      </w:r>
      <w:r>
        <w:t xml:space="preserve">Industry groupings used for reporting assistance in the </w:t>
      </w:r>
      <w:r w:rsidRPr="00E079B8">
        <w:t>TAR</w:t>
      </w:r>
    </w:p>
    <w:tbl>
      <w:tblPr>
        <w:tblW w:w="9639" w:type="dxa"/>
        <w:tblBorders>
          <w:bottom w:val="single" w:sz="4" w:space="0" w:color="B3B3B3"/>
          <w:insideH w:val="single" w:sz="4" w:space="0" w:color="B3B3B3"/>
        </w:tblBorders>
        <w:shd w:val="clear" w:color="000000" w:fill="auto"/>
        <w:tblLayout w:type="fixed"/>
        <w:tblCellMar>
          <w:left w:w="0" w:type="dxa"/>
          <w:right w:w="0" w:type="dxa"/>
        </w:tblCellMar>
        <w:tblLook w:val="06A0" w:firstRow="1" w:lastRow="0" w:firstColumn="1" w:lastColumn="0" w:noHBand="1" w:noVBand="1"/>
        <w:tblDescription w:val="{&quot;Ott&quot;:{&quot;FirstRow&quot;:{&quot;Font&quot;:{&quot;Bold&quot;:true,&quot;Color&quot;:{&quot;Key&quot;:&quot;TableHeading&quot;},&quot;BulletColor&quot;:{&quot;Key&quot;:&quot;TableHeading&quot;}},&quot;Alignment&quot;:{&quot;Vertical&quot;:&quot;Bottom&quot;}},&quot;LastRow&quot;:{},&quot;FirstColumn&quot;:{&quot;Font&quot;:{&quot;Bold&quot;:true,&quot;Color&quot;:{&quot;Key&quot;:&quot;TableHeading&quot;},&quot;BulletColor&quot;:{&quot;Key&quot;:&quot;TableHeading&quot;}}},&quot;LastColumn&quot;:{},&quot;BandedRow&quot;:{&quot;Item&quot;:{&quot;BackgroundColor&quot;:{&quot;Key&quot;:&quot;BandedRow&quot;}},&quot;Type&quot;:&quot;BandFirst&quot;},&quot;BandedColumn&quot;:{&quot;Item&quot;:{},&quot;Type&quot;:&quot;BandFirst&quot;},&quot;FitRowHeightPp&quot;:true,&quot;ZeroMarginsWord&quot;:true,&quot;BackgroundColor&quot;:{&quot;Key&quot;:&quot;BackgroundColor&quot;},&quot;Font&quot;:{&quot;Name&quot;:&quot;Open Sans&quot;,&quot;Size&quot;:9.0,&quot;SizeOverridePp&quot;:16.0,&quot;Bold&quot;:false,&quot;Italic&quot;:false,&quot;Underline&quot;:false,&quot;Color&quot;:{&quot;Key&quot;:&quot;TableBody&quot;},&quot;BulletColor&quot;:{&quot;Key&quot;:&quot;TableBody&quot;}},&quot;Alignment&quot;:{&quot;Horizontal&quot;:&quot;Left&quot;,&quot;Vertical&quot;:&quot;Top&quot;},&quot;Margin&quot;:{&quot;Left&quot;:2.83464575,&quot;Top&quot;:2.26771641,&quot;Right&quot;:5.38582659,&quot;Bottom&quot;:2.26771641},&quot;Borders&quot;:{&quot;Vertical&quot;:{&quot;Visible&quot;:false},&quot;Horizontal&quot;:{&quot;Color&quot;:{&quot;Key&quot;:&quot;BorderColor&quot;},&quot;BorderWeight&quot;:&quot;Pt0_5&quot;,&quot;Type&quot;:&quot;Solid&quot;,&quot;Visible&quot;:true},&quot;Top&quot;:{&quot;Visible&quot;:false}}},&quot;Ccs&quot;:{&quot;TableBody&quot;:&quot;Black&quot;,&quot;TableHeading&quot;:&quot;29, 67, 116&quot;,&quot;BandedRow&quot;:&quot;230, 230, 230&quot;,&quot;BorderColor&quot;:&quot;179, 179, 179&quot;,&quot;BackgroundColor&quot;:&quot;Transparent&quot;},&quot;Cop&quot;:{&quot;FirstRow&quot;:true,&quot;LastRow&quot;:false,&quot;FirstColumn&quot;:true,&quot;LastColumn&quot;:false,&quot;BandedRows&quot;:false,&quot;BandedColumns&quot;:false},&quot;Aaf&quot;:false}"/>
      </w:tblPr>
      <w:tblGrid>
        <w:gridCol w:w="4535"/>
        <w:gridCol w:w="5104"/>
      </w:tblGrid>
      <w:tr w:rsidR="00E87005" w:rsidRPr="00701E35" w14:paraId="61BB7F29" w14:textId="77777777" w:rsidTr="00701E35">
        <w:trPr>
          <w:tblHeader/>
        </w:trPr>
        <w:tc>
          <w:tcPr>
            <w:tcW w:w="4535" w:type="dxa"/>
            <w:shd w:val="clear" w:color="000000" w:fill="auto"/>
            <w:vAlign w:val="bottom"/>
          </w:tcPr>
          <w:p w14:paraId="32D0C092" w14:textId="77777777" w:rsidR="00E87005" w:rsidRPr="00701E35" w:rsidRDefault="00E87005" w:rsidP="00701E35">
            <w:pPr>
              <w:pStyle w:val="TableHeading"/>
              <w:spacing w:before="45" w:after="45"/>
              <w:rPr>
                <w:rFonts w:cs="Open Sans"/>
                <w:color w:val="1D4374"/>
              </w:rPr>
            </w:pPr>
            <w:r w:rsidRPr="00701E35">
              <w:rPr>
                <w:rFonts w:cs="Open Sans"/>
                <w:color w:val="1D4374"/>
              </w:rPr>
              <w:t>Sector/industry grouping</w:t>
            </w:r>
          </w:p>
        </w:tc>
        <w:tc>
          <w:tcPr>
            <w:tcW w:w="5104" w:type="dxa"/>
            <w:shd w:val="clear" w:color="000000" w:fill="auto"/>
            <w:vAlign w:val="bottom"/>
          </w:tcPr>
          <w:p w14:paraId="0D7878B5" w14:textId="77777777" w:rsidR="00E87005" w:rsidRPr="00701E35" w:rsidRDefault="00E87005" w:rsidP="00701E35">
            <w:pPr>
              <w:pStyle w:val="TableHeading"/>
              <w:spacing w:before="45" w:after="45"/>
              <w:jc w:val="right"/>
              <w:rPr>
                <w:rFonts w:cs="Open Sans"/>
                <w:color w:val="1D4374"/>
              </w:rPr>
            </w:pPr>
            <w:r w:rsidRPr="00701E35">
              <w:rPr>
                <w:rFonts w:cs="Open Sans"/>
                <w:color w:val="1D4374"/>
              </w:rPr>
              <w:t>ANZSIC 2006 codes</w:t>
            </w:r>
          </w:p>
        </w:tc>
      </w:tr>
      <w:tr w:rsidR="00E87005" w:rsidRPr="00AF0506" w14:paraId="3D88C1C4" w14:textId="77777777" w:rsidTr="00701E35">
        <w:tc>
          <w:tcPr>
            <w:tcW w:w="4535" w:type="dxa"/>
            <w:shd w:val="clear" w:color="auto" w:fill="D9D9D9" w:themeFill="background1" w:themeFillShade="D9"/>
          </w:tcPr>
          <w:p w14:paraId="710A25B4" w14:textId="77777777" w:rsidR="00E87005" w:rsidRPr="00AF0506" w:rsidRDefault="00E87005" w:rsidP="00701E35">
            <w:pPr>
              <w:pStyle w:val="TableHeading-Subheading"/>
              <w:spacing w:before="45" w:after="45"/>
              <w:rPr>
                <w:rFonts w:cs="Open Sans"/>
                <w:color w:val="1D4374"/>
              </w:rPr>
            </w:pPr>
            <w:r w:rsidRPr="00AF0506">
              <w:rPr>
                <w:rFonts w:cs="Open Sans"/>
                <w:color w:val="1D4374"/>
              </w:rPr>
              <w:t>Primary production</w:t>
            </w:r>
          </w:p>
        </w:tc>
        <w:tc>
          <w:tcPr>
            <w:tcW w:w="5104" w:type="dxa"/>
            <w:shd w:val="clear" w:color="auto" w:fill="D9D9D9" w:themeFill="background1" w:themeFillShade="D9"/>
          </w:tcPr>
          <w:p w14:paraId="2D55541E" w14:textId="77777777" w:rsidR="00E87005" w:rsidRPr="00AF0506" w:rsidRDefault="00E87005" w:rsidP="00AF0506">
            <w:pPr>
              <w:pStyle w:val="TableHeading-Subheading"/>
              <w:spacing w:before="45" w:after="45"/>
              <w:jc w:val="right"/>
              <w:rPr>
                <w:rFonts w:cs="Open Sans"/>
                <w:color w:val="1D4374"/>
              </w:rPr>
            </w:pPr>
            <w:r w:rsidRPr="00AF0506">
              <w:rPr>
                <w:rFonts w:cs="Open Sans"/>
                <w:color w:val="1D4374"/>
              </w:rPr>
              <w:t>A</w:t>
            </w:r>
          </w:p>
        </w:tc>
      </w:tr>
      <w:tr w:rsidR="00E87005" w:rsidRPr="00701E35" w14:paraId="1EC36A4C" w14:textId="77777777" w:rsidTr="00701E35">
        <w:tc>
          <w:tcPr>
            <w:tcW w:w="4535" w:type="dxa"/>
            <w:shd w:val="clear" w:color="000000" w:fill="auto"/>
          </w:tcPr>
          <w:p w14:paraId="427E3EE4" w14:textId="77777777" w:rsidR="00E87005" w:rsidRPr="00701E35" w:rsidRDefault="00E87005" w:rsidP="00701E35">
            <w:pPr>
              <w:pStyle w:val="TableBody"/>
              <w:spacing w:before="45" w:after="45"/>
              <w:ind w:right="108"/>
              <w:rPr>
                <w:rFonts w:cs="Open Sans"/>
                <w:bCs/>
              </w:rPr>
            </w:pPr>
            <w:r w:rsidRPr="00701E35">
              <w:rPr>
                <w:rFonts w:cs="Open Sans"/>
                <w:bCs/>
              </w:rPr>
              <w:t>Horticulture and fruit growing</w:t>
            </w:r>
          </w:p>
        </w:tc>
        <w:tc>
          <w:tcPr>
            <w:tcW w:w="5104" w:type="dxa"/>
            <w:shd w:val="clear" w:color="000000" w:fill="auto"/>
          </w:tcPr>
          <w:p w14:paraId="003F7DA2" w14:textId="77777777" w:rsidR="00E87005" w:rsidRPr="00701E35" w:rsidRDefault="00E87005" w:rsidP="00701E35">
            <w:pPr>
              <w:pStyle w:val="TableBody"/>
              <w:spacing w:before="45" w:after="45"/>
              <w:ind w:right="108"/>
              <w:jc w:val="right"/>
              <w:rPr>
                <w:rFonts w:cs="Open Sans"/>
                <w:bCs/>
              </w:rPr>
            </w:pPr>
            <w:r w:rsidRPr="00701E35">
              <w:rPr>
                <w:rFonts w:cs="Open Sans"/>
                <w:bCs/>
              </w:rPr>
              <w:t>011, 012, 013</w:t>
            </w:r>
          </w:p>
        </w:tc>
      </w:tr>
      <w:tr w:rsidR="00E87005" w:rsidRPr="00701E35" w14:paraId="18B4D645" w14:textId="77777777" w:rsidTr="00701E35">
        <w:tc>
          <w:tcPr>
            <w:tcW w:w="4535" w:type="dxa"/>
            <w:shd w:val="clear" w:color="000000" w:fill="auto"/>
          </w:tcPr>
          <w:p w14:paraId="49D1B329" w14:textId="77777777" w:rsidR="00E87005" w:rsidRPr="00701E35" w:rsidRDefault="00E87005" w:rsidP="00701E35">
            <w:pPr>
              <w:pStyle w:val="TableBody"/>
              <w:spacing w:before="45" w:after="45"/>
              <w:ind w:right="108"/>
              <w:rPr>
                <w:rFonts w:cs="Open Sans"/>
                <w:bCs/>
              </w:rPr>
            </w:pPr>
            <w:r w:rsidRPr="00701E35">
              <w:rPr>
                <w:rFonts w:cs="Open Sans"/>
                <w:bCs/>
              </w:rPr>
              <w:t>Sheep, beef cattle and grain farming</w:t>
            </w:r>
          </w:p>
        </w:tc>
        <w:tc>
          <w:tcPr>
            <w:tcW w:w="5104" w:type="dxa"/>
            <w:shd w:val="clear" w:color="000000" w:fill="auto"/>
          </w:tcPr>
          <w:p w14:paraId="0CD3140C" w14:textId="77777777" w:rsidR="00E87005" w:rsidRPr="00701E35" w:rsidRDefault="00E87005" w:rsidP="00701E35">
            <w:pPr>
              <w:pStyle w:val="TableBody"/>
              <w:spacing w:before="45" w:after="45"/>
              <w:ind w:right="108"/>
              <w:jc w:val="right"/>
              <w:rPr>
                <w:rFonts w:cs="Open Sans"/>
                <w:bCs/>
              </w:rPr>
            </w:pPr>
            <w:r w:rsidRPr="00701E35">
              <w:rPr>
                <w:rFonts w:cs="Open Sans"/>
                <w:bCs/>
              </w:rPr>
              <w:t>014</w:t>
            </w:r>
          </w:p>
        </w:tc>
      </w:tr>
      <w:tr w:rsidR="00E87005" w:rsidRPr="00701E35" w14:paraId="276B50BD" w14:textId="77777777" w:rsidTr="00701E35">
        <w:tc>
          <w:tcPr>
            <w:tcW w:w="4535" w:type="dxa"/>
            <w:shd w:val="clear" w:color="000000" w:fill="auto"/>
          </w:tcPr>
          <w:p w14:paraId="6C8CDA99" w14:textId="77777777" w:rsidR="00E87005" w:rsidRPr="00701E35" w:rsidRDefault="00E87005" w:rsidP="00701E35">
            <w:pPr>
              <w:pStyle w:val="TableBody"/>
              <w:spacing w:before="45" w:after="45"/>
              <w:ind w:right="108"/>
              <w:rPr>
                <w:rFonts w:cs="Open Sans"/>
                <w:bCs/>
              </w:rPr>
            </w:pPr>
            <w:proofErr w:type="gramStart"/>
            <w:r w:rsidRPr="00701E35">
              <w:rPr>
                <w:rFonts w:cs="Open Sans"/>
                <w:bCs/>
              </w:rPr>
              <w:t>Other</w:t>
            </w:r>
            <w:proofErr w:type="gramEnd"/>
            <w:r w:rsidRPr="00701E35">
              <w:rPr>
                <w:rFonts w:cs="Open Sans"/>
                <w:bCs/>
              </w:rPr>
              <w:t xml:space="preserve"> crop growing</w:t>
            </w:r>
          </w:p>
        </w:tc>
        <w:tc>
          <w:tcPr>
            <w:tcW w:w="5104" w:type="dxa"/>
            <w:shd w:val="clear" w:color="000000" w:fill="auto"/>
          </w:tcPr>
          <w:p w14:paraId="72AB0EFF" w14:textId="77777777" w:rsidR="00E87005" w:rsidRPr="00701E35" w:rsidRDefault="00E87005" w:rsidP="00701E35">
            <w:pPr>
              <w:pStyle w:val="TableBody"/>
              <w:spacing w:before="45" w:after="45"/>
              <w:ind w:right="108"/>
              <w:jc w:val="right"/>
              <w:rPr>
                <w:rFonts w:cs="Open Sans"/>
                <w:bCs/>
              </w:rPr>
            </w:pPr>
            <w:r w:rsidRPr="00701E35">
              <w:rPr>
                <w:rFonts w:cs="Open Sans"/>
                <w:bCs/>
              </w:rPr>
              <w:t>015</w:t>
            </w:r>
          </w:p>
        </w:tc>
      </w:tr>
      <w:tr w:rsidR="00E87005" w:rsidRPr="00701E35" w14:paraId="7249683B" w14:textId="77777777" w:rsidTr="00701E35">
        <w:tc>
          <w:tcPr>
            <w:tcW w:w="4535" w:type="dxa"/>
            <w:shd w:val="clear" w:color="000000" w:fill="auto"/>
          </w:tcPr>
          <w:p w14:paraId="5B051F20" w14:textId="77777777" w:rsidR="00E87005" w:rsidRPr="00701E35" w:rsidRDefault="00E87005" w:rsidP="00701E35">
            <w:pPr>
              <w:pStyle w:val="TableBody"/>
              <w:spacing w:before="45" w:after="45"/>
              <w:ind w:right="108"/>
              <w:rPr>
                <w:rFonts w:cs="Open Sans"/>
                <w:bCs/>
              </w:rPr>
            </w:pPr>
            <w:r w:rsidRPr="00701E35">
              <w:rPr>
                <w:rFonts w:cs="Open Sans"/>
                <w:bCs/>
              </w:rPr>
              <w:t>Dairy cattle farming</w:t>
            </w:r>
          </w:p>
        </w:tc>
        <w:tc>
          <w:tcPr>
            <w:tcW w:w="5104" w:type="dxa"/>
            <w:shd w:val="clear" w:color="000000" w:fill="auto"/>
          </w:tcPr>
          <w:p w14:paraId="6E87FEDD" w14:textId="77777777" w:rsidR="00E87005" w:rsidRPr="00701E35" w:rsidRDefault="00E87005" w:rsidP="00701E35">
            <w:pPr>
              <w:pStyle w:val="TableBody"/>
              <w:spacing w:before="45" w:after="45"/>
              <w:ind w:right="108"/>
              <w:jc w:val="right"/>
              <w:rPr>
                <w:rFonts w:cs="Open Sans"/>
                <w:bCs/>
              </w:rPr>
            </w:pPr>
            <w:r w:rsidRPr="00701E35">
              <w:rPr>
                <w:rFonts w:cs="Open Sans"/>
                <w:bCs/>
              </w:rPr>
              <w:t>016</w:t>
            </w:r>
          </w:p>
        </w:tc>
      </w:tr>
      <w:tr w:rsidR="00E87005" w:rsidRPr="00701E35" w14:paraId="2A55CDF1" w14:textId="77777777" w:rsidTr="00701E35">
        <w:tc>
          <w:tcPr>
            <w:tcW w:w="4535" w:type="dxa"/>
            <w:shd w:val="clear" w:color="000000" w:fill="auto"/>
          </w:tcPr>
          <w:p w14:paraId="05309AB2" w14:textId="77777777" w:rsidR="00E87005" w:rsidRPr="00701E35" w:rsidRDefault="00E87005" w:rsidP="00701E35">
            <w:pPr>
              <w:pStyle w:val="TableBody"/>
              <w:spacing w:before="45" w:after="45"/>
              <w:ind w:right="108"/>
              <w:rPr>
                <w:rFonts w:cs="Open Sans"/>
                <w:bCs/>
              </w:rPr>
            </w:pPr>
            <w:r w:rsidRPr="00701E35">
              <w:rPr>
                <w:rFonts w:cs="Open Sans"/>
                <w:bCs/>
              </w:rPr>
              <w:t>Other livestock farming</w:t>
            </w:r>
          </w:p>
        </w:tc>
        <w:tc>
          <w:tcPr>
            <w:tcW w:w="5104" w:type="dxa"/>
            <w:shd w:val="clear" w:color="000000" w:fill="auto"/>
          </w:tcPr>
          <w:p w14:paraId="34AB4A80" w14:textId="77777777" w:rsidR="00E87005" w:rsidRPr="00701E35" w:rsidRDefault="00E87005" w:rsidP="00701E35">
            <w:pPr>
              <w:pStyle w:val="TableBody"/>
              <w:spacing w:before="45" w:after="45"/>
              <w:ind w:right="108"/>
              <w:jc w:val="right"/>
              <w:rPr>
                <w:rFonts w:cs="Open Sans"/>
                <w:bCs/>
              </w:rPr>
            </w:pPr>
            <w:r w:rsidRPr="00701E35">
              <w:rPr>
                <w:rFonts w:cs="Open Sans"/>
                <w:bCs/>
              </w:rPr>
              <w:t>017, 018, 019</w:t>
            </w:r>
          </w:p>
        </w:tc>
      </w:tr>
      <w:tr w:rsidR="00E87005" w:rsidRPr="00701E35" w14:paraId="20A90A74" w14:textId="77777777" w:rsidTr="00701E35">
        <w:tc>
          <w:tcPr>
            <w:tcW w:w="4535" w:type="dxa"/>
            <w:shd w:val="clear" w:color="000000" w:fill="auto"/>
          </w:tcPr>
          <w:p w14:paraId="38CA6E4B" w14:textId="77777777" w:rsidR="00E87005" w:rsidRPr="00701E35" w:rsidRDefault="00E87005" w:rsidP="00701E35">
            <w:pPr>
              <w:pStyle w:val="TableBody"/>
              <w:spacing w:before="45" w:after="45"/>
              <w:ind w:right="108"/>
              <w:rPr>
                <w:rFonts w:cs="Open Sans"/>
                <w:bCs/>
              </w:rPr>
            </w:pPr>
            <w:r w:rsidRPr="00701E35">
              <w:rPr>
                <w:rFonts w:cs="Open Sans"/>
                <w:bCs/>
              </w:rPr>
              <w:t>Aquaculture and fishing</w:t>
            </w:r>
          </w:p>
        </w:tc>
        <w:tc>
          <w:tcPr>
            <w:tcW w:w="5104" w:type="dxa"/>
            <w:shd w:val="clear" w:color="000000" w:fill="auto"/>
          </w:tcPr>
          <w:p w14:paraId="48F6019F" w14:textId="77777777" w:rsidR="00E87005" w:rsidRPr="00701E35" w:rsidRDefault="00E87005" w:rsidP="00701E35">
            <w:pPr>
              <w:pStyle w:val="TableBody"/>
              <w:spacing w:before="45" w:after="45"/>
              <w:ind w:right="108"/>
              <w:jc w:val="right"/>
              <w:rPr>
                <w:rFonts w:cs="Open Sans"/>
                <w:bCs/>
              </w:rPr>
            </w:pPr>
            <w:r w:rsidRPr="00701E35">
              <w:rPr>
                <w:rFonts w:cs="Open Sans"/>
                <w:bCs/>
              </w:rPr>
              <w:t>02, 04</w:t>
            </w:r>
          </w:p>
        </w:tc>
      </w:tr>
      <w:tr w:rsidR="00E87005" w:rsidRPr="00701E35" w14:paraId="78182033" w14:textId="77777777" w:rsidTr="00701E35">
        <w:tc>
          <w:tcPr>
            <w:tcW w:w="4535" w:type="dxa"/>
            <w:shd w:val="clear" w:color="000000" w:fill="auto"/>
          </w:tcPr>
          <w:p w14:paraId="1002C7E1" w14:textId="77777777" w:rsidR="00E87005" w:rsidRPr="00701E35" w:rsidRDefault="00E87005" w:rsidP="00701E35">
            <w:pPr>
              <w:pStyle w:val="TableBody"/>
              <w:spacing w:before="45" w:after="45"/>
              <w:ind w:right="108"/>
              <w:rPr>
                <w:rFonts w:cs="Open Sans"/>
                <w:bCs/>
              </w:rPr>
            </w:pPr>
            <w:r w:rsidRPr="00701E35">
              <w:rPr>
                <w:rFonts w:cs="Open Sans"/>
                <w:bCs/>
              </w:rPr>
              <w:t>Forestry and logging</w:t>
            </w:r>
          </w:p>
        </w:tc>
        <w:tc>
          <w:tcPr>
            <w:tcW w:w="5104" w:type="dxa"/>
            <w:shd w:val="clear" w:color="000000" w:fill="auto"/>
          </w:tcPr>
          <w:p w14:paraId="55BABE01" w14:textId="77777777" w:rsidR="00E87005" w:rsidRPr="00701E35" w:rsidRDefault="00E87005" w:rsidP="00701E35">
            <w:pPr>
              <w:pStyle w:val="TableBody"/>
              <w:spacing w:before="45" w:after="45"/>
              <w:ind w:right="108"/>
              <w:jc w:val="right"/>
              <w:rPr>
                <w:rFonts w:cs="Open Sans"/>
                <w:bCs/>
              </w:rPr>
            </w:pPr>
            <w:r w:rsidRPr="00701E35">
              <w:rPr>
                <w:rFonts w:cs="Open Sans"/>
                <w:bCs/>
              </w:rPr>
              <w:t>03</w:t>
            </w:r>
          </w:p>
        </w:tc>
      </w:tr>
      <w:tr w:rsidR="00E87005" w:rsidRPr="00701E35" w14:paraId="78CD90D8" w14:textId="77777777" w:rsidTr="00701E35">
        <w:tc>
          <w:tcPr>
            <w:tcW w:w="4535" w:type="dxa"/>
            <w:shd w:val="clear" w:color="000000" w:fill="auto"/>
          </w:tcPr>
          <w:p w14:paraId="50983DB0" w14:textId="77777777" w:rsidR="00E87005" w:rsidRPr="00701E35" w:rsidRDefault="00E87005" w:rsidP="00701E35">
            <w:pPr>
              <w:pStyle w:val="TableBody"/>
              <w:spacing w:before="45" w:after="45"/>
              <w:ind w:right="108"/>
              <w:rPr>
                <w:rFonts w:cs="Open Sans"/>
                <w:bCs/>
              </w:rPr>
            </w:pPr>
            <w:r w:rsidRPr="00701E35">
              <w:rPr>
                <w:rFonts w:cs="Open Sans"/>
                <w:bCs/>
              </w:rPr>
              <w:t>Primary production support services</w:t>
            </w:r>
          </w:p>
        </w:tc>
        <w:tc>
          <w:tcPr>
            <w:tcW w:w="5104" w:type="dxa"/>
            <w:shd w:val="clear" w:color="000000" w:fill="auto"/>
          </w:tcPr>
          <w:p w14:paraId="7B8357D5" w14:textId="77777777" w:rsidR="00E87005" w:rsidRPr="00701E35" w:rsidRDefault="00E87005" w:rsidP="00701E35">
            <w:pPr>
              <w:pStyle w:val="TableBody"/>
              <w:spacing w:before="45" w:after="45"/>
              <w:ind w:right="108"/>
              <w:jc w:val="right"/>
              <w:rPr>
                <w:rFonts w:cs="Open Sans"/>
                <w:bCs/>
              </w:rPr>
            </w:pPr>
            <w:r w:rsidRPr="00701E35">
              <w:rPr>
                <w:rFonts w:cs="Open Sans"/>
                <w:bCs/>
              </w:rPr>
              <w:t>05</w:t>
            </w:r>
          </w:p>
        </w:tc>
      </w:tr>
      <w:tr w:rsidR="00E87005" w:rsidRPr="00701E35" w14:paraId="6FFE1029" w14:textId="77777777" w:rsidTr="00701E35">
        <w:tc>
          <w:tcPr>
            <w:tcW w:w="4535" w:type="dxa"/>
            <w:shd w:val="clear" w:color="000000" w:fill="auto"/>
          </w:tcPr>
          <w:p w14:paraId="013AA216" w14:textId="77777777" w:rsidR="00E87005" w:rsidRPr="00701E35" w:rsidRDefault="00E87005" w:rsidP="00701E35">
            <w:pPr>
              <w:pStyle w:val="TableBody"/>
              <w:spacing w:before="45" w:after="45"/>
              <w:ind w:right="108"/>
              <w:rPr>
                <w:rFonts w:cs="Open Sans"/>
                <w:bCs/>
              </w:rPr>
            </w:pPr>
            <w:r w:rsidRPr="00701E35">
              <w:rPr>
                <w:rFonts w:cs="Open Sans"/>
                <w:bCs/>
              </w:rPr>
              <w:t>Unallocated primary production</w:t>
            </w:r>
          </w:p>
        </w:tc>
        <w:tc>
          <w:tcPr>
            <w:tcW w:w="5104" w:type="dxa"/>
            <w:shd w:val="clear" w:color="000000" w:fill="auto"/>
          </w:tcPr>
          <w:p w14:paraId="4168E3F5" w14:textId="77777777" w:rsidR="00E87005" w:rsidRPr="00701E35" w:rsidRDefault="00E87005" w:rsidP="00701E35">
            <w:pPr>
              <w:pStyle w:val="TableBody"/>
              <w:spacing w:before="45" w:after="45"/>
              <w:ind w:right="108"/>
              <w:jc w:val="right"/>
              <w:rPr>
                <w:rFonts w:cs="Open Sans"/>
                <w:bCs/>
              </w:rPr>
            </w:pPr>
            <w:r w:rsidRPr="00701E35">
              <w:rPr>
                <w:rFonts w:cs="Open Sans"/>
                <w:bCs/>
              </w:rPr>
              <w:t>—</w:t>
            </w:r>
          </w:p>
        </w:tc>
      </w:tr>
      <w:tr w:rsidR="00E87005" w:rsidRPr="00AF0506" w14:paraId="697DF256" w14:textId="77777777" w:rsidTr="00701E35">
        <w:tc>
          <w:tcPr>
            <w:tcW w:w="4535" w:type="dxa"/>
            <w:shd w:val="clear" w:color="auto" w:fill="D9D9D9" w:themeFill="background1" w:themeFillShade="D9"/>
          </w:tcPr>
          <w:p w14:paraId="00BED841" w14:textId="77777777" w:rsidR="00E87005" w:rsidRPr="00701E35" w:rsidRDefault="00E87005" w:rsidP="00701E35">
            <w:pPr>
              <w:pStyle w:val="TableHeading-Subheading"/>
              <w:spacing w:before="45" w:after="45"/>
              <w:rPr>
                <w:rFonts w:cs="Open Sans"/>
                <w:color w:val="1D4374"/>
              </w:rPr>
            </w:pPr>
            <w:r w:rsidRPr="00701E35">
              <w:rPr>
                <w:rFonts w:cs="Open Sans"/>
                <w:color w:val="1D4374"/>
              </w:rPr>
              <w:t>Mining</w:t>
            </w:r>
          </w:p>
        </w:tc>
        <w:tc>
          <w:tcPr>
            <w:tcW w:w="5104" w:type="dxa"/>
            <w:shd w:val="clear" w:color="auto" w:fill="D9D9D9" w:themeFill="background1" w:themeFillShade="D9"/>
          </w:tcPr>
          <w:p w14:paraId="347AE3B2" w14:textId="77777777" w:rsidR="00E87005" w:rsidRPr="00AF0506" w:rsidRDefault="00E87005" w:rsidP="00AF0506">
            <w:pPr>
              <w:pStyle w:val="TableHeading-Subheading"/>
              <w:spacing w:before="45" w:after="45"/>
              <w:jc w:val="right"/>
              <w:rPr>
                <w:rFonts w:cs="Open Sans"/>
                <w:color w:val="1D4374"/>
              </w:rPr>
            </w:pPr>
            <w:r w:rsidRPr="00AF0506">
              <w:rPr>
                <w:rFonts w:cs="Open Sans"/>
                <w:color w:val="1D4374"/>
              </w:rPr>
              <w:t>B</w:t>
            </w:r>
          </w:p>
        </w:tc>
      </w:tr>
      <w:tr w:rsidR="00E87005" w:rsidRPr="00AF0506" w14:paraId="04D23710" w14:textId="77777777" w:rsidTr="00701E35">
        <w:tc>
          <w:tcPr>
            <w:tcW w:w="4535" w:type="dxa"/>
            <w:shd w:val="clear" w:color="auto" w:fill="D9D9D9" w:themeFill="background1" w:themeFillShade="D9"/>
          </w:tcPr>
          <w:p w14:paraId="1FC6CE4F" w14:textId="77777777" w:rsidR="00E87005" w:rsidRPr="00701E35" w:rsidRDefault="00E87005" w:rsidP="00701E35">
            <w:pPr>
              <w:pStyle w:val="TableHeading-Subheading"/>
              <w:spacing w:before="45" w:after="45"/>
              <w:rPr>
                <w:rFonts w:cs="Open Sans"/>
                <w:color w:val="1D4374"/>
              </w:rPr>
            </w:pPr>
            <w:r w:rsidRPr="00701E35">
              <w:rPr>
                <w:rFonts w:cs="Open Sans"/>
                <w:color w:val="1D4374"/>
              </w:rPr>
              <w:t>Manufacturing</w:t>
            </w:r>
          </w:p>
        </w:tc>
        <w:tc>
          <w:tcPr>
            <w:tcW w:w="5104" w:type="dxa"/>
            <w:shd w:val="clear" w:color="auto" w:fill="D9D9D9" w:themeFill="background1" w:themeFillShade="D9"/>
          </w:tcPr>
          <w:p w14:paraId="28E56EA3" w14:textId="77777777" w:rsidR="00E87005" w:rsidRPr="00AF0506" w:rsidRDefault="00E87005" w:rsidP="00AF0506">
            <w:pPr>
              <w:pStyle w:val="TableHeading-Subheading"/>
              <w:spacing w:before="45" w:after="45"/>
              <w:jc w:val="right"/>
              <w:rPr>
                <w:rFonts w:cs="Open Sans"/>
                <w:color w:val="1D4374"/>
              </w:rPr>
            </w:pPr>
            <w:r w:rsidRPr="00AF0506">
              <w:rPr>
                <w:rFonts w:cs="Open Sans"/>
                <w:color w:val="1D4374"/>
              </w:rPr>
              <w:t>C</w:t>
            </w:r>
          </w:p>
        </w:tc>
      </w:tr>
      <w:tr w:rsidR="00E87005" w:rsidRPr="00701E35" w14:paraId="20AC4CA8" w14:textId="77777777" w:rsidTr="00701E35">
        <w:tc>
          <w:tcPr>
            <w:tcW w:w="4535" w:type="dxa"/>
            <w:shd w:val="clear" w:color="000000" w:fill="auto"/>
          </w:tcPr>
          <w:p w14:paraId="0F971E1B" w14:textId="77777777" w:rsidR="00E87005" w:rsidRPr="00701E35" w:rsidRDefault="00E87005" w:rsidP="00701E35">
            <w:pPr>
              <w:pStyle w:val="TableBody"/>
              <w:spacing w:before="45" w:after="45"/>
              <w:ind w:right="108"/>
              <w:rPr>
                <w:rFonts w:cs="Open Sans"/>
                <w:bCs/>
              </w:rPr>
            </w:pPr>
            <w:r w:rsidRPr="00701E35">
              <w:rPr>
                <w:rFonts w:cs="Open Sans"/>
                <w:bCs/>
              </w:rPr>
              <w:t>Food, beverages and tobacco</w:t>
            </w:r>
          </w:p>
        </w:tc>
        <w:tc>
          <w:tcPr>
            <w:tcW w:w="5104" w:type="dxa"/>
            <w:shd w:val="clear" w:color="000000" w:fill="auto"/>
          </w:tcPr>
          <w:p w14:paraId="336ABB9D" w14:textId="77777777" w:rsidR="00E87005" w:rsidRPr="00701E35" w:rsidRDefault="00E87005" w:rsidP="00701E35">
            <w:pPr>
              <w:pStyle w:val="TableBody"/>
              <w:spacing w:before="45" w:after="45"/>
              <w:ind w:right="108"/>
              <w:jc w:val="right"/>
              <w:rPr>
                <w:rFonts w:cs="Open Sans"/>
                <w:color w:val="000000"/>
              </w:rPr>
            </w:pPr>
            <w:r w:rsidRPr="00701E35">
              <w:rPr>
                <w:rFonts w:cs="Open Sans"/>
                <w:color w:val="000000"/>
              </w:rPr>
              <w:t>11, 12</w:t>
            </w:r>
          </w:p>
        </w:tc>
      </w:tr>
      <w:tr w:rsidR="00E87005" w:rsidRPr="00701E35" w14:paraId="5FC05241" w14:textId="77777777" w:rsidTr="00701E35">
        <w:tc>
          <w:tcPr>
            <w:tcW w:w="4535" w:type="dxa"/>
            <w:shd w:val="clear" w:color="000000" w:fill="auto"/>
          </w:tcPr>
          <w:p w14:paraId="0D057B9C" w14:textId="77777777" w:rsidR="00E87005" w:rsidRPr="00701E35" w:rsidRDefault="00E87005" w:rsidP="00701E35">
            <w:pPr>
              <w:pStyle w:val="TableBody"/>
              <w:spacing w:before="45" w:after="45"/>
              <w:ind w:right="108"/>
              <w:rPr>
                <w:rFonts w:cs="Open Sans"/>
                <w:bCs/>
              </w:rPr>
            </w:pPr>
            <w:r w:rsidRPr="00701E35">
              <w:rPr>
                <w:rFonts w:cs="Open Sans"/>
                <w:bCs/>
              </w:rPr>
              <w:t>Textile, leather, clothing and footwear</w:t>
            </w:r>
          </w:p>
        </w:tc>
        <w:tc>
          <w:tcPr>
            <w:tcW w:w="5104" w:type="dxa"/>
            <w:shd w:val="clear" w:color="000000" w:fill="auto"/>
          </w:tcPr>
          <w:p w14:paraId="2663DA74" w14:textId="77777777" w:rsidR="00E87005" w:rsidRPr="00701E35" w:rsidRDefault="00E87005" w:rsidP="00701E35">
            <w:pPr>
              <w:pStyle w:val="TableBody"/>
              <w:spacing w:before="45" w:after="45"/>
              <w:ind w:right="108"/>
              <w:jc w:val="right"/>
              <w:rPr>
                <w:rFonts w:cs="Open Sans"/>
                <w:color w:val="000000"/>
              </w:rPr>
            </w:pPr>
            <w:r w:rsidRPr="00701E35">
              <w:rPr>
                <w:rFonts w:cs="Open Sans"/>
                <w:color w:val="000000"/>
              </w:rPr>
              <w:t>13</w:t>
            </w:r>
          </w:p>
        </w:tc>
      </w:tr>
      <w:tr w:rsidR="00E87005" w:rsidRPr="00701E35" w14:paraId="30708E8E" w14:textId="77777777" w:rsidTr="00701E35">
        <w:tc>
          <w:tcPr>
            <w:tcW w:w="4535" w:type="dxa"/>
            <w:shd w:val="clear" w:color="000000" w:fill="auto"/>
          </w:tcPr>
          <w:p w14:paraId="702077B4" w14:textId="77777777" w:rsidR="00E87005" w:rsidRPr="00701E35" w:rsidRDefault="00E87005" w:rsidP="00701E35">
            <w:pPr>
              <w:pStyle w:val="TableBody"/>
              <w:spacing w:before="45" w:after="45"/>
              <w:ind w:right="108"/>
              <w:rPr>
                <w:rFonts w:cs="Open Sans"/>
                <w:bCs/>
              </w:rPr>
            </w:pPr>
            <w:r w:rsidRPr="00701E35">
              <w:rPr>
                <w:rFonts w:cs="Open Sans"/>
                <w:bCs/>
              </w:rPr>
              <w:t>Wood and paper products</w:t>
            </w:r>
          </w:p>
        </w:tc>
        <w:tc>
          <w:tcPr>
            <w:tcW w:w="5104" w:type="dxa"/>
            <w:shd w:val="clear" w:color="000000" w:fill="auto"/>
          </w:tcPr>
          <w:p w14:paraId="289D2A68" w14:textId="77777777" w:rsidR="00E87005" w:rsidRPr="00701E35" w:rsidRDefault="00E87005" w:rsidP="00701E35">
            <w:pPr>
              <w:pStyle w:val="TableBody"/>
              <w:spacing w:before="45" w:after="45"/>
              <w:ind w:right="108"/>
              <w:jc w:val="right"/>
              <w:rPr>
                <w:rFonts w:cs="Open Sans"/>
                <w:color w:val="000000"/>
              </w:rPr>
            </w:pPr>
            <w:r w:rsidRPr="00701E35">
              <w:rPr>
                <w:rFonts w:cs="Open Sans"/>
                <w:color w:val="000000"/>
              </w:rPr>
              <w:t>14, 15</w:t>
            </w:r>
          </w:p>
        </w:tc>
      </w:tr>
      <w:tr w:rsidR="00E87005" w:rsidRPr="00701E35" w14:paraId="25AF4CD0" w14:textId="77777777" w:rsidTr="00701E35">
        <w:tc>
          <w:tcPr>
            <w:tcW w:w="4535" w:type="dxa"/>
            <w:shd w:val="clear" w:color="000000" w:fill="auto"/>
          </w:tcPr>
          <w:p w14:paraId="6919AEF5" w14:textId="77777777" w:rsidR="00E87005" w:rsidRPr="00701E35" w:rsidRDefault="00E87005" w:rsidP="00701E35">
            <w:pPr>
              <w:pStyle w:val="TableBody"/>
              <w:spacing w:before="45" w:after="45"/>
              <w:ind w:right="108"/>
              <w:rPr>
                <w:rFonts w:cs="Open Sans"/>
                <w:bCs/>
              </w:rPr>
            </w:pPr>
            <w:r w:rsidRPr="00701E35">
              <w:rPr>
                <w:rFonts w:cs="Open Sans"/>
                <w:bCs/>
              </w:rPr>
              <w:t>Printing and recorded media</w:t>
            </w:r>
          </w:p>
        </w:tc>
        <w:tc>
          <w:tcPr>
            <w:tcW w:w="5104" w:type="dxa"/>
            <w:shd w:val="clear" w:color="000000" w:fill="auto"/>
          </w:tcPr>
          <w:p w14:paraId="1959D0E3" w14:textId="77777777" w:rsidR="00E87005" w:rsidRPr="00701E35" w:rsidRDefault="00E87005" w:rsidP="00701E35">
            <w:pPr>
              <w:pStyle w:val="TableBody"/>
              <w:spacing w:before="45" w:after="45"/>
              <w:ind w:right="108"/>
              <w:jc w:val="right"/>
              <w:rPr>
                <w:rFonts w:cs="Open Sans"/>
                <w:color w:val="000000"/>
              </w:rPr>
            </w:pPr>
            <w:r w:rsidRPr="00701E35">
              <w:rPr>
                <w:rFonts w:cs="Open Sans"/>
                <w:color w:val="000000"/>
              </w:rPr>
              <w:t>16</w:t>
            </w:r>
          </w:p>
        </w:tc>
      </w:tr>
      <w:tr w:rsidR="00E87005" w:rsidRPr="00701E35" w14:paraId="70D1487C" w14:textId="77777777" w:rsidTr="00701E35">
        <w:tc>
          <w:tcPr>
            <w:tcW w:w="4535" w:type="dxa"/>
            <w:shd w:val="clear" w:color="000000" w:fill="auto"/>
          </w:tcPr>
          <w:p w14:paraId="512291D1" w14:textId="77777777" w:rsidR="00E87005" w:rsidRPr="00701E35" w:rsidRDefault="00E87005" w:rsidP="00701E35">
            <w:pPr>
              <w:pStyle w:val="TableBody"/>
              <w:spacing w:before="45" w:after="45"/>
              <w:ind w:right="108"/>
              <w:rPr>
                <w:rFonts w:cs="Open Sans"/>
                <w:bCs/>
              </w:rPr>
            </w:pPr>
            <w:r w:rsidRPr="00701E35">
              <w:rPr>
                <w:rFonts w:cs="Open Sans"/>
                <w:bCs/>
              </w:rPr>
              <w:t>Petroleum, coal, chemical and rubber products</w:t>
            </w:r>
          </w:p>
        </w:tc>
        <w:tc>
          <w:tcPr>
            <w:tcW w:w="5104" w:type="dxa"/>
            <w:shd w:val="clear" w:color="000000" w:fill="auto"/>
          </w:tcPr>
          <w:p w14:paraId="3640D8FE" w14:textId="77777777" w:rsidR="00E87005" w:rsidRPr="00701E35" w:rsidRDefault="00E87005" w:rsidP="00701E35">
            <w:pPr>
              <w:pStyle w:val="TableBody"/>
              <w:spacing w:before="45" w:after="45"/>
              <w:ind w:right="108"/>
              <w:jc w:val="right"/>
              <w:rPr>
                <w:rFonts w:cs="Open Sans"/>
                <w:color w:val="000000"/>
              </w:rPr>
            </w:pPr>
            <w:r w:rsidRPr="00701E35">
              <w:rPr>
                <w:rFonts w:cs="Open Sans"/>
                <w:color w:val="000000"/>
              </w:rPr>
              <w:t>17, 18, 19</w:t>
            </w:r>
          </w:p>
        </w:tc>
      </w:tr>
      <w:tr w:rsidR="00E87005" w:rsidRPr="00701E35" w14:paraId="70DEA8D1" w14:textId="77777777" w:rsidTr="00701E35">
        <w:tc>
          <w:tcPr>
            <w:tcW w:w="4535" w:type="dxa"/>
            <w:shd w:val="clear" w:color="000000" w:fill="auto"/>
          </w:tcPr>
          <w:p w14:paraId="27D6B070" w14:textId="77777777" w:rsidR="00E87005" w:rsidRPr="00701E35" w:rsidRDefault="00E87005" w:rsidP="00701E35">
            <w:pPr>
              <w:pStyle w:val="TableBody"/>
              <w:spacing w:before="45" w:after="45"/>
              <w:ind w:right="108"/>
              <w:rPr>
                <w:rFonts w:cs="Open Sans"/>
                <w:bCs/>
              </w:rPr>
            </w:pPr>
            <w:r w:rsidRPr="00701E35">
              <w:rPr>
                <w:rFonts w:cs="Open Sans"/>
                <w:bCs/>
              </w:rPr>
              <w:t>Non</w:t>
            </w:r>
            <w:r w:rsidRPr="00701E35">
              <w:rPr>
                <w:rFonts w:cs="Open Sans"/>
                <w:bCs/>
              </w:rPr>
              <w:noBreakHyphen/>
              <w:t>metallic mineral products</w:t>
            </w:r>
          </w:p>
        </w:tc>
        <w:tc>
          <w:tcPr>
            <w:tcW w:w="5104" w:type="dxa"/>
            <w:shd w:val="clear" w:color="000000" w:fill="auto"/>
          </w:tcPr>
          <w:p w14:paraId="723B8809" w14:textId="77777777" w:rsidR="00E87005" w:rsidRPr="00701E35" w:rsidRDefault="00E87005" w:rsidP="00701E35">
            <w:pPr>
              <w:pStyle w:val="TableBody"/>
              <w:spacing w:before="45" w:after="45"/>
              <w:ind w:right="108"/>
              <w:jc w:val="right"/>
              <w:rPr>
                <w:rFonts w:cs="Open Sans"/>
                <w:color w:val="000000"/>
              </w:rPr>
            </w:pPr>
            <w:r w:rsidRPr="00701E35">
              <w:rPr>
                <w:rFonts w:cs="Open Sans"/>
                <w:color w:val="000000"/>
              </w:rPr>
              <w:t>20</w:t>
            </w:r>
          </w:p>
        </w:tc>
      </w:tr>
      <w:tr w:rsidR="00E87005" w:rsidRPr="00701E35" w14:paraId="53E52BE8" w14:textId="77777777" w:rsidTr="00701E35">
        <w:tc>
          <w:tcPr>
            <w:tcW w:w="4535" w:type="dxa"/>
            <w:shd w:val="clear" w:color="000000" w:fill="auto"/>
          </w:tcPr>
          <w:p w14:paraId="28FF5B54" w14:textId="77777777" w:rsidR="00E87005" w:rsidRPr="00701E35" w:rsidRDefault="00E87005" w:rsidP="00701E35">
            <w:pPr>
              <w:pStyle w:val="TableBody"/>
              <w:spacing w:before="45" w:after="45"/>
              <w:ind w:right="108"/>
              <w:rPr>
                <w:rFonts w:cs="Open Sans"/>
                <w:bCs/>
              </w:rPr>
            </w:pPr>
            <w:r w:rsidRPr="00701E35">
              <w:rPr>
                <w:rFonts w:cs="Open Sans"/>
                <w:bCs/>
              </w:rPr>
              <w:t>Metal and fabricated metal products</w:t>
            </w:r>
          </w:p>
        </w:tc>
        <w:tc>
          <w:tcPr>
            <w:tcW w:w="5104" w:type="dxa"/>
            <w:shd w:val="clear" w:color="000000" w:fill="auto"/>
          </w:tcPr>
          <w:p w14:paraId="675F73AA" w14:textId="77777777" w:rsidR="00E87005" w:rsidRPr="00701E35" w:rsidRDefault="00E87005" w:rsidP="00701E35">
            <w:pPr>
              <w:pStyle w:val="TableBody"/>
              <w:spacing w:before="45" w:after="45"/>
              <w:ind w:right="108"/>
              <w:jc w:val="right"/>
              <w:rPr>
                <w:rFonts w:cs="Open Sans"/>
                <w:color w:val="000000"/>
              </w:rPr>
            </w:pPr>
            <w:r w:rsidRPr="00701E35">
              <w:rPr>
                <w:rFonts w:cs="Open Sans"/>
                <w:color w:val="000000"/>
              </w:rPr>
              <w:t>21, 22</w:t>
            </w:r>
          </w:p>
        </w:tc>
      </w:tr>
      <w:tr w:rsidR="00E87005" w:rsidRPr="00701E35" w14:paraId="0865A76E" w14:textId="77777777" w:rsidTr="00701E35">
        <w:tc>
          <w:tcPr>
            <w:tcW w:w="4535" w:type="dxa"/>
            <w:shd w:val="clear" w:color="000000" w:fill="auto"/>
          </w:tcPr>
          <w:p w14:paraId="19D23362" w14:textId="77777777" w:rsidR="00E87005" w:rsidRPr="00701E35" w:rsidRDefault="00E87005" w:rsidP="00701E35">
            <w:pPr>
              <w:pStyle w:val="TableBody"/>
              <w:spacing w:before="45" w:after="45"/>
              <w:ind w:right="108"/>
              <w:rPr>
                <w:rFonts w:cs="Open Sans"/>
                <w:bCs/>
              </w:rPr>
            </w:pPr>
            <w:r w:rsidRPr="00701E35">
              <w:rPr>
                <w:rFonts w:cs="Open Sans"/>
                <w:bCs/>
              </w:rPr>
              <w:t>Motor vehicles and parts</w:t>
            </w:r>
          </w:p>
        </w:tc>
        <w:tc>
          <w:tcPr>
            <w:tcW w:w="5104" w:type="dxa"/>
            <w:shd w:val="clear" w:color="000000" w:fill="auto"/>
          </w:tcPr>
          <w:p w14:paraId="3009F0BF" w14:textId="77777777" w:rsidR="00E87005" w:rsidRPr="00701E35" w:rsidRDefault="00E87005" w:rsidP="00701E35">
            <w:pPr>
              <w:pStyle w:val="TableBody"/>
              <w:spacing w:before="45" w:after="45"/>
              <w:ind w:right="108"/>
              <w:jc w:val="right"/>
              <w:rPr>
                <w:rFonts w:cs="Open Sans"/>
                <w:color w:val="000000"/>
              </w:rPr>
            </w:pPr>
            <w:r w:rsidRPr="00701E35">
              <w:rPr>
                <w:rFonts w:cs="Open Sans"/>
                <w:color w:val="000000"/>
              </w:rPr>
              <w:t>231</w:t>
            </w:r>
          </w:p>
        </w:tc>
      </w:tr>
      <w:tr w:rsidR="00E87005" w:rsidRPr="00701E35" w14:paraId="500554DE" w14:textId="77777777" w:rsidTr="00701E35">
        <w:tc>
          <w:tcPr>
            <w:tcW w:w="4535" w:type="dxa"/>
            <w:shd w:val="clear" w:color="000000" w:fill="auto"/>
          </w:tcPr>
          <w:p w14:paraId="3ED4EAD9" w14:textId="77777777" w:rsidR="00E87005" w:rsidRPr="00701E35" w:rsidRDefault="00E87005" w:rsidP="00701E35">
            <w:pPr>
              <w:pStyle w:val="TableBody"/>
              <w:spacing w:before="45" w:after="45"/>
              <w:ind w:right="108"/>
              <w:rPr>
                <w:rFonts w:cs="Open Sans"/>
                <w:bCs/>
              </w:rPr>
            </w:pPr>
            <w:r w:rsidRPr="00701E35">
              <w:rPr>
                <w:rFonts w:cs="Open Sans"/>
                <w:bCs/>
              </w:rPr>
              <w:t>Other transport equipment</w:t>
            </w:r>
          </w:p>
        </w:tc>
        <w:tc>
          <w:tcPr>
            <w:tcW w:w="5104" w:type="dxa"/>
            <w:shd w:val="clear" w:color="000000" w:fill="auto"/>
          </w:tcPr>
          <w:p w14:paraId="0942500A" w14:textId="77777777" w:rsidR="00E87005" w:rsidRPr="00701E35" w:rsidRDefault="00E87005" w:rsidP="00701E35">
            <w:pPr>
              <w:pStyle w:val="TableBody"/>
              <w:spacing w:before="45" w:after="45"/>
              <w:ind w:right="108"/>
              <w:jc w:val="right"/>
              <w:rPr>
                <w:rFonts w:cs="Open Sans"/>
                <w:color w:val="000000"/>
              </w:rPr>
            </w:pPr>
            <w:r w:rsidRPr="00701E35">
              <w:rPr>
                <w:rFonts w:cs="Open Sans"/>
                <w:color w:val="000000"/>
              </w:rPr>
              <w:t>239</w:t>
            </w:r>
          </w:p>
        </w:tc>
      </w:tr>
      <w:tr w:rsidR="00E87005" w:rsidRPr="00701E35" w14:paraId="306FAB5B" w14:textId="77777777" w:rsidTr="00701E35">
        <w:tc>
          <w:tcPr>
            <w:tcW w:w="4535" w:type="dxa"/>
            <w:shd w:val="clear" w:color="000000" w:fill="auto"/>
          </w:tcPr>
          <w:p w14:paraId="77959C31" w14:textId="77777777" w:rsidR="00E87005" w:rsidRPr="00701E35" w:rsidRDefault="00E87005" w:rsidP="00701E35">
            <w:pPr>
              <w:pStyle w:val="TableBody"/>
              <w:spacing w:before="45" w:after="45"/>
              <w:ind w:right="108"/>
              <w:rPr>
                <w:rFonts w:cs="Open Sans"/>
                <w:bCs/>
              </w:rPr>
            </w:pPr>
            <w:r w:rsidRPr="00701E35">
              <w:rPr>
                <w:rFonts w:cs="Open Sans"/>
                <w:bCs/>
              </w:rPr>
              <w:t>Machinery and equipment manufacturing</w:t>
            </w:r>
          </w:p>
        </w:tc>
        <w:tc>
          <w:tcPr>
            <w:tcW w:w="5104" w:type="dxa"/>
            <w:shd w:val="clear" w:color="000000" w:fill="auto"/>
          </w:tcPr>
          <w:p w14:paraId="4195F1F2" w14:textId="77777777" w:rsidR="00E87005" w:rsidRPr="00701E35" w:rsidRDefault="00E87005" w:rsidP="00701E35">
            <w:pPr>
              <w:pStyle w:val="TableBody"/>
              <w:spacing w:before="45" w:after="45"/>
              <w:ind w:right="108"/>
              <w:jc w:val="right"/>
              <w:rPr>
                <w:rFonts w:cs="Open Sans"/>
                <w:color w:val="000000"/>
              </w:rPr>
            </w:pPr>
            <w:r w:rsidRPr="00701E35">
              <w:rPr>
                <w:rFonts w:cs="Open Sans"/>
                <w:color w:val="000000"/>
              </w:rPr>
              <w:t>24</w:t>
            </w:r>
          </w:p>
        </w:tc>
      </w:tr>
      <w:tr w:rsidR="00E87005" w:rsidRPr="00701E35" w14:paraId="6937DAFD" w14:textId="77777777" w:rsidTr="00701E35">
        <w:tc>
          <w:tcPr>
            <w:tcW w:w="4535" w:type="dxa"/>
            <w:shd w:val="clear" w:color="000000" w:fill="auto"/>
          </w:tcPr>
          <w:p w14:paraId="470D7EC0" w14:textId="77777777" w:rsidR="00E87005" w:rsidRPr="00701E35" w:rsidRDefault="00E87005" w:rsidP="00701E35">
            <w:pPr>
              <w:pStyle w:val="TableBody"/>
              <w:spacing w:before="45" w:after="45"/>
              <w:ind w:right="108"/>
              <w:rPr>
                <w:rFonts w:cs="Open Sans"/>
                <w:bCs/>
              </w:rPr>
            </w:pPr>
            <w:r w:rsidRPr="00701E35">
              <w:rPr>
                <w:rFonts w:cs="Open Sans"/>
                <w:bCs/>
              </w:rPr>
              <w:t>Furniture and other manufacturing</w:t>
            </w:r>
          </w:p>
        </w:tc>
        <w:tc>
          <w:tcPr>
            <w:tcW w:w="5104" w:type="dxa"/>
            <w:shd w:val="clear" w:color="000000" w:fill="auto"/>
          </w:tcPr>
          <w:p w14:paraId="6BC46A88" w14:textId="77777777" w:rsidR="00E87005" w:rsidRPr="00701E35" w:rsidRDefault="00E87005" w:rsidP="00701E35">
            <w:pPr>
              <w:pStyle w:val="TableBody"/>
              <w:spacing w:before="45" w:after="45"/>
              <w:ind w:right="108"/>
              <w:jc w:val="right"/>
              <w:rPr>
                <w:rFonts w:cs="Open Sans"/>
                <w:color w:val="000000"/>
              </w:rPr>
            </w:pPr>
            <w:r w:rsidRPr="00701E35">
              <w:rPr>
                <w:rFonts w:cs="Open Sans"/>
                <w:color w:val="000000"/>
              </w:rPr>
              <w:t>25</w:t>
            </w:r>
          </w:p>
        </w:tc>
      </w:tr>
      <w:tr w:rsidR="00E87005" w:rsidRPr="00701E35" w14:paraId="7C628653" w14:textId="77777777" w:rsidTr="00701E35">
        <w:tc>
          <w:tcPr>
            <w:tcW w:w="4535" w:type="dxa"/>
            <w:shd w:val="clear" w:color="000000" w:fill="auto"/>
          </w:tcPr>
          <w:p w14:paraId="1ED91838" w14:textId="77777777" w:rsidR="00E87005" w:rsidRPr="00701E35" w:rsidRDefault="00E87005" w:rsidP="00701E35">
            <w:pPr>
              <w:pStyle w:val="TableBody"/>
              <w:spacing w:before="45" w:after="45"/>
              <w:ind w:right="108"/>
              <w:rPr>
                <w:rFonts w:cs="Open Sans"/>
                <w:bCs/>
              </w:rPr>
            </w:pPr>
            <w:r w:rsidRPr="00701E35">
              <w:rPr>
                <w:rFonts w:cs="Open Sans"/>
                <w:bCs/>
              </w:rPr>
              <w:t>Unallocated manufacturing</w:t>
            </w:r>
          </w:p>
        </w:tc>
        <w:tc>
          <w:tcPr>
            <w:tcW w:w="5104" w:type="dxa"/>
            <w:shd w:val="clear" w:color="000000" w:fill="auto"/>
          </w:tcPr>
          <w:p w14:paraId="0982DCF0" w14:textId="77777777" w:rsidR="00E87005" w:rsidRPr="00701E35" w:rsidRDefault="00E87005" w:rsidP="00701E35">
            <w:pPr>
              <w:pStyle w:val="TableBody"/>
              <w:spacing w:before="45" w:after="45"/>
              <w:ind w:right="108"/>
              <w:jc w:val="right"/>
              <w:rPr>
                <w:rFonts w:cs="Open Sans"/>
                <w:color w:val="000000"/>
              </w:rPr>
            </w:pPr>
            <w:r w:rsidRPr="00701E35">
              <w:rPr>
                <w:rFonts w:cs="Open Sans"/>
                <w:color w:val="000000"/>
              </w:rPr>
              <w:t>—</w:t>
            </w:r>
          </w:p>
        </w:tc>
      </w:tr>
      <w:tr w:rsidR="00E87005" w:rsidRPr="00AF0506" w14:paraId="20F0B0CB" w14:textId="77777777" w:rsidTr="003975FB">
        <w:tc>
          <w:tcPr>
            <w:tcW w:w="4535" w:type="dxa"/>
            <w:shd w:val="clear" w:color="auto" w:fill="D9D9D9" w:themeFill="background1" w:themeFillShade="D9"/>
          </w:tcPr>
          <w:p w14:paraId="6AC8259F" w14:textId="77777777" w:rsidR="00E87005" w:rsidRPr="00AF0506" w:rsidRDefault="00E87005" w:rsidP="00701E35">
            <w:pPr>
              <w:pStyle w:val="TableHeading-Subheading"/>
              <w:spacing w:before="45" w:after="45"/>
              <w:rPr>
                <w:rFonts w:cs="Open Sans"/>
                <w:color w:val="1D4374"/>
              </w:rPr>
            </w:pPr>
            <w:r w:rsidRPr="00AF0506">
              <w:rPr>
                <w:rFonts w:cs="Open Sans"/>
                <w:color w:val="1D4374"/>
              </w:rPr>
              <w:t>Services</w:t>
            </w:r>
          </w:p>
        </w:tc>
        <w:tc>
          <w:tcPr>
            <w:tcW w:w="5104" w:type="dxa"/>
            <w:shd w:val="clear" w:color="auto" w:fill="D9D9D9" w:themeFill="background1" w:themeFillShade="D9"/>
          </w:tcPr>
          <w:p w14:paraId="1B582E30" w14:textId="77777777" w:rsidR="00E87005" w:rsidRPr="00AF0506" w:rsidRDefault="00E87005" w:rsidP="00AF0506">
            <w:pPr>
              <w:pStyle w:val="TableHeading-Subheading"/>
              <w:spacing w:before="45" w:after="45"/>
              <w:jc w:val="right"/>
              <w:rPr>
                <w:rFonts w:cs="Open Sans"/>
                <w:color w:val="1D4374"/>
              </w:rPr>
            </w:pPr>
            <w:r w:rsidRPr="00AF0506">
              <w:rPr>
                <w:rFonts w:cs="Open Sans"/>
                <w:color w:val="1D4374"/>
              </w:rPr>
              <w:t>D</w:t>
            </w:r>
            <w:r w:rsidRPr="00AF0506">
              <w:rPr>
                <w:rFonts w:cs="Open Sans"/>
                <w:color w:val="1D4374"/>
              </w:rPr>
              <w:noBreakHyphen/>
              <w:t>S</w:t>
            </w:r>
          </w:p>
        </w:tc>
      </w:tr>
      <w:tr w:rsidR="00E87005" w:rsidRPr="00C150D3" w14:paraId="5DD08D60" w14:textId="77777777" w:rsidTr="00C150D3">
        <w:tc>
          <w:tcPr>
            <w:tcW w:w="4535" w:type="dxa"/>
          </w:tcPr>
          <w:p w14:paraId="4CBB2EEB" w14:textId="77777777" w:rsidR="00E87005" w:rsidRPr="00C150D3" w:rsidRDefault="00E87005" w:rsidP="00701E35">
            <w:pPr>
              <w:pStyle w:val="TableBody"/>
              <w:spacing w:before="45" w:after="45"/>
              <w:ind w:right="108"/>
              <w:rPr>
                <w:rFonts w:cs="Open Sans"/>
                <w:bCs/>
              </w:rPr>
            </w:pPr>
            <w:r w:rsidRPr="00C150D3">
              <w:rPr>
                <w:rFonts w:cs="Open Sans"/>
                <w:bCs/>
              </w:rPr>
              <w:lastRenderedPageBreak/>
              <w:t>Electricity, gas, water and waste services</w:t>
            </w:r>
          </w:p>
        </w:tc>
        <w:tc>
          <w:tcPr>
            <w:tcW w:w="5104" w:type="dxa"/>
          </w:tcPr>
          <w:p w14:paraId="4403B8AD" w14:textId="77777777" w:rsidR="00E87005" w:rsidRPr="00C150D3" w:rsidRDefault="00E87005" w:rsidP="00701E35">
            <w:pPr>
              <w:pStyle w:val="TableBody"/>
              <w:spacing w:before="45" w:after="45"/>
              <w:ind w:right="108"/>
              <w:jc w:val="right"/>
              <w:rPr>
                <w:rFonts w:cs="Open Sans"/>
                <w:bCs/>
              </w:rPr>
            </w:pPr>
            <w:r w:rsidRPr="00C150D3">
              <w:rPr>
                <w:rFonts w:cs="Open Sans"/>
                <w:bCs/>
              </w:rPr>
              <w:t>D</w:t>
            </w:r>
          </w:p>
        </w:tc>
      </w:tr>
      <w:tr w:rsidR="00E87005" w:rsidRPr="00C150D3" w14:paraId="386D7633" w14:textId="77777777" w:rsidTr="00C150D3">
        <w:tc>
          <w:tcPr>
            <w:tcW w:w="4535" w:type="dxa"/>
          </w:tcPr>
          <w:p w14:paraId="24CC957C" w14:textId="77777777" w:rsidR="00E87005" w:rsidRPr="00C150D3" w:rsidRDefault="00E87005" w:rsidP="00701E35">
            <w:pPr>
              <w:pStyle w:val="TableBody"/>
              <w:spacing w:before="45" w:after="45"/>
              <w:ind w:right="108"/>
              <w:rPr>
                <w:rFonts w:cs="Open Sans"/>
                <w:bCs/>
              </w:rPr>
            </w:pPr>
            <w:r w:rsidRPr="00C150D3">
              <w:rPr>
                <w:rFonts w:cs="Open Sans"/>
                <w:bCs/>
              </w:rPr>
              <w:t>Construction</w:t>
            </w:r>
          </w:p>
        </w:tc>
        <w:tc>
          <w:tcPr>
            <w:tcW w:w="5104" w:type="dxa"/>
          </w:tcPr>
          <w:p w14:paraId="578F8851" w14:textId="77777777" w:rsidR="00E87005" w:rsidRPr="00C150D3" w:rsidRDefault="00E87005" w:rsidP="00701E35">
            <w:pPr>
              <w:pStyle w:val="TableBody"/>
              <w:spacing w:before="45" w:after="45"/>
              <w:ind w:right="108"/>
              <w:jc w:val="right"/>
              <w:rPr>
                <w:rFonts w:cs="Open Sans"/>
                <w:bCs/>
              </w:rPr>
            </w:pPr>
            <w:r w:rsidRPr="00C150D3">
              <w:rPr>
                <w:rFonts w:cs="Open Sans"/>
                <w:bCs/>
              </w:rPr>
              <w:t>E</w:t>
            </w:r>
          </w:p>
        </w:tc>
      </w:tr>
      <w:tr w:rsidR="00E87005" w:rsidRPr="00C150D3" w14:paraId="77D823C0" w14:textId="77777777" w:rsidTr="00C150D3">
        <w:tc>
          <w:tcPr>
            <w:tcW w:w="4535" w:type="dxa"/>
          </w:tcPr>
          <w:p w14:paraId="5A5C5625" w14:textId="77777777" w:rsidR="00E87005" w:rsidRPr="00C150D3" w:rsidRDefault="00E87005" w:rsidP="00701E35">
            <w:pPr>
              <w:pStyle w:val="TableBody"/>
              <w:spacing w:before="45" w:after="45"/>
              <w:ind w:right="108"/>
              <w:rPr>
                <w:rFonts w:cs="Open Sans"/>
                <w:bCs/>
              </w:rPr>
            </w:pPr>
            <w:r w:rsidRPr="00C150D3">
              <w:rPr>
                <w:rFonts w:cs="Open Sans"/>
                <w:bCs/>
              </w:rPr>
              <w:t>Wholesale trade</w:t>
            </w:r>
          </w:p>
        </w:tc>
        <w:tc>
          <w:tcPr>
            <w:tcW w:w="5104" w:type="dxa"/>
          </w:tcPr>
          <w:p w14:paraId="2361BE8E" w14:textId="77777777" w:rsidR="00E87005" w:rsidRPr="00C150D3" w:rsidRDefault="00E87005" w:rsidP="00701E35">
            <w:pPr>
              <w:pStyle w:val="TableBody"/>
              <w:spacing w:before="45" w:after="45"/>
              <w:ind w:right="108"/>
              <w:jc w:val="right"/>
              <w:rPr>
                <w:rFonts w:cs="Open Sans"/>
                <w:bCs/>
              </w:rPr>
            </w:pPr>
            <w:r w:rsidRPr="00C150D3">
              <w:rPr>
                <w:rFonts w:cs="Open Sans"/>
                <w:bCs/>
              </w:rPr>
              <w:t>F</w:t>
            </w:r>
          </w:p>
        </w:tc>
      </w:tr>
      <w:tr w:rsidR="00E87005" w:rsidRPr="00C150D3" w14:paraId="4F4081D7" w14:textId="77777777" w:rsidTr="00C150D3">
        <w:tc>
          <w:tcPr>
            <w:tcW w:w="4535" w:type="dxa"/>
          </w:tcPr>
          <w:p w14:paraId="75468A7E" w14:textId="77777777" w:rsidR="00E87005" w:rsidRPr="00C150D3" w:rsidRDefault="00E87005" w:rsidP="00701E35">
            <w:pPr>
              <w:pStyle w:val="TableBody"/>
              <w:spacing w:before="45" w:after="45"/>
              <w:ind w:right="108"/>
              <w:rPr>
                <w:rFonts w:cs="Open Sans"/>
                <w:bCs/>
              </w:rPr>
            </w:pPr>
            <w:r w:rsidRPr="00C150D3">
              <w:rPr>
                <w:rFonts w:cs="Open Sans"/>
                <w:bCs/>
              </w:rPr>
              <w:t>Retail trade</w:t>
            </w:r>
          </w:p>
        </w:tc>
        <w:tc>
          <w:tcPr>
            <w:tcW w:w="5104" w:type="dxa"/>
          </w:tcPr>
          <w:p w14:paraId="2E3C02B4" w14:textId="77777777" w:rsidR="00E87005" w:rsidRPr="00C150D3" w:rsidRDefault="00E87005" w:rsidP="00701E35">
            <w:pPr>
              <w:pStyle w:val="TableBody"/>
              <w:spacing w:before="45" w:after="45"/>
              <w:ind w:right="108"/>
              <w:jc w:val="right"/>
              <w:rPr>
                <w:rFonts w:cs="Open Sans"/>
                <w:bCs/>
              </w:rPr>
            </w:pPr>
            <w:r w:rsidRPr="00C150D3">
              <w:rPr>
                <w:rFonts w:cs="Open Sans"/>
                <w:bCs/>
              </w:rPr>
              <w:t>G</w:t>
            </w:r>
          </w:p>
        </w:tc>
      </w:tr>
      <w:tr w:rsidR="00E87005" w:rsidRPr="00C150D3" w14:paraId="07177703" w14:textId="77777777" w:rsidTr="00C150D3">
        <w:tc>
          <w:tcPr>
            <w:tcW w:w="4535" w:type="dxa"/>
          </w:tcPr>
          <w:p w14:paraId="78C1F5C3" w14:textId="77777777" w:rsidR="00E87005" w:rsidRPr="00C150D3" w:rsidRDefault="00E87005" w:rsidP="00701E35">
            <w:pPr>
              <w:pStyle w:val="TableBody"/>
              <w:spacing w:before="45" w:after="45"/>
              <w:ind w:right="108"/>
              <w:rPr>
                <w:rFonts w:cs="Open Sans"/>
                <w:bCs/>
              </w:rPr>
            </w:pPr>
            <w:r w:rsidRPr="00C150D3">
              <w:rPr>
                <w:rFonts w:cs="Open Sans"/>
                <w:bCs/>
              </w:rPr>
              <w:t>Accommodation and food services</w:t>
            </w:r>
          </w:p>
        </w:tc>
        <w:tc>
          <w:tcPr>
            <w:tcW w:w="5104" w:type="dxa"/>
          </w:tcPr>
          <w:p w14:paraId="43FE1FD1" w14:textId="77777777" w:rsidR="00E87005" w:rsidRPr="00C150D3" w:rsidRDefault="00E87005" w:rsidP="00701E35">
            <w:pPr>
              <w:pStyle w:val="TableBody"/>
              <w:spacing w:before="45" w:after="45"/>
              <w:ind w:right="108"/>
              <w:jc w:val="right"/>
              <w:rPr>
                <w:rFonts w:cs="Open Sans"/>
                <w:bCs/>
              </w:rPr>
            </w:pPr>
            <w:r w:rsidRPr="00C150D3">
              <w:rPr>
                <w:rFonts w:cs="Open Sans"/>
                <w:bCs/>
              </w:rPr>
              <w:t>H</w:t>
            </w:r>
          </w:p>
        </w:tc>
      </w:tr>
      <w:tr w:rsidR="00E87005" w:rsidRPr="00C150D3" w14:paraId="2E81FBBC" w14:textId="77777777" w:rsidTr="00C150D3">
        <w:tc>
          <w:tcPr>
            <w:tcW w:w="4535" w:type="dxa"/>
          </w:tcPr>
          <w:p w14:paraId="2A3D58A7" w14:textId="77777777" w:rsidR="00E87005" w:rsidRPr="00C150D3" w:rsidRDefault="00E87005" w:rsidP="00701E35">
            <w:pPr>
              <w:pStyle w:val="TableBody"/>
              <w:spacing w:before="45" w:after="45"/>
              <w:ind w:right="108"/>
              <w:rPr>
                <w:rFonts w:cs="Open Sans"/>
                <w:bCs/>
              </w:rPr>
            </w:pPr>
            <w:r w:rsidRPr="00C150D3">
              <w:rPr>
                <w:rFonts w:cs="Open Sans"/>
                <w:bCs/>
              </w:rPr>
              <w:t>Transport, postal and warehousing</w:t>
            </w:r>
          </w:p>
        </w:tc>
        <w:tc>
          <w:tcPr>
            <w:tcW w:w="5104" w:type="dxa"/>
          </w:tcPr>
          <w:p w14:paraId="0E7EB8BE" w14:textId="77777777" w:rsidR="00E87005" w:rsidRPr="00C150D3" w:rsidRDefault="00E87005" w:rsidP="00701E35">
            <w:pPr>
              <w:pStyle w:val="TableBody"/>
              <w:spacing w:before="45" w:after="45"/>
              <w:ind w:right="108"/>
              <w:jc w:val="right"/>
              <w:rPr>
                <w:rFonts w:cs="Open Sans"/>
                <w:bCs/>
              </w:rPr>
            </w:pPr>
            <w:r w:rsidRPr="00C150D3">
              <w:rPr>
                <w:rFonts w:cs="Open Sans"/>
                <w:bCs/>
              </w:rPr>
              <w:t>I</w:t>
            </w:r>
          </w:p>
        </w:tc>
      </w:tr>
      <w:tr w:rsidR="00E87005" w:rsidRPr="00C150D3" w14:paraId="05DAAA61" w14:textId="77777777" w:rsidTr="00C150D3">
        <w:tc>
          <w:tcPr>
            <w:tcW w:w="4535" w:type="dxa"/>
          </w:tcPr>
          <w:p w14:paraId="4BA3234D" w14:textId="77777777" w:rsidR="00E87005" w:rsidRPr="00C150D3" w:rsidRDefault="00E87005" w:rsidP="00701E35">
            <w:pPr>
              <w:pStyle w:val="TableBody"/>
              <w:spacing w:before="45" w:after="45"/>
              <w:ind w:right="108"/>
              <w:rPr>
                <w:rFonts w:cs="Open Sans"/>
                <w:bCs/>
              </w:rPr>
            </w:pPr>
            <w:r w:rsidRPr="00C150D3">
              <w:rPr>
                <w:rFonts w:cs="Open Sans"/>
                <w:bCs/>
              </w:rPr>
              <w:t>Information, media and telecommunications</w:t>
            </w:r>
          </w:p>
        </w:tc>
        <w:tc>
          <w:tcPr>
            <w:tcW w:w="5104" w:type="dxa"/>
          </w:tcPr>
          <w:p w14:paraId="4C8E302A" w14:textId="77777777" w:rsidR="00E87005" w:rsidRPr="00C150D3" w:rsidRDefault="00E87005" w:rsidP="00701E35">
            <w:pPr>
              <w:pStyle w:val="TableBody"/>
              <w:spacing w:before="45" w:after="45"/>
              <w:ind w:right="108"/>
              <w:jc w:val="right"/>
              <w:rPr>
                <w:rFonts w:cs="Open Sans"/>
                <w:bCs/>
              </w:rPr>
            </w:pPr>
            <w:r w:rsidRPr="00C150D3">
              <w:rPr>
                <w:rFonts w:cs="Open Sans"/>
                <w:bCs/>
              </w:rPr>
              <w:t>J</w:t>
            </w:r>
          </w:p>
        </w:tc>
      </w:tr>
      <w:tr w:rsidR="00E87005" w:rsidRPr="00C150D3" w14:paraId="7031A6AC" w14:textId="77777777" w:rsidTr="00C150D3">
        <w:tc>
          <w:tcPr>
            <w:tcW w:w="4535" w:type="dxa"/>
          </w:tcPr>
          <w:p w14:paraId="30C70D07" w14:textId="77777777" w:rsidR="00E87005" w:rsidRPr="00C150D3" w:rsidRDefault="00E87005" w:rsidP="00701E35">
            <w:pPr>
              <w:pStyle w:val="TableBody"/>
              <w:spacing w:before="45" w:after="45"/>
              <w:ind w:right="108"/>
              <w:rPr>
                <w:rFonts w:cs="Open Sans"/>
                <w:bCs/>
              </w:rPr>
            </w:pPr>
            <w:r w:rsidRPr="00C150D3">
              <w:rPr>
                <w:rFonts w:cs="Open Sans"/>
                <w:bCs/>
              </w:rPr>
              <w:t>Financial and insurance services</w:t>
            </w:r>
          </w:p>
        </w:tc>
        <w:tc>
          <w:tcPr>
            <w:tcW w:w="5104" w:type="dxa"/>
          </w:tcPr>
          <w:p w14:paraId="5F4B8B73" w14:textId="77777777" w:rsidR="00E87005" w:rsidRPr="00C150D3" w:rsidRDefault="00E87005" w:rsidP="00701E35">
            <w:pPr>
              <w:pStyle w:val="TableBody"/>
              <w:spacing w:before="45" w:after="45"/>
              <w:ind w:right="108"/>
              <w:jc w:val="right"/>
              <w:rPr>
                <w:rFonts w:cs="Open Sans"/>
                <w:bCs/>
              </w:rPr>
            </w:pPr>
            <w:r w:rsidRPr="00C150D3">
              <w:rPr>
                <w:rFonts w:cs="Open Sans"/>
                <w:bCs/>
              </w:rPr>
              <w:t>K</w:t>
            </w:r>
          </w:p>
        </w:tc>
      </w:tr>
      <w:tr w:rsidR="00E87005" w:rsidRPr="00701E35" w14:paraId="4454F36C" w14:textId="77777777" w:rsidTr="00701E35">
        <w:tc>
          <w:tcPr>
            <w:tcW w:w="4535" w:type="dxa"/>
            <w:shd w:val="clear" w:color="000000" w:fill="auto"/>
          </w:tcPr>
          <w:p w14:paraId="3BD403E7" w14:textId="77777777" w:rsidR="00E87005" w:rsidRPr="00AF0506" w:rsidRDefault="00E87005" w:rsidP="00701E35">
            <w:pPr>
              <w:pStyle w:val="TableBody"/>
              <w:spacing w:before="45" w:after="45"/>
              <w:ind w:right="108"/>
              <w:rPr>
                <w:rFonts w:cs="Open Sans"/>
                <w:bCs/>
              </w:rPr>
            </w:pPr>
            <w:r w:rsidRPr="00AF0506">
              <w:rPr>
                <w:rFonts w:cs="Open Sans"/>
                <w:bCs/>
              </w:rPr>
              <w:t>Property, professional and insurance services</w:t>
            </w:r>
          </w:p>
        </w:tc>
        <w:tc>
          <w:tcPr>
            <w:tcW w:w="5104" w:type="dxa"/>
            <w:shd w:val="clear" w:color="000000" w:fill="auto"/>
          </w:tcPr>
          <w:p w14:paraId="4FA692A7" w14:textId="77777777" w:rsidR="00E87005" w:rsidRPr="00701E35" w:rsidRDefault="00E87005" w:rsidP="00701E35">
            <w:pPr>
              <w:pStyle w:val="TableBody"/>
              <w:spacing w:before="45" w:after="45"/>
              <w:ind w:right="108"/>
              <w:jc w:val="right"/>
              <w:rPr>
                <w:rFonts w:cs="Open Sans"/>
                <w:color w:val="000000"/>
              </w:rPr>
            </w:pPr>
            <w:r w:rsidRPr="00701E35">
              <w:rPr>
                <w:rFonts w:cs="Open Sans"/>
                <w:color w:val="000000"/>
              </w:rPr>
              <w:t>L, M, N</w:t>
            </w:r>
          </w:p>
        </w:tc>
      </w:tr>
      <w:tr w:rsidR="00E87005" w:rsidRPr="00701E35" w14:paraId="6CAAA844" w14:textId="77777777" w:rsidTr="00701E35">
        <w:tc>
          <w:tcPr>
            <w:tcW w:w="4535" w:type="dxa"/>
            <w:shd w:val="clear" w:color="000000" w:fill="auto"/>
          </w:tcPr>
          <w:p w14:paraId="0A0B5F83" w14:textId="77777777" w:rsidR="00E87005" w:rsidRPr="00AF0506" w:rsidRDefault="00E87005" w:rsidP="00701E35">
            <w:pPr>
              <w:pStyle w:val="TableBody"/>
              <w:spacing w:before="45" w:after="45"/>
              <w:ind w:right="108"/>
              <w:rPr>
                <w:rFonts w:cs="Open Sans"/>
                <w:bCs/>
              </w:rPr>
            </w:pPr>
            <w:r w:rsidRPr="00AF0506">
              <w:rPr>
                <w:rFonts w:cs="Open Sans"/>
                <w:bCs/>
              </w:rPr>
              <w:t>Public administration and safety</w:t>
            </w:r>
          </w:p>
        </w:tc>
        <w:tc>
          <w:tcPr>
            <w:tcW w:w="5104" w:type="dxa"/>
            <w:shd w:val="clear" w:color="000000" w:fill="auto"/>
          </w:tcPr>
          <w:p w14:paraId="715BDFEE" w14:textId="77777777" w:rsidR="00E87005" w:rsidRPr="00701E35" w:rsidRDefault="00E87005" w:rsidP="00701E35">
            <w:pPr>
              <w:pStyle w:val="TableBody"/>
              <w:spacing w:before="45" w:after="45"/>
              <w:ind w:right="108"/>
              <w:jc w:val="right"/>
              <w:rPr>
                <w:rFonts w:cs="Open Sans"/>
                <w:color w:val="000000"/>
              </w:rPr>
            </w:pPr>
            <w:r w:rsidRPr="00701E35">
              <w:rPr>
                <w:rFonts w:cs="Open Sans"/>
                <w:color w:val="000000"/>
              </w:rPr>
              <w:t>O</w:t>
            </w:r>
          </w:p>
        </w:tc>
      </w:tr>
      <w:tr w:rsidR="00E87005" w:rsidRPr="00701E35" w14:paraId="69202B15" w14:textId="77777777" w:rsidTr="00701E35">
        <w:tc>
          <w:tcPr>
            <w:tcW w:w="4535" w:type="dxa"/>
            <w:shd w:val="clear" w:color="000000" w:fill="auto"/>
          </w:tcPr>
          <w:p w14:paraId="6A062DD0" w14:textId="77777777" w:rsidR="00E87005" w:rsidRPr="00AF0506" w:rsidRDefault="00E87005" w:rsidP="00701E35">
            <w:pPr>
              <w:pStyle w:val="TableBody"/>
              <w:spacing w:before="45" w:after="45"/>
              <w:ind w:right="108"/>
              <w:rPr>
                <w:rFonts w:cs="Open Sans"/>
                <w:bCs/>
              </w:rPr>
            </w:pPr>
            <w:r w:rsidRPr="00AF0506">
              <w:rPr>
                <w:rFonts w:cs="Open Sans"/>
                <w:bCs/>
              </w:rPr>
              <w:t>Education and training</w:t>
            </w:r>
          </w:p>
        </w:tc>
        <w:tc>
          <w:tcPr>
            <w:tcW w:w="5104" w:type="dxa"/>
            <w:shd w:val="clear" w:color="000000" w:fill="auto"/>
          </w:tcPr>
          <w:p w14:paraId="0A18812C" w14:textId="77777777" w:rsidR="00E87005" w:rsidRPr="00701E35" w:rsidRDefault="00E87005" w:rsidP="00701E35">
            <w:pPr>
              <w:pStyle w:val="TableBody"/>
              <w:spacing w:before="45" w:after="45"/>
              <w:ind w:right="108"/>
              <w:jc w:val="right"/>
              <w:rPr>
                <w:rFonts w:cs="Open Sans"/>
                <w:color w:val="000000"/>
              </w:rPr>
            </w:pPr>
            <w:r w:rsidRPr="00701E35">
              <w:rPr>
                <w:rFonts w:cs="Open Sans"/>
                <w:color w:val="000000"/>
              </w:rPr>
              <w:t>P</w:t>
            </w:r>
          </w:p>
        </w:tc>
      </w:tr>
      <w:tr w:rsidR="00E87005" w:rsidRPr="00701E35" w14:paraId="581B2D00" w14:textId="77777777" w:rsidTr="00701E35">
        <w:tc>
          <w:tcPr>
            <w:tcW w:w="4535" w:type="dxa"/>
            <w:shd w:val="clear" w:color="000000" w:fill="auto"/>
          </w:tcPr>
          <w:p w14:paraId="1221A404" w14:textId="77777777" w:rsidR="00E87005" w:rsidRPr="00AF0506" w:rsidRDefault="00E87005" w:rsidP="00701E35">
            <w:pPr>
              <w:pStyle w:val="TableBody"/>
              <w:spacing w:before="45" w:after="45"/>
              <w:ind w:right="108"/>
              <w:rPr>
                <w:rFonts w:cs="Open Sans"/>
                <w:bCs/>
              </w:rPr>
            </w:pPr>
            <w:r w:rsidRPr="00AF0506">
              <w:rPr>
                <w:rFonts w:cs="Open Sans"/>
                <w:bCs/>
              </w:rPr>
              <w:t>Health care and social assistance</w:t>
            </w:r>
          </w:p>
        </w:tc>
        <w:tc>
          <w:tcPr>
            <w:tcW w:w="5104" w:type="dxa"/>
            <w:shd w:val="clear" w:color="000000" w:fill="auto"/>
          </w:tcPr>
          <w:p w14:paraId="2F9DE9B2" w14:textId="77777777" w:rsidR="00E87005" w:rsidRPr="00701E35" w:rsidRDefault="00E87005" w:rsidP="00701E35">
            <w:pPr>
              <w:pStyle w:val="TableBody"/>
              <w:spacing w:before="45" w:after="45"/>
              <w:ind w:right="108"/>
              <w:jc w:val="right"/>
              <w:rPr>
                <w:rFonts w:cs="Open Sans"/>
                <w:color w:val="000000"/>
              </w:rPr>
            </w:pPr>
            <w:r w:rsidRPr="00701E35">
              <w:rPr>
                <w:rFonts w:cs="Open Sans"/>
                <w:color w:val="000000"/>
              </w:rPr>
              <w:t>Q</w:t>
            </w:r>
          </w:p>
        </w:tc>
      </w:tr>
      <w:tr w:rsidR="00E87005" w:rsidRPr="00701E35" w14:paraId="71FB212C" w14:textId="77777777" w:rsidTr="00701E35">
        <w:tc>
          <w:tcPr>
            <w:tcW w:w="4535" w:type="dxa"/>
            <w:shd w:val="clear" w:color="000000" w:fill="auto"/>
          </w:tcPr>
          <w:p w14:paraId="259A42F3" w14:textId="77777777" w:rsidR="00E87005" w:rsidRPr="00AF0506" w:rsidRDefault="00E87005" w:rsidP="00701E35">
            <w:pPr>
              <w:pStyle w:val="TableBody"/>
              <w:spacing w:before="45" w:after="45"/>
              <w:ind w:right="108"/>
              <w:rPr>
                <w:rFonts w:cs="Open Sans"/>
                <w:bCs/>
              </w:rPr>
            </w:pPr>
            <w:r w:rsidRPr="00AF0506">
              <w:rPr>
                <w:rFonts w:cs="Open Sans"/>
                <w:bCs/>
              </w:rPr>
              <w:t>Arts and recreation services</w:t>
            </w:r>
          </w:p>
        </w:tc>
        <w:tc>
          <w:tcPr>
            <w:tcW w:w="5104" w:type="dxa"/>
            <w:shd w:val="clear" w:color="000000" w:fill="auto"/>
          </w:tcPr>
          <w:p w14:paraId="2A0737F9" w14:textId="77777777" w:rsidR="00E87005" w:rsidRPr="00701E35" w:rsidRDefault="00E87005" w:rsidP="00701E35">
            <w:pPr>
              <w:pStyle w:val="TableBody"/>
              <w:spacing w:before="45" w:after="45"/>
              <w:ind w:right="108"/>
              <w:jc w:val="right"/>
              <w:rPr>
                <w:rFonts w:cs="Open Sans"/>
                <w:color w:val="000000"/>
              </w:rPr>
            </w:pPr>
            <w:r w:rsidRPr="00701E35">
              <w:rPr>
                <w:rFonts w:cs="Open Sans"/>
                <w:color w:val="000000"/>
              </w:rPr>
              <w:t>R</w:t>
            </w:r>
          </w:p>
        </w:tc>
      </w:tr>
      <w:tr w:rsidR="00E87005" w:rsidRPr="00701E35" w14:paraId="5D79FACD" w14:textId="77777777" w:rsidTr="00701E35">
        <w:tc>
          <w:tcPr>
            <w:tcW w:w="4535" w:type="dxa"/>
            <w:shd w:val="clear" w:color="000000" w:fill="auto"/>
          </w:tcPr>
          <w:p w14:paraId="4A348D65" w14:textId="77777777" w:rsidR="00E87005" w:rsidRPr="00AF0506" w:rsidRDefault="00E87005" w:rsidP="00701E35">
            <w:pPr>
              <w:pStyle w:val="TableBody"/>
              <w:spacing w:before="45" w:after="45"/>
              <w:ind w:right="108"/>
              <w:rPr>
                <w:rFonts w:cs="Open Sans"/>
                <w:bCs/>
              </w:rPr>
            </w:pPr>
            <w:r w:rsidRPr="00AF0506">
              <w:rPr>
                <w:rFonts w:cs="Open Sans"/>
                <w:bCs/>
              </w:rPr>
              <w:t>Other services</w:t>
            </w:r>
          </w:p>
        </w:tc>
        <w:tc>
          <w:tcPr>
            <w:tcW w:w="5104" w:type="dxa"/>
            <w:shd w:val="clear" w:color="000000" w:fill="auto"/>
          </w:tcPr>
          <w:p w14:paraId="5D2131A2" w14:textId="77777777" w:rsidR="00E87005" w:rsidRPr="00701E35" w:rsidRDefault="00E87005" w:rsidP="00701E35">
            <w:pPr>
              <w:pStyle w:val="TableBody"/>
              <w:spacing w:before="45" w:after="45"/>
              <w:ind w:right="108"/>
              <w:jc w:val="right"/>
              <w:rPr>
                <w:rFonts w:cs="Open Sans"/>
                <w:color w:val="000000"/>
              </w:rPr>
            </w:pPr>
            <w:r w:rsidRPr="00701E35">
              <w:rPr>
                <w:rFonts w:cs="Open Sans"/>
                <w:color w:val="000000"/>
              </w:rPr>
              <w:t>S</w:t>
            </w:r>
          </w:p>
        </w:tc>
      </w:tr>
      <w:tr w:rsidR="00E87005" w:rsidRPr="00701E35" w14:paraId="614EFB8A" w14:textId="77777777" w:rsidTr="00701E35">
        <w:tc>
          <w:tcPr>
            <w:tcW w:w="4535" w:type="dxa"/>
            <w:shd w:val="clear" w:color="000000" w:fill="auto"/>
          </w:tcPr>
          <w:p w14:paraId="2B977A58" w14:textId="77777777" w:rsidR="00E87005" w:rsidRPr="00AF0506" w:rsidRDefault="00E87005" w:rsidP="00701E35">
            <w:pPr>
              <w:pStyle w:val="TableBody"/>
              <w:spacing w:before="45" w:after="45"/>
              <w:ind w:right="108"/>
              <w:rPr>
                <w:rFonts w:cs="Open Sans"/>
                <w:bCs/>
              </w:rPr>
            </w:pPr>
            <w:r w:rsidRPr="00AF0506">
              <w:rPr>
                <w:rFonts w:cs="Open Sans"/>
                <w:bCs/>
              </w:rPr>
              <w:t>Unallocated services</w:t>
            </w:r>
          </w:p>
        </w:tc>
        <w:tc>
          <w:tcPr>
            <w:tcW w:w="5104" w:type="dxa"/>
            <w:shd w:val="clear" w:color="000000" w:fill="auto"/>
          </w:tcPr>
          <w:p w14:paraId="6D3D3CB6" w14:textId="77777777" w:rsidR="00E87005" w:rsidRPr="00701E35" w:rsidRDefault="00E87005" w:rsidP="00701E35">
            <w:pPr>
              <w:pStyle w:val="TableBody"/>
              <w:spacing w:before="45" w:after="45"/>
              <w:ind w:right="108"/>
              <w:jc w:val="right"/>
              <w:rPr>
                <w:rFonts w:cs="Open Sans"/>
                <w:color w:val="000000"/>
              </w:rPr>
            </w:pPr>
            <w:r w:rsidRPr="00701E35">
              <w:rPr>
                <w:rFonts w:cs="Open Sans"/>
                <w:color w:val="000000"/>
              </w:rPr>
              <w:t>—</w:t>
            </w:r>
          </w:p>
        </w:tc>
      </w:tr>
      <w:tr w:rsidR="00E87005" w:rsidRPr="00701E35" w14:paraId="7845D373" w14:textId="77777777" w:rsidTr="00AF0506">
        <w:tc>
          <w:tcPr>
            <w:tcW w:w="4535" w:type="dxa"/>
            <w:shd w:val="clear" w:color="auto" w:fill="D9D9D9" w:themeFill="background1" w:themeFillShade="D9"/>
          </w:tcPr>
          <w:p w14:paraId="2E14CCDA" w14:textId="77777777" w:rsidR="00E87005" w:rsidRPr="00701E35" w:rsidRDefault="00E87005" w:rsidP="00701E35">
            <w:pPr>
              <w:pStyle w:val="TableHeading-Subheading"/>
              <w:spacing w:before="45" w:after="45"/>
              <w:rPr>
                <w:rFonts w:cs="Open Sans"/>
                <w:color w:val="1D4374"/>
              </w:rPr>
            </w:pPr>
            <w:r w:rsidRPr="00AF0506">
              <w:rPr>
                <w:rFonts w:cs="Open Sans"/>
                <w:color w:val="1D4374"/>
              </w:rPr>
              <w:t>Unallocated</w:t>
            </w:r>
            <w:r w:rsidRPr="00701E35">
              <w:rPr>
                <w:rFonts w:cs="Open Sans"/>
                <w:color w:val="1D4374"/>
              </w:rPr>
              <w:t xml:space="preserve"> other</w:t>
            </w:r>
          </w:p>
        </w:tc>
        <w:tc>
          <w:tcPr>
            <w:tcW w:w="5104" w:type="dxa"/>
            <w:shd w:val="clear" w:color="auto" w:fill="D9D9D9" w:themeFill="background1" w:themeFillShade="D9"/>
          </w:tcPr>
          <w:p w14:paraId="6F039A5D" w14:textId="77777777" w:rsidR="00E87005" w:rsidRPr="00AF0506" w:rsidRDefault="00E87005" w:rsidP="00701E35">
            <w:pPr>
              <w:pStyle w:val="TableHeading-Subheading"/>
              <w:spacing w:before="45" w:after="45"/>
              <w:jc w:val="right"/>
              <w:rPr>
                <w:rFonts w:cs="Open Sans"/>
                <w:bCs/>
                <w:color w:val="000000"/>
              </w:rPr>
            </w:pPr>
            <w:r w:rsidRPr="00AF0506">
              <w:rPr>
                <w:rFonts w:cs="Open Sans"/>
                <w:bCs/>
                <w:color w:val="1D4374"/>
              </w:rPr>
              <w:t>—</w:t>
            </w:r>
          </w:p>
        </w:tc>
      </w:tr>
    </w:tbl>
    <w:p w14:paraId="6FDC8B7B" w14:textId="77777777" w:rsidR="00994252" w:rsidRDefault="00E87005" w:rsidP="001768E7">
      <w:pPr>
        <w:pStyle w:val="Source"/>
        <w:sectPr w:rsidR="00994252" w:rsidSect="00E87005">
          <w:headerReference w:type="even" r:id="rId38"/>
          <w:headerReference w:type="default" r:id="rId39"/>
          <w:headerReference w:type="first" r:id="rId40"/>
          <w:pgSz w:w="11906" w:h="16838" w:code="9"/>
          <w:pgMar w:top="1134" w:right="1134" w:bottom="1134" w:left="1134" w:header="794" w:footer="510" w:gutter="0"/>
          <w:pgNumType w:start="1"/>
          <w:cols w:space="708"/>
          <w:docGrid w:linePitch="360"/>
        </w:sectPr>
      </w:pPr>
      <w:r w:rsidRPr="00696447">
        <w:t xml:space="preserve">Source: </w:t>
      </w:r>
      <w:r>
        <w:t xml:space="preserve">PC derived industry groupings based on ABS </w:t>
      </w:r>
      <w:r w:rsidRPr="00D4180C">
        <w:rPr>
          <w:rFonts w:ascii="Arial" w:hAnsi="Arial" w:cs="Arial"/>
        </w:rPr>
        <w:t>(2013)</w:t>
      </w:r>
      <w:r w:rsidR="001768E7">
        <w:t>.</w:t>
      </w:r>
    </w:p>
    <w:p w14:paraId="20386CFE" w14:textId="77777777" w:rsidR="00E87005" w:rsidRDefault="00E87005" w:rsidP="001768E7">
      <w:pPr>
        <w:pStyle w:val="Source"/>
      </w:pPr>
    </w:p>
    <w:p w14:paraId="0E1C5459" w14:textId="77777777" w:rsidR="00994252" w:rsidRDefault="00994252" w:rsidP="001768E7">
      <w:pPr>
        <w:pStyle w:val="Source"/>
      </w:pPr>
    </w:p>
    <w:p w14:paraId="57F466AD" w14:textId="19B278C0" w:rsidR="00994252" w:rsidRDefault="00994252" w:rsidP="001768E7">
      <w:pPr>
        <w:pStyle w:val="Source"/>
        <w:sectPr w:rsidR="00994252" w:rsidSect="003F10CB">
          <w:headerReference w:type="even" r:id="rId41"/>
          <w:headerReference w:type="default" r:id="rId42"/>
          <w:pgSz w:w="11906" w:h="16838" w:code="9"/>
          <w:pgMar w:top="1134" w:right="1134" w:bottom="1134" w:left="1134" w:header="794" w:footer="510" w:gutter="0"/>
          <w:cols w:space="708"/>
          <w:docGrid w:linePitch="360"/>
        </w:sectPr>
      </w:pPr>
    </w:p>
    <w:p w14:paraId="5613CFF7" w14:textId="77777777" w:rsidR="00E87005" w:rsidRDefault="00E87005" w:rsidP="00C923E1">
      <w:pPr>
        <w:pStyle w:val="Heading1"/>
      </w:pPr>
      <w:bookmarkStart w:id="13" w:name="_Toc107232549"/>
      <w:bookmarkStart w:id="14" w:name="_Toc202273500"/>
      <w:r>
        <w:lastRenderedPageBreak/>
        <w:t>How the assistance estimates are calculated</w:t>
      </w:r>
      <w:bookmarkEnd w:id="13"/>
      <w:bookmarkEnd w:id="14"/>
    </w:p>
    <w:p w14:paraId="511E1DC2" w14:textId="77777777" w:rsidR="00E87005" w:rsidRPr="00C57634" w:rsidRDefault="00E87005">
      <w:pPr>
        <w:pStyle w:val="BodyText"/>
        <w:rPr>
          <w:spacing w:val="-6"/>
        </w:rPr>
      </w:pPr>
      <w:r>
        <w:rPr>
          <w:spacing w:val="-6"/>
        </w:rPr>
        <w:t>The PC</w:t>
      </w:r>
      <w:r w:rsidRPr="00C57634">
        <w:rPr>
          <w:spacing w:val="-6"/>
        </w:rPr>
        <w:t>’s approach to estimating assistance varies depending on the instruments used to provide support.</w:t>
      </w:r>
    </w:p>
    <w:p w14:paraId="0B686BF4" w14:textId="77777777" w:rsidR="00E87005" w:rsidRPr="00906275" w:rsidRDefault="00E87005" w:rsidP="00C923E1">
      <w:pPr>
        <w:pStyle w:val="ListBullet"/>
      </w:pPr>
      <w:r w:rsidRPr="00906275">
        <w:t xml:space="preserve">Where governments provide grants and subsidies directly to firms, the assistance is the value of the outlay. </w:t>
      </w:r>
      <w:r w:rsidRPr="00C923E1">
        <w:t>This</w:t>
      </w:r>
      <w:r w:rsidRPr="00906275">
        <w:t xml:space="preserve"> excludes the cost of policy advice and </w:t>
      </w:r>
      <w:r w:rsidRPr="00906275" w:rsidDel="004767A6">
        <w:t>general administration</w:t>
      </w:r>
      <w:r w:rsidRPr="00906275">
        <w:t xml:space="preserve"> for the</w:t>
      </w:r>
      <w:r w:rsidRPr="00906275" w:rsidDel="004767A6">
        <w:t xml:space="preserve"> agencies that </w:t>
      </w:r>
      <w:r w:rsidRPr="00C923E1" w:rsidDel="004767A6">
        <w:t>administer</w:t>
      </w:r>
      <w:r w:rsidRPr="00906275" w:rsidDel="004767A6">
        <w:t xml:space="preserve"> grants and other assistance programs</w:t>
      </w:r>
      <w:r w:rsidRPr="00906275">
        <w:t>.</w:t>
      </w:r>
    </w:p>
    <w:p w14:paraId="40022644" w14:textId="77777777" w:rsidR="00E87005" w:rsidRPr="00F6324A" w:rsidRDefault="00E87005">
      <w:pPr>
        <w:pStyle w:val="ListBullet2"/>
      </w:pPr>
      <w:r w:rsidRPr="00F6324A">
        <w:t xml:space="preserve">Where governments fund services that indirectly assist an industry, the full funding (excluding any industry contributions) is deemed to be assistance. For the assistance provided to industry through the CSIRO, </w:t>
      </w:r>
      <w:r>
        <w:t>the PC</w:t>
      </w:r>
      <w:r w:rsidRPr="00F6324A">
        <w:t xml:space="preserve"> excludes appropriations for certain public research functions</w:t>
      </w:r>
      <w:r w:rsidRPr="00F6324A" w:rsidDel="00917F28">
        <w:t xml:space="preserve"> </w:t>
      </w:r>
      <w:r w:rsidRPr="00F6324A">
        <w:t>such as environmental research and development (R&amp;D), some renewable energy R&amp;D and general research towards expanding knowledge in various fields.</w:t>
      </w:r>
    </w:p>
    <w:p w14:paraId="2D82C224" w14:textId="028FFB93" w:rsidR="00E87005" w:rsidRDefault="00E87005">
      <w:pPr>
        <w:pStyle w:val="ListBullet"/>
      </w:pPr>
      <w:r w:rsidRPr="00906275">
        <w:t xml:space="preserve">Where governments provide tax concessions on a selective basis </w:t>
      </w:r>
      <w:r w:rsidR="0000696D">
        <w:t>–</w:t>
      </w:r>
      <w:r w:rsidRPr="00906275">
        <w:t xml:space="preserve"> such as exemptions, deductions, offsets, rebates, lower tax rates or tax liability deferrals </w:t>
      </w:r>
      <w:r w:rsidR="0000696D">
        <w:t>–</w:t>
      </w:r>
      <w:r w:rsidRPr="00906275">
        <w:t xml:space="preserve"> the value of the assistance provided is estimated as the amount of tax revenue forgone.</w:t>
      </w:r>
    </w:p>
    <w:p w14:paraId="0C5EA4D7" w14:textId="77777777" w:rsidR="00E87005" w:rsidRDefault="00E87005">
      <w:pPr>
        <w:pStyle w:val="ListBullet"/>
      </w:pPr>
      <w:r>
        <w:t>Where governments provide finance</w:t>
      </w:r>
      <w:r w:rsidRPr="00622B65">
        <w:t xml:space="preserve"> </w:t>
      </w:r>
      <w:r>
        <w:t>at a concessional rate, the assistance is taken to be the difference between the cost at which the government provided the funds, and the cost of those funds if they were borrowed at a commercial rate. As the commercial rate is not known, and the information about concessional loans varies across agencies, estimates of assistance provided by concessional finance are provided as a range.</w:t>
      </w:r>
    </w:p>
    <w:p w14:paraId="25E683B4" w14:textId="77777777" w:rsidR="00E87005" w:rsidRPr="00906275" w:rsidRDefault="00E87005">
      <w:pPr>
        <w:pStyle w:val="ListBullet"/>
      </w:pPr>
      <w:r>
        <w:t>Where governments impose tariffs on imports, and businesses can apply to have their tariff reduced, the assistance is assumed to be the cost of complying with the tariff system. These compliance costs</w:t>
      </w:r>
      <w:r w:rsidRPr="00622B65">
        <w:t xml:space="preserve"> increase the relative cost of imports and </w:t>
      </w:r>
      <w:r>
        <w:t>can</w:t>
      </w:r>
      <w:r w:rsidRPr="00622B65">
        <w:t xml:space="preserve"> act as a form of assistance by protecting import</w:t>
      </w:r>
      <w:r>
        <w:noBreakHyphen/>
      </w:r>
      <w:r w:rsidRPr="00622B65">
        <w:t>competing domestic producers.</w:t>
      </w:r>
    </w:p>
    <w:p w14:paraId="175761B1" w14:textId="77777777" w:rsidR="00E87005" w:rsidRDefault="00E87005">
      <w:pPr>
        <w:pStyle w:val="Heading2-nonumber"/>
      </w:pPr>
      <w:bookmarkStart w:id="15" w:name="_Toc202273501"/>
      <w:r>
        <w:t>Estimating budgetary assistance</w:t>
      </w:r>
      <w:bookmarkEnd w:id="15"/>
    </w:p>
    <w:p w14:paraId="0E4B79DA" w14:textId="74F8A6D8" w:rsidR="00E87005" w:rsidRDefault="00E87005">
      <w:pPr>
        <w:pStyle w:val="BodyText"/>
      </w:pPr>
      <w:r>
        <w:t xml:space="preserve">Estimating the value of budgetary assistance </w:t>
      </w:r>
      <w:r w:rsidR="0000696D">
        <w:t>–</w:t>
      </w:r>
      <w:r>
        <w:t xml:space="preserve"> and allocating such assistance across industries </w:t>
      </w:r>
      <w:r w:rsidR="0000696D">
        <w:t>–</w:t>
      </w:r>
      <w:r>
        <w:t xml:space="preserve"> requires a detailed itemisation and classification of programs that qualify as Australian Government budgetary assistance for the purpose of the </w:t>
      </w:r>
      <w:r w:rsidRPr="00DF1D55">
        <w:t>TAR</w:t>
      </w:r>
      <w:r>
        <w:t xml:space="preserve">. The PC primarily uses the annual Treasury </w:t>
      </w:r>
      <w:r>
        <w:rPr>
          <w:i/>
          <w:iCs/>
        </w:rPr>
        <w:t>Tax Expenditure Insights</w:t>
      </w:r>
      <w:r w:rsidRPr="00632816">
        <w:rPr>
          <w:i/>
          <w:iCs/>
        </w:rPr>
        <w:t xml:space="preserve"> Statement</w:t>
      </w:r>
      <w:r>
        <w:t xml:space="preserve">, agency annual reports and consultation with departmental staff to construct a database of programs that constitute budgetary assistance, which are then allocated to </w:t>
      </w:r>
      <w:proofErr w:type="gramStart"/>
      <w:r>
        <w:t>particular industry</w:t>
      </w:r>
      <w:proofErr w:type="gramEnd"/>
      <w:r>
        <w:t xml:space="preserve"> groupings on an ‘initial benefiting industry’ (IBI) basis (figure 2.</w:t>
      </w:r>
      <w:r w:rsidR="002160E1">
        <w:t>1</w:t>
      </w:r>
      <w:r>
        <w:t>, box 2.</w:t>
      </w:r>
      <w:r w:rsidR="002160E1">
        <w:t>1</w:t>
      </w:r>
      <w:r>
        <w:t>).</w:t>
      </w:r>
    </w:p>
    <w:p w14:paraId="008E5CAB" w14:textId="32C839BC" w:rsidR="00E87005" w:rsidRDefault="00E87005">
      <w:pPr>
        <w:pStyle w:val="Caption"/>
        <w:keepNext/>
      </w:pPr>
      <w:r>
        <w:lastRenderedPageBreak/>
        <w:t xml:space="preserve">Figure </w:t>
      </w:r>
      <w:fldSimple w:instr=" STYLEREF 1 \s ">
        <w:r w:rsidR="00AB421E">
          <w:rPr>
            <w:noProof/>
          </w:rPr>
          <w:t>2</w:t>
        </w:r>
      </w:fldSimple>
      <w:r>
        <w:t>.</w:t>
      </w:r>
      <w:fldSimple w:instr=" SEQ Figure \* ARABIC \s 1 ">
        <w:r w:rsidR="00AB421E">
          <w:rPr>
            <w:noProof/>
          </w:rPr>
          <w:t>1</w:t>
        </w:r>
      </w:fldSimple>
      <w:r w:rsidRPr="00FB498F">
        <w:t xml:space="preserve"> – Estimating budgetary assistance by industry</w:t>
      </w:r>
    </w:p>
    <w:p w14:paraId="7085AFA2" w14:textId="443834C3" w:rsidR="00E87005" w:rsidRDefault="009F03E1" w:rsidP="004C1244">
      <w:pPr>
        <w:pStyle w:val="BodyText"/>
      </w:pPr>
      <w:r w:rsidRPr="009F03E1">
        <w:rPr>
          <w:noProof/>
        </w:rPr>
        <w:drawing>
          <wp:inline distT="0" distB="0" distL="0" distR="0" wp14:anchorId="731582A3" wp14:editId="33AA886D">
            <wp:extent cx="6120130" cy="4770120"/>
            <wp:effectExtent l="0" t="0" r="0" b="0"/>
            <wp:docPr id="2041692619" name="Picture 3" descr="This figure is a diagram showing the three step process to estimating budgetary assistance by industry. &#10;&#10;First data is collected from the Tax expenditure and insights statement and from departments (via email and through digging through annual reports.&#10;&#10;Second, assistance is categorised by activity and type.&#10;&#10;Third it is allocated to industry based on the information gather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41692619" name="Picture 3" descr="This figure is a diagram showing the three step process to estimating budgetary assistance by industry. &#10;&#10;First data is collected from the Tax expenditure and insights statement and from departments (via email and through digging through annual reports.&#10;&#10;Second, assistance is categorised by activity and type.&#10;&#10;Third it is allocated to industry based on the information gathered."/>
                    <pic:cNvPicPr>
                      <a:picLocks noChangeAspect="1" noChangeArrowheads="1"/>
                    </pic:cNvPicPr>
                  </pic:nvPicPr>
                  <pic:blipFill>
                    <a:blip r:embed="rId43">
                      <a:extLst>
                        <a:ext uri="{28A0092B-C50C-407E-A947-70E740481C1C}">
                          <a14:useLocalDpi xmlns:a14="http://schemas.microsoft.com/office/drawing/2010/main" val="0"/>
                        </a:ext>
                      </a:extLst>
                    </a:blip>
                    <a:srcRect/>
                    <a:stretch>
                      <a:fillRect/>
                    </a:stretch>
                  </pic:blipFill>
                  <pic:spPr bwMode="auto">
                    <a:xfrm>
                      <a:off x="0" y="0"/>
                      <a:ext cx="6120130" cy="4770120"/>
                    </a:xfrm>
                    <a:prstGeom prst="rect">
                      <a:avLst/>
                    </a:prstGeom>
                    <a:noFill/>
                    <a:ln>
                      <a:noFill/>
                    </a:ln>
                  </pic:spPr>
                </pic:pic>
              </a:graphicData>
            </a:graphic>
          </wp:inline>
        </w:drawing>
      </w:r>
    </w:p>
    <w:p w14:paraId="35CE1A17" w14:textId="77777777" w:rsidR="004C1244" w:rsidRDefault="004C1244" w:rsidP="004C1244">
      <w:pPr>
        <w:pStyle w:val="NoSpacing"/>
      </w:pPr>
    </w:p>
    <w:tbl>
      <w:tblPr>
        <w:tblStyle w:val="Boxtable"/>
        <w:tblW w:w="5000" w:type="pct"/>
        <w:tblLook w:val="04A0" w:firstRow="1" w:lastRow="0" w:firstColumn="1" w:lastColumn="0" w:noHBand="0" w:noVBand="1"/>
      </w:tblPr>
      <w:tblGrid>
        <w:gridCol w:w="9638"/>
      </w:tblGrid>
      <w:tr w:rsidR="00E87005" w14:paraId="1CDCE1E8" w14:textId="77777777">
        <w:trPr>
          <w:tblHeader/>
        </w:trPr>
        <w:tc>
          <w:tcPr>
            <w:tcW w:w="9638" w:type="dxa"/>
            <w:tcMar>
              <w:top w:w="170" w:type="dxa"/>
              <w:left w:w="170" w:type="dxa"/>
              <w:bottom w:w="113" w:type="dxa"/>
              <w:right w:w="170" w:type="dxa"/>
            </w:tcMar>
            <w:hideMark/>
          </w:tcPr>
          <w:p w14:paraId="53AFDDCD" w14:textId="77777777" w:rsidR="00E87005" w:rsidRDefault="00E87005">
            <w:pPr>
              <w:pStyle w:val="BoxHeading1"/>
            </w:pPr>
            <w:r>
              <w:t>Box </w:t>
            </w:r>
            <w:r>
              <w:rPr>
                <w:noProof/>
              </w:rPr>
              <w:t>2</w:t>
            </w:r>
            <w:r>
              <w:t>.</w:t>
            </w:r>
            <w:r>
              <w:rPr>
                <w:noProof/>
              </w:rPr>
              <w:t>2</w:t>
            </w:r>
            <w:r>
              <w:t xml:space="preserve"> – The ‘initial benefiting industry’ allocation method</w:t>
            </w:r>
          </w:p>
        </w:tc>
      </w:tr>
      <w:tr w:rsidR="00E87005" w14:paraId="3CBB2FF2" w14:textId="77777777">
        <w:tc>
          <w:tcPr>
            <w:tcW w:w="9638" w:type="dxa"/>
            <w:tcMar>
              <w:top w:w="28" w:type="dxa"/>
              <w:left w:w="170" w:type="dxa"/>
              <w:bottom w:w="170" w:type="dxa"/>
              <w:right w:w="170" w:type="dxa"/>
            </w:tcMar>
            <w:hideMark/>
          </w:tcPr>
          <w:p w14:paraId="60D3525A" w14:textId="77777777" w:rsidR="00E87005" w:rsidRPr="00D569BB" w:rsidRDefault="00E87005">
            <w:pPr>
              <w:pStyle w:val="BodyText"/>
              <w:rPr>
                <w:spacing w:val="-4"/>
              </w:rPr>
            </w:pPr>
            <w:r w:rsidRPr="00D569BB">
              <w:rPr>
                <w:spacing w:val="-4"/>
              </w:rPr>
              <w:t>The PC allocates budgetary assistance to industries on an ‘initial benefiting industry’ (IBI) basis. This means that assistance is allocated to the industry of the businesses that benefit initially from a program or measure.</w:t>
            </w:r>
          </w:p>
          <w:p w14:paraId="260B3511" w14:textId="77777777" w:rsidR="00E87005" w:rsidRPr="0044755D" w:rsidRDefault="00E87005">
            <w:pPr>
              <w:pStyle w:val="BodyText"/>
              <w:rPr>
                <w:spacing w:val="-6"/>
              </w:rPr>
            </w:pPr>
            <w:r w:rsidRPr="0044755D">
              <w:rPr>
                <w:spacing w:val="-6"/>
              </w:rPr>
              <w:t>The IBI approach does not attempt to identify all the beneficiaries of assistance from flow</w:t>
            </w:r>
            <w:r w:rsidRPr="0044755D">
              <w:rPr>
                <w:spacing w:val="-6"/>
              </w:rPr>
              <w:noBreakHyphen/>
              <w:t>on effects. For example, budgetary assistance to the Australian film industry is allocated to the ‘arts and recreation services’ industry group. However, the benefits of this assistance could extend beyond this industry, such as to construction services in the case where film production requires these services as inputs. Further, an increase in demand for construction services may increase demand in the wood and paper products industry, and so on.</w:t>
            </w:r>
          </w:p>
          <w:p w14:paraId="16FF9602" w14:textId="77777777" w:rsidR="00E87005" w:rsidRDefault="00E87005">
            <w:pPr>
              <w:pStyle w:val="BodyText"/>
            </w:pPr>
            <w:r>
              <w:t>When a measure initially benefits businesses in a single industry, the entire value of assistance is assigned to that industry. When a measure initially benefits businesses in multiple industries, the value of the assistance is apportioned across multiple industries as well.</w:t>
            </w:r>
          </w:p>
          <w:p w14:paraId="662A937B" w14:textId="42CC6299" w:rsidR="00E87005" w:rsidRDefault="00E87005">
            <w:pPr>
              <w:pStyle w:val="BodyText"/>
            </w:pPr>
            <w:r>
              <w:lastRenderedPageBreak/>
              <w:t xml:space="preserve">Where assistance is delivered via an intermediate organisation </w:t>
            </w:r>
            <w:r w:rsidR="0000696D">
              <w:t>–</w:t>
            </w:r>
            <w:r>
              <w:t xml:space="preserve"> such as Austrade providing export promotion services or the CSIRO undertaking industry</w:t>
            </w:r>
            <w:r>
              <w:noBreakHyphen/>
              <w:t xml:space="preserve">benefiting research </w:t>
            </w:r>
            <w:r w:rsidR="0000696D">
              <w:t>–</w:t>
            </w:r>
            <w:r>
              <w:t xml:space="preserve"> the initial benefiting industry is the industry in which the businesses that use the services operate. For example, wheat research by the CSIRO would be allocated as assistance to the wheat growing industry (which is part of the ‘sheep, beef cattle and grain farming’ industry grouping).</w:t>
            </w:r>
          </w:p>
          <w:p w14:paraId="0A68BDD6" w14:textId="77777777" w:rsidR="00E87005" w:rsidRDefault="00E87005">
            <w:pPr>
              <w:pStyle w:val="BodyText"/>
            </w:pPr>
            <w:r>
              <w:t>Some programs where the initial beneficiaries are consumers (rather than businesses or intermediary bodies) are included in the PC’s estimates of assistance. In such cases, the assistance is allocated to the industry providing the good or service to the consumer. As an example, in the past, assistance has been provided to consumers to convert cars to liquified petroleum gas, with the PC classifying this assistance as accruing to the industry providing the conversion service.</w:t>
            </w:r>
          </w:p>
          <w:p w14:paraId="6F4780A6" w14:textId="77777777" w:rsidR="00E87005" w:rsidRDefault="00E87005">
            <w:pPr>
              <w:pStyle w:val="BodyText"/>
            </w:pPr>
            <w:r>
              <w:t>Similarly, where assistance is provided to an intermediary service, such as transport or financial services, and that assistance lowers the cost of a good or service to a consumer, the initial benefiting industry is deemed to be that of the consumer, rather than the intermediary.</w:t>
            </w:r>
          </w:p>
          <w:p w14:paraId="251F4C34" w14:textId="77777777" w:rsidR="00E87005" w:rsidRDefault="00E87005" w:rsidP="00021CEB">
            <w:pPr>
              <w:pStyle w:val="BodyText"/>
              <w:spacing w:after="240"/>
            </w:pPr>
            <w:r>
              <w:t>Where the initial beneficiary cannot be identified, the assistance is ‘unallocated’. This means that the assistance is included in the aggregate estimates, but not in industry totals.</w:t>
            </w:r>
          </w:p>
        </w:tc>
      </w:tr>
      <w:tr w:rsidR="00E87005" w:rsidRPr="00CB2C72" w14:paraId="388CC731" w14:textId="77777777">
        <w:tc>
          <w:tcPr>
            <w:tcW w:w="9638" w:type="dxa"/>
            <w:shd w:val="clear" w:color="auto" w:fill="auto"/>
            <w:tcMar>
              <w:top w:w="0" w:type="dxa"/>
              <w:left w:w="170" w:type="dxa"/>
              <w:bottom w:w="0" w:type="dxa"/>
              <w:right w:w="170" w:type="dxa"/>
            </w:tcMar>
          </w:tcPr>
          <w:p w14:paraId="742B3492" w14:textId="77777777" w:rsidR="00E87005" w:rsidRPr="00CB2C72" w:rsidRDefault="00E87005" w:rsidP="004C1244">
            <w:pPr>
              <w:pStyle w:val="NoSpacing"/>
            </w:pPr>
          </w:p>
        </w:tc>
      </w:tr>
    </w:tbl>
    <w:p w14:paraId="0BC269E9" w14:textId="77777777" w:rsidR="00E87005" w:rsidRPr="00021CEB" w:rsidRDefault="00E87005" w:rsidP="004C1244">
      <w:pPr>
        <w:pStyle w:val="BodyText"/>
        <w:spacing w:before="240"/>
      </w:pPr>
      <w:r w:rsidRPr="00021CEB">
        <w:t>In allocating assistance to industry groupings, each measure is examined individually. Programs that assist a single industry, such as the Automotive Transformation Scheme or the Grape and Wine R&amp;D Corporation, are allocated directly to that industry (motor vehicle and parts, and horticulture and fruit growing, respectively).</w:t>
      </w:r>
    </w:p>
    <w:p w14:paraId="3C65D195" w14:textId="77777777" w:rsidR="00E87005" w:rsidRPr="00FA27FE" w:rsidRDefault="00E87005">
      <w:pPr>
        <w:pStyle w:val="BodyText"/>
      </w:pPr>
      <w:r w:rsidRPr="00FA27FE">
        <w:t xml:space="preserve">Many programs assist multiple industries. </w:t>
      </w:r>
      <w:r>
        <w:t>The PC</w:t>
      </w:r>
      <w:r w:rsidRPr="00FA27FE">
        <w:t xml:space="preserve"> draws on a variety of sources to allocate the assistance provided by such programs across the benefitting industries.</w:t>
      </w:r>
    </w:p>
    <w:p w14:paraId="292614FA" w14:textId="77777777" w:rsidR="00E87005" w:rsidRPr="00FA27FE" w:rsidRDefault="00E87005">
      <w:pPr>
        <w:pStyle w:val="BodyText"/>
      </w:pPr>
      <w:r w:rsidRPr="00FA27FE">
        <w:t xml:space="preserve">Where </w:t>
      </w:r>
      <w:r>
        <w:t>the PC</w:t>
      </w:r>
      <w:r w:rsidRPr="00FA27FE">
        <w:t xml:space="preserve"> can obtain sufficiently detailed data for a program, it uses this information to distribute the program’s funding among the initial benefiting industries. For example, </w:t>
      </w:r>
      <w:r>
        <w:t>the PC</w:t>
      </w:r>
      <w:r w:rsidRPr="00FA27FE">
        <w:t xml:space="preserve"> obtains claims data by ANZSIC industry for the Export Market Development Grants scheme from the </w:t>
      </w:r>
      <w:r>
        <w:t>Australian Taxation Office</w:t>
      </w:r>
      <w:r w:rsidRPr="00FA27FE">
        <w:t>, and these data are sufficiently detailed to determine the initial benefiting industries for the program. Similarly, the Department of Industry, Science, Energy and Resources has published details of grant recipients for many of its administered programs.</w:t>
      </w:r>
    </w:p>
    <w:p w14:paraId="34FF781D" w14:textId="77777777" w:rsidR="00E87005" w:rsidRPr="00021CEB" w:rsidRDefault="00E87005">
      <w:pPr>
        <w:pStyle w:val="BodyText"/>
        <w:rPr>
          <w:spacing w:val="-2"/>
        </w:rPr>
      </w:pPr>
      <w:r w:rsidRPr="00021CEB">
        <w:rPr>
          <w:spacing w:val="-2"/>
        </w:rPr>
        <w:t xml:space="preserve">Where there are no data identifying the industries that initially benefit from a particular program, the assistance given under that program is recorded as ‘unallocated’. There are four ‘unallocated’ categories: one each for primary production, manufacturing and the services sectors (used when the initial benefitting sector can be identified but not the initial benefitting industry or industries within it), and an ‘unallocated other’ category for assistance that cannot be assigned to particular sectors based on available information. ‘Unallocated’ funding forms part of the PC’s aggregate estimates of assistance. </w:t>
      </w:r>
    </w:p>
    <w:p w14:paraId="47AFBA57" w14:textId="77777777" w:rsidR="00E87005" w:rsidRPr="00E05A4B" w:rsidRDefault="00E87005">
      <w:pPr>
        <w:pStyle w:val="BodyText"/>
        <w:rPr>
          <w:spacing w:val="-4"/>
        </w:rPr>
      </w:pPr>
      <w:r w:rsidRPr="00E05A4B">
        <w:rPr>
          <w:spacing w:val="-4"/>
        </w:rPr>
        <w:t xml:space="preserve">The IBI approach does not attempt to identify all the industries that might ultimately benefit from a program because of its ‘flow on’ effects. Care is therefore required when drawing inferences about the resource allocation effects of budgetary assistance given the static nature of the underlying model. This aspect of the model, coupled with the IBI approach of allocating assistance, means that only the initial </w:t>
      </w:r>
      <w:r w:rsidRPr="00E05A4B">
        <w:rPr>
          <w:spacing w:val="-4"/>
        </w:rPr>
        <w:lastRenderedPageBreak/>
        <w:t>effects of assistance are captured, while the responses of producers and consumers to the incentives created by the assistance are not.</w:t>
      </w:r>
    </w:p>
    <w:p w14:paraId="3B8C7239" w14:textId="77777777" w:rsidR="00E87005" w:rsidRDefault="00E87005">
      <w:pPr>
        <w:pStyle w:val="Heading2-nonumber"/>
      </w:pPr>
      <w:bookmarkStart w:id="16" w:name="_Toc202273502"/>
      <w:r>
        <w:t>Estimating assistance provided by concessional finance</w:t>
      </w:r>
      <w:bookmarkEnd w:id="16"/>
    </w:p>
    <w:p w14:paraId="1606CDA6" w14:textId="77777777" w:rsidR="00E87005" w:rsidRDefault="00E87005">
      <w:pPr>
        <w:pStyle w:val="BodyText"/>
      </w:pPr>
      <w:r>
        <w:t xml:space="preserve">The PC provides estimates of industry assistance from the following (non-exhaustive) list of entities: </w:t>
      </w:r>
    </w:p>
    <w:p w14:paraId="1E0C2416" w14:textId="11C277F0" w:rsidR="00E87005" w:rsidRDefault="00E87005">
      <w:pPr>
        <w:pStyle w:val="ListBullet"/>
      </w:pPr>
      <w:r w:rsidRPr="00A052DB">
        <w:t>Export Finance Australia (EFA)</w:t>
      </w:r>
      <w:r>
        <w:t xml:space="preserve">, which </w:t>
      </w:r>
      <w:r w:rsidRPr="00A052DB">
        <w:t>has provided finance to Australian exporters since 1991</w:t>
      </w:r>
      <w:r w:rsidR="007163D1">
        <w:t>.</w:t>
      </w:r>
    </w:p>
    <w:p w14:paraId="52D11E1B" w14:textId="6C7FE3A3" w:rsidR="00E87005" w:rsidRDefault="00E87005">
      <w:pPr>
        <w:pStyle w:val="ListBullet"/>
      </w:pPr>
      <w:r>
        <w:t>T</w:t>
      </w:r>
      <w:r w:rsidRPr="00A052DB">
        <w:t>he Clean Energy Finance Corporation (CEFC)</w:t>
      </w:r>
      <w:r>
        <w:t xml:space="preserve">, which </w:t>
      </w:r>
      <w:r w:rsidRPr="00A052DB">
        <w:t>has provided finance to clean energy and low emissions technology businesses since 2012</w:t>
      </w:r>
      <w:r w:rsidR="007163D1">
        <w:t>.</w:t>
      </w:r>
    </w:p>
    <w:p w14:paraId="3B7CE1E7" w14:textId="4A2DF251" w:rsidR="00E87005" w:rsidRDefault="00E87005">
      <w:pPr>
        <w:pStyle w:val="ListBullet"/>
      </w:pPr>
      <w:r>
        <w:t>T</w:t>
      </w:r>
      <w:r w:rsidRPr="00A052DB">
        <w:t>he Northern Australia Infrastructure Facility (NAIF)</w:t>
      </w:r>
      <w:r>
        <w:t xml:space="preserve">, which </w:t>
      </w:r>
      <w:r w:rsidRPr="00A052DB">
        <w:t>has provided finance to some businesses in Western Australia, the Northern Territory and Queensland since 2016</w:t>
      </w:r>
      <w:r w:rsidR="007163D1">
        <w:t>.</w:t>
      </w:r>
    </w:p>
    <w:p w14:paraId="40F32A91" w14:textId="5FB5F2F4" w:rsidR="00E87005" w:rsidRDefault="00E87005">
      <w:pPr>
        <w:pStyle w:val="ListBullet"/>
      </w:pPr>
      <w:r>
        <w:t>Housing Australia (formerly the</w:t>
      </w:r>
      <w:r w:rsidRPr="00A052DB">
        <w:t xml:space="preserve"> National Housing Finance and Investment Corporation (</w:t>
      </w:r>
      <w:r>
        <w:t>HA</w:t>
      </w:r>
      <w:r w:rsidRPr="00A052DB">
        <w:t>)</w:t>
      </w:r>
      <w:r>
        <w:t xml:space="preserve">), which </w:t>
      </w:r>
      <w:r w:rsidRPr="00A052DB">
        <w:t>has been providing finance to community housing providers since 2018</w:t>
      </w:r>
      <w:r w:rsidR="007163D1">
        <w:t>.</w:t>
      </w:r>
    </w:p>
    <w:p w14:paraId="4BB4D9BD" w14:textId="77777777" w:rsidR="00E87005" w:rsidRDefault="00E87005">
      <w:pPr>
        <w:pStyle w:val="ListBullet"/>
      </w:pPr>
      <w:r>
        <w:t>T</w:t>
      </w:r>
      <w:r w:rsidRPr="00A052DB">
        <w:t>he Regional Investment Corporation (RIC)</w:t>
      </w:r>
      <w:r>
        <w:t xml:space="preserve">, which </w:t>
      </w:r>
      <w:r w:rsidRPr="00A052DB">
        <w:t>has been providing low interest loans to farm businesses since 2018</w:t>
      </w:r>
      <w:r>
        <w:t xml:space="preserve">. </w:t>
      </w:r>
    </w:p>
    <w:p w14:paraId="7411F210" w14:textId="5A08DC35" w:rsidR="00E87005" w:rsidRDefault="00E87005">
      <w:pPr>
        <w:pStyle w:val="BodyText"/>
      </w:pPr>
      <w:r>
        <w:t>The PC</w:t>
      </w:r>
      <w:r w:rsidRPr="00EE30EA">
        <w:t xml:space="preserve"> </w:t>
      </w:r>
      <w:r>
        <w:t>reports</w:t>
      </w:r>
      <w:r w:rsidRPr="00EE30EA">
        <w:t xml:space="preserve"> </w:t>
      </w:r>
      <w:r w:rsidR="007163D1">
        <w:t>2</w:t>
      </w:r>
      <w:r w:rsidRPr="00EE30EA">
        <w:t xml:space="preserve"> approaches to estimating the </w:t>
      </w:r>
      <w:r>
        <w:t xml:space="preserve">industry assistance </w:t>
      </w:r>
      <w:r w:rsidRPr="00EE30EA">
        <w:t xml:space="preserve">value of concessional finance. The first </w:t>
      </w:r>
      <w:r>
        <w:t xml:space="preserve">reports </w:t>
      </w:r>
      <w:r w:rsidRPr="00EE30EA">
        <w:t xml:space="preserve">the annual unwind of concessional loan charges, published by </w:t>
      </w:r>
      <w:proofErr w:type="gramStart"/>
      <w:r w:rsidRPr="00EE30EA">
        <w:t>a number of</w:t>
      </w:r>
      <w:proofErr w:type="gramEnd"/>
      <w:r w:rsidRPr="00EE30EA">
        <w:t xml:space="preserve"> governments</w:t>
      </w:r>
      <w:r>
        <w:noBreakHyphen/>
      </w:r>
      <w:r w:rsidRPr="00EE30EA">
        <w:t>owned financ</w:t>
      </w:r>
      <w:r>
        <w:t>e</w:t>
      </w:r>
      <w:r w:rsidRPr="00EE30EA">
        <w:t xml:space="preserve"> entities. The second </w:t>
      </w:r>
      <w:r>
        <w:t>is a bespoke</w:t>
      </w:r>
      <w:r w:rsidRPr="00EE30EA">
        <w:t xml:space="preserve"> </w:t>
      </w:r>
      <w:r>
        <w:t xml:space="preserve">estimate of </w:t>
      </w:r>
      <w:r w:rsidRPr="00EE30EA">
        <w:t xml:space="preserve">the </w:t>
      </w:r>
      <w:r>
        <w:t xml:space="preserve">overall </w:t>
      </w:r>
      <w:r w:rsidRPr="00EE30EA">
        <w:t xml:space="preserve">‘return gap’ of these entities, the difference between what these loan portfolios earned </w:t>
      </w:r>
      <w:proofErr w:type="gramStart"/>
      <w:r w:rsidRPr="00EE30EA">
        <w:t>in a given year</w:t>
      </w:r>
      <w:proofErr w:type="gramEnd"/>
      <w:r w:rsidRPr="00EE30EA">
        <w:t>, relative to what they would have earned had those funds been invested at prevailing market rates of interest.</w:t>
      </w:r>
    </w:p>
    <w:p w14:paraId="6F8037CF" w14:textId="77777777" w:rsidR="00E87005" w:rsidRDefault="00E87005">
      <w:pPr>
        <w:pStyle w:val="Heading3-noTOC"/>
      </w:pPr>
      <w:r>
        <w:t xml:space="preserve">Method 1 – </w:t>
      </w:r>
      <w:r w:rsidRPr="00A672A2">
        <w:t>Annual unwind of bottom</w:t>
      </w:r>
      <w:r>
        <w:noBreakHyphen/>
      </w:r>
      <w:r w:rsidRPr="00A672A2">
        <w:t>up concessional loan charges</w:t>
      </w:r>
    </w:p>
    <w:p w14:paraId="24EA04E6" w14:textId="77777777" w:rsidR="00E87005" w:rsidRPr="007F7E06" w:rsidRDefault="00E87005">
      <w:pPr>
        <w:pStyle w:val="BodyText"/>
      </w:pPr>
      <w:r>
        <w:t>A loan discount (also called a c</w:t>
      </w:r>
      <w:r w:rsidRPr="00A672A2">
        <w:t>oncessional loan charge</w:t>
      </w:r>
      <w:r>
        <w:t>)</w:t>
      </w:r>
      <w:r w:rsidRPr="00A672A2">
        <w:t xml:space="preserve"> </w:t>
      </w:r>
      <w:r>
        <w:t xml:space="preserve">is </w:t>
      </w:r>
      <w:r w:rsidRPr="00A672A2">
        <w:t xml:space="preserve">calculated by </w:t>
      </w:r>
      <w:r>
        <w:t>comparing</w:t>
      </w:r>
      <w:r w:rsidRPr="00A672A2">
        <w:t xml:space="preserve"> the net present value </w:t>
      </w:r>
      <w:r>
        <w:t xml:space="preserve">(NPV) </w:t>
      </w:r>
      <w:r w:rsidRPr="00A672A2">
        <w:t xml:space="preserve">of a loan at </w:t>
      </w:r>
      <w:r>
        <w:t xml:space="preserve">a </w:t>
      </w:r>
      <w:r w:rsidRPr="00A672A2">
        <w:t xml:space="preserve">commercial rate </w:t>
      </w:r>
      <w:r>
        <w:t>with the NPV of</w:t>
      </w:r>
      <w:r w:rsidRPr="00A672A2">
        <w:t xml:space="preserve"> the loan given </w:t>
      </w:r>
      <w:r>
        <w:t xml:space="preserve">its </w:t>
      </w:r>
      <w:r w:rsidRPr="00A672A2">
        <w:t xml:space="preserve">concessional terms. </w:t>
      </w:r>
      <w:r>
        <w:t xml:space="preserve">This loan discount estimates the </w:t>
      </w:r>
      <w:r>
        <w:rPr>
          <w:i/>
          <w:iCs/>
        </w:rPr>
        <w:t xml:space="preserve">overall </w:t>
      </w:r>
      <w:r>
        <w:t>value of the concessional component of the loan.</w:t>
      </w:r>
    </w:p>
    <w:p w14:paraId="40CAB968" w14:textId="77777777" w:rsidR="00E87005" w:rsidRDefault="00E87005">
      <w:pPr>
        <w:pStyle w:val="BodyText"/>
      </w:pPr>
      <w:r>
        <w:t xml:space="preserve">This overall value or benefit of the concessional loan is then ‘spread out’ over time. Instead of counting the whole benefit upfront, the value is recognised bit by bit as income over the life of the loan. This is </w:t>
      </w:r>
      <w:r w:rsidRPr="00A672A2">
        <w:t>expressed as a concessional loan charge ‘unwind’</w:t>
      </w:r>
      <w:r>
        <w:t xml:space="preserve"> for a given year</w:t>
      </w:r>
      <w:r w:rsidRPr="00A672A2">
        <w:t>.</w:t>
      </w:r>
    </w:p>
    <w:p w14:paraId="3C379A0E" w14:textId="72E50C6A" w:rsidR="00E87005" w:rsidRPr="004E7A59" w:rsidRDefault="00E87005" w:rsidP="001B3613">
      <w:pPr>
        <w:pStyle w:val="ListBullet"/>
      </w:pPr>
      <w:r w:rsidRPr="007163D1">
        <w:t>Calculating</w:t>
      </w:r>
      <w:r>
        <w:t xml:space="preserve"> the loan discount</w:t>
      </w:r>
    </w:p>
    <w:p w14:paraId="3C1DEBAB" w14:textId="77777777" w:rsidR="00E87005" w:rsidRPr="0053277E" w:rsidRDefault="00E87005">
      <w:pPr>
        <w:pStyle w:val="BodyText"/>
        <w:rPr>
          <w:rFonts w:eastAsiaTheme="minorEastAsia"/>
        </w:rPr>
      </w:pPr>
      <m:oMathPara>
        <m:oMath>
          <m:r>
            <w:rPr>
              <w:rFonts w:ascii="Cambria Math" w:hAnsi="Cambria Math"/>
            </w:rPr>
            <m:t>Loan discount=Concessional loan-Market based loan</m:t>
          </m:r>
        </m:oMath>
      </m:oMathPara>
    </w:p>
    <w:p w14:paraId="62E6DE21" w14:textId="77777777" w:rsidR="00E87005" w:rsidRDefault="00E87005" w:rsidP="001B3613">
      <w:pPr>
        <w:pStyle w:val="ListBullet"/>
      </w:pPr>
      <w:r w:rsidRPr="007163D1">
        <w:t>Calculating</w:t>
      </w:r>
      <w:r>
        <w:t xml:space="preserve"> the value of the concessional loan</w:t>
      </w:r>
    </w:p>
    <w:p w14:paraId="4DE47E1D" w14:textId="77777777" w:rsidR="00E87005" w:rsidRPr="004E7A59" w:rsidRDefault="00E87005">
      <w:pPr>
        <w:pStyle w:val="BodyText"/>
        <w:jc w:val="both"/>
        <w:rPr>
          <w:rFonts w:eastAsiaTheme="minorEastAsia"/>
        </w:rPr>
      </w:pPr>
      <m:oMathPara>
        <m:oMath>
          <m:r>
            <w:rPr>
              <w:rFonts w:ascii="Cambria Math" w:hAnsi="Cambria Math"/>
            </w:rPr>
            <m:t>Concessional loan=Market based loan+Loan discount</m:t>
          </m:r>
        </m:oMath>
      </m:oMathPara>
    </w:p>
    <w:p w14:paraId="51C70E7A" w14:textId="77777777" w:rsidR="00E87005" w:rsidRPr="009421CF" w:rsidRDefault="00E87005" w:rsidP="001B3613">
      <w:pPr>
        <w:pStyle w:val="ListBullet"/>
      </w:pPr>
      <w:r w:rsidRPr="007163D1">
        <w:t>Calculating</w:t>
      </w:r>
      <w:r>
        <w:t xml:space="preserve"> the unwind each year, the sum of this value is equal to the loan discount</w:t>
      </w:r>
    </w:p>
    <w:p w14:paraId="5C834665" w14:textId="77777777" w:rsidR="00E87005" w:rsidRPr="004779CB" w:rsidRDefault="00E87005">
      <w:pPr>
        <w:pStyle w:val="BodyText"/>
        <w:rPr>
          <w:rFonts w:eastAsiaTheme="minorEastAsia"/>
        </w:rPr>
      </w:pPr>
      <m:oMathPara>
        <m:oMath>
          <m:r>
            <w:rPr>
              <w:rFonts w:ascii="Cambria Math" w:eastAsiaTheme="minorEastAsia" w:hAnsi="Cambria Math"/>
            </w:rPr>
            <m:t>Unwinding of discount=Potential interest at market rate-actual interest at concessional rate</m:t>
          </m:r>
        </m:oMath>
      </m:oMathPara>
    </w:p>
    <w:p w14:paraId="333075FF" w14:textId="3F544B62" w:rsidR="00E87005" w:rsidRPr="001B3613" w:rsidRDefault="00E87005">
      <w:pPr>
        <w:pStyle w:val="BodyText"/>
      </w:pPr>
      <w:r w:rsidRPr="00C270FE">
        <w:t xml:space="preserve">The unwinding of the discount is the difference between interest income calculated under the </w:t>
      </w:r>
      <w:r>
        <w:t>effective interest method</w:t>
      </w:r>
      <w:r w:rsidRPr="00C270FE">
        <w:t xml:space="preserve"> </w:t>
      </w:r>
      <w:r>
        <w:t xml:space="preserve">(the hypothetical market interest rate income) </w:t>
      </w:r>
      <w:r w:rsidRPr="00C270FE">
        <w:t xml:space="preserve">and the interest income calculated using the loan’s contract interest rate. The unwinding of the loan discount component, which was expensed on initial recognition over the life of the </w:t>
      </w:r>
      <w:r w:rsidRPr="001B3613">
        <w:t>loan, is treated as income (Finance 2020, p. 9).</w:t>
      </w:r>
    </w:p>
    <w:p w14:paraId="652B814A" w14:textId="77777777" w:rsidR="00E87005" w:rsidRDefault="00E87005">
      <w:pPr>
        <w:pStyle w:val="BodyText"/>
      </w:pPr>
      <w:r>
        <w:t xml:space="preserve">The unwind represents the amount of the concessional benefit ‘used’ each year. It is analogous to asset depreciation where the concessional value is the stock and the unwind is the depreciation or decrease in value each year. Alternatively, consider the initial concessional component of the loan is recorded as </w:t>
      </w:r>
      <w:r>
        <w:lastRenderedPageBreak/>
        <w:t>a cost on the loan maker’s books. As the NPV of the loan decreases over time, so too does the value of the discount. This reduction of the discount is recorded as income on the loan makers books.</w:t>
      </w:r>
    </w:p>
    <w:p w14:paraId="510BE2ED" w14:textId="77777777" w:rsidR="00E87005" w:rsidRPr="005553C9" w:rsidRDefault="00E87005">
      <w:pPr>
        <w:pStyle w:val="BodyText"/>
      </w:pPr>
      <w:r>
        <w:t>As the TAR focuses on the benefits provided to industry each year, the year-on-year characteristic of the unwind figure make it the most relevant figure for reporting in the TAR. However, n</w:t>
      </w:r>
      <w:r w:rsidRPr="005553C9">
        <w:t>ot all entities that offer concessional finance report concessional loan charges</w:t>
      </w:r>
      <w:r>
        <w:t xml:space="preserve"> meaning it is an incomplete measure.</w:t>
      </w:r>
    </w:p>
    <w:p w14:paraId="500D7F47" w14:textId="77777777" w:rsidR="00E87005" w:rsidRDefault="00E87005">
      <w:pPr>
        <w:pStyle w:val="BodyText"/>
      </w:pPr>
      <w:r>
        <w:t xml:space="preserve">Of the five agencies identifies as being responsible for </w:t>
      </w:r>
      <w:proofErr w:type="gramStart"/>
      <w:r>
        <w:t>the majority of</w:t>
      </w:r>
      <w:proofErr w:type="gramEnd"/>
      <w:r>
        <w:t xml:space="preserve"> concessional finance, only HA and</w:t>
      </w:r>
      <w:r w:rsidRPr="00A672A2">
        <w:t xml:space="preserve"> CEFC publish concessional loan charges in their annual reports.</w:t>
      </w:r>
      <w:r>
        <w:t xml:space="preserve"> RIC and NAIF provided estimates of their concessional loans upon request. </w:t>
      </w:r>
    </w:p>
    <w:p w14:paraId="30D8B730" w14:textId="77777777" w:rsidR="00E87005" w:rsidRPr="001B3613" w:rsidRDefault="00E87005">
      <w:pPr>
        <w:pStyle w:val="BodyText"/>
        <w:rPr>
          <w:spacing w:val="-2"/>
        </w:rPr>
      </w:pPr>
      <w:r w:rsidRPr="001B3613">
        <w:rPr>
          <w:spacing w:val="-2"/>
        </w:rPr>
        <w:t>EFA do not report any concessional finance activity. Despite this, the below-market returns on their loan activity show that EFA loans are being provided at concessional rates. It is impossible to determine the unwind for EFA without their reported concessional loan charge, thus the unwind method excludes them.</w:t>
      </w:r>
    </w:p>
    <w:p w14:paraId="04F8719A" w14:textId="03FAD459" w:rsidR="00E87005" w:rsidRDefault="00E87005">
      <w:pPr>
        <w:pStyle w:val="BodyText"/>
      </w:pPr>
      <w:r>
        <w:t>Detailed examples can be found in the Department of Finance guide ‘</w:t>
      </w:r>
      <w:r w:rsidRPr="00435195">
        <w:rPr>
          <w:i/>
          <w:iCs/>
        </w:rPr>
        <w:t>Accounting for concessional loans resource management guide</w:t>
      </w:r>
      <w:r>
        <w:rPr>
          <w:i/>
          <w:iCs/>
        </w:rPr>
        <w:t xml:space="preserve"> (115)</w:t>
      </w:r>
      <w:r>
        <w:t xml:space="preserve">’ </w:t>
      </w:r>
      <w:r w:rsidRPr="001B3613">
        <w:t>(Finance</w:t>
      </w:r>
      <w:r w:rsidR="00952074" w:rsidRPr="001B3613">
        <w:t xml:space="preserve"> </w:t>
      </w:r>
      <w:r w:rsidRPr="001B3613">
        <w:t>2020).</w:t>
      </w:r>
    </w:p>
    <w:p w14:paraId="4A2AC729" w14:textId="77777777" w:rsidR="00E87005" w:rsidRDefault="00E87005">
      <w:pPr>
        <w:pStyle w:val="Heading3-noTOC"/>
      </w:pPr>
      <w:r>
        <w:t xml:space="preserve">Method 2 – </w:t>
      </w:r>
      <w:proofErr w:type="gramStart"/>
      <w:r w:rsidRPr="003601AF">
        <w:t>Top down</w:t>
      </w:r>
      <w:proofErr w:type="gramEnd"/>
      <w:r w:rsidRPr="003601AF">
        <w:t xml:space="preserve"> portfolio ‘return gap’ methodology</w:t>
      </w:r>
    </w:p>
    <w:p w14:paraId="66273BCB" w14:textId="77777777" w:rsidR="00E87005" w:rsidRDefault="00E87005">
      <w:pPr>
        <w:pStyle w:val="BodyText"/>
      </w:pPr>
      <w:r>
        <w:t xml:space="preserve">The </w:t>
      </w:r>
      <w:proofErr w:type="gramStart"/>
      <w:r>
        <w:t>top down</w:t>
      </w:r>
      <w:proofErr w:type="gramEnd"/>
      <w:r>
        <w:t xml:space="preserve"> portfolio ‘return gap’ approach to estimating the ‘</w:t>
      </w:r>
      <w:proofErr w:type="spellStart"/>
      <w:r>
        <w:t>concessionality</w:t>
      </w:r>
      <w:proofErr w:type="spellEnd"/>
      <w:r>
        <w:t xml:space="preserve">’ of government owned finance entities is calculated using the following formula: </w:t>
      </w:r>
    </w:p>
    <w:p w14:paraId="0A2DDB07" w14:textId="77777777" w:rsidR="00E87005" w:rsidRPr="00DD7CA4" w:rsidRDefault="00E87005">
      <w:pPr>
        <w:pStyle w:val="BodyText"/>
        <w:rPr>
          <w:rFonts w:eastAsiaTheme="minorEastAsia"/>
        </w:rPr>
      </w:pPr>
      <m:oMathPara>
        <m:oMathParaPr>
          <m:jc m:val="left"/>
        </m:oMathParaPr>
        <m:oMath>
          <m:r>
            <m:rPr>
              <m:sty m:val="bi"/>
            </m:rPr>
            <w:rPr>
              <w:rFonts w:ascii="Cambria Math" w:hAnsi="Cambria Math"/>
            </w:rPr>
            <m:t>Lower bound=</m:t>
          </m:r>
          <m:r>
            <w:rPr>
              <w:rFonts w:ascii="Cambria Math" w:hAnsi="Cambria Math"/>
            </w:rPr>
            <m:t xml:space="preserve"> </m:t>
          </m:r>
        </m:oMath>
      </m:oMathPara>
    </w:p>
    <w:p w14:paraId="1C384DD3" w14:textId="77777777" w:rsidR="00E87005" w:rsidRPr="00CC716F" w:rsidRDefault="00000000">
      <w:pPr>
        <w:pStyle w:val="BodyText"/>
        <w:rPr>
          <w:rFonts w:ascii="Cambria Math" w:hAnsi="Cambria Math"/>
          <w:oMath/>
        </w:rPr>
      </w:pPr>
      <m:oMathPara>
        <m:oMathParaPr>
          <m:jc m:val="center"/>
        </m:oMathParaPr>
        <m:oMath>
          <m:d>
            <m:dPr>
              <m:ctrlPr>
                <w:rPr>
                  <w:rFonts w:ascii="Cambria Math" w:hAnsi="Cambria Math"/>
                  <w:i/>
                </w:rPr>
              </m:ctrlPr>
            </m:dPr>
            <m:e>
              <m:r>
                <w:rPr>
                  <w:rFonts w:ascii="Cambria Math" w:hAnsi="Cambria Math"/>
                </w:rPr>
                <m:t>Return if stock of loans was invested in five year A rated bonds</m:t>
              </m:r>
            </m:e>
          </m:d>
          <m:r>
            <w:rPr>
              <w:rFonts w:ascii="Cambria Math" w:hAnsi="Cambria Math"/>
            </w:rPr>
            <m:t>-(Actual return on loans)</m:t>
          </m:r>
        </m:oMath>
      </m:oMathPara>
    </w:p>
    <w:p w14:paraId="370E468F" w14:textId="77777777" w:rsidR="00E87005" w:rsidRPr="00DD7CA4" w:rsidRDefault="00E87005">
      <w:pPr>
        <w:pStyle w:val="BodyText"/>
        <w:rPr>
          <w:rFonts w:eastAsiaTheme="minorEastAsia"/>
        </w:rPr>
      </w:pPr>
      <m:oMathPara>
        <m:oMathParaPr>
          <m:jc m:val="left"/>
        </m:oMathParaPr>
        <m:oMath>
          <m:r>
            <m:rPr>
              <m:sty m:val="bi"/>
            </m:rPr>
            <w:rPr>
              <w:rFonts w:ascii="Cambria Math" w:hAnsi="Cambria Math"/>
            </w:rPr>
            <m:t>Upper bound=</m:t>
          </m:r>
          <m:r>
            <w:rPr>
              <w:rFonts w:ascii="Cambria Math" w:hAnsi="Cambria Math"/>
            </w:rPr>
            <m:t xml:space="preserve"> </m:t>
          </m:r>
        </m:oMath>
      </m:oMathPara>
    </w:p>
    <w:p w14:paraId="39B5AA8D" w14:textId="77777777" w:rsidR="00E87005" w:rsidRPr="005D6FB3" w:rsidRDefault="00000000">
      <w:pPr>
        <w:pStyle w:val="BodyText"/>
        <w:rPr>
          <w:rFonts w:ascii="Cambria Math" w:eastAsiaTheme="minorEastAsia" w:hAnsi="Cambria Math"/>
          <w:oMath/>
        </w:rPr>
      </w:pPr>
      <m:oMathPara>
        <m:oMath>
          <m:d>
            <m:dPr>
              <m:ctrlPr>
                <w:rPr>
                  <w:rFonts w:ascii="Cambria Math" w:hAnsi="Cambria Math"/>
                  <w:i/>
                </w:rPr>
              </m:ctrlPr>
            </m:dPr>
            <m:e>
              <m:r>
                <w:rPr>
                  <w:rFonts w:ascii="Cambria Math" w:hAnsi="Cambria Math"/>
                </w:rPr>
                <m:t>Return if stock of loans was invested in ten year BBB rated bonds</m:t>
              </m:r>
            </m:e>
          </m:d>
          <m:r>
            <w:rPr>
              <w:rFonts w:ascii="Cambria Math" w:hAnsi="Cambria Math"/>
            </w:rPr>
            <m:t>-(Actual return on loans)</m:t>
          </m:r>
        </m:oMath>
      </m:oMathPara>
    </w:p>
    <w:p w14:paraId="095CAB75" w14:textId="77777777" w:rsidR="00E87005" w:rsidRDefault="00E87005" w:rsidP="00002C83">
      <w:pPr>
        <w:pStyle w:val="BodyText"/>
        <w:spacing w:before="240"/>
      </w:pPr>
      <w:r>
        <w:rPr>
          <w:b/>
          <w:bCs/>
        </w:rPr>
        <w:t>Data sources</w:t>
      </w:r>
    </w:p>
    <w:p w14:paraId="432A5EE0" w14:textId="77777777" w:rsidR="00E87005" w:rsidRDefault="00E87005">
      <w:pPr>
        <w:pStyle w:val="BodyText"/>
      </w:pPr>
      <w:r>
        <w:t xml:space="preserve">For EFA, CEFC and NHFIC, the stock of loans and portfolio interest earnings are taken from the respective annual reports. </w:t>
      </w:r>
    </w:p>
    <w:p w14:paraId="4B869A21" w14:textId="67375291" w:rsidR="00E87005" w:rsidRDefault="00E87005">
      <w:pPr>
        <w:pStyle w:val="BodyText"/>
      </w:pPr>
      <w:r>
        <w:t>For RIC</w:t>
      </w:r>
      <w:r w:rsidRPr="002C7CF8">
        <w:t xml:space="preserve"> </w:t>
      </w:r>
      <w:r>
        <w:t xml:space="preserve">the stock of loans and portfolio interest earnings are taken from the </w:t>
      </w:r>
      <w:r w:rsidRPr="00BB3E8E">
        <w:t>Department</w:t>
      </w:r>
      <w:r w:rsidR="00002C83">
        <w:t xml:space="preserve"> </w:t>
      </w:r>
      <w:r w:rsidRPr="00BB3E8E">
        <w:t>of</w:t>
      </w:r>
      <w:r w:rsidR="00002C83">
        <w:t xml:space="preserve"> </w:t>
      </w:r>
      <w:r w:rsidRPr="00BB3E8E">
        <w:t>Agriculture,</w:t>
      </w:r>
      <w:r w:rsidR="00002C83">
        <w:t xml:space="preserve"> </w:t>
      </w:r>
      <w:r w:rsidRPr="00BB3E8E">
        <w:t>Fisheries</w:t>
      </w:r>
      <w:r w:rsidR="00002C83">
        <w:t xml:space="preserve"> </w:t>
      </w:r>
      <w:r w:rsidRPr="00BB3E8E">
        <w:t>and</w:t>
      </w:r>
      <w:r w:rsidR="00002C83">
        <w:t xml:space="preserve"> </w:t>
      </w:r>
      <w:r w:rsidRPr="00BB3E8E">
        <w:t>Forestry</w:t>
      </w:r>
      <w:r>
        <w:t xml:space="preserve"> annual report, noting this likely overstates the loans and earnings that are attributable to RIC. </w:t>
      </w:r>
    </w:p>
    <w:p w14:paraId="05D3CD44" w14:textId="77777777" w:rsidR="00E87005" w:rsidRPr="00193E70" w:rsidRDefault="00E87005">
      <w:pPr>
        <w:pStyle w:val="BodyText"/>
        <w:rPr>
          <w:spacing w:val="-4"/>
        </w:rPr>
      </w:pPr>
      <w:r w:rsidRPr="00193E70">
        <w:rPr>
          <w:spacing w:val="-4"/>
        </w:rPr>
        <w:t xml:space="preserve">For NAIF, the stock of loans is available in the Department of Infrastructure, Transport, Regional Development, Communications and the Arts (DITRDCA) annual report. However, interest earned is aggregated across the DITRDCA portfolio. As such, the interest earned that is attributable to NAIF is derived. </w:t>
      </w:r>
    </w:p>
    <w:p w14:paraId="2976650C" w14:textId="71352E15" w:rsidR="00E87005" w:rsidRDefault="00E87005" w:rsidP="00CC07BC">
      <w:pPr>
        <w:pStyle w:val="ListBullet"/>
      </w:pPr>
      <w:r>
        <w:t xml:space="preserve">The yield on DITRDCA portfolio (without NAIF loans) is assumed to be the </w:t>
      </w:r>
      <w:r w:rsidR="00CC07BC">
        <w:t>3</w:t>
      </w:r>
      <w:r>
        <w:noBreakHyphen/>
        <w:t xml:space="preserve">year portfolio yield average, prior to </w:t>
      </w:r>
      <w:r w:rsidR="00802C7E">
        <w:t>2021–22</w:t>
      </w:r>
      <w:r>
        <w:t xml:space="preserve"> (i.e. before NAIF was included as part of DITRDCA reporting).</w:t>
      </w:r>
      <w:r w:rsidRPr="00696A33">
        <w:rPr>
          <w:rStyle w:val="FootnoteReference"/>
        </w:rPr>
        <w:footnoteReference w:id="2"/>
      </w:r>
      <w:r>
        <w:t xml:space="preserve"> </w:t>
      </w:r>
    </w:p>
    <w:p w14:paraId="3E0F51CE" w14:textId="77777777" w:rsidR="00E87005" w:rsidRDefault="00E87005" w:rsidP="00CC07BC">
      <w:pPr>
        <w:pStyle w:val="ListBullet"/>
      </w:pPr>
      <w:r>
        <w:t xml:space="preserve">This yield is multiplied by the stock of loans in the DITRDCA annual report that are not attributable to NAIF or the National Broadband Network. </w:t>
      </w:r>
    </w:p>
    <w:p w14:paraId="6CC21A82" w14:textId="77777777" w:rsidR="00E87005" w:rsidRPr="00A672A2" w:rsidRDefault="00E87005" w:rsidP="00685563">
      <w:pPr>
        <w:pStyle w:val="ListBullet"/>
      </w:pPr>
      <w:r>
        <w:lastRenderedPageBreak/>
        <w:t xml:space="preserve">The difference in this figure, and the total interest earned on the DITRDCA portfolio (net of interest earned on loans to the National Broadband Network) is assumed to the interest earned on the NAIF loan portfolio. </w:t>
      </w:r>
    </w:p>
    <w:p w14:paraId="6D7FE2C9" w14:textId="631EEFDE" w:rsidR="00E87005" w:rsidRDefault="00E87005">
      <w:pPr>
        <w:pStyle w:val="BodyText"/>
      </w:pPr>
      <w:r>
        <w:t xml:space="preserve">As the risk-profile of concessional loans is unknown, the benchmark market yield range is calculated as a range. The upper bound is taken to be the </w:t>
      </w:r>
      <w:r w:rsidR="009A30E6">
        <w:t>5-year</w:t>
      </w:r>
      <w:r>
        <w:t xml:space="preserve"> A rated non-financial corporate debt security yield and the lower bound is taken to be the 10</w:t>
      </w:r>
      <w:r w:rsidR="009A30E6">
        <w:t>-</w:t>
      </w:r>
      <w:r>
        <w:t>year BBB rated non-financial corporate debt security yield. Both series for the benchmark market yield are taken from the RBA F3 statistical table.</w:t>
      </w:r>
    </w:p>
    <w:p w14:paraId="5E2C3912" w14:textId="77777777" w:rsidR="00E87005" w:rsidRDefault="00E87005">
      <w:pPr>
        <w:pStyle w:val="Heading2-nonumber"/>
      </w:pPr>
      <w:bookmarkStart w:id="17" w:name="_Toc202273503"/>
      <w:r>
        <w:t>Estimating the compliance cost of tariffs</w:t>
      </w:r>
      <w:bookmarkEnd w:id="17"/>
    </w:p>
    <w:p w14:paraId="619651B6" w14:textId="5B30F309" w:rsidR="00E87005" w:rsidRPr="0056730E" w:rsidRDefault="00E87005">
      <w:pPr>
        <w:pStyle w:val="BodyText"/>
      </w:pPr>
      <w:r w:rsidRPr="0056730E">
        <w:t xml:space="preserve">In 2022 </w:t>
      </w:r>
      <w:r>
        <w:t>the PC</w:t>
      </w:r>
      <w:r w:rsidRPr="0056730E">
        <w:t xml:space="preserve"> researched the nuisance costs of </w:t>
      </w:r>
      <w:r w:rsidRPr="009A30E6">
        <w:t>tariffs (PC 2022a). As part of this research,</w:t>
      </w:r>
      <w:r w:rsidRPr="009A30E6" w:rsidDel="00155DC8">
        <w:t xml:space="preserve"> </w:t>
      </w:r>
      <w:r w:rsidRPr="009A30E6">
        <w:t>we estimated the compliance costs incurred by businesses when they import</w:t>
      </w:r>
      <w:r w:rsidRPr="0056730E">
        <w:t xml:space="preserve"> goods </w:t>
      </w:r>
      <w:r>
        <w:t>at a preferential tariff rate under a preferential trade agreement (PTA) or a concessional rate under the tariff concession system (TCS) (where a higher tariff rate would otherwise have applied).</w:t>
      </w:r>
      <w:r w:rsidRPr="0056730E">
        <w:t xml:space="preserve"> </w:t>
      </w:r>
    </w:p>
    <w:p w14:paraId="5EC99BB7" w14:textId="77777777" w:rsidR="00E87005" w:rsidRDefault="00E87005">
      <w:pPr>
        <w:pStyle w:val="BodyText"/>
      </w:pPr>
      <w:r>
        <w:t>These c</w:t>
      </w:r>
      <w:r w:rsidRPr="00BE3276">
        <w:t xml:space="preserve">ompliance costs are the costs </w:t>
      </w:r>
      <w:r>
        <w:t xml:space="preserve">that businesses incur to </w:t>
      </w:r>
      <w:r>
        <w:rPr>
          <w:i/>
          <w:iCs/>
        </w:rPr>
        <w:t xml:space="preserve">avoid </w:t>
      </w:r>
      <w:r>
        <w:t>tariffs. The costs have two main forms</w:t>
      </w:r>
      <w:r w:rsidRPr="006264F3">
        <w:t>:</w:t>
      </w:r>
    </w:p>
    <w:p w14:paraId="7767AB32" w14:textId="77777777" w:rsidR="00E87005" w:rsidRPr="009A30E6" w:rsidRDefault="00E87005" w:rsidP="009A30E6">
      <w:pPr>
        <w:pStyle w:val="ListBullet"/>
      </w:pPr>
      <w:r w:rsidRPr="009B7272">
        <w:t xml:space="preserve">the costs of paperwork needed to demonstrate eligibility for a preference </w:t>
      </w:r>
      <w:r>
        <w:t>or concession</w:t>
      </w:r>
      <w:r w:rsidRPr="009B7272">
        <w:t xml:space="preserve"> (e.g. the labour </w:t>
      </w:r>
      <w:r w:rsidRPr="009A30E6">
        <w:t>and time costs of additional interactions with the tariff administration, the cost of acquiring an authorised certificate of origin) and</w:t>
      </w:r>
    </w:p>
    <w:p w14:paraId="5F1F96B2" w14:textId="77777777" w:rsidR="00E87005" w:rsidRPr="009B7272" w:rsidRDefault="00E87005" w:rsidP="009A30E6">
      <w:pPr>
        <w:pStyle w:val="ListBullet"/>
      </w:pPr>
      <w:r w:rsidRPr="009A30E6">
        <w:t>the costs of adapting</w:t>
      </w:r>
      <w:r w:rsidRPr="009B7272">
        <w:t xml:space="preserve"> production processes to abide by rules of origin (</w:t>
      </w:r>
      <w:proofErr w:type="spellStart"/>
      <w:r w:rsidRPr="009B7272">
        <w:t>RoO</w:t>
      </w:r>
      <w:proofErr w:type="spellEnd"/>
      <w:r w:rsidRPr="009B7272">
        <w:t>)</w:t>
      </w:r>
      <w:r>
        <w:t xml:space="preserve">, </w:t>
      </w:r>
      <w:r w:rsidRPr="009B7272">
        <w:t>to access a preference</w:t>
      </w:r>
      <w:r>
        <w:t xml:space="preserve"> (which is passed on to importers through more expensive imports).</w:t>
      </w:r>
    </w:p>
    <w:p w14:paraId="59E51C7B" w14:textId="3CF3752E" w:rsidR="00E87005" w:rsidRDefault="00E87005">
      <w:pPr>
        <w:pStyle w:val="BodyText"/>
      </w:pPr>
      <w:r w:rsidRPr="00E95ECD">
        <w:t xml:space="preserve">In effect, businesses have </w:t>
      </w:r>
      <w:r w:rsidR="009A30E6">
        <w:t>2</w:t>
      </w:r>
      <w:r w:rsidRPr="00E95ECD">
        <w:t xml:space="preserve"> choices – to either pay the statutory rate or access a preferential or concessional rate and then incur the compliance costs of doing so. </w:t>
      </w:r>
      <w:r>
        <w:t>In the end, some of these costs are passed onto Australian consumers through higher prices.</w:t>
      </w:r>
    </w:p>
    <w:p w14:paraId="45827127" w14:textId="77777777" w:rsidR="00E87005" w:rsidRDefault="00E87005">
      <w:pPr>
        <w:pStyle w:val="BodyText"/>
      </w:pPr>
      <w:r w:rsidRPr="00415258">
        <w:t xml:space="preserve">Compliance costs matter because </w:t>
      </w:r>
      <w:r>
        <w:t xml:space="preserve">they are a </w:t>
      </w:r>
      <w:r w:rsidRPr="00E95ECD">
        <w:t xml:space="preserve">product of </w:t>
      </w:r>
      <w:r>
        <w:t>trade policy</w:t>
      </w:r>
      <w:r w:rsidRPr="00E95ECD">
        <w:t xml:space="preserve">. They would not exist if all imports were simply subject to the statutory rate, or if all statutory rates were ‘free’. </w:t>
      </w:r>
      <w:r>
        <w:t>C</w:t>
      </w:r>
      <w:r w:rsidRPr="00E95ECD">
        <w:t xml:space="preserve">ompliance costs are </w:t>
      </w:r>
      <w:r>
        <w:t>wasteful uses of resources due to</w:t>
      </w:r>
      <w:r w:rsidRPr="00E95ECD">
        <w:t xml:space="preserve"> the </w:t>
      </w:r>
      <w:r>
        <w:t xml:space="preserve">combination of the </w:t>
      </w:r>
      <w:r w:rsidRPr="00E95ECD">
        <w:t>remaining tariffs on Australian imports</w:t>
      </w:r>
      <w:r>
        <w:t xml:space="preserve"> and the complexity of rules to access concessional or PTA treatment. Measuring the magnitude of this waste is therefore important so that policymakers understand</w:t>
      </w:r>
      <w:r w:rsidDel="003338FF">
        <w:t xml:space="preserve"> </w:t>
      </w:r>
      <w:r>
        <w:t>the effect of the tariff system on Australian trade.</w:t>
      </w:r>
    </w:p>
    <w:p w14:paraId="383BB02C" w14:textId="13696BF3" w:rsidR="00E87005" w:rsidRPr="0056730E" w:rsidRDefault="00E87005">
      <w:pPr>
        <w:pStyle w:val="BodyText"/>
      </w:pPr>
      <w:r w:rsidRPr="0056730E">
        <w:t>We limited the estimation to the costs of complying with preferential trade agreements (PTAs) and with the tariff concession system (TCS)</w:t>
      </w:r>
      <w:r w:rsidRPr="0011506A">
        <w:rPr>
          <w:rStyle w:val="FootnoteReference"/>
        </w:rPr>
        <w:t xml:space="preserve"> </w:t>
      </w:r>
      <w:r>
        <w:t>,</w:t>
      </w:r>
      <w:r w:rsidRPr="0056730E" w:rsidDel="00566402">
        <w:t xml:space="preserve"> </w:t>
      </w:r>
      <w:r w:rsidRPr="0056730E">
        <w:t>as these are the most common ways in which businesses reduce their tariff liabilities to zero</w:t>
      </w:r>
      <w:r>
        <w:t xml:space="preserve">. From </w:t>
      </w:r>
      <w:r w:rsidR="00802C7E">
        <w:t>2021–22</w:t>
      </w:r>
      <w:r>
        <w:t xml:space="preserve"> onwards, the TAR has included an </w:t>
      </w:r>
      <w:r w:rsidRPr="0056730E">
        <w:t>estimate</w:t>
      </w:r>
      <w:r>
        <w:t xml:space="preserve"> these costs:</w:t>
      </w:r>
    </w:p>
    <w:p w14:paraId="64E25B01" w14:textId="77777777" w:rsidR="00E87005" w:rsidRPr="0095469B" w:rsidRDefault="00E87005" w:rsidP="0095469B">
      <w:pPr>
        <w:pStyle w:val="ListBullet"/>
      </w:pPr>
      <w:r w:rsidRPr="0095469B">
        <w:t xml:space="preserve">We estimate annual TCS-related compliance costs to be </w:t>
      </w:r>
      <w:r w:rsidRPr="0095469B" w:rsidDel="001E04FF">
        <w:t xml:space="preserve">at least </w:t>
      </w:r>
      <w:r w:rsidRPr="0095469B">
        <w:t>$5 million. The $5 million calculation understates the true costs, because of the uncosted components outlined in the research paper.</w:t>
      </w:r>
    </w:p>
    <w:p w14:paraId="5ACA1917" w14:textId="77777777" w:rsidR="00E87005" w:rsidRPr="0095469B" w:rsidRDefault="00E87005" w:rsidP="0095469B">
      <w:pPr>
        <w:pStyle w:val="ListBullet"/>
      </w:pPr>
      <w:r w:rsidRPr="0095469B">
        <w:t xml:space="preserve">We estimated compliance costs associated with </w:t>
      </w:r>
      <w:r w:rsidRPr="0095469B" w:rsidDel="00193D8E">
        <w:t xml:space="preserve">accessing </w:t>
      </w:r>
      <w:r w:rsidRPr="0095469B">
        <w:t xml:space="preserve">preferences as a percentage of </w:t>
      </w:r>
      <w:r w:rsidRPr="0095469B" w:rsidDel="00193D8E">
        <w:t xml:space="preserve">the value of imports that </w:t>
      </w:r>
      <w:r w:rsidRPr="0095469B">
        <w:t xml:space="preserve">utilised a preference (PC 2022b, p. 66). </w:t>
      </w:r>
    </w:p>
    <w:p w14:paraId="16317E7F" w14:textId="77777777" w:rsidR="00E87005" w:rsidRDefault="00E87005" w:rsidP="0095469B">
      <w:pPr>
        <w:pStyle w:val="BodyText"/>
      </w:pPr>
      <w:r>
        <w:t xml:space="preserve">For the purposes of the TAR, the compliance cost of accessing a preferential rate on tariffs is estimated by multiplying the total value of imports entering Australia under a preferential trade agreement (taken from the ABS’ </w:t>
      </w:r>
      <w:r w:rsidRPr="007B5544">
        <w:rPr>
          <w:i/>
          <w:iCs/>
        </w:rPr>
        <w:t>International Merchandise Trade</w:t>
      </w:r>
      <w:r>
        <w:rPr>
          <w:i/>
          <w:iCs/>
        </w:rPr>
        <w:t xml:space="preserve"> dataset</w:t>
      </w:r>
      <w:r>
        <w:t xml:space="preserve">) </w:t>
      </w:r>
      <w:r w:rsidRPr="0056730E">
        <w:t xml:space="preserve">by the estimated compliance costs as a percentage of value of </w:t>
      </w:r>
      <w:r w:rsidRPr="004E26D7">
        <w:rPr>
          <w:spacing w:val="-4"/>
        </w:rPr>
        <w:t>PTA-utilising imports</w:t>
      </w:r>
      <w:r w:rsidRPr="0056730E">
        <w:t xml:space="preserve">, which is </w:t>
      </w:r>
      <w:r>
        <w:t>2</w:t>
      </w:r>
      <w:r w:rsidRPr="0056730E">
        <w:t>%.</w:t>
      </w:r>
      <w:r>
        <w:t xml:space="preserve"> However, g</w:t>
      </w:r>
      <w:r w:rsidRPr="0056730E">
        <w:t xml:space="preserve">iven the uncertainty of point estimates, a </w:t>
      </w:r>
      <m:oMath>
        <m:r>
          <w:rPr>
            <w:rFonts w:ascii="Cambria Math" w:hAnsi="Cambria Math"/>
          </w:rPr>
          <m:t>±</m:t>
        </m:r>
      </m:oMath>
      <w:r>
        <w:t>50% range around 2%</w:t>
      </w:r>
      <w:r w:rsidRPr="0056730E">
        <w:t xml:space="preserve"> is used to estimate compliance costs</w:t>
      </w:r>
      <w:r>
        <w:t>, so the range is 1% to 3%.</w:t>
      </w:r>
    </w:p>
    <w:p w14:paraId="03CE7A46" w14:textId="77777777" w:rsidR="00E87005" w:rsidRDefault="00E87005">
      <w:pPr>
        <w:pStyle w:val="Heading3-noTOC"/>
      </w:pPr>
      <w:r>
        <w:lastRenderedPageBreak/>
        <w:t xml:space="preserve">Model for estimating PTA-related compliance costs </w:t>
      </w:r>
    </w:p>
    <w:p w14:paraId="23358262" w14:textId="77777777" w:rsidR="00E87005" w:rsidRDefault="00E87005">
      <w:pPr>
        <w:pStyle w:val="BodyText"/>
      </w:pPr>
      <w:r w:rsidRPr="00A26E88">
        <w:t xml:space="preserve">Businesses do not record compliance costs from accessing tariff preferences, </w:t>
      </w:r>
      <w:r>
        <w:t>instead</w:t>
      </w:r>
      <w:r w:rsidRPr="00A26E88">
        <w:t xml:space="preserve"> </w:t>
      </w:r>
      <w:r>
        <w:t xml:space="preserve">we can </w:t>
      </w:r>
      <w:r w:rsidRPr="00A26E88">
        <w:t>estimate the costs based on their behaviour</w:t>
      </w:r>
      <w:r>
        <w:t>. If we want to measure the costs that the tariff system imposes,</w:t>
      </w:r>
      <w:r w:rsidRPr="00EA668C">
        <w:t xml:space="preserve"> </w:t>
      </w:r>
      <w:r>
        <w:t>we must estimate compliance costs through a model, based on partial information and making assumptions about the behaviour of importers.</w:t>
      </w:r>
    </w:p>
    <w:p w14:paraId="56D7B0DB" w14:textId="77777777" w:rsidR="00E87005" w:rsidRDefault="00E87005">
      <w:pPr>
        <w:pStyle w:val="BodyText"/>
      </w:pPr>
      <w:r w:rsidRPr="00A26E88">
        <w:t xml:space="preserve">To do so, we assume that if an </w:t>
      </w:r>
      <w:r>
        <w:t>importer</w:t>
      </w:r>
      <w:r w:rsidRPr="00A26E88">
        <w:t xml:space="preserve"> used a tariff preference, it did so because the </w:t>
      </w:r>
      <w:r>
        <w:t>savings from the reduced tariff are greater than the cost of complying with the PTA’s rules (e.g. paperwork or adapting production)</w:t>
      </w:r>
      <w:r w:rsidRPr="00A26E88">
        <w:t xml:space="preserve">. </w:t>
      </w:r>
      <w:r>
        <w:t>We</w:t>
      </w:r>
      <w:r w:rsidRPr="00A26E88">
        <w:t xml:space="preserve"> also make several other assumptions</w:t>
      </w:r>
      <w:r>
        <w:t xml:space="preserve">. Using detailed import data, we examined the relationship between the size of the potential tariff saving (the preference margin) and the percentage of imports that use the PTA (the utilisation rate). This observed relationship is then used to model the distribution of anticipated (ex-ante) compliance costs as a share of PTA imports faced by businesses. Finally, based on the assumption that businesses only proceed if the savings exceed the costs, the model estimates the average cost as a share of PTA imports that were actually incurred (ex-post) only by those who successfully used a PTA. </w:t>
      </w:r>
    </w:p>
    <w:p w14:paraId="2BA8B7CC" w14:textId="77777777" w:rsidR="00E87005" w:rsidRDefault="00E87005">
      <w:pPr>
        <w:pStyle w:val="BodyText"/>
      </w:pPr>
      <w:r w:rsidRPr="00A26E88">
        <w:t xml:space="preserve">More information can be found in </w:t>
      </w:r>
      <w:r w:rsidRPr="000D710B">
        <w:rPr>
          <w:i/>
          <w:iCs/>
        </w:rPr>
        <w:t>Appendix C of the Nuisance Cost of Tariffs</w:t>
      </w:r>
      <w:r w:rsidRPr="00A26E88">
        <w:t xml:space="preserve"> report (PC 2022a).</w:t>
      </w:r>
    </w:p>
    <w:p w14:paraId="029FD8B7" w14:textId="197D5E80" w:rsidR="00E87005" w:rsidRDefault="00E87005">
      <w:pPr>
        <w:pStyle w:val="BodyText"/>
      </w:pPr>
      <w:r>
        <w:t>For TAR 2023</w:t>
      </w:r>
      <w:r w:rsidR="00B544F5">
        <w:t>–</w:t>
      </w:r>
      <w:r>
        <w:t xml:space="preserve">24 the estimated average incurred compliance cost was re-estimated. The results were very similar (moving from 2.1% to 2% of import value under PTA). The methodology followed was largely the same as the original </w:t>
      </w:r>
      <w:r w:rsidRPr="00D33796">
        <w:rPr>
          <w:i/>
          <w:iCs/>
        </w:rPr>
        <w:t>Nuisance Cost of Tariffs</w:t>
      </w:r>
      <w:r>
        <w:t xml:space="preserve"> report, with only small changes in the imputation of statutory rates of duty used to calculate preference margins.</w:t>
      </w:r>
      <w:r>
        <w:rPr>
          <w:rStyle w:val="FootnoteReference"/>
        </w:rPr>
        <w:footnoteReference w:id="3"/>
      </w:r>
      <w:r>
        <w:t xml:space="preserve"> In the future we may re-estimate the model again if there is some major change in available data or in the administration of Rules of Origin to justify it. In the absence of such changes, we will continue to apply a wide range to the estimate of average incurred compliance costs as a share of PTA imports to account for uncertainty and avoid false precision.</w:t>
      </w:r>
    </w:p>
    <w:p w14:paraId="4949A285" w14:textId="77777777" w:rsidR="00E87005" w:rsidRDefault="00E87005">
      <w:pPr>
        <w:spacing w:before="0" w:after="160" w:line="259" w:lineRule="auto"/>
        <w:rPr>
          <w:rFonts w:eastAsiaTheme="minorEastAsia"/>
          <w:b/>
          <w:bCs/>
        </w:rPr>
        <w:sectPr w:rsidR="00E87005" w:rsidSect="00E87005">
          <w:headerReference w:type="even" r:id="rId44"/>
          <w:type w:val="oddPage"/>
          <w:pgSz w:w="11906" w:h="16838" w:code="9"/>
          <w:pgMar w:top="1134" w:right="1134" w:bottom="1134" w:left="1134" w:header="794" w:footer="510" w:gutter="0"/>
          <w:cols w:space="708"/>
          <w:docGrid w:linePitch="360"/>
        </w:sectPr>
      </w:pPr>
    </w:p>
    <w:p w14:paraId="28ECB172" w14:textId="77777777" w:rsidR="00E87005" w:rsidRPr="00D668B4" w:rsidRDefault="00E87005">
      <w:pPr>
        <w:pStyle w:val="Heading1-nobackground"/>
      </w:pPr>
      <w:bookmarkStart w:id="18" w:name="_Toc202273504"/>
      <w:bookmarkStart w:id="19" w:name="_Toc107232550"/>
      <w:r w:rsidRPr="00D668B4">
        <w:lastRenderedPageBreak/>
        <w:t>Abbreviations</w:t>
      </w:r>
      <w:bookmarkEnd w:id="18"/>
    </w:p>
    <w:tbl>
      <w:tblPr>
        <w:tblStyle w:val="Blank"/>
        <w:tblW w:w="0" w:type="auto"/>
        <w:tblBorders>
          <w:bottom w:val="single" w:sz="4" w:space="0" w:color="B3B3B3"/>
        </w:tblBorders>
        <w:shd w:val="clear" w:color="000000" w:fill="auto"/>
        <w:tblLayout w:type="fixed"/>
        <w:tblCellMar>
          <w:top w:w="0" w:type="dxa"/>
          <w:bottom w:w="0" w:type="dxa"/>
        </w:tblCellMar>
        <w:tblLook w:val="04A0" w:firstRow="1" w:lastRow="0" w:firstColumn="1" w:lastColumn="0" w:noHBand="0" w:noVBand="1"/>
        <w:tblDescription w:val="{&quot;Ott&quot;:{&quot;FirstRow&quot;:{&quot;Font&quot;:{&quot;Bold&quot;:true,&quot;Color&quot;:{&quot;Key&quot;:&quot;TableHeading&quot;},&quot;BulletColor&quot;:{&quot;Key&quot;:&quot;TableHeading&quot;}},&quot;Alignment&quot;:{&quot;Vertical&quot;:&quot;Bottom&quot;},&quot;Borders&quot;:{&quot;Bottom&quot;:{&quot;Color&quot;:{&quot;Key&quot;:&quot;BorderColor&quot;},&quot;BorderWeight&quot;:&quot;Pt0_5&quot;,&quot;Type&quot;:&quot;Solid&quot;,&quot;Visible&quot;:true}}},&quot;LastRow&quot;:{},&quot;FirstColumn&quot;:{&quot;Font&quot;:{&quot;Bold&quot;:true,&quot;Color&quot;:{&quot;Key&quot;:&quot;TableHeading&quot;},&quot;BulletColor&quot;:{&quot;Key&quot;:&quot;TableHeading&quot;}}},&quot;LastColumn&quot;:{},&quot;BandedRow&quot;:{&quot;Item&quot;:{&quot;BackgroundColor&quot;:{&quot;Key&quot;:&quot;BandedRow&quot;}},&quot;Type&quot;:&quot;BandFirst&quot;},&quot;BandedColumn&quot;:{&quot;Item&quot;:{},&quot;Type&quot;:&quot;BandFirst&quot;},&quot;FitRowHeightPp&quot;:true,&quot;ZeroMarginsWord&quot;:true,&quot;BackgroundColor&quot;:{&quot;Key&quot;:&quot;BackgroundColor&quot;},&quot;Font&quot;:{&quot;Name&quot;:&quot;Open Sans&quot;,&quot;Size&quot;:9.0,&quot;SizeOverridePp&quot;:16.0,&quot;Bold&quot;:false,&quot;Italic&quot;:false,&quot;Underline&quot;:false,&quot;Color&quot;:{&quot;Key&quot;:&quot;TableBody&quot;},&quot;BulletColor&quot;:{&quot;Key&quot;:&quot;TableBody&quot;}},&quot;Alignment&quot;:{&quot;Horizontal&quot;:&quot;Left&quot;,&quot;Vertical&quot;:&quot;Top&quot;},&quot;Margin&quot;:{&quot;Left&quot;:2.83464575,&quot;Top&quot;:2.26771641,&quot;Right&quot;:5.38582659,&quot;Bottom&quot;:2.26771641},&quot;Borders&quot;:{&quot;Vertical&quot;:{&quot;Visible&quot;:false},&quot;Horizontal&quot;:{&quot;Visible&quot;:false},&quot;Bottom&quot;:{&quot;Color&quot;:{&quot;Key&quot;:&quot;BorderColor&quot;},&quot;BorderWeight&quot;:&quot;Pt0_5&quot;,&quot;Type&quot;:&quot;Solid&quot;,&quot;Visible&quot;:true}}},&quot;Ccs&quot;:{&quot;TableBody&quot;:&quot;Black&quot;,&quot;TableHeading&quot;:&quot;29, 67, 116&quot;,&quot;BandedRow&quot;:&quot;230, 230, 230&quot;,&quot;BorderColor&quot;:&quot;179, 179, 179&quot;,&quot;BackgroundColor&quot;:&quot;Transparent&quot;},&quot;Cop&quot;:{&quot;FirstRow&quot;:true,&quot;LastRow&quot;:false,&quot;FirstColumn&quot;:true,&quot;LastColumn&quot;:false,&quot;BandedRows&quot;:true,&quot;BandedColumns&quot;:false},&quot;Aaf&quot;:false}"/>
      </w:tblPr>
      <w:tblGrid>
        <w:gridCol w:w="1418"/>
        <w:gridCol w:w="7936"/>
      </w:tblGrid>
      <w:tr w:rsidR="00E87005" w:rsidRPr="0095469B" w14:paraId="67B48C2D" w14:textId="77777777" w:rsidTr="0095469B">
        <w:trPr>
          <w:tblHeader/>
        </w:trPr>
        <w:tc>
          <w:tcPr>
            <w:tcW w:w="1418" w:type="dxa"/>
            <w:tcBorders>
              <w:bottom w:val="single" w:sz="4" w:space="0" w:color="B3B3B3"/>
            </w:tcBorders>
            <w:shd w:val="clear" w:color="000000" w:fill="auto"/>
            <w:vAlign w:val="bottom"/>
          </w:tcPr>
          <w:p w14:paraId="1B6026D3" w14:textId="77777777" w:rsidR="00E87005" w:rsidRPr="0095469B" w:rsidRDefault="00E87005" w:rsidP="0095469B">
            <w:pPr>
              <w:spacing w:before="45" w:after="45"/>
              <w:ind w:left="57" w:right="108"/>
              <w:rPr>
                <w:rFonts w:eastAsia="Arial" w:cs="Open Sans"/>
                <w:b/>
                <w:color w:val="1D4374"/>
                <w:sz w:val="18"/>
              </w:rPr>
            </w:pPr>
            <w:r w:rsidRPr="0095469B">
              <w:rPr>
                <w:rFonts w:eastAsia="Arial" w:cs="Open Sans"/>
                <w:b/>
                <w:color w:val="1D4374"/>
                <w:sz w:val="18"/>
              </w:rPr>
              <w:t>Acronym</w:t>
            </w:r>
          </w:p>
        </w:tc>
        <w:tc>
          <w:tcPr>
            <w:tcW w:w="7936" w:type="dxa"/>
            <w:tcBorders>
              <w:bottom w:val="single" w:sz="4" w:space="0" w:color="B3B3B3"/>
            </w:tcBorders>
            <w:shd w:val="clear" w:color="000000" w:fill="auto"/>
            <w:vAlign w:val="bottom"/>
          </w:tcPr>
          <w:p w14:paraId="52BE4046" w14:textId="77777777" w:rsidR="00E87005" w:rsidRPr="0095469B" w:rsidRDefault="00E87005" w:rsidP="0095469B">
            <w:pPr>
              <w:spacing w:before="45" w:after="45"/>
              <w:ind w:left="57" w:right="108"/>
              <w:rPr>
                <w:rFonts w:eastAsia="Arial" w:cs="Open Sans"/>
                <w:b/>
                <w:color w:val="1D4374"/>
                <w:sz w:val="18"/>
              </w:rPr>
            </w:pPr>
            <w:r w:rsidRPr="0095469B">
              <w:rPr>
                <w:rFonts w:eastAsia="Arial" w:cs="Open Sans"/>
                <w:b/>
                <w:color w:val="1D4374"/>
                <w:sz w:val="18"/>
              </w:rPr>
              <w:t>Definition</w:t>
            </w:r>
          </w:p>
        </w:tc>
      </w:tr>
      <w:tr w:rsidR="00E87005" w:rsidRPr="0095469B" w14:paraId="74A2B9EF" w14:textId="77777777" w:rsidTr="0095469B">
        <w:tc>
          <w:tcPr>
            <w:tcW w:w="1418" w:type="dxa"/>
            <w:tcBorders>
              <w:top w:val="single" w:sz="4" w:space="0" w:color="B3B3B3"/>
              <w:bottom w:val="nil"/>
            </w:tcBorders>
            <w:shd w:val="clear" w:color="000000" w:fill="E6E6E6"/>
          </w:tcPr>
          <w:p w14:paraId="147296E2" w14:textId="77777777" w:rsidR="00E87005" w:rsidRPr="0095469B" w:rsidRDefault="00E87005" w:rsidP="0095469B">
            <w:pPr>
              <w:spacing w:before="45" w:after="45"/>
              <w:ind w:left="57" w:right="108"/>
              <w:rPr>
                <w:rFonts w:eastAsia="Arial" w:cs="Open Sans"/>
                <w:b/>
                <w:color w:val="1D4374"/>
                <w:sz w:val="18"/>
              </w:rPr>
            </w:pPr>
            <w:r w:rsidRPr="0095469B">
              <w:rPr>
                <w:rFonts w:eastAsia="Arial" w:cs="Open Sans"/>
                <w:b/>
                <w:color w:val="1D4374"/>
                <w:sz w:val="18"/>
              </w:rPr>
              <w:t>ABS</w:t>
            </w:r>
          </w:p>
        </w:tc>
        <w:tc>
          <w:tcPr>
            <w:tcW w:w="7936" w:type="dxa"/>
            <w:tcBorders>
              <w:top w:val="single" w:sz="4" w:space="0" w:color="B3B3B3"/>
              <w:bottom w:val="nil"/>
            </w:tcBorders>
            <w:shd w:val="clear" w:color="000000" w:fill="E6E6E6"/>
          </w:tcPr>
          <w:p w14:paraId="0B130B3C" w14:textId="77777777" w:rsidR="00E87005" w:rsidRPr="0095469B" w:rsidRDefault="00E87005" w:rsidP="0095469B">
            <w:pPr>
              <w:spacing w:before="45" w:after="45"/>
              <w:ind w:left="57" w:right="108"/>
              <w:rPr>
                <w:rFonts w:eastAsia="Arial" w:cs="Open Sans"/>
                <w:color w:val="000000"/>
                <w:sz w:val="18"/>
              </w:rPr>
            </w:pPr>
            <w:r w:rsidRPr="0095469B">
              <w:rPr>
                <w:rFonts w:eastAsia="Arial" w:cs="Open Sans"/>
                <w:color w:val="000000"/>
                <w:sz w:val="18"/>
              </w:rPr>
              <w:t>Australian Bureau of Statistics</w:t>
            </w:r>
          </w:p>
        </w:tc>
      </w:tr>
      <w:tr w:rsidR="00E87005" w:rsidRPr="0095469B" w14:paraId="723AA6FE" w14:textId="77777777" w:rsidTr="0095469B">
        <w:tc>
          <w:tcPr>
            <w:tcW w:w="1418" w:type="dxa"/>
            <w:tcBorders>
              <w:top w:val="nil"/>
              <w:bottom w:val="nil"/>
            </w:tcBorders>
            <w:shd w:val="clear" w:color="000000" w:fill="auto"/>
          </w:tcPr>
          <w:p w14:paraId="21C40E6C" w14:textId="77777777" w:rsidR="00E87005" w:rsidRPr="0095469B" w:rsidRDefault="00E87005" w:rsidP="0095469B">
            <w:pPr>
              <w:spacing w:before="45" w:after="45"/>
              <w:ind w:left="57" w:right="108"/>
              <w:rPr>
                <w:rFonts w:eastAsia="Arial" w:cs="Open Sans"/>
                <w:b/>
                <w:color w:val="1D4374"/>
                <w:sz w:val="18"/>
              </w:rPr>
            </w:pPr>
            <w:r w:rsidRPr="0095469B">
              <w:rPr>
                <w:rFonts w:eastAsia="Arial" w:cs="Open Sans"/>
                <w:b/>
                <w:color w:val="1D4374"/>
                <w:sz w:val="18"/>
              </w:rPr>
              <w:t>ANZSIC</w:t>
            </w:r>
          </w:p>
        </w:tc>
        <w:tc>
          <w:tcPr>
            <w:tcW w:w="7936" w:type="dxa"/>
            <w:tcBorders>
              <w:top w:val="nil"/>
              <w:bottom w:val="nil"/>
            </w:tcBorders>
            <w:shd w:val="clear" w:color="000000" w:fill="auto"/>
          </w:tcPr>
          <w:p w14:paraId="7969FDCD" w14:textId="77777777" w:rsidR="00E87005" w:rsidRPr="0095469B" w:rsidRDefault="00E87005" w:rsidP="0095469B">
            <w:pPr>
              <w:spacing w:before="45" w:after="45"/>
              <w:ind w:left="57" w:right="108"/>
              <w:rPr>
                <w:rFonts w:eastAsia="Arial" w:cs="Open Sans"/>
                <w:color w:val="000000"/>
                <w:sz w:val="18"/>
              </w:rPr>
            </w:pPr>
            <w:r w:rsidRPr="0095469B">
              <w:rPr>
                <w:rFonts w:eastAsia="Arial" w:cs="Open Sans"/>
                <w:color w:val="000000"/>
                <w:sz w:val="18"/>
              </w:rPr>
              <w:t>Australian and New Zealand Standard Industrial Classification</w:t>
            </w:r>
          </w:p>
        </w:tc>
      </w:tr>
      <w:tr w:rsidR="00E87005" w:rsidRPr="0095469B" w14:paraId="03F27E08" w14:textId="77777777" w:rsidTr="0095469B">
        <w:tc>
          <w:tcPr>
            <w:tcW w:w="1418" w:type="dxa"/>
            <w:tcBorders>
              <w:bottom w:val="nil"/>
            </w:tcBorders>
            <w:shd w:val="clear" w:color="000000" w:fill="E6E6E6"/>
          </w:tcPr>
          <w:p w14:paraId="4F25527D" w14:textId="77777777" w:rsidR="00E87005" w:rsidRPr="0095469B" w:rsidRDefault="00E87005" w:rsidP="0095469B">
            <w:pPr>
              <w:spacing w:before="45" w:after="45"/>
              <w:ind w:left="57" w:right="108"/>
              <w:rPr>
                <w:rFonts w:eastAsia="Arial" w:cs="Open Sans"/>
                <w:b/>
                <w:color w:val="1D4374"/>
                <w:sz w:val="18"/>
              </w:rPr>
            </w:pPr>
            <w:r w:rsidRPr="0095469B">
              <w:rPr>
                <w:rFonts w:eastAsia="Arial" w:cs="Open Sans"/>
                <w:b/>
                <w:color w:val="1D4374"/>
                <w:sz w:val="18"/>
              </w:rPr>
              <w:t>CDF</w:t>
            </w:r>
          </w:p>
        </w:tc>
        <w:tc>
          <w:tcPr>
            <w:tcW w:w="7936" w:type="dxa"/>
            <w:tcBorders>
              <w:bottom w:val="nil"/>
            </w:tcBorders>
            <w:shd w:val="clear" w:color="000000" w:fill="E6E6E6"/>
          </w:tcPr>
          <w:p w14:paraId="65DA54C2" w14:textId="77777777" w:rsidR="00E87005" w:rsidRPr="0095469B" w:rsidRDefault="00E87005" w:rsidP="0095469B">
            <w:pPr>
              <w:spacing w:before="45" w:after="45"/>
              <w:ind w:left="57" w:right="108"/>
              <w:rPr>
                <w:rFonts w:eastAsia="Arial" w:cs="Open Sans"/>
                <w:color w:val="000000"/>
                <w:sz w:val="18"/>
              </w:rPr>
            </w:pPr>
            <w:r w:rsidRPr="0095469B">
              <w:rPr>
                <w:rFonts w:eastAsia="Arial" w:cs="Open Sans"/>
                <w:color w:val="000000"/>
                <w:sz w:val="18"/>
              </w:rPr>
              <w:t>Cumulative density function</w:t>
            </w:r>
          </w:p>
        </w:tc>
      </w:tr>
      <w:tr w:rsidR="00E87005" w:rsidRPr="0095469B" w14:paraId="0BF90A4B" w14:textId="77777777" w:rsidTr="0095469B">
        <w:tc>
          <w:tcPr>
            <w:tcW w:w="1418" w:type="dxa"/>
            <w:tcBorders>
              <w:top w:val="nil"/>
              <w:bottom w:val="nil"/>
            </w:tcBorders>
            <w:shd w:val="clear" w:color="000000" w:fill="auto"/>
          </w:tcPr>
          <w:p w14:paraId="08D9AD6F" w14:textId="77777777" w:rsidR="00E87005" w:rsidRPr="0095469B" w:rsidRDefault="00E87005" w:rsidP="0095469B">
            <w:pPr>
              <w:spacing w:before="45" w:after="45"/>
              <w:ind w:left="57" w:right="108"/>
              <w:rPr>
                <w:rFonts w:eastAsia="Arial" w:cs="Open Sans"/>
                <w:b/>
                <w:color w:val="1D4374"/>
                <w:sz w:val="18"/>
              </w:rPr>
            </w:pPr>
            <w:r w:rsidRPr="0095469B">
              <w:rPr>
                <w:rFonts w:eastAsia="Arial" w:cs="Open Sans"/>
                <w:b/>
                <w:color w:val="1D4374"/>
                <w:sz w:val="18"/>
              </w:rPr>
              <w:t>CEFC</w:t>
            </w:r>
          </w:p>
        </w:tc>
        <w:tc>
          <w:tcPr>
            <w:tcW w:w="7936" w:type="dxa"/>
            <w:tcBorders>
              <w:top w:val="nil"/>
              <w:bottom w:val="nil"/>
            </w:tcBorders>
            <w:shd w:val="clear" w:color="000000" w:fill="auto"/>
          </w:tcPr>
          <w:p w14:paraId="21DF3B77" w14:textId="77777777" w:rsidR="00E87005" w:rsidRPr="0095469B" w:rsidRDefault="00E87005" w:rsidP="0095469B">
            <w:pPr>
              <w:spacing w:before="45" w:after="45"/>
              <w:ind w:left="57" w:right="108"/>
              <w:rPr>
                <w:rFonts w:eastAsia="Arial" w:cs="Open Sans"/>
                <w:color w:val="000000"/>
                <w:sz w:val="18"/>
              </w:rPr>
            </w:pPr>
            <w:r w:rsidRPr="0095469B">
              <w:rPr>
                <w:rFonts w:eastAsia="Arial" w:cs="Open Sans"/>
                <w:color w:val="000000"/>
                <w:sz w:val="18"/>
              </w:rPr>
              <w:t>Clean energy finance corporation</w:t>
            </w:r>
          </w:p>
        </w:tc>
      </w:tr>
      <w:tr w:rsidR="00E87005" w:rsidRPr="0095469B" w14:paraId="6BAC2C7E" w14:textId="77777777" w:rsidTr="0095469B">
        <w:tc>
          <w:tcPr>
            <w:tcW w:w="1418" w:type="dxa"/>
            <w:tcBorders>
              <w:bottom w:val="nil"/>
            </w:tcBorders>
            <w:shd w:val="clear" w:color="000000" w:fill="E6E6E6"/>
          </w:tcPr>
          <w:p w14:paraId="6C0C8C5A" w14:textId="77777777" w:rsidR="00E87005" w:rsidRPr="0095469B" w:rsidRDefault="00E87005" w:rsidP="0095469B">
            <w:pPr>
              <w:spacing w:before="45" w:after="45"/>
              <w:ind w:left="57" w:right="108"/>
              <w:rPr>
                <w:rFonts w:eastAsia="Arial" w:cs="Open Sans"/>
                <w:b/>
                <w:color w:val="1D4374"/>
                <w:sz w:val="18"/>
              </w:rPr>
            </w:pPr>
            <w:r w:rsidRPr="0095469B">
              <w:rPr>
                <w:rFonts w:eastAsia="Arial" w:cs="Open Sans"/>
                <w:b/>
                <w:color w:val="1D4374"/>
                <w:sz w:val="18"/>
              </w:rPr>
              <w:t>CSIRO</w:t>
            </w:r>
          </w:p>
        </w:tc>
        <w:tc>
          <w:tcPr>
            <w:tcW w:w="7936" w:type="dxa"/>
            <w:tcBorders>
              <w:bottom w:val="nil"/>
            </w:tcBorders>
            <w:shd w:val="clear" w:color="000000" w:fill="E6E6E6"/>
          </w:tcPr>
          <w:p w14:paraId="38713FDF" w14:textId="77777777" w:rsidR="00E87005" w:rsidRPr="0095469B" w:rsidRDefault="00E87005" w:rsidP="0095469B">
            <w:pPr>
              <w:spacing w:before="45" w:after="45"/>
              <w:ind w:left="57" w:right="108"/>
              <w:rPr>
                <w:rFonts w:eastAsia="Arial" w:cs="Open Sans"/>
                <w:color w:val="000000"/>
                <w:sz w:val="18"/>
              </w:rPr>
            </w:pPr>
            <w:r w:rsidRPr="0095469B">
              <w:rPr>
                <w:rFonts w:eastAsia="Arial" w:cs="Open Sans"/>
                <w:color w:val="000000"/>
                <w:sz w:val="18"/>
              </w:rPr>
              <w:t>Commonwealth Scientific and Industrial Research Organisation</w:t>
            </w:r>
          </w:p>
        </w:tc>
      </w:tr>
      <w:tr w:rsidR="00E87005" w:rsidRPr="0095469B" w14:paraId="4CD5BF6E" w14:textId="77777777" w:rsidTr="0095469B">
        <w:tc>
          <w:tcPr>
            <w:tcW w:w="1418" w:type="dxa"/>
            <w:tcBorders>
              <w:top w:val="nil"/>
              <w:bottom w:val="nil"/>
            </w:tcBorders>
            <w:shd w:val="clear" w:color="000000" w:fill="auto"/>
          </w:tcPr>
          <w:p w14:paraId="4733DFD9" w14:textId="77777777" w:rsidR="00E87005" w:rsidRPr="0095469B" w:rsidRDefault="00E87005" w:rsidP="0095469B">
            <w:pPr>
              <w:spacing w:before="45" w:after="45"/>
              <w:ind w:left="57" w:right="108"/>
              <w:rPr>
                <w:rFonts w:eastAsia="Arial" w:cs="Open Sans"/>
                <w:b/>
                <w:color w:val="1D4374"/>
                <w:sz w:val="18"/>
              </w:rPr>
            </w:pPr>
            <w:r w:rsidRPr="0095469B">
              <w:rPr>
                <w:rFonts w:eastAsia="Arial" w:cs="Open Sans"/>
                <w:b/>
                <w:color w:val="1D4374"/>
                <w:sz w:val="18"/>
              </w:rPr>
              <w:t>DITRDCA</w:t>
            </w:r>
          </w:p>
        </w:tc>
        <w:tc>
          <w:tcPr>
            <w:tcW w:w="7936" w:type="dxa"/>
            <w:tcBorders>
              <w:top w:val="nil"/>
              <w:bottom w:val="nil"/>
            </w:tcBorders>
            <w:shd w:val="clear" w:color="000000" w:fill="auto"/>
          </w:tcPr>
          <w:p w14:paraId="2C1F6E43" w14:textId="77777777" w:rsidR="00E87005" w:rsidRPr="0095469B" w:rsidRDefault="00E87005" w:rsidP="0095469B">
            <w:pPr>
              <w:spacing w:before="45" w:after="45"/>
              <w:ind w:left="57" w:right="108"/>
              <w:rPr>
                <w:rFonts w:eastAsia="Arial" w:cs="Open Sans"/>
                <w:color w:val="000000"/>
                <w:spacing w:val="-4"/>
                <w:sz w:val="18"/>
              </w:rPr>
            </w:pPr>
            <w:r w:rsidRPr="0095469B">
              <w:rPr>
                <w:rFonts w:eastAsia="Arial" w:cs="Open Sans"/>
                <w:color w:val="000000"/>
                <w:spacing w:val="-4"/>
                <w:sz w:val="18"/>
              </w:rPr>
              <w:t>Department of Infrastructure, Transport, Regional Development, Communications and the Arts</w:t>
            </w:r>
          </w:p>
        </w:tc>
      </w:tr>
      <w:tr w:rsidR="00E87005" w:rsidRPr="0095469B" w14:paraId="4B4C961C" w14:textId="77777777" w:rsidTr="0095469B">
        <w:tc>
          <w:tcPr>
            <w:tcW w:w="1418" w:type="dxa"/>
            <w:tcBorders>
              <w:bottom w:val="nil"/>
            </w:tcBorders>
            <w:shd w:val="clear" w:color="000000" w:fill="E6E6E6"/>
          </w:tcPr>
          <w:p w14:paraId="3F1DB68D" w14:textId="77777777" w:rsidR="00E87005" w:rsidRPr="0095469B" w:rsidRDefault="00E87005" w:rsidP="0095469B">
            <w:pPr>
              <w:spacing w:before="45" w:after="45"/>
              <w:ind w:left="57" w:right="108"/>
              <w:rPr>
                <w:rFonts w:eastAsia="Arial" w:cs="Open Sans"/>
                <w:b/>
                <w:color w:val="1D4374"/>
                <w:sz w:val="18"/>
              </w:rPr>
            </w:pPr>
            <w:r w:rsidRPr="0095469B">
              <w:rPr>
                <w:rFonts w:eastAsia="Arial" w:cs="Open Sans"/>
                <w:b/>
                <w:color w:val="1D4374"/>
                <w:sz w:val="18"/>
              </w:rPr>
              <w:t>EFA</w:t>
            </w:r>
          </w:p>
        </w:tc>
        <w:tc>
          <w:tcPr>
            <w:tcW w:w="7936" w:type="dxa"/>
            <w:tcBorders>
              <w:bottom w:val="nil"/>
            </w:tcBorders>
            <w:shd w:val="clear" w:color="000000" w:fill="E6E6E6"/>
          </w:tcPr>
          <w:p w14:paraId="71F12606" w14:textId="77777777" w:rsidR="00E87005" w:rsidRPr="0095469B" w:rsidRDefault="00E87005" w:rsidP="0095469B">
            <w:pPr>
              <w:spacing w:before="45" w:after="45"/>
              <w:ind w:left="57" w:right="108"/>
              <w:rPr>
                <w:rFonts w:eastAsia="Arial" w:cs="Open Sans"/>
                <w:color w:val="000000"/>
                <w:sz w:val="18"/>
              </w:rPr>
            </w:pPr>
            <w:r w:rsidRPr="0095469B">
              <w:rPr>
                <w:rFonts w:eastAsia="Arial" w:cs="Open Sans"/>
                <w:color w:val="000000"/>
                <w:sz w:val="18"/>
              </w:rPr>
              <w:t>Export Finance Australia</w:t>
            </w:r>
          </w:p>
        </w:tc>
      </w:tr>
      <w:tr w:rsidR="00E87005" w:rsidRPr="0095469B" w14:paraId="3A37297D" w14:textId="77777777" w:rsidTr="0095469B">
        <w:tc>
          <w:tcPr>
            <w:tcW w:w="1418" w:type="dxa"/>
            <w:tcBorders>
              <w:top w:val="nil"/>
              <w:bottom w:val="nil"/>
            </w:tcBorders>
            <w:shd w:val="clear" w:color="000000" w:fill="auto"/>
          </w:tcPr>
          <w:p w14:paraId="54279998" w14:textId="77777777" w:rsidR="00E87005" w:rsidRPr="0095469B" w:rsidRDefault="00E87005" w:rsidP="0095469B">
            <w:pPr>
              <w:spacing w:before="45" w:after="45"/>
              <w:ind w:left="57" w:right="108"/>
              <w:rPr>
                <w:rFonts w:eastAsia="Arial" w:cs="Open Sans"/>
                <w:b/>
                <w:color w:val="1D4374"/>
                <w:sz w:val="18"/>
              </w:rPr>
            </w:pPr>
            <w:r w:rsidRPr="0095469B">
              <w:rPr>
                <w:rFonts w:eastAsia="Arial" w:cs="Open Sans"/>
                <w:b/>
                <w:color w:val="1D4374"/>
                <w:sz w:val="18"/>
              </w:rPr>
              <w:t>IBI</w:t>
            </w:r>
          </w:p>
        </w:tc>
        <w:tc>
          <w:tcPr>
            <w:tcW w:w="7936" w:type="dxa"/>
            <w:tcBorders>
              <w:top w:val="nil"/>
              <w:bottom w:val="nil"/>
            </w:tcBorders>
            <w:shd w:val="clear" w:color="000000" w:fill="auto"/>
          </w:tcPr>
          <w:p w14:paraId="0E3C4BDE" w14:textId="77777777" w:rsidR="00E87005" w:rsidRPr="0095469B" w:rsidRDefault="00E87005" w:rsidP="0095469B">
            <w:pPr>
              <w:spacing w:before="45" w:after="45"/>
              <w:ind w:left="57" w:right="108"/>
              <w:rPr>
                <w:rFonts w:eastAsia="Arial" w:cs="Open Sans"/>
                <w:color w:val="000000"/>
                <w:sz w:val="18"/>
              </w:rPr>
            </w:pPr>
            <w:r w:rsidRPr="0095469B">
              <w:rPr>
                <w:rFonts w:eastAsia="Arial" w:cs="Open Sans"/>
                <w:color w:val="000000"/>
                <w:sz w:val="18"/>
              </w:rPr>
              <w:t>Initial benefitting industry</w:t>
            </w:r>
          </w:p>
        </w:tc>
      </w:tr>
      <w:tr w:rsidR="00E87005" w:rsidRPr="0095469B" w14:paraId="33714A66" w14:textId="77777777" w:rsidTr="0095469B">
        <w:tc>
          <w:tcPr>
            <w:tcW w:w="1418" w:type="dxa"/>
            <w:tcBorders>
              <w:bottom w:val="nil"/>
            </w:tcBorders>
            <w:shd w:val="clear" w:color="000000" w:fill="E6E6E6"/>
          </w:tcPr>
          <w:p w14:paraId="713F6FD5" w14:textId="77777777" w:rsidR="00E87005" w:rsidRPr="0095469B" w:rsidRDefault="00E87005" w:rsidP="0095469B">
            <w:pPr>
              <w:spacing w:before="45" w:after="45"/>
              <w:ind w:left="57" w:right="108"/>
              <w:rPr>
                <w:rFonts w:eastAsia="Arial" w:cs="Open Sans"/>
                <w:b/>
                <w:color w:val="1D4374"/>
                <w:sz w:val="18"/>
              </w:rPr>
            </w:pPr>
            <w:r w:rsidRPr="0095469B">
              <w:rPr>
                <w:rFonts w:eastAsia="Arial" w:cs="Open Sans"/>
                <w:b/>
                <w:color w:val="1D4374"/>
                <w:sz w:val="18"/>
              </w:rPr>
              <w:t>NAIF</w:t>
            </w:r>
          </w:p>
        </w:tc>
        <w:tc>
          <w:tcPr>
            <w:tcW w:w="7936" w:type="dxa"/>
            <w:tcBorders>
              <w:bottom w:val="nil"/>
            </w:tcBorders>
            <w:shd w:val="clear" w:color="000000" w:fill="E6E6E6"/>
          </w:tcPr>
          <w:p w14:paraId="29B22CE6" w14:textId="77777777" w:rsidR="00E87005" w:rsidRPr="0095469B" w:rsidRDefault="00E87005" w:rsidP="0095469B">
            <w:pPr>
              <w:spacing w:before="45" w:after="45"/>
              <w:ind w:left="57" w:right="108"/>
              <w:rPr>
                <w:rFonts w:eastAsia="Arial" w:cs="Open Sans"/>
                <w:color w:val="000000"/>
                <w:sz w:val="18"/>
              </w:rPr>
            </w:pPr>
            <w:r w:rsidRPr="0095469B">
              <w:rPr>
                <w:rFonts w:eastAsia="Arial" w:cs="Open Sans"/>
                <w:color w:val="000000"/>
                <w:sz w:val="18"/>
              </w:rPr>
              <w:t>Northern Australia infrastructure facility</w:t>
            </w:r>
          </w:p>
        </w:tc>
      </w:tr>
      <w:tr w:rsidR="00E87005" w:rsidRPr="0095469B" w14:paraId="5E2D1E76" w14:textId="77777777" w:rsidTr="0095469B">
        <w:tc>
          <w:tcPr>
            <w:tcW w:w="1418" w:type="dxa"/>
            <w:tcBorders>
              <w:top w:val="nil"/>
              <w:bottom w:val="nil"/>
            </w:tcBorders>
            <w:shd w:val="clear" w:color="000000" w:fill="auto"/>
          </w:tcPr>
          <w:p w14:paraId="1C3FF28A" w14:textId="77777777" w:rsidR="00E87005" w:rsidRPr="0095469B" w:rsidRDefault="00E87005" w:rsidP="0095469B">
            <w:pPr>
              <w:spacing w:before="45" w:after="45"/>
              <w:ind w:left="57" w:right="108"/>
              <w:rPr>
                <w:rFonts w:eastAsia="Arial" w:cs="Open Sans"/>
                <w:b/>
                <w:color w:val="1D4374"/>
                <w:sz w:val="18"/>
              </w:rPr>
            </w:pPr>
            <w:r w:rsidRPr="0095469B">
              <w:rPr>
                <w:rFonts w:eastAsia="Arial" w:cs="Open Sans"/>
                <w:b/>
                <w:color w:val="1D4374"/>
                <w:sz w:val="18"/>
              </w:rPr>
              <w:t>NHFIC</w:t>
            </w:r>
          </w:p>
        </w:tc>
        <w:tc>
          <w:tcPr>
            <w:tcW w:w="7936" w:type="dxa"/>
            <w:tcBorders>
              <w:top w:val="nil"/>
              <w:bottom w:val="nil"/>
            </w:tcBorders>
            <w:shd w:val="clear" w:color="000000" w:fill="auto"/>
          </w:tcPr>
          <w:p w14:paraId="5C48568C" w14:textId="77777777" w:rsidR="00E87005" w:rsidRPr="0095469B" w:rsidRDefault="00E87005" w:rsidP="0095469B">
            <w:pPr>
              <w:spacing w:before="45" w:after="45"/>
              <w:ind w:left="57" w:right="108"/>
              <w:rPr>
                <w:rFonts w:eastAsia="Arial" w:cs="Open Sans"/>
                <w:color w:val="000000"/>
                <w:sz w:val="18"/>
              </w:rPr>
            </w:pPr>
            <w:r w:rsidRPr="0095469B">
              <w:rPr>
                <w:rFonts w:eastAsia="Arial" w:cs="Open Sans"/>
                <w:color w:val="000000"/>
                <w:sz w:val="18"/>
              </w:rPr>
              <w:t>National Housing Finance and Investment Corporation</w:t>
            </w:r>
          </w:p>
        </w:tc>
      </w:tr>
      <w:tr w:rsidR="00E87005" w:rsidRPr="0095469B" w14:paraId="3700A0EE" w14:textId="77777777" w:rsidTr="0095469B">
        <w:tc>
          <w:tcPr>
            <w:tcW w:w="1418" w:type="dxa"/>
            <w:tcBorders>
              <w:bottom w:val="nil"/>
            </w:tcBorders>
            <w:shd w:val="clear" w:color="000000" w:fill="E6E6E6"/>
          </w:tcPr>
          <w:p w14:paraId="03F67A66" w14:textId="77777777" w:rsidR="00E87005" w:rsidRPr="0095469B" w:rsidRDefault="00E87005" w:rsidP="0095469B">
            <w:pPr>
              <w:spacing w:before="45" w:after="45"/>
              <w:ind w:left="57" w:right="108"/>
              <w:rPr>
                <w:rFonts w:eastAsia="Arial" w:cs="Open Sans"/>
                <w:b/>
                <w:color w:val="1D4374"/>
                <w:sz w:val="18"/>
              </w:rPr>
            </w:pPr>
            <w:r w:rsidRPr="0095469B">
              <w:rPr>
                <w:rFonts w:eastAsia="Arial" w:cs="Open Sans"/>
                <w:b/>
                <w:color w:val="1D4374"/>
                <w:sz w:val="18"/>
              </w:rPr>
              <w:t>NPV</w:t>
            </w:r>
          </w:p>
        </w:tc>
        <w:tc>
          <w:tcPr>
            <w:tcW w:w="7936" w:type="dxa"/>
            <w:tcBorders>
              <w:bottom w:val="nil"/>
            </w:tcBorders>
            <w:shd w:val="clear" w:color="000000" w:fill="E6E6E6"/>
          </w:tcPr>
          <w:p w14:paraId="21C25341" w14:textId="77777777" w:rsidR="00E87005" w:rsidRPr="0095469B" w:rsidRDefault="00E87005" w:rsidP="0095469B">
            <w:pPr>
              <w:spacing w:before="45" w:after="45"/>
              <w:ind w:left="57" w:right="108"/>
              <w:rPr>
                <w:rFonts w:eastAsia="Arial" w:cs="Open Sans"/>
                <w:color w:val="000000"/>
                <w:sz w:val="18"/>
              </w:rPr>
            </w:pPr>
            <w:r w:rsidRPr="0095469B">
              <w:rPr>
                <w:rFonts w:eastAsia="Arial" w:cs="Open Sans"/>
                <w:color w:val="000000"/>
                <w:sz w:val="18"/>
              </w:rPr>
              <w:t>Net present value</w:t>
            </w:r>
          </w:p>
        </w:tc>
      </w:tr>
      <w:tr w:rsidR="00E87005" w:rsidRPr="0095469B" w14:paraId="542423FA" w14:textId="77777777" w:rsidTr="0095469B">
        <w:tc>
          <w:tcPr>
            <w:tcW w:w="1418" w:type="dxa"/>
            <w:tcBorders>
              <w:top w:val="nil"/>
              <w:bottom w:val="nil"/>
            </w:tcBorders>
            <w:shd w:val="clear" w:color="000000" w:fill="auto"/>
          </w:tcPr>
          <w:p w14:paraId="2E2AACC5" w14:textId="77777777" w:rsidR="00E87005" w:rsidRPr="0095469B" w:rsidRDefault="00E87005" w:rsidP="0095469B">
            <w:pPr>
              <w:spacing w:before="45" w:after="45"/>
              <w:ind w:left="57" w:right="108"/>
              <w:rPr>
                <w:rFonts w:eastAsia="Arial" w:cs="Open Sans"/>
                <w:b/>
                <w:color w:val="1D4374"/>
                <w:sz w:val="18"/>
              </w:rPr>
            </w:pPr>
            <w:r w:rsidRPr="0095469B">
              <w:rPr>
                <w:rFonts w:eastAsia="Arial" w:cs="Open Sans"/>
                <w:b/>
                <w:color w:val="1D4374"/>
                <w:sz w:val="18"/>
              </w:rPr>
              <w:t>PDF</w:t>
            </w:r>
          </w:p>
        </w:tc>
        <w:tc>
          <w:tcPr>
            <w:tcW w:w="7936" w:type="dxa"/>
            <w:tcBorders>
              <w:top w:val="nil"/>
              <w:bottom w:val="nil"/>
            </w:tcBorders>
            <w:shd w:val="clear" w:color="000000" w:fill="auto"/>
          </w:tcPr>
          <w:p w14:paraId="3632C108" w14:textId="77777777" w:rsidR="00E87005" w:rsidRPr="0095469B" w:rsidRDefault="00E87005" w:rsidP="0095469B">
            <w:pPr>
              <w:spacing w:before="45" w:after="45"/>
              <w:ind w:left="57" w:right="108"/>
              <w:rPr>
                <w:rFonts w:eastAsia="Arial" w:cs="Open Sans"/>
                <w:color w:val="000000"/>
                <w:sz w:val="18"/>
              </w:rPr>
            </w:pPr>
            <w:r w:rsidRPr="0095469B">
              <w:rPr>
                <w:rFonts w:eastAsia="Arial" w:cs="Open Sans"/>
                <w:color w:val="000000"/>
                <w:sz w:val="18"/>
              </w:rPr>
              <w:t>Probability density function</w:t>
            </w:r>
          </w:p>
        </w:tc>
      </w:tr>
      <w:tr w:rsidR="00E87005" w:rsidRPr="0095469B" w14:paraId="19F824B8" w14:textId="77777777" w:rsidTr="0095469B">
        <w:tc>
          <w:tcPr>
            <w:tcW w:w="1418" w:type="dxa"/>
            <w:tcBorders>
              <w:bottom w:val="nil"/>
            </w:tcBorders>
            <w:shd w:val="clear" w:color="000000" w:fill="E6E6E6"/>
          </w:tcPr>
          <w:p w14:paraId="09850005" w14:textId="77777777" w:rsidR="00E87005" w:rsidRPr="0095469B" w:rsidRDefault="00E87005" w:rsidP="0095469B">
            <w:pPr>
              <w:spacing w:before="45" w:after="45"/>
              <w:ind w:left="57" w:right="108"/>
              <w:rPr>
                <w:rFonts w:eastAsia="Arial" w:cs="Open Sans"/>
                <w:b/>
                <w:color w:val="1D4374"/>
                <w:sz w:val="18"/>
              </w:rPr>
            </w:pPr>
            <w:r w:rsidRPr="0095469B">
              <w:rPr>
                <w:rFonts w:eastAsia="Arial" w:cs="Open Sans"/>
                <w:b/>
                <w:color w:val="1D4374"/>
                <w:sz w:val="18"/>
              </w:rPr>
              <w:t>PTA</w:t>
            </w:r>
          </w:p>
        </w:tc>
        <w:tc>
          <w:tcPr>
            <w:tcW w:w="7936" w:type="dxa"/>
            <w:tcBorders>
              <w:bottom w:val="nil"/>
            </w:tcBorders>
            <w:shd w:val="clear" w:color="000000" w:fill="E6E6E6"/>
          </w:tcPr>
          <w:p w14:paraId="4E5E7D42" w14:textId="77777777" w:rsidR="00E87005" w:rsidRPr="0095469B" w:rsidRDefault="00E87005" w:rsidP="0095469B">
            <w:pPr>
              <w:spacing w:before="45" w:after="45"/>
              <w:ind w:left="57" w:right="108"/>
              <w:rPr>
                <w:rFonts w:eastAsia="Arial" w:cs="Open Sans"/>
                <w:color w:val="000000"/>
                <w:sz w:val="18"/>
              </w:rPr>
            </w:pPr>
            <w:r w:rsidRPr="0095469B">
              <w:rPr>
                <w:rFonts w:eastAsia="Arial" w:cs="Open Sans"/>
                <w:color w:val="000000"/>
                <w:sz w:val="18"/>
              </w:rPr>
              <w:t>Preferential trade agreement</w:t>
            </w:r>
          </w:p>
        </w:tc>
      </w:tr>
      <w:tr w:rsidR="00E87005" w:rsidRPr="0095469B" w14:paraId="24438002" w14:textId="77777777" w:rsidTr="0095469B">
        <w:tc>
          <w:tcPr>
            <w:tcW w:w="1418" w:type="dxa"/>
            <w:tcBorders>
              <w:top w:val="nil"/>
              <w:bottom w:val="nil"/>
            </w:tcBorders>
            <w:shd w:val="clear" w:color="000000" w:fill="auto"/>
          </w:tcPr>
          <w:p w14:paraId="5FA57538" w14:textId="77777777" w:rsidR="00E87005" w:rsidRPr="0095469B" w:rsidRDefault="00E87005" w:rsidP="0095469B">
            <w:pPr>
              <w:spacing w:before="45" w:after="45"/>
              <w:ind w:left="57" w:right="108"/>
              <w:rPr>
                <w:rFonts w:eastAsia="Arial" w:cs="Open Sans"/>
                <w:b/>
                <w:color w:val="1D4374"/>
                <w:sz w:val="18"/>
              </w:rPr>
            </w:pPr>
            <w:r w:rsidRPr="0095469B">
              <w:rPr>
                <w:rFonts w:eastAsia="Arial" w:cs="Open Sans"/>
                <w:b/>
                <w:color w:val="1D4374"/>
                <w:sz w:val="18"/>
              </w:rPr>
              <w:t>RIC</w:t>
            </w:r>
          </w:p>
        </w:tc>
        <w:tc>
          <w:tcPr>
            <w:tcW w:w="7936" w:type="dxa"/>
            <w:tcBorders>
              <w:top w:val="nil"/>
              <w:bottom w:val="nil"/>
            </w:tcBorders>
            <w:shd w:val="clear" w:color="000000" w:fill="auto"/>
          </w:tcPr>
          <w:p w14:paraId="698EBF08" w14:textId="77777777" w:rsidR="00E87005" w:rsidRPr="0095469B" w:rsidRDefault="00E87005" w:rsidP="0095469B">
            <w:pPr>
              <w:spacing w:before="45" w:after="45"/>
              <w:ind w:left="57" w:right="108"/>
              <w:rPr>
                <w:rFonts w:eastAsia="Arial" w:cs="Open Sans"/>
                <w:color w:val="000000"/>
                <w:sz w:val="18"/>
              </w:rPr>
            </w:pPr>
            <w:r w:rsidRPr="0095469B">
              <w:rPr>
                <w:rFonts w:eastAsia="Arial" w:cs="Open Sans"/>
                <w:color w:val="000000"/>
                <w:sz w:val="18"/>
              </w:rPr>
              <w:t xml:space="preserve">Regional investment corporation </w:t>
            </w:r>
          </w:p>
        </w:tc>
      </w:tr>
      <w:tr w:rsidR="00E87005" w:rsidRPr="0095469B" w14:paraId="14E89E55" w14:textId="77777777" w:rsidTr="0095469B">
        <w:tc>
          <w:tcPr>
            <w:tcW w:w="1418" w:type="dxa"/>
            <w:tcBorders>
              <w:bottom w:val="nil"/>
            </w:tcBorders>
            <w:shd w:val="clear" w:color="000000" w:fill="E6E6E6"/>
          </w:tcPr>
          <w:p w14:paraId="4C9287FF" w14:textId="77777777" w:rsidR="00E87005" w:rsidRPr="0095469B" w:rsidRDefault="00E87005" w:rsidP="0095469B">
            <w:pPr>
              <w:spacing w:before="45" w:after="45"/>
              <w:ind w:left="57" w:right="108"/>
              <w:rPr>
                <w:rFonts w:eastAsia="Arial" w:cs="Open Sans"/>
                <w:b/>
                <w:color w:val="1D4374"/>
                <w:sz w:val="18"/>
              </w:rPr>
            </w:pPr>
            <w:r w:rsidRPr="0095469B">
              <w:rPr>
                <w:rFonts w:eastAsia="Arial" w:cs="Open Sans"/>
                <w:b/>
                <w:color w:val="1D4374"/>
                <w:sz w:val="18"/>
              </w:rPr>
              <w:t>R&amp;D</w:t>
            </w:r>
          </w:p>
        </w:tc>
        <w:tc>
          <w:tcPr>
            <w:tcW w:w="7936" w:type="dxa"/>
            <w:tcBorders>
              <w:bottom w:val="nil"/>
            </w:tcBorders>
            <w:shd w:val="clear" w:color="000000" w:fill="E6E6E6"/>
          </w:tcPr>
          <w:p w14:paraId="2C780F1D" w14:textId="77777777" w:rsidR="00E87005" w:rsidRPr="0095469B" w:rsidRDefault="00E87005" w:rsidP="0095469B">
            <w:pPr>
              <w:spacing w:before="45" w:after="45"/>
              <w:ind w:left="57" w:right="108"/>
              <w:rPr>
                <w:rFonts w:eastAsia="Arial" w:cs="Open Sans"/>
                <w:color w:val="000000"/>
                <w:sz w:val="18"/>
              </w:rPr>
            </w:pPr>
            <w:r w:rsidRPr="0095469B">
              <w:rPr>
                <w:rFonts w:eastAsia="Arial" w:cs="Open Sans"/>
                <w:color w:val="000000"/>
                <w:sz w:val="18"/>
              </w:rPr>
              <w:t>Research and development</w:t>
            </w:r>
          </w:p>
        </w:tc>
      </w:tr>
      <w:tr w:rsidR="00E87005" w:rsidRPr="0095469B" w14:paraId="1806036B" w14:textId="77777777" w:rsidTr="0095469B">
        <w:tc>
          <w:tcPr>
            <w:tcW w:w="1418" w:type="dxa"/>
            <w:tcBorders>
              <w:top w:val="nil"/>
              <w:bottom w:val="nil"/>
            </w:tcBorders>
            <w:shd w:val="clear" w:color="000000" w:fill="auto"/>
          </w:tcPr>
          <w:p w14:paraId="3B0EF1B4" w14:textId="77777777" w:rsidR="00E87005" w:rsidRPr="0095469B" w:rsidRDefault="00E87005" w:rsidP="0095469B">
            <w:pPr>
              <w:spacing w:before="45" w:after="45"/>
              <w:ind w:left="57" w:right="108"/>
              <w:rPr>
                <w:rFonts w:eastAsia="Arial" w:cs="Open Sans"/>
                <w:b/>
                <w:color w:val="1D4374"/>
                <w:sz w:val="18"/>
              </w:rPr>
            </w:pPr>
            <w:r w:rsidRPr="0095469B">
              <w:rPr>
                <w:rFonts w:eastAsia="Arial" w:cs="Open Sans"/>
                <w:b/>
                <w:color w:val="1D4374"/>
                <w:sz w:val="18"/>
              </w:rPr>
              <w:t>TAR</w:t>
            </w:r>
          </w:p>
        </w:tc>
        <w:tc>
          <w:tcPr>
            <w:tcW w:w="7936" w:type="dxa"/>
            <w:tcBorders>
              <w:top w:val="nil"/>
              <w:bottom w:val="nil"/>
            </w:tcBorders>
            <w:shd w:val="clear" w:color="000000" w:fill="auto"/>
          </w:tcPr>
          <w:p w14:paraId="475B6387" w14:textId="77777777" w:rsidR="00E87005" w:rsidRPr="0095469B" w:rsidRDefault="00E87005" w:rsidP="0095469B">
            <w:pPr>
              <w:spacing w:before="45" w:after="45"/>
              <w:ind w:left="57" w:right="108"/>
              <w:rPr>
                <w:rFonts w:eastAsia="Arial" w:cs="Open Sans"/>
                <w:iCs/>
                <w:color w:val="000000"/>
                <w:sz w:val="18"/>
              </w:rPr>
            </w:pPr>
            <w:r w:rsidRPr="0095469B">
              <w:rPr>
                <w:rFonts w:eastAsia="Arial" w:cs="Open Sans"/>
                <w:iCs/>
                <w:color w:val="000000"/>
                <w:sz w:val="18"/>
              </w:rPr>
              <w:t>Trade and Assistance Review</w:t>
            </w:r>
          </w:p>
        </w:tc>
      </w:tr>
      <w:tr w:rsidR="00E87005" w:rsidRPr="0095469B" w14:paraId="762AA019" w14:textId="77777777" w:rsidTr="0095469B">
        <w:tc>
          <w:tcPr>
            <w:tcW w:w="1418" w:type="dxa"/>
            <w:tcBorders>
              <w:bottom w:val="single" w:sz="4" w:space="0" w:color="B3B3B3"/>
            </w:tcBorders>
            <w:shd w:val="clear" w:color="000000" w:fill="E6E6E6"/>
          </w:tcPr>
          <w:p w14:paraId="39BDDD63" w14:textId="77777777" w:rsidR="00E87005" w:rsidRPr="0095469B" w:rsidRDefault="00E87005" w:rsidP="0095469B">
            <w:pPr>
              <w:spacing w:before="45" w:after="45"/>
              <w:ind w:left="57" w:right="108"/>
              <w:rPr>
                <w:rFonts w:eastAsia="Arial" w:cs="Open Sans"/>
                <w:b/>
                <w:color w:val="1D4374"/>
                <w:sz w:val="18"/>
              </w:rPr>
            </w:pPr>
            <w:r w:rsidRPr="0095469B">
              <w:rPr>
                <w:rFonts w:eastAsia="Arial" w:cs="Open Sans"/>
                <w:b/>
                <w:color w:val="1D4374"/>
                <w:sz w:val="18"/>
              </w:rPr>
              <w:t>TCS</w:t>
            </w:r>
          </w:p>
        </w:tc>
        <w:tc>
          <w:tcPr>
            <w:tcW w:w="7936" w:type="dxa"/>
            <w:tcBorders>
              <w:bottom w:val="single" w:sz="4" w:space="0" w:color="B3B3B3"/>
            </w:tcBorders>
            <w:shd w:val="clear" w:color="000000" w:fill="E6E6E6"/>
          </w:tcPr>
          <w:p w14:paraId="43E2FDAD" w14:textId="77777777" w:rsidR="00E87005" w:rsidRPr="0095469B" w:rsidRDefault="00E87005" w:rsidP="0095469B">
            <w:pPr>
              <w:spacing w:before="45" w:after="45"/>
              <w:ind w:left="57" w:right="108"/>
              <w:rPr>
                <w:rFonts w:eastAsia="Arial" w:cs="Open Sans"/>
                <w:iCs/>
                <w:color w:val="000000"/>
                <w:sz w:val="18"/>
              </w:rPr>
            </w:pPr>
            <w:r w:rsidRPr="0095469B">
              <w:rPr>
                <w:rFonts w:eastAsia="Arial" w:cs="Open Sans"/>
                <w:iCs/>
                <w:color w:val="000000"/>
                <w:sz w:val="18"/>
              </w:rPr>
              <w:t>Tariff concession system</w:t>
            </w:r>
          </w:p>
        </w:tc>
      </w:tr>
    </w:tbl>
    <w:p w14:paraId="31B0D04C" w14:textId="222FF446" w:rsidR="00E22008" w:rsidRPr="00DE46F1" w:rsidRDefault="00E87005" w:rsidP="00DE46F1">
      <w:pPr>
        <w:pStyle w:val="Heading1-nobackground"/>
      </w:pPr>
      <w:bookmarkStart w:id="20" w:name="_Toc202273505"/>
      <w:r>
        <w:t>Reference</w:t>
      </w:r>
      <w:bookmarkEnd w:id="19"/>
      <w:r>
        <w:t>s</w:t>
      </w:r>
      <w:bookmarkEnd w:id="20"/>
    </w:p>
    <w:p w14:paraId="6642FCEE" w14:textId="77777777" w:rsidR="002B4690" w:rsidRPr="002B4690" w:rsidRDefault="002B4690" w:rsidP="002B4690">
      <w:pPr>
        <w:sectPr w:rsidR="002B4690" w:rsidRPr="002B4690" w:rsidSect="00CA7C38">
          <w:headerReference w:type="default" r:id="rId45"/>
          <w:headerReference w:type="first" r:id="rId46"/>
          <w:pgSz w:w="11906" w:h="16838" w:code="9"/>
          <w:pgMar w:top="1134" w:right="1134" w:bottom="1134" w:left="1134" w:header="794" w:footer="510" w:gutter="0"/>
          <w:cols w:space="708"/>
          <w:docGrid w:linePitch="360"/>
        </w:sectPr>
      </w:pPr>
    </w:p>
    <w:p w14:paraId="5E58BF9A" w14:textId="5640F575" w:rsidR="00E87005" w:rsidRPr="00E22008" w:rsidRDefault="00E87005" w:rsidP="00E22008">
      <w:pPr>
        <w:pStyle w:val="Reference"/>
      </w:pPr>
      <w:r w:rsidRPr="00E22008">
        <w:t>ABS (Australian Bureau of Statistics) 2013, Australian and New Zealand standard industrial classification (ANZSIC).</w:t>
      </w:r>
    </w:p>
    <w:p w14:paraId="0DBB646B" w14:textId="7F001DB4" w:rsidR="00E87005" w:rsidRPr="00E22008" w:rsidRDefault="00E87005" w:rsidP="00E22008">
      <w:pPr>
        <w:pStyle w:val="Reference"/>
      </w:pPr>
      <w:r w:rsidRPr="00E22008">
        <w:t xml:space="preserve">Finance 2020, </w:t>
      </w:r>
      <w:r w:rsidRPr="00542706">
        <w:rPr>
          <w:i/>
          <w:iCs/>
        </w:rPr>
        <w:t>Accounting for concessional loans (RMG 115)</w:t>
      </w:r>
      <w:r w:rsidRPr="00E22008">
        <w:t xml:space="preserve"> | Department of Finance, https://www.finance.gov.au/</w:t>
      </w:r>
      <w:r w:rsidR="00542706">
        <w:br/>
      </w:r>
      <w:r w:rsidRPr="00E22008">
        <w:t>publications/resource-management-guides/accounting-concessional-loans-rmg-115 (accessed 24 April 2025).</w:t>
      </w:r>
    </w:p>
    <w:p w14:paraId="69081ECE" w14:textId="060E4AB2" w:rsidR="00E87005" w:rsidRPr="00E22008" w:rsidRDefault="00E87005" w:rsidP="00E22008">
      <w:pPr>
        <w:pStyle w:val="Reference"/>
      </w:pPr>
      <w:r w:rsidRPr="00E22008">
        <w:t xml:space="preserve">IC (Industry Commission) 1995, </w:t>
      </w:r>
      <w:r w:rsidRPr="00542706">
        <w:rPr>
          <w:i/>
          <w:iCs/>
        </w:rPr>
        <w:t xml:space="preserve">Assistance to </w:t>
      </w:r>
      <w:r w:rsidR="00542706">
        <w:rPr>
          <w:i/>
          <w:iCs/>
        </w:rPr>
        <w:t>a</w:t>
      </w:r>
      <w:r w:rsidRPr="00542706">
        <w:rPr>
          <w:i/>
          <w:iCs/>
        </w:rPr>
        <w:t xml:space="preserve">gricultural and </w:t>
      </w:r>
      <w:r w:rsidR="00542706">
        <w:rPr>
          <w:i/>
          <w:iCs/>
        </w:rPr>
        <w:t>m</w:t>
      </w:r>
      <w:r w:rsidRPr="00542706">
        <w:rPr>
          <w:i/>
          <w:iCs/>
        </w:rPr>
        <w:t xml:space="preserve">anufacturing </w:t>
      </w:r>
      <w:r w:rsidR="00542706">
        <w:rPr>
          <w:i/>
          <w:iCs/>
        </w:rPr>
        <w:t>i</w:t>
      </w:r>
      <w:r w:rsidRPr="00542706">
        <w:rPr>
          <w:i/>
          <w:iCs/>
        </w:rPr>
        <w:t>ndustries</w:t>
      </w:r>
      <w:r w:rsidRPr="00E22008">
        <w:t xml:space="preserve">, Information </w:t>
      </w:r>
      <w:r w:rsidR="00542706">
        <w:t>p</w:t>
      </w:r>
      <w:r w:rsidRPr="00E22008">
        <w:t>aper, Canberra.</w:t>
      </w:r>
    </w:p>
    <w:p w14:paraId="7792BF0A" w14:textId="77777777" w:rsidR="00E87005" w:rsidRPr="00E22008" w:rsidRDefault="00E87005" w:rsidP="00E22008">
      <w:pPr>
        <w:pStyle w:val="Reference"/>
      </w:pPr>
      <w:r w:rsidRPr="00E22008">
        <w:t xml:space="preserve">PC (Productivity Commission) 2022a, </w:t>
      </w:r>
      <w:r w:rsidRPr="00542706">
        <w:rPr>
          <w:i/>
          <w:iCs/>
        </w:rPr>
        <w:t>The nuisance cost of tariffs</w:t>
      </w:r>
      <w:r w:rsidRPr="00E22008">
        <w:t>, Research paper, Canberra.</w:t>
      </w:r>
    </w:p>
    <w:p w14:paraId="53B7ECA6" w14:textId="2BE4F0D6" w:rsidR="00E87005" w:rsidRPr="00E22008" w:rsidRDefault="00E87005" w:rsidP="00E22008">
      <w:pPr>
        <w:pStyle w:val="Reference"/>
      </w:pPr>
      <w:r w:rsidRPr="00E22008">
        <w:t>——</w:t>
      </w:r>
      <w:r w:rsidR="00DE46F1">
        <w:t> </w:t>
      </w:r>
      <w:r w:rsidRPr="00E22008">
        <w:t xml:space="preserve">2022b, </w:t>
      </w:r>
      <w:r w:rsidRPr="00542706">
        <w:rPr>
          <w:i/>
          <w:iCs/>
        </w:rPr>
        <w:t>Trade and Assistance Review 2020-21</w:t>
      </w:r>
      <w:r w:rsidRPr="00E22008">
        <w:t>, Annual Report Series, Canberra.</w:t>
      </w:r>
    </w:p>
    <w:p w14:paraId="61561834" w14:textId="2F85ED98" w:rsidR="00376491" w:rsidRDefault="00E87005" w:rsidP="00DE46F1">
      <w:pPr>
        <w:pStyle w:val="Reference"/>
      </w:pPr>
      <w:r w:rsidRPr="00E22008">
        <w:t>——</w:t>
      </w:r>
      <w:r w:rsidR="00DE46F1">
        <w:t> </w:t>
      </w:r>
      <w:r w:rsidRPr="00E22008">
        <w:t xml:space="preserve">2023, </w:t>
      </w:r>
      <w:r w:rsidRPr="00542706">
        <w:rPr>
          <w:i/>
          <w:iCs/>
        </w:rPr>
        <w:t xml:space="preserve">Trade and Assistance Review </w:t>
      </w:r>
      <w:r w:rsidR="00802C7E">
        <w:rPr>
          <w:i/>
          <w:iCs/>
        </w:rPr>
        <w:t>2021–22</w:t>
      </w:r>
      <w:r w:rsidRPr="00E22008">
        <w:t>, Annual Report Series, Canberra.</w:t>
      </w:r>
    </w:p>
    <w:sectPr w:rsidR="00376491" w:rsidSect="00DE46F1">
      <w:type w:val="continuous"/>
      <w:pgSz w:w="11906" w:h="16838" w:code="9"/>
      <w:pgMar w:top="1134" w:right="1134" w:bottom="1134" w:left="1134" w:header="794" w:footer="510" w:gutter="0"/>
      <w:cols w:num="2"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451442F" w14:textId="77777777" w:rsidR="00D82687" w:rsidRDefault="00D82687" w:rsidP="008017BC">
      <w:r>
        <w:separator/>
      </w:r>
    </w:p>
    <w:p w14:paraId="7CB18D98" w14:textId="77777777" w:rsidR="00D82687" w:rsidRDefault="00D82687"/>
  </w:endnote>
  <w:endnote w:type="continuationSeparator" w:id="0">
    <w:p w14:paraId="7837E92F" w14:textId="77777777" w:rsidR="00D82687" w:rsidRDefault="00D82687" w:rsidP="008017BC">
      <w:r>
        <w:continuationSeparator/>
      </w:r>
    </w:p>
    <w:p w14:paraId="13F9996D" w14:textId="77777777" w:rsidR="00D82687" w:rsidRDefault="00D82687"/>
  </w:endnote>
  <w:endnote w:type="continuationNotice" w:id="1">
    <w:p w14:paraId="621EF6B5" w14:textId="77777777" w:rsidR="00D82687" w:rsidRDefault="00D82687">
      <w:pPr>
        <w:spacing w:before="0"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Open Sans">
    <w:panose1 w:val="020B0606030504020204"/>
    <w:charset w:val="00"/>
    <w:family w:val="swiss"/>
    <w:pitch w:val="variable"/>
    <w:sig w:usb0="E00002EF" w:usb1="4000205B" w:usb2="00000028" w:usb3="00000000" w:csb0="0000019F" w:csb1="00000000"/>
  </w:font>
  <w:font w:name="Open Sans Extrabold">
    <w:panose1 w:val="020B0906030804020204"/>
    <w:charset w:val="00"/>
    <w:family w:val="swiss"/>
    <w:pitch w:val="variable"/>
    <w:sig w:usb0="E00002EF" w:usb1="4000205B" w:usb2="00000028" w:usb3="00000000" w:csb0="0000019F" w:csb1="00000000"/>
  </w:font>
  <w:font w:name="SimHei">
    <w:altName w:val="黑体"/>
    <w:panose1 w:val="02010609060101010101"/>
    <w:charset w:val="86"/>
    <w:family w:val="modern"/>
    <w:pitch w:val="fixed"/>
    <w:sig w:usb0="800002BF" w:usb1="38CF7CFA" w:usb2="00000016" w:usb3="00000000" w:csb0="00040001" w:csb1="00000000"/>
  </w:font>
  <w:font w:name="Arial Black">
    <w:panose1 w:val="020B0A04020102020204"/>
    <w:charset w:val="00"/>
    <w:family w:val="swiss"/>
    <w:pitch w:val="variable"/>
    <w:sig w:usb0="A00002AF" w:usb1="400078FB" w:usb2="00000000" w:usb3="00000000" w:csb0="0000009F" w:csb1="00000000"/>
  </w:font>
  <w:font w:name="SimSun">
    <w:altName w:val="宋体"/>
    <w:panose1 w:val="02010600030101010101"/>
    <w:charset w:val="86"/>
    <w:family w:val="auto"/>
    <w:pitch w:val="variable"/>
    <w:sig w:usb0="00000203" w:usb1="288F0000" w:usb2="00000016" w:usb3="00000000" w:csb0="00040001" w:csb1="00000000"/>
  </w:font>
  <w:font w:name="Open Sans Semibold">
    <w:panose1 w:val="020B0706030804020204"/>
    <w:charset w:val="00"/>
    <w:family w:val="swiss"/>
    <w:pitch w:val="variable"/>
    <w:sig w:usb0="E00002EF" w:usb1="4000205B" w:usb2="00000028" w:usb3="00000000" w:csb0="0000019F" w:csb1="00000000"/>
  </w:font>
  <w:font w:name="Segoe UI">
    <w:panose1 w:val="020B0502040204020203"/>
    <w:charset w:val="00"/>
    <w:family w:val="swiss"/>
    <w:pitch w:val="variable"/>
    <w:sig w:usb0="E4002EFF" w:usb1="C000E47F" w:usb2="00000009" w:usb3="00000000" w:csb0="000001FF" w:csb1="00000000"/>
  </w:font>
  <w:font w:name="Cambria Math">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39160EE" w14:textId="77777777" w:rsidR="00B30A66" w:rsidRPr="00187F05" w:rsidRDefault="00B30A66" w:rsidP="00A471AE">
    <w:pPr>
      <w:pStyle w:val="Footer"/>
      <w:jc w:val="right"/>
    </w:pPr>
    <w:r w:rsidRPr="00187F05">
      <w:fldChar w:fldCharType="begin"/>
    </w:r>
    <w:r w:rsidRPr="00187F05">
      <w:instrText xml:space="preserve"> PAGE   \* MERGEFORMAT </w:instrText>
    </w:r>
    <w:r w:rsidRPr="00187F05">
      <w:fldChar w:fldCharType="separate"/>
    </w:r>
    <w:r w:rsidRPr="00187F05">
      <w:t>1</w:t>
    </w:r>
    <w:r w:rsidRPr="00187F05">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DA79F7F" w14:textId="77777777" w:rsidR="00B30A66" w:rsidRDefault="00B30A66">
    <w:pPr>
      <w:pStyle w:val="Footer"/>
    </w:pPr>
    <w:r>
      <w:fldChar w:fldCharType="begin"/>
    </w:r>
    <w:r>
      <w:instrText xml:space="preserve"> PAGE   \* MERGEFORMAT </w:instrText>
    </w:r>
    <w:r>
      <w:fldChar w:fldCharType="separate"/>
    </w:r>
    <w:r>
      <w:rPr>
        <w:noProof/>
      </w:rPr>
      <w:t>1</w:t>
    </w:r>
    <w:r>
      <w:rPr>
        <w:noProof/>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ABD60DD" w14:textId="77777777" w:rsidR="00B30A66" w:rsidRPr="00187F05" w:rsidRDefault="00B30A66" w:rsidP="0085760A">
    <w:pPr>
      <w:pStyle w:val="Footer"/>
    </w:pPr>
    <w:r w:rsidRPr="00187F05">
      <w:fldChar w:fldCharType="begin"/>
    </w:r>
    <w:r w:rsidRPr="00187F05">
      <w:instrText xml:space="preserve"> PAGE   \* MERGEFORMAT </w:instrText>
    </w:r>
    <w:r w:rsidRPr="00187F05">
      <w:fldChar w:fldCharType="separate"/>
    </w:r>
    <w:r w:rsidRPr="00187F05">
      <w:t>1</w:t>
    </w:r>
    <w:r w:rsidRPr="00187F05">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2690D36" w14:textId="77777777" w:rsidR="00B30A66" w:rsidRDefault="00B30A66" w:rsidP="002E3F19">
    <w:pPr>
      <w:pStyle w:val="Footer-right"/>
    </w:pPr>
    <w:r>
      <w:t>iv</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89CB0FB" w14:textId="77777777" w:rsidR="00E87005" w:rsidRDefault="00E87005" w:rsidP="002E3F19">
    <w:pPr>
      <w:pStyle w:val="Footer"/>
    </w:pPr>
    <w:r w:rsidRPr="00187F05">
      <w:fldChar w:fldCharType="begin"/>
    </w:r>
    <w:r w:rsidRPr="00187F05">
      <w:instrText xml:space="preserve"> PAGE   \* MERGEFORMAT </w:instrText>
    </w:r>
    <w:r w:rsidRPr="00187F05">
      <w:fldChar w:fldCharType="separate"/>
    </w:r>
    <w:r w:rsidRPr="00187F05">
      <w:t>1</w:t>
    </w:r>
    <w:r w:rsidRPr="00187F05">
      <w:fldChar w:fldCharType="end"/>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369604829"/>
      <w:docPartObj>
        <w:docPartGallery w:val="Page Numbers (Bottom of Page)"/>
        <w:docPartUnique/>
      </w:docPartObj>
    </w:sdtPr>
    <w:sdtContent>
      <w:sdt>
        <w:sdtPr>
          <w:id w:val="-161933195"/>
          <w:docPartObj>
            <w:docPartGallery w:val="Page Numbers (Top of Page)"/>
            <w:docPartUnique/>
          </w:docPartObj>
        </w:sdtPr>
        <w:sdtContent>
          <w:p w14:paraId="4CA69E9D" w14:textId="77777777" w:rsidR="00E87005" w:rsidRDefault="00E87005" w:rsidP="002E3F19">
            <w:pPr>
              <w:pStyle w:val="Footer-right"/>
            </w:pPr>
            <w:r w:rsidRPr="0042508F">
              <w:rPr>
                <w:sz w:val="24"/>
              </w:rPr>
              <w:fldChar w:fldCharType="begin"/>
            </w:r>
            <w:r w:rsidRPr="0042508F">
              <w:instrText xml:space="preserve"> PAGE </w:instrText>
            </w:r>
            <w:r w:rsidRPr="0042508F">
              <w:rPr>
                <w:sz w:val="24"/>
              </w:rPr>
              <w:fldChar w:fldCharType="separate"/>
            </w:r>
            <w:r>
              <w:rPr>
                <w:noProof/>
              </w:rPr>
              <w:t>1</w:t>
            </w:r>
            <w:r w:rsidRPr="0042508F">
              <w:rPr>
                <w:sz w:val="24"/>
              </w:rPr>
              <w:fldChar w:fldCharType="end"/>
            </w:r>
          </w:p>
        </w:sdtContent>
      </w:sdt>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B4CF909" w14:textId="77777777" w:rsidR="00D82687" w:rsidRPr="00C238D1" w:rsidRDefault="00D82687" w:rsidP="00273E86">
      <w:pPr>
        <w:spacing w:after="0" w:line="240" w:lineRule="auto"/>
        <w:rPr>
          <w:rStyle w:val="ColourDarkBlue"/>
        </w:rPr>
      </w:pPr>
      <w:r w:rsidRPr="00C238D1">
        <w:rPr>
          <w:rStyle w:val="ColourDarkBlue"/>
        </w:rPr>
        <w:continuationSeparator/>
      </w:r>
    </w:p>
  </w:footnote>
  <w:footnote w:type="continuationSeparator" w:id="0">
    <w:p w14:paraId="34AE503E" w14:textId="77777777" w:rsidR="00D82687" w:rsidRPr="001D7D9B" w:rsidRDefault="00D82687" w:rsidP="001D7D9B">
      <w:pPr>
        <w:spacing w:after="0" w:line="240" w:lineRule="auto"/>
        <w:rPr>
          <w:color w:val="265A9A" w:themeColor="background2"/>
        </w:rPr>
      </w:pPr>
      <w:r w:rsidRPr="00C238D1">
        <w:rPr>
          <w:rStyle w:val="ColourDarkBlue"/>
        </w:rPr>
        <w:continuationSeparator/>
      </w:r>
    </w:p>
  </w:footnote>
  <w:footnote w:type="continuationNotice" w:id="1">
    <w:p w14:paraId="7759BD40" w14:textId="77777777" w:rsidR="00D82687" w:rsidRDefault="00D82687"/>
  </w:footnote>
  <w:footnote w:id="2">
    <w:p w14:paraId="0734D033" w14:textId="1C6B604B" w:rsidR="00E87005" w:rsidRPr="006B78EB" w:rsidRDefault="00E87005">
      <w:pPr>
        <w:pStyle w:val="FootnoteText"/>
        <w:rPr>
          <w:spacing w:val="-4"/>
        </w:rPr>
      </w:pPr>
      <w:r w:rsidRPr="00696A33">
        <w:rPr>
          <w:rStyle w:val="FootnoteReference"/>
        </w:rPr>
        <w:footnoteRef/>
      </w:r>
      <w:r>
        <w:t xml:space="preserve"> </w:t>
      </w:r>
      <w:r w:rsidRPr="006B78EB">
        <w:rPr>
          <w:spacing w:val="-4"/>
        </w:rPr>
        <w:t>This assumption is based on the fact that most loans by DITRDCA are made for a period ranging from 9 to 118</w:t>
      </w:r>
      <w:r w:rsidR="00685563" w:rsidRPr="006B78EB">
        <w:rPr>
          <w:spacing w:val="-4"/>
        </w:rPr>
        <w:t> </w:t>
      </w:r>
      <w:r w:rsidRPr="006B78EB">
        <w:rPr>
          <w:spacing w:val="-4"/>
        </w:rPr>
        <w:t>years, with interest rates fixed.</w:t>
      </w:r>
    </w:p>
  </w:footnote>
  <w:footnote w:id="3">
    <w:p w14:paraId="1023EE60" w14:textId="7EB3BBED" w:rsidR="00E87005" w:rsidRPr="009F4A75" w:rsidRDefault="00E87005">
      <w:pPr>
        <w:pStyle w:val="FootnoteText"/>
        <w:rPr>
          <w:spacing w:val="-4"/>
        </w:rPr>
      </w:pPr>
      <w:r w:rsidRPr="009F4A75">
        <w:rPr>
          <w:rStyle w:val="FootnoteReference"/>
          <w:spacing w:val="-4"/>
        </w:rPr>
        <w:footnoteRef/>
      </w:r>
      <w:r w:rsidRPr="009F4A75">
        <w:rPr>
          <w:spacing w:val="-4"/>
        </w:rPr>
        <w:t xml:space="preserve"> In the first instance we imputed the statutory tariff rate by taking the maximum of the average applied tariff rate paid on imports from France, Germany, Italy, and the United Kingdom (excluding 2023</w:t>
      </w:r>
      <w:r w:rsidR="0095469B" w:rsidRPr="009F4A75">
        <w:rPr>
          <w:spacing w:val="-4"/>
        </w:rPr>
        <w:t>–</w:t>
      </w:r>
      <w:r w:rsidRPr="009F4A75">
        <w:rPr>
          <w:spacing w:val="-4"/>
        </w:rPr>
        <w:t xml:space="preserve">24 due to the new UK-Australia PTA) for the 10-digit tariff code in question and the year in question. Otherwise, we took the reported applied statutory rate </w:t>
      </w:r>
      <w:r w:rsidRPr="009F4A75">
        <w:rPr>
          <w:spacing w:val="-4"/>
          <w:szCs w:val="18"/>
        </w:rPr>
        <w:t xml:space="preserve">from Australia’s World Trade Organisation </w:t>
      </w:r>
      <w:r w:rsidRPr="009F4A75">
        <w:rPr>
          <w:spacing w:val="-4"/>
        </w:rPr>
        <w:t>Reporting (WTO 2025).</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A49C508" w14:textId="5856AAC4" w:rsidR="00B30A66" w:rsidRDefault="00000000">
    <w:pPr>
      <w:pStyle w:val="Header-Keyline"/>
    </w:pPr>
    <w:sdt>
      <w:sdtPr>
        <w:rPr>
          <w:rStyle w:val="Strong"/>
        </w:rPr>
        <w:alias w:val="Title"/>
        <w:tag w:val=""/>
        <w:id w:val="-1701777645"/>
        <w:dataBinding w:prefixMappings="xmlns:ns0='http://purl.org/dc/elements/1.1/' xmlns:ns1='http://schemas.openxmlformats.org/package/2006/metadata/core-properties' " w:xpath="/ns1:coreProperties[1]/ns0:title[1]" w:storeItemID="{6C3C8BC8-F283-45AE-878A-BAB7291924A1}"/>
        <w:text/>
      </w:sdtPr>
      <w:sdtContent>
        <w:r w:rsidR="00E144C3">
          <w:rPr>
            <w:rStyle w:val="Strong"/>
          </w:rPr>
          <w:t>Methodological annex - Trade and Assistance Review 2024-25</w:t>
        </w:r>
      </w:sdtContent>
    </w:sdt>
    <w:r w:rsidR="00B30A66">
      <w:t xml:space="preserve"> Inquiry Report</w:t>
    </w:r>
  </w:p>
  <w:p w14:paraId="5B18B44C" w14:textId="268B8DD1" w:rsidR="00B30A66" w:rsidRDefault="00000000">
    <w:pPr>
      <w:pStyle w:val="Header-Keyline"/>
    </w:pPr>
    <w:sdt>
      <w:sdtPr>
        <w:rPr>
          <w:rStyle w:val="Strong"/>
        </w:rPr>
        <w:alias w:val="Title"/>
        <w:tag w:val=""/>
        <w:id w:val="1209687023"/>
        <w:dataBinding w:prefixMappings="xmlns:ns0='http://purl.org/dc/elements/1.1/' xmlns:ns1='http://schemas.openxmlformats.org/package/2006/metadata/core-properties' " w:xpath="/ns1:coreProperties[1]/ns0:title[1]" w:storeItemID="{6C3C8BC8-F283-45AE-878A-BAB7291924A1}"/>
        <w:text/>
      </w:sdtPr>
      <w:sdtContent>
        <w:r w:rsidR="00E144C3">
          <w:rPr>
            <w:rStyle w:val="Strong"/>
          </w:rPr>
          <w:t>Methodological annex - Trade and Assistance Review 2024-25</w:t>
        </w:r>
      </w:sdtContent>
    </w:sdt>
    <w:r w:rsidR="00B30A66">
      <w:t xml:space="preserve"> Inquiry Report</w:t>
    </w:r>
  </w:p>
  <w:p w14:paraId="5DC9B321" w14:textId="77777777" w:rsidR="00B30A66" w:rsidRDefault="00B30A6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20CD55D" w14:textId="77777777" w:rsidR="00B30A66" w:rsidRDefault="00B30A66">
    <w:pPr>
      <w:pStyle w:val="Header"/>
    </w:pPr>
    <w:r>
      <w:rPr>
        <w:noProof/>
      </w:rPr>
      <w:drawing>
        <wp:anchor distT="0" distB="0" distL="114300" distR="114300" simplePos="0" relativeHeight="251658240" behindDoc="1" locked="0" layoutInCell="1" allowOverlap="1" wp14:anchorId="1E0CEDAB" wp14:editId="71068E63">
          <wp:simplePos x="0" y="0"/>
          <wp:positionH relativeFrom="column">
            <wp:posOffset>-741218</wp:posOffset>
          </wp:positionH>
          <wp:positionV relativeFrom="paragraph">
            <wp:posOffset>-504421</wp:posOffset>
          </wp:positionV>
          <wp:extent cx="7560000" cy="10691305"/>
          <wp:effectExtent l="0" t="0" r="3175" b="0"/>
          <wp:wrapNone/>
          <wp:docPr id="1446244478" name="Picture 14" descr="Photograph collage featuring a digital circuit board, a cargo ship loaded with colorful shipping containers at a port, and large white industrial storage tanks in a facility. The visuals represent technology, trade logistics, and industrial infrastructure, highlighting key sectors of productivity and economic activit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52116795" name="Picture 14" descr="Photograph collage featuring a digital circuit board, a cargo ship loaded with colorful shipping containers at a port, and large white industrial storage tanks in a facility. The visuals represent technology, trade logistics, and industrial infrastructure, highlighting key sectors of productivity and economic activity."/>
                  <pic:cNvPicPr/>
                </pic:nvPicPr>
                <pic:blipFill>
                  <a:blip r:embed="rId1">
                    <a:extLst>
                      <a:ext uri="{28A0092B-C50C-407E-A947-70E740481C1C}">
                        <a14:useLocalDpi xmlns:a14="http://schemas.microsoft.com/office/drawing/2010/main" val="0"/>
                      </a:ext>
                    </a:extLst>
                  </a:blip>
                  <a:stretch>
                    <a:fillRect/>
                  </a:stretch>
                </pic:blipFill>
                <pic:spPr>
                  <a:xfrm>
                    <a:off x="0" y="0"/>
                    <a:ext cx="7560000" cy="10691305"/>
                  </a:xfrm>
                  <a:prstGeom prst="rect">
                    <a:avLst/>
                  </a:prstGeom>
                </pic:spPr>
              </pic:pic>
            </a:graphicData>
          </a:graphic>
          <wp14:sizeRelH relativeFrom="page">
            <wp14:pctWidth>0</wp14:pctWidth>
          </wp14:sizeRelH>
          <wp14:sizeRelV relativeFrom="page">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DB40DE9" w14:textId="77777777" w:rsidR="00B30A66" w:rsidRPr="007215EF" w:rsidRDefault="00B30A66" w:rsidP="007215EF">
    <w:r>
      <w:rPr>
        <w:noProof/>
      </w:rPr>
      <w:drawing>
        <wp:anchor distT="0" distB="0" distL="114300" distR="114300" simplePos="0" relativeHeight="251658241" behindDoc="1" locked="0" layoutInCell="1" allowOverlap="1" wp14:anchorId="215C5038" wp14:editId="6D7E3441">
          <wp:simplePos x="0" y="0"/>
          <wp:positionH relativeFrom="page">
            <wp:align>left</wp:align>
          </wp:positionH>
          <wp:positionV relativeFrom="paragraph">
            <wp:posOffset>-504421</wp:posOffset>
          </wp:positionV>
          <wp:extent cx="7560000" cy="10691169"/>
          <wp:effectExtent l="0" t="0" r="3175" b="0"/>
          <wp:wrapNone/>
          <wp:docPr id="1808787234" name="Picture 15" descr="Australian Government Productivity Commission logo | Trade and Assistance Review cove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85613657" name="Picture 15" descr="Australian Government Productivity Commission logo | Trade and Assistance Review cover"/>
                  <pic:cNvPicPr/>
                </pic:nvPicPr>
                <pic:blipFill>
                  <a:blip r:embed="rId1">
                    <a:extLst>
                      <a:ext uri="{28A0092B-C50C-407E-A947-70E740481C1C}">
                        <a14:useLocalDpi xmlns:a14="http://schemas.microsoft.com/office/drawing/2010/main" val="0"/>
                      </a:ext>
                    </a:extLst>
                  </a:blip>
                  <a:stretch>
                    <a:fillRect/>
                  </a:stretch>
                </pic:blipFill>
                <pic:spPr>
                  <a:xfrm>
                    <a:off x="0" y="0"/>
                    <a:ext cx="7560000" cy="10691169"/>
                  </a:xfrm>
                  <a:prstGeom prst="rect">
                    <a:avLst/>
                  </a:prstGeom>
                </pic:spPr>
              </pic:pic>
            </a:graphicData>
          </a:graphic>
          <wp14:sizeRelH relativeFrom="page">
            <wp14:pctWidth>0</wp14:pctWidth>
          </wp14:sizeRelH>
          <wp14:sizeRelV relativeFrom="page">
            <wp14:pctHeight>0</wp14:pctHeight>
          </wp14:sizeRelV>
        </wp:anchor>
      </w:drawing>
    </w:r>
  </w:p>
  <w:p w14:paraId="4F865BEA" w14:textId="77777777" w:rsidR="00B30A66" w:rsidRPr="005965BC" w:rsidRDefault="00B30A66" w:rsidP="005965BC">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652145C" w14:textId="77777777" w:rsidR="00B30A66" w:rsidRDefault="00B30A66">
    <w:pPr>
      <w:pStyle w:val="Header-Keyline"/>
    </w:pPr>
    <w:r>
      <w:rPr>
        <w:rStyle w:val="Strong"/>
      </w:rPr>
      <w:t>Trade and Assistance Review 2024–25</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5706CE4" w14:textId="0873DE7A" w:rsidR="00B30A66" w:rsidRPr="002E3FA1" w:rsidRDefault="00AB421E" w:rsidP="00FA3467">
    <w:pPr>
      <w:pStyle w:val="Header-KeylineRight"/>
    </w:pPr>
    <w:fldSimple w:instr=" STYLEREF  &quot;Heading 1-no background&quot;  \* MERGEFORMAT ">
      <w:r>
        <w:rPr>
          <w:noProof/>
        </w:rPr>
        <w:t>Contents</w:t>
      </w:r>
    </w:fldSimple>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F24AF42" w14:textId="77777777" w:rsidR="00B30A66" w:rsidRDefault="00B30A66">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D7C950B" w14:textId="77777777" w:rsidR="00E87005" w:rsidRDefault="00E87005">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7B254B8" w14:textId="4B5012C2" w:rsidR="00F548AA" w:rsidRPr="00667D4C" w:rsidRDefault="00F548AA" w:rsidP="00F548AA">
    <w:pPr>
      <w:pStyle w:val="Header-KeylineRight"/>
    </w:pPr>
    <w:r w:rsidRPr="00327C55">
      <w:rPr>
        <w:rStyle w:val="Strong"/>
        <w:b w:val="0"/>
        <w:bCs w:val="0"/>
      </w:rPr>
      <w:t>Methodological annex</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084F7E6" w14:textId="77777777" w:rsidR="00E87005" w:rsidRDefault="00E87005">
    <w:pPr>
      <w:pStyle w:val="Heade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FE833A" w14:textId="18AF6C87" w:rsidR="00E87005" w:rsidRDefault="007554C4" w:rsidP="00961F40">
    <w:pPr>
      <w:pStyle w:val="Header-Keyline"/>
      <w:tabs>
        <w:tab w:val="clear" w:pos="4513"/>
        <w:tab w:val="clear" w:pos="9026"/>
        <w:tab w:val="right" w:pos="9638"/>
      </w:tabs>
      <w:spacing w:after="120"/>
    </w:pPr>
    <w:r>
      <w:rPr>
        <w:rStyle w:val="Strong"/>
      </w:rPr>
      <w:t xml:space="preserve">Trade and </w:t>
    </w:r>
    <w:r w:rsidR="00DA4D87">
      <w:rPr>
        <w:rStyle w:val="Strong"/>
      </w:rPr>
      <w:t>A</w:t>
    </w:r>
    <w:r>
      <w:rPr>
        <w:rStyle w:val="Strong"/>
      </w:rPr>
      <w:t xml:space="preserve">ssistance </w:t>
    </w:r>
    <w:r w:rsidR="00DA4D87">
      <w:rPr>
        <w:rStyle w:val="Strong"/>
      </w:rPr>
      <w:t>R</w:t>
    </w:r>
    <w:r>
      <w:rPr>
        <w:rStyle w:val="Strong"/>
      </w:rPr>
      <w:t>eview 202</w:t>
    </w:r>
    <w:r w:rsidR="00F548AA">
      <w:rPr>
        <w:rStyle w:val="Strong"/>
      </w:rPr>
      <w:t>4</w:t>
    </w:r>
    <w:r>
      <w:rPr>
        <w:rStyle w:val="Strong"/>
      </w:rPr>
      <w:t>-2</w:t>
    </w:r>
    <w:r w:rsidR="00F548AA">
      <w:rPr>
        <w:rStyle w:val="Strong"/>
      </w:rPr>
      <w:t>5</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2E7B856" w14:textId="5CF5B325" w:rsidR="00E87005" w:rsidRDefault="00AB421E" w:rsidP="006D4212">
    <w:pPr>
      <w:pStyle w:val="Header-KeylineRight"/>
    </w:pPr>
    <w:fldSimple w:instr="STYLEREF  &quot;Heading 1-no background&quot;  \* MERGEFORMAT">
      <w:r>
        <w:rPr>
          <w:noProof/>
        </w:rPr>
        <w:t>Contents</w:t>
      </w:r>
    </w:fldSimple>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BABD0DB" w14:textId="77777777" w:rsidR="00E87005" w:rsidRDefault="00E87005">
    <w:pPr>
      <w:pStyle w:val="Header"/>
    </w:pP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5D8FABA" w14:textId="4C9E69A9" w:rsidR="00E87005" w:rsidRDefault="007554C4" w:rsidP="00AC2D4B">
    <w:pPr>
      <w:pStyle w:val="Header-Keyline"/>
    </w:pPr>
    <w:r>
      <w:rPr>
        <w:rStyle w:val="Strong"/>
      </w:rPr>
      <w:t xml:space="preserve">Trade and </w:t>
    </w:r>
    <w:r w:rsidR="00CA7C38">
      <w:rPr>
        <w:rStyle w:val="Strong"/>
      </w:rPr>
      <w:t>A</w:t>
    </w:r>
    <w:r>
      <w:rPr>
        <w:rStyle w:val="Strong"/>
      </w:rPr>
      <w:t xml:space="preserve">ssistance </w:t>
    </w:r>
    <w:r w:rsidR="00CA7C38">
      <w:rPr>
        <w:rStyle w:val="Strong"/>
      </w:rPr>
      <w:t>R</w:t>
    </w:r>
    <w:r>
      <w:rPr>
        <w:rStyle w:val="Strong"/>
      </w:rPr>
      <w:t>eview 202</w:t>
    </w:r>
    <w:r w:rsidR="00F548AA">
      <w:rPr>
        <w:rStyle w:val="Strong"/>
      </w:rPr>
      <w:t>4</w:t>
    </w:r>
    <w:r w:rsidR="00916F35">
      <w:rPr>
        <w:rStyle w:val="Strong"/>
      </w:rPr>
      <w:t>–</w:t>
    </w:r>
    <w:r>
      <w:rPr>
        <w:rStyle w:val="Strong"/>
      </w:rPr>
      <w:t>2</w:t>
    </w:r>
    <w:r w:rsidR="00F548AA">
      <w:rPr>
        <w:rStyle w:val="Strong"/>
      </w:rPr>
      <w:t>5</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F946C1C" w14:textId="77777777" w:rsidR="00E87005" w:rsidRPr="00327C55" w:rsidRDefault="00E87005" w:rsidP="006D4212">
    <w:pPr>
      <w:pStyle w:val="Header-KeylineRight"/>
      <w:rPr>
        <w:b/>
        <w:bCs/>
      </w:rPr>
    </w:pPr>
    <w:r w:rsidRPr="00327C55">
      <w:rPr>
        <w:rStyle w:val="Strong"/>
        <w:b w:val="0"/>
        <w:bCs w:val="0"/>
      </w:rPr>
      <w:t>Methodological annex</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F42BA8" w14:textId="77777777" w:rsidR="00E87005" w:rsidRDefault="00E87005">
    <w:pPr>
      <w:pStyle w:val="Header"/>
    </w:pP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3AFF2DA" w14:textId="77777777" w:rsidR="00C244DC" w:rsidRDefault="00C244DC" w:rsidP="00AC2D4B">
    <w:pPr>
      <w:pStyle w:val="Header-Keyline"/>
    </w:pPr>
    <w:r>
      <w:rPr>
        <w:rStyle w:val="Strong"/>
      </w:rPr>
      <w:t>Trade and Assistance Review 2024–25</w:t>
    </w:r>
    <w:r>
      <w:rPr>
        <w:noProof/>
      </w:rPr>
      <w:drawing>
        <wp:anchor distT="0" distB="0" distL="114300" distR="114300" simplePos="0" relativeHeight="251661313" behindDoc="1" locked="0" layoutInCell="1" allowOverlap="1" wp14:anchorId="2004685E" wp14:editId="6424A973">
          <wp:simplePos x="0" y="0"/>
          <wp:positionH relativeFrom="column">
            <wp:posOffset>-720090</wp:posOffset>
          </wp:positionH>
          <wp:positionV relativeFrom="paragraph">
            <wp:posOffset>-504190</wp:posOffset>
          </wp:positionV>
          <wp:extent cx="7560000" cy="10681108"/>
          <wp:effectExtent l="0" t="0" r="3175" b="6350"/>
          <wp:wrapNone/>
          <wp:docPr id="1935122536" name="Picture 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10242217" name="Picture 4">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7560000" cy="10681108"/>
                  </a:xfrm>
                  <a:prstGeom prst="rect">
                    <a:avLst/>
                  </a:prstGeom>
                </pic:spPr>
              </pic:pic>
            </a:graphicData>
          </a:graphic>
          <wp14:sizeRelH relativeFrom="margin">
            <wp14:pctWidth>0</wp14:pctWidth>
          </wp14:sizeRelH>
          <wp14:sizeRelV relativeFrom="margin">
            <wp14:pctHeight>0</wp14:pctHeight>
          </wp14:sizeRelV>
        </wp:anchor>
      </w:drawing>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94C183" w14:textId="77777777" w:rsidR="00994252" w:rsidRPr="00327C55" w:rsidRDefault="00994252" w:rsidP="006D4212">
    <w:pPr>
      <w:pStyle w:val="Header-KeylineRight"/>
      <w:rPr>
        <w:b/>
        <w:bCs/>
      </w:rPr>
    </w:pPr>
    <w:r w:rsidRPr="00327C55">
      <w:rPr>
        <w:rStyle w:val="Strong"/>
        <w:b w:val="0"/>
        <w:bCs w:val="0"/>
      </w:rPr>
      <w:t>Methodological annex</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2146800" w14:textId="77777777" w:rsidR="00994252" w:rsidRDefault="00994252" w:rsidP="00AC2D4B">
    <w:pPr>
      <w:pStyle w:val="Header-Keyline"/>
    </w:pPr>
    <w:r>
      <w:rPr>
        <w:rStyle w:val="Strong"/>
      </w:rPr>
      <w:t>Trade and Assistance Review 2024–25</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DDA3E56" w14:textId="1C3947CB" w:rsidR="00A76C94" w:rsidRDefault="00AB421E" w:rsidP="004544D6">
    <w:pPr>
      <w:pStyle w:val="Header-KeylineRight"/>
    </w:pPr>
    <w:fldSimple w:instr=" STYLEREF  &quot;Heading 1-no background&quot;  \* MERGEFORMAT ">
      <w:r>
        <w:rPr>
          <w:noProof/>
        </w:rPr>
        <w:t>About this annex</w:t>
      </w:r>
    </w:fldSimple>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6102B7" w14:textId="6D2D3564" w:rsidR="00C14DD6" w:rsidRDefault="00C14DD6">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0"/>
    <w:multiLevelType w:val="singleLevel"/>
    <w:tmpl w:val="CF5454E4"/>
    <w:lvl w:ilvl="0">
      <w:start w:val="1"/>
      <w:numFmt w:val="bullet"/>
      <w:pStyle w:val="ListBullet5"/>
      <w:lvlText w:val=""/>
      <w:lvlJc w:val="left"/>
      <w:pPr>
        <w:tabs>
          <w:tab w:val="num" w:pos="1492"/>
        </w:tabs>
        <w:ind w:left="1492" w:hanging="360"/>
      </w:pPr>
      <w:rPr>
        <w:rFonts w:ascii="Symbol" w:hAnsi="Symbol" w:hint="default"/>
      </w:rPr>
    </w:lvl>
  </w:abstractNum>
  <w:abstractNum w:abstractNumId="1" w15:restartNumberingAfterBreak="0">
    <w:nsid w:val="05537F55"/>
    <w:multiLevelType w:val="hybridMultilevel"/>
    <w:tmpl w:val="B1824760"/>
    <w:lvl w:ilvl="0" w:tplc="767AB4E8">
      <w:start w:val="1"/>
      <w:numFmt w:val="bullet"/>
      <w:lvlText w:val="-"/>
      <w:lvlJc w:val="left"/>
      <w:pPr>
        <w:ind w:left="720" w:hanging="360"/>
      </w:pPr>
      <w:rPr>
        <w:rFonts w:ascii="Arial" w:eastAsiaTheme="minorHAnsi" w:hAnsi="Arial"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 w15:restartNumberingAfterBreak="0">
    <w:nsid w:val="074A6380"/>
    <w:multiLevelType w:val="multilevel"/>
    <w:tmpl w:val="C47EA3E6"/>
    <w:styleLink w:val="TableList"/>
    <w:lvl w:ilvl="0">
      <w:start w:val="1"/>
      <w:numFmt w:val="decimal"/>
      <w:pStyle w:val="TableHeading-numbered"/>
      <w:suff w:val="space"/>
      <w:lvlText w:val="%1."/>
      <w:lvlJc w:val="left"/>
      <w:pPr>
        <w:ind w:left="0" w:firstLine="0"/>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 w15:restartNumberingAfterBreak="0">
    <w:nsid w:val="09C1734A"/>
    <w:multiLevelType w:val="multilevel"/>
    <w:tmpl w:val="72768BCE"/>
    <w:styleLink w:val="AppendixHeadingList"/>
    <w:lvl w:ilvl="0">
      <w:start w:val="1"/>
      <w:numFmt w:val="upperLetter"/>
      <w:pStyle w:val="Heading-Appendix"/>
      <w:lvlText w:val="%1."/>
      <w:lvlJc w:val="left"/>
      <w:pPr>
        <w:ind w:left="1418" w:hanging="851"/>
      </w:pPr>
      <w:rPr>
        <w:rFonts w:hint="default"/>
      </w:rPr>
    </w:lvl>
    <w:lvl w:ilvl="1">
      <w:start w:val="1"/>
      <w:numFmt w:val="decimal"/>
      <w:pStyle w:val="Heading2-Appendix"/>
      <w:lvlText w:val="%1.%2"/>
      <w:lvlJc w:val="left"/>
      <w:pPr>
        <w:ind w:left="851" w:hanging="851"/>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4" w15:restartNumberingAfterBreak="0">
    <w:nsid w:val="0AC2735F"/>
    <w:multiLevelType w:val="multilevel"/>
    <w:tmpl w:val="EE6A07A2"/>
    <w:styleLink w:val="ListHeadings"/>
    <w:lvl w:ilvl="0">
      <w:start w:val="1"/>
      <w:numFmt w:val="decimal"/>
      <w:isLgl/>
      <w:lvlText w:val="%1."/>
      <w:lvlJc w:val="left"/>
      <w:pPr>
        <w:ind w:left="1418" w:hanging="851"/>
      </w:pPr>
      <w:rPr>
        <w:rFonts w:hint="default"/>
      </w:rPr>
    </w:lvl>
    <w:lvl w:ilvl="1">
      <w:start w:val="1"/>
      <w:numFmt w:val="decimal"/>
      <w:suff w:val="space"/>
      <w:lvlText w:val="Box %1.%2"/>
      <w:lvlJc w:val="left"/>
      <w:pPr>
        <w:ind w:left="1134" w:hanging="1134"/>
      </w:pPr>
      <w:rPr>
        <w:rFonts w:hint="default"/>
      </w:rPr>
    </w:lvl>
    <w:lvl w:ilvl="2">
      <w:start w:val="1"/>
      <w:numFmt w:val="decimal"/>
      <w:lvlText w:val="%1.%3"/>
      <w:lvlJc w:val="left"/>
      <w:pPr>
        <w:ind w:left="851" w:hanging="851"/>
      </w:pPr>
      <w:rPr>
        <w:rFonts w:hint="default"/>
      </w:rPr>
    </w:lvl>
    <w:lvl w:ilvl="3">
      <w:start w:val="1"/>
      <w:numFmt w:val="decimal"/>
      <w:lvlText w:val="%1.%2.%3.%4."/>
      <w:lvlJc w:val="left"/>
      <w:pPr>
        <w:ind w:left="1361" w:hanging="1361"/>
      </w:pPr>
      <w:rPr>
        <w:rFonts w:hint="default"/>
      </w:rPr>
    </w:lvl>
    <w:lvl w:ilvl="4">
      <w:start w:val="1"/>
      <w:numFmt w:val="decimal"/>
      <w:lvlText w:val="%1.%2.%3.%4.%5"/>
      <w:lvlJc w:val="left"/>
      <w:pPr>
        <w:ind w:left="1701" w:hanging="1701"/>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5" w15:restartNumberingAfterBreak="0">
    <w:nsid w:val="0F6F37EA"/>
    <w:multiLevelType w:val="multilevel"/>
    <w:tmpl w:val="CE80976C"/>
    <w:styleLink w:val="Numbering"/>
    <w:lvl w:ilvl="0">
      <w:start w:val="1"/>
      <w:numFmt w:val="decimal"/>
      <w:lvlText w:val="%1."/>
      <w:lvlJc w:val="left"/>
      <w:pPr>
        <w:ind w:left="454" w:hanging="454"/>
      </w:pPr>
      <w:rPr>
        <w:rFonts w:hint="default"/>
      </w:rPr>
    </w:lvl>
    <w:lvl w:ilvl="1">
      <w:start w:val="1"/>
      <w:numFmt w:val="decimal"/>
      <w:lvlText w:val="%1.%2."/>
      <w:lvlJc w:val="left"/>
      <w:pPr>
        <w:ind w:left="680" w:hanging="680"/>
      </w:pPr>
      <w:rPr>
        <w:rFonts w:hint="default"/>
      </w:rPr>
    </w:lvl>
    <w:lvl w:ilvl="2">
      <w:start w:val="1"/>
      <w:numFmt w:val="decimal"/>
      <w:lvlText w:val="%1.%2.%3."/>
      <w:lvlJc w:val="left"/>
      <w:pPr>
        <w:ind w:left="907" w:hanging="907"/>
      </w:pPr>
      <w:rPr>
        <w:rFonts w:hint="default"/>
      </w:rPr>
    </w:lvl>
    <w:lvl w:ilvl="3">
      <w:start w:val="1"/>
      <w:numFmt w:val="decimal"/>
      <w:lvlText w:val="%1.%2.%3.%4."/>
      <w:lvlJc w:val="left"/>
      <w:pPr>
        <w:ind w:left="1134" w:hanging="1134"/>
      </w:pPr>
      <w:rPr>
        <w:rFonts w:hint="default"/>
      </w:rPr>
    </w:lvl>
    <w:lvl w:ilvl="4">
      <w:start w:val="1"/>
      <w:numFmt w:val="decimal"/>
      <w:lvlText w:val="%1.%2.%3.%4.%5"/>
      <w:lvlJc w:val="left"/>
      <w:pPr>
        <w:ind w:left="1361" w:hanging="1361"/>
      </w:pPr>
      <w:rPr>
        <w:rFonts w:hint="default"/>
      </w:rPr>
    </w:lvl>
    <w:lvl w:ilvl="5">
      <w:start w:val="1"/>
      <w:numFmt w:val="decimal"/>
      <w:lvlText w:val="%6"/>
      <w:lvlJc w:val="left"/>
      <w:pPr>
        <w:ind w:left="567" w:hanging="567"/>
      </w:pPr>
      <w:rPr>
        <w:rFonts w:hint="default"/>
      </w:rPr>
    </w:lvl>
    <w:lvl w:ilvl="6">
      <w:start w:val="1"/>
      <w:numFmt w:val="decimal"/>
      <w:lvlText w:val="%7."/>
      <w:lvlJc w:val="left"/>
      <w:pPr>
        <w:ind w:left="567" w:hanging="567"/>
      </w:pPr>
      <w:rPr>
        <w:rFonts w:hint="default"/>
      </w:rPr>
    </w:lvl>
    <w:lvl w:ilvl="7">
      <w:start w:val="1"/>
      <w:numFmt w:val="decimal"/>
      <w:lvlText w:val="%8."/>
      <w:lvlJc w:val="left"/>
      <w:pPr>
        <w:ind w:left="567" w:hanging="567"/>
      </w:pPr>
      <w:rPr>
        <w:rFonts w:hint="default"/>
      </w:rPr>
    </w:lvl>
    <w:lvl w:ilvl="8">
      <w:start w:val="1"/>
      <w:numFmt w:val="none"/>
      <w:lvlText w:val=""/>
      <w:lvlJc w:val="right"/>
      <w:pPr>
        <w:ind w:left="567" w:hanging="567"/>
      </w:pPr>
      <w:rPr>
        <w:rFonts w:hint="default"/>
      </w:rPr>
    </w:lvl>
  </w:abstractNum>
  <w:abstractNum w:abstractNumId="6" w15:restartNumberingAfterBreak="0">
    <w:nsid w:val="12377B66"/>
    <w:multiLevelType w:val="multilevel"/>
    <w:tmpl w:val="4F48000A"/>
    <w:styleLink w:val="Alphalist"/>
    <w:lvl w:ilvl="0">
      <w:start w:val="1"/>
      <w:numFmt w:val="lowerLetter"/>
      <w:pStyle w:val="ListAlpha1"/>
      <w:lvlText w:val="%1."/>
      <w:lvlJc w:val="left"/>
      <w:pPr>
        <w:ind w:left="227" w:hanging="227"/>
      </w:pPr>
      <w:rPr>
        <w:rFonts w:hint="default"/>
      </w:rPr>
    </w:lvl>
    <w:lvl w:ilvl="1">
      <w:start w:val="1"/>
      <w:numFmt w:val="lowerLetter"/>
      <w:pStyle w:val="ListAlpha2"/>
      <w:lvlText w:val="%2."/>
      <w:lvlJc w:val="left"/>
      <w:pPr>
        <w:ind w:left="454" w:hanging="227"/>
      </w:pPr>
      <w:rPr>
        <w:rFonts w:hint="default"/>
      </w:rPr>
    </w:lvl>
    <w:lvl w:ilvl="2">
      <w:start w:val="1"/>
      <w:numFmt w:val="lowerRoman"/>
      <w:pStyle w:val="ListAlpha3"/>
      <w:lvlText w:val="%3."/>
      <w:lvlJc w:val="left"/>
      <w:pPr>
        <w:ind w:left="454" w:hanging="227"/>
      </w:pPr>
      <w:rPr>
        <w:rFonts w:hint="default"/>
      </w:rPr>
    </w:lvl>
    <w:lvl w:ilvl="3">
      <w:start w:val="1"/>
      <w:numFmt w:val="lowerRoman"/>
      <w:pStyle w:val="ListAlpha4"/>
      <w:lvlText w:val="%4."/>
      <w:lvlJc w:val="left"/>
      <w:pPr>
        <w:ind w:left="680" w:hanging="226"/>
      </w:pPr>
      <w:rPr>
        <w:rFonts w:hint="default"/>
      </w:rPr>
    </w:lvl>
    <w:lvl w:ilvl="4">
      <w:start w:val="1"/>
      <w:numFmt w:val="lowerLetter"/>
      <w:lvlText w:val="(%5)"/>
      <w:lvlJc w:val="left"/>
      <w:pPr>
        <w:ind w:left="907" w:hanging="227"/>
      </w:pPr>
      <w:rPr>
        <w:rFonts w:hint="default"/>
      </w:rPr>
    </w:lvl>
    <w:lvl w:ilvl="5">
      <w:start w:val="1"/>
      <w:numFmt w:val="lowerRoman"/>
      <w:lvlText w:val="(%6)"/>
      <w:lvlJc w:val="left"/>
      <w:pPr>
        <w:ind w:left="1134" w:hanging="227"/>
      </w:pPr>
      <w:rPr>
        <w:rFonts w:hint="default"/>
      </w:rPr>
    </w:lvl>
    <w:lvl w:ilvl="6">
      <w:start w:val="1"/>
      <w:numFmt w:val="decimal"/>
      <w:lvlText w:val="%7."/>
      <w:lvlJc w:val="left"/>
      <w:pPr>
        <w:ind w:left="1361" w:hanging="227"/>
      </w:pPr>
      <w:rPr>
        <w:rFonts w:hint="default"/>
      </w:rPr>
    </w:lvl>
    <w:lvl w:ilvl="7">
      <w:start w:val="1"/>
      <w:numFmt w:val="lowerLetter"/>
      <w:lvlText w:val="%8."/>
      <w:lvlJc w:val="left"/>
      <w:pPr>
        <w:ind w:left="1588" w:hanging="227"/>
      </w:pPr>
      <w:rPr>
        <w:rFonts w:hint="default"/>
      </w:rPr>
    </w:lvl>
    <w:lvl w:ilvl="8">
      <w:start w:val="1"/>
      <w:numFmt w:val="lowerRoman"/>
      <w:lvlText w:val="%9."/>
      <w:lvlJc w:val="left"/>
      <w:pPr>
        <w:ind w:left="1814" w:hanging="226"/>
      </w:pPr>
      <w:rPr>
        <w:rFonts w:hint="default"/>
      </w:rPr>
    </w:lvl>
  </w:abstractNum>
  <w:abstractNum w:abstractNumId="7" w15:restartNumberingAfterBreak="0">
    <w:nsid w:val="16155739"/>
    <w:multiLevelType w:val="multilevel"/>
    <w:tmpl w:val="55366B42"/>
    <w:styleLink w:val="LetteredList"/>
    <w:lvl w:ilvl="0">
      <w:start w:val="1"/>
      <w:numFmt w:val="lowerLetter"/>
      <w:pStyle w:val="List"/>
      <w:lvlText w:val="%1."/>
      <w:lvlJc w:val="left"/>
      <w:pPr>
        <w:ind w:left="227" w:hanging="227"/>
      </w:pPr>
      <w:rPr>
        <w:rFonts w:hint="default"/>
      </w:rPr>
    </w:lvl>
    <w:lvl w:ilvl="1">
      <w:start w:val="1"/>
      <w:numFmt w:val="lowerLetter"/>
      <w:pStyle w:val="List2"/>
      <w:lvlText w:val="%2."/>
      <w:lvlJc w:val="left"/>
      <w:pPr>
        <w:ind w:left="454" w:hanging="227"/>
      </w:pPr>
      <w:rPr>
        <w:rFonts w:hint="default"/>
      </w:rPr>
    </w:lvl>
    <w:lvl w:ilvl="2">
      <w:start w:val="1"/>
      <w:numFmt w:val="lowerRoman"/>
      <w:pStyle w:val="List3"/>
      <w:lvlText w:val="%3."/>
      <w:lvlJc w:val="left"/>
      <w:pPr>
        <w:ind w:left="454" w:hanging="227"/>
      </w:pPr>
      <w:rPr>
        <w:rFonts w:hint="default"/>
      </w:rPr>
    </w:lvl>
    <w:lvl w:ilvl="3">
      <w:start w:val="1"/>
      <w:numFmt w:val="lowerRoman"/>
      <w:pStyle w:val="List4"/>
      <w:lvlText w:val="%4."/>
      <w:lvlJc w:val="left"/>
      <w:pPr>
        <w:ind w:left="680" w:hanging="226"/>
      </w:pPr>
      <w:rPr>
        <w:rFonts w:hint="default"/>
      </w:rPr>
    </w:lvl>
    <w:lvl w:ilvl="4">
      <w:start w:val="1"/>
      <w:numFmt w:val="lowerRoman"/>
      <w:lvlText w:val="%5."/>
      <w:lvlJc w:val="left"/>
      <w:pPr>
        <w:ind w:left="907" w:hanging="227"/>
      </w:pPr>
      <w:rPr>
        <w:rFonts w:hint="default"/>
      </w:rPr>
    </w:lvl>
    <w:lvl w:ilvl="5">
      <w:start w:val="1"/>
      <w:numFmt w:val="lowerRoman"/>
      <w:lvlText w:val="%6."/>
      <w:lvlJc w:val="left"/>
      <w:pPr>
        <w:tabs>
          <w:tab w:val="num" w:pos="1644"/>
        </w:tabs>
        <w:ind w:left="1134" w:hanging="227"/>
      </w:pPr>
      <w:rPr>
        <w:rFonts w:hint="default"/>
      </w:rPr>
    </w:lvl>
    <w:lvl w:ilvl="6">
      <w:start w:val="1"/>
      <w:numFmt w:val="lowerLetter"/>
      <w:lvlText w:val="%7."/>
      <w:lvlJc w:val="left"/>
      <w:pPr>
        <w:ind w:left="1361" w:hanging="227"/>
      </w:pPr>
      <w:rPr>
        <w:rFonts w:hint="default"/>
      </w:rPr>
    </w:lvl>
    <w:lvl w:ilvl="7">
      <w:start w:val="1"/>
      <w:numFmt w:val="lowerLetter"/>
      <w:lvlText w:val="%8."/>
      <w:lvlJc w:val="left"/>
      <w:pPr>
        <w:ind w:left="1588" w:hanging="227"/>
      </w:pPr>
      <w:rPr>
        <w:rFonts w:hint="default"/>
      </w:rPr>
    </w:lvl>
    <w:lvl w:ilvl="8">
      <w:start w:val="1"/>
      <w:numFmt w:val="lowerLetter"/>
      <w:lvlText w:val="%9."/>
      <w:lvlJc w:val="left"/>
      <w:pPr>
        <w:ind w:left="1814" w:hanging="226"/>
      </w:pPr>
      <w:rPr>
        <w:rFonts w:hint="default"/>
      </w:rPr>
    </w:lvl>
  </w:abstractNum>
  <w:abstractNum w:abstractNumId="8" w15:restartNumberingAfterBreak="0">
    <w:nsid w:val="1A1A0E47"/>
    <w:multiLevelType w:val="multilevel"/>
    <w:tmpl w:val="BCC2EEC0"/>
    <w:lvl w:ilvl="0">
      <w:start w:val="1"/>
      <w:numFmt w:val="decimal"/>
      <w:pStyle w:val="Heading1"/>
      <w:isLgl/>
      <w:lvlText w:val="%1."/>
      <w:lvlJc w:val="left"/>
      <w:pPr>
        <w:ind w:left="1418" w:hanging="851"/>
      </w:pPr>
      <w:rPr>
        <w:rFonts w:hint="default"/>
      </w:rPr>
    </w:lvl>
    <w:lvl w:ilvl="1">
      <w:start w:val="1"/>
      <w:numFmt w:val="decimal"/>
      <w:suff w:val="space"/>
      <w:lvlText w:val="Box %1.%2"/>
      <w:lvlJc w:val="left"/>
      <w:pPr>
        <w:ind w:left="1134" w:hanging="1134"/>
      </w:pPr>
      <w:rPr>
        <w:rFonts w:hint="default"/>
      </w:rPr>
    </w:lvl>
    <w:lvl w:ilvl="2">
      <w:start w:val="1"/>
      <w:numFmt w:val="decimal"/>
      <w:pStyle w:val="Heading2"/>
      <w:lvlText w:val="%1.%3"/>
      <w:lvlJc w:val="left"/>
      <w:pPr>
        <w:ind w:left="851" w:hanging="851"/>
      </w:pPr>
      <w:rPr>
        <w:rFonts w:hint="default"/>
      </w:rPr>
    </w:lvl>
    <w:lvl w:ilvl="3">
      <w:start w:val="1"/>
      <w:numFmt w:val="decimal"/>
      <w:lvlText w:val="%1.%2.%3.%4."/>
      <w:lvlJc w:val="left"/>
      <w:pPr>
        <w:ind w:left="1361" w:hanging="1361"/>
      </w:pPr>
      <w:rPr>
        <w:rFonts w:hint="default"/>
      </w:rPr>
    </w:lvl>
    <w:lvl w:ilvl="4">
      <w:start w:val="1"/>
      <w:numFmt w:val="decimal"/>
      <w:lvlText w:val="%1.%2.%3.%4.%5"/>
      <w:lvlJc w:val="left"/>
      <w:pPr>
        <w:ind w:left="1701" w:hanging="1701"/>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9" w15:restartNumberingAfterBreak="0">
    <w:nsid w:val="215905EC"/>
    <w:multiLevelType w:val="multilevel"/>
    <w:tmpl w:val="14F2CE60"/>
    <w:styleLink w:val="AppendixHeading"/>
    <w:lvl w:ilvl="0">
      <w:start w:val="1"/>
      <w:numFmt w:val="upperLetter"/>
      <w:lvlText w:val="%1."/>
      <w:lvlJc w:val="left"/>
      <w:pPr>
        <w:ind w:left="1418" w:hanging="851"/>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0" w15:restartNumberingAfterBreak="0">
    <w:nsid w:val="2D665246"/>
    <w:multiLevelType w:val="multilevel"/>
    <w:tmpl w:val="55366B42"/>
    <w:numStyleLink w:val="LetteredList"/>
  </w:abstractNum>
  <w:abstractNum w:abstractNumId="11" w15:restartNumberingAfterBreak="0">
    <w:nsid w:val="2DFE29AF"/>
    <w:multiLevelType w:val="multilevel"/>
    <w:tmpl w:val="72768BCE"/>
    <w:numStyleLink w:val="AppendixHeadingList"/>
  </w:abstractNum>
  <w:abstractNum w:abstractNumId="12" w15:restartNumberingAfterBreak="0">
    <w:nsid w:val="34945759"/>
    <w:multiLevelType w:val="multilevel"/>
    <w:tmpl w:val="EDDA6002"/>
    <w:styleLink w:val="TOCList"/>
    <w:lvl w:ilvl="0">
      <w:start w:val="1"/>
      <w:numFmt w:val="decimal"/>
      <w:lvlText w:val="%1"/>
      <w:lvlJc w:val="left"/>
      <w:pPr>
        <w:ind w:left="567" w:hanging="567"/>
      </w:pPr>
      <w:rPr>
        <w:rFonts w:hint="default"/>
        <w:b/>
        <w:i w:val="0"/>
        <w:color w:val="265A9A" w:themeColor="background2"/>
      </w:rPr>
    </w:lvl>
    <w:lvl w:ilvl="1">
      <w:start w:val="1"/>
      <w:numFmt w:val="decimal"/>
      <w:lvlText w:val="%1.%2"/>
      <w:lvlJc w:val="left"/>
      <w:pPr>
        <w:ind w:left="851" w:hanging="284"/>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3" w15:restartNumberingAfterBreak="0">
    <w:nsid w:val="467F3571"/>
    <w:multiLevelType w:val="multilevel"/>
    <w:tmpl w:val="DE7E2246"/>
    <w:styleLink w:val="Figure"/>
    <w:lvl w:ilvl="0">
      <w:start w:val="1"/>
      <w:numFmt w:val="lowerLetter"/>
      <w:suff w:val="space"/>
      <w:lvlText w:val="%1."/>
      <w:lvlJc w:val="left"/>
      <w:pPr>
        <w:ind w:left="0" w:firstLine="0"/>
      </w:pPr>
      <w:rPr>
        <w:rFonts w:hint="default"/>
        <w:b/>
        <w:i w:val="0"/>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4" w15:restartNumberingAfterBreak="0">
    <w:nsid w:val="5B687294"/>
    <w:multiLevelType w:val="multilevel"/>
    <w:tmpl w:val="BC6CEC38"/>
    <w:styleLink w:val="BoxList"/>
    <w:lvl w:ilvl="0">
      <w:start w:val="1"/>
      <w:numFmt w:val="decimal"/>
      <w:suff w:val="space"/>
      <w:lvlText w:val="Box %1 —"/>
      <w:lvlJc w:val="left"/>
      <w:pPr>
        <w:ind w:left="360" w:hanging="360"/>
      </w:pPr>
      <w:rPr>
        <w:rFonts w:hint="default"/>
      </w:rPr>
    </w:lvl>
    <w:lvl w:ilvl="1">
      <w:start w:val="1"/>
      <w:numFmt w:val="decimal"/>
      <w:suff w:val="space"/>
      <w:lvlText w:val="Box %1.%2 —"/>
      <w:lvlJc w:val="left"/>
      <w:pPr>
        <w:ind w:left="0" w:firstLine="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5" w15:restartNumberingAfterBreak="0">
    <w:nsid w:val="60DB7A26"/>
    <w:multiLevelType w:val="hybridMultilevel"/>
    <w:tmpl w:val="9DDC874E"/>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16" w15:restartNumberingAfterBreak="0">
    <w:nsid w:val="60E1502C"/>
    <w:multiLevelType w:val="multilevel"/>
    <w:tmpl w:val="FF8069A4"/>
    <w:styleLink w:val="Bullets"/>
    <w:lvl w:ilvl="0">
      <w:start w:val="1"/>
      <w:numFmt w:val="bullet"/>
      <w:pStyle w:val="ListBullet"/>
      <w:lvlText w:val="•"/>
      <w:lvlJc w:val="left"/>
      <w:pPr>
        <w:ind w:left="227" w:hanging="227"/>
      </w:pPr>
      <w:rPr>
        <w:rFonts w:ascii="Open Sans" w:hAnsi="Open Sans" w:cs="Times New Roman" w:hint="default"/>
        <w:color w:val="auto"/>
      </w:rPr>
    </w:lvl>
    <w:lvl w:ilvl="1">
      <w:start w:val="1"/>
      <w:numFmt w:val="bullet"/>
      <w:pStyle w:val="ListBullet2"/>
      <w:lvlText w:val="–"/>
      <w:lvlJc w:val="left"/>
      <w:pPr>
        <w:ind w:left="454" w:hanging="227"/>
      </w:pPr>
      <w:rPr>
        <w:rFonts w:ascii="Arial" w:hAnsi="Arial" w:hint="default"/>
        <w:color w:val="auto"/>
      </w:rPr>
    </w:lvl>
    <w:lvl w:ilvl="2">
      <w:start w:val="1"/>
      <w:numFmt w:val="bullet"/>
      <w:pStyle w:val="ListBullet3"/>
      <w:lvlText w:val="»"/>
      <w:lvlJc w:val="left"/>
      <w:pPr>
        <w:ind w:left="907" w:hanging="227"/>
      </w:pPr>
      <w:rPr>
        <w:rFonts w:ascii="Arial" w:hAnsi="Arial" w:hint="default"/>
        <w:color w:val="auto"/>
      </w:rPr>
    </w:lvl>
    <w:lvl w:ilvl="3">
      <w:start w:val="1"/>
      <w:numFmt w:val="bullet"/>
      <w:lvlText w:val="–"/>
      <w:lvlJc w:val="left"/>
      <w:pPr>
        <w:tabs>
          <w:tab w:val="num" w:pos="851"/>
        </w:tabs>
        <w:ind w:left="907" w:hanging="227"/>
      </w:pPr>
      <w:rPr>
        <w:rFonts w:ascii="Arial" w:hAnsi="Arial" w:hint="default"/>
        <w:color w:val="auto"/>
      </w:rPr>
    </w:lvl>
    <w:lvl w:ilvl="4">
      <w:start w:val="1"/>
      <w:numFmt w:val="bullet"/>
      <w:lvlText w:val="–"/>
      <w:lvlJc w:val="left"/>
      <w:pPr>
        <w:ind w:left="1134" w:hanging="227"/>
      </w:pPr>
      <w:rPr>
        <w:rFonts w:ascii="Arial" w:hAnsi="Arial" w:hint="default"/>
        <w:color w:val="auto"/>
      </w:rPr>
    </w:lvl>
    <w:lvl w:ilvl="5">
      <w:start w:val="1"/>
      <w:numFmt w:val="bullet"/>
      <w:lvlText w:val="–"/>
      <w:lvlJc w:val="left"/>
      <w:pPr>
        <w:ind w:left="1361" w:hanging="227"/>
      </w:pPr>
      <w:rPr>
        <w:rFonts w:ascii="Arial" w:hAnsi="Arial" w:hint="default"/>
      </w:rPr>
    </w:lvl>
    <w:lvl w:ilvl="6">
      <w:start w:val="1"/>
      <w:numFmt w:val="bullet"/>
      <w:lvlText w:val="–"/>
      <w:lvlJc w:val="left"/>
      <w:pPr>
        <w:ind w:left="1588" w:hanging="227"/>
      </w:pPr>
      <w:rPr>
        <w:rFonts w:ascii="Arial" w:hAnsi="Arial" w:hint="default"/>
      </w:rPr>
    </w:lvl>
    <w:lvl w:ilvl="7">
      <w:start w:val="1"/>
      <w:numFmt w:val="bullet"/>
      <w:lvlText w:val="–"/>
      <w:lvlJc w:val="left"/>
      <w:pPr>
        <w:ind w:left="1814" w:hanging="226"/>
      </w:pPr>
      <w:rPr>
        <w:rFonts w:ascii="Arial" w:hAnsi="Arial" w:hint="default"/>
      </w:rPr>
    </w:lvl>
    <w:lvl w:ilvl="8">
      <w:start w:val="1"/>
      <w:numFmt w:val="bullet"/>
      <w:lvlText w:val="–"/>
      <w:lvlJc w:val="left"/>
      <w:pPr>
        <w:tabs>
          <w:tab w:val="num" w:pos="2211"/>
        </w:tabs>
        <w:ind w:left="2041" w:hanging="227"/>
      </w:pPr>
      <w:rPr>
        <w:rFonts w:ascii="Arial" w:hAnsi="Arial" w:hint="default"/>
      </w:rPr>
    </w:lvl>
  </w:abstractNum>
  <w:abstractNum w:abstractNumId="17" w15:restartNumberingAfterBreak="0">
    <w:nsid w:val="67EB6AB0"/>
    <w:multiLevelType w:val="multilevel"/>
    <w:tmpl w:val="FF8069A4"/>
    <w:numStyleLink w:val="Bullets"/>
  </w:abstractNum>
  <w:abstractNum w:abstractNumId="18" w15:restartNumberingAfterBreak="0">
    <w:nsid w:val="761B4A1B"/>
    <w:multiLevelType w:val="multilevel"/>
    <w:tmpl w:val="4F48000A"/>
    <w:numStyleLink w:val="Alphalist"/>
  </w:abstractNum>
  <w:num w:numId="1" w16cid:durableId="980619292">
    <w:abstractNumId w:val="1"/>
  </w:num>
  <w:num w:numId="2" w16cid:durableId="98263488">
    <w:abstractNumId w:val="15"/>
  </w:num>
  <w:num w:numId="3" w16cid:durableId="2018074030">
    <w:abstractNumId w:val="6"/>
  </w:num>
  <w:num w:numId="4" w16cid:durableId="1432624396">
    <w:abstractNumId w:val="3"/>
  </w:num>
  <w:num w:numId="5" w16cid:durableId="2131387761">
    <w:abstractNumId w:val="9"/>
  </w:num>
  <w:num w:numId="6" w16cid:durableId="2018997098">
    <w:abstractNumId w:val="14"/>
  </w:num>
  <w:num w:numId="7" w16cid:durableId="1774789765">
    <w:abstractNumId w:val="16"/>
  </w:num>
  <w:num w:numId="8" w16cid:durableId="977346088">
    <w:abstractNumId w:val="13"/>
  </w:num>
  <w:num w:numId="9" w16cid:durableId="382142661">
    <w:abstractNumId w:val="11"/>
  </w:num>
  <w:num w:numId="10" w16cid:durableId="1291135143">
    <w:abstractNumId w:val="7"/>
  </w:num>
  <w:num w:numId="11" w16cid:durableId="1821190943">
    <w:abstractNumId w:val="10"/>
  </w:num>
  <w:num w:numId="12" w16cid:durableId="1362246844">
    <w:abstractNumId w:val="18"/>
  </w:num>
  <w:num w:numId="13" w16cid:durableId="2020765982">
    <w:abstractNumId w:val="0"/>
  </w:num>
  <w:num w:numId="14" w16cid:durableId="1744133842">
    <w:abstractNumId w:val="4"/>
  </w:num>
  <w:num w:numId="15" w16cid:durableId="895746544">
    <w:abstractNumId w:val="8"/>
  </w:num>
  <w:num w:numId="16" w16cid:durableId="276839218">
    <w:abstractNumId w:val="5"/>
  </w:num>
  <w:num w:numId="17" w16cid:durableId="896010043">
    <w:abstractNumId w:val="17"/>
  </w:num>
  <w:num w:numId="18" w16cid:durableId="462235735">
    <w:abstractNumId w:val="2"/>
  </w:num>
  <w:num w:numId="19" w16cid:durableId="1035038559">
    <w:abstractNumId w:val="12"/>
  </w:num>
  <w:num w:numId="20" w16cid:durableId="259224205">
    <w:abstractNumId w:val="17"/>
  </w:num>
  <w:num w:numId="21" w16cid:durableId="176042520">
    <w:abstractNumId w:val="17"/>
  </w:num>
  <w:numIdMacAtCleanup w:val="1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mirrorMargins/>
  <w:proofState w:spelling="clean" w:grammar="clean"/>
  <w:attachedTemplate r:id="rId1"/>
  <w:stylePaneFormatFilter w:val="1021" w:allStyles="1" w:customStyles="0" w:latentStyles="0" w:stylesInUse="0" w:headingStyles="1" w:numberingStyles="0" w:tableStyles="0" w:directFormattingOnRuns="0" w:directFormattingOnParagraphs="0" w:directFormattingOnNumbering="0" w:directFormattingOnTables="0" w:clearFormatting="1" w:top3HeadingStyles="0" w:visibleStyles="0" w:alternateStyleNames="0"/>
  <w:stylePaneSortMethod w:val="0000"/>
  <w:defaultTabStop w:val="720"/>
  <w:evenAndOddHeaders/>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12602A"/>
    <w:rsid w:val="00000075"/>
    <w:rsid w:val="00000F3C"/>
    <w:rsid w:val="00002C83"/>
    <w:rsid w:val="00004489"/>
    <w:rsid w:val="00005C79"/>
    <w:rsid w:val="0000696D"/>
    <w:rsid w:val="00014C56"/>
    <w:rsid w:val="00015265"/>
    <w:rsid w:val="00021CEB"/>
    <w:rsid w:val="00026C04"/>
    <w:rsid w:val="000300AF"/>
    <w:rsid w:val="000310CF"/>
    <w:rsid w:val="000331E4"/>
    <w:rsid w:val="0003338D"/>
    <w:rsid w:val="00033619"/>
    <w:rsid w:val="00035451"/>
    <w:rsid w:val="000430FF"/>
    <w:rsid w:val="00047894"/>
    <w:rsid w:val="0005151B"/>
    <w:rsid w:val="00054C95"/>
    <w:rsid w:val="000561CF"/>
    <w:rsid w:val="00056596"/>
    <w:rsid w:val="0005774F"/>
    <w:rsid w:val="00057A35"/>
    <w:rsid w:val="00062A44"/>
    <w:rsid w:val="000724AE"/>
    <w:rsid w:val="00073201"/>
    <w:rsid w:val="00076298"/>
    <w:rsid w:val="0007776A"/>
    <w:rsid w:val="00077A76"/>
    <w:rsid w:val="0008037D"/>
    <w:rsid w:val="00084369"/>
    <w:rsid w:val="00084660"/>
    <w:rsid w:val="00085FB9"/>
    <w:rsid w:val="00090B1F"/>
    <w:rsid w:val="00091286"/>
    <w:rsid w:val="0009742A"/>
    <w:rsid w:val="000974C5"/>
    <w:rsid w:val="000A0F08"/>
    <w:rsid w:val="000A347D"/>
    <w:rsid w:val="000A38AA"/>
    <w:rsid w:val="000B497F"/>
    <w:rsid w:val="000B4A72"/>
    <w:rsid w:val="000B5105"/>
    <w:rsid w:val="000C0BA2"/>
    <w:rsid w:val="000C5289"/>
    <w:rsid w:val="000C6B77"/>
    <w:rsid w:val="000E43B0"/>
    <w:rsid w:val="000E467B"/>
    <w:rsid w:val="000F4488"/>
    <w:rsid w:val="00100FAB"/>
    <w:rsid w:val="0011217E"/>
    <w:rsid w:val="00112E8F"/>
    <w:rsid w:val="0011544A"/>
    <w:rsid w:val="00120792"/>
    <w:rsid w:val="00124352"/>
    <w:rsid w:val="00125189"/>
    <w:rsid w:val="0012602A"/>
    <w:rsid w:val="001268BC"/>
    <w:rsid w:val="00130C44"/>
    <w:rsid w:val="00133E9E"/>
    <w:rsid w:val="00135704"/>
    <w:rsid w:val="0013722E"/>
    <w:rsid w:val="00137FAB"/>
    <w:rsid w:val="00141582"/>
    <w:rsid w:val="00142178"/>
    <w:rsid w:val="00145A39"/>
    <w:rsid w:val="00154E0D"/>
    <w:rsid w:val="001600E9"/>
    <w:rsid w:val="00160FEC"/>
    <w:rsid w:val="001610E5"/>
    <w:rsid w:val="00161BC8"/>
    <w:rsid w:val="00165D9C"/>
    <w:rsid w:val="00167C0D"/>
    <w:rsid w:val="0017074A"/>
    <w:rsid w:val="00170A5B"/>
    <w:rsid w:val="001714F3"/>
    <w:rsid w:val="001741AA"/>
    <w:rsid w:val="001768E7"/>
    <w:rsid w:val="00187F05"/>
    <w:rsid w:val="00191823"/>
    <w:rsid w:val="00193E70"/>
    <w:rsid w:val="001957BF"/>
    <w:rsid w:val="0019607B"/>
    <w:rsid w:val="001A0D77"/>
    <w:rsid w:val="001A196A"/>
    <w:rsid w:val="001A1D95"/>
    <w:rsid w:val="001A2565"/>
    <w:rsid w:val="001A7CE7"/>
    <w:rsid w:val="001B1762"/>
    <w:rsid w:val="001B17AC"/>
    <w:rsid w:val="001B3613"/>
    <w:rsid w:val="001B588D"/>
    <w:rsid w:val="001B71E7"/>
    <w:rsid w:val="001C7835"/>
    <w:rsid w:val="001D39AC"/>
    <w:rsid w:val="001D4050"/>
    <w:rsid w:val="001D7D9B"/>
    <w:rsid w:val="001E2CBB"/>
    <w:rsid w:val="001E65E3"/>
    <w:rsid w:val="001F13C1"/>
    <w:rsid w:val="001F1E9A"/>
    <w:rsid w:val="001F446D"/>
    <w:rsid w:val="001F6B0A"/>
    <w:rsid w:val="00201320"/>
    <w:rsid w:val="0020204A"/>
    <w:rsid w:val="002112EC"/>
    <w:rsid w:val="002160E1"/>
    <w:rsid w:val="00216F69"/>
    <w:rsid w:val="002216E0"/>
    <w:rsid w:val="00221800"/>
    <w:rsid w:val="00221AB7"/>
    <w:rsid w:val="00227712"/>
    <w:rsid w:val="002457DE"/>
    <w:rsid w:val="00246435"/>
    <w:rsid w:val="00246BCF"/>
    <w:rsid w:val="00251245"/>
    <w:rsid w:val="00251CA2"/>
    <w:rsid w:val="00255D10"/>
    <w:rsid w:val="00257BCF"/>
    <w:rsid w:val="002601BB"/>
    <w:rsid w:val="00264B8C"/>
    <w:rsid w:val="00265918"/>
    <w:rsid w:val="0026784B"/>
    <w:rsid w:val="00270834"/>
    <w:rsid w:val="00270BBD"/>
    <w:rsid w:val="00273E86"/>
    <w:rsid w:val="00280DEF"/>
    <w:rsid w:val="002814E6"/>
    <w:rsid w:val="00281A07"/>
    <w:rsid w:val="00281A54"/>
    <w:rsid w:val="00282573"/>
    <w:rsid w:val="00282AE5"/>
    <w:rsid w:val="0028534B"/>
    <w:rsid w:val="00287114"/>
    <w:rsid w:val="002936B4"/>
    <w:rsid w:val="002951E6"/>
    <w:rsid w:val="00295330"/>
    <w:rsid w:val="002A0140"/>
    <w:rsid w:val="002A1350"/>
    <w:rsid w:val="002B0577"/>
    <w:rsid w:val="002B4690"/>
    <w:rsid w:val="002C797E"/>
    <w:rsid w:val="002D50CB"/>
    <w:rsid w:val="002D67AD"/>
    <w:rsid w:val="002E3F19"/>
    <w:rsid w:val="002E51D2"/>
    <w:rsid w:val="002E6635"/>
    <w:rsid w:val="002E7A0E"/>
    <w:rsid w:val="002E7EFA"/>
    <w:rsid w:val="002F1163"/>
    <w:rsid w:val="002F6386"/>
    <w:rsid w:val="00303704"/>
    <w:rsid w:val="00305171"/>
    <w:rsid w:val="003165DB"/>
    <w:rsid w:val="00321542"/>
    <w:rsid w:val="00323400"/>
    <w:rsid w:val="003246C4"/>
    <w:rsid w:val="00326A36"/>
    <w:rsid w:val="00336ECB"/>
    <w:rsid w:val="00344216"/>
    <w:rsid w:val="0034680A"/>
    <w:rsid w:val="00354696"/>
    <w:rsid w:val="0035519A"/>
    <w:rsid w:val="0036059A"/>
    <w:rsid w:val="00363FF8"/>
    <w:rsid w:val="003640E1"/>
    <w:rsid w:val="00366231"/>
    <w:rsid w:val="00374165"/>
    <w:rsid w:val="00376491"/>
    <w:rsid w:val="0037721D"/>
    <w:rsid w:val="0038102A"/>
    <w:rsid w:val="003828E1"/>
    <w:rsid w:val="003833B4"/>
    <w:rsid w:val="003975FB"/>
    <w:rsid w:val="003A34E6"/>
    <w:rsid w:val="003A743E"/>
    <w:rsid w:val="003A7ADE"/>
    <w:rsid w:val="003B0BE0"/>
    <w:rsid w:val="003B2A34"/>
    <w:rsid w:val="003B5403"/>
    <w:rsid w:val="003B5537"/>
    <w:rsid w:val="003B6E2C"/>
    <w:rsid w:val="003B7DB1"/>
    <w:rsid w:val="003C01D4"/>
    <w:rsid w:val="003C2CC3"/>
    <w:rsid w:val="003C34A8"/>
    <w:rsid w:val="003C69BF"/>
    <w:rsid w:val="003D09EE"/>
    <w:rsid w:val="003D23A3"/>
    <w:rsid w:val="003D5856"/>
    <w:rsid w:val="003D7150"/>
    <w:rsid w:val="003E31AD"/>
    <w:rsid w:val="003E5581"/>
    <w:rsid w:val="003E6055"/>
    <w:rsid w:val="003F10CB"/>
    <w:rsid w:val="003F3060"/>
    <w:rsid w:val="003F6F1A"/>
    <w:rsid w:val="0040060F"/>
    <w:rsid w:val="00404E4F"/>
    <w:rsid w:val="004064F7"/>
    <w:rsid w:val="0041008C"/>
    <w:rsid w:val="004132E4"/>
    <w:rsid w:val="00415C89"/>
    <w:rsid w:val="00420F0E"/>
    <w:rsid w:val="004223EB"/>
    <w:rsid w:val="0042309C"/>
    <w:rsid w:val="0042339A"/>
    <w:rsid w:val="00423B15"/>
    <w:rsid w:val="00424CB8"/>
    <w:rsid w:val="0042508F"/>
    <w:rsid w:val="00431EEE"/>
    <w:rsid w:val="00432D5A"/>
    <w:rsid w:val="0043326D"/>
    <w:rsid w:val="004333B9"/>
    <w:rsid w:val="004379C2"/>
    <w:rsid w:val="004400E8"/>
    <w:rsid w:val="004401E7"/>
    <w:rsid w:val="00444243"/>
    <w:rsid w:val="00446E1C"/>
    <w:rsid w:val="00450C80"/>
    <w:rsid w:val="004544D6"/>
    <w:rsid w:val="00461CE9"/>
    <w:rsid w:val="00462407"/>
    <w:rsid w:val="004631DD"/>
    <w:rsid w:val="00463347"/>
    <w:rsid w:val="004635FD"/>
    <w:rsid w:val="00470129"/>
    <w:rsid w:val="004728A0"/>
    <w:rsid w:val="004742DD"/>
    <w:rsid w:val="00475231"/>
    <w:rsid w:val="004772C8"/>
    <w:rsid w:val="00481CEC"/>
    <w:rsid w:val="00482FE5"/>
    <w:rsid w:val="00484CC0"/>
    <w:rsid w:val="00484E96"/>
    <w:rsid w:val="00485BA5"/>
    <w:rsid w:val="00496700"/>
    <w:rsid w:val="004A2FB8"/>
    <w:rsid w:val="004A5586"/>
    <w:rsid w:val="004A6F85"/>
    <w:rsid w:val="004A726F"/>
    <w:rsid w:val="004A7833"/>
    <w:rsid w:val="004B027F"/>
    <w:rsid w:val="004B1531"/>
    <w:rsid w:val="004B1D7E"/>
    <w:rsid w:val="004B4B05"/>
    <w:rsid w:val="004B609E"/>
    <w:rsid w:val="004C1244"/>
    <w:rsid w:val="004C34D2"/>
    <w:rsid w:val="004C4823"/>
    <w:rsid w:val="004D0D28"/>
    <w:rsid w:val="004E1233"/>
    <w:rsid w:val="004E28C6"/>
    <w:rsid w:val="004E57AB"/>
    <w:rsid w:val="004E6DE1"/>
    <w:rsid w:val="004F040C"/>
    <w:rsid w:val="004F0DEE"/>
    <w:rsid w:val="004F10E0"/>
    <w:rsid w:val="004F138F"/>
    <w:rsid w:val="004F2D0A"/>
    <w:rsid w:val="004F420C"/>
    <w:rsid w:val="00500123"/>
    <w:rsid w:val="005012C6"/>
    <w:rsid w:val="00503104"/>
    <w:rsid w:val="005059BD"/>
    <w:rsid w:val="0050670B"/>
    <w:rsid w:val="00511B29"/>
    <w:rsid w:val="005124ED"/>
    <w:rsid w:val="005141E8"/>
    <w:rsid w:val="005158B6"/>
    <w:rsid w:val="00516A89"/>
    <w:rsid w:val="00517257"/>
    <w:rsid w:val="00524CC5"/>
    <w:rsid w:val="00526592"/>
    <w:rsid w:val="00527A18"/>
    <w:rsid w:val="00540474"/>
    <w:rsid w:val="00540B70"/>
    <w:rsid w:val="00542706"/>
    <w:rsid w:val="00550C99"/>
    <w:rsid w:val="00553413"/>
    <w:rsid w:val="00555AB2"/>
    <w:rsid w:val="00561129"/>
    <w:rsid w:val="00562410"/>
    <w:rsid w:val="00565922"/>
    <w:rsid w:val="00571371"/>
    <w:rsid w:val="00571C54"/>
    <w:rsid w:val="005754AB"/>
    <w:rsid w:val="00580724"/>
    <w:rsid w:val="005813BE"/>
    <w:rsid w:val="005826F4"/>
    <w:rsid w:val="0058369E"/>
    <w:rsid w:val="00585395"/>
    <w:rsid w:val="00590D09"/>
    <w:rsid w:val="0059156A"/>
    <w:rsid w:val="00593314"/>
    <w:rsid w:val="0059368E"/>
    <w:rsid w:val="00593BF5"/>
    <w:rsid w:val="00594496"/>
    <w:rsid w:val="00594A68"/>
    <w:rsid w:val="005956D3"/>
    <w:rsid w:val="00596365"/>
    <w:rsid w:val="005965BC"/>
    <w:rsid w:val="005A1450"/>
    <w:rsid w:val="005A35F6"/>
    <w:rsid w:val="005A3AED"/>
    <w:rsid w:val="005A7E78"/>
    <w:rsid w:val="005B03ED"/>
    <w:rsid w:val="005B1776"/>
    <w:rsid w:val="005B1BA3"/>
    <w:rsid w:val="005B32FB"/>
    <w:rsid w:val="005B3846"/>
    <w:rsid w:val="005B4E1D"/>
    <w:rsid w:val="005B7FE4"/>
    <w:rsid w:val="005C05E0"/>
    <w:rsid w:val="005C37E0"/>
    <w:rsid w:val="005C54B9"/>
    <w:rsid w:val="005C57A3"/>
    <w:rsid w:val="005C5A1C"/>
    <w:rsid w:val="005C6618"/>
    <w:rsid w:val="005C7C51"/>
    <w:rsid w:val="005D0189"/>
    <w:rsid w:val="005E4470"/>
    <w:rsid w:val="005E5794"/>
    <w:rsid w:val="005E74DD"/>
    <w:rsid w:val="005E7BEA"/>
    <w:rsid w:val="005F4677"/>
    <w:rsid w:val="00603FD5"/>
    <w:rsid w:val="00604AEE"/>
    <w:rsid w:val="00607F03"/>
    <w:rsid w:val="00610627"/>
    <w:rsid w:val="00610F6C"/>
    <w:rsid w:val="0061272B"/>
    <w:rsid w:val="00616DC8"/>
    <w:rsid w:val="00620548"/>
    <w:rsid w:val="00624B90"/>
    <w:rsid w:val="0063065E"/>
    <w:rsid w:val="00630F02"/>
    <w:rsid w:val="00641550"/>
    <w:rsid w:val="006460A5"/>
    <w:rsid w:val="006475BD"/>
    <w:rsid w:val="006527FF"/>
    <w:rsid w:val="00652BC8"/>
    <w:rsid w:val="00656A8A"/>
    <w:rsid w:val="00662209"/>
    <w:rsid w:val="00662FB5"/>
    <w:rsid w:val="00667D4C"/>
    <w:rsid w:val="00681434"/>
    <w:rsid w:val="00684BB3"/>
    <w:rsid w:val="00685563"/>
    <w:rsid w:val="0068724F"/>
    <w:rsid w:val="00693C02"/>
    <w:rsid w:val="006944AB"/>
    <w:rsid w:val="006A1DEF"/>
    <w:rsid w:val="006A7069"/>
    <w:rsid w:val="006A71CF"/>
    <w:rsid w:val="006B1EAF"/>
    <w:rsid w:val="006B637E"/>
    <w:rsid w:val="006B78EB"/>
    <w:rsid w:val="006C36D5"/>
    <w:rsid w:val="006C4AF4"/>
    <w:rsid w:val="006C4C82"/>
    <w:rsid w:val="006C50E9"/>
    <w:rsid w:val="006D095B"/>
    <w:rsid w:val="006D2BF0"/>
    <w:rsid w:val="006D3293"/>
    <w:rsid w:val="006D3F2F"/>
    <w:rsid w:val="006D4212"/>
    <w:rsid w:val="006D4F09"/>
    <w:rsid w:val="006D5F4F"/>
    <w:rsid w:val="006D7A59"/>
    <w:rsid w:val="006E140A"/>
    <w:rsid w:val="006E3536"/>
    <w:rsid w:val="006F0EFB"/>
    <w:rsid w:val="00701100"/>
    <w:rsid w:val="00701E35"/>
    <w:rsid w:val="00702E21"/>
    <w:rsid w:val="0070451E"/>
    <w:rsid w:val="00714479"/>
    <w:rsid w:val="00714488"/>
    <w:rsid w:val="007158C6"/>
    <w:rsid w:val="007163D1"/>
    <w:rsid w:val="00717AB1"/>
    <w:rsid w:val="00720507"/>
    <w:rsid w:val="007215EF"/>
    <w:rsid w:val="00722574"/>
    <w:rsid w:val="007244D3"/>
    <w:rsid w:val="007249D1"/>
    <w:rsid w:val="0072707A"/>
    <w:rsid w:val="007301C9"/>
    <w:rsid w:val="0073695B"/>
    <w:rsid w:val="007373F6"/>
    <w:rsid w:val="00737843"/>
    <w:rsid w:val="0074010B"/>
    <w:rsid w:val="00742F0D"/>
    <w:rsid w:val="00743548"/>
    <w:rsid w:val="00744120"/>
    <w:rsid w:val="00752B3B"/>
    <w:rsid w:val="0075386F"/>
    <w:rsid w:val="007554C4"/>
    <w:rsid w:val="00755FBE"/>
    <w:rsid w:val="00760304"/>
    <w:rsid w:val="007608B8"/>
    <w:rsid w:val="00760E1B"/>
    <w:rsid w:val="00762F69"/>
    <w:rsid w:val="00764229"/>
    <w:rsid w:val="00764FE1"/>
    <w:rsid w:val="007669DE"/>
    <w:rsid w:val="00767EAE"/>
    <w:rsid w:val="00770DB0"/>
    <w:rsid w:val="0077479E"/>
    <w:rsid w:val="00774FB9"/>
    <w:rsid w:val="00775165"/>
    <w:rsid w:val="00777CDE"/>
    <w:rsid w:val="0078533C"/>
    <w:rsid w:val="00790482"/>
    <w:rsid w:val="00794393"/>
    <w:rsid w:val="0079521B"/>
    <w:rsid w:val="007A0363"/>
    <w:rsid w:val="007A0949"/>
    <w:rsid w:val="007A237C"/>
    <w:rsid w:val="007C1082"/>
    <w:rsid w:val="007C27EC"/>
    <w:rsid w:val="007C3475"/>
    <w:rsid w:val="007D097D"/>
    <w:rsid w:val="007D1569"/>
    <w:rsid w:val="007D186F"/>
    <w:rsid w:val="007D25EB"/>
    <w:rsid w:val="007D3CE1"/>
    <w:rsid w:val="007D58C7"/>
    <w:rsid w:val="007D7FB0"/>
    <w:rsid w:val="007E1A38"/>
    <w:rsid w:val="007E425D"/>
    <w:rsid w:val="007F0E6B"/>
    <w:rsid w:val="007F16CE"/>
    <w:rsid w:val="007F44D3"/>
    <w:rsid w:val="008017BC"/>
    <w:rsid w:val="00802C7E"/>
    <w:rsid w:val="0080322B"/>
    <w:rsid w:val="008035C3"/>
    <w:rsid w:val="00803F26"/>
    <w:rsid w:val="00804B8B"/>
    <w:rsid w:val="00806F63"/>
    <w:rsid w:val="008076E4"/>
    <w:rsid w:val="00807F06"/>
    <w:rsid w:val="00811196"/>
    <w:rsid w:val="0081533C"/>
    <w:rsid w:val="008161D7"/>
    <w:rsid w:val="00820661"/>
    <w:rsid w:val="008210FA"/>
    <w:rsid w:val="0082437F"/>
    <w:rsid w:val="00832370"/>
    <w:rsid w:val="0083576D"/>
    <w:rsid w:val="00836262"/>
    <w:rsid w:val="00836ACE"/>
    <w:rsid w:val="00836E3A"/>
    <w:rsid w:val="00837210"/>
    <w:rsid w:val="008421EC"/>
    <w:rsid w:val="0084238D"/>
    <w:rsid w:val="0084320B"/>
    <w:rsid w:val="00843C1C"/>
    <w:rsid w:val="008440C3"/>
    <w:rsid w:val="008472B8"/>
    <w:rsid w:val="008529A2"/>
    <w:rsid w:val="0085439B"/>
    <w:rsid w:val="008579B4"/>
    <w:rsid w:val="00864070"/>
    <w:rsid w:val="00871A6C"/>
    <w:rsid w:val="00872A6F"/>
    <w:rsid w:val="00875CCB"/>
    <w:rsid w:val="008806F8"/>
    <w:rsid w:val="008833F3"/>
    <w:rsid w:val="008844B6"/>
    <w:rsid w:val="00893A48"/>
    <w:rsid w:val="00897793"/>
    <w:rsid w:val="008A1632"/>
    <w:rsid w:val="008A6F83"/>
    <w:rsid w:val="008B05C3"/>
    <w:rsid w:val="008B4965"/>
    <w:rsid w:val="008B5A74"/>
    <w:rsid w:val="008B78B1"/>
    <w:rsid w:val="008C0889"/>
    <w:rsid w:val="008C1CCF"/>
    <w:rsid w:val="008C2F11"/>
    <w:rsid w:val="008D19FD"/>
    <w:rsid w:val="008D1ABD"/>
    <w:rsid w:val="008D3A0D"/>
    <w:rsid w:val="008E25D6"/>
    <w:rsid w:val="008E617F"/>
    <w:rsid w:val="008E7BD4"/>
    <w:rsid w:val="008F0A95"/>
    <w:rsid w:val="008F567D"/>
    <w:rsid w:val="008F6F1A"/>
    <w:rsid w:val="008F7897"/>
    <w:rsid w:val="00900218"/>
    <w:rsid w:val="0090137A"/>
    <w:rsid w:val="00903370"/>
    <w:rsid w:val="00905798"/>
    <w:rsid w:val="0091349A"/>
    <w:rsid w:val="00914399"/>
    <w:rsid w:val="0091530C"/>
    <w:rsid w:val="009158BF"/>
    <w:rsid w:val="00916F35"/>
    <w:rsid w:val="0092090C"/>
    <w:rsid w:val="0093018D"/>
    <w:rsid w:val="00930658"/>
    <w:rsid w:val="00933E08"/>
    <w:rsid w:val="009342FC"/>
    <w:rsid w:val="00936068"/>
    <w:rsid w:val="009420B0"/>
    <w:rsid w:val="00943806"/>
    <w:rsid w:val="00946351"/>
    <w:rsid w:val="00946C03"/>
    <w:rsid w:val="0094780E"/>
    <w:rsid w:val="00947D54"/>
    <w:rsid w:val="009517A9"/>
    <w:rsid w:val="009517CC"/>
    <w:rsid w:val="00952074"/>
    <w:rsid w:val="0095469B"/>
    <w:rsid w:val="009615D4"/>
    <w:rsid w:val="00961F40"/>
    <w:rsid w:val="00962905"/>
    <w:rsid w:val="00963F12"/>
    <w:rsid w:val="00967E20"/>
    <w:rsid w:val="00970A20"/>
    <w:rsid w:val="0097163D"/>
    <w:rsid w:val="009721F8"/>
    <w:rsid w:val="00972A53"/>
    <w:rsid w:val="00974677"/>
    <w:rsid w:val="00976023"/>
    <w:rsid w:val="00980461"/>
    <w:rsid w:val="009853D8"/>
    <w:rsid w:val="009864AF"/>
    <w:rsid w:val="009901F4"/>
    <w:rsid w:val="00994252"/>
    <w:rsid w:val="009969C3"/>
    <w:rsid w:val="009A065D"/>
    <w:rsid w:val="009A2F17"/>
    <w:rsid w:val="009A30E6"/>
    <w:rsid w:val="009A3C2B"/>
    <w:rsid w:val="009A3EE6"/>
    <w:rsid w:val="009B0506"/>
    <w:rsid w:val="009B31E9"/>
    <w:rsid w:val="009C01E3"/>
    <w:rsid w:val="009C5907"/>
    <w:rsid w:val="009C6075"/>
    <w:rsid w:val="009D24F5"/>
    <w:rsid w:val="009E19A3"/>
    <w:rsid w:val="009E2BF5"/>
    <w:rsid w:val="009E4DC0"/>
    <w:rsid w:val="009E5078"/>
    <w:rsid w:val="009E50BF"/>
    <w:rsid w:val="009F03E1"/>
    <w:rsid w:val="009F2D8F"/>
    <w:rsid w:val="009F4A75"/>
    <w:rsid w:val="009F6CAA"/>
    <w:rsid w:val="00A0192E"/>
    <w:rsid w:val="00A06E19"/>
    <w:rsid w:val="00A0757A"/>
    <w:rsid w:val="00A128B7"/>
    <w:rsid w:val="00A13664"/>
    <w:rsid w:val="00A2160D"/>
    <w:rsid w:val="00A23CD4"/>
    <w:rsid w:val="00A33F14"/>
    <w:rsid w:val="00A351C5"/>
    <w:rsid w:val="00A372A8"/>
    <w:rsid w:val="00A416AD"/>
    <w:rsid w:val="00A421EE"/>
    <w:rsid w:val="00A471AE"/>
    <w:rsid w:val="00A47A44"/>
    <w:rsid w:val="00A50CD9"/>
    <w:rsid w:val="00A51374"/>
    <w:rsid w:val="00A5529A"/>
    <w:rsid w:val="00A5703F"/>
    <w:rsid w:val="00A57C8A"/>
    <w:rsid w:val="00A65DCB"/>
    <w:rsid w:val="00A75DCB"/>
    <w:rsid w:val="00A76C94"/>
    <w:rsid w:val="00A8183A"/>
    <w:rsid w:val="00A835EF"/>
    <w:rsid w:val="00A85AF0"/>
    <w:rsid w:val="00A86051"/>
    <w:rsid w:val="00A8625F"/>
    <w:rsid w:val="00A87AB4"/>
    <w:rsid w:val="00A90151"/>
    <w:rsid w:val="00A90256"/>
    <w:rsid w:val="00A9359B"/>
    <w:rsid w:val="00A9545C"/>
    <w:rsid w:val="00A970A6"/>
    <w:rsid w:val="00AA0435"/>
    <w:rsid w:val="00AA163B"/>
    <w:rsid w:val="00AA3569"/>
    <w:rsid w:val="00AB10F4"/>
    <w:rsid w:val="00AB2CF1"/>
    <w:rsid w:val="00AB2D17"/>
    <w:rsid w:val="00AB34AD"/>
    <w:rsid w:val="00AB35E0"/>
    <w:rsid w:val="00AB421E"/>
    <w:rsid w:val="00AB46E2"/>
    <w:rsid w:val="00AC2D4B"/>
    <w:rsid w:val="00AC4F7C"/>
    <w:rsid w:val="00AC587D"/>
    <w:rsid w:val="00AC5B02"/>
    <w:rsid w:val="00AD1AA2"/>
    <w:rsid w:val="00AD7A30"/>
    <w:rsid w:val="00AD7E89"/>
    <w:rsid w:val="00AE71AF"/>
    <w:rsid w:val="00AF0506"/>
    <w:rsid w:val="00AF28A2"/>
    <w:rsid w:val="00AF3BD9"/>
    <w:rsid w:val="00AF479F"/>
    <w:rsid w:val="00B044BC"/>
    <w:rsid w:val="00B11F80"/>
    <w:rsid w:val="00B12351"/>
    <w:rsid w:val="00B13698"/>
    <w:rsid w:val="00B23258"/>
    <w:rsid w:val="00B23603"/>
    <w:rsid w:val="00B26370"/>
    <w:rsid w:val="00B302FA"/>
    <w:rsid w:val="00B30A66"/>
    <w:rsid w:val="00B32D6C"/>
    <w:rsid w:val="00B34048"/>
    <w:rsid w:val="00B35A0E"/>
    <w:rsid w:val="00B3749D"/>
    <w:rsid w:val="00B37B8F"/>
    <w:rsid w:val="00B443CC"/>
    <w:rsid w:val="00B5006D"/>
    <w:rsid w:val="00B50A3E"/>
    <w:rsid w:val="00B544F5"/>
    <w:rsid w:val="00B54931"/>
    <w:rsid w:val="00B57AE4"/>
    <w:rsid w:val="00B6028C"/>
    <w:rsid w:val="00B63C70"/>
    <w:rsid w:val="00B65DAA"/>
    <w:rsid w:val="00B66B2F"/>
    <w:rsid w:val="00B720EC"/>
    <w:rsid w:val="00B7300C"/>
    <w:rsid w:val="00B74F7F"/>
    <w:rsid w:val="00B75B08"/>
    <w:rsid w:val="00B7663C"/>
    <w:rsid w:val="00B8035F"/>
    <w:rsid w:val="00B83C2D"/>
    <w:rsid w:val="00B84029"/>
    <w:rsid w:val="00B84869"/>
    <w:rsid w:val="00B86607"/>
    <w:rsid w:val="00B874E0"/>
    <w:rsid w:val="00B87859"/>
    <w:rsid w:val="00B912EE"/>
    <w:rsid w:val="00B91D47"/>
    <w:rsid w:val="00B94399"/>
    <w:rsid w:val="00B953E2"/>
    <w:rsid w:val="00BA21B6"/>
    <w:rsid w:val="00BA3CB8"/>
    <w:rsid w:val="00BA7623"/>
    <w:rsid w:val="00BB0138"/>
    <w:rsid w:val="00BB0ACF"/>
    <w:rsid w:val="00BB5209"/>
    <w:rsid w:val="00BC0DCE"/>
    <w:rsid w:val="00BC127C"/>
    <w:rsid w:val="00BC6606"/>
    <w:rsid w:val="00BC7C1B"/>
    <w:rsid w:val="00BD1719"/>
    <w:rsid w:val="00BD190D"/>
    <w:rsid w:val="00BE0E42"/>
    <w:rsid w:val="00BE4667"/>
    <w:rsid w:val="00BE7EBB"/>
    <w:rsid w:val="00BF0EF2"/>
    <w:rsid w:val="00BF112D"/>
    <w:rsid w:val="00BF11A0"/>
    <w:rsid w:val="00BF3E01"/>
    <w:rsid w:val="00BF68C8"/>
    <w:rsid w:val="00BF7776"/>
    <w:rsid w:val="00C016A3"/>
    <w:rsid w:val="00C01E68"/>
    <w:rsid w:val="00C0456F"/>
    <w:rsid w:val="00C075B4"/>
    <w:rsid w:val="00C11924"/>
    <w:rsid w:val="00C14016"/>
    <w:rsid w:val="00C14BDB"/>
    <w:rsid w:val="00C14DD6"/>
    <w:rsid w:val="00C150D3"/>
    <w:rsid w:val="00C17B40"/>
    <w:rsid w:val="00C221A0"/>
    <w:rsid w:val="00C238D1"/>
    <w:rsid w:val="00C23E41"/>
    <w:rsid w:val="00C244DC"/>
    <w:rsid w:val="00C25C46"/>
    <w:rsid w:val="00C2773E"/>
    <w:rsid w:val="00C2797E"/>
    <w:rsid w:val="00C27A69"/>
    <w:rsid w:val="00C31E23"/>
    <w:rsid w:val="00C326F9"/>
    <w:rsid w:val="00C35C60"/>
    <w:rsid w:val="00C36FFC"/>
    <w:rsid w:val="00C37A29"/>
    <w:rsid w:val="00C470D2"/>
    <w:rsid w:val="00C70D80"/>
    <w:rsid w:val="00C70EFC"/>
    <w:rsid w:val="00C71688"/>
    <w:rsid w:val="00C75C56"/>
    <w:rsid w:val="00C923E1"/>
    <w:rsid w:val="00C932F3"/>
    <w:rsid w:val="00CA0425"/>
    <w:rsid w:val="00CA0B3F"/>
    <w:rsid w:val="00CA62AD"/>
    <w:rsid w:val="00CA7C38"/>
    <w:rsid w:val="00CB276D"/>
    <w:rsid w:val="00CC07BC"/>
    <w:rsid w:val="00CC1379"/>
    <w:rsid w:val="00CC1386"/>
    <w:rsid w:val="00CC3DE4"/>
    <w:rsid w:val="00CC459B"/>
    <w:rsid w:val="00CC48E4"/>
    <w:rsid w:val="00CC5F5B"/>
    <w:rsid w:val="00CD0ECA"/>
    <w:rsid w:val="00CD5EDC"/>
    <w:rsid w:val="00CD61EB"/>
    <w:rsid w:val="00CD7F44"/>
    <w:rsid w:val="00CE43AF"/>
    <w:rsid w:val="00CE4D3A"/>
    <w:rsid w:val="00CE64FD"/>
    <w:rsid w:val="00CE710D"/>
    <w:rsid w:val="00CE7236"/>
    <w:rsid w:val="00CF02F0"/>
    <w:rsid w:val="00CF4BC6"/>
    <w:rsid w:val="00CF7F06"/>
    <w:rsid w:val="00D01615"/>
    <w:rsid w:val="00D02433"/>
    <w:rsid w:val="00D0352E"/>
    <w:rsid w:val="00D07646"/>
    <w:rsid w:val="00D10F14"/>
    <w:rsid w:val="00D13C3E"/>
    <w:rsid w:val="00D15113"/>
    <w:rsid w:val="00D15B7C"/>
    <w:rsid w:val="00D15B7D"/>
    <w:rsid w:val="00D16AD4"/>
    <w:rsid w:val="00D16F74"/>
    <w:rsid w:val="00D24029"/>
    <w:rsid w:val="00D2642E"/>
    <w:rsid w:val="00D30791"/>
    <w:rsid w:val="00D31E3E"/>
    <w:rsid w:val="00D330CA"/>
    <w:rsid w:val="00D3316D"/>
    <w:rsid w:val="00D35554"/>
    <w:rsid w:val="00D37882"/>
    <w:rsid w:val="00D46FD9"/>
    <w:rsid w:val="00D569BB"/>
    <w:rsid w:val="00D60649"/>
    <w:rsid w:val="00D61E88"/>
    <w:rsid w:val="00D623FC"/>
    <w:rsid w:val="00D6322A"/>
    <w:rsid w:val="00D66EB5"/>
    <w:rsid w:val="00D75E57"/>
    <w:rsid w:val="00D8036A"/>
    <w:rsid w:val="00D80AF2"/>
    <w:rsid w:val="00D82687"/>
    <w:rsid w:val="00D83923"/>
    <w:rsid w:val="00D87C1A"/>
    <w:rsid w:val="00D90A84"/>
    <w:rsid w:val="00D9319A"/>
    <w:rsid w:val="00D9419D"/>
    <w:rsid w:val="00D96F65"/>
    <w:rsid w:val="00D97FE2"/>
    <w:rsid w:val="00DA136C"/>
    <w:rsid w:val="00DA1F00"/>
    <w:rsid w:val="00DA3017"/>
    <w:rsid w:val="00DA4D87"/>
    <w:rsid w:val="00DA5484"/>
    <w:rsid w:val="00DB25AA"/>
    <w:rsid w:val="00DB2E83"/>
    <w:rsid w:val="00DB3335"/>
    <w:rsid w:val="00DB7E8D"/>
    <w:rsid w:val="00DC07A7"/>
    <w:rsid w:val="00DC1012"/>
    <w:rsid w:val="00DC18D8"/>
    <w:rsid w:val="00DC1B37"/>
    <w:rsid w:val="00DC3433"/>
    <w:rsid w:val="00DC5DFF"/>
    <w:rsid w:val="00DC74CB"/>
    <w:rsid w:val="00DD134A"/>
    <w:rsid w:val="00DD6473"/>
    <w:rsid w:val="00DD7FD5"/>
    <w:rsid w:val="00DE46F1"/>
    <w:rsid w:val="00DE5E7B"/>
    <w:rsid w:val="00DF28D6"/>
    <w:rsid w:val="00DF436C"/>
    <w:rsid w:val="00DF4E3E"/>
    <w:rsid w:val="00DF57D9"/>
    <w:rsid w:val="00DF60B9"/>
    <w:rsid w:val="00DF63B7"/>
    <w:rsid w:val="00E010CD"/>
    <w:rsid w:val="00E0453D"/>
    <w:rsid w:val="00E05FA6"/>
    <w:rsid w:val="00E144C3"/>
    <w:rsid w:val="00E15A2F"/>
    <w:rsid w:val="00E22008"/>
    <w:rsid w:val="00E25474"/>
    <w:rsid w:val="00E30EF0"/>
    <w:rsid w:val="00E31AAD"/>
    <w:rsid w:val="00E32EE5"/>
    <w:rsid w:val="00E32F93"/>
    <w:rsid w:val="00E377A8"/>
    <w:rsid w:val="00E379F7"/>
    <w:rsid w:val="00E4155D"/>
    <w:rsid w:val="00E47107"/>
    <w:rsid w:val="00E47D00"/>
    <w:rsid w:val="00E525D6"/>
    <w:rsid w:val="00E5315D"/>
    <w:rsid w:val="00E54ACD"/>
    <w:rsid w:val="00E54B2B"/>
    <w:rsid w:val="00E6031E"/>
    <w:rsid w:val="00E61632"/>
    <w:rsid w:val="00E63DD5"/>
    <w:rsid w:val="00E70DD7"/>
    <w:rsid w:val="00E72EE0"/>
    <w:rsid w:val="00E741FB"/>
    <w:rsid w:val="00E76EDB"/>
    <w:rsid w:val="00E774D1"/>
    <w:rsid w:val="00E778D5"/>
    <w:rsid w:val="00E850C9"/>
    <w:rsid w:val="00E87005"/>
    <w:rsid w:val="00E903D8"/>
    <w:rsid w:val="00E91A7E"/>
    <w:rsid w:val="00E91FED"/>
    <w:rsid w:val="00E95AAC"/>
    <w:rsid w:val="00E95C48"/>
    <w:rsid w:val="00EA1459"/>
    <w:rsid w:val="00EA1943"/>
    <w:rsid w:val="00EA1BF6"/>
    <w:rsid w:val="00EB3F9D"/>
    <w:rsid w:val="00EB5DC6"/>
    <w:rsid w:val="00EC0392"/>
    <w:rsid w:val="00EC0B21"/>
    <w:rsid w:val="00EC1D53"/>
    <w:rsid w:val="00ED14D2"/>
    <w:rsid w:val="00ED28F1"/>
    <w:rsid w:val="00ED4983"/>
    <w:rsid w:val="00ED541B"/>
    <w:rsid w:val="00EE6513"/>
    <w:rsid w:val="00EE6F14"/>
    <w:rsid w:val="00EF3E56"/>
    <w:rsid w:val="00EF3F23"/>
    <w:rsid w:val="00EF6767"/>
    <w:rsid w:val="00F0271F"/>
    <w:rsid w:val="00F04EA7"/>
    <w:rsid w:val="00F12183"/>
    <w:rsid w:val="00F162D4"/>
    <w:rsid w:val="00F2058B"/>
    <w:rsid w:val="00F25AE6"/>
    <w:rsid w:val="00F31173"/>
    <w:rsid w:val="00F3209B"/>
    <w:rsid w:val="00F3214C"/>
    <w:rsid w:val="00F33F8D"/>
    <w:rsid w:val="00F37CB6"/>
    <w:rsid w:val="00F37F65"/>
    <w:rsid w:val="00F4010B"/>
    <w:rsid w:val="00F46E42"/>
    <w:rsid w:val="00F4702C"/>
    <w:rsid w:val="00F47DC4"/>
    <w:rsid w:val="00F505B8"/>
    <w:rsid w:val="00F52E77"/>
    <w:rsid w:val="00F53EFE"/>
    <w:rsid w:val="00F548AA"/>
    <w:rsid w:val="00F60BA2"/>
    <w:rsid w:val="00F61746"/>
    <w:rsid w:val="00F634F6"/>
    <w:rsid w:val="00F63E83"/>
    <w:rsid w:val="00F6537D"/>
    <w:rsid w:val="00F756C0"/>
    <w:rsid w:val="00F776B4"/>
    <w:rsid w:val="00F77B4D"/>
    <w:rsid w:val="00F80DC8"/>
    <w:rsid w:val="00F81852"/>
    <w:rsid w:val="00F82465"/>
    <w:rsid w:val="00F85D6E"/>
    <w:rsid w:val="00F87B07"/>
    <w:rsid w:val="00F9407B"/>
    <w:rsid w:val="00F94880"/>
    <w:rsid w:val="00FA33D2"/>
    <w:rsid w:val="00FB016C"/>
    <w:rsid w:val="00FB4E93"/>
    <w:rsid w:val="00FC1CFE"/>
    <w:rsid w:val="00FC2D8B"/>
    <w:rsid w:val="00FD3306"/>
    <w:rsid w:val="00FD36B1"/>
    <w:rsid w:val="00FE59FD"/>
    <w:rsid w:val="00FE790E"/>
    <w:rsid w:val="00FE7F98"/>
    <w:rsid w:val="00FF2E7F"/>
    <w:rsid w:val="00FF306D"/>
    <w:rsid w:val="00FF5707"/>
    <w:rsid w:val="00FF5B85"/>
    <w:rsid w:val="12725304"/>
    <w:rsid w:val="1D49BFCF"/>
    <w:rsid w:val="1F2861BD"/>
    <w:rsid w:val="252573A5"/>
    <w:rsid w:val="617F2A0C"/>
    <w:rsid w:val="6341F3F8"/>
    <w:rsid w:val="7F9B10C2"/>
  </w:rsids>
  <m:mathPr>
    <m:mathFont m:val="Cambria Math"/>
    <m:brkBin m:val="before"/>
    <m:brkBinSub m:val="--"/>
    <m:smallFrac m:val="0"/>
    <m:dispDef/>
    <m:lMargin m:val="0"/>
    <m:rMargin m:val="0"/>
    <m:defJc m:val="centerGroup"/>
    <m:wrapIndent m:val="1440"/>
    <m:intLim m:val="subSup"/>
    <m:naryLim m:val="undOvr"/>
  </m:mathPr>
  <w:themeFontLang w:val="en-AU"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190B984A"/>
  <w15:chartTrackingRefBased/>
  <w15:docId w15:val="{83BFD259-47A3-4CBD-BB09-89F256666AE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AU"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iPriority="1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qFormat="1"/>
    <w:lsdException w:name="List Bullet" w:semiHidden="1" w:unhideWhenUsed="1" w:qFormat="1"/>
    <w:lsdException w:name="List Number" w:semiHidden="1" w:unhideWhenUsed="1" w:qFormat="1"/>
    <w:lsdException w:name="List 2" w:semiHidden="1" w:unhideWhenUsed="1" w:qFormat="1"/>
    <w:lsdException w:name="List 3" w:semiHidden="1" w:unhideWhenUsed="1"/>
    <w:lsdException w:name="List 4" w:semiHidden="1" w:unhideWhenUsed="1"/>
    <w:lsdException w:name="List 5" w:semiHidden="1"/>
    <w:lsdException w:name="List Bullet 2" w:semiHidden="1" w:unhideWhenUsed="1" w:qFormat="1"/>
    <w:lsdException w:name="List Bullet 3" w:semiHidden="1" w:unhideWhenUsed="1" w:qFormat="1"/>
    <w:lsdException w:name="List Bullet 4" w:semiHidden="1" w:uiPriority="13"/>
    <w:lsdException w:name="List Bullet 5" w:semiHidden="1" w:unhideWhenUsed="1"/>
    <w:lsdException w:name="List Number 2" w:semiHidden="1" w:unhideWhenUsed="1" w:qFormat="1"/>
    <w:lsdException w:name="List Number 3" w:semiHidden="1" w:unhideWhenUsed="1" w:qFormat="1"/>
    <w:lsdException w:name="List Number 4" w:semiHidden="1" w:unhideWhenUsed="1" w:qFormat="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qFormat="1"/>
    <w:lsdException w:name="Body Text Indent" w:semiHidden="1" w:unhideWhenUsed="1"/>
    <w:lsdException w:name="List Continue" w:semiHidden="1" w:unhideWhenUsed="1" w:qFormat="1"/>
    <w:lsdException w:name="List Continue 2" w:semiHidden="1" w:unhideWhenUsed="1" w:qFormat="1"/>
    <w:lsdException w:name="List Continue 3" w:semiHidden="1" w:unhideWhenUsed="1" w:qFormat="1"/>
    <w:lsdException w:name="List Continue 4" w:semiHidden="1" w:unhideWhenUsed="1" w:qFormat="1"/>
    <w:lsdException w:name="List Continue 5" w:semiHidden="1" w:unhideWhenUsed="1" w:qFormat="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2"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lsdException w:name="Quote" w:uiPriority="1" w:qFormat="1"/>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2"/>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uiPriority w:val="10"/>
    <w:unhideWhenUsed/>
    <w:qFormat/>
    <w:rsid w:val="00972A53"/>
    <w:pPr>
      <w:spacing w:before="120" w:after="120" w:line="280" w:lineRule="atLeast"/>
    </w:pPr>
    <w:rPr>
      <w:rFonts w:ascii="Open Sans" w:hAnsi="Open Sans"/>
      <w:sz w:val="20"/>
      <w:szCs w:val="20"/>
    </w:rPr>
  </w:style>
  <w:style w:type="paragraph" w:styleId="Heading1">
    <w:name w:val="heading 1"/>
    <w:basedOn w:val="Normal"/>
    <w:next w:val="BodyText"/>
    <w:link w:val="Heading1Char"/>
    <w:uiPriority w:val="9"/>
    <w:qFormat/>
    <w:rsid w:val="00972A53"/>
    <w:pPr>
      <w:numPr>
        <w:numId w:val="15"/>
      </w:numPr>
      <w:pBdr>
        <w:top w:val="single" w:sz="4" w:space="31" w:color="E7F6FD"/>
        <w:left w:val="single" w:sz="4" w:space="26" w:color="E7F6FD"/>
        <w:bottom w:val="single" w:sz="4" w:space="26" w:color="E7F6FD"/>
        <w:right w:val="single" w:sz="4" w:space="26" w:color="E7F6FD"/>
      </w:pBdr>
      <w:shd w:val="clear" w:color="auto" w:fill="E7F6FD"/>
      <w:spacing w:before="240" w:after="480" w:line="504" w:lineRule="atLeast"/>
      <w:ind w:right="567"/>
      <w:outlineLvl w:val="0"/>
    </w:pPr>
    <w:rPr>
      <w:rFonts w:ascii="Open Sans Extrabold" w:hAnsi="Open Sans Extrabold"/>
      <w:color w:val="1C4373" w:themeColor="background2" w:themeShade="BF"/>
      <w:sz w:val="42"/>
    </w:rPr>
  </w:style>
  <w:style w:type="paragraph" w:styleId="Heading2">
    <w:name w:val="heading 2"/>
    <w:basedOn w:val="Normal"/>
    <w:next w:val="BodyText"/>
    <w:link w:val="Heading2Char"/>
    <w:uiPriority w:val="9"/>
    <w:qFormat/>
    <w:rsid w:val="00972A53"/>
    <w:pPr>
      <w:keepNext/>
      <w:keepLines/>
      <w:numPr>
        <w:ilvl w:val="2"/>
        <w:numId w:val="15"/>
      </w:numPr>
      <w:spacing w:before="480" w:line="340" w:lineRule="atLeast"/>
      <w:outlineLvl w:val="1"/>
    </w:pPr>
    <w:rPr>
      <w:rFonts w:ascii="Open Sans Extrabold" w:eastAsiaTheme="majorEastAsia" w:hAnsi="Open Sans Extrabold" w:cstheme="majorBidi"/>
      <w:color w:val="1C4373" w:themeColor="background2" w:themeShade="BF"/>
      <w:sz w:val="30"/>
      <w:szCs w:val="60"/>
    </w:rPr>
  </w:style>
  <w:style w:type="paragraph" w:styleId="Heading3">
    <w:name w:val="heading 3"/>
    <w:basedOn w:val="Normal"/>
    <w:next w:val="BodyText"/>
    <w:link w:val="Heading3Char"/>
    <w:uiPriority w:val="9"/>
    <w:qFormat/>
    <w:rsid w:val="00972A53"/>
    <w:pPr>
      <w:keepNext/>
      <w:keepLines/>
      <w:spacing w:before="240" w:line="300" w:lineRule="atLeast"/>
      <w:outlineLvl w:val="2"/>
    </w:pPr>
    <w:rPr>
      <w:rFonts w:ascii="Open Sans Extrabold" w:eastAsiaTheme="majorEastAsia" w:hAnsi="Open Sans Extrabold" w:cstheme="majorBidi"/>
      <w:color w:val="207291" w:themeColor="text2" w:themeShade="BF"/>
      <w:sz w:val="26"/>
      <w:szCs w:val="37"/>
    </w:rPr>
  </w:style>
  <w:style w:type="paragraph" w:styleId="Heading4">
    <w:name w:val="heading 4"/>
    <w:basedOn w:val="Normal"/>
    <w:next w:val="BodyText"/>
    <w:link w:val="Heading4Char"/>
    <w:uiPriority w:val="9"/>
    <w:qFormat/>
    <w:rsid w:val="00972A53"/>
    <w:pPr>
      <w:keepNext/>
      <w:keepLines/>
      <w:spacing w:before="240" w:line="264" w:lineRule="atLeast"/>
      <w:outlineLvl w:val="3"/>
    </w:pPr>
    <w:rPr>
      <w:rFonts w:ascii="Open Sans Extrabold" w:eastAsiaTheme="majorEastAsia" w:hAnsi="Open Sans Extrabold" w:cstheme="majorBidi"/>
      <w:iCs/>
      <w:color w:val="1C4373" w:themeColor="background2" w:themeShade="BF"/>
      <w:sz w:val="22"/>
      <w:szCs w:val="33"/>
    </w:rPr>
  </w:style>
  <w:style w:type="paragraph" w:styleId="Heading5">
    <w:name w:val="heading 5"/>
    <w:basedOn w:val="Normal"/>
    <w:next w:val="BodyText"/>
    <w:link w:val="Heading5Char"/>
    <w:uiPriority w:val="9"/>
    <w:qFormat/>
    <w:rsid w:val="00972A53"/>
    <w:pPr>
      <w:keepNext/>
      <w:keepLines/>
      <w:spacing w:before="240" w:line="264" w:lineRule="atLeast"/>
      <w:outlineLvl w:val="4"/>
    </w:pPr>
    <w:rPr>
      <w:rFonts w:eastAsiaTheme="majorEastAsia" w:cstheme="majorBidi"/>
      <w:b/>
      <w:color w:val="265A9A" w:themeColor="background2"/>
      <w:sz w:val="22"/>
      <w:szCs w:val="29"/>
    </w:rPr>
  </w:style>
  <w:style w:type="paragraph" w:styleId="Heading6">
    <w:name w:val="heading 6"/>
    <w:basedOn w:val="Normal"/>
    <w:next w:val="BodyText"/>
    <w:link w:val="Heading6Char"/>
    <w:uiPriority w:val="9"/>
    <w:rsid w:val="00972A53"/>
    <w:pPr>
      <w:keepNext/>
      <w:keepLines/>
      <w:spacing w:line="240" w:lineRule="atLeast"/>
      <w:outlineLvl w:val="5"/>
    </w:pPr>
    <w:rPr>
      <w:rFonts w:eastAsiaTheme="majorEastAsia" w:cstheme="minorHAnsi"/>
      <w:b/>
      <w:bCs/>
      <w:i/>
      <w:color w:val="265A9A" w:themeColor="background2"/>
      <w:szCs w:val="24"/>
    </w:rPr>
  </w:style>
  <w:style w:type="paragraph" w:styleId="Heading7">
    <w:name w:val="heading 7"/>
    <w:basedOn w:val="Normal"/>
    <w:next w:val="Normal"/>
    <w:link w:val="Heading7Char"/>
    <w:uiPriority w:val="9"/>
    <w:semiHidden/>
    <w:qFormat/>
    <w:rsid w:val="00972A53"/>
    <w:pPr>
      <w:keepNext/>
      <w:keepLines/>
      <w:spacing w:line="240" w:lineRule="atLeast"/>
      <w:outlineLvl w:val="6"/>
    </w:pPr>
    <w:rPr>
      <w:rFonts w:eastAsiaTheme="majorEastAsia" w:cstheme="minorHAnsi"/>
      <w:b/>
      <w:bCs/>
      <w:i/>
      <w:iCs/>
      <w:color w:val="265A9A" w:themeColor="background2"/>
      <w:szCs w:val="22"/>
    </w:rPr>
  </w:style>
  <w:style w:type="paragraph" w:styleId="Heading8">
    <w:name w:val="heading 8"/>
    <w:basedOn w:val="Normal"/>
    <w:next w:val="Normal"/>
    <w:link w:val="Heading8Char"/>
    <w:uiPriority w:val="9"/>
    <w:semiHidden/>
    <w:qFormat/>
    <w:rsid w:val="00972A53"/>
    <w:pPr>
      <w:keepNext/>
      <w:keepLines/>
      <w:spacing w:after="0" w:line="293" w:lineRule="auto"/>
      <w:outlineLvl w:val="7"/>
    </w:pPr>
    <w:rPr>
      <w:rFonts w:eastAsiaTheme="majorEastAsia" w:cstheme="majorBidi"/>
      <w:b/>
      <w:sz w:val="18"/>
      <w:szCs w:val="21"/>
    </w:rPr>
  </w:style>
  <w:style w:type="paragraph" w:styleId="Heading9">
    <w:name w:val="heading 9"/>
    <w:basedOn w:val="Normal"/>
    <w:next w:val="Normal"/>
    <w:link w:val="Heading9Char"/>
    <w:uiPriority w:val="9"/>
    <w:semiHidden/>
    <w:rsid w:val="00972A53"/>
    <w:pPr>
      <w:spacing w:line="240" w:lineRule="auto"/>
      <w:outlineLvl w:val="8"/>
    </w:pPr>
    <w:rPr>
      <w:rFonts w:asciiTheme="majorHAnsi" w:hAnsiTheme="majorHAnsi"/>
      <w:color w:val="8956A3" w:themeColor="accent2"/>
      <w:sz w:val="18"/>
      <w:szCs w:val="1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972A53"/>
    <w:rPr>
      <w:color w:val="808080"/>
    </w:rPr>
  </w:style>
  <w:style w:type="paragraph" w:styleId="Date">
    <w:name w:val="Date"/>
    <w:basedOn w:val="Normal"/>
    <w:next w:val="Normal"/>
    <w:link w:val="DateChar"/>
    <w:uiPriority w:val="99"/>
    <w:unhideWhenUsed/>
    <w:rsid w:val="00972A53"/>
    <w:pPr>
      <w:spacing w:after="360" w:line="293" w:lineRule="auto"/>
    </w:pPr>
  </w:style>
  <w:style w:type="character" w:customStyle="1" w:styleId="DateChar">
    <w:name w:val="Date Char"/>
    <w:basedOn w:val="DefaultParagraphFont"/>
    <w:link w:val="Date"/>
    <w:uiPriority w:val="99"/>
    <w:rsid w:val="00972A53"/>
    <w:rPr>
      <w:rFonts w:ascii="Open Sans" w:hAnsi="Open Sans"/>
      <w:sz w:val="20"/>
      <w:szCs w:val="20"/>
    </w:rPr>
  </w:style>
  <w:style w:type="paragraph" w:styleId="NoSpacing">
    <w:name w:val="No Spacing"/>
    <w:basedOn w:val="Normal"/>
    <w:link w:val="NoSpacingChar"/>
    <w:uiPriority w:val="10"/>
    <w:qFormat/>
    <w:rsid w:val="00972A53"/>
    <w:pPr>
      <w:spacing w:before="0" w:after="0"/>
    </w:pPr>
  </w:style>
  <w:style w:type="paragraph" w:styleId="ListBullet">
    <w:name w:val="List Bullet"/>
    <w:basedOn w:val="Normal"/>
    <w:link w:val="ListBulletChar"/>
    <w:uiPriority w:val="1"/>
    <w:qFormat/>
    <w:rsid w:val="00972A53"/>
    <w:pPr>
      <w:numPr>
        <w:numId w:val="17"/>
      </w:numPr>
      <w:contextualSpacing/>
    </w:pPr>
  </w:style>
  <w:style w:type="paragraph" w:styleId="ListBullet2">
    <w:name w:val="List Bullet 2"/>
    <w:basedOn w:val="Normal"/>
    <w:uiPriority w:val="1"/>
    <w:qFormat/>
    <w:rsid w:val="00972A53"/>
    <w:pPr>
      <w:numPr>
        <w:ilvl w:val="1"/>
        <w:numId w:val="17"/>
      </w:numPr>
      <w:contextualSpacing/>
    </w:pPr>
  </w:style>
  <w:style w:type="paragraph" w:styleId="ListNumber">
    <w:name w:val="List Number"/>
    <w:basedOn w:val="Normal"/>
    <w:uiPriority w:val="2"/>
    <w:qFormat/>
    <w:rsid w:val="00972A53"/>
    <w:pPr>
      <w:spacing w:before="60"/>
      <w:contextualSpacing/>
    </w:pPr>
  </w:style>
  <w:style w:type="numbering" w:customStyle="1" w:styleId="Bullets">
    <w:name w:val="Bullets"/>
    <w:uiPriority w:val="99"/>
    <w:rsid w:val="00972A53"/>
    <w:pPr>
      <w:numPr>
        <w:numId w:val="7"/>
      </w:numPr>
    </w:pPr>
  </w:style>
  <w:style w:type="character" w:customStyle="1" w:styleId="Heading1Char">
    <w:name w:val="Heading 1 Char"/>
    <w:basedOn w:val="DefaultParagraphFont"/>
    <w:link w:val="Heading1"/>
    <w:uiPriority w:val="9"/>
    <w:rsid w:val="00972A53"/>
    <w:rPr>
      <w:rFonts w:ascii="Open Sans Extrabold" w:hAnsi="Open Sans Extrabold"/>
      <w:color w:val="1C4373" w:themeColor="background2" w:themeShade="BF"/>
      <w:sz w:val="42"/>
      <w:szCs w:val="20"/>
      <w:shd w:val="clear" w:color="auto" w:fill="E7F6FD"/>
    </w:rPr>
  </w:style>
  <w:style w:type="paragraph" w:styleId="ListNumber2">
    <w:name w:val="List Number 2"/>
    <w:basedOn w:val="Normal"/>
    <w:uiPriority w:val="13"/>
    <w:semiHidden/>
    <w:qFormat/>
    <w:rsid w:val="00972A53"/>
    <w:pPr>
      <w:spacing w:before="60"/>
      <w:contextualSpacing/>
    </w:pPr>
  </w:style>
  <w:style w:type="character" w:customStyle="1" w:styleId="Heading2Char">
    <w:name w:val="Heading 2 Char"/>
    <w:basedOn w:val="DefaultParagraphFont"/>
    <w:link w:val="Heading2"/>
    <w:uiPriority w:val="9"/>
    <w:rsid w:val="00972A53"/>
    <w:rPr>
      <w:rFonts w:ascii="Open Sans Extrabold" w:eastAsiaTheme="majorEastAsia" w:hAnsi="Open Sans Extrabold" w:cstheme="majorBidi"/>
      <w:color w:val="1C4373" w:themeColor="background2" w:themeShade="BF"/>
      <w:sz w:val="30"/>
      <w:szCs w:val="60"/>
    </w:rPr>
  </w:style>
  <w:style w:type="paragraph" w:styleId="ListParagraph">
    <w:name w:val="List Paragraph"/>
    <w:basedOn w:val="Normal"/>
    <w:uiPriority w:val="34"/>
    <w:rsid w:val="00972A53"/>
    <w:pPr>
      <w:spacing w:line="293" w:lineRule="auto"/>
      <w:ind w:left="284"/>
      <w:contextualSpacing/>
    </w:pPr>
  </w:style>
  <w:style w:type="paragraph" w:styleId="Header">
    <w:name w:val="header"/>
    <w:basedOn w:val="Normal"/>
    <w:link w:val="HeaderChar"/>
    <w:uiPriority w:val="99"/>
    <w:unhideWhenUsed/>
    <w:rsid w:val="00972A53"/>
    <w:pPr>
      <w:tabs>
        <w:tab w:val="center" w:pos="4513"/>
        <w:tab w:val="right" w:pos="9026"/>
      </w:tabs>
      <w:spacing w:after="0" w:line="240" w:lineRule="auto"/>
    </w:pPr>
    <w:rPr>
      <w:sz w:val="16"/>
    </w:rPr>
  </w:style>
  <w:style w:type="character" w:customStyle="1" w:styleId="HeaderChar">
    <w:name w:val="Header Char"/>
    <w:basedOn w:val="DefaultParagraphFont"/>
    <w:link w:val="Header"/>
    <w:uiPriority w:val="99"/>
    <w:rsid w:val="00972A53"/>
    <w:rPr>
      <w:rFonts w:ascii="Open Sans" w:hAnsi="Open Sans"/>
      <w:sz w:val="16"/>
      <w:szCs w:val="20"/>
    </w:rPr>
  </w:style>
  <w:style w:type="paragraph" w:styleId="Footer">
    <w:name w:val="footer"/>
    <w:basedOn w:val="Normal"/>
    <w:link w:val="FooterChar"/>
    <w:uiPriority w:val="11"/>
    <w:rsid w:val="00972A53"/>
    <w:pPr>
      <w:tabs>
        <w:tab w:val="center" w:pos="4513"/>
        <w:tab w:val="right" w:pos="9026"/>
      </w:tabs>
      <w:spacing w:after="0" w:line="240" w:lineRule="auto"/>
      <w:contextualSpacing/>
    </w:pPr>
    <w:rPr>
      <w:rFonts w:ascii="Open Sans Extrabold" w:hAnsi="Open Sans Extrabold"/>
      <w:sz w:val="17"/>
      <w:szCs w:val="22"/>
    </w:rPr>
  </w:style>
  <w:style w:type="character" w:customStyle="1" w:styleId="FooterChar">
    <w:name w:val="Footer Char"/>
    <w:basedOn w:val="DefaultParagraphFont"/>
    <w:link w:val="Footer"/>
    <w:uiPriority w:val="11"/>
    <w:rsid w:val="00972A53"/>
    <w:rPr>
      <w:rFonts w:ascii="Open Sans Extrabold" w:hAnsi="Open Sans Extrabold"/>
      <w:sz w:val="17"/>
    </w:rPr>
  </w:style>
  <w:style w:type="numbering" w:customStyle="1" w:styleId="Numbering">
    <w:name w:val="Numbering"/>
    <w:uiPriority w:val="99"/>
    <w:rsid w:val="00972A53"/>
    <w:pPr>
      <w:numPr>
        <w:numId w:val="16"/>
      </w:numPr>
    </w:pPr>
  </w:style>
  <w:style w:type="paragraph" w:styleId="ListBullet3">
    <w:name w:val="List Bullet 3"/>
    <w:basedOn w:val="Normal"/>
    <w:uiPriority w:val="1"/>
    <w:qFormat/>
    <w:rsid w:val="00972A53"/>
    <w:pPr>
      <w:numPr>
        <w:ilvl w:val="2"/>
        <w:numId w:val="17"/>
      </w:numPr>
      <w:contextualSpacing/>
    </w:pPr>
  </w:style>
  <w:style w:type="paragraph" w:styleId="ListContinue2">
    <w:name w:val="List Continue 2"/>
    <w:basedOn w:val="Normal"/>
    <w:uiPriority w:val="3"/>
    <w:unhideWhenUsed/>
    <w:qFormat/>
    <w:rsid w:val="00972A53"/>
    <w:pPr>
      <w:spacing w:before="60"/>
      <w:ind w:left="454"/>
    </w:pPr>
  </w:style>
  <w:style w:type="paragraph" w:styleId="ListNumber3">
    <w:name w:val="List Number 3"/>
    <w:basedOn w:val="Normal"/>
    <w:uiPriority w:val="13"/>
    <w:semiHidden/>
    <w:qFormat/>
    <w:rsid w:val="00972A53"/>
    <w:pPr>
      <w:spacing w:before="60"/>
      <w:contextualSpacing/>
    </w:pPr>
  </w:style>
  <w:style w:type="paragraph" w:styleId="ListNumber4">
    <w:name w:val="List Number 4"/>
    <w:basedOn w:val="Normal"/>
    <w:uiPriority w:val="13"/>
    <w:semiHidden/>
    <w:qFormat/>
    <w:rsid w:val="00972A53"/>
    <w:pPr>
      <w:spacing w:after="200" w:line="293" w:lineRule="auto"/>
      <w:contextualSpacing/>
    </w:pPr>
  </w:style>
  <w:style w:type="paragraph" w:styleId="ListNumber5">
    <w:name w:val="List Number 5"/>
    <w:basedOn w:val="Normal"/>
    <w:uiPriority w:val="13"/>
    <w:semiHidden/>
    <w:rsid w:val="00972A53"/>
    <w:pPr>
      <w:spacing w:after="200" w:line="293" w:lineRule="auto"/>
      <w:contextualSpacing/>
    </w:pPr>
  </w:style>
  <w:style w:type="paragraph" w:styleId="ListContinue">
    <w:name w:val="List Continue"/>
    <w:basedOn w:val="Normal"/>
    <w:uiPriority w:val="3"/>
    <w:unhideWhenUsed/>
    <w:qFormat/>
    <w:rsid w:val="00972A53"/>
    <w:pPr>
      <w:spacing w:before="60"/>
      <w:ind w:left="227"/>
    </w:pPr>
  </w:style>
  <w:style w:type="paragraph" w:styleId="ListContinue3">
    <w:name w:val="List Continue 3"/>
    <w:basedOn w:val="Normal"/>
    <w:uiPriority w:val="3"/>
    <w:unhideWhenUsed/>
    <w:qFormat/>
    <w:rsid w:val="00972A53"/>
    <w:pPr>
      <w:spacing w:before="60"/>
      <w:ind w:left="907"/>
    </w:pPr>
  </w:style>
  <w:style w:type="paragraph" w:styleId="ListContinue4">
    <w:name w:val="List Continue 4"/>
    <w:basedOn w:val="Normal"/>
    <w:uiPriority w:val="3"/>
    <w:unhideWhenUsed/>
    <w:qFormat/>
    <w:rsid w:val="00972A53"/>
    <w:pPr>
      <w:spacing w:line="293" w:lineRule="auto"/>
      <w:ind w:left="907"/>
      <w:contextualSpacing/>
    </w:pPr>
  </w:style>
  <w:style w:type="character" w:customStyle="1" w:styleId="Heading3Char">
    <w:name w:val="Heading 3 Char"/>
    <w:basedOn w:val="DefaultParagraphFont"/>
    <w:link w:val="Heading3"/>
    <w:uiPriority w:val="9"/>
    <w:rsid w:val="00972A53"/>
    <w:rPr>
      <w:rFonts w:ascii="Open Sans Extrabold" w:eastAsiaTheme="majorEastAsia" w:hAnsi="Open Sans Extrabold" w:cstheme="majorBidi"/>
      <w:color w:val="207291" w:themeColor="text2" w:themeShade="BF"/>
      <w:sz w:val="26"/>
      <w:szCs w:val="37"/>
    </w:rPr>
  </w:style>
  <w:style w:type="character" w:customStyle="1" w:styleId="Heading4Char">
    <w:name w:val="Heading 4 Char"/>
    <w:basedOn w:val="DefaultParagraphFont"/>
    <w:link w:val="Heading4"/>
    <w:uiPriority w:val="9"/>
    <w:rsid w:val="00972A53"/>
    <w:rPr>
      <w:rFonts w:ascii="Open Sans Extrabold" w:eastAsiaTheme="majorEastAsia" w:hAnsi="Open Sans Extrabold" w:cstheme="majorBidi"/>
      <w:iCs/>
      <w:color w:val="1C4373" w:themeColor="background2" w:themeShade="BF"/>
      <w:szCs w:val="33"/>
    </w:rPr>
  </w:style>
  <w:style w:type="character" w:customStyle="1" w:styleId="Heading5Char">
    <w:name w:val="Heading 5 Char"/>
    <w:basedOn w:val="DefaultParagraphFont"/>
    <w:link w:val="Heading5"/>
    <w:uiPriority w:val="9"/>
    <w:rsid w:val="00972A53"/>
    <w:rPr>
      <w:rFonts w:ascii="Open Sans" w:eastAsiaTheme="majorEastAsia" w:hAnsi="Open Sans" w:cstheme="majorBidi"/>
      <w:b/>
      <w:color w:val="265A9A" w:themeColor="background2"/>
      <w:szCs w:val="29"/>
    </w:rPr>
  </w:style>
  <w:style w:type="numbering" w:customStyle="1" w:styleId="ListHeadings">
    <w:name w:val="List Headings"/>
    <w:uiPriority w:val="99"/>
    <w:rsid w:val="00972A53"/>
    <w:pPr>
      <w:numPr>
        <w:numId w:val="14"/>
      </w:numPr>
    </w:pPr>
  </w:style>
  <w:style w:type="paragraph" w:styleId="Title">
    <w:name w:val="Title"/>
    <w:basedOn w:val="Heading1"/>
    <w:next w:val="Normal"/>
    <w:link w:val="TitleChar"/>
    <w:uiPriority w:val="39"/>
    <w:rsid w:val="00972A53"/>
    <w:pPr>
      <w:numPr>
        <w:numId w:val="0"/>
      </w:numPr>
      <w:pBdr>
        <w:top w:val="none" w:sz="0" w:space="0" w:color="auto"/>
        <w:left w:val="none" w:sz="0" w:space="0" w:color="auto"/>
        <w:bottom w:val="none" w:sz="0" w:space="0" w:color="auto"/>
        <w:right w:val="none" w:sz="0" w:space="0" w:color="auto"/>
      </w:pBdr>
      <w:shd w:val="clear" w:color="auto" w:fill="auto"/>
      <w:spacing w:before="560" w:line="204" w:lineRule="auto"/>
      <w:ind w:right="2268"/>
      <w:contextualSpacing/>
    </w:pPr>
    <w:rPr>
      <w:rFonts w:eastAsiaTheme="majorEastAsia" w:cstheme="majorBidi"/>
      <w:kern w:val="28"/>
      <w:sz w:val="56"/>
      <w:szCs w:val="56"/>
    </w:rPr>
  </w:style>
  <w:style w:type="character" w:customStyle="1" w:styleId="TitleChar">
    <w:name w:val="Title Char"/>
    <w:basedOn w:val="DefaultParagraphFont"/>
    <w:link w:val="Title"/>
    <w:uiPriority w:val="39"/>
    <w:rsid w:val="00972A53"/>
    <w:rPr>
      <w:rFonts w:ascii="Open Sans Extrabold" w:eastAsiaTheme="majorEastAsia" w:hAnsi="Open Sans Extrabold" w:cstheme="majorBidi"/>
      <w:color w:val="1C4373" w:themeColor="background2" w:themeShade="BF"/>
      <w:kern w:val="28"/>
      <w:sz w:val="56"/>
      <w:szCs w:val="56"/>
    </w:rPr>
  </w:style>
  <w:style w:type="paragraph" w:customStyle="1" w:styleId="Pull-outQuote">
    <w:name w:val="Pull-out Quote"/>
    <w:basedOn w:val="Normal"/>
    <w:link w:val="Pull-outQuoteChar"/>
    <w:uiPriority w:val="99"/>
    <w:semiHidden/>
    <w:rsid w:val="00972A53"/>
    <w:pPr>
      <w:pBdr>
        <w:top w:val="single" w:sz="4" w:space="4" w:color="2B9AC2" w:themeColor="text2"/>
        <w:left w:val="single" w:sz="4" w:space="4" w:color="2B9AC2" w:themeColor="text2"/>
        <w:bottom w:val="single" w:sz="4" w:space="4" w:color="2B9AC2" w:themeColor="text2"/>
        <w:right w:val="single" w:sz="4" w:space="4" w:color="2B9AC2" w:themeColor="text2"/>
      </w:pBdr>
      <w:shd w:val="clear" w:color="auto" w:fill="2B9AC2" w:themeFill="text2"/>
      <w:spacing w:line="293" w:lineRule="auto"/>
      <w:ind w:left="113" w:right="113"/>
    </w:pPr>
    <w:rPr>
      <w:color w:val="FFFFFF" w:themeColor="background1"/>
    </w:rPr>
  </w:style>
  <w:style w:type="paragraph" w:customStyle="1" w:styleId="Pull-outQuoteHeading">
    <w:name w:val="Pull-out Quote Heading"/>
    <w:basedOn w:val="Pull-outQuote"/>
    <w:next w:val="Pull-outQuote"/>
    <w:link w:val="Pull-outQuoteHeadingChar"/>
    <w:uiPriority w:val="99"/>
    <w:semiHidden/>
    <w:rsid w:val="00972A53"/>
    <w:rPr>
      <w:b/>
    </w:rPr>
  </w:style>
  <w:style w:type="character" w:customStyle="1" w:styleId="Pull-outQuoteChar">
    <w:name w:val="Pull-out Quote Char"/>
    <w:basedOn w:val="DefaultParagraphFont"/>
    <w:link w:val="Pull-outQuote"/>
    <w:uiPriority w:val="99"/>
    <w:semiHidden/>
    <w:rsid w:val="00972A53"/>
    <w:rPr>
      <w:rFonts w:ascii="Open Sans" w:hAnsi="Open Sans"/>
      <w:color w:val="FFFFFF" w:themeColor="background1"/>
      <w:sz w:val="20"/>
      <w:szCs w:val="20"/>
      <w:shd w:val="clear" w:color="auto" w:fill="2B9AC2" w:themeFill="text2"/>
    </w:rPr>
  </w:style>
  <w:style w:type="character" w:customStyle="1" w:styleId="Pull-outQuoteHeadingChar">
    <w:name w:val="Pull-out Quote Heading Char"/>
    <w:basedOn w:val="Pull-outQuoteChar"/>
    <w:link w:val="Pull-outQuoteHeading"/>
    <w:uiPriority w:val="99"/>
    <w:semiHidden/>
    <w:rsid w:val="00972A53"/>
    <w:rPr>
      <w:rFonts w:ascii="Open Sans" w:hAnsi="Open Sans"/>
      <w:b/>
      <w:color w:val="FFFFFF" w:themeColor="background1"/>
      <w:sz w:val="20"/>
      <w:szCs w:val="20"/>
      <w:shd w:val="clear" w:color="auto" w:fill="2B9AC2" w:themeFill="text2"/>
    </w:rPr>
  </w:style>
  <w:style w:type="paragraph" w:customStyle="1" w:styleId="NumberedHeading1">
    <w:name w:val="Numbered Heading 1"/>
    <w:basedOn w:val="Heading1"/>
    <w:next w:val="Normal"/>
    <w:link w:val="NumberedHeading1Char"/>
    <w:uiPriority w:val="9"/>
    <w:semiHidden/>
    <w:rsid w:val="00972A53"/>
  </w:style>
  <w:style w:type="paragraph" w:customStyle="1" w:styleId="NumberedHeading2">
    <w:name w:val="Numbered Heading 2"/>
    <w:basedOn w:val="Heading2"/>
    <w:next w:val="Normal"/>
    <w:link w:val="NumberedHeading2Char"/>
    <w:uiPriority w:val="9"/>
    <w:semiHidden/>
    <w:rsid w:val="00972A53"/>
  </w:style>
  <w:style w:type="character" w:customStyle="1" w:styleId="NumberedHeading1Char">
    <w:name w:val="Numbered Heading 1 Char"/>
    <w:basedOn w:val="Heading1Char"/>
    <w:link w:val="NumberedHeading1"/>
    <w:uiPriority w:val="9"/>
    <w:semiHidden/>
    <w:rsid w:val="00972A53"/>
    <w:rPr>
      <w:rFonts w:ascii="Open Sans Extrabold" w:hAnsi="Open Sans Extrabold"/>
      <w:color w:val="1C4373" w:themeColor="background2" w:themeShade="BF"/>
      <w:sz w:val="42"/>
      <w:szCs w:val="20"/>
      <w:shd w:val="clear" w:color="auto" w:fill="E7F6FD"/>
    </w:rPr>
  </w:style>
  <w:style w:type="character" w:customStyle="1" w:styleId="NumberedHeading2Char">
    <w:name w:val="Numbered Heading 2 Char"/>
    <w:basedOn w:val="Heading2Char"/>
    <w:link w:val="NumberedHeading2"/>
    <w:uiPriority w:val="9"/>
    <w:semiHidden/>
    <w:rsid w:val="00972A53"/>
    <w:rPr>
      <w:rFonts w:ascii="Open Sans Extrabold" w:eastAsiaTheme="majorEastAsia" w:hAnsi="Open Sans Extrabold" w:cstheme="majorBidi"/>
      <w:color w:val="1C4373" w:themeColor="background2" w:themeShade="BF"/>
      <w:sz w:val="30"/>
      <w:szCs w:val="60"/>
    </w:rPr>
  </w:style>
  <w:style w:type="paragraph" w:styleId="ListContinue5">
    <w:name w:val="List Continue 5"/>
    <w:basedOn w:val="Normal"/>
    <w:uiPriority w:val="3"/>
    <w:unhideWhenUsed/>
    <w:qFormat/>
    <w:rsid w:val="00972A53"/>
    <w:pPr>
      <w:ind w:left="1134"/>
      <w:contextualSpacing/>
    </w:pPr>
  </w:style>
  <w:style w:type="table" w:styleId="TableGrid">
    <w:name w:val="Table Grid"/>
    <w:basedOn w:val="TableNormal"/>
    <w:uiPriority w:val="39"/>
    <w:rsid w:val="00972A53"/>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Caption">
    <w:name w:val="caption"/>
    <w:basedOn w:val="Normal"/>
    <w:next w:val="Normal"/>
    <w:uiPriority w:val="4"/>
    <w:qFormat/>
    <w:rsid w:val="00972A53"/>
    <w:pPr>
      <w:spacing w:before="0" w:after="40"/>
    </w:pPr>
    <w:rPr>
      <w:rFonts w:ascii="Open Sans Extrabold" w:hAnsi="Open Sans Extrabold"/>
      <w:iCs/>
      <w:color w:val="000000" w:themeColor="text1"/>
      <w:szCs w:val="18"/>
    </w:rPr>
  </w:style>
  <w:style w:type="paragraph" w:styleId="List">
    <w:name w:val="List"/>
    <w:basedOn w:val="Normal"/>
    <w:uiPriority w:val="99"/>
    <w:semiHidden/>
    <w:qFormat/>
    <w:rsid w:val="00972A53"/>
    <w:pPr>
      <w:numPr>
        <w:numId w:val="11"/>
      </w:numPr>
      <w:spacing w:before="60"/>
    </w:pPr>
  </w:style>
  <w:style w:type="paragraph" w:styleId="List2">
    <w:name w:val="List 2"/>
    <w:basedOn w:val="Normal"/>
    <w:uiPriority w:val="99"/>
    <w:semiHidden/>
    <w:qFormat/>
    <w:rsid w:val="00972A53"/>
    <w:pPr>
      <w:numPr>
        <w:ilvl w:val="1"/>
        <w:numId w:val="11"/>
      </w:numPr>
      <w:spacing w:before="60"/>
    </w:pPr>
  </w:style>
  <w:style w:type="numbering" w:customStyle="1" w:styleId="LetteredList">
    <w:name w:val="Lettered List"/>
    <w:uiPriority w:val="99"/>
    <w:rsid w:val="00972A53"/>
    <w:pPr>
      <w:numPr>
        <w:numId w:val="10"/>
      </w:numPr>
    </w:pPr>
  </w:style>
  <w:style w:type="paragraph" w:styleId="Subtitle">
    <w:name w:val="Subtitle"/>
    <w:basedOn w:val="Normal"/>
    <w:next w:val="Normal"/>
    <w:link w:val="SubtitleChar"/>
    <w:uiPriority w:val="39"/>
    <w:rsid w:val="00972A53"/>
    <w:pPr>
      <w:numPr>
        <w:ilvl w:val="1"/>
      </w:numPr>
      <w:spacing w:before="240" w:after="240" w:line="240" w:lineRule="auto"/>
    </w:pPr>
    <w:rPr>
      <w:rFonts w:eastAsiaTheme="minorEastAsia"/>
      <w:color w:val="1C4373" w:themeColor="background2" w:themeShade="BF"/>
      <w:sz w:val="48"/>
    </w:rPr>
  </w:style>
  <w:style w:type="character" w:customStyle="1" w:styleId="SubtitleChar">
    <w:name w:val="Subtitle Char"/>
    <w:basedOn w:val="DefaultParagraphFont"/>
    <w:link w:val="Subtitle"/>
    <w:uiPriority w:val="39"/>
    <w:rsid w:val="00972A53"/>
    <w:rPr>
      <w:rFonts w:ascii="Open Sans" w:eastAsiaTheme="minorEastAsia" w:hAnsi="Open Sans"/>
      <w:color w:val="1C4373" w:themeColor="background2" w:themeShade="BF"/>
      <w:sz w:val="48"/>
      <w:szCs w:val="20"/>
    </w:rPr>
  </w:style>
  <w:style w:type="character" w:styleId="Strong">
    <w:name w:val="Strong"/>
    <w:basedOn w:val="DefaultParagraphFont"/>
    <w:uiPriority w:val="22"/>
    <w:qFormat/>
    <w:rsid w:val="00972A53"/>
    <w:rPr>
      <w:rFonts w:ascii="Open Sans" w:hAnsi="Open Sans"/>
      <w:b/>
      <w:bCs/>
    </w:rPr>
  </w:style>
  <w:style w:type="paragraph" w:customStyle="1" w:styleId="Header-Keyline">
    <w:name w:val="Header - Keyline"/>
    <w:basedOn w:val="Header"/>
    <w:link w:val="Header-KeylineChar"/>
    <w:uiPriority w:val="99"/>
    <w:rsid w:val="00972A53"/>
    <w:pPr>
      <w:pBdr>
        <w:bottom w:val="single" w:sz="4" w:space="31" w:color="2B9AC2" w:themeColor="text2"/>
      </w:pBdr>
      <w:spacing w:after="600"/>
    </w:pPr>
  </w:style>
  <w:style w:type="character" w:customStyle="1" w:styleId="Heading6Char">
    <w:name w:val="Heading 6 Char"/>
    <w:basedOn w:val="DefaultParagraphFont"/>
    <w:link w:val="Heading6"/>
    <w:uiPriority w:val="9"/>
    <w:rsid w:val="00972A53"/>
    <w:rPr>
      <w:rFonts w:ascii="Open Sans" w:eastAsiaTheme="majorEastAsia" w:hAnsi="Open Sans" w:cstheme="minorHAnsi"/>
      <w:b/>
      <w:bCs/>
      <w:i/>
      <w:color w:val="265A9A" w:themeColor="background2"/>
      <w:sz w:val="20"/>
      <w:szCs w:val="24"/>
    </w:rPr>
  </w:style>
  <w:style w:type="character" w:customStyle="1" w:styleId="Header-KeylineChar">
    <w:name w:val="Header - Keyline Char"/>
    <w:basedOn w:val="HeaderChar"/>
    <w:link w:val="Header-Keyline"/>
    <w:uiPriority w:val="99"/>
    <w:rsid w:val="00972A53"/>
    <w:rPr>
      <w:rFonts w:ascii="Open Sans" w:hAnsi="Open Sans"/>
      <w:sz w:val="16"/>
      <w:szCs w:val="20"/>
    </w:rPr>
  </w:style>
  <w:style w:type="character" w:customStyle="1" w:styleId="Heading7Char">
    <w:name w:val="Heading 7 Char"/>
    <w:basedOn w:val="DefaultParagraphFont"/>
    <w:link w:val="Heading7"/>
    <w:uiPriority w:val="9"/>
    <w:semiHidden/>
    <w:rsid w:val="00972A53"/>
    <w:rPr>
      <w:rFonts w:ascii="Open Sans" w:eastAsiaTheme="majorEastAsia" w:hAnsi="Open Sans" w:cstheme="minorHAnsi"/>
      <w:b/>
      <w:bCs/>
      <w:i/>
      <w:iCs/>
      <w:color w:val="265A9A" w:themeColor="background2"/>
      <w:sz w:val="20"/>
    </w:rPr>
  </w:style>
  <w:style w:type="character" w:customStyle="1" w:styleId="Heading8Char">
    <w:name w:val="Heading 8 Char"/>
    <w:basedOn w:val="DefaultParagraphFont"/>
    <w:link w:val="Heading8"/>
    <w:uiPriority w:val="9"/>
    <w:semiHidden/>
    <w:rsid w:val="00972A53"/>
    <w:rPr>
      <w:rFonts w:ascii="Open Sans" w:eastAsiaTheme="majorEastAsia" w:hAnsi="Open Sans" w:cstheme="majorBidi"/>
      <w:b/>
      <w:sz w:val="18"/>
      <w:szCs w:val="21"/>
    </w:rPr>
  </w:style>
  <w:style w:type="table" w:customStyle="1" w:styleId="ProductivityCommissionTable1">
    <w:name w:val="Productivity Commission Table 1"/>
    <w:basedOn w:val="TableNormal"/>
    <w:uiPriority w:val="99"/>
    <w:rsid w:val="00972A53"/>
    <w:pPr>
      <w:spacing w:after="0" w:line="240" w:lineRule="auto"/>
    </w:pPr>
    <w:tblPr>
      <w:tblStyleRowBandSize w:val="1"/>
      <w:tblBorders>
        <w:top w:val="single" w:sz="4" w:space="0" w:color="BFBFBF"/>
        <w:bottom w:val="single" w:sz="4" w:space="0" w:color="B3B3B3"/>
        <w:insideH w:val="single" w:sz="4" w:space="0" w:color="B3B3B3"/>
      </w:tblBorders>
      <w:tblCellMar>
        <w:top w:w="45" w:type="dxa"/>
        <w:left w:w="0" w:type="dxa"/>
        <w:bottom w:w="45" w:type="dxa"/>
      </w:tblCellMar>
    </w:tblPr>
    <w:tblStylePr w:type="firstRow">
      <w:rPr>
        <w:b/>
        <w:color w:val="265A9A" w:themeColor="background2"/>
      </w:rPr>
    </w:tblStylePr>
    <w:tblStylePr w:type="firstCol">
      <w:rPr>
        <w:b/>
        <w:color w:val="265A9A" w:themeColor="background2"/>
      </w:rPr>
    </w:tblStylePr>
    <w:tblStylePr w:type="band1Horz">
      <w:tblPr/>
      <w:tcPr>
        <w:shd w:val="clear" w:color="auto" w:fill="F1F1F2"/>
      </w:tcPr>
    </w:tblStylePr>
  </w:style>
  <w:style w:type="character" w:customStyle="1" w:styleId="Heading9Char">
    <w:name w:val="Heading 9 Char"/>
    <w:basedOn w:val="DefaultParagraphFont"/>
    <w:link w:val="Heading9"/>
    <w:uiPriority w:val="9"/>
    <w:semiHidden/>
    <w:rsid w:val="00972A53"/>
    <w:rPr>
      <w:rFonts w:asciiTheme="majorHAnsi" w:hAnsiTheme="majorHAnsi"/>
      <w:color w:val="8956A3" w:themeColor="accent2"/>
      <w:sz w:val="18"/>
      <w:szCs w:val="18"/>
    </w:rPr>
  </w:style>
  <w:style w:type="table" w:customStyle="1" w:styleId="ProductivityCommissionTable3">
    <w:name w:val="Productivity Commission Table 3"/>
    <w:basedOn w:val="TableNormal"/>
    <w:uiPriority w:val="99"/>
    <w:rsid w:val="00972A53"/>
    <w:pPr>
      <w:spacing w:after="0" w:line="240" w:lineRule="auto"/>
      <w:jc w:val="right"/>
    </w:pPr>
    <w:tblPr>
      <w:tblCellMar>
        <w:top w:w="45" w:type="dxa"/>
        <w:left w:w="0" w:type="dxa"/>
        <w:bottom w:w="45" w:type="dxa"/>
        <w:right w:w="28" w:type="dxa"/>
      </w:tblCellMar>
    </w:tblPr>
    <w:tblStylePr w:type="firstRow">
      <w:rPr>
        <w:b/>
        <w:color w:val="2B9AC2" w:themeColor="text2"/>
      </w:rPr>
      <w:tblPr/>
      <w:tcPr>
        <w:tcBorders>
          <w:top w:val="nil"/>
          <w:left w:val="nil"/>
          <w:bottom w:val="single" w:sz="4" w:space="0" w:color="71CBD5" w:themeColor="accent3"/>
          <w:right w:val="nil"/>
          <w:insideH w:val="nil"/>
          <w:insideV w:val="nil"/>
          <w:tl2br w:val="nil"/>
          <w:tr2bl w:val="nil"/>
        </w:tcBorders>
      </w:tcPr>
    </w:tblStylePr>
    <w:tblStylePr w:type="lastRow">
      <w:rPr>
        <w:b/>
      </w:rPr>
      <w:tblPr/>
      <w:tcPr>
        <w:tcBorders>
          <w:top w:val="single" w:sz="4" w:space="0" w:color="71CBD5" w:themeColor="accent3"/>
          <w:left w:val="nil"/>
          <w:bottom w:val="single" w:sz="4" w:space="0" w:color="71CBD5" w:themeColor="accent3"/>
          <w:right w:val="nil"/>
          <w:insideH w:val="nil"/>
          <w:insideV w:val="nil"/>
          <w:tl2br w:val="nil"/>
          <w:tr2bl w:val="nil"/>
        </w:tcBorders>
      </w:tcPr>
    </w:tblStylePr>
    <w:tblStylePr w:type="firstCol">
      <w:pPr>
        <w:jc w:val="left"/>
      </w:pPr>
    </w:tblStylePr>
  </w:style>
  <w:style w:type="paragraph" w:styleId="TOCHeading">
    <w:name w:val="TOC Heading"/>
    <w:next w:val="Normal"/>
    <w:uiPriority w:val="39"/>
    <w:unhideWhenUsed/>
    <w:rsid w:val="00972A53"/>
    <w:pPr>
      <w:spacing w:before="240" w:after="240" w:line="500" w:lineRule="atLeast"/>
      <w:outlineLvl w:val="0"/>
    </w:pPr>
    <w:rPr>
      <w:rFonts w:ascii="Open Sans Extrabold" w:hAnsi="Open Sans Extrabold"/>
      <w:color w:val="1C4373" w:themeColor="background2" w:themeShade="BF"/>
      <w:sz w:val="42"/>
      <w:szCs w:val="20"/>
    </w:rPr>
  </w:style>
  <w:style w:type="paragraph" w:styleId="FootnoteText">
    <w:name w:val="footnote text"/>
    <w:basedOn w:val="Normal"/>
    <w:link w:val="FootnoteTextChar"/>
    <w:uiPriority w:val="99"/>
    <w:rsid w:val="00972A53"/>
    <w:pPr>
      <w:spacing w:before="60" w:after="60" w:line="293" w:lineRule="auto"/>
      <w:contextualSpacing/>
    </w:pPr>
    <w:rPr>
      <w:sz w:val="18"/>
    </w:rPr>
  </w:style>
  <w:style w:type="paragraph" w:styleId="TOC1">
    <w:name w:val="toc 1"/>
    <w:basedOn w:val="Normal"/>
    <w:next w:val="BodyText"/>
    <w:autoRedefine/>
    <w:uiPriority w:val="39"/>
    <w:unhideWhenUsed/>
    <w:rsid w:val="00972A53"/>
    <w:pPr>
      <w:tabs>
        <w:tab w:val="left" w:pos="567"/>
        <w:tab w:val="right" w:pos="7938"/>
      </w:tabs>
      <w:spacing w:after="100" w:line="293" w:lineRule="auto"/>
      <w:ind w:left="567" w:right="1701" w:hanging="567"/>
    </w:pPr>
    <w:rPr>
      <w:rFonts w:ascii="Open Sans Extrabold" w:hAnsi="Open Sans Extrabold"/>
      <w:color w:val="1C4373" w:themeColor="background2" w:themeShade="BF"/>
    </w:rPr>
  </w:style>
  <w:style w:type="character" w:customStyle="1" w:styleId="FootnoteTextChar">
    <w:name w:val="Footnote Text Char"/>
    <w:basedOn w:val="DefaultParagraphFont"/>
    <w:link w:val="FootnoteText"/>
    <w:uiPriority w:val="99"/>
    <w:rsid w:val="00972A53"/>
    <w:rPr>
      <w:rFonts w:ascii="Open Sans" w:hAnsi="Open Sans"/>
      <w:sz w:val="18"/>
      <w:szCs w:val="20"/>
    </w:rPr>
  </w:style>
  <w:style w:type="character" w:styleId="FootnoteReference">
    <w:name w:val="footnote reference"/>
    <w:basedOn w:val="DefaultParagraphFont"/>
    <w:uiPriority w:val="99"/>
    <w:semiHidden/>
    <w:unhideWhenUsed/>
    <w:rsid w:val="00972A53"/>
    <w:rPr>
      <w:vertAlign w:val="superscript"/>
    </w:rPr>
  </w:style>
  <w:style w:type="character" w:styleId="Hyperlink">
    <w:name w:val="Hyperlink"/>
    <w:basedOn w:val="DefaultParagraphFont"/>
    <w:uiPriority w:val="99"/>
    <w:unhideWhenUsed/>
    <w:rsid w:val="00972A53"/>
    <w:rPr>
      <w:color w:val="000000" w:themeColor="hyperlink"/>
      <w:u w:val="single"/>
    </w:rPr>
  </w:style>
  <w:style w:type="character" w:styleId="HTMLVariable">
    <w:name w:val="HTML Variable"/>
    <w:basedOn w:val="DefaultParagraphFont"/>
    <w:uiPriority w:val="99"/>
    <w:unhideWhenUsed/>
    <w:rsid w:val="00972A53"/>
    <w:rPr>
      <w:i/>
      <w:iCs/>
    </w:rPr>
  </w:style>
  <w:style w:type="paragraph" w:styleId="TOC2">
    <w:name w:val="toc 2"/>
    <w:basedOn w:val="Normal"/>
    <w:next w:val="Normal"/>
    <w:autoRedefine/>
    <w:uiPriority w:val="39"/>
    <w:unhideWhenUsed/>
    <w:rsid w:val="00972A53"/>
    <w:pPr>
      <w:tabs>
        <w:tab w:val="left" w:pos="567"/>
        <w:tab w:val="left" w:pos="1134"/>
        <w:tab w:val="right" w:pos="7938"/>
      </w:tabs>
      <w:spacing w:after="100" w:line="293" w:lineRule="auto"/>
      <w:ind w:left="567" w:right="1701"/>
    </w:pPr>
    <w:rPr>
      <w:noProof/>
    </w:rPr>
  </w:style>
  <w:style w:type="paragraph" w:styleId="TOC3">
    <w:name w:val="toc 3"/>
    <w:basedOn w:val="Normal"/>
    <w:next w:val="Normal"/>
    <w:autoRedefine/>
    <w:uiPriority w:val="39"/>
    <w:unhideWhenUsed/>
    <w:rsid w:val="00972A53"/>
    <w:pPr>
      <w:tabs>
        <w:tab w:val="right" w:pos="7938"/>
      </w:tabs>
      <w:spacing w:after="100" w:line="293" w:lineRule="auto"/>
      <w:ind w:right="1701"/>
    </w:pPr>
    <w:rPr>
      <w:rFonts w:asciiTheme="majorHAnsi" w:hAnsiTheme="majorHAnsi"/>
      <w:color w:val="1C4373" w:themeColor="background2" w:themeShade="BF"/>
    </w:rPr>
  </w:style>
  <w:style w:type="paragraph" w:customStyle="1" w:styleId="Subtitle2">
    <w:name w:val="Subtitle 2"/>
    <w:basedOn w:val="Normal"/>
    <w:link w:val="Subtitle2Char"/>
    <w:uiPriority w:val="39"/>
    <w:rsid w:val="00972A53"/>
    <w:pPr>
      <w:spacing w:before="0" w:after="160" w:line="259" w:lineRule="auto"/>
    </w:pPr>
    <w:rPr>
      <w:color w:val="1C4373" w:themeColor="background2" w:themeShade="BF"/>
      <w:sz w:val="28"/>
      <w:szCs w:val="36"/>
    </w:rPr>
  </w:style>
  <w:style w:type="paragraph" w:customStyle="1" w:styleId="Copyrightpage-Heading2">
    <w:name w:val="Copyright page-Heading 2"/>
    <w:basedOn w:val="NoSpacing"/>
    <w:link w:val="Copyrightpage-Heading2Char"/>
    <w:uiPriority w:val="19"/>
    <w:rsid w:val="00972A53"/>
    <w:pPr>
      <w:spacing w:before="240" w:after="60"/>
    </w:pPr>
    <w:rPr>
      <w:b/>
      <w:color w:val="FFFFFF" w:themeColor="background1"/>
      <w:sz w:val="16"/>
      <w:szCs w:val="16"/>
    </w:rPr>
  </w:style>
  <w:style w:type="character" w:customStyle="1" w:styleId="Subtitle2Char">
    <w:name w:val="Subtitle 2 Char"/>
    <w:basedOn w:val="DefaultParagraphFont"/>
    <w:link w:val="Subtitle2"/>
    <w:uiPriority w:val="39"/>
    <w:rsid w:val="00972A53"/>
    <w:rPr>
      <w:rFonts w:ascii="Open Sans" w:hAnsi="Open Sans"/>
      <w:color w:val="1C4373" w:themeColor="background2" w:themeShade="BF"/>
      <w:sz w:val="28"/>
      <w:szCs w:val="36"/>
    </w:rPr>
  </w:style>
  <w:style w:type="paragraph" w:customStyle="1" w:styleId="Copyrightpage-BodyText">
    <w:name w:val="Copyright page-Body Text"/>
    <w:basedOn w:val="Normal"/>
    <w:link w:val="Copyrightpage-BodyTextChar"/>
    <w:uiPriority w:val="19"/>
    <w:rsid w:val="00972A53"/>
    <w:pPr>
      <w:spacing w:before="80" w:line="250" w:lineRule="atLeast"/>
    </w:pPr>
    <w:rPr>
      <w:color w:val="000000" w:themeColor="text1"/>
      <w:sz w:val="16"/>
    </w:rPr>
  </w:style>
  <w:style w:type="character" w:customStyle="1" w:styleId="NoSpacingChar">
    <w:name w:val="No Spacing Char"/>
    <w:basedOn w:val="DefaultParagraphFont"/>
    <w:link w:val="NoSpacing"/>
    <w:uiPriority w:val="10"/>
    <w:rsid w:val="00972A53"/>
    <w:rPr>
      <w:rFonts w:ascii="Open Sans" w:hAnsi="Open Sans"/>
      <w:sz w:val="20"/>
      <w:szCs w:val="20"/>
    </w:rPr>
  </w:style>
  <w:style w:type="character" w:customStyle="1" w:styleId="Copyrightpage-Heading2Char">
    <w:name w:val="Copyright page-Heading 2 Char"/>
    <w:basedOn w:val="NoSpacingChar"/>
    <w:link w:val="Copyrightpage-Heading2"/>
    <w:uiPriority w:val="19"/>
    <w:rsid w:val="00972A53"/>
    <w:rPr>
      <w:rFonts w:ascii="Open Sans" w:hAnsi="Open Sans"/>
      <w:b/>
      <w:color w:val="FFFFFF" w:themeColor="background1"/>
      <w:sz w:val="16"/>
      <w:szCs w:val="16"/>
    </w:rPr>
  </w:style>
  <w:style w:type="paragraph" w:customStyle="1" w:styleId="Copyrightpage-Heading">
    <w:name w:val="Copyright page-Heading"/>
    <w:basedOn w:val="Subtitle2"/>
    <w:link w:val="Copyrightpage-HeadingChar"/>
    <w:uiPriority w:val="19"/>
    <w:rsid w:val="00972A53"/>
    <w:pPr>
      <w:spacing w:line="240" w:lineRule="auto"/>
    </w:pPr>
    <w:rPr>
      <w:rFonts w:ascii="Open Sans Semibold" w:hAnsi="Open Sans Semibold"/>
      <w:spacing w:val="4"/>
      <w:sz w:val="19"/>
      <w:szCs w:val="18"/>
    </w:rPr>
  </w:style>
  <w:style w:type="character" w:customStyle="1" w:styleId="Copyrightpage-BodyTextChar">
    <w:name w:val="Copyright page-Body Text Char"/>
    <w:basedOn w:val="DefaultParagraphFont"/>
    <w:link w:val="Copyrightpage-BodyText"/>
    <w:uiPriority w:val="19"/>
    <w:rsid w:val="00972A53"/>
    <w:rPr>
      <w:rFonts w:ascii="Open Sans" w:hAnsi="Open Sans"/>
      <w:color w:val="000000" w:themeColor="text1"/>
      <w:sz w:val="16"/>
      <w:szCs w:val="20"/>
    </w:rPr>
  </w:style>
  <w:style w:type="paragraph" w:customStyle="1" w:styleId="Subtitle4">
    <w:name w:val="Subtitle 4"/>
    <w:basedOn w:val="Copyrightpage-Heading"/>
    <w:link w:val="Subtitle4Char"/>
    <w:uiPriority w:val="39"/>
    <w:rsid w:val="009A3EE6"/>
    <w:pPr>
      <w:spacing w:after="40"/>
    </w:pPr>
    <w:rPr>
      <w:b/>
      <w:sz w:val="16"/>
    </w:rPr>
  </w:style>
  <w:style w:type="character" w:customStyle="1" w:styleId="Copyrightpage-HeadingChar">
    <w:name w:val="Copyright page-Heading Char"/>
    <w:basedOn w:val="Subtitle2Char"/>
    <w:link w:val="Copyrightpage-Heading"/>
    <w:uiPriority w:val="19"/>
    <w:rsid w:val="00972A53"/>
    <w:rPr>
      <w:rFonts w:ascii="Open Sans Semibold" w:hAnsi="Open Sans Semibold"/>
      <w:color w:val="1C4373" w:themeColor="background2" w:themeShade="BF"/>
      <w:spacing w:val="4"/>
      <w:sz w:val="19"/>
      <w:szCs w:val="18"/>
    </w:rPr>
  </w:style>
  <w:style w:type="paragraph" w:customStyle="1" w:styleId="Heading1-noTOC">
    <w:name w:val="Heading 1-no TOC"/>
    <w:next w:val="BodyText"/>
    <w:uiPriority w:val="9"/>
    <w:qFormat/>
    <w:rsid w:val="00972A53"/>
    <w:pPr>
      <w:spacing w:before="600" w:after="480" w:line="504" w:lineRule="atLeast"/>
    </w:pPr>
    <w:rPr>
      <w:rFonts w:ascii="Open Sans Extrabold" w:eastAsiaTheme="majorEastAsia" w:hAnsi="Open Sans Extrabold" w:cstheme="majorBidi"/>
      <w:b/>
      <w:color w:val="1C4373" w:themeColor="background2" w:themeShade="BF"/>
      <w:sz w:val="42"/>
      <w:szCs w:val="68"/>
    </w:rPr>
  </w:style>
  <w:style w:type="character" w:customStyle="1" w:styleId="Subtitle4Char">
    <w:name w:val="Subtitle 4 Char"/>
    <w:basedOn w:val="Copyrightpage-HeadingChar"/>
    <w:link w:val="Subtitle4"/>
    <w:uiPriority w:val="39"/>
    <w:rsid w:val="009A3EE6"/>
    <w:rPr>
      <w:rFonts w:asciiTheme="majorHAnsi" w:hAnsiTheme="majorHAnsi"/>
      <w:b/>
      <w:color w:val="FFFFFF" w:themeColor="background1"/>
      <w:spacing w:val="4"/>
      <w:sz w:val="16"/>
      <w:szCs w:val="18"/>
    </w:rPr>
  </w:style>
  <w:style w:type="paragraph" w:customStyle="1" w:styleId="Heading2-noTOC">
    <w:name w:val="Heading 2-no TOC"/>
    <w:next w:val="BodyText"/>
    <w:uiPriority w:val="9"/>
    <w:unhideWhenUsed/>
    <w:qFormat/>
    <w:rsid w:val="00972A53"/>
    <w:pPr>
      <w:spacing w:before="240" w:after="120" w:line="360" w:lineRule="atLeast"/>
    </w:pPr>
    <w:rPr>
      <w:rFonts w:ascii="Open Sans Extrabold" w:eastAsiaTheme="majorEastAsia" w:hAnsi="Open Sans Extrabold" w:cstheme="majorBidi"/>
      <w:color w:val="1C4373" w:themeColor="background2" w:themeShade="BF"/>
      <w:sz w:val="30"/>
      <w:szCs w:val="60"/>
    </w:rPr>
  </w:style>
  <w:style w:type="paragraph" w:styleId="TOC4">
    <w:name w:val="toc 4"/>
    <w:basedOn w:val="Normal"/>
    <w:next w:val="Normal"/>
    <w:autoRedefine/>
    <w:uiPriority w:val="39"/>
    <w:unhideWhenUsed/>
    <w:rsid w:val="00972A53"/>
    <w:pPr>
      <w:tabs>
        <w:tab w:val="right" w:pos="7938"/>
        <w:tab w:val="right" w:pos="9628"/>
      </w:tabs>
      <w:spacing w:after="100" w:line="293" w:lineRule="auto"/>
      <w:ind w:left="567" w:right="1701"/>
    </w:pPr>
  </w:style>
  <w:style w:type="paragraph" w:customStyle="1" w:styleId="LetterRight">
    <w:name w:val="Letter Right"/>
    <w:basedOn w:val="Normal"/>
    <w:link w:val="LetterRightChar"/>
    <w:uiPriority w:val="99"/>
    <w:rsid w:val="00972A53"/>
    <w:pPr>
      <w:spacing w:line="360" w:lineRule="auto"/>
      <w:jc w:val="right"/>
    </w:pPr>
    <w:rPr>
      <w:sz w:val="16"/>
    </w:rPr>
  </w:style>
  <w:style w:type="paragraph" w:customStyle="1" w:styleId="Letterlogo">
    <w:name w:val="Letter logo"/>
    <w:basedOn w:val="LetterRight"/>
    <w:uiPriority w:val="99"/>
    <w:rsid w:val="00972A53"/>
    <w:pPr>
      <w:spacing w:after="320"/>
    </w:pPr>
  </w:style>
  <w:style w:type="character" w:customStyle="1" w:styleId="LetterRightChar">
    <w:name w:val="Letter Right Char"/>
    <w:basedOn w:val="DefaultParagraphFont"/>
    <w:link w:val="LetterRight"/>
    <w:uiPriority w:val="99"/>
    <w:rsid w:val="00972A53"/>
    <w:rPr>
      <w:rFonts w:ascii="Open Sans" w:hAnsi="Open Sans"/>
      <w:sz w:val="16"/>
      <w:szCs w:val="20"/>
    </w:rPr>
  </w:style>
  <w:style w:type="character" w:styleId="UnresolvedMention">
    <w:name w:val="Unresolved Mention"/>
    <w:basedOn w:val="DefaultParagraphFont"/>
    <w:uiPriority w:val="99"/>
    <w:unhideWhenUsed/>
    <w:rsid w:val="00972A53"/>
    <w:rPr>
      <w:color w:val="605E5C"/>
      <w:shd w:val="clear" w:color="auto" w:fill="E1DFDD"/>
    </w:rPr>
  </w:style>
  <w:style w:type="paragraph" w:customStyle="1" w:styleId="LetterRight-NoSpace">
    <w:name w:val="Letter Right-No Space"/>
    <w:basedOn w:val="LetterRight"/>
    <w:uiPriority w:val="99"/>
    <w:rsid w:val="00972A53"/>
    <w:pPr>
      <w:spacing w:after="0"/>
    </w:pPr>
  </w:style>
  <w:style w:type="table" w:customStyle="1" w:styleId="Blank">
    <w:name w:val="Blank"/>
    <w:basedOn w:val="TableNormal"/>
    <w:uiPriority w:val="99"/>
    <w:rsid w:val="00972A53"/>
    <w:pPr>
      <w:spacing w:after="0" w:line="240" w:lineRule="auto"/>
    </w:pPr>
    <w:tblPr>
      <w:tblCellMar>
        <w:top w:w="57" w:type="dxa"/>
        <w:left w:w="0" w:type="dxa"/>
        <w:bottom w:w="57" w:type="dxa"/>
        <w:right w:w="0" w:type="dxa"/>
      </w:tblCellMar>
    </w:tblPr>
  </w:style>
  <w:style w:type="paragraph" w:styleId="ListBullet5">
    <w:name w:val="List Bullet 5"/>
    <w:basedOn w:val="Normal"/>
    <w:uiPriority w:val="13"/>
    <w:semiHidden/>
    <w:rsid w:val="00972A53"/>
    <w:pPr>
      <w:numPr>
        <w:numId w:val="13"/>
      </w:numPr>
      <w:contextualSpacing/>
    </w:pPr>
  </w:style>
  <w:style w:type="paragraph" w:customStyle="1" w:styleId="Coverdate">
    <w:name w:val="Cover date"/>
    <w:basedOn w:val="Normal"/>
    <w:uiPriority w:val="29"/>
    <w:rsid w:val="00972A53"/>
    <w:pPr>
      <w:framePr w:wrap="around" w:vAnchor="page" w:hAnchor="margin" w:xAlign="right" w:y="1135" w:anchorLock="1"/>
      <w:spacing w:before="0" w:after="0"/>
      <w:jc w:val="right"/>
    </w:pPr>
    <w:rPr>
      <w:rFonts w:ascii="Open Sans Semibold" w:hAnsi="Open Sans Semibold"/>
      <w:sz w:val="18"/>
    </w:rPr>
  </w:style>
  <w:style w:type="table" w:customStyle="1" w:styleId="ProductivityCommissionTable2">
    <w:name w:val="Productivity Commission Table 2"/>
    <w:basedOn w:val="ProductivityCommissionTable1"/>
    <w:uiPriority w:val="99"/>
    <w:rsid w:val="00972A53"/>
    <w:tblPr>
      <w:tblBorders>
        <w:top w:val="single" w:sz="4" w:space="0" w:color="B3B3B3"/>
        <w:bottom w:val="none" w:sz="0" w:space="0" w:color="auto"/>
        <w:insideH w:val="none" w:sz="0" w:space="0" w:color="auto"/>
      </w:tblBorders>
      <w:tblCellMar>
        <w:top w:w="57" w:type="dxa"/>
        <w:left w:w="57" w:type="dxa"/>
        <w:bottom w:w="57" w:type="dxa"/>
        <w:right w:w="85" w:type="dxa"/>
      </w:tblCellMar>
    </w:tblPr>
    <w:tblStylePr w:type="firstRow">
      <w:rPr>
        <w:b/>
        <w:color w:val="265A9A" w:themeColor="background2"/>
      </w:rPr>
    </w:tblStylePr>
    <w:tblStylePr w:type="firstCol">
      <w:rPr>
        <w:b/>
        <w:color w:val="265A9A" w:themeColor="background2"/>
      </w:rPr>
    </w:tblStylePr>
    <w:tblStylePr w:type="band1Horz">
      <w:tblPr/>
      <w:tcPr>
        <w:shd w:val="clear" w:color="auto" w:fill="F1F1F2"/>
      </w:tcPr>
    </w:tblStylePr>
  </w:style>
  <w:style w:type="character" w:customStyle="1" w:styleId="White">
    <w:name w:val="White"/>
    <w:basedOn w:val="DefaultParagraphFont"/>
    <w:uiPriority w:val="10"/>
    <w:rsid w:val="00972A53"/>
    <w:rPr>
      <w:color w:val="FFFFFF" w:themeColor="background1"/>
    </w:rPr>
  </w:style>
  <w:style w:type="paragraph" w:customStyle="1" w:styleId="Copyrightpage-Keylinenotext">
    <w:name w:val="Copyright page-Keyline (no text)"/>
    <w:basedOn w:val="Copyrightpage-Heading2"/>
    <w:uiPriority w:val="19"/>
    <w:rsid w:val="00972A53"/>
    <w:pPr>
      <w:pBdr>
        <w:top w:val="single" w:sz="4" w:space="8" w:color="2B9AC2" w:themeColor="text2"/>
      </w:pBdr>
      <w:spacing w:after="0" w:line="168" w:lineRule="auto"/>
    </w:pPr>
    <w:rPr>
      <w:b w:val="0"/>
      <w:color w:val="265A9A" w:themeColor="background2"/>
    </w:rPr>
  </w:style>
  <w:style w:type="table" w:customStyle="1" w:styleId="ProductivityCommissionTable4">
    <w:name w:val="Productivity Commission Table 4"/>
    <w:basedOn w:val="ProductivityCommissionTable3"/>
    <w:uiPriority w:val="99"/>
    <w:rsid w:val="00972A53"/>
    <w:pPr>
      <w:jc w:val="left"/>
    </w:pPr>
    <w:tblPr/>
    <w:tblStylePr w:type="firstRow">
      <w:rPr>
        <w:b/>
        <w:color w:val="265A9A" w:themeColor="background2"/>
      </w:rPr>
      <w:tblPr/>
      <w:tcPr>
        <w:tcBorders>
          <w:top w:val="nil"/>
          <w:left w:val="nil"/>
          <w:bottom w:val="single" w:sz="4" w:space="0" w:color="B3B3B3"/>
          <w:right w:val="nil"/>
          <w:insideH w:val="nil"/>
          <w:insideV w:val="nil"/>
          <w:tl2br w:val="nil"/>
          <w:tr2bl w:val="nil"/>
        </w:tcBorders>
      </w:tcPr>
    </w:tblStylePr>
    <w:tblStylePr w:type="lastRow">
      <w:rPr>
        <w:b/>
      </w:rPr>
      <w:tblPr/>
      <w:tcPr>
        <w:tcBorders>
          <w:top w:val="single" w:sz="4" w:space="0" w:color="B3B3B3"/>
          <w:left w:val="nil"/>
          <w:bottom w:val="single" w:sz="4" w:space="0" w:color="B3B3B3"/>
          <w:right w:val="nil"/>
          <w:insideH w:val="nil"/>
          <w:insideV w:val="nil"/>
          <w:tl2br w:val="nil"/>
          <w:tr2bl w:val="nil"/>
        </w:tcBorders>
      </w:tcPr>
    </w:tblStylePr>
    <w:tblStylePr w:type="firstCol">
      <w:pPr>
        <w:jc w:val="left"/>
      </w:pPr>
    </w:tblStylePr>
    <w:tblStylePr w:type="lastCol">
      <w:pPr>
        <w:jc w:val="right"/>
      </w:pPr>
    </w:tblStylePr>
  </w:style>
  <w:style w:type="paragraph" w:customStyle="1" w:styleId="TableHeading-Subheading">
    <w:name w:val="Table Heading - Subheading"/>
    <w:basedOn w:val="NoSpacing"/>
    <w:uiPriority w:val="40"/>
    <w:rsid w:val="00972A53"/>
    <w:pPr>
      <w:spacing w:before="46" w:after="46"/>
      <w:ind w:left="57" w:right="108"/>
    </w:pPr>
    <w:rPr>
      <w:b/>
      <w:sz w:val="18"/>
    </w:rPr>
  </w:style>
  <w:style w:type="paragraph" w:customStyle="1" w:styleId="CoverImage">
    <w:name w:val="Cover Image"/>
    <w:basedOn w:val="Normal"/>
    <w:uiPriority w:val="29"/>
    <w:rsid w:val="00972A53"/>
    <w:pPr>
      <w:framePr w:w="11913" w:h="4536" w:hRule="exact" w:wrap="around" w:vAnchor="page" w:hAnchor="page" w:y="2269" w:anchorLock="1"/>
      <w:spacing w:before="0" w:after="0" w:line="240" w:lineRule="auto"/>
    </w:pPr>
  </w:style>
  <w:style w:type="table" w:customStyle="1" w:styleId="NoBorderwithPadding">
    <w:name w:val="No Border with Padding"/>
    <w:basedOn w:val="TableNormal"/>
    <w:uiPriority w:val="99"/>
    <w:rsid w:val="00972A53"/>
    <w:pPr>
      <w:spacing w:after="0" w:line="240" w:lineRule="auto"/>
    </w:pPr>
    <w:tblPr>
      <w:tblCellMar>
        <w:top w:w="284" w:type="dxa"/>
        <w:left w:w="284" w:type="dxa"/>
        <w:bottom w:w="284" w:type="dxa"/>
        <w:right w:w="284" w:type="dxa"/>
      </w:tblCellMar>
    </w:tblPr>
  </w:style>
  <w:style w:type="table" w:customStyle="1" w:styleId="OverviewPageBannerTableStyle">
    <w:name w:val="Overview/Page Banner Table Style"/>
    <w:basedOn w:val="TableNormal"/>
    <w:uiPriority w:val="99"/>
    <w:rsid w:val="00972A53"/>
    <w:pPr>
      <w:spacing w:after="0" w:line="240" w:lineRule="auto"/>
    </w:pPr>
    <w:tblPr>
      <w:tblCellMar>
        <w:top w:w="567" w:type="dxa"/>
        <w:left w:w="567" w:type="dxa"/>
        <w:bottom w:w="680" w:type="dxa"/>
        <w:right w:w="1134" w:type="dxa"/>
      </w:tblCellMar>
    </w:tblPr>
    <w:tcPr>
      <w:shd w:val="clear" w:color="auto" w:fill="265A9A" w:themeFill="background2"/>
      <w:vAlign w:val="bottom"/>
    </w:tcPr>
  </w:style>
  <w:style w:type="paragraph" w:styleId="Quote">
    <w:name w:val="Quote"/>
    <w:basedOn w:val="BodyText"/>
    <w:next w:val="BodyText"/>
    <w:link w:val="QuoteChar"/>
    <w:uiPriority w:val="1"/>
    <w:qFormat/>
    <w:rsid w:val="00972A53"/>
    <w:pPr>
      <w:spacing w:before="60"/>
      <w:ind w:left="113" w:right="851"/>
    </w:pPr>
    <w:rPr>
      <w:color w:val="58585B"/>
    </w:rPr>
  </w:style>
  <w:style w:type="numbering" w:customStyle="1" w:styleId="TOCList">
    <w:name w:val="TOC List"/>
    <w:uiPriority w:val="99"/>
    <w:rsid w:val="00972A53"/>
    <w:pPr>
      <w:numPr>
        <w:numId w:val="19"/>
      </w:numPr>
    </w:pPr>
  </w:style>
  <w:style w:type="paragraph" w:customStyle="1" w:styleId="Heading1-Section-fullpage">
    <w:name w:val="Heading 1-Section-full page"/>
    <w:basedOn w:val="Heading1-nobackground"/>
    <w:uiPriority w:val="9"/>
    <w:qFormat/>
    <w:rsid w:val="00972A53"/>
    <w:pPr>
      <w:framePr w:w="9639" w:h="13041" w:hRule="exact" w:wrap="around" w:vAnchor="text" w:hAnchor="text" w:y="1" w:anchorLock="1"/>
      <w:pBdr>
        <w:top w:val="single" w:sz="4" w:space="31" w:color="E7F6FD"/>
        <w:left w:val="single" w:sz="4" w:space="26" w:color="E7F6FD"/>
        <w:bottom w:val="single" w:sz="4" w:space="26" w:color="E7F6FD"/>
        <w:right w:val="single" w:sz="4" w:space="26" w:color="E7F6FD"/>
      </w:pBdr>
      <w:shd w:val="clear" w:color="auto" w:fill="E7F6FD"/>
      <w:spacing w:before="0"/>
      <w:ind w:left="567" w:right="567"/>
    </w:pPr>
  </w:style>
  <w:style w:type="table" w:customStyle="1" w:styleId="Texttable-Paleblue">
    <w:name w:val="Text table-Pale blue"/>
    <w:basedOn w:val="TableNormal"/>
    <w:uiPriority w:val="99"/>
    <w:rsid w:val="00972A53"/>
    <w:pPr>
      <w:spacing w:after="0" w:line="240" w:lineRule="auto"/>
    </w:pPr>
    <w:tblPr>
      <w:tblCellMar>
        <w:top w:w="113" w:type="dxa"/>
        <w:left w:w="113" w:type="dxa"/>
        <w:bottom w:w="113" w:type="dxa"/>
        <w:right w:w="113" w:type="dxa"/>
      </w:tblCellMar>
    </w:tblPr>
    <w:tcPr>
      <w:shd w:val="clear" w:color="auto" w:fill="EFF9FE"/>
    </w:tcPr>
  </w:style>
  <w:style w:type="paragraph" w:customStyle="1" w:styleId="FigureTableHeading">
    <w:name w:val="Figure/Table Heading"/>
    <w:basedOn w:val="Caption"/>
    <w:uiPriority w:val="4"/>
    <w:qFormat/>
    <w:rsid w:val="00972A53"/>
    <w:pPr>
      <w:keepNext/>
      <w:spacing w:before="240"/>
    </w:pPr>
  </w:style>
  <w:style w:type="paragraph" w:customStyle="1" w:styleId="Source">
    <w:name w:val="Source"/>
    <w:basedOn w:val="Normal"/>
    <w:uiPriority w:val="9"/>
    <w:qFormat/>
    <w:rsid w:val="00972A53"/>
    <w:pPr>
      <w:spacing w:before="80" w:after="240" w:line="216" w:lineRule="atLeast"/>
    </w:pPr>
    <w:rPr>
      <w:sz w:val="18"/>
    </w:rPr>
  </w:style>
  <w:style w:type="paragraph" w:customStyle="1" w:styleId="Note">
    <w:name w:val="Note"/>
    <w:basedOn w:val="Source"/>
    <w:uiPriority w:val="9"/>
    <w:qFormat/>
    <w:rsid w:val="00972A53"/>
    <w:pPr>
      <w:spacing w:after="20"/>
    </w:pPr>
  </w:style>
  <w:style w:type="numbering" w:customStyle="1" w:styleId="Figure">
    <w:name w:val="Figure"/>
    <w:uiPriority w:val="99"/>
    <w:rsid w:val="00972A53"/>
    <w:pPr>
      <w:numPr>
        <w:numId w:val="8"/>
      </w:numPr>
    </w:pPr>
  </w:style>
  <w:style w:type="table" w:customStyle="1" w:styleId="Boxtable">
    <w:name w:val="Box table"/>
    <w:basedOn w:val="Texttable-Paleblue"/>
    <w:uiPriority w:val="99"/>
    <w:rsid w:val="00972A53"/>
    <w:tblPr>
      <w:tblCellMar>
        <w:top w:w="170" w:type="dxa"/>
        <w:left w:w="170" w:type="dxa"/>
        <w:bottom w:w="170" w:type="dxa"/>
        <w:right w:w="170" w:type="dxa"/>
      </w:tblCellMar>
    </w:tblPr>
    <w:tcPr>
      <w:shd w:val="clear" w:color="auto" w:fill="F4F5F6"/>
    </w:tcPr>
  </w:style>
  <w:style w:type="numbering" w:customStyle="1" w:styleId="BoxList">
    <w:name w:val="Box List"/>
    <w:uiPriority w:val="99"/>
    <w:rsid w:val="00972A53"/>
    <w:pPr>
      <w:numPr>
        <w:numId w:val="6"/>
      </w:numPr>
    </w:pPr>
  </w:style>
  <w:style w:type="paragraph" w:customStyle="1" w:styleId="BoxHeading2">
    <w:name w:val="Box Heading 2"/>
    <w:basedOn w:val="Normal"/>
    <w:next w:val="BodyText"/>
    <w:uiPriority w:val="4"/>
    <w:qFormat/>
    <w:rsid w:val="00972A53"/>
    <w:rPr>
      <w:b/>
    </w:rPr>
  </w:style>
  <w:style w:type="table" w:customStyle="1" w:styleId="ProductivityCommissionTable2-Dark">
    <w:name w:val="Productivity Commission Table 2 - Dark"/>
    <w:basedOn w:val="ProductivityCommissionTable2"/>
    <w:uiPriority w:val="99"/>
    <w:rsid w:val="00972A53"/>
    <w:tblPr>
      <w:tblBorders>
        <w:top w:val="none" w:sz="0" w:space="0" w:color="auto"/>
        <w:bottom w:val="single" w:sz="4" w:space="0" w:color="B3B3B3"/>
        <w:insideH w:val="single" w:sz="4" w:space="0" w:color="B3B3B3"/>
      </w:tblBorders>
    </w:tblPr>
    <w:tblStylePr w:type="firstRow">
      <w:rPr>
        <w:b/>
        <w:color w:val="265A9A" w:themeColor="background2"/>
      </w:rPr>
    </w:tblStylePr>
    <w:tblStylePr w:type="firstCol">
      <w:rPr>
        <w:b/>
        <w:color w:val="265A9A" w:themeColor="background2"/>
      </w:rPr>
    </w:tblStylePr>
    <w:tblStylePr w:type="band1Horz">
      <w:tblPr/>
      <w:tcPr>
        <w:shd w:val="clear" w:color="auto" w:fill="DCDDDE"/>
      </w:tcPr>
    </w:tblStylePr>
  </w:style>
  <w:style w:type="paragraph" w:customStyle="1" w:styleId="BoxHeading3">
    <w:name w:val="Box Heading 3"/>
    <w:basedOn w:val="BoxHeading2"/>
    <w:uiPriority w:val="4"/>
    <w:qFormat/>
    <w:rsid w:val="00972A53"/>
    <w:rPr>
      <w:i/>
    </w:rPr>
  </w:style>
  <w:style w:type="paragraph" w:customStyle="1" w:styleId="TableHeading">
    <w:name w:val="Table Heading"/>
    <w:basedOn w:val="NoSpacing"/>
    <w:link w:val="TableHeadingChar"/>
    <w:uiPriority w:val="4"/>
    <w:qFormat/>
    <w:rsid w:val="00972A53"/>
    <w:pPr>
      <w:spacing w:before="46" w:after="46"/>
      <w:ind w:left="57" w:right="108"/>
    </w:pPr>
    <w:rPr>
      <w:b/>
      <w:color w:val="132D4D" w:themeColor="background2" w:themeShade="80"/>
      <w:sz w:val="18"/>
    </w:rPr>
  </w:style>
  <w:style w:type="paragraph" w:customStyle="1" w:styleId="BodyText-Blue">
    <w:name w:val="Body Text-Blue"/>
    <w:basedOn w:val="BodyText"/>
    <w:link w:val="BodyText-BlueChar"/>
    <w:semiHidden/>
    <w:qFormat/>
    <w:rsid w:val="00972A53"/>
    <w:rPr>
      <w:color w:val="265A9A" w:themeColor="background2"/>
    </w:rPr>
  </w:style>
  <w:style w:type="table" w:customStyle="1" w:styleId="Texttable-Keyline">
    <w:name w:val="Text table-Keyline"/>
    <w:basedOn w:val="Texttable-Paleblue"/>
    <w:uiPriority w:val="99"/>
    <w:rsid w:val="00972A53"/>
    <w:tblPr>
      <w:tblBorders>
        <w:top w:val="single" w:sz="4" w:space="0" w:color="2B9AC2" w:themeColor="text2"/>
        <w:left w:val="single" w:sz="4" w:space="0" w:color="2B9AC2" w:themeColor="text2"/>
        <w:bottom w:val="single" w:sz="4" w:space="0" w:color="2B9AC2" w:themeColor="text2"/>
        <w:right w:val="single" w:sz="4" w:space="0" w:color="2B9AC2" w:themeColor="text2"/>
      </w:tblBorders>
    </w:tblPr>
    <w:tcPr>
      <w:shd w:val="clear" w:color="auto" w:fill="auto"/>
    </w:tcPr>
  </w:style>
  <w:style w:type="paragraph" w:customStyle="1" w:styleId="Header-KeylineRight">
    <w:name w:val="Header - Keyline Right"/>
    <w:basedOn w:val="Header-Keyline"/>
    <w:uiPriority w:val="99"/>
    <w:rsid w:val="00972A53"/>
    <w:pPr>
      <w:jc w:val="right"/>
    </w:pPr>
  </w:style>
  <w:style w:type="table" w:customStyle="1" w:styleId="CopyrightPage">
    <w:name w:val="Copyright Page"/>
    <w:basedOn w:val="OverviewPageBannerTableStyle"/>
    <w:uiPriority w:val="99"/>
    <w:rsid w:val="00972A53"/>
    <w:rPr>
      <w:color w:val="FFFFFF" w:themeColor="background1"/>
    </w:rPr>
    <w:tblPr>
      <w:tblCellMar>
        <w:top w:w="284" w:type="dxa"/>
        <w:left w:w="284" w:type="dxa"/>
        <w:bottom w:w="284" w:type="dxa"/>
        <w:right w:w="3119" w:type="dxa"/>
      </w:tblCellMar>
    </w:tblPr>
  </w:style>
  <w:style w:type="paragraph" w:customStyle="1" w:styleId="Heading3-noTOC">
    <w:name w:val="Heading 3-no TOC"/>
    <w:basedOn w:val="Heading3"/>
    <w:uiPriority w:val="9"/>
    <w:qFormat/>
    <w:rsid w:val="00972A53"/>
    <w:pPr>
      <w:spacing w:line="312" w:lineRule="atLeast"/>
    </w:pPr>
  </w:style>
  <w:style w:type="paragraph" w:styleId="BodyText">
    <w:name w:val="Body Text"/>
    <w:basedOn w:val="Normal"/>
    <w:link w:val="BodyTextChar"/>
    <w:qFormat/>
    <w:rsid w:val="00972A53"/>
  </w:style>
  <w:style w:type="character" w:customStyle="1" w:styleId="BodyTextChar">
    <w:name w:val="Body Text Char"/>
    <w:basedOn w:val="DefaultParagraphFont"/>
    <w:link w:val="BodyText"/>
    <w:rsid w:val="00972A53"/>
    <w:rPr>
      <w:rFonts w:ascii="Open Sans" w:hAnsi="Open Sans"/>
      <w:sz w:val="20"/>
      <w:szCs w:val="20"/>
    </w:rPr>
  </w:style>
  <w:style w:type="paragraph" w:styleId="List4">
    <w:name w:val="List 4"/>
    <w:basedOn w:val="Normal"/>
    <w:uiPriority w:val="99"/>
    <w:semiHidden/>
    <w:rsid w:val="00972A53"/>
    <w:pPr>
      <w:numPr>
        <w:ilvl w:val="3"/>
        <w:numId w:val="11"/>
      </w:numPr>
      <w:contextualSpacing/>
    </w:pPr>
  </w:style>
  <w:style w:type="paragraph" w:styleId="List3">
    <w:name w:val="List 3"/>
    <w:basedOn w:val="Normal"/>
    <w:uiPriority w:val="99"/>
    <w:semiHidden/>
    <w:rsid w:val="00972A53"/>
    <w:pPr>
      <w:numPr>
        <w:ilvl w:val="2"/>
        <w:numId w:val="11"/>
      </w:numPr>
      <w:contextualSpacing/>
    </w:pPr>
  </w:style>
  <w:style w:type="paragraph" w:customStyle="1" w:styleId="Heading1-nonumber">
    <w:name w:val="Heading 1-no number"/>
    <w:basedOn w:val="Heading1"/>
    <w:next w:val="BodyText"/>
    <w:uiPriority w:val="9"/>
    <w:qFormat/>
    <w:rsid w:val="00972A53"/>
    <w:pPr>
      <w:numPr>
        <w:numId w:val="0"/>
      </w:numPr>
      <w:ind w:left="567"/>
    </w:pPr>
  </w:style>
  <w:style w:type="paragraph" w:customStyle="1" w:styleId="ListAlpha1">
    <w:name w:val="List Alpha 1"/>
    <w:basedOn w:val="Normal"/>
    <w:uiPriority w:val="3"/>
    <w:qFormat/>
    <w:rsid w:val="00972A53"/>
    <w:pPr>
      <w:numPr>
        <w:numId w:val="12"/>
      </w:numPr>
      <w:spacing w:before="60"/>
      <w:contextualSpacing/>
    </w:pPr>
  </w:style>
  <w:style w:type="paragraph" w:customStyle="1" w:styleId="ListAlpha2">
    <w:name w:val="List Alpha 2"/>
    <w:basedOn w:val="ListAlpha1"/>
    <w:uiPriority w:val="3"/>
    <w:qFormat/>
    <w:rsid w:val="00972A53"/>
    <w:pPr>
      <w:numPr>
        <w:ilvl w:val="1"/>
      </w:numPr>
    </w:pPr>
  </w:style>
  <w:style w:type="paragraph" w:customStyle="1" w:styleId="ListAlpha3">
    <w:name w:val="List Alpha 3"/>
    <w:basedOn w:val="ListAlpha2"/>
    <w:uiPriority w:val="3"/>
    <w:qFormat/>
    <w:rsid w:val="00972A53"/>
    <w:pPr>
      <w:numPr>
        <w:ilvl w:val="2"/>
      </w:numPr>
    </w:pPr>
  </w:style>
  <w:style w:type="paragraph" w:customStyle="1" w:styleId="ListAlpha4">
    <w:name w:val="List Alpha 4"/>
    <w:basedOn w:val="ListAlpha3"/>
    <w:uiPriority w:val="3"/>
    <w:semiHidden/>
    <w:qFormat/>
    <w:rsid w:val="00972A53"/>
    <w:pPr>
      <w:numPr>
        <w:ilvl w:val="3"/>
      </w:numPr>
    </w:pPr>
  </w:style>
  <w:style w:type="numbering" w:customStyle="1" w:styleId="Alphalist">
    <w:name w:val="Alpha list"/>
    <w:uiPriority w:val="99"/>
    <w:rsid w:val="00972A53"/>
    <w:pPr>
      <w:numPr>
        <w:numId w:val="3"/>
      </w:numPr>
    </w:pPr>
  </w:style>
  <w:style w:type="paragraph" w:customStyle="1" w:styleId="KeyPoints-Bold">
    <w:name w:val="Key Points-Bold"/>
    <w:basedOn w:val="Normal"/>
    <w:uiPriority w:val="10"/>
    <w:qFormat/>
    <w:rsid w:val="00972A53"/>
    <w:pPr>
      <w:spacing w:before="40" w:after="60" w:line="274" w:lineRule="atLeast"/>
    </w:pPr>
    <w:rPr>
      <w:b/>
      <w:sz w:val="18"/>
    </w:rPr>
  </w:style>
  <w:style w:type="paragraph" w:customStyle="1" w:styleId="Copyrightpage-BodyBold">
    <w:name w:val="Copyright page-Body Bold"/>
    <w:basedOn w:val="Copyrightpage-BodyText"/>
    <w:uiPriority w:val="19"/>
    <w:rsid w:val="00972A53"/>
    <w:rPr>
      <w:b/>
    </w:rPr>
  </w:style>
  <w:style w:type="paragraph" w:customStyle="1" w:styleId="KeyPoints-Bullet">
    <w:name w:val="Key Points-Bullet"/>
    <w:basedOn w:val="ListBullet"/>
    <w:uiPriority w:val="10"/>
    <w:qFormat/>
    <w:rsid w:val="00972A53"/>
    <w:pPr>
      <w:spacing w:after="60" w:line="274" w:lineRule="atLeast"/>
    </w:pPr>
    <w:rPr>
      <w:sz w:val="18"/>
    </w:rPr>
  </w:style>
  <w:style w:type="paragraph" w:customStyle="1" w:styleId="BodyText-Grey">
    <w:name w:val="Body Text-Grey"/>
    <w:basedOn w:val="BodyText"/>
    <w:link w:val="BodyText-GreyChar"/>
    <w:semiHidden/>
    <w:qFormat/>
    <w:rsid w:val="00972A53"/>
    <w:rPr>
      <w:color w:val="58585B"/>
    </w:rPr>
  </w:style>
  <w:style w:type="character" w:customStyle="1" w:styleId="BodyText-GreyChar">
    <w:name w:val="Body Text-Grey Char"/>
    <w:basedOn w:val="BodyTextChar"/>
    <w:link w:val="BodyText-Grey"/>
    <w:semiHidden/>
    <w:rsid w:val="00972A53"/>
    <w:rPr>
      <w:rFonts w:ascii="Open Sans" w:hAnsi="Open Sans"/>
      <w:color w:val="58585B"/>
      <w:sz w:val="20"/>
      <w:szCs w:val="20"/>
    </w:rPr>
  </w:style>
  <w:style w:type="paragraph" w:styleId="BalloonText">
    <w:name w:val="Balloon Text"/>
    <w:basedOn w:val="Normal"/>
    <w:link w:val="BalloonTextChar"/>
    <w:uiPriority w:val="99"/>
    <w:semiHidden/>
    <w:unhideWhenUsed/>
    <w:rsid w:val="00972A53"/>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972A53"/>
    <w:rPr>
      <w:rFonts w:ascii="Segoe UI" w:hAnsi="Segoe UI" w:cs="Segoe UI"/>
      <w:sz w:val="18"/>
      <w:szCs w:val="18"/>
    </w:rPr>
  </w:style>
  <w:style w:type="character" w:styleId="CommentReference">
    <w:name w:val="annotation reference"/>
    <w:basedOn w:val="DefaultParagraphFont"/>
    <w:uiPriority w:val="99"/>
    <w:unhideWhenUsed/>
    <w:rsid w:val="00972A53"/>
    <w:rPr>
      <w:sz w:val="16"/>
      <w:szCs w:val="16"/>
    </w:rPr>
  </w:style>
  <w:style w:type="paragraph" w:styleId="CommentText">
    <w:name w:val="annotation text"/>
    <w:basedOn w:val="Normal"/>
    <w:link w:val="CommentTextChar"/>
    <w:uiPriority w:val="99"/>
    <w:unhideWhenUsed/>
    <w:rsid w:val="00972A53"/>
    <w:pPr>
      <w:spacing w:line="240" w:lineRule="auto"/>
    </w:pPr>
  </w:style>
  <w:style w:type="character" w:customStyle="1" w:styleId="CommentTextChar">
    <w:name w:val="Comment Text Char"/>
    <w:basedOn w:val="DefaultParagraphFont"/>
    <w:link w:val="CommentText"/>
    <w:uiPriority w:val="99"/>
    <w:rsid w:val="00972A53"/>
    <w:rPr>
      <w:rFonts w:ascii="Open Sans" w:hAnsi="Open Sans"/>
      <w:sz w:val="20"/>
      <w:szCs w:val="20"/>
    </w:rPr>
  </w:style>
  <w:style w:type="paragraph" w:styleId="CommentSubject">
    <w:name w:val="annotation subject"/>
    <w:basedOn w:val="CommentText"/>
    <w:next w:val="CommentText"/>
    <w:link w:val="CommentSubjectChar"/>
    <w:uiPriority w:val="99"/>
    <w:semiHidden/>
    <w:unhideWhenUsed/>
    <w:rsid w:val="00972A53"/>
    <w:rPr>
      <w:b/>
      <w:bCs/>
    </w:rPr>
  </w:style>
  <w:style w:type="character" w:customStyle="1" w:styleId="CommentSubjectChar">
    <w:name w:val="Comment Subject Char"/>
    <w:basedOn w:val="CommentTextChar"/>
    <w:link w:val="CommentSubject"/>
    <w:uiPriority w:val="99"/>
    <w:semiHidden/>
    <w:rsid w:val="00972A53"/>
    <w:rPr>
      <w:rFonts w:ascii="Open Sans" w:hAnsi="Open Sans"/>
      <w:b/>
      <w:bCs/>
      <w:sz w:val="20"/>
      <w:szCs w:val="20"/>
    </w:rPr>
  </w:style>
  <w:style w:type="character" w:customStyle="1" w:styleId="ColourBlue">
    <w:name w:val="Colour Blue"/>
    <w:basedOn w:val="DefaultParagraphFont"/>
    <w:uiPriority w:val="22"/>
    <w:qFormat/>
    <w:rsid w:val="00972A53"/>
    <w:rPr>
      <w:color w:val="2B9AC2" w:themeColor="text2"/>
    </w:rPr>
  </w:style>
  <w:style w:type="character" w:customStyle="1" w:styleId="ColourDarkBlue">
    <w:name w:val="Colour Dark Blue"/>
    <w:basedOn w:val="ColourBlue"/>
    <w:uiPriority w:val="22"/>
    <w:qFormat/>
    <w:rsid w:val="00972A53"/>
    <w:rPr>
      <w:color w:val="265A9A" w:themeColor="background2"/>
    </w:rPr>
  </w:style>
  <w:style w:type="paragraph" w:customStyle="1" w:styleId="BodyText-Beforebullet">
    <w:name w:val="Body Text-Before bullet"/>
    <w:basedOn w:val="BodyText"/>
    <w:link w:val="BodyText-BeforebulletChar"/>
    <w:semiHidden/>
    <w:unhideWhenUsed/>
    <w:rsid w:val="00972A53"/>
    <w:pPr>
      <w:spacing w:after="20"/>
    </w:pPr>
  </w:style>
  <w:style w:type="paragraph" w:customStyle="1" w:styleId="PullQuote">
    <w:name w:val="Pull Quote"/>
    <w:basedOn w:val="BodyText"/>
    <w:next w:val="BodyText"/>
    <w:uiPriority w:val="10"/>
    <w:qFormat/>
    <w:rsid w:val="00972A53"/>
    <w:pPr>
      <w:spacing w:before="60"/>
      <w:ind w:left="113" w:right="1134"/>
    </w:pPr>
    <w:rPr>
      <w:rFonts w:ascii="Open Sans Extrabold" w:hAnsi="Open Sans Extrabold"/>
      <w:color w:val="207291" w:themeColor="text2" w:themeShade="BF"/>
      <w:sz w:val="24"/>
    </w:rPr>
  </w:style>
  <w:style w:type="character" w:customStyle="1" w:styleId="BodyText-BeforebulletChar">
    <w:name w:val="Body Text-Before bullet Char"/>
    <w:basedOn w:val="BodyTextChar"/>
    <w:link w:val="BodyText-Beforebullet"/>
    <w:semiHidden/>
    <w:rsid w:val="00972A53"/>
    <w:rPr>
      <w:rFonts w:ascii="Open Sans" w:hAnsi="Open Sans"/>
      <w:sz w:val="20"/>
      <w:szCs w:val="20"/>
    </w:rPr>
  </w:style>
  <w:style w:type="paragraph" w:customStyle="1" w:styleId="TableBodyHeading">
    <w:name w:val="Table Body Heading"/>
    <w:basedOn w:val="NoSpacing"/>
    <w:uiPriority w:val="4"/>
    <w:qFormat/>
    <w:rsid w:val="005A7E78"/>
    <w:pPr>
      <w:spacing w:after="20"/>
      <w:ind w:left="57"/>
    </w:pPr>
    <w:rPr>
      <w:b/>
      <w:color w:val="265A9A" w:themeColor="background2"/>
      <w:sz w:val="18"/>
    </w:rPr>
  </w:style>
  <w:style w:type="paragraph" w:customStyle="1" w:styleId="TableBody">
    <w:name w:val="Table Body"/>
    <w:basedOn w:val="NoSpacing"/>
    <w:uiPriority w:val="4"/>
    <w:qFormat/>
    <w:rsid w:val="00972A53"/>
    <w:pPr>
      <w:spacing w:before="46" w:after="46"/>
      <w:ind w:left="57"/>
    </w:pPr>
    <w:rPr>
      <w:sz w:val="18"/>
    </w:rPr>
  </w:style>
  <w:style w:type="paragraph" w:styleId="Revision">
    <w:name w:val="Revision"/>
    <w:hidden/>
    <w:uiPriority w:val="99"/>
    <w:semiHidden/>
    <w:rsid w:val="008D19FD"/>
    <w:pPr>
      <w:spacing w:after="0" w:line="240" w:lineRule="auto"/>
    </w:pPr>
    <w:rPr>
      <w:sz w:val="20"/>
      <w:szCs w:val="20"/>
    </w:rPr>
  </w:style>
  <w:style w:type="paragraph" w:customStyle="1" w:styleId="KeyPointsicon">
    <w:name w:val="Key Points icon"/>
    <w:basedOn w:val="Normal"/>
    <w:uiPriority w:val="10"/>
    <w:qFormat/>
    <w:rsid w:val="00972A53"/>
    <w:pPr>
      <w:spacing w:before="60"/>
      <w:jc w:val="right"/>
    </w:pPr>
  </w:style>
  <w:style w:type="paragraph" w:customStyle="1" w:styleId="FigureTableSubheading">
    <w:name w:val="Figure/Table Subheading"/>
    <w:basedOn w:val="FigureTableHeading"/>
    <w:uiPriority w:val="4"/>
    <w:qFormat/>
    <w:rsid w:val="00972A53"/>
    <w:pPr>
      <w:spacing w:before="40"/>
    </w:pPr>
    <w:rPr>
      <w:color w:val="58585B"/>
    </w:rPr>
  </w:style>
  <w:style w:type="table" w:customStyle="1" w:styleId="TextTable-Grey">
    <w:name w:val="Text Table-Grey"/>
    <w:basedOn w:val="Texttable-Paleblue"/>
    <w:uiPriority w:val="99"/>
    <w:rsid w:val="00972A53"/>
    <w:rPr>
      <w:color w:val="265A9A" w:themeColor="background2"/>
    </w:rPr>
    <w:tblPr/>
    <w:tcPr>
      <w:shd w:val="clear" w:color="auto" w:fill="F2F2F2"/>
    </w:tcPr>
  </w:style>
  <w:style w:type="character" w:customStyle="1" w:styleId="BodyText-BlueChar">
    <w:name w:val="Body Text-Blue Char"/>
    <w:basedOn w:val="BodyTextChar"/>
    <w:link w:val="BodyText-Blue"/>
    <w:semiHidden/>
    <w:rsid w:val="00972A53"/>
    <w:rPr>
      <w:rFonts w:ascii="Open Sans" w:hAnsi="Open Sans"/>
      <w:color w:val="265A9A" w:themeColor="background2"/>
      <w:sz w:val="20"/>
      <w:szCs w:val="20"/>
    </w:rPr>
  </w:style>
  <w:style w:type="paragraph" w:customStyle="1" w:styleId="Heading3-nonumber">
    <w:name w:val="Heading 3-no number"/>
    <w:basedOn w:val="Heading3"/>
    <w:uiPriority w:val="9"/>
    <w:semiHidden/>
    <w:qFormat/>
    <w:rsid w:val="00972A53"/>
  </w:style>
  <w:style w:type="paragraph" w:customStyle="1" w:styleId="Heading1-nobackground">
    <w:name w:val="Heading 1-no background"/>
    <w:basedOn w:val="Heading1"/>
    <w:next w:val="BodyText"/>
    <w:uiPriority w:val="9"/>
    <w:qFormat/>
    <w:rsid w:val="00972A53"/>
    <w:pPr>
      <w:numPr>
        <w:numId w:val="0"/>
      </w:numPr>
      <w:pBdr>
        <w:top w:val="none" w:sz="0" w:space="0" w:color="auto"/>
        <w:left w:val="none" w:sz="0" w:space="0" w:color="auto"/>
        <w:bottom w:val="none" w:sz="0" w:space="0" w:color="auto"/>
        <w:right w:val="none" w:sz="0" w:space="0" w:color="auto"/>
      </w:pBdr>
      <w:shd w:val="clear" w:color="auto" w:fill="auto"/>
      <w:spacing w:before="600"/>
      <w:ind w:right="0"/>
    </w:pPr>
  </w:style>
  <w:style w:type="character" w:customStyle="1" w:styleId="QuoteChar">
    <w:name w:val="Quote Char"/>
    <w:basedOn w:val="DefaultParagraphFont"/>
    <w:link w:val="Quote"/>
    <w:uiPriority w:val="1"/>
    <w:rsid w:val="00972A53"/>
    <w:rPr>
      <w:rFonts w:ascii="Open Sans" w:hAnsi="Open Sans"/>
      <w:color w:val="58585B"/>
      <w:sz w:val="20"/>
      <w:szCs w:val="20"/>
    </w:rPr>
  </w:style>
  <w:style w:type="paragraph" w:customStyle="1" w:styleId="TableHeading-numbered">
    <w:name w:val="Table Heading-numbered"/>
    <w:basedOn w:val="Normal"/>
    <w:semiHidden/>
    <w:qFormat/>
    <w:rsid w:val="00972A53"/>
    <w:pPr>
      <w:numPr>
        <w:numId w:val="18"/>
      </w:numPr>
      <w:spacing w:before="60"/>
      <w:contextualSpacing/>
    </w:pPr>
    <w:rPr>
      <w:b/>
      <w:color w:val="265A9A" w:themeColor="background2"/>
    </w:rPr>
  </w:style>
  <w:style w:type="numbering" w:customStyle="1" w:styleId="TableList">
    <w:name w:val="TableList"/>
    <w:uiPriority w:val="99"/>
    <w:rsid w:val="00972A53"/>
    <w:pPr>
      <w:numPr>
        <w:numId w:val="18"/>
      </w:numPr>
    </w:pPr>
  </w:style>
  <w:style w:type="paragraph" w:customStyle="1" w:styleId="Footer-right">
    <w:name w:val="Footer-right"/>
    <w:basedOn w:val="Footer"/>
    <w:uiPriority w:val="11"/>
    <w:rsid w:val="00972A53"/>
    <w:pPr>
      <w:jc w:val="right"/>
    </w:pPr>
    <w:rPr>
      <w:szCs w:val="24"/>
    </w:rPr>
  </w:style>
  <w:style w:type="paragraph" w:customStyle="1" w:styleId="Heading2-nonumber">
    <w:name w:val="Heading 2-no number"/>
    <w:basedOn w:val="Heading2"/>
    <w:uiPriority w:val="9"/>
    <w:qFormat/>
    <w:rsid w:val="00972A53"/>
    <w:pPr>
      <w:numPr>
        <w:ilvl w:val="0"/>
        <w:numId w:val="0"/>
      </w:numPr>
    </w:pPr>
  </w:style>
  <w:style w:type="paragraph" w:customStyle="1" w:styleId="Heading-Appendix">
    <w:name w:val="Heading-Appendix"/>
    <w:basedOn w:val="Heading1-nonumber"/>
    <w:next w:val="BodyText"/>
    <w:uiPriority w:val="9"/>
    <w:qFormat/>
    <w:rsid w:val="00972A53"/>
    <w:pPr>
      <w:numPr>
        <w:numId w:val="9"/>
      </w:numPr>
    </w:pPr>
  </w:style>
  <w:style w:type="numbering" w:customStyle="1" w:styleId="AppendixHeading">
    <w:name w:val="AppendixHeading"/>
    <w:uiPriority w:val="99"/>
    <w:rsid w:val="00972A53"/>
    <w:pPr>
      <w:numPr>
        <w:numId w:val="5"/>
      </w:numPr>
    </w:pPr>
  </w:style>
  <w:style w:type="paragraph" w:customStyle="1" w:styleId="DraftingNote">
    <w:name w:val="Drafting Note"/>
    <w:basedOn w:val="BodyText"/>
    <w:link w:val="DraftingNoteChar"/>
    <w:qFormat/>
    <w:rsid w:val="00972A53"/>
    <w:pPr>
      <w:contextualSpacing/>
    </w:pPr>
    <w:rPr>
      <w:color w:val="A22D2B"/>
      <w:sz w:val="24"/>
      <w:u w:val="dotted"/>
    </w:rPr>
  </w:style>
  <w:style w:type="character" w:customStyle="1" w:styleId="DraftingNoteChar">
    <w:name w:val="Drafting Note Char"/>
    <w:basedOn w:val="BodyTextChar"/>
    <w:link w:val="DraftingNote"/>
    <w:rsid w:val="00972A53"/>
    <w:rPr>
      <w:rFonts w:ascii="Open Sans" w:hAnsi="Open Sans"/>
      <w:color w:val="A22D2B"/>
      <w:sz w:val="24"/>
      <w:szCs w:val="20"/>
      <w:u w:val="dotted"/>
    </w:rPr>
  </w:style>
  <w:style w:type="paragraph" w:customStyle="1" w:styleId="BoxHeading1">
    <w:name w:val="Box Heading 1"/>
    <w:basedOn w:val="FigureTableHeading"/>
    <w:next w:val="BodyText"/>
    <w:uiPriority w:val="4"/>
    <w:qFormat/>
    <w:rsid w:val="00972A53"/>
    <w:pPr>
      <w:spacing w:after="0"/>
    </w:pPr>
  </w:style>
  <w:style w:type="character" w:styleId="Emphasis">
    <w:name w:val="Emphasis"/>
    <w:basedOn w:val="DefaultParagraphFont"/>
    <w:uiPriority w:val="22"/>
    <w:qFormat/>
    <w:rsid w:val="00972A53"/>
    <w:rPr>
      <w:i/>
      <w:iCs/>
    </w:rPr>
  </w:style>
  <w:style w:type="paragraph" w:customStyle="1" w:styleId="Reference">
    <w:name w:val="Reference"/>
    <w:basedOn w:val="BodyText"/>
    <w:qFormat/>
    <w:rsid w:val="00972A53"/>
    <w:pPr>
      <w:spacing w:before="0" w:after="60" w:line="200" w:lineRule="exact"/>
    </w:pPr>
    <w:rPr>
      <w:sz w:val="16"/>
    </w:rPr>
  </w:style>
  <w:style w:type="paragraph" w:customStyle="1" w:styleId="Keypoints-heading">
    <w:name w:val="Key points-heading"/>
    <w:basedOn w:val="Heading3"/>
    <w:uiPriority w:val="10"/>
    <w:qFormat/>
    <w:rsid w:val="00972A53"/>
    <w:rPr>
      <w:color w:val="auto"/>
    </w:rPr>
  </w:style>
  <w:style w:type="paragraph" w:customStyle="1" w:styleId="Heading2-Appendix">
    <w:name w:val="Heading 2-Appendix"/>
    <w:basedOn w:val="Heading2-nonumber"/>
    <w:next w:val="Normal"/>
    <w:uiPriority w:val="10"/>
    <w:qFormat/>
    <w:rsid w:val="00972A53"/>
    <w:pPr>
      <w:numPr>
        <w:ilvl w:val="1"/>
        <w:numId w:val="9"/>
      </w:numPr>
    </w:pPr>
  </w:style>
  <w:style w:type="numbering" w:customStyle="1" w:styleId="AppendixHeadingList">
    <w:name w:val="Appendix Heading List"/>
    <w:uiPriority w:val="99"/>
    <w:rsid w:val="00972A53"/>
    <w:pPr>
      <w:numPr>
        <w:numId w:val="4"/>
      </w:numPr>
    </w:pPr>
  </w:style>
  <w:style w:type="paragraph" w:customStyle="1" w:styleId="Space">
    <w:name w:val="Space"/>
    <w:basedOn w:val="BodyText"/>
    <w:uiPriority w:val="1"/>
    <w:rsid w:val="00972A53"/>
    <w:pPr>
      <w:spacing w:before="0" w:after="0"/>
    </w:pPr>
  </w:style>
  <w:style w:type="paragraph" w:customStyle="1" w:styleId="QuoteBullet">
    <w:name w:val="Quote Bullet"/>
    <w:basedOn w:val="ListBullet"/>
    <w:link w:val="QuoteBulletChar"/>
    <w:uiPriority w:val="1"/>
    <w:qFormat/>
    <w:rsid w:val="00972A53"/>
    <w:pPr>
      <w:spacing w:before="60"/>
      <w:ind w:left="340" w:right="851"/>
    </w:pPr>
    <w:rPr>
      <w:color w:val="58585B"/>
    </w:rPr>
  </w:style>
  <w:style w:type="character" w:customStyle="1" w:styleId="ListBulletChar">
    <w:name w:val="List Bullet Char"/>
    <w:basedOn w:val="DefaultParagraphFont"/>
    <w:link w:val="ListBullet"/>
    <w:uiPriority w:val="1"/>
    <w:rsid w:val="00972A53"/>
    <w:rPr>
      <w:rFonts w:ascii="Open Sans" w:hAnsi="Open Sans"/>
      <w:sz w:val="20"/>
      <w:szCs w:val="20"/>
    </w:rPr>
  </w:style>
  <w:style w:type="character" w:customStyle="1" w:styleId="QuoteBulletChar">
    <w:name w:val="Quote Bullet Char"/>
    <w:basedOn w:val="ListBulletChar"/>
    <w:link w:val="QuoteBullet"/>
    <w:uiPriority w:val="1"/>
    <w:rsid w:val="00972A53"/>
    <w:rPr>
      <w:rFonts w:ascii="Open Sans" w:hAnsi="Open Sans"/>
      <w:color w:val="58585B"/>
      <w:sz w:val="20"/>
      <w:szCs w:val="20"/>
    </w:rPr>
  </w:style>
  <w:style w:type="paragraph" w:customStyle="1" w:styleId="Figurecharttitle">
    <w:name w:val="Figure chart title"/>
    <w:basedOn w:val="BodyText"/>
    <w:uiPriority w:val="10"/>
    <w:qFormat/>
    <w:rsid w:val="00972A53"/>
    <w:pPr>
      <w:spacing w:before="0" w:after="0"/>
      <w:ind w:left="284" w:hanging="284"/>
    </w:pPr>
    <w:rPr>
      <w:sz w:val="18"/>
      <w:szCs w:val="18"/>
    </w:rPr>
  </w:style>
  <w:style w:type="paragraph" w:customStyle="1" w:styleId="PullQuoteNoSpacing">
    <w:name w:val="Pull Quote No Spacing"/>
    <w:basedOn w:val="NoSpacing"/>
    <w:link w:val="PullQuoteNoSpacingChar"/>
    <w:uiPriority w:val="10"/>
    <w:qFormat/>
    <w:rsid w:val="00972A53"/>
    <w:pPr>
      <w:spacing w:line="160" w:lineRule="exact"/>
    </w:pPr>
  </w:style>
  <w:style w:type="character" w:customStyle="1" w:styleId="PullQuoteNoSpacingChar">
    <w:name w:val="Pull Quote No Spacing Char"/>
    <w:basedOn w:val="NoSpacingChar"/>
    <w:link w:val="PullQuoteNoSpacing"/>
    <w:uiPriority w:val="10"/>
    <w:rsid w:val="00972A53"/>
    <w:rPr>
      <w:rFonts w:ascii="Open Sans" w:hAnsi="Open Sans"/>
      <w:sz w:val="20"/>
      <w:szCs w:val="20"/>
    </w:rPr>
  </w:style>
  <w:style w:type="paragraph" w:customStyle="1" w:styleId="PullQuote-Indigenous">
    <w:name w:val="Pull Quote-Indigenous"/>
    <w:basedOn w:val="PullQuote"/>
    <w:uiPriority w:val="10"/>
    <w:qFormat/>
    <w:rsid w:val="00972A53"/>
    <w:pPr>
      <w:ind w:right="680"/>
    </w:pPr>
    <w:rPr>
      <w:rFonts w:ascii="Open Sans" w:hAnsi="Open Sans" w:cs="Arial"/>
      <w:color w:val="auto"/>
      <w:spacing w:val="6"/>
      <w:sz w:val="22"/>
      <w:szCs w:val="22"/>
    </w:rPr>
  </w:style>
  <w:style w:type="paragraph" w:customStyle="1" w:styleId="TableListBullet">
    <w:name w:val="Table List Bullet"/>
    <w:basedOn w:val="ListBullet"/>
    <w:uiPriority w:val="10"/>
    <w:qFormat/>
    <w:rsid w:val="00972A53"/>
    <w:pPr>
      <w:spacing w:before="46" w:after="46"/>
      <w:ind w:left="170" w:hanging="113"/>
    </w:pPr>
    <w:rPr>
      <w:sz w:val="18"/>
    </w:rPr>
  </w:style>
  <w:style w:type="paragraph" w:styleId="NormalWeb">
    <w:name w:val="Normal (Web)"/>
    <w:basedOn w:val="Normal"/>
    <w:uiPriority w:val="99"/>
    <w:unhideWhenUsed/>
    <w:rsid w:val="00E87005"/>
    <w:pPr>
      <w:spacing w:before="100" w:beforeAutospacing="1" w:after="100" w:afterAutospacing="1" w:line="240" w:lineRule="auto"/>
    </w:pPr>
    <w:rPr>
      <w:rFonts w:ascii="Times New Roman" w:eastAsia="Times New Roman" w:hAnsi="Times New Roman" w:cs="Times New Roman"/>
      <w:sz w:val="24"/>
      <w:szCs w:val="24"/>
      <w:lang w:eastAsia="en-AU"/>
    </w:rPr>
  </w:style>
  <w:style w:type="character" w:styleId="Mention">
    <w:name w:val="Mention"/>
    <w:basedOn w:val="DefaultParagraphFont"/>
    <w:uiPriority w:val="99"/>
    <w:unhideWhenUsed/>
    <w:rsid w:val="00E87005"/>
    <w:rPr>
      <w:color w:val="2B579A"/>
      <w:shd w:val="clear" w:color="auto" w:fill="E6E6E6"/>
    </w:rPr>
  </w:style>
  <w:style w:type="character" w:styleId="FollowedHyperlink">
    <w:name w:val="FollowedHyperlink"/>
    <w:basedOn w:val="DefaultParagraphFont"/>
    <w:uiPriority w:val="99"/>
    <w:semiHidden/>
    <w:unhideWhenUsed/>
    <w:rsid w:val="00E87005"/>
    <w:rPr>
      <w:color w:val="BFBFBF" w:themeColor="followedHyperlink"/>
      <w:u w:val="single"/>
    </w:rPr>
  </w:style>
  <w:style w:type="character" w:styleId="EndnoteReference">
    <w:name w:val="endnote reference"/>
    <w:basedOn w:val="DefaultParagraphFont"/>
    <w:uiPriority w:val="99"/>
    <w:semiHidden/>
    <w:unhideWhenUsed/>
    <w:rsid w:val="00E87005"/>
    <w:rPr>
      <w:vertAlign w:val="superscript"/>
    </w:rPr>
  </w:style>
  <w:style w:type="paragraph" w:styleId="Bibliography">
    <w:name w:val="Bibliography"/>
    <w:basedOn w:val="Normal"/>
    <w:next w:val="Normal"/>
    <w:uiPriority w:val="37"/>
    <w:unhideWhenUsed/>
    <w:rsid w:val="00E87005"/>
    <w:pPr>
      <w:spacing w:after="240" w:line="240" w:lineRule="atLeast"/>
      <w:ind w:left="720" w:hanging="720"/>
    </w:pPr>
  </w:style>
  <w:style w:type="paragraph" w:customStyle="1" w:styleId="CoverdisclaimerwhiteCover">
    <w:name w:val="Cover – disclaimer (white) (Cover)"/>
    <w:basedOn w:val="Normal"/>
    <w:uiPriority w:val="99"/>
    <w:rsid w:val="00972A53"/>
    <w:pPr>
      <w:tabs>
        <w:tab w:val="left" w:pos="170"/>
        <w:tab w:val="left" w:pos="6236"/>
      </w:tabs>
      <w:suppressAutoHyphens/>
      <w:autoSpaceDE w:val="0"/>
      <w:autoSpaceDN w:val="0"/>
      <w:adjustRightInd w:val="0"/>
      <w:spacing w:before="0" w:after="0" w:line="288" w:lineRule="auto"/>
      <w:textAlignment w:val="center"/>
    </w:pPr>
    <w:rPr>
      <w:rFonts w:cs="Open Sans"/>
      <w:color w:val="FFFFFF" w:themeColor="background1"/>
      <w:sz w:val="18"/>
      <w:szCs w:val="18"/>
      <w:lang w:val="en-US"/>
    </w:rPr>
  </w:style>
  <w:style w:type="character" w:customStyle="1" w:styleId="TableHeadingChar">
    <w:name w:val="Table Heading Char"/>
    <w:basedOn w:val="NoSpacingChar"/>
    <w:link w:val="TableHeading"/>
    <w:uiPriority w:val="4"/>
    <w:rsid w:val="00972A53"/>
    <w:rPr>
      <w:rFonts w:ascii="Open Sans" w:hAnsi="Open Sans"/>
      <w:b/>
      <w:color w:val="132D4D" w:themeColor="background2" w:themeShade="80"/>
      <w:sz w:val="18"/>
      <w:szCs w:val="20"/>
    </w:rPr>
  </w:style>
  <w:style w:type="paragraph" w:customStyle="1" w:styleId="FindingRecRequesttitle">
    <w:name w:val="Finding/Rec/Request title"/>
    <w:basedOn w:val="TableHeading"/>
    <w:link w:val="FindingRecRequesttitleChar"/>
    <w:uiPriority w:val="10"/>
    <w:qFormat/>
    <w:rsid w:val="00972A53"/>
    <w:pPr>
      <w:keepNext/>
      <w:keepLines/>
      <w:spacing w:before="120" w:after="120"/>
      <w:contextualSpacing/>
    </w:pPr>
    <w:rPr>
      <w:color w:val="265A9A" w:themeColor="background2"/>
      <w:sz w:val="20"/>
    </w:rPr>
  </w:style>
  <w:style w:type="character" w:customStyle="1" w:styleId="FindingRecRequesttitleChar">
    <w:name w:val="Finding/Rec/Request title Char"/>
    <w:basedOn w:val="TableHeadingChar"/>
    <w:link w:val="FindingRecRequesttitle"/>
    <w:uiPriority w:val="10"/>
    <w:rsid w:val="00972A53"/>
    <w:rPr>
      <w:rFonts w:ascii="Open Sans" w:hAnsi="Open Sans"/>
      <w:b/>
      <w:color w:val="265A9A" w:themeColor="background2"/>
      <w:sz w:val="20"/>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footer" Target="footer2.xml"/><Relationship Id="rId26" Type="http://schemas.openxmlformats.org/officeDocument/2006/relationships/footer" Target="footer4.xml"/><Relationship Id="rId39" Type="http://schemas.openxmlformats.org/officeDocument/2006/relationships/header" Target="header14.xml"/><Relationship Id="rId21" Type="http://schemas.openxmlformats.org/officeDocument/2006/relationships/image" Target="media/image3.png"/><Relationship Id="rId34" Type="http://schemas.openxmlformats.org/officeDocument/2006/relationships/header" Target="header10.xml"/><Relationship Id="rId42" Type="http://schemas.openxmlformats.org/officeDocument/2006/relationships/header" Target="header17.xml"/><Relationship Id="rId47" Type="http://schemas.openxmlformats.org/officeDocument/2006/relationships/fontTable" Target="fontTable.xm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footer" Target="footer1.xml"/><Relationship Id="rId29" Type="http://schemas.openxmlformats.org/officeDocument/2006/relationships/header" Target="header8.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header" Target="header5.xml"/><Relationship Id="rId32" Type="http://schemas.openxmlformats.org/officeDocument/2006/relationships/header" Target="header9.xml"/><Relationship Id="rId37" Type="http://schemas.openxmlformats.org/officeDocument/2006/relationships/image" Target="media/image5.emf"/><Relationship Id="rId40" Type="http://schemas.openxmlformats.org/officeDocument/2006/relationships/header" Target="header15.xml"/><Relationship Id="rId45" Type="http://schemas.openxmlformats.org/officeDocument/2006/relationships/header" Target="header19.xml"/><Relationship Id="rId5" Type="http://schemas.openxmlformats.org/officeDocument/2006/relationships/customXml" Target="../customXml/item5.xml"/><Relationship Id="rId15" Type="http://schemas.openxmlformats.org/officeDocument/2006/relationships/header" Target="header2.xml"/><Relationship Id="rId23" Type="http://schemas.openxmlformats.org/officeDocument/2006/relationships/header" Target="header4.xml"/><Relationship Id="rId28" Type="http://schemas.openxmlformats.org/officeDocument/2006/relationships/header" Target="header7.xml"/><Relationship Id="rId36" Type="http://schemas.openxmlformats.org/officeDocument/2006/relationships/header" Target="header12.xml"/><Relationship Id="rId10" Type="http://schemas.openxmlformats.org/officeDocument/2006/relationships/settings" Target="settings.xml"/><Relationship Id="rId19" Type="http://schemas.openxmlformats.org/officeDocument/2006/relationships/image" Target="media/image2.png"/><Relationship Id="rId31" Type="http://schemas.openxmlformats.org/officeDocument/2006/relationships/footer" Target="footer6.xml"/><Relationship Id="rId44" Type="http://schemas.openxmlformats.org/officeDocument/2006/relationships/header" Target="header18.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header" Target="header1.xml"/><Relationship Id="rId22" Type="http://schemas.openxmlformats.org/officeDocument/2006/relationships/image" Target="media/image4.svg"/><Relationship Id="rId27" Type="http://schemas.openxmlformats.org/officeDocument/2006/relationships/header" Target="header6.xml"/><Relationship Id="rId30" Type="http://schemas.openxmlformats.org/officeDocument/2006/relationships/footer" Target="footer5.xml"/><Relationship Id="rId35" Type="http://schemas.openxmlformats.org/officeDocument/2006/relationships/header" Target="header11.xml"/><Relationship Id="rId43" Type="http://schemas.openxmlformats.org/officeDocument/2006/relationships/image" Target="media/image7.emf"/><Relationship Id="rId48" Type="http://schemas.openxmlformats.org/officeDocument/2006/relationships/theme" Target="theme/theme1.xml"/><Relationship Id="rId8" Type="http://schemas.openxmlformats.org/officeDocument/2006/relationships/numbering" Target="numbering.xml"/><Relationship Id="rId3" Type="http://schemas.openxmlformats.org/officeDocument/2006/relationships/customXml" Target="../customXml/item3.xml"/><Relationship Id="rId12" Type="http://schemas.openxmlformats.org/officeDocument/2006/relationships/footnotes" Target="footnotes.xml"/><Relationship Id="rId17" Type="http://schemas.openxmlformats.org/officeDocument/2006/relationships/header" Target="header3.xml"/><Relationship Id="rId25" Type="http://schemas.openxmlformats.org/officeDocument/2006/relationships/footer" Target="footer3.xml"/><Relationship Id="rId33" Type="http://schemas.openxmlformats.org/officeDocument/2006/relationships/hyperlink" Target="http://www.pc.gov.au/ongoing/trade-assistance" TargetMode="External"/><Relationship Id="rId38" Type="http://schemas.openxmlformats.org/officeDocument/2006/relationships/header" Target="header13.xml"/><Relationship Id="rId46" Type="http://schemas.openxmlformats.org/officeDocument/2006/relationships/header" Target="header20.xml"/><Relationship Id="rId20" Type="http://schemas.openxmlformats.org/officeDocument/2006/relationships/hyperlink" Target="https://www.pc.gov.au" TargetMode="External"/><Relationship Id="rId41" Type="http://schemas.openxmlformats.org/officeDocument/2006/relationships/header" Target="header16.xml"/></Relationships>
</file>

<file path=word/_rels/header2.xml.rels><?xml version="1.0" encoding="UTF-8" standalone="yes"?>
<Relationships xmlns="http://schemas.openxmlformats.org/package/2006/relationships"><Relationship Id="rId1" Type="http://schemas.openxmlformats.org/officeDocument/2006/relationships/image" Target="media/image1.png"/></Relationships>
</file>

<file path=word/_rels/header3.xml.rels><?xml version="1.0" encoding="UTF-8" standalone="yes"?>
<Relationships xmlns="http://schemas.openxmlformats.org/package/2006/relationships"><Relationship Id="rId1" Type="http://schemas.openxmlformats.org/officeDocument/2006/relationships/image" Target="media/image1.png"/></Relationships>
</file>

<file path=word/_rels/header16.xml.rels><?xml version="1.0" encoding="UTF-8" standalone="yes"?>
<Relationships xmlns="http://schemas.openxmlformats.org/package/2006/relationships"><Relationship Id="rId1" Type="http://schemas.openxmlformats.org/officeDocument/2006/relationships/image" Target="media/image6.png"/></Relationships>
</file>

<file path=word/_rels/settings.xml.rels><?xml version="1.0" encoding="UTF-8" standalone="yes"?>
<Relationships xmlns="http://schemas.openxmlformats.org/package/2006/relationships"><Relationship Id="rId1" Type="http://schemas.openxmlformats.org/officeDocument/2006/relationships/attachedTemplate" Target="https://pcgov.sharepoint.com/sites/sce/FormServerTemplates/PC-report-template.dotx" TargetMode="External"/></Relationships>
</file>

<file path=word/theme/theme1.xml><?xml version="1.0" encoding="utf-8"?>
<a:theme xmlns:a="http://schemas.openxmlformats.org/drawingml/2006/main" name="Office Theme">
  <a:themeElements>
    <a:clrScheme name="PC colour scheme 2025">
      <a:dk1>
        <a:srgbClr val="000000"/>
      </a:dk1>
      <a:lt1>
        <a:srgbClr val="FFFFFF"/>
      </a:lt1>
      <a:dk2>
        <a:srgbClr val="2B9AC2"/>
      </a:dk2>
      <a:lt2>
        <a:srgbClr val="265A9A"/>
      </a:lt2>
      <a:accent1>
        <a:srgbClr val="66BCDB"/>
      </a:accent1>
      <a:accent2>
        <a:srgbClr val="8956A3"/>
      </a:accent2>
      <a:accent3>
        <a:srgbClr val="71CBD5"/>
      </a:accent3>
      <a:accent4>
        <a:srgbClr val="90D8F7"/>
      </a:accent4>
      <a:accent5>
        <a:srgbClr val="14315B"/>
      </a:accent5>
      <a:accent6>
        <a:srgbClr val="542972"/>
      </a:accent6>
      <a:hlink>
        <a:srgbClr val="000000"/>
      </a:hlink>
      <a:folHlink>
        <a:srgbClr val="BFBFBF"/>
      </a:folHlink>
    </a:clrScheme>
    <a:fontScheme name="ACDC">
      <a:majorFont>
        <a:latin typeface="Arial Black"/>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custClrLst>
    <a:custClr name="PC Dark Blue">
      <a:srgbClr val="265999"/>
    </a:custClr>
    <a:custClr name="PC Mid Blue">
      <a:srgbClr val="2C9BC2"/>
    </a:custClr>
    <a:custClr name="PC Blue">
      <a:srgbClr val="66B9DA"/>
    </a:custClr>
    <a:custClr name="PC Light Blue">
      <a:srgbClr val="EEF8FD"/>
    </a:custClr>
    <a:custClr name="PC Light Grey">
      <a:srgbClr val="F2F2F2"/>
    </a:custClr>
    <a:custClr name="PC Grey">
      <a:srgbClr val="DBDCDE"/>
    </a:custClr>
    <a:custClr name="PC Dark Grey">
      <a:srgbClr val="58585B"/>
    </a:custClr>
    <a:custClr name="PC Green">
      <a:srgbClr val="7AA644"/>
    </a:custClr>
    <a:custClr name="PC Dark green">
      <a:srgbClr val="3A703A"/>
    </a:custClr>
    <a:custClr name="PC Yellow">
      <a:srgbClr val="FCB221"/>
    </a:custClr>
    <a:custClr name="PC Orange">
      <a:srgbClr val="F15A2B"/>
    </a:custClr>
    <a:custClr name="PC Dark Red">
      <a:srgbClr val="A22D2B"/>
    </a:custClr>
    <a:custClr name="PC Purple">
      <a:srgbClr val="8857A2"/>
    </a:custClr>
  </a:custClr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TemplafyFormConfiguration><![CDATA[{"formFields":[],"formDataEntries":[]}]]></TemplafyFormConfiguration>
</file>

<file path=customXml/item2.xml><?xml version="1.0" encoding="utf-8"?>
<TemplafyTemplateConfiguration><![CDATA[{"elementsMetadata":[],"transformationConfigurations":[],"templateName":"prelims-TAR","templateDescription":"Prelims for Trade and Assistance Review (TAR | Annual Report Series)","enableDocumentContentUpdater":false,"version":"2.0"}]]></TemplafyTemplateConfiguration>
</file>

<file path=customXml/item3.xml><?xml version="1.0" encoding="utf-8"?>
<ct:contentTypeSchema xmlns:ct="http://schemas.microsoft.com/office/2006/metadata/contentType" xmlns:ma="http://schemas.microsoft.com/office/2006/metadata/properties/metaAttributes" ct:_="" ma:_="" ma:contentTypeName="MPW Document" ma:contentTypeID="0x0101006C0B5E815648EF46B6FA6D42F17E5E9F000C963E276195B04F83BC027CFDC94A8D" ma:contentTypeVersion="20" ma:contentTypeDescription="" ma:contentTypeScope="" ma:versionID="345a1b1c4b77b8095314c7e7783e76b4">
  <xsd:schema xmlns:xsd="http://www.w3.org/2001/XMLSchema" xmlns:xs="http://www.w3.org/2001/XMLSchema" xmlns:p="http://schemas.microsoft.com/office/2006/metadata/properties" xmlns:ns2="20393cdf-440a-4521-8f19-00ba43423d00" xmlns:ns3="3d385984-9344-419b-a80b-49c06a2bdab8" targetNamespace="http://schemas.microsoft.com/office/2006/metadata/properties" ma:root="true" ma:fieldsID="a5b10cd991d7d486f558aa9b33a3e716" ns2:_="" ns3:_="">
    <xsd:import namespace="20393cdf-440a-4521-8f19-00ba43423d00"/>
    <xsd:import namespace="3d385984-9344-419b-a80b-49c06a2bdab8"/>
    <xsd:element name="properties">
      <xsd:complexType>
        <xsd:sequence>
          <xsd:element name="documentManagement">
            <xsd:complexType>
              <xsd:all>
                <xsd:element ref="ns2:_dlc_DocId" minOccurs="0"/>
                <xsd:element ref="ns2:_dlc_DocIdUrl" minOccurs="0"/>
                <xsd:element ref="ns2:_dlc_DocIdPersistId"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2:SharedWithUsers" minOccurs="0"/>
                <xsd:element ref="ns2:SharedWithDetails" minOccurs="0"/>
                <xsd:element ref="ns3:MediaServiceLocation" minOccurs="0"/>
                <xsd:element ref="ns2:i0f84bba906045b4af568ee102a52dcb" minOccurs="0"/>
                <xsd:element ref="ns2:TaxCatchAll" minOccurs="0"/>
                <xsd:element ref="ns3:MediaLengthInSeconds" minOccurs="0"/>
                <xsd:element ref="ns3:thumbnail" minOccurs="0"/>
                <xsd:element ref="ns3:lcf76f155ced4ddcb4097134ff3c332f" minOccurs="0"/>
                <xsd:element ref="ns3:_Flow_SignoffStatus" minOccurs="0"/>
                <xsd:element ref="ns3:MediaServiceObjectDetectorVersions" minOccurs="0"/>
                <xsd:element ref="ns3:MediaServiceSearchProperties" minOccurs="0"/>
                <xsd:element ref="ns3: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0393cdf-440a-4521-8f19-00ba43423d00"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i0f84bba906045b4af568ee102a52dcb" ma:index="20" nillable="true" ma:taxonomy="true" ma:internalName="i0f84bba906045b4af568ee102a52dcb" ma:taxonomyFieldName="RevIMBCS" ma:displayName="Record" ma:indexed="true" ma:default="" ma:fieldId="{20f84bba-9060-45b4-af56-8ee102a52dcb}" ma:sspId="9e7832e3-0c1d-4697-8be2-0d137dca2da6" ma:termSetId="3c672b5e-1100-4960-a8a3-535520ee1155" ma:anchorId="00000000-0000-0000-0000-000000000000" ma:open="false" ma:isKeyword="false">
      <xsd:complexType>
        <xsd:sequence>
          <xsd:element ref="pc:Terms" minOccurs="0" maxOccurs="1"/>
        </xsd:sequence>
      </xsd:complexType>
    </xsd:element>
    <xsd:element name="TaxCatchAll" ma:index="21" nillable="true" ma:displayName="Taxonomy Catch All Column" ma:hidden="true" ma:list="{af6d4cc1-c529-4b5b-a8f1-9797b2b9eddf}" ma:internalName="TaxCatchAll" ma:showField="CatchAllData" ma:web="20393cdf-440a-4521-8f19-00ba43423d00">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3d385984-9344-419b-a80b-49c06a2bdab8" elementFormDefault="qualified">
    <xsd:import namespace="http://schemas.microsoft.com/office/2006/documentManagement/types"/>
    <xsd:import namespace="http://schemas.microsoft.com/office/infopath/2007/PartnerControls"/>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ternalName="MediaServiceDateTaken" ma:readOnly="true">
      <xsd:simpleType>
        <xsd:restriction base="dms:Text"/>
      </xsd:simpleType>
    </xsd:element>
    <xsd:element name="MediaServiceLocation" ma:index="18" nillable="true" ma:displayName="Location" ma:internalName="MediaServiceLocation" ma:readOnly="true">
      <xsd:simpleType>
        <xsd:restriction base="dms:Text"/>
      </xsd:simpleType>
    </xsd:element>
    <xsd:element name="MediaLengthInSeconds" ma:index="22" nillable="true" ma:displayName="Length (seconds)" ma:internalName="MediaLengthInSeconds" ma:readOnly="true">
      <xsd:simpleType>
        <xsd:restriction base="dms:Unknown"/>
      </xsd:simpleType>
    </xsd:element>
    <xsd:element name="thumbnail" ma:index="23" nillable="true" ma:displayName="thumbnail" ma:format="Thumbnail" ma:internalName="thumbnail">
      <xsd:simpleType>
        <xsd:restriction base="dms:Unknown"/>
      </xsd:simpleType>
    </xsd:element>
    <xsd:element name="lcf76f155ced4ddcb4097134ff3c332f" ma:index="25" nillable="true" ma:taxonomy="true" ma:internalName="lcf76f155ced4ddcb4097134ff3c332f" ma:taxonomyFieldName="MediaServiceImageTags" ma:displayName="Image Tags" ma:readOnly="false" ma:fieldId="{5cf76f15-5ced-4ddc-b409-7134ff3c332f}" ma:taxonomyMulti="true" ma:sspId="9e7832e3-0c1d-4697-8be2-0d137dca2da6" ma:termSetId="09814cd3-568e-fe90-9814-8d621ff8fb84" ma:anchorId="fba54fb3-c3e1-fe81-a776-ca4b69148c4d" ma:open="true" ma:isKeyword="false">
      <xsd:complexType>
        <xsd:sequence>
          <xsd:element ref="pc:Terms" minOccurs="0" maxOccurs="1"/>
        </xsd:sequence>
      </xsd:complexType>
    </xsd:element>
    <xsd:element name="_Flow_SignoffStatus" ma:index="26" nillable="true" ma:displayName="Sign-off status" ma:internalName="Sign_x002d_off_x0020_status">
      <xsd:simpleType>
        <xsd:restriction base="dms:Text"/>
      </xsd:simpleType>
    </xsd:element>
    <xsd:element name="MediaServiceObjectDetectorVersions" ma:index="27" nillable="true" ma:displayName="MediaServiceObjectDetectorVersions" ma:hidden="true" ma:indexed="true" ma:internalName="MediaServiceObjectDetectorVersions" ma:readOnly="true">
      <xsd:simpleType>
        <xsd:restriction base="dms:Text"/>
      </xsd:simpleType>
    </xsd:element>
    <xsd:element name="MediaServiceSearchProperties" ma:index="28" nillable="true" ma:displayName="MediaServiceSearchProperties" ma:hidden="true" ma:internalName="MediaServiceSearchProperties" ma:readOnly="true">
      <xsd:simpleType>
        <xsd:restriction base="dms:Note"/>
      </xsd:simpleType>
    </xsd:element>
    <xsd:element name="Status" ma:index="29" nillable="true" ma:displayName="Status" ma:format="Dropdown" ma:internalName="Status">
      <xsd:simpleType>
        <xsd:restriction base="dms:Choice">
          <xsd:enumeration value="In progress"/>
          <xsd:enumeration value="Ready for review"/>
          <xsd:enumeration value="Sent"/>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p:properties xmlns:p="http://schemas.microsoft.com/office/2006/metadata/properties" xmlns:xsi="http://www.w3.org/2001/XMLSchema-instance" xmlns:pc="http://schemas.microsoft.com/office/infopath/2007/PartnerControls">
  <documentManagement>
    <i0f84bba906045b4af568ee102a52dcb xmlns="20393cdf-440a-4521-8f19-00ba43423d00">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3955eeb1-2d18-4582-aeb2-00144ec3aaf5</TermId>
        </TermInfo>
      </Terms>
    </i0f84bba906045b4af568ee102a52dcb>
    <TaxCatchAll xmlns="20393cdf-440a-4521-8f19-00ba43423d00">
      <Value>1</Value>
    </TaxCatchAll>
    <lcf76f155ced4ddcb4097134ff3c332f xmlns="3d385984-9344-419b-a80b-49c06a2bdab8">
      <Terms xmlns="http://schemas.microsoft.com/office/infopath/2007/PartnerControls"/>
    </lcf76f155ced4ddcb4097134ff3c332f>
    <thumbnail xmlns="3d385984-9344-419b-a80b-49c06a2bdab8" xsi:nil="true"/>
    <Status xmlns="3d385984-9344-419b-a80b-49c06a2bdab8" xsi:nil="true"/>
    <_Flow_SignoffStatus xmlns="3d385984-9344-419b-a80b-49c06a2bdab8" xsi:nil="true"/>
    <_dlc_DocId xmlns="20393cdf-440a-4521-8f19-00ba43423d00">MPWT-2140667901-109830</_dlc_DocId>
    <_dlc_DocIdUrl xmlns="20393cdf-440a-4521-8f19-00ba43423d00">
      <Url>https://pcgov.sharepoint.com/sites/sceteam/_layouts/15/DocIdRedir.aspx?ID=MPWT-2140667901-109830</Url>
      <Description>MPWT-2140667901-109830</Description>
    </_dlc_DocIdUrl>
  </documentManagement>
</p:properties>
</file>

<file path=customXml/item7.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9897F752-2238-441E-ABA5-DB8C10DEA577}">
  <ds:schemaRefs/>
</ds:datastoreItem>
</file>

<file path=customXml/itemProps2.xml><?xml version="1.0" encoding="utf-8"?>
<ds:datastoreItem xmlns:ds="http://schemas.openxmlformats.org/officeDocument/2006/customXml" ds:itemID="{5CCDCE8C-2FF2-479D-91C1-79A7A7683D3C}">
  <ds:schemaRefs/>
</ds:datastoreItem>
</file>

<file path=customXml/itemProps3.xml><?xml version="1.0" encoding="utf-8"?>
<ds:datastoreItem xmlns:ds="http://schemas.openxmlformats.org/officeDocument/2006/customXml" ds:itemID="{E06E976F-9F4E-4B6A-85BE-F3DEB963311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0393cdf-440a-4521-8f19-00ba43423d00"/>
    <ds:schemaRef ds:uri="3d385984-9344-419b-a80b-49c06a2bdab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C0FBF2D9-50AF-4150-A110-1EF8DB6F363A}">
  <ds:schemaRefs>
    <ds:schemaRef ds:uri="http://schemas.microsoft.com/sharepoint/events"/>
  </ds:schemaRefs>
</ds:datastoreItem>
</file>

<file path=customXml/itemProps5.xml><?xml version="1.0" encoding="utf-8"?>
<ds:datastoreItem xmlns:ds="http://schemas.openxmlformats.org/officeDocument/2006/customXml" ds:itemID="{FB2FAFB7-B5CB-468B-8A75-80EA5E5BD15B}">
  <ds:schemaRefs>
    <ds:schemaRef ds:uri="http://schemas.microsoft.com/sharepoint/v3/contenttype/forms"/>
  </ds:schemaRefs>
</ds:datastoreItem>
</file>

<file path=customXml/itemProps6.xml><?xml version="1.0" encoding="utf-8"?>
<ds:datastoreItem xmlns:ds="http://schemas.openxmlformats.org/officeDocument/2006/customXml" ds:itemID="{05ACDE96-4AE7-426C-BD62-348AD2185786}">
  <ds:schemaRefs>
    <ds:schemaRef ds:uri="http://schemas.microsoft.com/office/2006/metadata/properties"/>
    <ds:schemaRef ds:uri="http://schemas.microsoft.com/office/infopath/2007/PartnerControls"/>
    <ds:schemaRef ds:uri="20393cdf-440a-4521-8f19-00ba43423d00"/>
    <ds:schemaRef ds:uri="3d385984-9344-419b-a80b-49c06a2bdab8"/>
  </ds:schemaRefs>
</ds:datastoreItem>
</file>

<file path=customXml/itemProps7.xml><?xml version="1.0" encoding="utf-8"?>
<ds:datastoreItem xmlns:ds="http://schemas.openxmlformats.org/officeDocument/2006/customXml" ds:itemID="{35051BFF-30E5-410D-B231-23FC8F8D9D13}">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PC-report-template.dotx</Template>
  <TotalTime>303</TotalTime>
  <Pages>20</Pages>
  <Words>5741</Words>
  <Characters>32843</Characters>
  <Application>Microsoft Office Word</Application>
  <DocSecurity>0</DocSecurity>
  <Lines>643</Lines>
  <Paragraphs>406</Paragraphs>
  <ScaleCrop>false</ScaleCrop>
  <HeadingPairs>
    <vt:vector size="2" baseType="variant">
      <vt:variant>
        <vt:lpstr>Title</vt:lpstr>
      </vt:variant>
      <vt:variant>
        <vt:i4>1</vt:i4>
      </vt:variant>
    </vt:vector>
  </HeadingPairs>
  <TitlesOfParts>
    <vt:vector size="1" baseType="lpstr">
      <vt:lpstr>Methodological annex - Trade and Assistance Review 2024-25</vt:lpstr>
    </vt:vector>
  </TitlesOfParts>
  <Company>Productivity Commission</Company>
  <LinksUpToDate>false</LinksUpToDate>
  <CharactersWithSpaces>38178</CharactersWithSpaces>
  <SharedDoc>false</SharedDoc>
  <HLinks>
    <vt:vector size="12" baseType="variant">
      <vt:variant>
        <vt:i4>8061055</vt:i4>
      </vt:variant>
      <vt:variant>
        <vt:i4>42</vt:i4>
      </vt:variant>
      <vt:variant>
        <vt:i4>0</vt:i4>
      </vt:variant>
      <vt:variant>
        <vt:i4>5</vt:i4>
      </vt:variant>
      <vt:variant>
        <vt:lpwstr>www.pc.gov.au/ongoing/trade-assistance</vt:lpwstr>
      </vt:variant>
      <vt:variant>
        <vt:lpwstr/>
      </vt:variant>
      <vt:variant>
        <vt:i4>7405684</vt:i4>
      </vt:variant>
      <vt:variant>
        <vt:i4>0</vt:i4>
      </vt:variant>
      <vt:variant>
        <vt:i4>0</vt:i4>
      </vt:variant>
      <vt:variant>
        <vt:i4>5</vt:i4>
      </vt:variant>
      <vt:variant>
        <vt:lpwstr>https://www.pc.gov.au/productivity-insights</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Methodological annex - Trade and Assistance Review 2024-25</dc:title>
  <dc:subject/>
  <dc:creator>Productivity Commission</dc:creator>
  <cp:keywords/>
  <dc:description/>
  <cp:lastModifiedBy>Chris Alston</cp:lastModifiedBy>
  <cp:revision>77</cp:revision>
  <cp:lastPrinted>2026-08-20T03:13:00Z</cp:lastPrinted>
  <dcterms:created xsi:type="dcterms:W3CDTF">2026-08-19T00:41:00Z</dcterms:created>
  <dcterms:modified xsi:type="dcterms:W3CDTF">2026-08-20T03:24:00Z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0x0101006C0B5E815648EF46B6FA6D42F17E5E9F000C963E276195B04F83BC027CFDC94A8D</vt:lpwstr>
  </property>
  <property fmtid="{D5CDD505-2E9C-101B-9397-08002B2CF9AE}" pid="3" name="RevIMBCS">
    <vt:lpwstr>1;#Unclassified|3955eeb1-2d18-4582-aeb2-00144ec3aaf5</vt:lpwstr>
  </property>
  <property fmtid="{D5CDD505-2E9C-101B-9397-08002B2CF9AE}" pid="4" name="MediaServiceImageTags">
    <vt:lpwstr/>
  </property>
  <property fmtid="{D5CDD505-2E9C-101B-9397-08002B2CF9AE}" pid="5" name="TemplafyTenantId">
    <vt:lpwstr>productivitycommission</vt:lpwstr>
  </property>
  <property fmtid="{D5CDD505-2E9C-101B-9397-08002B2CF9AE}" pid="6" name="TemplafyTemplateId">
    <vt:lpwstr>637734049672939613</vt:lpwstr>
  </property>
  <property fmtid="{D5CDD505-2E9C-101B-9397-08002B2CF9AE}" pid="7" name="TemplafyUserProfileId">
    <vt:lpwstr>637968911185861194</vt:lpwstr>
  </property>
  <property fmtid="{D5CDD505-2E9C-101B-9397-08002B2CF9AE}" pid="8" name="TemplafyFromBlank">
    <vt:bool>false</vt:bool>
  </property>
  <property fmtid="{D5CDD505-2E9C-101B-9397-08002B2CF9AE}" pid="9" name="MSIP_Label_c1f2b1ce-4212-46db-a901-dd8453f57141_Enabled">
    <vt:lpwstr>true</vt:lpwstr>
  </property>
  <property fmtid="{D5CDD505-2E9C-101B-9397-08002B2CF9AE}" pid="10" name="MSIP_Label_c1f2b1ce-4212-46db-a901-dd8453f57141_SetDate">
    <vt:lpwstr>2025-07-01T04:33:48Z</vt:lpwstr>
  </property>
  <property fmtid="{D5CDD505-2E9C-101B-9397-08002B2CF9AE}" pid="11" name="MSIP_Label_c1f2b1ce-4212-46db-a901-dd8453f57141_Method">
    <vt:lpwstr>Privileged</vt:lpwstr>
  </property>
  <property fmtid="{D5CDD505-2E9C-101B-9397-08002B2CF9AE}" pid="12" name="MSIP_Label_c1f2b1ce-4212-46db-a901-dd8453f57141_Name">
    <vt:lpwstr>Publish</vt:lpwstr>
  </property>
  <property fmtid="{D5CDD505-2E9C-101B-9397-08002B2CF9AE}" pid="13" name="MSIP_Label_c1f2b1ce-4212-46db-a901-dd8453f57141_SiteId">
    <vt:lpwstr>29f9330b-c0fe-4244-830e-ba9f275d6c34</vt:lpwstr>
  </property>
  <property fmtid="{D5CDD505-2E9C-101B-9397-08002B2CF9AE}" pid="14" name="MSIP_Label_c1f2b1ce-4212-46db-a901-dd8453f57141_ActionId">
    <vt:lpwstr>f3b29c1b-bbf2-4066-81c0-96237f21c830</vt:lpwstr>
  </property>
  <property fmtid="{D5CDD505-2E9C-101B-9397-08002B2CF9AE}" pid="15" name="MSIP_Label_c1f2b1ce-4212-46db-a901-dd8453f57141_ContentBits">
    <vt:lpwstr>0</vt:lpwstr>
  </property>
  <property fmtid="{D5CDD505-2E9C-101B-9397-08002B2CF9AE}" pid="16" name="MSIP_Label_c1f2b1ce-4212-46db-a901-dd8453f57141_Tag">
    <vt:lpwstr>10, 0, 1, 1</vt:lpwstr>
  </property>
  <property fmtid="{D5CDD505-2E9C-101B-9397-08002B2CF9AE}" pid="17" name="ZOTERO_PREF_1">
    <vt:lpwstr>&lt;data data-version="3" zotero-version="7.0.15"&gt;&lt;session id="ahUEFVuh"/&gt;&lt;style id="http://www.zotero.org/styles/Productivity-Commission" hasBibliography="1" bibliographyStyleHasBeenSet="0"/&gt;&lt;prefs&gt;&lt;pref name="fieldType" value="Field"/&gt;&lt;pref name="automatic</vt:lpwstr>
  </property>
  <property fmtid="{D5CDD505-2E9C-101B-9397-08002B2CF9AE}" pid="18" name="ZOTERO_PREF_2">
    <vt:lpwstr>JournalAbbreviations" value="true"/&gt;&lt;/prefs&gt;&lt;/data&gt;</vt:lpwstr>
  </property>
  <property fmtid="{D5CDD505-2E9C-101B-9397-08002B2CF9AE}" pid="19" name="_dlc_DocIdItemGuid">
    <vt:lpwstr>0c54c55b-75d2-4e90-8e31-b31f2fc149bf</vt:lpwstr>
  </property>
</Properties>
</file>