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Lst>
  <p:notesMasterIdLst>
    <p:notesMasterId r:id="rId19"/>
  </p:notesMasterIdLst>
  <p:sldIdLst>
    <p:sldId id="284" r:id="rId5"/>
    <p:sldId id="286" r:id="rId6"/>
    <p:sldId id="288" r:id="rId7"/>
    <p:sldId id="292" r:id="rId8"/>
    <p:sldId id="294" r:id="rId9"/>
    <p:sldId id="269" r:id="rId10"/>
    <p:sldId id="298" r:id="rId11"/>
    <p:sldId id="299" r:id="rId12"/>
    <p:sldId id="293" r:id="rId13"/>
    <p:sldId id="296" r:id="rId14"/>
    <p:sldId id="285" r:id="rId15"/>
    <p:sldId id="291" r:id="rId16"/>
    <p:sldId id="287"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8FACDA-AEB6-4B6F-8775-892F23F6B1D2}">
          <p14:sldIdLst>
            <p14:sldId id="284"/>
            <p14:sldId id="286"/>
            <p14:sldId id="288"/>
            <p14:sldId id="292"/>
            <p14:sldId id="294"/>
            <p14:sldId id="269"/>
            <p14:sldId id="298"/>
            <p14:sldId id="299"/>
            <p14:sldId id="293"/>
            <p14:sldId id="296"/>
            <p14:sldId id="285"/>
            <p14:sldId id="291"/>
          </p14:sldIdLst>
        </p14:section>
        <p14:section name="Untitled Section" id="{E3CABB38-E7D8-4179-9C39-ABF7562754A8}">
          <p14:sldIdLst>
            <p14:sldId id="287"/>
            <p14:sldId id="2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05B323-B62D-460B-AF2F-9B037C4CA7D6}" v="13" dt="2023-11-16T00:35:44.2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321" autoAdjust="0"/>
  </p:normalViewPr>
  <p:slideViewPr>
    <p:cSldViewPr snapToGrid="0">
      <p:cViewPr varScale="1">
        <p:scale>
          <a:sx n="78" d="100"/>
          <a:sy n="78" d="100"/>
        </p:scale>
        <p:origin x="648" y="90"/>
      </p:cViewPr>
      <p:guideLst/>
    </p:cSldViewPr>
  </p:slideViewPr>
  <p:outlineViewPr>
    <p:cViewPr>
      <p:scale>
        <a:sx n="33" d="100"/>
        <a:sy n="33" d="100"/>
      </p:scale>
      <p:origin x="0" y="0"/>
    </p:cViewPr>
  </p:outlineViewPr>
  <p:notesTextViewPr>
    <p:cViewPr>
      <p:scale>
        <a:sx n="133" d="100"/>
        <a:sy n="133" d="100"/>
      </p:scale>
      <p:origin x="0" y="0"/>
    </p:cViewPr>
  </p:notesTextViewPr>
  <p:notesViewPr>
    <p:cSldViewPr snapToGrid="0">
      <p:cViewPr varScale="1">
        <p:scale>
          <a:sx n="96" d="100"/>
          <a:sy n="96" d="100"/>
        </p:scale>
        <p:origin x="364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Alston" userId="3d3f7a1b-2e3d-484d-8663-c1689ae018c1" providerId="ADAL" clId="{3205B323-B62D-460B-AF2F-9B037C4CA7D6}"/>
    <pc:docChg chg="modSld">
      <pc:chgData name="Chris Alston" userId="3d3f7a1b-2e3d-484d-8663-c1689ae018c1" providerId="ADAL" clId="{3205B323-B62D-460B-AF2F-9B037C4CA7D6}" dt="2023-11-15T00:23:38.312" v="44" actId="962"/>
      <pc:docMkLst>
        <pc:docMk/>
      </pc:docMkLst>
      <pc:sldChg chg="modSp mod">
        <pc:chgData name="Chris Alston" userId="3d3f7a1b-2e3d-484d-8663-c1689ae018c1" providerId="ADAL" clId="{3205B323-B62D-460B-AF2F-9B037C4CA7D6}" dt="2023-11-15T00:23:38.312" v="44" actId="962"/>
        <pc:sldMkLst>
          <pc:docMk/>
          <pc:sldMk cId="1078391965" sldId="270"/>
        </pc:sldMkLst>
        <pc:picChg chg="mod">
          <ac:chgData name="Chris Alston" userId="3d3f7a1b-2e3d-484d-8663-c1689ae018c1" providerId="ADAL" clId="{3205B323-B62D-460B-AF2F-9B037C4CA7D6}" dt="2023-11-15T00:23:38.312" v="44" actId="962"/>
          <ac:picMkLst>
            <pc:docMk/>
            <pc:sldMk cId="1078391965" sldId="270"/>
            <ac:picMk id="16" creationId="{98866EEE-4296-3280-56A8-779947071328}"/>
          </ac:picMkLst>
        </pc:picChg>
      </pc:sldChg>
      <pc:sldChg chg="modSp mod">
        <pc:chgData name="Chris Alston" userId="3d3f7a1b-2e3d-484d-8663-c1689ae018c1" providerId="ADAL" clId="{3205B323-B62D-460B-AF2F-9B037C4CA7D6}" dt="2023-11-15T00:23:05.464" v="43" actId="962"/>
        <pc:sldMkLst>
          <pc:docMk/>
          <pc:sldMk cId="4215338488" sldId="284"/>
        </pc:sldMkLst>
        <pc:picChg chg="mod">
          <ac:chgData name="Chris Alston" userId="3d3f7a1b-2e3d-484d-8663-c1689ae018c1" providerId="ADAL" clId="{3205B323-B62D-460B-AF2F-9B037C4CA7D6}" dt="2023-11-15T00:23:05.464" v="43" actId="962"/>
          <ac:picMkLst>
            <pc:docMk/>
            <pc:sldMk cId="4215338488" sldId="284"/>
            <ac:picMk id="3" creationId="{CA7916F2-FFB9-ABBE-B7D8-3837D508AC8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D84405-6AE7-4458-B3CF-A0C337C36649}"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AU"/>
        </a:p>
      </dgm:t>
    </dgm:pt>
    <dgm:pt modelId="{054E63FD-C092-4371-96A8-597325BA578E}">
      <dgm:prSet phldrT="[Text]" custT="1"/>
      <dgm:spPr>
        <a:solidFill>
          <a:schemeClr val="accent2"/>
        </a:solidFill>
      </dgm:spPr>
      <dgm:t>
        <a:bodyPr/>
        <a:lstStyle/>
        <a:p>
          <a:r>
            <a:rPr lang="en-US" sz="2000" b="1" dirty="0">
              <a:solidFill>
                <a:schemeClr val="bg1"/>
              </a:solidFill>
              <a:effectLst/>
              <a:latin typeface="Franklin Gothic"/>
              <a:cs typeface="Calibri"/>
            </a:rPr>
            <a:t>Government </a:t>
          </a:r>
          <a:r>
            <a:rPr lang="en-US" sz="2000" b="1" dirty="0" err="1">
              <a:solidFill>
                <a:schemeClr val="bg1"/>
              </a:solidFill>
              <a:effectLst/>
              <a:latin typeface="Franklin Gothic"/>
              <a:cs typeface="Calibri"/>
            </a:rPr>
            <a:t>organisations</a:t>
          </a:r>
          <a:r>
            <a:rPr lang="en-US" sz="2000" b="1" dirty="0">
              <a:solidFill>
                <a:schemeClr val="bg1"/>
              </a:solidFill>
              <a:effectLst/>
              <a:latin typeface="Franklin Gothic"/>
              <a:cs typeface="Calibri"/>
            </a:rPr>
            <a:t> and services are culturally safe. </a:t>
          </a:r>
          <a:endParaRPr lang="en-AU" sz="2000" b="1" dirty="0"/>
        </a:p>
      </dgm:t>
    </dgm:pt>
    <dgm:pt modelId="{51348989-AC30-455C-8DC0-04A6E1C82270}" type="parTrans" cxnId="{F073D861-FFBF-4FB6-B370-B7235ED9E9FE}">
      <dgm:prSet/>
      <dgm:spPr/>
      <dgm:t>
        <a:bodyPr/>
        <a:lstStyle/>
        <a:p>
          <a:endParaRPr lang="en-AU"/>
        </a:p>
      </dgm:t>
    </dgm:pt>
    <dgm:pt modelId="{EF16A61E-D9D7-4CA7-B75C-56C1686B9904}" type="sibTrans" cxnId="{F073D861-FFBF-4FB6-B370-B7235ED9E9FE}">
      <dgm:prSet/>
      <dgm:spPr/>
      <dgm:t>
        <a:bodyPr/>
        <a:lstStyle/>
        <a:p>
          <a:endParaRPr lang="en-AU"/>
        </a:p>
      </dgm:t>
    </dgm:pt>
    <dgm:pt modelId="{41372FFA-590A-4687-9D4F-B5F87165F3EE}">
      <dgm:prSet phldrT="[Text]" custT="1"/>
      <dgm:spPr>
        <a:solidFill>
          <a:schemeClr val="accent4"/>
        </a:solidFill>
      </dgm:spPr>
      <dgm:t>
        <a:bodyPr/>
        <a:lstStyle/>
        <a:p>
          <a:r>
            <a:rPr lang="en-US" sz="2000" b="1" dirty="0">
              <a:solidFill>
                <a:schemeClr val="bg1"/>
              </a:solidFill>
              <a:effectLst/>
              <a:latin typeface="Franklin Gothic"/>
              <a:cs typeface="Calibri"/>
            </a:rPr>
            <a:t>Government </a:t>
          </a:r>
          <a:r>
            <a:rPr lang="en-US" sz="2000" b="1" dirty="0" err="1">
              <a:solidFill>
                <a:schemeClr val="bg1"/>
              </a:solidFill>
              <a:effectLst/>
              <a:latin typeface="Franklin Gothic"/>
              <a:cs typeface="Calibri"/>
            </a:rPr>
            <a:t>organisations</a:t>
          </a:r>
          <a:r>
            <a:rPr lang="en-US" sz="2000" b="1" dirty="0">
              <a:solidFill>
                <a:schemeClr val="bg1"/>
              </a:solidFill>
              <a:effectLst/>
              <a:latin typeface="Franklin Gothic"/>
              <a:cs typeface="Calibri"/>
            </a:rPr>
            <a:t> and services are accountable to Closing the Gap. </a:t>
          </a:r>
          <a:endParaRPr lang="en-AU" sz="2000" dirty="0"/>
        </a:p>
      </dgm:t>
    </dgm:pt>
    <dgm:pt modelId="{38B31DDF-04A3-4719-BE32-C9B011EC4789}" type="sibTrans" cxnId="{31AE5FC5-0233-46F4-BA86-F0A315771BD4}">
      <dgm:prSet/>
      <dgm:spPr/>
      <dgm:t>
        <a:bodyPr/>
        <a:lstStyle/>
        <a:p>
          <a:endParaRPr lang="en-AU"/>
        </a:p>
      </dgm:t>
    </dgm:pt>
    <dgm:pt modelId="{EACD29BB-091C-4293-802F-0A79836A0B72}" type="parTrans" cxnId="{31AE5FC5-0233-46F4-BA86-F0A315771BD4}">
      <dgm:prSet/>
      <dgm:spPr/>
      <dgm:t>
        <a:bodyPr/>
        <a:lstStyle/>
        <a:p>
          <a:endParaRPr lang="en-AU"/>
        </a:p>
      </dgm:t>
    </dgm:pt>
    <dgm:pt modelId="{70A415F3-DEE6-4B24-BC91-5E704A921035}">
      <dgm:prSet phldrT="[Text]" custT="1"/>
      <dgm:spPr>
        <a:solidFill>
          <a:schemeClr val="accent3"/>
        </a:solidFill>
      </dgm:spPr>
      <dgm:t>
        <a:bodyPr/>
        <a:lstStyle/>
        <a:p>
          <a:pPr>
            <a:spcAft>
              <a:spcPts val="0"/>
            </a:spcAft>
          </a:pPr>
          <a:endParaRPr lang="en-US" sz="2000" b="1" dirty="0">
            <a:solidFill>
              <a:schemeClr val="bg1"/>
            </a:solidFill>
            <a:latin typeface="Franklin Gothic"/>
            <a:cs typeface="Calibri"/>
          </a:endParaRPr>
        </a:p>
        <a:p>
          <a:pPr>
            <a:spcAft>
              <a:spcPct val="35000"/>
            </a:spcAft>
          </a:pPr>
          <a:r>
            <a:rPr lang="en-US" sz="2000" b="1" dirty="0">
              <a:solidFill>
                <a:schemeClr val="bg1"/>
              </a:solidFill>
              <a:latin typeface="Franklin Gothic"/>
              <a:cs typeface="Calibri"/>
            </a:rPr>
            <a:t>Government orgs &amp; services are responsive to the needs of Aboriginal people. </a:t>
          </a:r>
          <a:endParaRPr lang="en-AU" sz="2000" b="1" dirty="0"/>
        </a:p>
      </dgm:t>
    </dgm:pt>
    <dgm:pt modelId="{622CB802-0CE7-4678-BFD2-6A81EBF127B3}" type="sibTrans" cxnId="{2047F2F7-F66B-4EA2-997E-95C4869F0895}">
      <dgm:prSet/>
      <dgm:spPr/>
      <dgm:t>
        <a:bodyPr/>
        <a:lstStyle/>
        <a:p>
          <a:endParaRPr lang="en-AU"/>
        </a:p>
      </dgm:t>
    </dgm:pt>
    <dgm:pt modelId="{71040954-BEF5-4424-84E9-A41F928707D3}" type="parTrans" cxnId="{2047F2F7-F66B-4EA2-997E-95C4869F0895}">
      <dgm:prSet/>
      <dgm:spPr/>
      <dgm:t>
        <a:bodyPr/>
        <a:lstStyle/>
        <a:p>
          <a:endParaRPr lang="en-AU"/>
        </a:p>
      </dgm:t>
    </dgm:pt>
    <dgm:pt modelId="{AEA57A75-7DC5-453F-9AF9-A734091E2D2D}" type="pres">
      <dgm:prSet presAssocID="{0BD84405-6AE7-4458-B3CF-A0C337C36649}" presName="list" presStyleCnt="0">
        <dgm:presLayoutVars>
          <dgm:dir/>
          <dgm:animLvl val="lvl"/>
        </dgm:presLayoutVars>
      </dgm:prSet>
      <dgm:spPr/>
    </dgm:pt>
    <dgm:pt modelId="{775CC410-B0A9-43BF-AC0B-3BD065AC714F}" type="pres">
      <dgm:prSet presAssocID="{054E63FD-C092-4371-96A8-597325BA578E}" presName="posSpace" presStyleCnt="0"/>
      <dgm:spPr/>
    </dgm:pt>
    <dgm:pt modelId="{25658662-32EE-428C-AC7B-F79BA3028908}" type="pres">
      <dgm:prSet presAssocID="{054E63FD-C092-4371-96A8-597325BA578E}" presName="vertFlow" presStyleCnt="0"/>
      <dgm:spPr/>
    </dgm:pt>
    <dgm:pt modelId="{AF257024-B04C-43BA-919D-09F37CA5849A}" type="pres">
      <dgm:prSet presAssocID="{054E63FD-C092-4371-96A8-597325BA578E}" presName="topSpace" presStyleCnt="0"/>
      <dgm:spPr/>
    </dgm:pt>
    <dgm:pt modelId="{26764664-A5B6-4CC1-A4B9-8784580C38EE}" type="pres">
      <dgm:prSet presAssocID="{054E63FD-C092-4371-96A8-597325BA578E}" presName="firstComp" presStyleCnt="0"/>
      <dgm:spPr/>
    </dgm:pt>
    <dgm:pt modelId="{DDB22D07-DE77-4B19-AFC9-97EF9F68209A}" type="pres">
      <dgm:prSet presAssocID="{054E63FD-C092-4371-96A8-597325BA578E}" presName="firstChild" presStyleLbl="bgAccFollowNode1" presStyleIdx="0" presStyleCnt="3" custScaleY="85685"/>
      <dgm:spPr>
        <a:noFill/>
        <a:ln>
          <a:noFill/>
        </a:ln>
      </dgm:spPr>
    </dgm:pt>
    <dgm:pt modelId="{7BD557CB-268A-4300-8B34-F0A7B58BCA37}" type="pres">
      <dgm:prSet presAssocID="{054E63FD-C092-4371-96A8-597325BA578E}" presName="firstChildTx" presStyleLbl="bgAccFollowNode1" presStyleIdx="0" presStyleCnt="3">
        <dgm:presLayoutVars>
          <dgm:bulletEnabled val="1"/>
        </dgm:presLayoutVars>
      </dgm:prSet>
      <dgm:spPr/>
    </dgm:pt>
    <dgm:pt modelId="{876FAD77-93E0-404C-BF2C-4DD72F5BCD6B}" type="pres">
      <dgm:prSet presAssocID="{054E63FD-C092-4371-96A8-597325BA578E}" presName="negSpace" presStyleCnt="0"/>
      <dgm:spPr/>
    </dgm:pt>
    <dgm:pt modelId="{7DFCC7AB-770C-4A5C-ACFD-2F907F424695}" type="pres">
      <dgm:prSet presAssocID="{054E63FD-C092-4371-96A8-597325BA578E}" presName="circle" presStyleLbl="node1" presStyleIdx="0" presStyleCnt="3" custScaleX="436830" custScaleY="446785" custLinFactX="200000" custLinFactNeighborX="254864" custLinFactNeighborY="21121"/>
      <dgm:spPr/>
    </dgm:pt>
    <dgm:pt modelId="{6C423A6B-19B2-4839-A1B0-31CDBA33A24D}" type="pres">
      <dgm:prSet presAssocID="{EF16A61E-D9D7-4CA7-B75C-56C1686B9904}" presName="transSpace" presStyleCnt="0"/>
      <dgm:spPr/>
    </dgm:pt>
    <dgm:pt modelId="{019E9413-0F90-4EFA-B09F-A2150EBF76C0}" type="pres">
      <dgm:prSet presAssocID="{70A415F3-DEE6-4B24-BC91-5E704A921035}" presName="posSpace" presStyleCnt="0"/>
      <dgm:spPr/>
    </dgm:pt>
    <dgm:pt modelId="{30965CBC-B373-4E9C-AE78-461F5D4DB7A9}" type="pres">
      <dgm:prSet presAssocID="{70A415F3-DEE6-4B24-BC91-5E704A921035}" presName="vertFlow" presStyleCnt="0"/>
      <dgm:spPr/>
    </dgm:pt>
    <dgm:pt modelId="{68045436-CA95-4105-9353-5BE581C0D463}" type="pres">
      <dgm:prSet presAssocID="{70A415F3-DEE6-4B24-BC91-5E704A921035}" presName="topSpace" presStyleCnt="0"/>
      <dgm:spPr/>
    </dgm:pt>
    <dgm:pt modelId="{A1EBADFB-5FD5-437C-87AF-527AC59DDDFD}" type="pres">
      <dgm:prSet presAssocID="{70A415F3-DEE6-4B24-BC91-5E704A921035}" presName="firstComp" presStyleCnt="0"/>
      <dgm:spPr/>
    </dgm:pt>
    <dgm:pt modelId="{8E8D011D-F13F-440B-9388-A185A706668E}" type="pres">
      <dgm:prSet presAssocID="{70A415F3-DEE6-4B24-BC91-5E704A921035}" presName="firstChild" presStyleLbl="bgAccFollowNode1" presStyleIdx="1" presStyleCnt="3"/>
      <dgm:spPr>
        <a:noFill/>
        <a:ln>
          <a:noFill/>
        </a:ln>
      </dgm:spPr>
    </dgm:pt>
    <dgm:pt modelId="{660C95EE-59CF-4300-83DC-0CB784217C7A}" type="pres">
      <dgm:prSet presAssocID="{70A415F3-DEE6-4B24-BC91-5E704A921035}" presName="firstChildTx" presStyleLbl="bgAccFollowNode1" presStyleIdx="1" presStyleCnt="3">
        <dgm:presLayoutVars>
          <dgm:bulletEnabled val="1"/>
        </dgm:presLayoutVars>
      </dgm:prSet>
      <dgm:spPr/>
    </dgm:pt>
    <dgm:pt modelId="{E80E27DE-1FAB-4CDD-94A9-96E968A34997}" type="pres">
      <dgm:prSet presAssocID="{70A415F3-DEE6-4B24-BC91-5E704A921035}" presName="negSpace" presStyleCnt="0"/>
      <dgm:spPr/>
    </dgm:pt>
    <dgm:pt modelId="{68E28EB5-A995-4E89-B00B-FE58CFB9CD92}" type="pres">
      <dgm:prSet presAssocID="{70A415F3-DEE6-4B24-BC91-5E704A921035}" presName="circle" presStyleLbl="node1" presStyleIdx="1" presStyleCnt="3" custScaleX="453586" custScaleY="424016" custLinFactX="200000" custLinFactNeighborX="218668" custLinFactNeighborY="32608"/>
      <dgm:spPr/>
    </dgm:pt>
    <dgm:pt modelId="{05F224F3-D78E-45E2-84C8-AD6500600B42}" type="pres">
      <dgm:prSet presAssocID="{622CB802-0CE7-4678-BFD2-6A81EBF127B3}" presName="transSpace" presStyleCnt="0"/>
      <dgm:spPr/>
    </dgm:pt>
    <dgm:pt modelId="{03FA3EA7-A603-4896-B4AE-D1063CAC1ECA}" type="pres">
      <dgm:prSet presAssocID="{41372FFA-590A-4687-9D4F-B5F87165F3EE}" presName="posSpace" presStyleCnt="0"/>
      <dgm:spPr/>
    </dgm:pt>
    <dgm:pt modelId="{1C633C20-4152-4035-94CB-35C530D2BB29}" type="pres">
      <dgm:prSet presAssocID="{41372FFA-590A-4687-9D4F-B5F87165F3EE}" presName="vertFlow" presStyleCnt="0"/>
      <dgm:spPr/>
    </dgm:pt>
    <dgm:pt modelId="{29AAAFA1-E9DE-4518-AA8D-F1F087BCDCFA}" type="pres">
      <dgm:prSet presAssocID="{41372FFA-590A-4687-9D4F-B5F87165F3EE}" presName="topSpace" presStyleCnt="0"/>
      <dgm:spPr/>
    </dgm:pt>
    <dgm:pt modelId="{99C69A82-DCF1-486E-80B9-8C0EDF92A7E9}" type="pres">
      <dgm:prSet presAssocID="{41372FFA-590A-4687-9D4F-B5F87165F3EE}" presName="firstComp" presStyleCnt="0"/>
      <dgm:spPr/>
    </dgm:pt>
    <dgm:pt modelId="{DD143B10-AC44-46AB-9216-FC3538C7056D}" type="pres">
      <dgm:prSet presAssocID="{41372FFA-590A-4687-9D4F-B5F87165F3EE}" presName="firstChild" presStyleLbl="bgAccFollowNode1" presStyleIdx="2" presStyleCnt="3" custLinFactNeighborX="1564" custLinFactNeighborY="-12435"/>
      <dgm:spPr>
        <a:noFill/>
        <a:ln>
          <a:noFill/>
        </a:ln>
      </dgm:spPr>
    </dgm:pt>
    <dgm:pt modelId="{EFB5FA9F-F1B0-4ADE-9E2F-501AC57A7E95}" type="pres">
      <dgm:prSet presAssocID="{41372FFA-590A-4687-9D4F-B5F87165F3EE}" presName="firstChildTx" presStyleLbl="bgAccFollowNode1" presStyleIdx="2" presStyleCnt="3">
        <dgm:presLayoutVars>
          <dgm:bulletEnabled val="1"/>
        </dgm:presLayoutVars>
      </dgm:prSet>
      <dgm:spPr/>
    </dgm:pt>
    <dgm:pt modelId="{15DCBE1C-5335-4385-9C4D-F21A04EFEF08}" type="pres">
      <dgm:prSet presAssocID="{41372FFA-590A-4687-9D4F-B5F87165F3EE}" presName="negSpace" presStyleCnt="0"/>
      <dgm:spPr/>
    </dgm:pt>
    <dgm:pt modelId="{AC743AF2-93E4-4AF7-A95B-1D22758A9CFD}" type="pres">
      <dgm:prSet presAssocID="{41372FFA-590A-4687-9D4F-B5F87165F3EE}" presName="circle" presStyleLbl="node1" presStyleIdx="2" presStyleCnt="3" custScaleX="449300" custScaleY="443514" custLinFactX="-300000" custLinFactNeighborX="-369149" custLinFactNeighborY="16189"/>
      <dgm:spPr/>
    </dgm:pt>
  </dgm:ptLst>
  <dgm:cxnLst>
    <dgm:cxn modelId="{5D6A1736-ED5D-4EAB-B7CB-C9A674BD56F5}" type="presOf" srcId="{70A415F3-DEE6-4B24-BC91-5E704A921035}" destId="{68E28EB5-A995-4E89-B00B-FE58CFB9CD92}" srcOrd="0" destOrd="0" presId="urn:microsoft.com/office/officeart/2005/8/layout/hList9"/>
    <dgm:cxn modelId="{4B574A38-26E3-470D-9032-E5DAB101DC1D}" type="presOf" srcId="{41372FFA-590A-4687-9D4F-B5F87165F3EE}" destId="{AC743AF2-93E4-4AF7-A95B-1D22758A9CFD}" srcOrd="0" destOrd="0" presId="urn:microsoft.com/office/officeart/2005/8/layout/hList9"/>
    <dgm:cxn modelId="{F073D861-FFBF-4FB6-B370-B7235ED9E9FE}" srcId="{0BD84405-6AE7-4458-B3CF-A0C337C36649}" destId="{054E63FD-C092-4371-96A8-597325BA578E}" srcOrd="0" destOrd="0" parTransId="{51348989-AC30-455C-8DC0-04A6E1C82270}" sibTransId="{EF16A61E-D9D7-4CA7-B75C-56C1686B9904}"/>
    <dgm:cxn modelId="{BCDB18AF-7E60-4A9C-A641-464A4421957B}" type="presOf" srcId="{054E63FD-C092-4371-96A8-597325BA578E}" destId="{7DFCC7AB-770C-4A5C-ACFD-2F907F424695}" srcOrd="0" destOrd="0" presId="urn:microsoft.com/office/officeart/2005/8/layout/hList9"/>
    <dgm:cxn modelId="{31AE5FC5-0233-46F4-BA86-F0A315771BD4}" srcId="{0BD84405-6AE7-4458-B3CF-A0C337C36649}" destId="{41372FFA-590A-4687-9D4F-B5F87165F3EE}" srcOrd="2" destOrd="0" parTransId="{EACD29BB-091C-4293-802F-0A79836A0B72}" sibTransId="{38B31DDF-04A3-4719-BE32-C9B011EC4789}"/>
    <dgm:cxn modelId="{51846EC7-ACD3-4EC7-9DAC-8037EC3AA926}" type="presOf" srcId="{0BD84405-6AE7-4458-B3CF-A0C337C36649}" destId="{AEA57A75-7DC5-453F-9AF9-A734091E2D2D}" srcOrd="0" destOrd="0" presId="urn:microsoft.com/office/officeart/2005/8/layout/hList9"/>
    <dgm:cxn modelId="{2047F2F7-F66B-4EA2-997E-95C4869F0895}" srcId="{0BD84405-6AE7-4458-B3CF-A0C337C36649}" destId="{70A415F3-DEE6-4B24-BC91-5E704A921035}" srcOrd="1" destOrd="0" parTransId="{71040954-BEF5-4424-84E9-A41F928707D3}" sibTransId="{622CB802-0CE7-4678-BFD2-6A81EBF127B3}"/>
    <dgm:cxn modelId="{2FE7DA21-71CF-4E65-BADB-77374A2F1EFD}" type="presParOf" srcId="{AEA57A75-7DC5-453F-9AF9-A734091E2D2D}" destId="{775CC410-B0A9-43BF-AC0B-3BD065AC714F}" srcOrd="0" destOrd="0" presId="urn:microsoft.com/office/officeart/2005/8/layout/hList9"/>
    <dgm:cxn modelId="{389C76B0-9FB0-41D0-80B3-055DEF9A4A1D}" type="presParOf" srcId="{AEA57A75-7DC5-453F-9AF9-A734091E2D2D}" destId="{25658662-32EE-428C-AC7B-F79BA3028908}" srcOrd="1" destOrd="0" presId="urn:microsoft.com/office/officeart/2005/8/layout/hList9"/>
    <dgm:cxn modelId="{A0DBD3FE-9DAE-423C-B356-D0952077A7F6}" type="presParOf" srcId="{25658662-32EE-428C-AC7B-F79BA3028908}" destId="{AF257024-B04C-43BA-919D-09F37CA5849A}" srcOrd="0" destOrd="0" presId="urn:microsoft.com/office/officeart/2005/8/layout/hList9"/>
    <dgm:cxn modelId="{3F4A1FD8-F73F-4FCD-B277-FC3F93D75435}" type="presParOf" srcId="{25658662-32EE-428C-AC7B-F79BA3028908}" destId="{26764664-A5B6-4CC1-A4B9-8784580C38EE}" srcOrd="1" destOrd="0" presId="urn:microsoft.com/office/officeart/2005/8/layout/hList9"/>
    <dgm:cxn modelId="{72737A0F-CA67-4B73-BE4C-F255715DAAB8}" type="presParOf" srcId="{26764664-A5B6-4CC1-A4B9-8784580C38EE}" destId="{DDB22D07-DE77-4B19-AFC9-97EF9F68209A}" srcOrd="0" destOrd="0" presId="urn:microsoft.com/office/officeart/2005/8/layout/hList9"/>
    <dgm:cxn modelId="{BA775AD5-EE3C-42C8-89DA-93A89F449D00}" type="presParOf" srcId="{26764664-A5B6-4CC1-A4B9-8784580C38EE}" destId="{7BD557CB-268A-4300-8B34-F0A7B58BCA37}" srcOrd="1" destOrd="0" presId="urn:microsoft.com/office/officeart/2005/8/layout/hList9"/>
    <dgm:cxn modelId="{F8EDF79B-AED3-41F4-8A8D-50E96A47A53C}" type="presParOf" srcId="{AEA57A75-7DC5-453F-9AF9-A734091E2D2D}" destId="{876FAD77-93E0-404C-BF2C-4DD72F5BCD6B}" srcOrd="2" destOrd="0" presId="urn:microsoft.com/office/officeart/2005/8/layout/hList9"/>
    <dgm:cxn modelId="{9903E621-105F-4730-95B3-1BF9DBE17CDC}" type="presParOf" srcId="{AEA57A75-7DC5-453F-9AF9-A734091E2D2D}" destId="{7DFCC7AB-770C-4A5C-ACFD-2F907F424695}" srcOrd="3" destOrd="0" presId="urn:microsoft.com/office/officeart/2005/8/layout/hList9"/>
    <dgm:cxn modelId="{656B48BA-884F-439D-8631-59965CA4DE17}" type="presParOf" srcId="{AEA57A75-7DC5-453F-9AF9-A734091E2D2D}" destId="{6C423A6B-19B2-4839-A1B0-31CDBA33A24D}" srcOrd="4" destOrd="0" presId="urn:microsoft.com/office/officeart/2005/8/layout/hList9"/>
    <dgm:cxn modelId="{ABFD31C1-3006-41A8-A56F-9982A2DA44A4}" type="presParOf" srcId="{AEA57A75-7DC5-453F-9AF9-A734091E2D2D}" destId="{019E9413-0F90-4EFA-B09F-A2150EBF76C0}" srcOrd="5" destOrd="0" presId="urn:microsoft.com/office/officeart/2005/8/layout/hList9"/>
    <dgm:cxn modelId="{475CEB29-3DF5-4DD8-8000-97B81B9C8064}" type="presParOf" srcId="{AEA57A75-7DC5-453F-9AF9-A734091E2D2D}" destId="{30965CBC-B373-4E9C-AE78-461F5D4DB7A9}" srcOrd="6" destOrd="0" presId="urn:microsoft.com/office/officeart/2005/8/layout/hList9"/>
    <dgm:cxn modelId="{33DAE3BC-7879-483B-88A6-32CD62D0935E}" type="presParOf" srcId="{30965CBC-B373-4E9C-AE78-461F5D4DB7A9}" destId="{68045436-CA95-4105-9353-5BE581C0D463}" srcOrd="0" destOrd="0" presId="urn:microsoft.com/office/officeart/2005/8/layout/hList9"/>
    <dgm:cxn modelId="{32696ED0-A406-485F-B601-3612F13BAC5A}" type="presParOf" srcId="{30965CBC-B373-4E9C-AE78-461F5D4DB7A9}" destId="{A1EBADFB-5FD5-437C-87AF-527AC59DDDFD}" srcOrd="1" destOrd="0" presId="urn:microsoft.com/office/officeart/2005/8/layout/hList9"/>
    <dgm:cxn modelId="{B845811E-A81F-410C-B526-5E8BC44E36E3}" type="presParOf" srcId="{A1EBADFB-5FD5-437C-87AF-527AC59DDDFD}" destId="{8E8D011D-F13F-440B-9388-A185A706668E}" srcOrd="0" destOrd="0" presId="urn:microsoft.com/office/officeart/2005/8/layout/hList9"/>
    <dgm:cxn modelId="{7D6D5825-F7DA-49C0-A6C9-132D09B23D5F}" type="presParOf" srcId="{A1EBADFB-5FD5-437C-87AF-527AC59DDDFD}" destId="{660C95EE-59CF-4300-83DC-0CB784217C7A}" srcOrd="1" destOrd="0" presId="urn:microsoft.com/office/officeart/2005/8/layout/hList9"/>
    <dgm:cxn modelId="{2DC380B5-4A7F-4BBC-A236-B998EB75A5E2}" type="presParOf" srcId="{AEA57A75-7DC5-453F-9AF9-A734091E2D2D}" destId="{E80E27DE-1FAB-4CDD-94A9-96E968A34997}" srcOrd="7" destOrd="0" presId="urn:microsoft.com/office/officeart/2005/8/layout/hList9"/>
    <dgm:cxn modelId="{B7B7A304-9F9B-4761-B031-716CA0107AB7}" type="presParOf" srcId="{AEA57A75-7DC5-453F-9AF9-A734091E2D2D}" destId="{68E28EB5-A995-4E89-B00B-FE58CFB9CD92}" srcOrd="8" destOrd="0" presId="urn:microsoft.com/office/officeart/2005/8/layout/hList9"/>
    <dgm:cxn modelId="{780C8137-2A4D-4EE7-B1A1-DBE6F1A9A801}" type="presParOf" srcId="{AEA57A75-7DC5-453F-9AF9-A734091E2D2D}" destId="{05F224F3-D78E-45E2-84C8-AD6500600B42}" srcOrd="9" destOrd="0" presId="urn:microsoft.com/office/officeart/2005/8/layout/hList9"/>
    <dgm:cxn modelId="{A9318541-7CC4-4409-B041-93DCECA72187}" type="presParOf" srcId="{AEA57A75-7DC5-453F-9AF9-A734091E2D2D}" destId="{03FA3EA7-A603-4896-B4AE-D1063CAC1ECA}" srcOrd="10" destOrd="0" presId="urn:microsoft.com/office/officeart/2005/8/layout/hList9"/>
    <dgm:cxn modelId="{DC9F83E0-5E72-4A39-A200-2CD2C42CF89F}" type="presParOf" srcId="{AEA57A75-7DC5-453F-9AF9-A734091E2D2D}" destId="{1C633C20-4152-4035-94CB-35C530D2BB29}" srcOrd="11" destOrd="0" presId="urn:microsoft.com/office/officeart/2005/8/layout/hList9"/>
    <dgm:cxn modelId="{2BAE4FAC-ECD4-4CF2-A153-6F1C21B6D56D}" type="presParOf" srcId="{1C633C20-4152-4035-94CB-35C530D2BB29}" destId="{29AAAFA1-E9DE-4518-AA8D-F1F087BCDCFA}" srcOrd="0" destOrd="0" presId="urn:microsoft.com/office/officeart/2005/8/layout/hList9"/>
    <dgm:cxn modelId="{DE78AD69-7872-4231-A78D-DCC3B15400EE}" type="presParOf" srcId="{1C633C20-4152-4035-94CB-35C530D2BB29}" destId="{99C69A82-DCF1-486E-80B9-8C0EDF92A7E9}" srcOrd="1" destOrd="0" presId="urn:microsoft.com/office/officeart/2005/8/layout/hList9"/>
    <dgm:cxn modelId="{2EA83E05-5D75-49BD-A3A9-6CA0902A500A}" type="presParOf" srcId="{99C69A82-DCF1-486E-80B9-8C0EDF92A7E9}" destId="{DD143B10-AC44-46AB-9216-FC3538C7056D}" srcOrd="0" destOrd="0" presId="urn:microsoft.com/office/officeart/2005/8/layout/hList9"/>
    <dgm:cxn modelId="{7D91DCFC-C5F3-4867-BACC-7FC644B4B86F}" type="presParOf" srcId="{99C69A82-DCF1-486E-80B9-8C0EDF92A7E9}" destId="{EFB5FA9F-F1B0-4ADE-9E2F-501AC57A7E95}" srcOrd="1" destOrd="0" presId="urn:microsoft.com/office/officeart/2005/8/layout/hList9"/>
    <dgm:cxn modelId="{AD851D65-434C-4CBD-87BB-D95FB2F322A8}" type="presParOf" srcId="{AEA57A75-7DC5-453F-9AF9-A734091E2D2D}" destId="{15DCBE1C-5335-4385-9C4D-F21A04EFEF08}" srcOrd="12" destOrd="0" presId="urn:microsoft.com/office/officeart/2005/8/layout/hList9"/>
    <dgm:cxn modelId="{96887D82-879B-46C0-95EC-B321CC3677DD}" type="presParOf" srcId="{AEA57A75-7DC5-453F-9AF9-A734091E2D2D}" destId="{AC743AF2-93E4-4AF7-A95B-1D22758A9CFD}"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22D07-DE77-4B19-AFC9-97EF9F68209A}">
      <dsp:nvSpPr>
        <dsp:cNvPr id="0" name=""/>
        <dsp:cNvSpPr/>
      </dsp:nvSpPr>
      <dsp:spPr>
        <a:xfrm>
          <a:off x="452692" y="827710"/>
          <a:ext cx="847083" cy="484124"/>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DFCC7AB-770C-4A5C-ACFD-2F907F424695}">
      <dsp:nvSpPr>
        <dsp:cNvPr id="0" name=""/>
        <dsp:cNvSpPr/>
      </dsp:nvSpPr>
      <dsp:spPr>
        <a:xfrm>
          <a:off x="3289271" y="680655"/>
          <a:ext cx="2466876" cy="2523095"/>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effectLst/>
              <a:latin typeface="Franklin Gothic"/>
              <a:cs typeface="Calibri"/>
            </a:rPr>
            <a:t>Government </a:t>
          </a:r>
          <a:r>
            <a:rPr lang="en-US" sz="2000" b="1" kern="1200" dirty="0" err="1">
              <a:solidFill>
                <a:schemeClr val="bg1"/>
              </a:solidFill>
              <a:effectLst/>
              <a:latin typeface="Franklin Gothic"/>
              <a:cs typeface="Calibri"/>
            </a:rPr>
            <a:t>organisations</a:t>
          </a:r>
          <a:r>
            <a:rPr lang="en-US" sz="2000" b="1" kern="1200" dirty="0">
              <a:solidFill>
                <a:schemeClr val="bg1"/>
              </a:solidFill>
              <a:effectLst/>
              <a:latin typeface="Franklin Gothic"/>
              <a:cs typeface="Calibri"/>
            </a:rPr>
            <a:t> and services are culturally safe. </a:t>
          </a:r>
          <a:endParaRPr lang="en-AU" sz="2000" b="1" kern="1200" dirty="0"/>
        </a:p>
      </dsp:txBody>
      <dsp:txXfrm>
        <a:off x="3650537" y="1050154"/>
        <a:ext cx="1744344" cy="1784097"/>
      </dsp:txXfrm>
    </dsp:sp>
    <dsp:sp modelId="{8E8D011D-F13F-440B-9388-A185A706668E}">
      <dsp:nvSpPr>
        <dsp:cNvPr id="0" name=""/>
        <dsp:cNvSpPr/>
      </dsp:nvSpPr>
      <dsp:spPr>
        <a:xfrm>
          <a:off x="3766653" y="787269"/>
          <a:ext cx="847083" cy="565004"/>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8E28EB5-A995-4E89-B00B-FE58CFB9CD92}">
      <dsp:nvSpPr>
        <dsp:cNvPr id="0" name=""/>
        <dsp:cNvSpPr/>
      </dsp:nvSpPr>
      <dsp:spPr>
        <a:xfrm>
          <a:off x="6296621" y="745525"/>
          <a:ext cx="2561501" cy="2394513"/>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ts val="0"/>
            </a:spcAft>
            <a:buNone/>
          </a:pPr>
          <a:endParaRPr lang="en-US" sz="2000" b="1" kern="1200" dirty="0">
            <a:solidFill>
              <a:schemeClr val="bg1"/>
            </a:solidFill>
            <a:latin typeface="Franklin Gothic"/>
            <a:cs typeface="Calibri"/>
          </a:endParaRPr>
        </a:p>
        <a:p>
          <a:pPr marL="0" lvl="0" indent="0" algn="ctr" defTabSz="889000">
            <a:lnSpc>
              <a:spcPct val="90000"/>
            </a:lnSpc>
            <a:spcBef>
              <a:spcPct val="0"/>
            </a:spcBef>
            <a:spcAft>
              <a:spcPct val="35000"/>
            </a:spcAft>
            <a:buNone/>
          </a:pPr>
          <a:r>
            <a:rPr lang="en-US" sz="2000" b="1" kern="1200" dirty="0">
              <a:solidFill>
                <a:schemeClr val="bg1"/>
              </a:solidFill>
              <a:latin typeface="Franklin Gothic"/>
              <a:cs typeface="Calibri"/>
            </a:rPr>
            <a:t>Government orgs &amp; services are responsive to the needs of Aboriginal people. </a:t>
          </a:r>
          <a:endParaRPr lang="en-AU" sz="2000" b="1" kern="1200" dirty="0"/>
        </a:p>
      </dsp:txBody>
      <dsp:txXfrm>
        <a:off x="6671744" y="1096193"/>
        <a:ext cx="1811255" cy="1693177"/>
      </dsp:txXfrm>
    </dsp:sp>
    <dsp:sp modelId="{DD143B10-AC44-46AB-9216-FC3538C7056D}">
      <dsp:nvSpPr>
        <dsp:cNvPr id="0" name=""/>
        <dsp:cNvSpPr/>
      </dsp:nvSpPr>
      <dsp:spPr>
        <a:xfrm>
          <a:off x="7188487" y="717011"/>
          <a:ext cx="847083" cy="565004"/>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C743AF2-93E4-4AF7-A95B-1D22758A9CFD}">
      <dsp:nvSpPr>
        <dsp:cNvPr id="0" name=""/>
        <dsp:cNvSpPr/>
      </dsp:nvSpPr>
      <dsp:spPr>
        <a:xfrm>
          <a:off x="234559" y="652803"/>
          <a:ext cx="2537297" cy="250462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effectLst/>
              <a:latin typeface="Franklin Gothic"/>
              <a:cs typeface="Calibri"/>
            </a:rPr>
            <a:t>Government </a:t>
          </a:r>
          <a:r>
            <a:rPr lang="en-US" sz="2000" b="1" kern="1200" dirty="0" err="1">
              <a:solidFill>
                <a:schemeClr val="bg1"/>
              </a:solidFill>
              <a:effectLst/>
              <a:latin typeface="Franklin Gothic"/>
              <a:cs typeface="Calibri"/>
            </a:rPr>
            <a:t>organisations</a:t>
          </a:r>
          <a:r>
            <a:rPr lang="en-US" sz="2000" b="1" kern="1200" dirty="0">
              <a:solidFill>
                <a:schemeClr val="bg1"/>
              </a:solidFill>
              <a:effectLst/>
              <a:latin typeface="Franklin Gothic"/>
              <a:cs typeface="Calibri"/>
            </a:rPr>
            <a:t> and services are accountable to Closing the Gap. </a:t>
          </a:r>
          <a:endParaRPr lang="en-AU" sz="2000" kern="1200" dirty="0"/>
        </a:p>
      </dsp:txBody>
      <dsp:txXfrm>
        <a:off x="606138" y="1019597"/>
        <a:ext cx="1794139" cy="1771035"/>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7502A-FFEF-455B-809B-3BF51A7355CD}" type="datetimeFigureOut">
              <a:rPr lang="en-AU" smtClean="0"/>
              <a:t>16/11/2023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562EC-14CF-47BE-BE0B-395F2C963B5E}" type="slidenum">
              <a:rPr lang="en-AU" smtClean="0"/>
              <a:t>‹#›</a:t>
            </a:fld>
            <a:endParaRPr lang="en-AU"/>
          </a:p>
        </p:txBody>
      </p:sp>
    </p:spTree>
    <p:extLst>
      <p:ext uri="{BB962C8B-B14F-4D97-AF65-F5344CB8AC3E}">
        <p14:creationId xmlns:p14="http://schemas.microsoft.com/office/powerpoint/2010/main" val="3453743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DD562EC-14CF-47BE-BE0B-395F2C963B5E}" type="slidenum">
              <a:rPr lang="en-AU" smtClean="0"/>
              <a:t>1</a:t>
            </a:fld>
            <a:endParaRPr lang="en-AU"/>
          </a:p>
        </p:txBody>
      </p:sp>
    </p:spTree>
    <p:extLst>
      <p:ext uri="{BB962C8B-B14F-4D97-AF65-F5344CB8AC3E}">
        <p14:creationId xmlns:p14="http://schemas.microsoft.com/office/powerpoint/2010/main" val="2560889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dirty="0">
              <a:effectLst/>
              <a:ea typeface="Calibri" panose="020F0502020204030204" pitchFamily="34" charset="0"/>
            </a:endParaRPr>
          </a:p>
        </p:txBody>
      </p:sp>
      <p:sp>
        <p:nvSpPr>
          <p:cNvPr id="4" name="Slide Number Placeholder 3"/>
          <p:cNvSpPr>
            <a:spLocks noGrp="1"/>
          </p:cNvSpPr>
          <p:nvPr>
            <p:ph type="sldNum" sz="quarter" idx="5"/>
          </p:nvPr>
        </p:nvSpPr>
        <p:spPr/>
        <p:txBody>
          <a:bodyPr/>
          <a:lstStyle/>
          <a:p>
            <a:fld id="{3DD562EC-14CF-47BE-BE0B-395F2C963B5E}" type="slidenum">
              <a:rPr lang="en-AU" smtClean="0"/>
              <a:t>10</a:t>
            </a:fld>
            <a:endParaRPr lang="en-AU"/>
          </a:p>
        </p:txBody>
      </p:sp>
    </p:spTree>
    <p:extLst>
      <p:ext uri="{BB962C8B-B14F-4D97-AF65-F5344CB8AC3E}">
        <p14:creationId xmlns:p14="http://schemas.microsoft.com/office/powerpoint/2010/main" val="1904891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DD562EC-14CF-47BE-BE0B-395F2C963B5E}" type="slidenum">
              <a:rPr lang="en-AU" smtClean="0"/>
              <a:t>11</a:t>
            </a:fld>
            <a:endParaRPr lang="en-AU"/>
          </a:p>
        </p:txBody>
      </p:sp>
    </p:spTree>
    <p:extLst>
      <p:ext uri="{BB962C8B-B14F-4D97-AF65-F5344CB8AC3E}">
        <p14:creationId xmlns:p14="http://schemas.microsoft.com/office/powerpoint/2010/main" val="1928386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DD562EC-14CF-47BE-BE0B-395F2C963B5E}" type="slidenum">
              <a:rPr lang="en-AU" smtClean="0"/>
              <a:t>12</a:t>
            </a:fld>
            <a:endParaRPr lang="en-AU"/>
          </a:p>
        </p:txBody>
      </p:sp>
    </p:spTree>
    <p:extLst>
      <p:ext uri="{BB962C8B-B14F-4D97-AF65-F5344CB8AC3E}">
        <p14:creationId xmlns:p14="http://schemas.microsoft.com/office/powerpoint/2010/main" val="471161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DD562EC-14CF-47BE-BE0B-395F2C963B5E}" type="slidenum">
              <a:rPr lang="en-AU" smtClean="0"/>
              <a:t>13</a:t>
            </a:fld>
            <a:endParaRPr lang="en-AU"/>
          </a:p>
        </p:txBody>
      </p:sp>
    </p:spTree>
    <p:extLst>
      <p:ext uri="{BB962C8B-B14F-4D97-AF65-F5344CB8AC3E}">
        <p14:creationId xmlns:p14="http://schemas.microsoft.com/office/powerpoint/2010/main" val="2251978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DD562EC-14CF-47BE-BE0B-395F2C963B5E}" type="slidenum">
              <a:rPr lang="en-AU" smtClean="0"/>
              <a:t>14</a:t>
            </a:fld>
            <a:endParaRPr lang="en-AU"/>
          </a:p>
        </p:txBody>
      </p:sp>
    </p:spTree>
    <p:extLst>
      <p:ext uri="{BB962C8B-B14F-4D97-AF65-F5344CB8AC3E}">
        <p14:creationId xmlns:p14="http://schemas.microsoft.com/office/powerpoint/2010/main" val="406492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DD562EC-14CF-47BE-BE0B-395F2C963B5E}" type="slidenum">
              <a:rPr lang="en-AU" smtClean="0"/>
              <a:t>2</a:t>
            </a:fld>
            <a:endParaRPr lang="en-AU"/>
          </a:p>
        </p:txBody>
      </p:sp>
    </p:spTree>
    <p:extLst>
      <p:ext uri="{BB962C8B-B14F-4D97-AF65-F5344CB8AC3E}">
        <p14:creationId xmlns:p14="http://schemas.microsoft.com/office/powerpoint/2010/main" val="4138336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DD562EC-14CF-47BE-BE0B-395F2C963B5E}" type="slidenum">
              <a:rPr lang="en-AU" smtClean="0"/>
              <a:t>3</a:t>
            </a:fld>
            <a:endParaRPr lang="en-AU"/>
          </a:p>
        </p:txBody>
      </p:sp>
    </p:spTree>
    <p:extLst>
      <p:ext uri="{BB962C8B-B14F-4D97-AF65-F5344CB8AC3E}">
        <p14:creationId xmlns:p14="http://schemas.microsoft.com/office/powerpoint/2010/main" val="3635358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D562EC-14CF-47BE-BE0B-395F2C963B5E}" type="slidenum">
              <a:rPr lang="en-AU" smtClean="0"/>
              <a:t>4</a:t>
            </a:fld>
            <a:endParaRPr lang="en-AU"/>
          </a:p>
        </p:txBody>
      </p:sp>
    </p:spTree>
    <p:extLst>
      <p:ext uri="{BB962C8B-B14F-4D97-AF65-F5344CB8AC3E}">
        <p14:creationId xmlns:p14="http://schemas.microsoft.com/office/powerpoint/2010/main" val="2389271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DD562EC-14CF-47BE-BE0B-395F2C963B5E}" type="slidenum">
              <a:rPr lang="en-AU" smtClean="0"/>
              <a:t>5</a:t>
            </a:fld>
            <a:endParaRPr lang="en-AU"/>
          </a:p>
        </p:txBody>
      </p:sp>
    </p:spTree>
    <p:extLst>
      <p:ext uri="{BB962C8B-B14F-4D97-AF65-F5344CB8AC3E}">
        <p14:creationId xmlns:p14="http://schemas.microsoft.com/office/powerpoint/2010/main" val="909716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DD562EC-14CF-47BE-BE0B-395F2C963B5E}" type="slidenum">
              <a:rPr lang="en-AU" smtClean="0"/>
              <a:t>6</a:t>
            </a:fld>
            <a:endParaRPr lang="en-AU"/>
          </a:p>
        </p:txBody>
      </p:sp>
    </p:spTree>
    <p:extLst>
      <p:ext uri="{BB962C8B-B14F-4D97-AF65-F5344CB8AC3E}">
        <p14:creationId xmlns:p14="http://schemas.microsoft.com/office/powerpoint/2010/main" val="1557236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DD562EC-14CF-47BE-BE0B-395F2C963B5E}" type="slidenum">
              <a:rPr lang="en-AU" smtClean="0"/>
              <a:t>7</a:t>
            </a:fld>
            <a:endParaRPr lang="en-AU"/>
          </a:p>
        </p:txBody>
      </p:sp>
    </p:spTree>
    <p:extLst>
      <p:ext uri="{BB962C8B-B14F-4D97-AF65-F5344CB8AC3E}">
        <p14:creationId xmlns:p14="http://schemas.microsoft.com/office/powerpoint/2010/main" val="1752571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DD562EC-14CF-47BE-BE0B-395F2C963B5E}" type="slidenum">
              <a:rPr lang="en-AU" smtClean="0"/>
              <a:t>8</a:t>
            </a:fld>
            <a:endParaRPr lang="en-AU"/>
          </a:p>
        </p:txBody>
      </p:sp>
    </p:spTree>
    <p:extLst>
      <p:ext uri="{BB962C8B-B14F-4D97-AF65-F5344CB8AC3E}">
        <p14:creationId xmlns:p14="http://schemas.microsoft.com/office/powerpoint/2010/main" val="3165659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DD562EC-14CF-47BE-BE0B-395F2C963B5E}" type="slidenum">
              <a:rPr lang="en-AU" smtClean="0"/>
              <a:t>9</a:t>
            </a:fld>
            <a:endParaRPr lang="en-AU"/>
          </a:p>
        </p:txBody>
      </p:sp>
    </p:spTree>
    <p:extLst>
      <p:ext uri="{BB962C8B-B14F-4D97-AF65-F5344CB8AC3E}">
        <p14:creationId xmlns:p14="http://schemas.microsoft.com/office/powerpoint/2010/main" val="3117719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C382D-D7F6-8E60-F0B6-24C7167F3D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6F3603C-DC4A-6A21-40AE-5C25BCC213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299F8D7-F68B-C392-C4AE-35EC6C657690}"/>
              </a:ext>
            </a:extLst>
          </p:cNvPr>
          <p:cNvSpPr>
            <a:spLocks noGrp="1"/>
          </p:cNvSpPr>
          <p:nvPr>
            <p:ph type="dt" sz="half" idx="10"/>
          </p:nvPr>
        </p:nvSpPr>
        <p:spPr/>
        <p:txBody>
          <a:bodyPr/>
          <a:lstStyle/>
          <a:p>
            <a:fld id="{45A597E7-F9BA-4D56-A7C9-DC2EFD179872}" type="datetimeFigureOut">
              <a:rPr lang="en-AU" smtClean="0"/>
              <a:t>16/11/2023</a:t>
            </a:fld>
            <a:endParaRPr lang="en-AU"/>
          </a:p>
        </p:txBody>
      </p:sp>
      <p:sp>
        <p:nvSpPr>
          <p:cNvPr id="5" name="Footer Placeholder 4">
            <a:extLst>
              <a:ext uri="{FF2B5EF4-FFF2-40B4-BE49-F238E27FC236}">
                <a16:creationId xmlns:a16="http://schemas.microsoft.com/office/drawing/2014/main" id="{789A447E-A3C0-98EC-D1E6-62BCD80B026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9BE61E3-4491-AF32-8B80-300D1CE5AD70}"/>
              </a:ext>
            </a:extLst>
          </p:cNvPr>
          <p:cNvSpPr>
            <a:spLocks noGrp="1"/>
          </p:cNvSpPr>
          <p:nvPr>
            <p:ph type="sldNum" sz="quarter" idx="12"/>
          </p:nvPr>
        </p:nvSpPr>
        <p:spPr/>
        <p:txBody>
          <a:bodyPr/>
          <a:lstStyle/>
          <a:p>
            <a:fld id="{E3953F71-A918-42E7-9F80-B1F317DB9078}" type="slidenum">
              <a:rPr lang="en-AU" smtClean="0"/>
              <a:t>‹#›</a:t>
            </a:fld>
            <a:endParaRPr lang="en-AU"/>
          </a:p>
        </p:txBody>
      </p:sp>
    </p:spTree>
    <p:extLst>
      <p:ext uri="{BB962C8B-B14F-4D97-AF65-F5344CB8AC3E}">
        <p14:creationId xmlns:p14="http://schemas.microsoft.com/office/powerpoint/2010/main" val="3497312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523CF-34F9-F7B0-3A87-8E67F95F3F4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4692F5E-BB1D-106F-5EA2-B27373F7E8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DABC1EF-8197-5D7B-1980-0D82BD194F4D}"/>
              </a:ext>
            </a:extLst>
          </p:cNvPr>
          <p:cNvSpPr>
            <a:spLocks noGrp="1"/>
          </p:cNvSpPr>
          <p:nvPr>
            <p:ph type="dt" sz="half" idx="10"/>
          </p:nvPr>
        </p:nvSpPr>
        <p:spPr/>
        <p:txBody>
          <a:bodyPr/>
          <a:lstStyle/>
          <a:p>
            <a:fld id="{45A597E7-F9BA-4D56-A7C9-DC2EFD179872}" type="datetimeFigureOut">
              <a:rPr lang="en-AU" smtClean="0"/>
              <a:t>16/11/2023</a:t>
            </a:fld>
            <a:endParaRPr lang="en-AU"/>
          </a:p>
        </p:txBody>
      </p:sp>
      <p:sp>
        <p:nvSpPr>
          <p:cNvPr id="5" name="Footer Placeholder 4">
            <a:extLst>
              <a:ext uri="{FF2B5EF4-FFF2-40B4-BE49-F238E27FC236}">
                <a16:creationId xmlns:a16="http://schemas.microsoft.com/office/drawing/2014/main" id="{645EE00B-00FD-37FE-E989-7AB2E021692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A77A8DC-9909-77C0-A38E-D5A0307E1028}"/>
              </a:ext>
            </a:extLst>
          </p:cNvPr>
          <p:cNvSpPr>
            <a:spLocks noGrp="1"/>
          </p:cNvSpPr>
          <p:nvPr>
            <p:ph type="sldNum" sz="quarter" idx="12"/>
          </p:nvPr>
        </p:nvSpPr>
        <p:spPr/>
        <p:txBody>
          <a:bodyPr/>
          <a:lstStyle/>
          <a:p>
            <a:fld id="{E3953F71-A918-42E7-9F80-B1F317DB9078}" type="slidenum">
              <a:rPr lang="en-AU" smtClean="0"/>
              <a:t>‹#›</a:t>
            </a:fld>
            <a:endParaRPr lang="en-AU"/>
          </a:p>
        </p:txBody>
      </p:sp>
    </p:spTree>
    <p:extLst>
      <p:ext uri="{BB962C8B-B14F-4D97-AF65-F5344CB8AC3E}">
        <p14:creationId xmlns:p14="http://schemas.microsoft.com/office/powerpoint/2010/main" val="255950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6F2EE0-01B0-D6E0-E0C3-7F533E637A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979DBD6-2397-97D6-4D26-9566334EF6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0C847D0-2E97-0B74-2C1D-267BF111B6C0}"/>
              </a:ext>
            </a:extLst>
          </p:cNvPr>
          <p:cNvSpPr>
            <a:spLocks noGrp="1"/>
          </p:cNvSpPr>
          <p:nvPr>
            <p:ph type="dt" sz="half" idx="10"/>
          </p:nvPr>
        </p:nvSpPr>
        <p:spPr/>
        <p:txBody>
          <a:bodyPr/>
          <a:lstStyle/>
          <a:p>
            <a:fld id="{45A597E7-F9BA-4D56-A7C9-DC2EFD179872}" type="datetimeFigureOut">
              <a:rPr lang="en-AU" smtClean="0"/>
              <a:t>16/11/2023</a:t>
            </a:fld>
            <a:endParaRPr lang="en-AU"/>
          </a:p>
        </p:txBody>
      </p:sp>
      <p:sp>
        <p:nvSpPr>
          <p:cNvPr id="5" name="Footer Placeholder 4">
            <a:extLst>
              <a:ext uri="{FF2B5EF4-FFF2-40B4-BE49-F238E27FC236}">
                <a16:creationId xmlns:a16="http://schemas.microsoft.com/office/drawing/2014/main" id="{B84DC140-85BE-106E-6147-9262310BAB4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603813C-D0FF-89CE-3EBF-B8A2149A269B}"/>
              </a:ext>
            </a:extLst>
          </p:cNvPr>
          <p:cNvSpPr>
            <a:spLocks noGrp="1"/>
          </p:cNvSpPr>
          <p:nvPr>
            <p:ph type="sldNum" sz="quarter" idx="12"/>
          </p:nvPr>
        </p:nvSpPr>
        <p:spPr/>
        <p:txBody>
          <a:bodyPr/>
          <a:lstStyle/>
          <a:p>
            <a:fld id="{E3953F71-A918-42E7-9F80-B1F317DB9078}" type="slidenum">
              <a:rPr lang="en-AU" smtClean="0"/>
              <a:t>‹#›</a:t>
            </a:fld>
            <a:endParaRPr lang="en-AU"/>
          </a:p>
        </p:txBody>
      </p:sp>
    </p:spTree>
    <p:extLst>
      <p:ext uri="{BB962C8B-B14F-4D97-AF65-F5344CB8AC3E}">
        <p14:creationId xmlns:p14="http://schemas.microsoft.com/office/powerpoint/2010/main" val="3055555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8C03A-6A43-2797-FED7-3186DFAE372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4BB5363-C1B7-DE3F-1E95-59F5DF8EB5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BBAE0C9-A5AB-8C92-AA0A-261A1FF924BD}"/>
              </a:ext>
            </a:extLst>
          </p:cNvPr>
          <p:cNvSpPr>
            <a:spLocks noGrp="1"/>
          </p:cNvSpPr>
          <p:nvPr>
            <p:ph type="dt" sz="half" idx="10"/>
          </p:nvPr>
        </p:nvSpPr>
        <p:spPr/>
        <p:txBody>
          <a:bodyPr/>
          <a:lstStyle/>
          <a:p>
            <a:fld id="{45A597E7-F9BA-4D56-A7C9-DC2EFD179872}" type="datetimeFigureOut">
              <a:rPr lang="en-AU" smtClean="0"/>
              <a:t>16/11/2023</a:t>
            </a:fld>
            <a:endParaRPr lang="en-AU"/>
          </a:p>
        </p:txBody>
      </p:sp>
      <p:sp>
        <p:nvSpPr>
          <p:cNvPr id="5" name="Footer Placeholder 4">
            <a:extLst>
              <a:ext uri="{FF2B5EF4-FFF2-40B4-BE49-F238E27FC236}">
                <a16:creationId xmlns:a16="http://schemas.microsoft.com/office/drawing/2014/main" id="{87B00D24-F3EF-11B2-D6BB-43DA93E79F6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2CE487D-3C19-EEE9-EC2A-442944B1880C}"/>
              </a:ext>
            </a:extLst>
          </p:cNvPr>
          <p:cNvSpPr>
            <a:spLocks noGrp="1"/>
          </p:cNvSpPr>
          <p:nvPr>
            <p:ph type="sldNum" sz="quarter" idx="12"/>
          </p:nvPr>
        </p:nvSpPr>
        <p:spPr/>
        <p:txBody>
          <a:bodyPr/>
          <a:lstStyle/>
          <a:p>
            <a:fld id="{E3953F71-A918-42E7-9F80-B1F317DB9078}" type="slidenum">
              <a:rPr lang="en-AU" smtClean="0"/>
              <a:t>‹#›</a:t>
            </a:fld>
            <a:endParaRPr lang="en-AU"/>
          </a:p>
        </p:txBody>
      </p:sp>
    </p:spTree>
    <p:extLst>
      <p:ext uri="{BB962C8B-B14F-4D97-AF65-F5344CB8AC3E}">
        <p14:creationId xmlns:p14="http://schemas.microsoft.com/office/powerpoint/2010/main" val="3649525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7547C-8EDC-2948-80B1-3D988519B6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2421274-96A0-281F-B93B-462EA485E6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C80F84-2D0B-EEA3-A6A6-E3A8FAD4CF6F}"/>
              </a:ext>
            </a:extLst>
          </p:cNvPr>
          <p:cNvSpPr>
            <a:spLocks noGrp="1"/>
          </p:cNvSpPr>
          <p:nvPr>
            <p:ph type="dt" sz="half" idx="10"/>
          </p:nvPr>
        </p:nvSpPr>
        <p:spPr/>
        <p:txBody>
          <a:bodyPr/>
          <a:lstStyle/>
          <a:p>
            <a:fld id="{45A597E7-F9BA-4D56-A7C9-DC2EFD179872}" type="datetimeFigureOut">
              <a:rPr lang="en-AU" smtClean="0"/>
              <a:t>16/11/2023</a:t>
            </a:fld>
            <a:endParaRPr lang="en-AU"/>
          </a:p>
        </p:txBody>
      </p:sp>
      <p:sp>
        <p:nvSpPr>
          <p:cNvPr id="5" name="Footer Placeholder 4">
            <a:extLst>
              <a:ext uri="{FF2B5EF4-FFF2-40B4-BE49-F238E27FC236}">
                <a16:creationId xmlns:a16="http://schemas.microsoft.com/office/drawing/2014/main" id="{94F86807-3F74-B01C-CBBE-D3619FA4002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3C67B45-9BCE-A61C-8DB6-881F93FE2646}"/>
              </a:ext>
            </a:extLst>
          </p:cNvPr>
          <p:cNvSpPr>
            <a:spLocks noGrp="1"/>
          </p:cNvSpPr>
          <p:nvPr>
            <p:ph type="sldNum" sz="quarter" idx="12"/>
          </p:nvPr>
        </p:nvSpPr>
        <p:spPr/>
        <p:txBody>
          <a:bodyPr/>
          <a:lstStyle/>
          <a:p>
            <a:fld id="{E3953F71-A918-42E7-9F80-B1F317DB9078}" type="slidenum">
              <a:rPr lang="en-AU" smtClean="0"/>
              <a:t>‹#›</a:t>
            </a:fld>
            <a:endParaRPr lang="en-AU"/>
          </a:p>
        </p:txBody>
      </p:sp>
    </p:spTree>
    <p:extLst>
      <p:ext uri="{BB962C8B-B14F-4D97-AF65-F5344CB8AC3E}">
        <p14:creationId xmlns:p14="http://schemas.microsoft.com/office/powerpoint/2010/main" val="224266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B7D5E-ACD4-8EC7-E633-3EA592E4AA9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932F659-DF91-FC18-808D-0FE8967CE6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6FDA626-E1AD-A65D-FD93-8375E7CB08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1951B53-D314-AB8D-1841-D342284728C8}"/>
              </a:ext>
            </a:extLst>
          </p:cNvPr>
          <p:cNvSpPr>
            <a:spLocks noGrp="1"/>
          </p:cNvSpPr>
          <p:nvPr>
            <p:ph type="dt" sz="half" idx="10"/>
          </p:nvPr>
        </p:nvSpPr>
        <p:spPr/>
        <p:txBody>
          <a:bodyPr/>
          <a:lstStyle/>
          <a:p>
            <a:fld id="{45A597E7-F9BA-4D56-A7C9-DC2EFD179872}" type="datetimeFigureOut">
              <a:rPr lang="en-AU" smtClean="0"/>
              <a:t>16/11/2023</a:t>
            </a:fld>
            <a:endParaRPr lang="en-AU"/>
          </a:p>
        </p:txBody>
      </p:sp>
      <p:sp>
        <p:nvSpPr>
          <p:cNvPr id="6" name="Footer Placeholder 5">
            <a:extLst>
              <a:ext uri="{FF2B5EF4-FFF2-40B4-BE49-F238E27FC236}">
                <a16:creationId xmlns:a16="http://schemas.microsoft.com/office/drawing/2014/main" id="{B82E46A9-4F45-1BE5-2043-90192BCA898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2393A66-D928-4C27-0E02-B7ED5E24125E}"/>
              </a:ext>
            </a:extLst>
          </p:cNvPr>
          <p:cNvSpPr>
            <a:spLocks noGrp="1"/>
          </p:cNvSpPr>
          <p:nvPr>
            <p:ph type="sldNum" sz="quarter" idx="12"/>
          </p:nvPr>
        </p:nvSpPr>
        <p:spPr/>
        <p:txBody>
          <a:bodyPr/>
          <a:lstStyle/>
          <a:p>
            <a:fld id="{E3953F71-A918-42E7-9F80-B1F317DB9078}" type="slidenum">
              <a:rPr lang="en-AU" smtClean="0"/>
              <a:t>‹#›</a:t>
            </a:fld>
            <a:endParaRPr lang="en-AU"/>
          </a:p>
        </p:txBody>
      </p:sp>
    </p:spTree>
    <p:extLst>
      <p:ext uri="{BB962C8B-B14F-4D97-AF65-F5344CB8AC3E}">
        <p14:creationId xmlns:p14="http://schemas.microsoft.com/office/powerpoint/2010/main" val="1588237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50702-6489-785A-B181-2BCF2A13424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69E4B4A-29B1-6278-DA1F-837D00219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87F298-11D3-49F8-ECC7-C2935165EF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14586F2-9287-BB69-1388-8EFE18A8C7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0E72EE-8AA0-0E7F-E337-A8F6E0205E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796CAB1-0594-1454-9777-75CB0600AD2F}"/>
              </a:ext>
            </a:extLst>
          </p:cNvPr>
          <p:cNvSpPr>
            <a:spLocks noGrp="1"/>
          </p:cNvSpPr>
          <p:nvPr>
            <p:ph type="dt" sz="half" idx="10"/>
          </p:nvPr>
        </p:nvSpPr>
        <p:spPr/>
        <p:txBody>
          <a:bodyPr/>
          <a:lstStyle/>
          <a:p>
            <a:fld id="{45A597E7-F9BA-4D56-A7C9-DC2EFD179872}" type="datetimeFigureOut">
              <a:rPr lang="en-AU" smtClean="0"/>
              <a:t>16/11/2023</a:t>
            </a:fld>
            <a:endParaRPr lang="en-AU"/>
          </a:p>
        </p:txBody>
      </p:sp>
      <p:sp>
        <p:nvSpPr>
          <p:cNvPr id="8" name="Footer Placeholder 7">
            <a:extLst>
              <a:ext uri="{FF2B5EF4-FFF2-40B4-BE49-F238E27FC236}">
                <a16:creationId xmlns:a16="http://schemas.microsoft.com/office/drawing/2014/main" id="{7C2C5DDA-9FA3-62E1-E3EA-C908855D9FFA}"/>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806A9C3-9BD1-A2D3-10FC-0647DEAFDF48}"/>
              </a:ext>
            </a:extLst>
          </p:cNvPr>
          <p:cNvSpPr>
            <a:spLocks noGrp="1"/>
          </p:cNvSpPr>
          <p:nvPr>
            <p:ph type="sldNum" sz="quarter" idx="12"/>
          </p:nvPr>
        </p:nvSpPr>
        <p:spPr/>
        <p:txBody>
          <a:bodyPr/>
          <a:lstStyle/>
          <a:p>
            <a:fld id="{E3953F71-A918-42E7-9F80-B1F317DB9078}" type="slidenum">
              <a:rPr lang="en-AU" smtClean="0"/>
              <a:t>‹#›</a:t>
            </a:fld>
            <a:endParaRPr lang="en-AU"/>
          </a:p>
        </p:txBody>
      </p:sp>
    </p:spTree>
    <p:extLst>
      <p:ext uri="{BB962C8B-B14F-4D97-AF65-F5344CB8AC3E}">
        <p14:creationId xmlns:p14="http://schemas.microsoft.com/office/powerpoint/2010/main" val="1840136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FCD1D-1FA9-F441-7E85-68CF5DBC7E1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339E9D6-8508-582A-B1E0-A34D1581CEB9}"/>
              </a:ext>
            </a:extLst>
          </p:cNvPr>
          <p:cNvSpPr>
            <a:spLocks noGrp="1"/>
          </p:cNvSpPr>
          <p:nvPr>
            <p:ph type="dt" sz="half" idx="10"/>
          </p:nvPr>
        </p:nvSpPr>
        <p:spPr/>
        <p:txBody>
          <a:bodyPr/>
          <a:lstStyle/>
          <a:p>
            <a:fld id="{45A597E7-F9BA-4D56-A7C9-DC2EFD179872}" type="datetimeFigureOut">
              <a:rPr lang="en-AU" smtClean="0"/>
              <a:t>16/11/2023</a:t>
            </a:fld>
            <a:endParaRPr lang="en-AU"/>
          </a:p>
        </p:txBody>
      </p:sp>
      <p:sp>
        <p:nvSpPr>
          <p:cNvPr id="4" name="Footer Placeholder 3">
            <a:extLst>
              <a:ext uri="{FF2B5EF4-FFF2-40B4-BE49-F238E27FC236}">
                <a16:creationId xmlns:a16="http://schemas.microsoft.com/office/drawing/2014/main" id="{71C4A80C-099E-D8BB-DAC3-29ABAB98883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FBAEC21-4CCC-D145-786F-9455A4869FDF}"/>
              </a:ext>
            </a:extLst>
          </p:cNvPr>
          <p:cNvSpPr>
            <a:spLocks noGrp="1"/>
          </p:cNvSpPr>
          <p:nvPr>
            <p:ph type="sldNum" sz="quarter" idx="12"/>
          </p:nvPr>
        </p:nvSpPr>
        <p:spPr/>
        <p:txBody>
          <a:bodyPr/>
          <a:lstStyle/>
          <a:p>
            <a:fld id="{E3953F71-A918-42E7-9F80-B1F317DB9078}" type="slidenum">
              <a:rPr lang="en-AU" smtClean="0"/>
              <a:t>‹#›</a:t>
            </a:fld>
            <a:endParaRPr lang="en-AU"/>
          </a:p>
        </p:txBody>
      </p:sp>
    </p:spTree>
    <p:extLst>
      <p:ext uri="{BB962C8B-B14F-4D97-AF65-F5344CB8AC3E}">
        <p14:creationId xmlns:p14="http://schemas.microsoft.com/office/powerpoint/2010/main" val="19290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87F676-BDE0-CEEE-D76E-7FC0ABFCB5CD}"/>
              </a:ext>
            </a:extLst>
          </p:cNvPr>
          <p:cNvSpPr>
            <a:spLocks noGrp="1"/>
          </p:cNvSpPr>
          <p:nvPr>
            <p:ph type="dt" sz="half" idx="10"/>
          </p:nvPr>
        </p:nvSpPr>
        <p:spPr/>
        <p:txBody>
          <a:bodyPr/>
          <a:lstStyle/>
          <a:p>
            <a:fld id="{45A597E7-F9BA-4D56-A7C9-DC2EFD179872}" type="datetimeFigureOut">
              <a:rPr lang="en-AU" smtClean="0"/>
              <a:t>16/11/2023</a:t>
            </a:fld>
            <a:endParaRPr lang="en-AU"/>
          </a:p>
        </p:txBody>
      </p:sp>
      <p:sp>
        <p:nvSpPr>
          <p:cNvPr id="3" name="Footer Placeholder 2">
            <a:extLst>
              <a:ext uri="{FF2B5EF4-FFF2-40B4-BE49-F238E27FC236}">
                <a16:creationId xmlns:a16="http://schemas.microsoft.com/office/drawing/2014/main" id="{1A809921-EABD-736C-7625-AEFB5D538D8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982813D-77EF-7338-2753-06292BACBFEC}"/>
              </a:ext>
            </a:extLst>
          </p:cNvPr>
          <p:cNvSpPr>
            <a:spLocks noGrp="1"/>
          </p:cNvSpPr>
          <p:nvPr>
            <p:ph type="sldNum" sz="quarter" idx="12"/>
          </p:nvPr>
        </p:nvSpPr>
        <p:spPr/>
        <p:txBody>
          <a:bodyPr/>
          <a:lstStyle/>
          <a:p>
            <a:fld id="{E3953F71-A918-42E7-9F80-B1F317DB9078}" type="slidenum">
              <a:rPr lang="en-AU" smtClean="0"/>
              <a:t>‹#›</a:t>
            </a:fld>
            <a:endParaRPr lang="en-AU"/>
          </a:p>
        </p:txBody>
      </p:sp>
    </p:spTree>
    <p:extLst>
      <p:ext uri="{BB962C8B-B14F-4D97-AF65-F5344CB8AC3E}">
        <p14:creationId xmlns:p14="http://schemas.microsoft.com/office/powerpoint/2010/main" val="2700824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0C2E8-7099-63A4-6956-9F39B15A76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B02C0B7-C9F1-5A88-9197-0DAF6E044F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E4AE743-DF5C-516F-EEA2-16BEAD6B1D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8158EF-BB7C-2FD9-BCD4-B844B7CB21E0}"/>
              </a:ext>
            </a:extLst>
          </p:cNvPr>
          <p:cNvSpPr>
            <a:spLocks noGrp="1"/>
          </p:cNvSpPr>
          <p:nvPr>
            <p:ph type="dt" sz="half" idx="10"/>
          </p:nvPr>
        </p:nvSpPr>
        <p:spPr/>
        <p:txBody>
          <a:bodyPr/>
          <a:lstStyle/>
          <a:p>
            <a:fld id="{45A597E7-F9BA-4D56-A7C9-DC2EFD179872}" type="datetimeFigureOut">
              <a:rPr lang="en-AU" smtClean="0"/>
              <a:t>16/11/2023</a:t>
            </a:fld>
            <a:endParaRPr lang="en-AU"/>
          </a:p>
        </p:txBody>
      </p:sp>
      <p:sp>
        <p:nvSpPr>
          <p:cNvPr id="6" name="Footer Placeholder 5">
            <a:extLst>
              <a:ext uri="{FF2B5EF4-FFF2-40B4-BE49-F238E27FC236}">
                <a16:creationId xmlns:a16="http://schemas.microsoft.com/office/drawing/2014/main" id="{AC03E90A-DE6D-B878-A5D1-37B8CD15D1C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57BCA85-A25D-188A-2393-D2EFA9316952}"/>
              </a:ext>
            </a:extLst>
          </p:cNvPr>
          <p:cNvSpPr>
            <a:spLocks noGrp="1"/>
          </p:cNvSpPr>
          <p:nvPr>
            <p:ph type="sldNum" sz="quarter" idx="12"/>
          </p:nvPr>
        </p:nvSpPr>
        <p:spPr/>
        <p:txBody>
          <a:bodyPr/>
          <a:lstStyle/>
          <a:p>
            <a:fld id="{E3953F71-A918-42E7-9F80-B1F317DB9078}" type="slidenum">
              <a:rPr lang="en-AU" smtClean="0"/>
              <a:t>‹#›</a:t>
            </a:fld>
            <a:endParaRPr lang="en-AU"/>
          </a:p>
        </p:txBody>
      </p:sp>
    </p:spTree>
    <p:extLst>
      <p:ext uri="{BB962C8B-B14F-4D97-AF65-F5344CB8AC3E}">
        <p14:creationId xmlns:p14="http://schemas.microsoft.com/office/powerpoint/2010/main" val="4126677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03AD5-DD5F-81DD-4F15-8E73CD18FB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378178F-10D7-31FB-90CA-24591DE95A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a:extLst>
              <a:ext uri="{FF2B5EF4-FFF2-40B4-BE49-F238E27FC236}">
                <a16:creationId xmlns:a16="http://schemas.microsoft.com/office/drawing/2014/main" id="{B6E67B8B-3503-FC1D-8F7F-A2350CE98A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25C9A1-3816-5AE3-4360-584190EF6090}"/>
              </a:ext>
            </a:extLst>
          </p:cNvPr>
          <p:cNvSpPr>
            <a:spLocks noGrp="1"/>
          </p:cNvSpPr>
          <p:nvPr>
            <p:ph type="dt" sz="half" idx="10"/>
          </p:nvPr>
        </p:nvSpPr>
        <p:spPr/>
        <p:txBody>
          <a:bodyPr/>
          <a:lstStyle/>
          <a:p>
            <a:fld id="{45A597E7-F9BA-4D56-A7C9-DC2EFD179872}" type="datetimeFigureOut">
              <a:rPr lang="en-AU" smtClean="0"/>
              <a:t>16/11/2023</a:t>
            </a:fld>
            <a:endParaRPr lang="en-AU"/>
          </a:p>
        </p:txBody>
      </p:sp>
      <p:sp>
        <p:nvSpPr>
          <p:cNvPr id="6" name="Footer Placeholder 5">
            <a:extLst>
              <a:ext uri="{FF2B5EF4-FFF2-40B4-BE49-F238E27FC236}">
                <a16:creationId xmlns:a16="http://schemas.microsoft.com/office/drawing/2014/main" id="{112DFDB9-57CF-D505-5994-BAF8B8FCB5D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B771E23-8603-BA0C-731E-56FA03CCC277}"/>
              </a:ext>
            </a:extLst>
          </p:cNvPr>
          <p:cNvSpPr>
            <a:spLocks noGrp="1"/>
          </p:cNvSpPr>
          <p:nvPr>
            <p:ph type="sldNum" sz="quarter" idx="12"/>
          </p:nvPr>
        </p:nvSpPr>
        <p:spPr/>
        <p:txBody>
          <a:bodyPr/>
          <a:lstStyle/>
          <a:p>
            <a:fld id="{E3953F71-A918-42E7-9F80-B1F317DB9078}" type="slidenum">
              <a:rPr lang="en-AU" smtClean="0"/>
              <a:t>‹#›</a:t>
            </a:fld>
            <a:endParaRPr lang="en-AU"/>
          </a:p>
        </p:txBody>
      </p:sp>
    </p:spTree>
    <p:extLst>
      <p:ext uri="{BB962C8B-B14F-4D97-AF65-F5344CB8AC3E}">
        <p14:creationId xmlns:p14="http://schemas.microsoft.com/office/powerpoint/2010/main" val="362947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08E477-00AD-6759-4B6F-BA9FB1BA4D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2FC9320-7D39-0856-E10A-39A43CDBF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66ADD91-3080-891C-A956-6EB13C21D2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597E7-F9BA-4D56-A7C9-DC2EFD179872}" type="datetimeFigureOut">
              <a:rPr lang="en-AU" smtClean="0"/>
              <a:t>16/11/2023</a:t>
            </a:fld>
            <a:endParaRPr lang="en-AU"/>
          </a:p>
        </p:txBody>
      </p:sp>
      <p:sp>
        <p:nvSpPr>
          <p:cNvPr id="5" name="Footer Placeholder 4">
            <a:extLst>
              <a:ext uri="{FF2B5EF4-FFF2-40B4-BE49-F238E27FC236}">
                <a16:creationId xmlns:a16="http://schemas.microsoft.com/office/drawing/2014/main" id="{17886DFC-A1C8-3611-EC7A-999565AFD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10AF66C-188D-5222-FE03-AFFEEC3BBE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53F71-A918-42E7-9F80-B1F317DB9078}" type="slidenum">
              <a:rPr lang="en-AU" smtClean="0"/>
              <a:t>‹#›</a:t>
            </a:fld>
            <a:endParaRPr lang="en-AU"/>
          </a:p>
        </p:txBody>
      </p:sp>
    </p:spTree>
    <p:extLst>
      <p:ext uri="{BB962C8B-B14F-4D97-AF65-F5344CB8AC3E}">
        <p14:creationId xmlns:p14="http://schemas.microsoft.com/office/powerpoint/2010/main" val="134963568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4.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hyperlink" Target="mailto:policy@alc.org.au" TargetMode="External"/><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39316D4-FA4B-30B1-8E28-77D76DAB3F1E}"/>
              </a:ext>
            </a:extLst>
          </p:cNvPr>
          <p:cNvSpPr txBox="1"/>
          <p:nvPr/>
        </p:nvSpPr>
        <p:spPr>
          <a:xfrm>
            <a:off x="304800" y="3547339"/>
            <a:ext cx="11887200" cy="707886"/>
          </a:xfrm>
          <a:prstGeom prst="rect">
            <a:avLst/>
          </a:prstGeom>
          <a:solidFill>
            <a:schemeClr val="accent2"/>
          </a:solidFill>
        </p:spPr>
        <p:txBody>
          <a:bodyPr wrap="square" rtlCol="0">
            <a:spAutoFit/>
          </a:bodyPr>
          <a:lstStyle/>
          <a:p>
            <a:r>
              <a:rPr lang="en-US" sz="4000" b="1" dirty="0">
                <a:solidFill>
                  <a:schemeClr val="bg1"/>
                </a:solidFill>
              </a:rPr>
              <a:t>PR3 – Government Accountability Mechanism</a:t>
            </a:r>
            <a:endParaRPr lang="en-AU" sz="4000" b="1" dirty="0">
              <a:solidFill>
                <a:schemeClr val="bg1"/>
              </a:solidFill>
            </a:endParaRPr>
          </a:p>
        </p:txBody>
      </p:sp>
      <p:sp>
        <p:nvSpPr>
          <p:cNvPr id="4" name="Rectangle 3">
            <a:extLst>
              <a:ext uri="{FF2B5EF4-FFF2-40B4-BE49-F238E27FC236}">
                <a16:creationId xmlns:a16="http://schemas.microsoft.com/office/drawing/2014/main" id="{6F371767-6B83-9EB8-D826-45F30032424D}"/>
              </a:ext>
            </a:extLst>
          </p:cNvPr>
          <p:cNvSpPr/>
          <p:nvPr/>
        </p:nvSpPr>
        <p:spPr>
          <a:xfrm>
            <a:off x="4398060" y="5077391"/>
            <a:ext cx="8028824" cy="1338469"/>
          </a:xfrm>
          <a:prstGeom prst="rect">
            <a:avLst/>
          </a:prstGeom>
          <a:solidFill>
            <a:schemeClr val="bg1"/>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Logos of NSW CAPOs&#10;">
            <a:extLst>
              <a:ext uri="{FF2B5EF4-FFF2-40B4-BE49-F238E27FC236}">
                <a16:creationId xmlns:a16="http://schemas.microsoft.com/office/drawing/2014/main" id="{CA7916F2-FFB9-ABBE-B7D8-3837D508AC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2945" y="5077391"/>
            <a:ext cx="7559055" cy="1438659"/>
          </a:xfrm>
          <a:prstGeom prst="rect">
            <a:avLst/>
          </a:prstGeom>
        </p:spPr>
      </p:pic>
    </p:spTree>
    <p:extLst>
      <p:ext uri="{BB962C8B-B14F-4D97-AF65-F5344CB8AC3E}">
        <p14:creationId xmlns:p14="http://schemas.microsoft.com/office/powerpoint/2010/main" val="4215338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1334AD-9CBD-AFA9-2F43-D458F10AA440}"/>
              </a:ext>
            </a:extLst>
          </p:cNvPr>
          <p:cNvSpPr txBox="1"/>
          <p:nvPr/>
        </p:nvSpPr>
        <p:spPr>
          <a:xfrm>
            <a:off x="6202017" y="3677479"/>
            <a:ext cx="5075583" cy="2585323"/>
          </a:xfrm>
          <a:prstGeom prst="rect">
            <a:avLst/>
          </a:prstGeom>
          <a:noFill/>
        </p:spPr>
        <p:txBody>
          <a:bodyPr wrap="square" rtlCol="0">
            <a:spAutoFit/>
          </a:bodyPr>
          <a:lstStyle/>
          <a:p>
            <a:r>
              <a:rPr lang="en-US" sz="1800" b="1" dirty="0">
                <a:solidFill>
                  <a:schemeClr val="accent2"/>
                </a:solidFill>
                <a:effectLst/>
                <a:latin typeface="Calibri" panose="020F0502020204030204" pitchFamily="34" charset="0"/>
                <a:ea typeface="Calibri" panose="020F0502020204030204" pitchFamily="34" charset="0"/>
              </a:rPr>
              <a:t>COMMON IDEAS</a:t>
            </a:r>
            <a:endParaRPr lang="en-AU" sz="1800" dirty="0">
              <a:solidFill>
                <a:schemeClr val="accent1"/>
              </a:solidFill>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dirty="0">
                <a:ea typeface="Calibri" panose="020F0502020204030204" pitchFamily="34" charset="0"/>
              </a:rPr>
              <a:t>Black ICAC </a:t>
            </a:r>
          </a:p>
          <a:p>
            <a:pPr marL="285750" indent="-285750">
              <a:buFont typeface="Arial" panose="020B0604020202020204" pitchFamily="34" charset="0"/>
              <a:buChar char="•"/>
            </a:pPr>
            <a:r>
              <a:rPr lang="en-AU" dirty="0">
                <a:ea typeface="Calibri" panose="020F0502020204030204" pitchFamily="34" charset="0"/>
              </a:rPr>
              <a:t>Link to UN</a:t>
            </a:r>
          </a:p>
          <a:p>
            <a:pPr marL="285750" indent="-285750">
              <a:buFont typeface="Arial" panose="020B0604020202020204" pitchFamily="34" charset="0"/>
              <a:buChar char="•"/>
            </a:pPr>
            <a:r>
              <a:rPr lang="en-AU" dirty="0">
                <a:ea typeface="Calibri" panose="020F0502020204030204" pitchFamily="34" charset="0"/>
              </a:rPr>
              <a:t>Work with Empowered Communities and Regional Alliances.</a:t>
            </a:r>
          </a:p>
          <a:p>
            <a:pPr marL="285750" indent="-285750">
              <a:buFont typeface="Arial" panose="020B0604020202020204" pitchFamily="34" charset="0"/>
              <a:buChar char="•"/>
            </a:pPr>
            <a:r>
              <a:rPr lang="en-AU" dirty="0">
                <a:ea typeface="Calibri" panose="020F0502020204030204" pitchFamily="34" charset="0"/>
              </a:rPr>
              <a:t>Momentum, community and class action builds systemic change.</a:t>
            </a:r>
          </a:p>
          <a:p>
            <a:pPr marL="285750" indent="-285750">
              <a:buFont typeface="Arial" panose="020B0604020202020204" pitchFamily="34" charset="0"/>
              <a:buChar char="•"/>
            </a:pPr>
            <a:r>
              <a:rPr lang="en-US" dirty="0">
                <a:ea typeface="Calibri" panose="020F0502020204030204" pitchFamily="34" charset="0"/>
              </a:rPr>
              <a:t>Score cards</a:t>
            </a:r>
            <a:endParaRPr lang="en-AU" dirty="0">
              <a:ea typeface="Calibri" panose="020F0502020204030204" pitchFamily="34" charset="0"/>
            </a:endParaRPr>
          </a:p>
          <a:p>
            <a:pPr marL="285750" indent="-285750">
              <a:buFont typeface="Arial" panose="020B0604020202020204" pitchFamily="34" charset="0"/>
              <a:buChar char="•"/>
            </a:pPr>
            <a:r>
              <a:rPr lang="en-US" dirty="0">
                <a:ea typeface="Calibri" panose="020F0502020204030204" pitchFamily="34" charset="0"/>
              </a:rPr>
              <a:t>Annual yarn up</a:t>
            </a:r>
            <a:endParaRPr lang="en-AU" dirty="0">
              <a:ea typeface="Calibri" panose="020F0502020204030204" pitchFamily="34" charset="0"/>
            </a:endParaRPr>
          </a:p>
        </p:txBody>
      </p:sp>
      <p:sp>
        <p:nvSpPr>
          <p:cNvPr id="2" name="TextBox 1">
            <a:extLst>
              <a:ext uri="{FF2B5EF4-FFF2-40B4-BE49-F238E27FC236}">
                <a16:creationId xmlns:a16="http://schemas.microsoft.com/office/drawing/2014/main" id="{93CDF0FA-9CD6-8EDA-8B86-DB2ED3E53486}"/>
              </a:ext>
            </a:extLst>
          </p:cNvPr>
          <p:cNvSpPr txBox="1"/>
          <p:nvPr/>
        </p:nvSpPr>
        <p:spPr>
          <a:xfrm>
            <a:off x="669234" y="563218"/>
            <a:ext cx="4479235" cy="5632311"/>
          </a:xfrm>
          <a:prstGeom prst="rect">
            <a:avLst/>
          </a:prstGeom>
          <a:noFill/>
        </p:spPr>
        <p:txBody>
          <a:bodyPr wrap="square" rtlCol="0">
            <a:spAutoFit/>
          </a:bodyPr>
          <a:lstStyle/>
          <a:p>
            <a:r>
              <a:rPr lang="en-AU" b="1" dirty="0">
                <a:solidFill>
                  <a:schemeClr val="accent1"/>
                </a:solidFill>
              </a:rPr>
              <a:t>LEVERS</a:t>
            </a:r>
            <a:r>
              <a:rPr lang="en-AU" sz="1800" dirty="0">
                <a:effectLst/>
                <a:latin typeface="Calibri" panose="020F0502020204030204" pitchFamily="34" charset="0"/>
                <a:ea typeface="Calibri" panose="020F0502020204030204" pitchFamily="34" charset="0"/>
              </a:rPr>
              <a:t>: </a:t>
            </a:r>
          </a:p>
          <a:p>
            <a:pPr marL="285750" indent="-285750">
              <a:buFont typeface="Arial" panose="020B0604020202020204" pitchFamily="34" charset="0"/>
              <a:buChar char="•"/>
            </a:pPr>
            <a:r>
              <a:rPr lang="en-AU" sz="1800" dirty="0">
                <a:effectLst/>
                <a:ea typeface="Times New Roman" panose="02020603050405020304" pitchFamily="18" charset="0"/>
              </a:rPr>
              <a:t>Individual accountability, including for high-ranking people. </a:t>
            </a:r>
            <a:endParaRPr lang="en-AU" dirty="0">
              <a:ea typeface="Calibri" panose="020F0502020204030204" pitchFamily="34" charset="0"/>
            </a:endParaRPr>
          </a:p>
          <a:p>
            <a:pPr marL="285750" indent="-285750">
              <a:buFont typeface="Arial" panose="020B0604020202020204" pitchFamily="34" charset="0"/>
              <a:buChar char="•"/>
            </a:pPr>
            <a:r>
              <a:rPr lang="en-AU" b="1" dirty="0">
                <a:solidFill>
                  <a:schemeClr val="accent1"/>
                </a:solidFill>
              </a:rPr>
              <a:t>Sliding</a:t>
            </a:r>
            <a:r>
              <a:rPr lang="en-AU" sz="1800" dirty="0">
                <a:solidFill>
                  <a:schemeClr val="accent1"/>
                </a:solidFill>
                <a:effectLst/>
                <a:ea typeface="Calibri" panose="020F0502020204030204" pitchFamily="34" charset="0"/>
              </a:rPr>
              <a:t> </a:t>
            </a:r>
            <a:r>
              <a:rPr lang="en-AU" sz="1800" b="1" dirty="0">
                <a:solidFill>
                  <a:schemeClr val="accent1"/>
                </a:solidFill>
                <a:effectLst/>
                <a:ea typeface="Calibri" panose="020F0502020204030204" pitchFamily="34" charset="0"/>
              </a:rPr>
              <a:t>scale of consequences</a:t>
            </a:r>
          </a:p>
          <a:p>
            <a:pPr marL="742950" lvl="1" indent="-285750">
              <a:buFont typeface="Arial" panose="020B0604020202020204" pitchFamily="34" charset="0"/>
              <a:buChar char="•"/>
            </a:pPr>
            <a:r>
              <a:rPr lang="en-US" dirty="0">
                <a:effectLst/>
                <a:ea typeface="Calibri" panose="020F0502020204030204" pitchFamily="34" charset="0"/>
              </a:rPr>
              <a:t>Good consequences – recognition, promotion, incentives, awards. </a:t>
            </a:r>
          </a:p>
          <a:p>
            <a:pPr marL="742950" lvl="1" indent="-285750">
              <a:buFont typeface="Arial" panose="020B0604020202020204" pitchFamily="34" charset="0"/>
              <a:buChar char="•"/>
            </a:pPr>
            <a:r>
              <a:rPr lang="en-US" dirty="0">
                <a:ea typeface="Calibri" panose="020F0502020204030204" pitchFamily="34" charset="0"/>
              </a:rPr>
              <a:t>Minor infractions – tailored support, find solutions together.</a:t>
            </a:r>
          </a:p>
          <a:p>
            <a:pPr marL="742950" lvl="1" indent="-285750">
              <a:buFont typeface="Arial" panose="020B0604020202020204" pitchFamily="34" charset="0"/>
              <a:buChar char="•"/>
            </a:pPr>
            <a:r>
              <a:rPr lang="en-US" dirty="0">
                <a:effectLst/>
                <a:ea typeface="Calibri" panose="020F0502020204030204" pitchFamily="34" charset="0"/>
              </a:rPr>
              <a:t>More serious – cut funding, re-direct funding, financial penalty, demoted, performance review, no bonus, reduction in power, contract breach. </a:t>
            </a:r>
          </a:p>
          <a:p>
            <a:pPr marL="285750" indent="-285750">
              <a:buFont typeface="Arial" panose="020B0604020202020204" pitchFamily="34" charset="0"/>
              <a:buChar char="•"/>
            </a:pPr>
            <a:endParaRPr lang="en-US" sz="1800" dirty="0">
              <a:effectLst/>
              <a:ea typeface="Calibri" panose="020F0502020204030204" pitchFamily="34" charset="0"/>
            </a:endParaRPr>
          </a:p>
          <a:p>
            <a:r>
              <a:rPr lang="en-US" sz="1800" dirty="0">
                <a:solidFill>
                  <a:schemeClr val="accent1"/>
                </a:solidFill>
                <a:effectLst/>
                <a:ea typeface="Calibri" panose="020F0502020204030204" pitchFamily="34" charset="0"/>
              </a:rPr>
              <a:t>Build positive relationships and solutions together -  government is a system made up of people. </a:t>
            </a:r>
            <a:endParaRPr lang="en-AU" sz="1800" dirty="0">
              <a:solidFill>
                <a:schemeClr val="accent1"/>
              </a:solidFill>
              <a:effectLst/>
              <a:ea typeface="Calibri" panose="020F0502020204030204" pitchFamily="34" charset="0"/>
            </a:endParaRPr>
          </a:p>
          <a:p>
            <a:endParaRPr lang="en-AU" dirty="0"/>
          </a:p>
        </p:txBody>
      </p:sp>
      <p:sp>
        <p:nvSpPr>
          <p:cNvPr id="4" name="TextBox 3">
            <a:extLst>
              <a:ext uri="{FF2B5EF4-FFF2-40B4-BE49-F238E27FC236}">
                <a16:creationId xmlns:a16="http://schemas.microsoft.com/office/drawing/2014/main" id="{079C4DA7-9D87-19AD-60B6-B57DC2D9641A}"/>
              </a:ext>
            </a:extLst>
          </p:cNvPr>
          <p:cNvSpPr txBox="1"/>
          <p:nvPr/>
        </p:nvSpPr>
        <p:spPr>
          <a:xfrm>
            <a:off x="6202017" y="595198"/>
            <a:ext cx="5128592" cy="2711896"/>
          </a:xfrm>
          <a:prstGeom prst="rect">
            <a:avLst/>
          </a:prstGeom>
          <a:noFill/>
        </p:spPr>
        <p:txBody>
          <a:bodyPr wrap="square" rtlCol="0">
            <a:spAutoFit/>
          </a:bodyPr>
          <a:lstStyle/>
          <a:p>
            <a:r>
              <a:rPr lang="en-US" b="1" dirty="0">
                <a:solidFill>
                  <a:schemeClr val="accent2"/>
                </a:solidFill>
                <a:latin typeface="Calibri" panose="020F0502020204030204" pitchFamily="34" charset="0"/>
                <a:ea typeface="Calibri" panose="020F0502020204030204" pitchFamily="34" charset="0"/>
              </a:rPr>
              <a:t>FEEDBACK ON DEP OMB &amp; AUDITOR GENERAL</a:t>
            </a:r>
            <a:endParaRPr lang="en-AU" sz="1800" dirty="0">
              <a:solidFill>
                <a:schemeClr val="accent1"/>
              </a:solidFill>
              <a:effectLst/>
              <a:latin typeface="Calibri" panose="020F0502020204030204" pitchFamily="34" charset="0"/>
              <a:ea typeface="Calibri" panose="020F0502020204030204" pitchFamily="34" charset="0"/>
            </a:endParaRPr>
          </a:p>
          <a:p>
            <a:pPr marL="342900" lvl="0" indent="-342900">
              <a:lnSpc>
                <a:spcPct val="106000"/>
              </a:lnSpc>
              <a:buFont typeface="Calibri" panose="020F0502020204030204" pitchFamily="34" charset="0"/>
              <a:buChar char="-"/>
            </a:pPr>
            <a:r>
              <a:rPr lang="en-AU" dirty="0">
                <a:ea typeface="Calibri" panose="020F0502020204030204" pitchFamily="34" charset="0"/>
              </a:rPr>
              <a:t>When has Ombudsman ever come out to community?</a:t>
            </a:r>
          </a:p>
          <a:p>
            <a:pPr marL="342900" lvl="0" indent="-342900">
              <a:lnSpc>
                <a:spcPct val="107000"/>
              </a:lnSpc>
              <a:buFont typeface="Calibri" panose="020F0502020204030204" pitchFamily="34" charset="0"/>
              <a:buChar char="-"/>
            </a:pPr>
            <a:r>
              <a:rPr lang="en-AU" dirty="0">
                <a:ea typeface="Calibri" panose="020F0502020204030204" pitchFamily="34" charset="0"/>
              </a:rPr>
              <a:t>They have the title and the wages, but not the power and influence. </a:t>
            </a:r>
          </a:p>
          <a:p>
            <a:pPr marL="342900" lvl="0" indent="-342900">
              <a:lnSpc>
                <a:spcPct val="107000"/>
              </a:lnSpc>
              <a:buFont typeface="Calibri" panose="020F0502020204030204" pitchFamily="34" charset="0"/>
              <a:buChar char="-"/>
            </a:pPr>
            <a:r>
              <a:rPr lang="en-US" dirty="0">
                <a:ea typeface="Calibri" panose="020F0502020204030204" pitchFamily="34" charset="0"/>
              </a:rPr>
              <a:t>Some would trust these with more power (proof in the pudding), some wouldn’t (scary)</a:t>
            </a:r>
            <a:endParaRPr lang="en-AU" dirty="0">
              <a:ea typeface="Calibri" panose="020F0502020204030204" pitchFamily="34" charset="0"/>
            </a:endParaRPr>
          </a:p>
          <a:p>
            <a:pPr marL="342900" lvl="0" indent="-342900">
              <a:lnSpc>
                <a:spcPct val="107000"/>
              </a:lnSpc>
              <a:spcAft>
                <a:spcPts val="800"/>
              </a:spcAft>
              <a:buFont typeface="Calibri" panose="020F0502020204030204" pitchFamily="34" charset="0"/>
              <a:buChar char="-"/>
            </a:pPr>
            <a:r>
              <a:rPr lang="en-US" dirty="0">
                <a:ea typeface="Calibri" panose="020F0502020204030204" pitchFamily="34" charset="0"/>
              </a:rPr>
              <a:t>Ombudsman seen as government. </a:t>
            </a:r>
            <a:endParaRPr lang="en-AU" dirty="0">
              <a:ea typeface="Calibri" panose="020F0502020204030204" pitchFamily="34" charset="0"/>
            </a:endParaRPr>
          </a:p>
        </p:txBody>
      </p:sp>
      <p:sp>
        <p:nvSpPr>
          <p:cNvPr id="5" name="Rectangle 4">
            <a:extLst>
              <a:ext uri="{FF2B5EF4-FFF2-40B4-BE49-F238E27FC236}">
                <a16:creationId xmlns:a16="http://schemas.microsoft.com/office/drawing/2014/main" id="{F5AA6598-84DA-433E-8912-B8160F441911}"/>
              </a:ext>
            </a:extLst>
          </p:cNvPr>
          <p:cNvSpPr/>
          <p:nvPr/>
        </p:nvSpPr>
        <p:spPr>
          <a:xfrm>
            <a:off x="914400" y="5792841"/>
            <a:ext cx="1669773" cy="6001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0284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45B48B-D084-0158-2A73-82ABD5DC7FD4}"/>
              </a:ext>
            </a:extLst>
          </p:cNvPr>
          <p:cNvSpPr txBox="1"/>
          <p:nvPr/>
        </p:nvSpPr>
        <p:spPr>
          <a:xfrm>
            <a:off x="935688" y="2285266"/>
            <a:ext cx="4908606" cy="1938992"/>
          </a:xfrm>
          <a:prstGeom prst="rect">
            <a:avLst/>
          </a:prstGeom>
          <a:noFill/>
        </p:spPr>
        <p:txBody>
          <a:bodyPr wrap="square">
            <a:spAutoFit/>
          </a:bodyPr>
          <a:lstStyle/>
          <a:p>
            <a:pPr marR="0" algn="l" rtl="0">
              <a:spcAft>
                <a:spcPts val="600"/>
              </a:spcAft>
            </a:pPr>
            <a:r>
              <a:rPr lang="en-AU" sz="4000" b="1" dirty="0">
                <a:solidFill>
                  <a:schemeClr val="accent1"/>
                </a:solidFill>
                <a:latin typeface="+mj-lt"/>
              </a:rPr>
              <a:t>Building support- leading from the front</a:t>
            </a:r>
          </a:p>
        </p:txBody>
      </p:sp>
      <p:sp>
        <p:nvSpPr>
          <p:cNvPr id="2" name="Oval 1">
            <a:extLst>
              <a:ext uri="{FF2B5EF4-FFF2-40B4-BE49-F238E27FC236}">
                <a16:creationId xmlns:a16="http://schemas.microsoft.com/office/drawing/2014/main" id="{2F5A8408-997A-3ADF-B040-3D691653A1BA}"/>
              </a:ext>
            </a:extLst>
          </p:cNvPr>
          <p:cNvSpPr/>
          <p:nvPr/>
        </p:nvSpPr>
        <p:spPr>
          <a:xfrm>
            <a:off x="6910361" y="1115228"/>
            <a:ext cx="4184359" cy="4184359"/>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Rectangle 3">
            <a:extLst>
              <a:ext uri="{FF2B5EF4-FFF2-40B4-BE49-F238E27FC236}">
                <a16:creationId xmlns:a16="http://schemas.microsoft.com/office/drawing/2014/main" id="{7186C00C-6E29-D843-FB7B-6E0E65E14D9A}"/>
              </a:ext>
            </a:extLst>
          </p:cNvPr>
          <p:cNvSpPr/>
          <p:nvPr/>
        </p:nvSpPr>
        <p:spPr>
          <a:xfrm>
            <a:off x="914400" y="5792841"/>
            <a:ext cx="1669773" cy="6001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46670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E5CB3C-4F7D-CE1A-1A21-22F2E4107654}"/>
              </a:ext>
            </a:extLst>
          </p:cNvPr>
          <p:cNvSpPr txBox="1"/>
          <p:nvPr/>
        </p:nvSpPr>
        <p:spPr>
          <a:xfrm>
            <a:off x="490329" y="1298712"/>
            <a:ext cx="10986053" cy="4478149"/>
          </a:xfrm>
          <a:prstGeom prst="rect">
            <a:avLst/>
          </a:prstGeom>
          <a:noFill/>
        </p:spPr>
        <p:txBody>
          <a:bodyPr wrap="square">
            <a:spAutoFit/>
          </a:bodyPr>
          <a:lstStyle/>
          <a:p>
            <a:pPr marR="0" rtl="0">
              <a:spcAft>
                <a:spcPts val="600"/>
              </a:spcAft>
            </a:pPr>
            <a:r>
              <a:rPr lang="en-US" b="1" dirty="0">
                <a:solidFill>
                  <a:schemeClr val="accent1"/>
                </a:solidFill>
              </a:rPr>
              <a:t>Stronger accountability mechanisms are needed to drive change </a:t>
            </a:r>
          </a:p>
          <a:p>
            <a:pPr marR="0" rtl="0">
              <a:spcAft>
                <a:spcPts val="600"/>
              </a:spcAft>
            </a:pPr>
            <a:r>
              <a:rPr lang="en-US" dirty="0"/>
              <a:t>Existing [accountability] mechanisms lack ‘bite’ – they are not sufficiently independent, do not contain timely and appropriate consequences for failure, obscure the individual responsibilities of each party and are not informed by high-quality evaluation</a:t>
            </a:r>
          </a:p>
          <a:p>
            <a:pPr marR="0" rtl="0"/>
            <a:endParaRPr lang="en-US" dirty="0"/>
          </a:p>
          <a:p>
            <a:pPr marR="0" rtl="0">
              <a:spcAft>
                <a:spcPts val="600"/>
              </a:spcAft>
            </a:pPr>
            <a:r>
              <a:rPr lang="en-US" dirty="0"/>
              <a:t>The independent mechanism may be positioned to shine a spotlight on good and bad practices under the Agreement and advocate for improved policies, programs and services affecting Aboriginal and Torres Strait Islander people, though its role may need to expand beyond Priority Reform 3 to include the Agreement in its entirety</a:t>
            </a:r>
          </a:p>
          <a:p>
            <a:pPr marR="0" rtl="0"/>
            <a:endParaRPr lang="en-US" dirty="0"/>
          </a:p>
          <a:p>
            <a:pPr marR="0" rtl="0">
              <a:spcAft>
                <a:spcPts val="600"/>
              </a:spcAft>
            </a:pPr>
            <a:r>
              <a:rPr lang="en-US" dirty="0"/>
              <a:t>[Governments] need to establish stronger mechanisms so that [the public service is] held accountable for making changes from within. It is not acceptable for government employees to treat adhering to the principles of the Agreement as optional – these principles reflect essential capabilities and </a:t>
            </a:r>
            <a:r>
              <a:rPr lang="en-US" dirty="0" err="1"/>
              <a:t>behaviours</a:t>
            </a:r>
            <a:r>
              <a:rPr lang="en-US" dirty="0"/>
              <a:t> without which governments cannot hope to deliver on their Closing the Gap commitments. </a:t>
            </a:r>
            <a:endParaRPr lang="en-AU" dirty="0"/>
          </a:p>
        </p:txBody>
      </p:sp>
      <p:sp>
        <p:nvSpPr>
          <p:cNvPr id="2" name="TextBox 1">
            <a:extLst>
              <a:ext uri="{FF2B5EF4-FFF2-40B4-BE49-F238E27FC236}">
                <a16:creationId xmlns:a16="http://schemas.microsoft.com/office/drawing/2014/main" id="{BEE80F56-DA3F-065D-8D76-E65A3D0E7676}"/>
              </a:ext>
            </a:extLst>
          </p:cNvPr>
          <p:cNvSpPr txBox="1"/>
          <p:nvPr/>
        </p:nvSpPr>
        <p:spPr>
          <a:xfrm>
            <a:off x="0" y="254896"/>
            <a:ext cx="9097617" cy="707886"/>
          </a:xfrm>
          <a:prstGeom prst="rect">
            <a:avLst/>
          </a:prstGeom>
          <a:solidFill>
            <a:schemeClr val="accent2">
              <a:alpha val="68000"/>
            </a:schemeClr>
          </a:solidFill>
        </p:spPr>
        <p:txBody>
          <a:bodyPr wrap="square" rtlCol="0">
            <a:spAutoFit/>
          </a:bodyPr>
          <a:lstStyle/>
          <a:p>
            <a:r>
              <a:rPr lang="en-US" sz="4000" b="1" dirty="0">
                <a:solidFill>
                  <a:schemeClr val="bg1"/>
                </a:solidFill>
              </a:rPr>
              <a:t>PRODUCTIVITY COMMISSION REVIEW</a:t>
            </a:r>
            <a:endParaRPr lang="en-AU" sz="4000" b="1" dirty="0">
              <a:solidFill>
                <a:schemeClr val="bg1"/>
              </a:solidFill>
            </a:endParaRPr>
          </a:p>
        </p:txBody>
      </p:sp>
      <p:sp>
        <p:nvSpPr>
          <p:cNvPr id="3" name="Rectangle 2">
            <a:extLst>
              <a:ext uri="{FF2B5EF4-FFF2-40B4-BE49-F238E27FC236}">
                <a16:creationId xmlns:a16="http://schemas.microsoft.com/office/drawing/2014/main" id="{8FA9BEAB-C57A-39F7-FB1F-409B8B22DB6E}"/>
              </a:ext>
            </a:extLst>
          </p:cNvPr>
          <p:cNvSpPr/>
          <p:nvPr/>
        </p:nvSpPr>
        <p:spPr>
          <a:xfrm>
            <a:off x="914400" y="5792841"/>
            <a:ext cx="1669773" cy="6001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77602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0">
            <a:extLst>
              <a:ext uri="{FF2B5EF4-FFF2-40B4-BE49-F238E27FC236}">
                <a16:creationId xmlns:a16="http://schemas.microsoft.com/office/drawing/2014/main" id="{B6AEAD63-E70B-BE77-B8C2-B32F726F4A6D}"/>
              </a:ext>
            </a:extLst>
          </p:cNvPr>
          <p:cNvSpPr txBox="1">
            <a:spLocks/>
          </p:cNvSpPr>
          <p:nvPr/>
        </p:nvSpPr>
        <p:spPr>
          <a:xfrm>
            <a:off x="3161216" y="1101580"/>
            <a:ext cx="828141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mn-lt"/>
                <a:cs typeface="Arial" panose="020B0604020202020204" pitchFamily="34" charset="0"/>
              </a:rPr>
              <a:t>Feedback</a:t>
            </a:r>
            <a:endParaRPr lang="en-AU" b="1" dirty="0">
              <a:solidFill>
                <a:schemeClr val="accent1"/>
              </a:solidFill>
              <a:latin typeface="+mn-lt"/>
              <a:cs typeface="Arial" panose="020B0604020202020204" pitchFamily="34" charset="0"/>
            </a:endParaRPr>
          </a:p>
        </p:txBody>
      </p:sp>
      <p:pic>
        <p:nvPicPr>
          <p:cNvPr id="10" name="Graphic 9" descr="Speech with solid fill">
            <a:extLst>
              <a:ext uri="{FF2B5EF4-FFF2-40B4-BE49-F238E27FC236}">
                <a16:creationId xmlns:a16="http://schemas.microsoft.com/office/drawing/2014/main" id="{E54F3B4C-5B5D-3834-5620-A96744C981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2380" y="770534"/>
            <a:ext cx="2128837" cy="2128837"/>
          </a:xfrm>
          <a:prstGeom prst="rect">
            <a:avLst/>
          </a:prstGeom>
        </p:spPr>
      </p:pic>
      <p:pic>
        <p:nvPicPr>
          <p:cNvPr id="12" name="Graphic 11" descr="Envelope with solid fill">
            <a:extLst>
              <a:ext uri="{FF2B5EF4-FFF2-40B4-BE49-F238E27FC236}">
                <a16:creationId xmlns:a16="http://schemas.microsoft.com/office/drawing/2014/main" id="{6A5B3791-4658-02CC-388A-947EB1910D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31558" y="3160652"/>
            <a:ext cx="1055204" cy="1055204"/>
          </a:xfrm>
          <a:prstGeom prst="rect">
            <a:avLst/>
          </a:prstGeom>
        </p:spPr>
      </p:pic>
      <p:grpSp>
        <p:nvGrpSpPr>
          <p:cNvPr id="14" name="Group 13">
            <a:extLst>
              <a:ext uri="{FF2B5EF4-FFF2-40B4-BE49-F238E27FC236}">
                <a16:creationId xmlns:a16="http://schemas.microsoft.com/office/drawing/2014/main" id="{428A18AB-21BD-8853-1CE8-1321BF441F31}"/>
              </a:ext>
            </a:extLst>
          </p:cNvPr>
          <p:cNvGrpSpPr/>
          <p:nvPr/>
        </p:nvGrpSpPr>
        <p:grpSpPr>
          <a:xfrm>
            <a:off x="1032380" y="2903696"/>
            <a:ext cx="1235454" cy="1565671"/>
            <a:chOff x="2102823" y="2938048"/>
            <a:chExt cx="1235631" cy="1565895"/>
          </a:xfrm>
          <a:solidFill>
            <a:schemeClr val="accent2"/>
          </a:solidFill>
        </p:grpSpPr>
        <p:pic>
          <p:nvPicPr>
            <p:cNvPr id="15" name="Graphic 14" descr="Meeting with solid fill">
              <a:extLst>
                <a:ext uri="{FF2B5EF4-FFF2-40B4-BE49-F238E27FC236}">
                  <a16:creationId xmlns:a16="http://schemas.microsoft.com/office/drawing/2014/main" id="{70D357D3-E08A-D02B-7A0C-9F8BC8C73A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02823" y="3268312"/>
              <a:ext cx="1235631" cy="1235631"/>
            </a:xfrm>
            <a:prstGeom prst="rect">
              <a:avLst/>
            </a:prstGeom>
          </p:spPr>
        </p:pic>
        <p:pic>
          <p:nvPicPr>
            <p:cNvPr id="16" name="Graphic 15" descr="Chat outline">
              <a:extLst>
                <a:ext uri="{FF2B5EF4-FFF2-40B4-BE49-F238E27FC236}">
                  <a16:creationId xmlns:a16="http://schemas.microsoft.com/office/drawing/2014/main" id="{B18C8867-84FE-82AC-1E14-CDB6886CDEF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56102" y="2938048"/>
              <a:ext cx="784670" cy="784670"/>
            </a:xfrm>
            <a:prstGeom prst="rect">
              <a:avLst/>
            </a:prstGeom>
          </p:spPr>
        </p:pic>
      </p:grpSp>
      <p:sp>
        <p:nvSpPr>
          <p:cNvPr id="17" name="TextBox 16">
            <a:extLst>
              <a:ext uri="{FF2B5EF4-FFF2-40B4-BE49-F238E27FC236}">
                <a16:creationId xmlns:a16="http://schemas.microsoft.com/office/drawing/2014/main" id="{7BD6D3FF-9ED3-4729-C6D4-C9CDD82DD2AE}"/>
              </a:ext>
            </a:extLst>
          </p:cNvPr>
          <p:cNvSpPr txBox="1"/>
          <p:nvPr/>
        </p:nvSpPr>
        <p:spPr>
          <a:xfrm>
            <a:off x="632722" y="4344955"/>
            <a:ext cx="2720078" cy="338554"/>
          </a:xfrm>
          <a:prstGeom prst="rect">
            <a:avLst/>
          </a:prstGeom>
          <a:noFill/>
        </p:spPr>
        <p:txBody>
          <a:bodyPr wrap="square">
            <a:spAutoFit/>
          </a:bodyPr>
          <a:lstStyle/>
          <a:p>
            <a:r>
              <a:rPr lang="en-US" sz="1600" b="1" dirty="0">
                <a:ea typeface="Calibri" panose="020F0502020204030204" pitchFamily="34" charset="0"/>
                <a:cs typeface="Calibri" panose="020F0502020204030204" pitchFamily="34" charset="0"/>
              </a:rPr>
              <a:t>TODAY AT THE FORUM</a:t>
            </a:r>
            <a:r>
              <a:rPr lang="en-US" sz="1600" b="1" dirty="0">
                <a:effectLst/>
                <a:ea typeface="Calibri" panose="020F0502020204030204" pitchFamily="34" charset="0"/>
                <a:cs typeface="Calibri" panose="020F0502020204030204" pitchFamily="34" charset="0"/>
              </a:rPr>
              <a:t> </a:t>
            </a:r>
            <a:endParaRPr lang="en-AU" sz="1600" dirty="0"/>
          </a:p>
        </p:txBody>
      </p:sp>
      <p:sp>
        <p:nvSpPr>
          <p:cNvPr id="19" name="TextBox 18">
            <a:extLst>
              <a:ext uri="{FF2B5EF4-FFF2-40B4-BE49-F238E27FC236}">
                <a16:creationId xmlns:a16="http://schemas.microsoft.com/office/drawing/2014/main" id="{36375F6F-1D6E-78B6-6E1F-A91456B0778C}"/>
              </a:ext>
            </a:extLst>
          </p:cNvPr>
          <p:cNvSpPr txBox="1"/>
          <p:nvPr/>
        </p:nvSpPr>
        <p:spPr>
          <a:xfrm>
            <a:off x="4514605" y="4270529"/>
            <a:ext cx="2552438" cy="584775"/>
          </a:xfrm>
          <a:prstGeom prst="rect">
            <a:avLst/>
          </a:prstGeom>
          <a:noFill/>
        </p:spPr>
        <p:txBody>
          <a:bodyPr wrap="square">
            <a:spAutoFit/>
          </a:bodyPr>
          <a:lstStyle/>
          <a:p>
            <a:pPr algn="ctr"/>
            <a:r>
              <a:rPr lang="en-US" sz="1600" b="1" dirty="0">
                <a:ea typeface="Calibri" panose="020F0502020204030204" pitchFamily="34" charset="0"/>
                <a:cs typeface="Calibri" panose="020F0502020204030204" pitchFamily="34" charset="0"/>
              </a:rPr>
              <a:t>BY EMAIL</a:t>
            </a:r>
          </a:p>
          <a:p>
            <a:pPr algn="ctr"/>
            <a:r>
              <a:rPr lang="en-US" sz="1600" u="sng" dirty="0">
                <a:solidFill>
                  <a:srgbClr val="0000FF"/>
                </a:solidFill>
                <a:ea typeface="Calibri" panose="020F0502020204030204" pitchFamily="34" charset="0"/>
                <a:cs typeface="Calibri" panose="020F0502020204030204" pitchFamily="34" charset="0"/>
                <a:hlinkClick r:id="rId11"/>
              </a:rPr>
              <a:t>ctgprojects</a:t>
            </a:r>
            <a:r>
              <a:rPr lang="en-US" sz="1600" u="sng" dirty="0">
                <a:solidFill>
                  <a:srgbClr val="0000FF"/>
                </a:solidFill>
                <a:effectLst/>
                <a:ea typeface="Calibri" panose="020F0502020204030204" pitchFamily="34" charset="0"/>
                <a:cs typeface="Calibri" panose="020F0502020204030204" pitchFamily="34" charset="0"/>
                <a:hlinkClick r:id="rId11"/>
              </a:rPr>
              <a:t>@alc.org.au</a:t>
            </a:r>
            <a:endParaRPr lang="en-AU" sz="1600" dirty="0"/>
          </a:p>
        </p:txBody>
      </p:sp>
      <p:pic>
        <p:nvPicPr>
          <p:cNvPr id="20" name="Graphic 19" descr="Speaker phone with solid fill">
            <a:extLst>
              <a:ext uri="{FF2B5EF4-FFF2-40B4-BE49-F238E27FC236}">
                <a16:creationId xmlns:a16="http://schemas.microsoft.com/office/drawing/2014/main" id="{894A3D31-9676-71DE-4132-044000090CC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96321" y="3270312"/>
            <a:ext cx="1055759" cy="1055759"/>
          </a:xfrm>
          <a:prstGeom prst="rect">
            <a:avLst/>
          </a:prstGeom>
        </p:spPr>
      </p:pic>
      <p:sp>
        <p:nvSpPr>
          <p:cNvPr id="21" name="TextBox 20">
            <a:extLst>
              <a:ext uri="{FF2B5EF4-FFF2-40B4-BE49-F238E27FC236}">
                <a16:creationId xmlns:a16="http://schemas.microsoft.com/office/drawing/2014/main" id="{E78EADEC-90D7-3109-B33D-520B7568A7B3}"/>
              </a:ext>
            </a:extLst>
          </p:cNvPr>
          <p:cNvSpPr txBox="1"/>
          <p:nvPr/>
        </p:nvSpPr>
        <p:spPr>
          <a:xfrm>
            <a:off x="8833181" y="4344955"/>
            <a:ext cx="2782037" cy="1077218"/>
          </a:xfrm>
          <a:prstGeom prst="rect">
            <a:avLst/>
          </a:prstGeom>
          <a:noFill/>
        </p:spPr>
        <p:txBody>
          <a:bodyPr wrap="square">
            <a:spAutoFit/>
          </a:bodyPr>
          <a:lstStyle/>
          <a:p>
            <a:pPr algn="ctr"/>
            <a:r>
              <a:rPr lang="en-US" sz="1600" b="1" dirty="0">
                <a:ea typeface="Calibri" panose="020F0502020204030204" pitchFamily="34" charset="0"/>
                <a:cs typeface="Calibri" panose="020F0502020204030204" pitchFamily="34" charset="0"/>
              </a:rPr>
              <a:t>BY PHONE</a:t>
            </a:r>
          </a:p>
          <a:p>
            <a:pPr algn="ctr"/>
            <a:r>
              <a:rPr lang="en-US" sz="1600" dirty="0">
                <a:effectLst/>
                <a:ea typeface="Calibri" panose="020F0502020204030204" pitchFamily="34" charset="0"/>
                <a:cs typeface="Calibri" panose="020F0502020204030204" pitchFamily="34" charset="0"/>
              </a:rPr>
              <a:t>If you wish to discuss the project, please contact </a:t>
            </a:r>
            <a:r>
              <a:rPr lang="en-US" sz="1600" dirty="0">
                <a:ea typeface="Calibri" panose="020F0502020204030204" pitchFamily="34" charset="0"/>
                <a:cs typeface="Calibri" panose="020F0502020204030204" pitchFamily="34" charset="0"/>
              </a:rPr>
              <a:t>Iona </a:t>
            </a:r>
            <a:r>
              <a:rPr lang="en-US" sz="1600" dirty="0">
                <a:effectLst/>
                <a:ea typeface="Calibri" panose="020F0502020204030204" pitchFamily="34" charset="0"/>
                <a:cs typeface="Calibri" panose="020F0502020204030204" pitchFamily="34" charset="0"/>
              </a:rPr>
              <a:t>on </a:t>
            </a:r>
            <a:r>
              <a:rPr lang="en-US" sz="1600" b="1" dirty="0">
                <a:effectLst/>
                <a:ea typeface="Calibri" panose="020F0502020204030204" pitchFamily="34" charset="0"/>
                <a:cs typeface="Calibri" panose="020F0502020204030204" pitchFamily="34" charset="0"/>
              </a:rPr>
              <a:t>02 9689 4467</a:t>
            </a:r>
            <a:endParaRPr lang="en-AU" sz="1600" b="1" dirty="0"/>
          </a:p>
        </p:txBody>
      </p:sp>
      <p:sp>
        <p:nvSpPr>
          <p:cNvPr id="2" name="Rectangle 1">
            <a:extLst>
              <a:ext uri="{FF2B5EF4-FFF2-40B4-BE49-F238E27FC236}">
                <a16:creationId xmlns:a16="http://schemas.microsoft.com/office/drawing/2014/main" id="{A75B5CA6-6707-80FA-3E6E-AB157FCF2402}"/>
              </a:ext>
            </a:extLst>
          </p:cNvPr>
          <p:cNvSpPr/>
          <p:nvPr/>
        </p:nvSpPr>
        <p:spPr>
          <a:xfrm>
            <a:off x="914400" y="5792841"/>
            <a:ext cx="1669773" cy="6001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79651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8866EEE-4296-3280-56A8-77994707132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717" y="753401"/>
            <a:ext cx="5010647" cy="5010647"/>
          </a:xfrm>
          <a:prstGeom prst="rect">
            <a:avLst/>
          </a:prstGeom>
        </p:spPr>
      </p:pic>
      <p:sp>
        <p:nvSpPr>
          <p:cNvPr id="15" name="TextBox 14">
            <a:extLst>
              <a:ext uri="{FF2B5EF4-FFF2-40B4-BE49-F238E27FC236}">
                <a16:creationId xmlns:a16="http://schemas.microsoft.com/office/drawing/2014/main" id="{823FDBB2-1649-4EDF-0110-85924BBE35C8}"/>
              </a:ext>
            </a:extLst>
          </p:cNvPr>
          <p:cNvSpPr txBox="1"/>
          <p:nvPr/>
        </p:nvSpPr>
        <p:spPr>
          <a:xfrm>
            <a:off x="8118476" y="3855833"/>
            <a:ext cx="3378794" cy="1908215"/>
          </a:xfrm>
          <a:prstGeom prst="rect">
            <a:avLst/>
          </a:prstGeom>
          <a:noFill/>
        </p:spPr>
        <p:txBody>
          <a:bodyPr wrap="square">
            <a:spAutoFit/>
          </a:bodyPr>
          <a:lstStyle/>
          <a:p>
            <a:pPr marR="0" algn="l" rtl="0">
              <a:spcAft>
                <a:spcPts val="1200"/>
              </a:spcAft>
            </a:pPr>
            <a:r>
              <a:rPr lang="en-AU" sz="1200" dirty="0"/>
              <a:t>Monique is a proud Kamilaroi woman, who  is passionate about using her design skills to support and empower other First Nations Australians and their businesses. Wearing her values on her sleeve to strive together toward an equitable future for First Nations Australians and for the protection of Country.</a:t>
            </a:r>
          </a:p>
          <a:p>
            <a:pPr marR="0" algn="l" rtl="0">
              <a:spcAft>
                <a:spcPts val="1200"/>
              </a:spcAft>
            </a:pPr>
            <a:endParaRPr lang="en-AU" sz="1200" dirty="0"/>
          </a:p>
        </p:txBody>
      </p:sp>
      <p:sp>
        <p:nvSpPr>
          <p:cNvPr id="18" name="TextBox 17">
            <a:extLst>
              <a:ext uri="{FF2B5EF4-FFF2-40B4-BE49-F238E27FC236}">
                <a16:creationId xmlns:a16="http://schemas.microsoft.com/office/drawing/2014/main" id="{DF14D99E-7625-B71E-CFBF-C6D8B7AE11C6}"/>
              </a:ext>
            </a:extLst>
          </p:cNvPr>
          <p:cNvSpPr txBox="1"/>
          <p:nvPr/>
        </p:nvSpPr>
        <p:spPr>
          <a:xfrm>
            <a:off x="6314588" y="674743"/>
            <a:ext cx="5297964" cy="2954655"/>
          </a:xfrm>
          <a:prstGeom prst="rect">
            <a:avLst/>
          </a:prstGeom>
          <a:noFill/>
        </p:spPr>
        <p:txBody>
          <a:bodyPr wrap="square">
            <a:spAutoFit/>
          </a:bodyPr>
          <a:lstStyle/>
          <a:p>
            <a:pPr marR="0" algn="l" rtl="0">
              <a:spcAft>
                <a:spcPts val="1200"/>
              </a:spcAft>
            </a:pPr>
            <a:r>
              <a:rPr lang="en-AU" sz="2400" b="1" dirty="0">
                <a:solidFill>
                  <a:schemeClr val="accent1"/>
                </a:solidFill>
              </a:rPr>
              <a:t>Stronger with Country</a:t>
            </a:r>
          </a:p>
          <a:p>
            <a:pPr marR="0" algn="l" rtl="0">
              <a:spcAft>
                <a:spcPts val="1200"/>
              </a:spcAft>
            </a:pPr>
            <a:r>
              <a:rPr lang="en-AU" sz="1200" dirty="0"/>
              <a:t>Our path to protecting Country has been paved by the work of our Land Rights Warriors that have come before us and is a journey that requires resilience and healing. Control and ownership of our country empowers our communities and supports our growth; as we protect our Country our Country supports us as it has for our ancestors.</a:t>
            </a:r>
          </a:p>
          <a:p>
            <a:pPr marR="0" algn="l" rtl="0">
              <a:spcAft>
                <a:spcPts val="1200"/>
              </a:spcAft>
            </a:pPr>
            <a:r>
              <a:rPr lang="en-AU" sz="1200" dirty="0"/>
              <a:t>The persistence that our mob have had to provide to move forward is immense. There is no underestimating how much strength is required to overcome the unrelenting barriers we face. Despite these challenges, we move forward, as individuals and as groups.</a:t>
            </a:r>
          </a:p>
          <a:p>
            <a:pPr marR="0" algn="l" rtl="0"/>
            <a:r>
              <a:rPr lang="en-AU" sz="1200" dirty="0"/>
              <a:t>This artwork is for those that put in the work to provide for and nourish our land, culture and communities.</a:t>
            </a:r>
          </a:p>
        </p:txBody>
      </p:sp>
      <p:sp>
        <p:nvSpPr>
          <p:cNvPr id="19" name="Oval 18">
            <a:extLst>
              <a:ext uri="{FF2B5EF4-FFF2-40B4-BE49-F238E27FC236}">
                <a16:creationId xmlns:a16="http://schemas.microsoft.com/office/drawing/2014/main" id="{5CA94E55-8307-3CED-338E-D87D32CE1C14}"/>
              </a:ext>
            </a:extLst>
          </p:cNvPr>
          <p:cNvSpPr/>
          <p:nvPr/>
        </p:nvSpPr>
        <p:spPr>
          <a:xfrm>
            <a:off x="6222532" y="3758587"/>
            <a:ext cx="1663845" cy="1663845"/>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Box 20">
            <a:extLst>
              <a:ext uri="{FF2B5EF4-FFF2-40B4-BE49-F238E27FC236}">
                <a16:creationId xmlns:a16="http://schemas.microsoft.com/office/drawing/2014/main" id="{0871A93E-F298-9201-18C6-656835FD1D25}"/>
              </a:ext>
            </a:extLst>
          </p:cNvPr>
          <p:cNvSpPr txBox="1"/>
          <p:nvPr/>
        </p:nvSpPr>
        <p:spPr>
          <a:xfrm>
            <a:off x="5990432" y="5487049"/>
            <a:ext cx="2128044" cy="553998"/>
          </a:xfrm>
          <a:prstGeom prst="rect">
            <a:avLst/>
          </a:prstGeom>
          <a:noFill/>
        </p:spPr>
        <p:txBody>
          <a:bodyPr wrap="square">
            <a:spAutoFit/>
          </a:bodyPr>
          <a:lstStyle/>
          <a:p>
            <a:pPr algn="ctr"/>
            <a:r>
              <a:rPr lang="en-AU" sz="1800" b="1" dirty="0">
                <a:solidFill>
                  <a:schemeClr val="accent3"/>
                </a:solidFill>
              </a:rPr>
              <a:t>Monique Rennie </a:t>
            </a:r>
          </a:p>
          <a:p>
            <a:pPr algn="ctr"/>
            <a:r>
              <a:rPr lang="en-AU" sz="1200" dirty="0">
                <a:solidFill>
                  <a:schemeClr val="accent2"/>
                </a:solidFill>
              </a:rPr>
              <a:t>Created on Country</a:t>
            </a:r>
            <a:endParaRPr lang="en-AU" sz="1200" dirty="0"/>
          </a:p>
        </p:txBody>
      </p:sp>
      <p:sp>
        <p:nvSpPr>
          <p:cNvPr id="2" name="Rectangle 1">
            <a:extLst>
              <a:ext uri="{FF2B5EF4-FFF2-40B4-BE49-F238E27FC236}">
                <a16:creationId xmlns:a16="http://schemas.microsoft.com/office/drawing/2014/main" id="{B1ED57B7-1859-4308-D9ED-3BCD0C818722}"/>
              </a:ext>
            </a:extLst>
          </p:cNvPr>
          <p:cNvSpPr/>
          <p:nvPr/>
        </p:nvSpPr>
        <p:spPr>
          <a:xfrm>
            <a:off x="914400" y="5792841"/>
            <a:ext cx="1669773" cy="6001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78391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952FF14-84CB-9B52-1385-AC8DA6319A9E}"/>
              </a:ext>
            </a:extLst>
          </p:cNvPr>
          <p:cNvSpPr/>
          <p:nvPr/>
        </p:nvSpPr>
        <p:spPr>
          <a:xfrm>
            <a:off x="3148781" y="383458"/>
            <a:ext cx="5722374" cy="57223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Oval 1">
            <a:extLst>
              <a:ext uri="{FF2B5EF4-FFF2-40B4-BE49-F238E27FC236}">
                <a16:creationId xmlns:a16="http://schemas.microsoft.com/office/drawing/2014/main" id="{D61322FB-9106-E4AC-001B-15FE727C484D}"/>
              </a:ext>
            </a:extLst>
          </p:cNvPr>
          <p:cNvSpPr/>
          <p:nvPr/>
        </p:nvSpPr>
        <p:spPr>
          <a:xfrm>
            <a:off x="2462981" y="383458"/>
            <a:ext cx="7093974" cy="585019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b="1" dirty="0">
                <a:solidFill>
                  <a:schemeClr val="accent1"/>
                </a:solidFill>
              </a:rPr>
              <a:t>Acknowledgement of Country</a:t>
            </a:r>
          </a:p>
          <a:p>
            <a:pPr algn="ctr">
              <a:lnSpc>
                <a:spcPts val="2600"/>
              </a:lnSpc>
            </a:pPr>
            <a:r>
              <a:rPr lang="en-AU" dirty="0">
                <a:solidFill>
                  <a:schemeClr val="accent1"/>
                </a:solidFill>
              </a:rPr>
              <a:t>NSW CAPO </a:t>
            </a:r>
            <a:r>
              <a:rPr lang="en-AU" sz="2000" dirty="0">
                <a:solidFill>
                  <a:schemeClr val="accent1"/>
                </a:solidFill>
              </a:rPr>
              <a:t>acknowledges the Traditional Owners of the land where we work and live. We pay respect to Elders past and present and extend that respect to all Aboriginal People.</a:t>
            </a:r>
            <a:r>
              <a:rPr lang="en-AU" sz="2000" dirty="0"/>
              <a:t> </a:t>
            </a:r>
          </a:p>
        </p:txBody>
      </p:sp>
    </p:spTree>
    <p:extLst>
      <p:ext uri="{BB962C8B-B14F-4D97-AF65-F5344CB8AC3E}">
        <p14:creationId xmlns:p14="http://schemas.microsoft.com/office/powerpoint/2010/main" val="2379604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E5CB3C-4F7D-CE1A-1A21-22F2E4107654}"/>
              </a:ext>
            </a:extLst>
          </p:cNvPr>
          <p:cNvSpPr txBox="1"/>
          <p:nvPr/>
        </p:nvSpPr>
        <p:spPr>
          <a:xfrm>
            <a:off x="688942" y="539085"/>
            <a:ext cx="10224552" cy="1323439"/>
          </a:xfrm>
          <a:prstGeom prst="rect">
            <a:avLst/>
          </a:prstGeom>
          <a:noFill/>
        </p:spPr>
        <p:txBody>
          <a:bodyPr wrap="square">
            <a:spAutoFit/>
          </a:bodyPr>
          <a:lstStyle/>
          <a:p>
            <a:pPr marR="0" algn="l" rtl="0">
              <a:spcAft>
                <a:spcPts val="600"/>
              </a:spcAft>
            </a:pPr>
            <a:r>
              <a:rPr lang="en-US" sz="4000" b="1" dirty="0">
                <a:solidFill>
                  <a:schemeClr val="accent1"/>
                </a:solidFill>
                <a:latin typeface="+mj-lt"/>
              </a:rPr>
              <a:t>Priority Reform Three:</a:t>
            </a:r>
            <a:br>
              <a:rPr lang="en-US" sz="4000" b="1" dirty="0">
                <a:solidFill>
                  <a:schemeClr val="accent1"/>
                </a:solidFill>
                <a:latin typeface="+mj-lt"/>
              </a:rPr>
            </a:br>
            <a:r>
              <a:rPr lang="en-US" sz="4000" b="1" dirty="0">
                <a:solidFill>
                  <a:schemeClr val="accent1"/>
                </a:solidFill>
                <a:latin typeface="+mj-lt"/>
              </a:rPr>
              <a:t>Transforming Government </a:t>
            </a:r>
            <a:r>
              <a:rPr lang="en-US" sz="4000" b="1" dirty="0" err="1">
                <a:solidFill>
                  <a:schemeClr val="accent1"/>
                </a:solidFill>
                <a:latin typeface="+mj-lt"/>
              </a:rPr>
              <a:t>Organisations</a:t>
            </a:r>
            <a:endParaRPr lang="en-AU" sz="4000" b="1" dirty="0">
              <a:solidFill>
                <a:schemeClr val="accent1"/>
              </a:solidFill>
              <a:latin typeface="+mj-lt"/>
            </a:endParaRPr>
          </a:p>
        </p:txBody>
      </p:sp>
      <p:graphicFrame>
        <p:nvGraphicFramePr>
          <p:cNvPr id="10" name="Diagram 9">
            <a:extLst>
              <a:ext uri="{FF2B5EF4-FFF2-40B4-BE49-F238E27FC236}">
                <a16:creationId xmlns:a16="http://schemas.microsoft.com/office/drawing/2014/main" id="{061E2AEF-D31C-BD32-ACB5-F67767E1005F}"/>
              </a:ext>
            </a:extLst>
          </p:cNvPr>
          <p:cNvGraphicFramePr/>
          <p:nvPr>
            <p:extLst>
              <p:ext uri="{D42A27DB-BD31-4B8C-83A1-F6EECF244321}">
                <p14:modId xmlns:p14="http://schemas.microsoft.com/office/powerpoint/2010/main" val="3381135145"/>
              </p:ext>
            </p:extLst>
          </p:nvPr>
        </p:nvGraphicFramePr>
        <p:xfrm>
          <a:off x="1278506" y="2146984"/>
          <a:ext cx="9261674" cy="3645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ADBB5B13-291F-2ABB-49B3-41B373E6D849}"/>
              </a:ext>
            </a:extLst>
          </p:cNvPr>
          <p:cNvSpPr/>
          <p:nvPr/>
        </p:nvSpPr>
        <p:spPr>
          <a:xfrm>
            <a:off x="914400" y="5792841"/>
            <a:ext cx="1669773" cy="6001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7781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4B336B-EA55-0367-27B7-31C7E707F7E2}"/>
              </a:ext>
            </a:extLst>
          </p:cNvPr>
          <p:cNvSpPr txBox="1"/>
          <p:nvPr/>
        </p:nvSpPr>
        <p:spPr>
          <a:xfrm>
            <a:off x="768627" y="335917"/>
            <a:ext cx="11246136" cy="5068054"/>
          </a:xfrm>
          <a:prstGeom prst="rect">
            <a:avLst/>
          </a:prstGeom>
          <a:noFill/>
        </p:spPr>
        <p:txBody>
          <a:bodyPr wrap="square">
            <a:spAutoFit/>
          </a:bodyPr>
          <a:lstStyle/>
          <a:p>
            <a:pPr marR="0" algn="ctr" rtl="0">
              <a:spcAft>
                <a:spcPts val="600"/>
              </a:spcAft>
            </a:pPr>
            <a:r>
              <a:rPr lang="en-AU" sz="4000" b="1" dirty="0">
                <a:solidFill>
                  <a:schemeClr val="accent1"/>
                </a:solidFill>
                <a:latin typeface="+mj-lt"/>
              </a:rPr>
              <a:t>NSW </a:t>
            </a:r>
          </a:p>
          <a:p>
            <a:pPr marR="0" algn="ctr" rtl="0">
              <a:lnSpc>
                <a:spcPts val="2200"/>
              </a:lnSpc>
              <a:spcAft>
                <a:spcPts val="1200"/>
              </a:spcAft>
            </a:pPr>
            <a:r>
              <a:rPr lang="en-US" sz="1600" b="1" dirty="0">
                <a:solidFill>
                  <a:schemeClr val="accent5"/>
                </a:solidFill>
              </a:rPr>
              <a:t>DESIGN AN INDEPENDENT, ABORIGINAL-LED ACCOUNTABILITY MECHANISM TO MONITOR GOVERNMENT ACCOUNTABILITY: </a:t>
            </a:r>
          </a:p>
          <a:p>
            <a:pPr marR="0" rtl="0">
              <a:lnSpc>
                <a:spcPts val="2200"/>
              </a:lnSpc>
              <a:spcAft>
                <a:spcPts val="1200"/>
              </a:spcAft>
            </a:pPr>
            <a:r>
              <a:rPr lang="en-US" sz="1600" dirty="0"/>
              <a:t>• </a:t>
            </a:r>
            <a:r>
              <a:rPr lang="en-US" sz="2000" dirty="0"/>
              <a:t>By 2024, we will develop a pilot design for an Aboriginal-led accountability mechanism to monitor </a:t>
            </a:r>
            <a:r>
              <a:rPr lang="en-US" sz="2000" b="1" dirty="0"/>
              <a:t>the alignment of government policies on Closing the Gap</a:t>
            </a:r>
            <a:r>
              <a:rPr lang="en-US" sz="2000" dirty="0"/>
              <a:t>. This will be based on foundational work and research on the best model and design for this accountability mechanism.</a:t>
            </a:r>
          </a:p>
          <a:p>
            <a:pPr marR="0" rtl="0">
              <a:lnSpc>
                <a:spcPts val="2200"/>
              </a:lnSpc>
            </a:pPr>
            <a:r>
              <a:rPr lang="en-US" sz="2000" dirty="0"/>
              <a:t> o The accountability mechanism will include at least two core aspects: </a:t>
            </a:r>
          </a:p>
          <a:p>
            <a:pPr marR="0" rtl="0">
              <a:lnSpc>
                <a:spcPts val="2200"/>
              </a:lnSpc>
              <a:spcAft>
                <a:spcPts val="1200"/>
              </a:spcAft>
            </a:pPr>
            <a:r>
              <a:rPr lang="en-US" sz="2000" dirty="0"/>
              <a:t>	▪ establishment of core criteria to monitor, improve and evaluate the alignment of 	government policies and programs with the Closing the Gap commitments to 	transform government </a:t>
            </a:r>
            <a:r>
              <a:rPr lang="en-US" sz="2000" dirty="0" err="1"/>
              <a:t>organisations</a:t>
            </a:r>
            <a:r>
              <a:rPr lang="en-US" sz="2000" dirty="0"/>
              <a:t> and services*</a:t>
            </a:r>
          </a:p>
          <a:p>
            <a:pPr marR="0" rtl="0">
              <a:lnSpc>
                <a:spcPts val="2200"/>
              </a:lnSpc>
              <a:spcAft>
                <a:spcPts val="1200"/>
              </a:spcAft>
            </a:pPr>
            <a:r>
              <a:rPr lang="en-US" sz="2000" dirty="0"/>
              <a:t>	 ▪ establishment of </a:t>
            </a:r>
            <a:r>
              <a:rPr lang="en-US" sz="2000" b="1" dirty="0"/>
              <a:t>an independent Aboriginal accountability authority. </a:t>
            </a:r>
          </a:p>
          <a:p>
            <a:pPr marR="0" rtl="0">
              <a:lnSpc>
                <a:spcPts val="2200"/>
              </a:lnSpc>
              <a:spcAft>
                <a:spcPts val="1200"/>
              </a:spcAft>
            </a:pPr>
            <a:r>
              <a:rPr lang="en-US" sz="2000" dirty="0"/>
              <a:t>o Following the design phase, there will be a trial period and then implementation of the mechanism.*</a:t>
            </a:r>
            <a:endParaRPr lang="en-AU" sz="2000" dirty="0"/>
          </a:p>
        </p:txBody>
      </p:sp>
      <p:sp>
        <p:nvSpPr>
          <p:cNvPr id="3" name="Rectangle 2">
            <a:extLst>
              <a:ext uri="{FF2B5EF4-FFF2-40B4-BE49-F238E27FC236}">
                <a16:creationId xmlns:a16="http://schemas.microsoft.com/office/drawing/2014/main" id="{61D2E3FA-A81A-EB68-89EB-E79B97A51A60}"/>
              </a:ext>
            </a:extLst>
          </p:cNvPr>
          <p:cNvSpPr/>
          <p:nvPr/>
        </p:nvSpPr>
        <p:spPr>
          <a:xfrm>
            <a:off x="914400" y="5792841"/>
            <a:ext cx="1669773" cy="6001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17756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E5CB3C-4F7D-CE1A-1A21-22F2E4107654}"/>
              </a:ext>
            </a:extLst>
          </p:cNvPr>
          <p:cNvSpPr txBox="1"/>
          <p:nvPr/>
        </p:nvSpPr>
        <p:spPr>
          <a:xfrm>
            <a:off x="508540" y="481689"/>
            <a:ext cx="10782311" cy="5078313"/>
          </a:xfrm>
          <a:prstGeom prst="rect">
            <a:avLst/>
          </a:prstGeom>
          <a:noFill/>
        </p:spPr>
        <p:txBody>
          <a:bodyPr wrap="square">
            <a:spAutoFit/>
          </a:bodyPr>
          <a:lstStyle/>
          <a:p>
            <a:pPr marR="0" algn="ctr" rtl="0">
              <a:spcAft>
                <a:spcPts val="600"/>
              </a:spcAft>
            </a:pPr>
            <a:r>
              <a:rPr lang="en-AU" sz="4000" b="1" dirty="0">
                <a:solidFill>
                  <a:schemeClr val="accent1"/>
                </a:solidFill>
                <a:latin typeface="+mj-lt"/>
              </a:rPr>
              <a:t>National </a:t>
            </a:r>
          </a:p>
          <a:p>
            <a:pPr algn="ctr">
              <a:spcAft>
                <a:spcPts val="600"/>
              </a:spcAft>
            </a:pPr>
            <a:r>
              <a:rPr lang="en-AU" sz="1400" b="1" dirty="0">
                <a:solidFill>
                  <a:schemeClr val="accent5"/>
                </a:solidFill>
              </a:rPr>
              <a:t>PARTNERSHIP ACTIONS</a:t>
            </a:r>
          </a:p>
          <a:p>
            <a:pPr algn="l">
              <a:buFont typeface="+mj-lt"/>
              <a:buAutoNum type="arabicPeriod" startAt="67"/>
            </a:pPr>
            <a:r>
              <a:rPr lang="en-US" sz="2000" dirty="0"/>
              <a:t>By 2023, Government Parties agree to each identify, develop or strengthen an independent mechanism, or mechanisms, that will </a:t>
            </a:r>
            <a:r>
              <a:rPr lang="en-US" sz="2000" b="1" dirty="0"/>
              <a:t>support, monitor, and report </a:t>
            </a:r>
            <a:r>
              <a:rPr lang="en-US" sz="2000" dirty="0"/>
              <a:t>on the transformation of mainstream agencies and institutions. The mechanism, or mechanisms, will:</a:t>
            </a:r>
            <a:br>
              <a:rPr lang="en-US" sz="2000" dirty="0"/>
            </a:br>
            <a:endParaRPr lang="en-US" sz="2000" dirty="0"/>
          </a:p>
          <a:p>
            <a:pPr marL="914400" lvl="1" indent="-457200" algn="l">
              <a:buAutoNum type="alphaUcPeriod"/>
            </a:pPr>
            <a:r>
              <a:rPr lang="en-US" sz="2000" dirty="0"/>
              <a:t>support mainstream agencies and institutions to embed transformation elements, as outlined in Clause 59, and monitoring their progress</a:t>
            </a:r>
          </a:p>
          <a:p>
            <a:pPr marL="914400" lvl="1" indent="-457200" algn="l">
              <a:buAutoNum type="alphaUcPeriod"/>
            </a:pPr>
            <a:r>
              <a:rPr lang="en-US" sz="2000" dirty="0"/>
              <a:t>be </a:t>
            </a:r>
            <a:r>
              <a:rPr lang="en-US" sz="2000" dirty="0" err="1"/>
              <a:t>recognisable</a:t>
            </a:r>
            <a:r>
              <a:rPr lang="en-US" sz="2000" dirty="0"/>
              <a:t> for Aboriginal and Torres Strait Islander people and be culturally safe</a:t>
            </a:r>
          </a:p>
          <a:p>
            <a:pPr marL="914400" lvl="1" indent="-457200" algn="l">
              <a:buAutoNum type="alphaUcPeriod"/>
            </a:pPr>
            <a:r>
              <a:rPr lang="en-US" sz="2000" dirty="0"/>
              <a:t>engage with Aboriginal and Torres Strait Islander people to listen and to respond to concerns about mainstream institutions and agencies</a:t>
            </a:r>
          </a:p>
          <a:p>
            <a:pPr marL="914400" lvl="1" indent="-457200" algn="l">
              <a:buAutoNum type="alphaUcPeriod"/>
            </a:pPr>
            <a:r>
              <a:rPr lang="en-US" sz="2000" dirty="0"/>
              <a:t>report publicly on the transformation of mainstream agencies and institutions, including progress, barriers and solutions.</a:t>
            </a:r>
          </a:p>
        </p:txBody>
      </p:sp>
      <p:sp>
        <p:nvSpPr>
          <p:cNvPr id="2" name="Rectangle 1">
            <a:extLst>
              <a:ext uri="{FF2B5EF4-FFF2-40B4-BE49-F238E27FC236}">
                <a16:creationId xmlns:a16="http://schemas.microsoft.com/office/drawing/2014/main" id="{1BBF255A-D28A-6780-3FEF-8DFCCED9B662}"/>
              </a:ext>
            </a:extLst>
          </p:cNvPr>
          <p:cNvSpPr/>
          <p:nvPr/>
        </p:nvSpPr>
        <p:spPr>
          <a:xfrm>
            <a:off x="914400" y="5792841"/>
            <a:ext cx="1669773" cy="6001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36925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45B48B-D084-0158-2A73-82ABD5DC7FD4}"/>
              </a:ext>
            </a:extLst>
          </p:cNvPr>
          <p:cNvSpPr txBox="1"/>
          <p:nvPr/>
        </p:nvSpPr>
        <p:spPr>
          <a:xfrm>
            <a:off x="5738191" y="774284"/>
            <a:ext cx="6095999" cy="5972084"/>
          </a:xfrm>
          <a:prstGeom prst="rect">
            <a:avLst/>
          </a:prstGeom>
          <a:noFill/>
        </p:spPr>
        <p:txBody>
          <a:bodyPr wrap="square">
            <a:spAutoFit/>
          </a:bodyPr>
          <a:lstStyle/>
          <a:p>
            <a:pPr marR="0" algn="l" rtl="0">
              <a:spcAft>
                <a:spcPts val="600"/>
              </a:spcAft>
            </a:pPr>
            <a:r>
              <a:rPr lang="en-AU" sz="4000" b="1" dirty="0">
                <a:solidFill>
                  <a:schemeClr val="accent1"/>
                </a:solidFill>
                <a:latin typeface="+mj-lt"/>
              </a:rPr>
              <a:t>Project Approach</a:t>
            </a:r>
          </a:p>
          <a:p>
            <a:pPr marR="0" algn="l" rtl="0">
              <a:lnSpc>
                <a:spcPts val="2200"/>
              </a:lnSpc>
              <a:spcAft>
                <a:spcPts val="1200"/>
              </a:spcAft>
            </a:pPr>
            <a:endParaRPr lang="en-AU" sz="1600" b="1" dirty="0">
              <a:solidFill>
                <a:schemeClr val="accent5"/>
              </a:solidFill>
            </a:endParaRPr>
          </a:p>
          <a:p>
            <a:pPr marR="0" algn="l" rtl="0">
              <a:lnSpc>
                <a:spcPts val="2200"/>
              </a:lnSpc>
              <a:spcAft>
                <a:spcPts val="1200"/>
              </a:spcAft>
            </a:pPr>
            <a:r>
              <a:rPr lang="en-AU" sz="1600" b="1" dirty="0">
                <a:solidFill>
                  <a:schemeClr val="accent5"/>
                </a:solidFill>
              </a:rPr>
              <a:t>Stakeholder engagement </a:t>
            </a:r>
            <a:r>
              <a:rPr lang="en-AU" sz="1600" dirty="0"/>
              <a:t>with Aboriginal community; Aboriginal sector; Government, accountability bodies; experts. </a:t>
            </a:r>
          </a:p>
          <a:p>
            <a:pPr marR="0" algn="l" rtl="0">
              <a:lnSpc>
                <a:spcPts val="2200"/>
              </a:lnSpc>
              <a:spcAft>
                <a:spcPts val="1200"/>
              </a:spcAft>
            </a:pPr>
            <a:r>
              <a:rPr lang="en-AU" sz="1600" dirty="0"/>
              <a:t>Phase 1 – broad questions (August – November)</a:t>
            </a:r>
          </a:p>
          <a:p>
            <a:pPr marR="0" algn="l" rtl="0">
              <a:lnSpc>
                <a:spcPts val="2200"/>
              </a:lnSpc>
              <a:spcAft>
                <a:spcPts val="1200"/>
              </a:spcAft>
            </a:pPr>
            <a:r>
              <a:rPr lang="en-AU" sz="1600" dirty="0"/>
              <a:t>Deliberative Forum (October)</a:t>
            </a:r>
          </a:p>
          <a:p>
            <a:pPr marR="0" algn="l" rtl="0">
              <a:lnSpc>
                <a:spcPts val="2200"/>
              </a:lnSpc>
              <a:spcAft>
                <a:spcPts val="1200"/>
              </a:spcAft>
            </a:pPr>
            <a:r>
              <a:rPr lang="en-AU" sz="1600" dirty="0"/>
              <a:t>Phase 2 – Models for feedback (January – April)</a:t>
            </a:r>
          </a:p>
          <a:p>
            <a:pPr marR="0" algn="l" rtl="0">
              <a:lnSpc>
                <a:spcPts val="2200"/>
              </a:lnSpc>
              <a:spcAft>
                <a:spcPts val="1200"/>
              </a:spcAft>
            </a:pPr>
            <a:r>
              <a:rPr lang="en-AU" sz="1600" b="1" dirty="0">
                <a:solidFill>
                  <a:schemeClr val="accent5"/>
                </a:solidFill>
              </a:rPr>
              <a:t>Research</a:t>
            </a:r>
          </a:p>
          <a:p>
            <a:pPr marR="0" algn="l" rtl="0">
              <a:lnSpc>
                <a:spcPts val="2200"/>
              </a:lnSpc>
              <a:spcAft>
                <a:spcPts val="1200"/>
              </a:spcAft>
            </a:pPr>
            <a:r>
              <a:rPr lang="en-AU" sz="1600" dirty="0"/>
              <a:t>Scan of bodies (complete)</a:t>
            </a:r>
          </a:p>
          <a:p>
            <a:pPr marR="0" algn="l" rtl="0">
              <a:lnSpc>
                <a:spcPts val="2200"/>
              </a:lnSpc>
              <a:spcAft>
                <a:spcPts val="1200"/>
              </a:spcAft>
            </a:pPr>
            <a:r>
              <a:rPr lang="en-AU" sz="1600" dirty="0"/>
              <a:t>Scan of approaches (underway)</a:t>
            </a:r>
          </a:p>
          <a:p>
            <a:pPr marR="0" algn="l" rtl="0">
              <a:lnSpc>
                <a:spcPts val="2200"/>
              </a:lnSpc>
              <a:spcAft>
                <a:spcPts val="1200"/>
              </a:spcAft>
            </a:pPr>
            <a:r>
              <a:rPr lang="en-AU" sz="1600" dirty="0"/>
              <a:t>Literature scan (early next year)</a:t>
            </a:r>
          </a:p>
          <a:p>
            <a:pPr marR="0" algn="l" rtl="0">
              <a:lnSpc>
                <a:spcPts val="2200"/>
              </a:lnSpc>
              <a:spcAft>
                <a:spcPts val="1200"/>
              </a:spcAft>
            </a:pPr>
            <a:r>
              <a:rPr lang="en-AU" sz="1600" dirty="0"/>
              <a:t>Final report (April – June)</a:t>
            </a:r>
          </a:p>
          <a:p>
            <a:pPr marR="0" algn="l" rtl="0">
              <a:lnSpc>
                <a:spcPts val="2200"/>
              </a:lnSpc>
              <a:spcAft>
                <a:spcPts val="1200"/>
              </a:spcAft>
            </a:pPr>
            <a:endParaRPr lang="en-AU" dirty="0"/>
          </a:p>
        </p:txBody>
      </p:sp>
      <p:sp>
        <p:nvSpPr>
          <p:cNvPr id="2" name="Oval 1">
            <a:extLst>
              <a:ext uri="{FF2B5EF4-FFF2-40B4-BE49-F238E27FC236}">
                <a16:creationId xmlns:a16="http://schemas.microsoft.com/office/drawing/2014/main" id="{2F5A8408-997A-3ADF-B040-3D691653A1BA}"/>
              </a:ext>
            </a:extLst>
          </p:cNvPr>
          <p:cNvSpPr/>
          <p:nvPr/>
        </p:nvSpPr>
        <p:spPr>
          <a:xfrm>
            <a:off x="939965" y="1115228"/>
            <a:ext cx="4184359" cy="4184359"/>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Rectangle 3">
            <a:extLst>
              <a:ext uri="{FF2B5EF4-FFF2-40B4-BE49-F238E27FC236}">
                <a16:creationId xmlns:a16="http://schemas.microsoft.com/office/drawing/2014/main" id="{864424D4-4777-8B27-6098-84B144E50E9F}"/>
              </a:ext>
            </a:extLst>
          </p:cNvPr>
          <p:cNvSpPr/>
          <p:nvPr/>
        </p:nvSpPr>
        <p:spPr>
          <a:xfrm>
            <a:off x="914400" y="5792841"/>
            <a:ext cx="1669773" cy="6001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74581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9000"/>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FCEFE6-8C52-657A-DA3E-F6B14C1F54C0}"/>
              </a:ext>
            </a:extLst>
          </p:cNvPr>
          <p:cNvSpPr/>
          <p:nvPr/>
        </p:nvSpPr>
        <p:spPr>
          <a:xfrm>
            <a:off x="427383" y="1601249"/>
            <a:ext cx="11337234" cy="4918821"/>
          </a:xfrm>
          <a:prstGeom prst="rect">
            <a:avLst/>
          </a:prstGeom>
          <a:solidFill>
            <a:schemeClr val="bg1">
              <a:alpha val="8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Oval 4">
            <a:extLst>
              <a:ext uri="{FF2B5EF4-FFF2-40B4-BE49-F238E27FC236}">
                <a16:creationId xmlns:a16="http://schemas.microsoft.com/office/drawing/2014/main" id="{74C99AED-9939-23EE-EFFC-4D8B572559A1}"/>
              </a:ext>
            </a:extLst>
          </p:cNvPr>
          <p:cNvSpPr/>
          <p:nvPr/>
        </p:nvSpPr>
        <p:spPr>
          <a:xfrm>
            <a:off x="5380383" y="1905407"/>
            <a:ext cx="7231091" cy="440709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ct val="90000"/>
              </a:lnSpc>
              <a:spcAft>
                <a:spcPts val="1000"/>
              </a:spcAft>
            </a:pPr>
            <a:r>
              <a:rPr lang="en-US" sz="2000" b="1" dirty="0">
                <a:solidFill>
                  <a:schemeClr val="accent1"/>
                </a:solidFill>
              </a:rPr>
              <a:t>BODIES TO CONSIDER AS MECHANISM</a:t>
            </a:r>
          </a:p>
          <a:p>
            <a:pPr marL="0" lvl="1">
              <a:lnSpc>
                <a:spcPct val="90000"/>
              </a:lnSpc>
              <a:spcAft>
                <a:spcPts val="1000"/>
              </a:spcAft>
            </a:pPr>
            <a:r>
              <a:rPr lang="en-AU" sz="1800" dirty="0">
                <a:solidFill>
                  <a:schemeClr val="tx1"/>
                </a:solidFill>
                <a:effectLst/>
                <a:latin typeface="+mj-lt"/>
                <a:ea typeface="Calibri" panose="020F0502020204030204" pitchFamily="34" charset="0"/>
                <a:cs typeface="Times New Roman" panose="02020603050405020304" pitchFamily="18" charset="0"/>
              </a:rPr>
              <a:t>No existing accountability bodies in NSW fully meet the needs of the Mechanism.</a:t>
            </a:r>
          </a:p>
          <a:p>
            <a:pPr marL="0" lvl="1">
              <a:lnSpc>
                <a:spcPct val="90000"/>
              </a:lnSpc>
              <a:spcAft>
                <a:spcPts val="1000"/>
              </a:spcAft>
            </a:pPr>
            <a:endParaRPr lang="en-AU" dirty="0">
              <a:solidFill>
                <a:schemeClr val="tx1"/>
              </a:solidFill>
              <a:latin typeface="+mj-lt"/>
              <a:ea typeface="Calibri" panose="020F0502020204030204" pitchFamily="34" charset="0"/>
              <a:cs typeface="Times New Roman" panose="02020603050405020304" pitchFamily="18" charset="0"/>
            </a:endParaRPr>
          </a:p>
          <a:p>
            <a:pPr marL="0" lvl="1">
              <a:lnSpc>
                <a:spcPct val="90000"/>
              </a:lnSpc>
              <a:spcAft>
                <a:spcPts val="1000"/>
              </a:spcAft>
            </a:pPr>
            <a:r>
              <a:rPr lang="en-AU" dirty="0">
                <a:solidFill>
                  <a:schemeClr val="tx1"/>
                </a:solidFill>
                <a:latin typeface="+mj-lt"/>
                <a:ea typeface="Calibri" panose="020F0502020204030204" pitchFamily="34" charset="0"/>
                <a:cs typeface="Times New Roman" panose="02020603050405020304" pitchFamily="18" charset="0"/>
              </a:rPr>
              <a:t>Could reform: </a:t>
            </a:r>
            <a:endParaRPr lang="en-AU" sz="1800" dirty="0">
              <a:solidFill>
                <a:schemeClr val="tx1"/>
              </a:solidFill>
              <a:effectLst/>
              <a:latin typeface="+mj-lt"/>
              <a:ea typeface="Calibri" panose="020F0502020204030204" pitchFamily="34" charset="0"/>
              <a:cs typeface="Times New Roman" panose="02020603050405020304" pitchFamily="18" charset="0"/>
            </a:endParaRPr>
          </a:p>
          <a:p>
            <a:pPr marL="0" lvl="1">
              <a:lnSpc>
                <a:spcPct val="90000"/>
              </a:lnSpc>
              <a:spcAft>
                <a:spcPts val="1000"/>
              </a:spcAft>
            </a:pPr>
            <a:r>
              <a:rPr lang="en-AU" sz="1800" dirty="0">
                <a:solidFill>
                  <a:schemeClr val="tx1"/>
                </a:solidFill>
                <a:effectLst/>
                <a:latin typeface="+mj-lt"/>
                <a:ea typeface="Calibri" panose="020F0502020204030204" pitchFamily="34" charset="0"/>
                <a:cs typeface="Times New Roman" panose="02020603050405020304" pitchFamily="18" charset="0"/>
              </a:rPr>
              <a:t>Deputy Ombudsman for Aboriginal Programs,</a:t>
            </a:r>
          </a:p>
          <a:p>
            <a:pPr marL="0" lvl="1">
              <a:lnSpc>
                <a:spcPct val="90000"/>
              </a:lnSpc>
              <a:spcAft>
                <a:spcPts val="1000"/>
              </a:spcAft>
            </a:pPr>
            <a:r>
              <a:rPr lang="en-AU" sz="1800" dirty="0">
                <a:solidFill>
                  <a:schemeClr val="tx1"/>
                </a:solidFill>
                <a:effectLst/>
                <a:latin typeface="+mj-lt"/>
                <a:ea typeface="Calibri" panose="020F0502020204030204" pitchFamily="34" charset="0"/>
                <a:cs typeface="Times New Roman" panose="02020603050405020304" pitchFamily="18" charset="0"/>
              </a:rPr>
              <a:t>NSW Auditor-General </a:t>
            </a:r>
          </a:p>
          <a:p>
            <a:pPr marL="0" lvl="1">
              <a:lnSpc>
                <a:spcPct val="90000"/>
              </a:lnSpc>
              <a:spcAft>
                <a:spcPts val="1000"/>
              </a:spcAft>
            </a:pPr>
            <a:r>
              <a:rPr lang="en-AU" sz="1800" dirty="0">
                <a:solidFill>
                  <a:schemeClr val="tx1"/>
                </a:solidFill>
                <a:effectLst/>
                <a:latin typeface="+mj-lt"/>
                <a:ea typeface="Calibri" panose="020F0502020204030204" pitchFamily="34" charset="0"/>
                <a:cs typeface="Times New Roman" panose="02020603050405020304" pitchFamily="18" charset="0"/>
              </a:rPr>
              <a:t>Dependent on perception by Aboriginal community. </a:t>
            </a:r>
          </a:p>
          <a:p>
            <a:pPr marL="0" lvl="1">
              <a:lnSpc>
                <a:spcPct val="90000"/>
              </a:lnSpc>
              <a:spcAft>
                <a:spcPts val="1000"/>
              </a:spcAft>
            </a:pPr>
            <a:endParaRPr lang="en-AU" sz="1800" dirty="0">
              <a:solidFill>
                <a:schemeClr val="tx1"/>
              </a:solidFill>
              <a:effectLs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6B6E5C0-F0C4-DF8F-490D-2A8E0AF9FDB4}"/>
              </a:ext>
            </a:extLst>
          </p:cNvPr>
          <p:cNvSpPr txBox="1"/>
          <p:nvPr/>
        </p:nvSpPr>
        <p:spPr>
          <a:xfrm>
            <a:off x="152401" y="611097"/>
            <a:ext cx="5943600" cy="707886"/>
          </a:xfrm>
          <a:prstGeom prst="rect">
            <a:avLst/>
          </a:prstGeom>
          <a:solidFill>
            <a:schemeClr val="accent2"/>
          </a:solidFill>
        </p:spPr>
        <p:txBody>
          <a:bodyPr wrap="square" rtlCol="0">
            <a:spAutoFit/>
          </a:bodyPr>
          <a:lstStyle/>
          <a:p>
            <a:r>
              <a:rPr lang="en-US" sz="4000" b="1" dirty="0">
                <a:solidFill>
                  <a:schemeClr val="bg1"/>
                </a:solidFill>
              </a:rPr>
              <a:t>JURISDICTIONAL SCAN</a:t>
            </a:r>
            <a:endParaRPr lang="en-AU" sz="4000" b="1" dirty="0">
              <a:solidFill>
                <a:schemeClr val="bg1"/>
              </a:solidFill>
            </a:endParaRPr>
          </a:p>
        </p:txBody>
      </p:sp>
      <p:sp>
        <p:nvSpPr>
          <p:cNvPr id="2" name="Oval 1">
            <a:extLst>
              <a:ext uri="{FF2B5EF4-FFF2-40B4-BE49-F238E27FC236}">
                <a16:creationId xmlns:a16="http://schemas.microsoft.com/office/drawing/2014/main" id="{96BEEEFC-246A-6E34-F7EA-A40A2C37078C}"/>
              </a:ext>
            </a:extLst>
          </p:cNvPr>
          <p:cNvSpPr/>
          <p:nvPr/>
        </p:nvSpPr>
        <p:spPr>
          <a:xfrm>
            <a:off x="0" y="933886"/>
            <a:ext cx="7093974" cy="59241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ct val="90000"/>
              </a:lnSpc>
              <a:spcAft>
                <a:spcPts val="1000"/>
              </a:spcAft>
            </a:pPr>
            <a:r>
              <a:rPr lang="en-US" sz="2000" b="1" dirty="0">
                <a:solidFill>
                  <a:schemeClr val="accent1"/>
                </a:solidFill>
              </a:rPr>
              <a:t>SUCCESS OF BODIES</a:t>
            </a:r>
          </a:p>
          <a:p>
            <a:pPr marL="0" lvl="1">
              <a:lnSpc>
                <a:spcPct val="90000"/>
              </a:lnSpc>
              <a:spcAft>
                <a:spcPts val="1000"/>
              </a:spcAft>
            </a:pPr>
            <a:r>
              <a:rPr lang="en-AU" sz="1800" kern="100" dirty="0">
                <a:solidFill>
                  <a:schemeClr val="tx1"/>
                </a:solidFill>
                <a:effectLst/>
                <a:latin typeface="+mj-lt"/>
                <a:ea typeface="Calibri" panose="020F0502020204030204" pitchFamily="34" charset="0"/>
                <a:cs typeface="Times New Roman" panose="02020603050405020304" pitchFamily="18" charset="0"/>
              </a:rPr>
              <a:t>The success of an accountability body is rooted in its power to bring about change. </a:t>
            </a:r>
          </a:p>
          <a:p>
            <a:pPr marL="0" lvl="1">
              <a:lnSpc>
                <a:spcPct val="90000"/>
              </a:lnSpc>
              <a:spcAft>
                <a:spcPts val="1000"/>
              </a:spcAft>
            </a:pPr>
            <a:r>
              <a:rPr lang="en-AU" sz="1800" kern="100" dirty="0">
                <a:solidFill>
                  <a:schemeClr val="tx1"/>
                </a:solidFill>
                <a:effectLst/>
                <a:latin typeface="+mj-lt"/>
                <a:ea typeface="Calibri" panose="020F0502020204030204" pitchFamily="34" charset="0"/>
                <a:cs typeface="Times New Roman" panose="02020603050405020304" pitchFamily="18" charset="0"/>
              </a:rPr>
              <a:t>Hard power – consequences.</a:t>
            </a:r>
          </a:p>
          <a:p>
            <a:pPr marL="0" lvl="1">
              <a:lnSpc>
                <a:spcPct val="90000"/>
              </a:lnSpc>
              <a:spcAft>
                <a:spcPts val="1000"/>
              </a:spcAft>
            </a:pPr>
            <a:r>
              <a:rPr lang="en-AU" sz="1800" kern="100" dirty="0">
                <a:solidFill>
                  <a:schemeClr val="tx1"/>
                </a:solidFill>
                <a:effectLst/>
                <a:latin typeface="+mj-lt"/>
                <a:ea typeface="Calibri" panose="020F0502020204030204" pitchFamily="34" charset="0"/>
                <a:cs typeface="Times New Roman" panose="02020603050405020304" pitchFamily="18" charset="0"/>
              </a:rPr>
              <a:t>Soft power – independence.</a:t>
            </a:r>
            <a:endParaRPr lang="en-A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1">
              <a:lnSpc>
                <a:spcPct val="90000"/>
              </a:lnSpc>
              <a:spcAft>
                <a:spcPts val="1000"/>
              </a:spcAft>
            </a:pPr>
            <a:endParaRPr lang="en-US" sz="2000" b="1" dirty="0">
              <a:solidFill>
                <a:schemeClr val="accent1"/>
              </a:solidFill>
            </a:endParaRPr>
          </a:p>
          <a:p>
            <a:pPr marL="0" lvl="1">
              <a:lnSpc>
                <a:spcPct val="90000"/>
              </a:lnSpc>
              <a:spcAft>
                <a:spcPts val="1000"/>
              </a:spcAft>
            </a:pPr>
            <a:r>
              <a:rPr lang="en-US" sz="2000" b="1" dirty="0">
                <a:solidFill>
                  <a:schemeClr val="accent1"/>
                </a:solidFill>
              </a:rPr>
              <a:t>BODIES TO LEARN FROM</a:t>
            </a:r>
          </a:p>
          <a:p>
            <a:pPr marL="0" lvl="1">
              <a:lnSpc>
                <a:spcPct val="90000"/>
              </a:lnSpc>
              <a:spcAft>
                <a:spcPts val="1000"/>
              </a:spcAft>
            </a:pPr>
            <a:r>
              <a:rPr lang="en-AU" dirty="0">
                <a:solidFill>
                  <a:schemeClr val="tx1"/>
                </a:solidFill>
                <a:effectLst/>
                <a:ea typeface="Calibri" panose="020F0502020204030204" pitchFamily="34" charset="0"/>
                <a:cs typeface="Times New Roman" panose="02020603050405020304" pitchFamily="18" charset="0"/>
              </a:rPr>
              <a:t>Commonwealth Productivity Commission</a:t>
            </a:r>
          </a:p>
          <a:p>
            <a:pPr marL="0" lvl="1">
              <a:lnSpc>
                <a:spcPct val="90000"/>
              </a:lnSpc>
              <a:spcAft>
                <a:spcPts val="1000"/>
              </a:spcAft>
            </a:pPr>
            <a:r>
              <a:rPr lang="en-AU" dirty="0">
                <a:solidFill>
                  <a:schemeClr val="tx1"/>
                </a:solidFill>
                <a:ea typeface="Calibri" panose="020F0502020204030204" pitchFamily="34" charset="0"/>
                <a:cs typeface="Times New Roman" panose="02020603050405020304" pitchFamily="18" charset="0"/>
              </a:rPr>
              <a:t>ATSIEB</a:t>
            </a:r>
            <a:endParaRPr lang="en-US" dirty="0">
              <a:solidFill>
                <a:schemeClr val="accent1"/>
              </a:solidFill>
            </a:endParaRPr>
          </a:p>
        </p:txBody>
      </p:sp>
    </p:spTree>
    <p:extLst>
      <p:ext uri="{BB962C8B-B14F-4D97-AF65-F5344CB8AC3E}">
        <p14:creationId xmlns:p14="http://schemas.microsoft.com/office/powerpoint/2010/main" val="58279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F5A8408-997A-3ADF-B040-3D691653A1BA}"/>
              </a:ext>
            </a:extLst>
          </p:cNvPr>
          <p:cNvSpPr/>
          <p:nvPr/>
        </p:nvSpPr>
        <p:spPr>
          <a:xfrm>
            <a:off x="6910361" y="1115228"/>
            <a:ext cx="4184359" cy="4184359"/>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TextBox 3">
            <a:extLst>
              <a:ext uri="{FF2B5EF4-FFF2-40B4-BE49-F238E27FC236}">
                <a16:creationId xmlns:a16="http://schemas.microsoft.com/office/drawing/2014/main" id="{956751AB-DF81-47BA-2B25-DF574DE34822}"/>
              </a:ext>
            </a:extLst>
          </p:cNvPr>
          <p:cNvSpPr txBox="1"/>
          <p:nvPr/>
        </p:nvSpPr>
        <p:spPr>
          <a:xfrm>
            <a:off x="0" y="294652"/>
            <a:ext cx="9097617" cy="707886"/>
          </a:xfrm>
          <a:prstGeom prst="rect">
            <a:avLst/>
          </a:prstGeom>
          <a:solidFill>
            <a:schemeClr val="accent2">
              <a:alpha val="68000"/>
            </a:schemeClr>
          </a:solidFill>
        </p:spPr>
        <p:txBody>
          <a:bodyPr wrap="square" rtlCol="0">
            <a:spAutoFit/>
          </a:bodyPr>
          <a:lstStyle/>
          <a:p>
            <a:r>
              <a:rPr lang="en-US" sz="4000" b="1" dirty="0">
                <a:solidFill>
                  <a:schemeClr val="bg1"/>
                </a:solidFill>
              </a:rPr>
              <a:t>PHASE ONE COMMUNITY CONSULTS</a:t>
            </a:r>
            <a:endParaRPr lang="en-AU" sz="4000" b="1" dirty="0">
              <a:solidFill>
                <a:schemeClr val="bg1"/>
              </a:solidFill>
            </a:endParaRPr>
          </a:p>
        </p:txBody>
      </p:sp>
      <p:sp>
        <p:nvSpPr>
          <p:cNvPr id="5" name="Oval 4">
            <a:extLst>
              <a:ext uri="{FF2B5EF4-FFF2-40B4-BE49-F238E27FC236}">
                <a16:creationId xmlns:a16="http://schemas.microsoft.com/office/drawing/2014/main" id="{3BA5C045-4264-11E2-EB03-6AAF70E3695D}"/>
              </a:ext>
            </a:extLst>
          </p:cNvPr>
          <p:cNvSpPr/>
          <p:nvPr/>
        </p:nvSpPr>
        <p:spPr>
          <a:xfrm>
            <a:off x="370045" y="850184"/>
            <a:ext cx="5919125" cy="538356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600"/>
              </a:lnSpc>
            </a:pPr>
            <a:endParaRPr lang="en-AU" dirty="0">
              <a:solidFill>
                <a:schemeClr val="accent1"/>
              </a:solidFill>
            </a:endParaRPr>
          </a:p>
          <a:p>
            <a:pPr marL="0" lvl="1">
              <a:lnSpc>
                <a:spcPct val="90000"/>
              </a:lnSpc>
              <a:spcAft>
                <a:spcPts val="1000"/>
              </a:spcAft>
            </a:pPr>
            <a:r>
              <a:rPr lang="en-US" sz="2000" b="1" dirty="0">
                <a:solidFill>
                  <a:schemeClr val="accent1"/>
                </a:solidFill>
              </a:rPr>
              <a:t>So far we’ve held workshops in: </a:t>
            </a:r>
          </a:p>
          <a:p>
            <a:pPr marL="0" lvl="1">
              <a:lnSpc>
                <a:spcPct val="90000"/>
              </a:lnSpc>
              <a:spcAft>
                <a:spcPts val="1000"/>
              </a:spcAft>
            </a:pPr>
            <a:r>
              <a:rPr lang="en-US" sz="2000" dirty="0">
                <a:solidFill>
                  <a:schemeClr val="tx1"/>
                </a:solidFill>
              </a:rPr>
              <a:t>Batemans Bay		Bourke</a:t>
            </a:r>
          </a:p>
          <a:p>
            <a:pPr marL="0" lvl="1">
              <a:lnSpc>
                <a:spcPct val="90000"/>
              </a:lnSpc>
              <a:spcAft>
                <a:spcPts val="1000"/>
              </a:spcAft>
            </a:pPr>
            <a:r>
              <a:rPr lang="en-US" sz="2000" dirty="0">
                <a:solidFill>
                  <a:schemeClr val="tx1"/>
                </a:solidFill>
              </a:rPr>
              <a:t>Broken Hill		Dubbo</a:t>
            </a:r>
          </a:p>
          <a:p>
            <a:pPr marL="0" lvl="1">
              <a:lnSpc>
                <a:spcPct val="90000"/>
              </a:lnSpc>
              <a:spcAft>
                <a:spcPts val="1000"/>
              </a:spcAft>
            </a:pPr>
            <a:r>
              <a:rPr lang="en-US" sz="2000" dirty="0">
                <a:solidFill>
                  <a:schemeClr val="tx1"/>
                </a:solidFill>
              </a:rPr>
              <a:t>Liverpool		</a:t>
            </a:r>
            <a:r>
              <a:rPr lang="en-US" sz="2000" dirty="0" err="1">
                <a:solidFill>
                  <a:schemeClr val="tx1"/>
                </a:solidFill>
              </a:rPr>
              <a:t>Moree</a:t>
            </a:r>
            <a:endParaRPr lang="en-US" sz="2000" dirty="0">
              <a:solidFill>
                <a:schemeClr val="tx1"/>
              </a:solidFill>
            </a:endParaRPr>
          </a:p>
          <a:p>
            <a:pPr marL="0" lvl="1">
              <a:lnSpc>
                <a:spcPct val="90000"/>
              </a:lnSpc>
              <a:spcAft>
                <a:spcPts val="1000"/>
              </a:spcAft>
            </a:pPr>
            <a:r>
              <a:rPr lang="en-US" sz="2000" dirty="0">
                <a:solidFill>
                  <a:schemeClr val="tx1"/>
                </a:solidFill>
              </a:rPr>
              <a:t>Newcastle		Orange </a:t>
            </a:r>
          </a:p>
          <a:p>
            <a:pPr marL="0" lvl="1">
              <a:lnSpc>
                <a:spcPct val="90000"/>
              </a:lnSpc>
              <a:spcAft>
                <a:spcPts val="1000"/>
              </a:spcAft>
            </a:pPr>
            <a:r>
              <a:rPr lang="en-US" sz="2000" dirty="0">
                <a:solidFill>
                  <a:schemeClr val="tx1"/>
                </a:solidFill>
              </a:rPr>
              <a:t>Redfern		Albury	</a:t>
            </a:r>
          </a:p>
          <a:p>
            <a:pPr marL="0" lvl="1">
              <a:lnSpc>
                <a:spcPct val="90000"/>
              </a:lnSpc>
              <a:spcAft>
                <a:spcPts val="1000"/>
              </a:spcAft>
            </a:pPr>
            <a:r>
              <a:rPr lang="en-US" sz="2000" dirty="0">
                <a:solidFill>
                  <a:schemeClr val="tx1"/>
                </a:solidFill>
              </a:rPr>
              <a:t>Grafton		</a:t>
            </a:r>
          </a:p>
          <a:p>
            <a:pPr marL="0" lvl="1">
              <a:lnSpc>
                <a:spcPct val="90000"/>
              </a:lnSpc>
              <a:spcAft>
                <a:spcPts val="1000"/>
              </a:spcAft>
            </a:pPr>
            <a:endParaRPr lang="en-US" sz="2000" b="1" dirty="0">
              <a:solidFill>
                <a:schemeClr val="accent1"/>
              </a:solidFill>
            </a:endParaRPr>
          </a:p>
          <a:p>
            <a:pPr marL="0" lvl="1">
              <a:lnSpc>
                <a:spcPct val="90000"/>
              </a:lnSpc>
              <a:spcAft>
                <a:spcPts val="1000"/>
              </a:spcAft>
            </a:pPr>
            <a:r>
              <a:rPr lang="en-US" sz="2000" b="1" dirty="0">
                <a:solidFill>
                  <a:schemeClr val="accent1"/>
                </a:solidFill>
              </a:rPr>
              <a:t>Still to come: </a:t>
            </a:r>
          </a:p>
          <a:p>
            <a:pPr marL="0" lvl="1">
              <a:lnSpc>
                <a:spcPct val="90000"/>
              </a:lnSpc>
              <a:spcAft>
                <a:spcPts val="1000"/>
              </a:spcAft>
            </a:pPr>
            <a:r>
              <a:rPr lang="en-US" sz="2000" dirty="0" err="1">
                <a:solidFill>
                  <a:schemeClr val="tx1"/>
                </a:solidFill>
              </a:rPr>
              <a:t>Coonabarabran</a:t>
            </a:r>
            <a:r>
              <a:rPr lang="en-US" sz="2000" dirty="0">
                <a:solidFill>
                  <a:schemeClr val="tx1"/>
                </a:solidFill>
              </a:rPr>
              <a:t> 	Tamworth</a:t>
            </a:r>
          </a:p>
          <a:p>
            <a:pPr marL="0" lvl="1">
              <a:lnSpc>
                <a:spcPct val="90000"/>
              </a:lnSpc>
              <a:spcAft>
                <a:spcPts val="1000"/>
              </a:spcAft>
            </a:pPr>
            <a:r>
              <a:rPr lang="en-US" sz="2000" dirty="0">
                <a:solidFill>
                  <a:schemeClr val="tx1"/>
                </a:solidFill>
              </a:rPr>
              <a:t>Kempsey 		</a:t>
            </a:r>
            <a:r>
              <a:rPr lang="en-US" sz="2000" dirty="0" err="1">
                <a:solidFill>
                  <a:schemeClr val="tx1"/>
                </a:solidFill>
              </a:rPr>
              <a:t>Wyong</a:t>
            </a:r>
            <a:r>
              <a:rPr lang="en-US" sz="2000" dirty="0">
                <a:solidFill>
                  <a:schemeClr val="accent1"/>
                </a:solidFill>
              </a:rPr>
              <a:t>			</a:t>
            </a:r>
          </a:p>
        </p:txBody>
      </p:sp>
      <p:sp>
        <p:nvSpPr>
          <p:cNvPr id="3" name="Rectangle 2">
            <a:extLst>
              <a:ext uri="{FF2B5EF4-FFF2-40B4-BE49-F238E27FC236}">
                <a16:creationId xmlns:a16="http://schemas.microsoft.com/office/drawing/2014/main" id="{B4E8BB42-A5FD-FD47-1359-C7D156F05992}"/>
              </a:ext>
            </a:extLst>
          </p:cNvPr>
          <p:cNvSpPr/>
          <p:nvPr/>
        </p:nvSpPr>
        <p:spPr>
          <a:xfrm>
            <a:off x="914400" y="5792841"/>
            <a:ext cx="1669773" cy="6001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31538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C6CF2D-C570-12BE-19E6-263C8140E575}"/>
              </a:ext>
            </a:extLst>
          </p:cNvPr>
          <p:cNvSpPr txBox="1"/>
          <p:nvPr/>
        </p:nvSpPr>
        <p:spPr>
          <a:xfrm>
            <a:off x="1073426" y="1033670"/>
            <a:ext cx="5022574" cy="3763081"/>
          </a:xfrm>
          <a:prstGeom prst="rect">
            <a:avLst/>
          </a:prstGeom>
          <a:noFill/>
        </p:spPr>
        <p:txBody>
          <a:bodyPr wrap="square" rtlCol="0">
            <a:spAutoFit/>
          </a:bodyPr>
          <a:lstStyle/>
          <a:p>
            <a:pPr lvl="0">
              <a:lnSpc>
                <a:spcPct val="105000"/>
              </a:lnSpc>
              <a:spcAft>
                <a:spcPts val="800"/>
              </a:spcAft>
              <a:buSzPts val="1000"/>
              <a:tabLst>
                <a:tab pos="457200" algn="l"/>
              </a:tabLst>
            </a:pPr>
            <a:r>
              <a:rPr lang="en-AU" sz="1800" b="1" dirty="0">
                <a:solidFill>
                  <a:schemeClr val="accent1"/>
                </a:solidFill>
                <a:effectLst/>
                <a:ea typeface="Times New Roman" panose="02020603050405020304" pitchFamily="18" charset="0"/>
              </a:rPr>
              <a:t>FUNCTIONS: </a:t>
            </a:r>
          </a:p>
          <a:p>
            <a:pPr marL="342900" lvl="0" indent="-342900">
              <a:lnSpc>
                <a:spcPct val="105000"/>
              </a:lnSpc>
              <a:spcAft>
                <a:spcPts val="800"/>
              </a:spcAft>
              <a:buSzPts val="1000"/>
              <a:buFont typeface="Symbol" panose="05050102010706020507" pitchFamily="18" charset="2"/>
              <a:buChar char=""/>
              <a:tabLst>
                <a:tab pos="457200" algn="l"/>
              </a:tabLst>
            </a:pPr>
            <a:r>
              <a:rPr lang="en-AU" dirty="0">
                <a:ea typeface="Calibri" panose="020F0502020204030204" pitchFamily="34" charset="0"/>
              </a:rPr>
              <a:t>Hold organisations and individuals to account for </a:t>
            </a:r>
            <a:r>
              <a:rPr lang="en-AU" b="1" dirty="0">
                <a:solidFill>
                  <a:schemeClr val="accent1"/>
                </a:solidFill>
                <a:ea typeface="Calibri" panose="020F0502020204030204" pitchFamily="34" charset="0"/>
              </a:rPr>
              <a:t>ineffective performance and bad faith actions</a:t>
            </a:r>
            <a:r>
              <a:rPr lang="en-AU" dirty="0">
                <a:ea typeface="Calibri" panose="020F0502020204030204" pitchFamily="34" charset="0"/>
              </a:rPr>
              <a:t>. </a:t>
            </a:r>
          </a:p>
          <a:p>
            <a:pPr marL="342900" lvl="0" indent="-342900">
              <a:lnSpc>
                <a:spcPct val="105000"/>
              </a:lnSpc>
              <a:spcAft>
                <a:spcPts val="800"/>
              </a:spcAft>
              <a:buSzPts val="1000"/>
              <a:buFont typeface="Symbol" panose="05050102010706020507" pitchFamily="18" charset="2"/>
              <a:buChar char=""/>
              <a:tabLst>
                <a:tab pos="457200" algn="l"/>
              </a:tabLst>
            </a:pPr>
            <a:r>
              <a:rPr lang="en-AU" sz="1800" dirty="0">
                <a:effectLst/>
                <a:ea typeface="Calibri" panose="020F0502020204030204" pitchFamily="34" charset="0"/>
              </a:rPr>
              <a:t>Measure </a:t>
            </a:r>
            <a:r>
              <a:rPr lang="en-US" sz="1800" dirty="0">
                <a:effectLst/>
                <a:ea typeface="Calibri" panose="020F0502020204030204" pitchFamily="34" charset="0"/>
              </a:rPr>
              <a:t>and communicate outcomes in a way that is meaningful for community. </a:t>
            </a:r>
          </a:p>
          <a:p>
            <a:pPr marL="342900" lvl="0" indent="-342900">
              <a:lnSpc>
                <a:spcPct val="105000"/>
              </a:lnSpc>
              <a:spcAft>
                <a:spcPts val="800"/>
              </a:spcAft>
              <a:buSzPts val="1000"/>
              <a:buFont typeface="Symbol" panose="05050102010706020507" pitchFamily="18" charset="2"/>
              <a:buChar char=""/>
              <a:tabLst>
                <a:tab pos="457200" algn="l"/>
              </a:tabLst>
            </a:pPr>
            <a:r>
              <a:rPr lang="en-AU" sz="1800" dirty="0">
                <a:effectLst/>
                <a:ea typeface="Times New Roman" panose="02020603050405020304" pitchFamily="18" charset="0"/>
              </a:rPr>
              <a:t>Reporting progress against </a:t>
            </a:r>
            <a:r>
              <a:rPr lang="en-AU" sz="1800" b="1" dirty="0">
                <a:solidFill>
                  <a:schemeClr val="accent1"/>
                </a:solidFill>
                <a:effectLst/>
                <a:ea typeface="Times New Roman" panose="02020603050405020304" pitchFamily="18" charset="0"/>
              </a:rPr>
              <a:t>local</a:t>
            </a:r>
            <a:r>
              <a:rPr lang="en-AU" sz="1800" dirty="0">
                <a:effectLst/>
                <a:ea typeface="Times New Roman" panose="02020603050405020304" pitchFamily="18" charset="0"/>
              </a:rPr>
              <a:t> needs </a:t>
            </a:r>
            <a:endParaRPr lang="en-AU" sz="1800" dirty="0">
              <a:effectLst/>
              <a:ea typeface="Calibri" panose="020F0502020204030204" pitchFamily="34" charset="0"/>
            </a:endParaRPr>
          </a:p>
          <a:p>
            <a:pPr marL="342900" lvl="0" indent="-342900">
              <a:spcAft>
                <a:spcPts val="800"/>
              </a:spcAft>
              <a:buSzPts val="1000"/>
              <a:buFont typeface="Symbol" panose="05050102010706020507" pitchFamily="18" charset="2"/>
              <a:buChar char=""/>
              <a:tabLst>
                <a:tab pos="457200" algn="l"/>
              </a:tabLst>
            </a:pPr>
            <a:r>
              <a:rPr lang="en-AU" sz="1800" dirty="0">
                <a:effectLst/>
                <a:ea typeface="Times New Roman" panose="02020603050405020304" pitchFamily="18" charset="0"/>
              </a:rPr>
              <a:t>Transparency around </a:t>
            </a:r>
            <a:r>
              <a:rPr lang="en-AU" sz="1800" b="1" dirty="0">
                <a:solidFill>
                  <a:schemeClr val="accent1"/>
                </a:solidFill>
                <a:effectLst/>
                <a:ea typeface="Times New Roman" panose="02020603050405020304" pitchFamily="18" charset="0"/>
              </a:rPr>
              <a:t>funding</a:t>
            </a:r>
            <a:r>
              <a:rPr lang="en-AU" b="1" dirty="0">
                <a:solidFill>
                  <a:schemeClr val="accent1"/>
                </a:solidFill>
                <a:ea typeface="Times New Roman" panose="02020603050405020304" pitchFamily="18" charset="0"/>
              </a:rPr>
              <a:t>.</a:t>
            </a:r>
          </a:p>
          <a:p>
            <a:pPr marL="342900" lvl="0" indent="-342900">
              <a:spcAft>
                <a:spcPts val="800"/>
              </a:spcAft>
              <a:buSzPts val="1000"/>
              <a:buFont typeface="Symbol" panose="05050102010706020507" pitchFamily="18" charset="2"/>
              <a:buChar char=""/>
              <a:tabLst>
                <a:tab pos="457200" algn="l"/>
              </a:tabLst>
            </a:pPr>
            <a:r>
              <a:rPr lang="en-AU" b="1" dirty="0">
                <a:solidFill>
                  <a:schemeClr val="accent1"/>
                </a:solidFill>
                <a:ea typeface="Times New Roman" panose="02020603050405020304" pitchFamily="18" charset="0"/>
              </a:rPr>
              <a:t>Truth test &amp; verify</a:t>
            </a:r>
            <a:r>
              <a:rPr lang="en-AU" sz="1800" dirty="0">
                <a:effectLst/>
                <a:ea typeface="Times New Roman" panose="02020603050405020304" pitchFamily="18" charset="0"/>
              </a:rPr>
              <a:t> reporting and measurement </a:t>
            </a:r>
          </a:p>
        </p:txBody>
      </p:sp>
      <p:sp>
        <p:nvSpPr>
          <p:cNvPr id="5" name="TextBox 4">
            <a:extLst>
              <a:ext uri="{FF2B5EF4-FFF2-40B4-BE49-F238E27FC236}">
                <a16:creationId xmlns:a16="http://schemas.microsoft.com/office/drawing/2014/main" id="{61D7CED7-8C5B-530A-BE58-518DD6944674}"/>
              </a:ext>
            </a:extLst>
          </p:cNvPr>
          <p:cNvSpPr txBox="1">
            <a:spLocks noGrp="1" noRot="1" noMove="1" noResize="1" noEditPoints="1" noAdjustHandles="1" noChangeArrowheads="1" noChangeShapeType="1"/>
          </p:cNvSpPr>
          <p:nvPr/>
        </p:nvSpPr>
        <p:spPr>
          <a:xfrm>
            <a:off x="5870713" y="1040296"/>
            <a:ext cx="5764696" cy="4511491"/>
          </a:xfrm>
          <a:prstGeom prst="rect">
            <a:avLst/>
          </a:prstGeom>
          <a:noFill/>
        </p:spPr>
        <p:txBody>
          <a:bodyPr wrap="square" rtlCol="0">
            <a:spAutoFit/>
          </a:bodyPr>
          <a:lstStyle/>
          <a:p>
            <a:pPr lvl="0">
              <a:lnSpc>
                <a:spcPct val="105000"/>
              </a:lnSpc>
              <a:spcAft>
                <a:spcPts val="800"/>
              </a:spcAft>
              <a:buSzPts val="1000"/>
              <a:tabLst>
                <a:tab pos="457200" algn="l"/>
              </a:tabLst>
            </a:pPr>
            <a:r>
              <a:rPr lang="en-AU" b="1" dirty="0">
                <a:solidFill>
                  <a:schemeClr val="accent1"/>
                </a:solidFill>
                <a:latin typeface="+mj-lt"/>
              </a:rPr>
              <a:t>FEATURES:</a:t>
            </a:r>
          </a:p>
          <a:p>
            <a:pPr marL="342900" lvl="0" indent="-342900">
              <a:spcAft>
                <a:spcPts val="800"/>
              </a:spcAft>
              <a:buSzPts val="1000"/>
              <a:buFont typeface="Symbol" panose="05050102010706020507" pitchFamily="18" charset="2"/>
              <a:buChar char=""/>
              <a:tabLst>
                <a:tab pos="457200" algn="l"/>
              </a:tabLst>
            </a:pPr>
            <a:r>
              <a:rPr lang="en-AU" sz="1800" dirty="0">
                <a:solidFill>
                  <a:srgbClr val="000000"/>
                </a:solidFill>
                <a:effectLst/>
                <a:latin typeface="+mj-lt"/>
                <a:ea typeface="Times New Roman" panose="02020603050405020304" pitchFamily="18" charset="0"/>
              </a:rPr>
              <a:t>Recognisable – well branded and publicised. </a:t>
            </a:r>
          </a:p>
          <a:p>
            <a:pPr marL="342900" indent="-342900">
              <a:spcAft>
                <a:spcPts val="800"/>
              </a:spcAft>
              <a:buSzPts val="1000"/>
              <a:buFont typeface="Symbol" panose="05050102010706020507" pitchFamily="18" charset="2"/>
              <a:buChar char=""/>
              <a:tabLst>
                <a:tab pos="457200" algn="l"/>
              </a:tabLst>
            </a:pPr>
            <a:r>
              <a:rPr lang="en-AU" dirty="0">
                <a:latin typeface="+mj-lt"/>
                <a:ea typeface="Times New Roman" panose="02020603050405020304" pitchFamily="18" charset="0"/>
              </a:rPr>
              <a:t>L</a:t>
            </a:r>
            <a:r>
              <a:rPr lang="en-AU" sz="1800" dirty="0">
                <a:effectLst/>
                <a:latin typeface="+mj-lt"/>
                <a:ea typeface="Times New Roman" panose="02020603050405020304" pitchFamily="18" charset="0"/>
              </a:rPr>
              <a:t>ocal, regional and state. </a:t>
            </a:r>
            <a:endParaRPr lang="en-AU" dirty="0">
              <a:latin typeface="+mj-lt"/>
              <a:ea typeface="Calibri" panose="020F0502020204030204" pitchFamily="34" charset="0"/>
            </a:endParaRPr>
          </a:p>
          <a:p>
            <a:pPr marL="342900" indent="-342900">
              <a:spcAft>
                <a:spcPts val="800"/>
              </a:spcAft>
              <a:buSzPts val="1000"/>
              <a:buFont typeface="Symbol" panose="05050102010706020507" pitchFamily="18" charset="2"/>
              <a:buChar char=""/>
              <a:tabLst>
                <a:tab pos="457200" algn="l"/>
              </a:tabLst>
            </a:pPr>
            <a:r>
              <a:rPr lang="en-US" sz="1800" dirty="0">
                <a:effectLst/>
                <a:latin typeface="+mj-lt"/>
                <a:ea typeface="Calibri" panose="020F0502020204030204" pitchFamily="34" charset="0"/>
              </a:rPr>
              <a:t>Mob in leadership positions, minimum CEO &amp; board. </a:t>
            </a:r>
          </a:p>
          <a:p>
            <a:pPr marL="342900" indent="-342900">
              <a:spcAft>
                <a:spcPts val="800"/>
              </a:spcAft>
              <a:buSzPts val="1000"/>
              <a:buFont typeface="Symbol" panose="05050102010706020507" pitchFamily="18" charset="2"/>
              <a:buChar char=""/>
              <a:tabLst>
                <a:tab pos="457200" algn="l"/>
              </a:tabLst>
            </a:pPr>
            <a:r>
              <a:rPr lang="en-US" sz="1800" dirty="0">
                <a:effectLst/>
                <a:latin typeface="+mj-lt"/>
                <a:ea typeface="Calibri" panose="020F0502020204030204" pitchFamily="34" charset="0"/>
              </a:rPr>
              <a:t>Trauma informed</a:t>
            </a:r>
            <a:endParaRPr lang="en-AU" dirty="0">
              <a:latin typeface="+mj-lt"/>
              <a:ea typeface="Calibri" panose="020F0502020204030204" pitchFamily="34" charset="0"/>
            </a:endParaRPr>
          </a:p>
          <a:p>
            <a:pPr marL="342900" indent="-342900">
              <a:spcAft>
                <a:spcPts val="800"/>
              </a:spcAft>
              <a:buSzPts val="1000"/>
              <a:buFont typeface="Symbol" panose="05050102010706020507" pitchFamily="18" charset="2"/>
              <a:buChar char=""/>
              <a:tabLst>
                <a:tab pos="457200" algn="l"/>
              </a:tabLst>
            </a:pPr>
            <a:r>
              <a:rPr lang="en-AU" sz="1800" dirty="0">
                <a:effectLst/>
                <a:latin typeface="+mj-lt"/>
                <a:ea typeface="Calibri" panose="020F0502020204030204" pitchFamily="34" charset="0"/>
              </a:rPr>
              <a:t>Plain English</a:t>
            </a:r>
          </a:p>
          <a:p>
            <a:pPr marL="342900" lvl="0" indent="-342900">
              <a:lnSpc>
                <a:spcPct val="105000"/>
              </a:lnSpc>
              <a:spcAft>
                <a:spcPts val="800"/>
              </a:spcAft>
              <a:buSzPts val="1000"/>
              <a:buFont typeface="Symbol" panose="05050102010706020507" pitchFamily="18" charset="2"/>
              <a:buChar char=""/>
              <a:tabLst>
                <a:tab pos="457200" algn="l"/>
              </a:tabLst>
            </a:pPr>
            <a:r>
              <a:rPr lang="en-AU" sz="1800" dirty="0">
                <a:effectLst/>
                <a:latin typeface="+mj-lt"/>
                <a:ea typeface="Times New Roman" panose="02020603050405020304" pitchFamily="18" charset="0"/>
              </a:rPr>
              <a:t>Adequately and sustainably funded</a:t>
            </a:r>
            <a:endParaRPr lang="en-AU" sz="1800" dirty="0">
              <a:effectLst/>
              <a:latin typeface="+mj-lt"/>
              <a:ea typeface="Calibri" panose="020F0502020204030204" pitchFamily="34" charset="0"/>
            </a:endParaRPr>
          </a:p>
          <a:p>
            <a:pPr marL="342900" lvl="0" indent="-342900">
              <a:lnSpc>
                <a:spcPct val="105000"/>
              </a:lnSpc>
              <a:spcAft>
                <a:spcPts val="800"/>
              </a:spcAft>
              <a:buSzPts val="1000"/>
              <a:buFont typeface="Symbol" panose="05050102010706020507" pitchFamily="18" charset="2"/>
              <a:buChar char=""/>
              <a:tabLst>
                <a:tab pos="457200" algn="l"/>
              </a:tabLst>
            </a:pPr>
            <a:r>
              <a:rPr lang="en-AU" sz="1800" dirty="0">
                <a:effectLst/>
                <a:latin typeface="+mj-lt"/>
                <a:ea typeface="Times New Roman" panose="02020603050405020304" pitchFamily="18" charset="0"/>
              </a:rPr>
              <a:t>Lore is centred</a:t>
            </a:r>
            <a:endParaRPr lang="en-AU" sz="1800" dirty="0">
              <a:effectLst/>
              <a:latin typeface="+mj-lt"/>
              <a:ea typeface="Calibri" panose="020F0502020204030204" pitchFamily="34" charset="0"/>
            </a:endParaRPr>
          </a:p>
          <a:p>
            <a:pPr marL="342900" lvl="0" indent="-342900">
              <a:lnSpc>
                <a:spcPct val="105000"/>
              </a:lnSpc>
              <a:spcAft>
                <a:spcPts val="800"/>
              </a:spcAft>
              <a:buSzPts val="1000"/>
              <a:buFont typeface="Symbol" panose="05050102010706020507" pitchFamily="18" charset="2"/>
              <a:buChar char=""/>
              <a:tabLst>
                <a:tab pos="457200" algn="l"/>
              </a:tabLst>
            </a:pPr>
            <a:r>
              <a:rPr lang="en-AU" dirty="0">
                <a:latin typeface="+mj-lt"/>
                <a:ea typeface="Times New Roman" panose="02020603050405020304" pitchFamily="18" charset="0"/>
              </a:rPr>
              <a:t>Legislated to have real teeth</a:t>
            </a:r>
            <a:endParaRPr lang="en-AU" sz="1800" dirty="0">
              <a:effectLst/>
              <a:latin typeface="+mj-lt"/>
              <a:ea typeface="Times New Roman" panose="02020603050405020304" pitchFamily="18" charset="0"/>
            </a:endParaRPr>
          </a:p>
          <a:p>
            <a:pPr marL="342900" lvl="0" indent="-342900">
              <a:lnSpc>
                <a:spcPct val="105000"/>
              </a:lnSpc>
              <a:spcAft>
                <a:spcPts val="800"/>
              </a:spcAft>
              <a:buSzPts val="1000"/>
              <a:buFont typeface="Symbol" panose="05050102010706020507" pitchFamily="18" charset="2"/>
              <a:buChar char=""/>
              <a:tabLst>
                <a:tab pos="457200" algn="l"/>
              </a:tabLst>
            </a:pPr>
            <a:r>
              <a:rPr lang="en-US" sz="1800" dirty="0">
                <a:effectLst/>
                <a:latin typeface="+mj-lt"/>
                <a:ea typeface="Calibri" panose="020F0502020204030204" pitchFamily="34" charset="0"/>
              </a:rPr>
              <a:t>No lateral violence</a:t>
            </a:r>
            <a:endParaRPr lang="en-AU" sz="1800" dirty="0">
              <a:effectLst/>
              <a:latin typeface="+mj-lt"/>
              <a:ea typeface="Calibri" panose="020F0502020204030204" pitchFamily="34" charset="0"/>
            </a:endParaRPr>
          </a:p>
          <a:p>
            <a:pPr marL="342900" lvl="0" indent="-342900">
              <a:spcAft>
                <a:spcPts val="800"/>
              </a:spcAft>
              <a:buSzPts val="1000"/>
              <a:buFont typeface="Symbol" panose="05050102010706020507" pitchFamily="18" charset="2"/>
              <a:buChar char=""/>
              <a:tabLst>
                <a:tab pos="457200" algn="l"/>
              </a:tabLst>
            </a:pPr>
            <a:r>
              <a:rPr lang="en-AU" dirty="0">
                <a:solidFill>
                  <a:srgbClr val="000000"/>
                </a:solidFill>
                <a:latin typeface="+mj-lt"/>
                <a:ea typeface="Times New Roman" panose="02020603050405020304" pitchFamily="18" charset="0"/>
              </a:rPr>
              <a:t>O</a:t>
            </a:r>
            <a:r>
              <a:rPr lang="en-AU" sz="1800" dirty="0">
                <a:solidFill>
                  <a:srgbClr val="000000"/>
                </a:solidFill>
                <a:effectLst/>
                <a:latin typeface="+mj-lt"/>
                <a:ea typeface="Times New Roman" panose="02020603050405020304" pitchFamily="18" charset="0"/>
              </a:rPr>
              <a:t>utreach to young people</a:t>
            </a:r>
            <a:endParaRPr lang="en-AU" sz="1800" dirty="0">
              <a:effectLst/>
              <a:latin typeface="+mj-lt"/>
              <a:ea typeface="Calibri" panose="020F0502020204030204" pitchFamily="34" charset="0"/>
            </a:endParaRPr>
          </a:p>
        </p:txBody>
      </p:sp>
      <p:sp>
        <p:nvSpPr>
          <p:cNvPr id="2" name="Rectangle 1">
            <a:extLst>
              <a:ext uri="{FF2B5EF4-FFF2-40B4-BE49-F238E27FC236}">
                <a16:creationId xmlns:a16="http://schemas.microsoft.com/office/drawing/2014/main" id="{2F9A035E-6C6E-2B64-FC75-090D751067BB}"/>
              </a:ext>
            </a:extLst>
          </p:cNvPr>
          <p:cNvSpPr/>
          <p:nvPr/>
        </p:nvSpPr>
        <p:spPr>
          <a:xfrm>
            <a:off x="914400" y="5792841"/>
            <a:ext cx="1669773" cy="6001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0745194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278F8E"/>
      </a:accent1>
      <a:accent2>
        <a:srgbClr val="EF7A22"/>
      </a:accent2>
      <a:accent3>
        <a:srgbClr val="FFC520"/>
      </a:accent3>
      <a:accent4>
        <a:srgbClr val="C7D353"/>
      </a:accent4>
      <a:accent5>
        <a:srgbClr val="61C6C7"/>
      </a:accent5>
      <a:accent6>
        <a:srgbClr val="95A83B"/>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WG presentation" id="{730AAC57-546B-43A0-8C5C-300F43A7DA69}" vid="{035069C2-A063-4535-9F80-863B4C1D70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MPW Document" ma:contentTypeID="0x0101006C0B5E815648EF46B6FA6D42F17E5E9F000C963E276195B04F83BC027CFDC94A8D" ma:contentTypeVersion="18" ma:contentTypeDescription="" ma:contentTypeScope="" ma:versionID="890d3797cbb99b93b57dec3be68e80b9">
  <xsd:schema xmlns:xsd="http://www.w3.org/2001/XMLSchema" xmlns:xs="http://www.w3.org/2001/XMLSchema" xmlns:p="http://schemas.microsoft.com/office/2006/metadata/properties" xmlns:ns2="20393cdf-440a-4521-8f19-00ba43423d00" xmlns:ns3="3d385984-9344-419b-a80b-49c06a2bdab8" targetNamespace="http://schemas.microsoft.com/office/2006/metadata/properties" ma:root="true" ma:fieldsID="a51869dd8ccfab748d30a19203c7b390" ns2:_="" ns3:_="">
    <xsd:import namespace="20393cdf-440a-4521-8f19-00ba43423d00"/>
    <xsd:import namespace="3d385984-9344-419b-a80b-49c06a2bdab8"/>
    <xsd:element name="properties">
      <xsd:complexType>
        <xsd:sequence>
          <xsd:element name="documentManagement">
            <xsd:complexType>
              <xsd:all>
                <xsd:element ref="ns2:_dlc_DocId" minOccurs="0"/>
                <xsd:element ref="ns2:_dlc_DocIdUrl" minOccurs="0"/>
                <xsd:element ref="ns2:_dlc_DocIdPersistId"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2:SharedWithUsers" minOccurs="0"/>
                <xsd:element ref="ns2:SharedWithDetails" minOccurs="0"/>
                <xsd:element ref="ns3:MediaServiceLocation" minOccurs="0"/>
                <xsd:element ref="ns2:i0f84bba906045b4af568ee102a52dcb" minOccurs="0"/>
                <xsd:element ref="ns2:TaxCatchAll" minOccurs="0"/>
                <xsd:element ref="ns3:MediaLengthInSeconds" minOccurs="0"/>
                <xsd:element ref="ns3:thumbnail" minOccurs="0"/>
                <xsd:element ref="ns3:lcf76f155ced4ddcb4097134ff3c332f" minOccurs="0"/>
                <xsd:element ref="ns3:_Flow_SignoffStatu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393cdf-440a-4521-8f19-00ba43423d0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i0f84bba906045b4af568ee102a52dcb" ma:index="20" nillable="true" ma:taxonomy="true" ma:internalName="i0f84bba906045b4af568ee102a52dcb" ma:taxonomyFieldName="RevIMBCS" ma:displayName="Record" ma:indexed="true" ma:default="1;#Unclassified|3955eeb1-2d18-4582-aeb2-00144ec3aaf5" ma:fieldId="{20f84bba-9060-45b4-af56-8ee102a52dcb}" ma:sspId="9e7832e3-0c1d-4697-8be2-0d137dca2da6" ma:termSetId="3c672b5e-1100-4960-a8a3-535520ee1155" ma:anchorId="00000000-0000-0000-0000-000000000000" ma:open="false" ma:isKeyword="false">
      <xsd:complexType>
        <xsd:sequence>
          <xsd:element ref="pc:Terms" minOccurs="0" maxOccurs="1"/>
        </xsd:sequence>
      </xsd:complexType>
    </xsd:element>
    <xsd:element name="TaxCatchAll" ma:index="21" nillable="true" ma:displayName="Taxonomy Catch All Column" ma:hidden="true" ma:list="{af6d4cc1-c529-4b5b-a8f1-9797b2b9eddf}" ma:internalName="TaxCatchAll" ma:showField="CatchAllData" ma:web="20393cdf-440a-4521-8f19-00ba43423d0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d385984-9344-419b-a80b-49c06a2bdab8" elementFormDefault="qualified">
    <xsd:import namespace="http://schemas.microsoft.com/office/2006/documentManagement/types"/>
    <xsd:import namespace="http://schemas.microsoft.com/office/infopath/2007/PartnerControls"/>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thumbnail" ma:index="23" nillable="true" ma:displayName="thumbnail" ma:format="Thumbnail" ma:internalName="thumbnail">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9e7832e3-0c1d-4697-8be2-0d137dca2da6" ma:termSetId="09814cd3-568e-fe90-9814-8d621ff8fb84" ma:anchorId="fba54fb3-c3e1-fe81-a776-ca4b69148c4d" ma:open="true" ma:isKeyword="false">
      <xsd:complexType>
        <xsd:sequence>
          <xsd:element ref="pc:Terms" minOccurs="0" maxOccurs="1"/>
        </xsd:sequence>
      </xsd:complexType>
    </xsd:element>
    <xsd:element name="_Flow_SignoffStatus" ma:index="26" nillable="true" ma:displayName="Sign-off status" ma:internalName="Sign_x002d_off_x0020_status">
      <xsd:simpleType>
        <xsd:restriction base="dms:Text"/>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BD5673-98EF-4163-9A96-E02588FBBB2D}">
  <ds:schemaRefs>
    <ds:schemaRef ds:uri="http://schemas.microsoft.com/sharepoint/events"/>
  </ds:schemaRefs>
</ds:datastoreItem>
</file>

<file path=customXml/itemProps2.xml><?xml version="1.0" encoding="utf-8"?>
<ds:datastoreItem xmlns:ds="http://schemas.openxmlformats.org/officeDocument/2006/customXml" ds:itemID="{70112799-6C28-402E-810A-87A0848A834B}">
  <ds:schemaRefs>
    <ds:schemaRef ds:uri="http://schemas.microsoft.com/sharepoint/v3/contenttype/forms"/>
  </ds:schemaRefs>
</ds:datastoreItem>
</file>

<file path=customXml/itemProps3.xml><?xml version="1.0" encoding="utf-8"?>
<ds:datastoreItem xmlns:ds="http://schemas.openxmlformats.org/officeDocument/2006/customXml" ds:itemID="{A29A3B52-8921-4DF1-BB63-4D4DBC7781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393cdf-440a-4521-8f19-00ba43423d00"/>
    <ds:schemaRef ds:uri="3d385984-9344-419b-a80b-49c06a2bda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PWG presentation</Template>
  <TotalTime>1343</TotalTime>
  <Words>1197</Words>
  <Application>Microsoft Office PowerPoint</Application>
  <PresentationFormat>Widescreen</PresentationFormat>
  <Paragraphs>134</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Franklin Gothic</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NSW Coalition of Aboriginal Peaks (NSW CAPO)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Submission 77 - Attachment: PR3 – Government Accountability Mechanism - NSW Coalition of Aboriginal Peaks (NSW CAPO) - Closing the Gap Review - Commissioned study</dc:title>
  <dc:creator>NSW Coalition of Aboriginal Peaks (NSW CAPO)</dc:creator>
  <cp:lastModifiedBy>Chris Alston</cp:lastModifiedBy>
  <cp:revision>5</cp:revision>
  <dcterms:created xsi:type="dcterms:W3CDTF">2023-10-11T03:16:17Z</dcterms:created>
  <dcterms:modified xsi:type="dcterms:W3CDTF">2023-11-16T00:35:49Z</dcterms:modified>
</cp:coreProperties>
</file>