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8" r:id="rId3"/>
    <p:sldId id="275" r:id="rId4"/>
    <p:sldId id="277" r:id="rId5"/>
    <p:sldId id="276" r:id="rId6"/>
    <p:sldId id="260" r:id="rId7"/>
    <p:sldId id="266" r:id="rId8"/>
    <p:sldId id="282" r:id="rId9"/>
    <p:sldId id="267" r:id="rId10"/>
    <p:sldId id="278" r:id="rId11"/>
    <p:sldId id="257" r:id="rId12"/>
    <p:sldId id="272" r:id="rId13"/>
    <p:sldId id="281" r:id="rId14"/>
    <p:sldId id="280" r:id="rId15"/>
    <p:sldId id="259" r:id="rId16"/>
    <p:sldId id="284" r:id="rId17"/>
    <p:sldId id="283" r:id="rId18"/>
    <p:sldId id="279" r:id="rId19"/>
    <p:sldId id="262" r:id="rId20"/>
    <p:sldId id="273" r:id="rId21"/>
    <p:sldId id="285" r:id="rId22"/>
    <p:sldId id="265" r:id="rId23"/>
    <p:sldId id="286" r:id="rId24"/>
    <p:sldId id="274" r:id="rId25"/>
  </p:sldIdLst>
  <p:sldSz cx="9144000" cy="6858000" type="screen4x3"/>
  <p:notesSz cx="6807200" cy="9939338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ester, Karen" initials="CK" lastIdx="7" clrIdx="0"/>
  <p:cmAuthor id="1" name="Lowe, Dominique" initials="DL" lastIdx="2" clrIdx="1"/>
  <p:cmAuthor id="2" name="Silvana Moro" initials="SM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7E27"/>
    <a:srgbClr val="1D2863"/>
    <a:srgbClr val="78A22F"/>
    <a:srgbClr val="B2D673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59632" autoAdjust="0"/>
  </p:normalViewPr>
  <p:slideViewPr>
    <p:cSldViewPr>
      <p:cViewPr varScale="1">
        <p:scale>
          <a:sx n="52" d="100"/>
          <a:sy n="52" d="100"/>
        </p:scale>
        <p:origin x="-169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>
      <p:cViewPr varScale="1">
        <p:scale>
          <a:sx n="62" d="100"/>
          <a:sy n="62" d="100"/>
        </p:scale>
        <p:origin x="-2299" y="-8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082" y="0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dirty="0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305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082" y="9440305"/>
            <a:ext cx="2950529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93E2C2-5272-4E15-A176-2686BFC968FF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5743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672" y="0"/>
            <a:ext cx="2950529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734" y="4721744"/>
            <a:ext cx="4991735" cy="447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896"/>
            <a:ext cx="2950529" cy="49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endParaRPr lang="en-A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672" y="9441896"/>
            <a:ext cx="2950529" cy="49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0" tIns="45770" rIns="91540" bIns="45770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fld id="{DC8B08B2-9031-430B-B657-5DC3329B35C6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9336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1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10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0449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11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9571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12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0080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13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9083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14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5945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15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00893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891420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17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9863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18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98656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19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8870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2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20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32763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21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9580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22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74944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23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2373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24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4532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3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0060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2712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5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6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8277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7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7933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B08B2-9031-430B-B657-5DC3329B35C6}" type="slidenum">
              <a:rPr lang="en-AU" smtClean="0"/>
              <a:pPr/>
              <a:t>8</a:t>
            </a:fld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2633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75B62-BFEC-47CF-8E44-86B9D4D4DBFA}" type="slidenum">
              <a:rPr lang="en-AU"/>
              <a:pPr/>
              <a:t>9</a:t>
            </a:fld>
            <a:endParaRPr lang="en-AU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901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76200"/>
            <a:ext cx="20193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401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822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278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610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82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957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07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865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889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title style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381000" y="6505599"/>
            <a:ext cx="4343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400" dirty="0">
                <a:solidFill>
                  <a:schemeClr val="bg2"/>
                </a:solidFill>
                <a:latin typeface="Verdana" pitchFamily="34" charset="0"/>
              </a:rPr>
              <a:t>Productivity Commission</a:t>
            </a: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8459788" y="6505599"/>
            <a:ext cx="7207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C482A006-DA3C-429B-B8C1-478225CEDB76}" type="slidenum">
              <a:rPr lang="en-AU" sz="1400" b="1">
                <a:solidFill>
                  <a:schemeClr val="bg2"/>
                </a:solidFill>
                <a:latin typeface="Verdana" pitchFamily="34" charset="0"/>
              </a:rPr>
              <a:pPr>
                <a:spcBef>
                  <a:spcPct val="50000"/>
                </a:spcBef>
              </a:pPr>
              <a:t>‹#›</a:t>
            </a:fld>
            <a:endParaRPr lang="en-AU" sz="1400" b="1" dirty="0">
              <a:solidFill>
                <a:schemeClr val="bg2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2pPr>
      <a:lvl3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3pPr>
      <a:lvl4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4pPr>
      <a:lvl5pPr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9pPr>
    </p:titleStyle>
    <p:bodyStyle>
      <a:lvl1pPr marL="363538" indent="-36353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Times" pitchFamily="18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0113" indent="-3571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−"/>
        <a:defRPr sz="2600" i="1">
          <a:solidFill>
            <a:schemeClr val="tx1"/>
          </a:solidFill>
          <a:latin typeface="+mn-lt"/>
          <a:ea typeface="+mn-ea"/>
        </a:defRPr>
      </a:lvl2pPr>
      <a:lvl3pPr marL="1436688" indent="-3571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Symbol" pitchFamily="18" charset="2"/>
        <a:buChar char="¼"/>
        <a:defRPr sz="2200">
          <a:solidFill>
            <a:schemeClr val="tx1"/>
          </a:solidFill>
          <a:latin typeface="+mn-lt"/>
          <a:ea typeface="+mn-ea"/>
        </a:defRPr>
      </a:lvl3pPr>
      <a:lvl4pPr marL="1887538" indent="-2714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&gt;"/>
        <a:defRPr i="1">
          <a:solidFill>
            <a:schemeClr val="tx1"/>
          </a:solidFill>
          <a:latin typeface="+mn-lt"/>
          <a:ea typeface="+mn-ea"/>
        </a:defRPr>
      </a:lvl4pPr>
      <a:lvl5pPr marL="2336800" indent="-1841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5pPr>
      <a:lvl6pPr marL="27940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6pPr>
      <a:lvl7pPr marL="32512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7pPr>
      <a:lvl8pPr marL="37084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8pPr>
      <a:lvl9pPr marL="41656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.gov.au/inquiries/current/intellectual-property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564499" y="5352732"/>
            <a:ext cx="60486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2000" b="1" dirty="0" smtClean="0">
                <a:latin typeface="Verdana" pitchFamily="34" charset="0"/>
              </a:rPr>
              <a:t>Jonathan Coppel &amp; Karen Chester</a:t>
            </a:r>
            <a:br>
              <a:rPr lang="en-AU" sz="2000" b="1" dirty="0" smtClean="0">
                <a:latin typeface="Verdana" pitchFamily="34" charset="0"/>
              </a:rPr>
            </a:br>
            <a:r>
              <a:rPr lang="en-AU" sz="2000" b="1" dirty="0" smtClean="0">
                <a:latin typeface="Verdana" pitchFamily="34" charset="0"/>
              </a:rPr>
              <a:t>Commissioners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AU" sz="4000" b="1" dirty="0" smtClean="0">
                <a:solidFill>
                  <a:schemeClr val="accent1"/>
                </a:solidFill>
                <a:latin typeface="Verdana" pitchFamily="34" charset="0"/>
              </a:rPr>
              <a:t>Intellectual Property</a:t>
            </a:r>
          </a:p>
          <a:p>
            <a:pPr algn="ctr" eaLnBrk="1" hangingPunct="1"/>
            <a:r>
              <a:rPr lang="en-AU" sz="4000" b="1" dirty="0" smtClean="0">
                <a:solidFill>
                  <a:schemeClr val="accent1"/>
                </a:solidFill>
                <a:latin typeface="Verdana" pitchFamily="34" charset="0"/>
              </a:rPr>
              <a:t>Arrangements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3212976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AU" sz="3200" b="1" dirty="0" smtClean="0">
                <a:solidFill>
                  <a:schemeClr val="accent1"/>
                </a:solidFill>
                <a:latin typeface="Verdana" pitchFamily="34" charset="0"/>
              </a:rPr>
              <a:t>Roundtable on fair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consider current deficiencies in the system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4395192"/>
          </a:xfrm>
        </p:spPr>
        <p:txBody>
          <a:bodyPr/>
          <a:lstStyle/>
          <a:p>
            <a:r>
              <a:rPr lang="en-US" dirty="0" smtClean="0"/>
              <a:t>Exceptions an important part of getting the balance right</a:t>
            </a:r>
          </a:p>
          <a:p>
            <a:r>
              <a:rPr lang="en-US" dirty="0" smtClean="0"/>
              <a:t>Current exceptions are narrow and legalistic, rather than focused on the principle of fairness</a:t>
            </a:r>
          </a:p>
          <a:p>
            <a:r>
              <a:rPr lang="en-US" dirty="0" smtClean="0"/>
              <a:t>Past changes to exceptions have largely just ‘caught up’ with society</a:t>
            </a:r>
          </a:p>
          <a:p>
            <a:r>
              <a:rPr lang="en-US" dirty="0" smtClean="0"/>
              <a:t>Previous expansions of copyright not balanced by expansion of user rights</a:t>
            </a:r>
          </a:p>
          <a:p>
            <a:endParaRPr lang="en-US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776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we recommend?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896544"/>
          </a:xfrm>
        </p:spPr>
        <p:txBody>
          <a:bodyPr/>
          <a:lstStyle/>
          <a:p>
            <a:r>
              <a:rPr lang="en-US" dirty="0" smtClean="0"/>
              <a:t>Draft recommendation has several parts:</a:t>
            </a:r>
          </a:p>
          <a:p>
            <a:pPr lvl="1"/>
            <a:r>
              <a:rPr lang="en-US" dirty="0" smtClean="0"/>
              <a:t>Closed fair dealing exceptions replaced with open-ended fair use exception</a:t>
            </a:r>
          </a:p>
          <a:p>
            <a:pPr lvl="1"/>
            <a:r>
              <a:rPr lang="en-US" dirty="0" smtClean="0"/>
              <a:t>Exception should include ‘fairness factors’ to guide user and judicial decisions</a:t>
            </a:r>
          </a:p>
          <a:p>
            <a:pPr lvl="1"/>
            <a:r>
              <a:rPr lang="en-US" dirty="0" smtClean="0"/>
              <a:t>Non-exhaustive list of uses provide further guidance and certainty</a:t>
            </a:r>
          </a:p>
          <a:p>
            <a:pPr lvl="1"/>
            <a:r>
              <a:rPr lang="en-US" dirty="0"/>
              <a:t>An ‘objects clause’ and clear explanatory memorandum to provide further guidance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67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5760"/>
            <a:ext cx="8229600" cy="1143000"/>
          </a:xfrm>
        </p:spPr>
        <p:txBody>
          <a:bodyPr/>
          <a:lstStyle/>
          <a:p>
            <a:pPr lvl="1"/>
            <a:r>
              <a:rPr lang="en-US" dirty="0" smtClean="0">
                <a:solidFill>
                  <a:schemeClr val="bg2"/>
                </a:solidFill>
              </a:rPr>
              <a:t>Some key differences</a:t>
            </a:r>
            <a:endParaRPr lang="en-AU" dirty="0">
              <a:solidFill>
                <a:schemeClr val="bg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639762"/>
          </a:xfrm>
        </p:spPr>
        <p:txBody>
          <a:bodyPr/>
          <a:lstStyle/>
          <a:p>
            <a:r>
              <a:rPr lang="en-US" dirty="0" smtClean="0"/>
              <a:t>Fair dealing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Existing arrangements potentially more certain</a:t>
            </a:r>
          </a:p>
          <a:p>
            <a:r>
              <a:rPr lang="en-US" dirty="0" smtClean="0"/>
              <a:t>Responsibility for changing exceptions lies with elected representatives</a:t>
            </a:r>
          </a:p>
          <a:p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639762"/>
          </a:xfrm>
        </p:spPr>
        <p:txBody>
          <a:bodyPr/>
          <a:lstStyle/>
          <a:p>
            <a:r>
              <a:rPr lang="en-US" dirty="0" smtClean="0"/>
              <a:t>Fair use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19463" cy="3951288"/>
          </a:xfrm>
        </p:spPr>
        <p:txBody>
          <a:bodyPr/>
          <a:lstStyle/>
          <a:p>
            <a:r>
              <a:rPr lang="en-US" dirty="0"/>
              <a:t>Is general – can apply to any circumstance </a:t>
            </a:r>
            <a:r>
              <a:rPr lang="en-US" dirty="0" smtClean="0"/>
              <a:t>provided a use is fair</a:t>
            </a:r>
            <a:endParaRPr lang="en-US" dirty="0"/>
          </a:p>
          <a:p>
            <a:r>
              <a:rPr lang="en-US" dirty="0" smtClean="0"/>
              <a:t>Allows the law to adapt to new legitimate uses</a:t>
            </a:r>
          </a:p>
          <a:p>
            <a:r>
              <a:rPr lang="en-US" dirty="0" smtClean="0"/>
              <a:t>Can permit new uses that don’t undermine economic incentive to create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703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reducing uncertainty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323184"/>
          </a:xfrm>
        </p:spPr>
        <p:txBody>
          <a:bodyPr/>
          <a:lstStyle/>
          <a:p>
            <a:r>
              <a:rPr lang="en-US" dirty="0" smtClean="0"/>
              <a:t>An objects clause in the Act to guide the application of the exception</a:t>
            </a:r>
          </a:p>
          <a:p>
            <a:r>
              <a:rPr lang="en-US" dirty="0" smtClean="0"/>
              <a:t>Guidance in the legislation similar to current research and study exception</a:t>
            </a:r>
          </a:p>
          <a:p>
            <a:r>
              <a:rPr lang="en-US" dirty="0" smtClean="0"/>
              <a:t>Guidelines developed by content creators and user groups</a:t>
            </a:r>
          </a:p>
          <a:p>
            <a:r>
              <a:rPr lang="en-US" dirty="0" smtClean="0"/>
              <a:t>Use of foreign jurisprudence</a:t>
            </a:r>
          </a:p>
          <a:p>
            <a:endParaRPr lang="en-US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767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discussion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fair use as uncertain as argued?</a:t>
            </a:r>
          </a:p>
          <a:p>
            <a:pPr lvl="1"/>
            <a:r>
              <a:rPr lang="en-US" dirty="0" smtClean="0"/>
              <a:t>Is fair dealing as certain as argued?</a:t>
            </a:r>
          </a:p>
          <a:p>
            <a:r>
              <a:rPr lang="en-US" dirty="0" smtClean="0"/>
              <a:t>Can guidelines reduce uncertainty? </a:t>
            </a:r>
          </a:p>
          <a:p>
            <a:r>
              <a:rPr lang="en-US" dirty="0" smtClean="0"/>
              <a:t>Should guidance be embedded in legislation?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213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72400" cy="1143000"/>
          </a:xfrm>
        </p:spPr>
        <p:txBody>
          <a:bodyPr/>
          <a:lstStyle/>
          <a:p>
            <a:r>
              <a:rPr lang="en-US" dirty="0" smtClean="0"/>
              <a:t>Our draft fairness factors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134672" cy="4395192"/>
          </a:xfrm>
        </p:spPr>
        <p:txBody>
          <a:bodyPr/>
          <a:lstStyle/>
          <a:p>
            <a:pPr lvl="1"/>
            <a:r>
              <a:rPr lang="en-AU" sz="2400" dirty="0" smtClean="0"/>
              <a:t>The </a:t>
            </a:r>
            <a:r>
              <a:rPr lang="en-AU" sz="2400" dirty="0"/>
              <a:t>effect of the use on the market for the copyright protected work at the time of the use </a:t>
            </a:r>
          </a:p>
          <a:p>
            <a:pPr lvl="1"/>
            <a:r>
              <a:rPr lang="en-AU" sz="2400" dirty="0"/>
              <a:t>T</a:t>
            </a:r>
            <a:r>
              <a:rPr lang="en-AU" sz="2400" dirty="0" smtClean="0"/>
              <a:t>he </a:t>
            </a:r>
            <a:r>
              <a:rPr lang="en-AU" sz="2400" dirty="0"/>
              <a:t>amount, substantiality or proportion of the work used, and the degree of transformation applied to the work </a:t>
            </a:r>
            <a:endParaRPr lang="en-AU" sz="2400" dirty="0" smtClean="0"/>
          </a:p>
          <a:p>
            <a:pPr lvl="1"/>
            <a:r>
              <a:rPr lang="en-AU" sz="2400" dirty="0"/>
              <a:t>T</a:t>
            </a:r>
            <a:r>
              <a:rPr lang="en-AU" sz="2400" dirty="0" smtClean="0"/>
              <a:t>he </a:t>
            </a:r>
            <a:r>
              <a:rPr lang="en-AU" sz="2400" dirty="0"/>
              <a:t>commercial availability of the work at the time of the infringement </a:t>
            </a:r>
          </a:p>
          <a:p>
            <a:pPr lvl="1"/>
            <a:r>
              <a:rPr lang="en-AU" sz="2400" dirty="0"/>
              <a:t>T</a:t>
            </a:r>
            <a:r>
              <a:rPr lang="en-AU" sz="2400" dirty="0" smtClean="0"/>
              <a:t>he </a:t>
            </a:r>
            <a:r>
              <a:rPr lang="en-AU" sz="2400" dirty="0"/>
              <a:t>purpose and character of the use, including whether the use is commercial or private use.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856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a reminder…. the </a:t>
            </a:r>
            <a:r>
              <a:rPr lang="en-US" dirty="0" err="1" smtClean="0"/>
              <a:t>ALRC</a:t>
            </a:r>
            <a:r>
              <a:rPr lang="en-US" dirty="0" smtClean="0"/>
              <a:t> factors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</a:t>
            </a:r>
            <a:r>
              <a:rPr lang="en-AU" dirty="0"/>
              <a:t>purpose and character of the </a:t>
            </a:r>
            <a:r>
              <a:rPr lang="en-AU" dirty="0" smtClean="0"/>
              <a:t>use</a:t>
            </a:r>
            <a:endParaRPr lang="en-AU" dirty="0"/>
          </a:p>
          <a:p>
            <a:r>
              <a:rPr lang="en-AU" dirty="0" smtClean="0"/>
              <a:t>the </a:t>
            </a:r>
            <a:r>
              <a:rPr lang="en-AU" dirty="0"/>
              <a:t>nature of the copyright </a:t>
            </a:r>
            <a:r>
              <a:rPr lang="en-AU" dirty="0" smtClean="0"/>
              <a:t>material</a:t>
            </a:r>
            <a:endParaRPr lang="en-AU" dirty="0"/>
          </a:p>
          <a:p>
            <a:r>
              <a:rPr lang="en-AU" dirty="0" smtClean="0"/>
              <a:t>the </a:t>
            </a:r>
            <a:r>
              <a:rPr lang="en-AU" dirty="0"/>
              <a:t>amount and substantiality of the part </a:t>
            </a:r>
            <a:r>
              <a:rPr lang="en-AU" dirty="0" smtClean="0"/>
              <a:t>used</a:t>
            </a:r>
            <a:endParaRPr lang="en-AU" dirty="0"/>
          </a:p>
          <a:p>
            <a:r>
              <a:rPr lang="en-AU" dirty="0" smtClean="0"/>
              <a:t>the </a:t>
            </a:r>
            <a:r>
              <a:rPr lang="en-AU" dirty="0"/>
              <a:t>effect of the use upon the potential market for, or value of, the copyright </a:t>
            </a:r>
            <a:r>
              <a:rPr lang="en-AU" dirty="0" smtClean="0"/>
              <a:t>material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863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different factors to the </a:t>
            </a:r>
            <a:r>
              <a:rPr lang="en-US" dirty="0" err="1" smtClean="0"/>
              <a:t>ALRC</a:t>
            </a:r>
            <a:r>
              <a:rPr lang="en-US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ALRC</a:t>
            </a:r>
            <a:r>
              <a:rPr lang="en-US" dirty="0" smtClean="0"/>
              <a:t> approached fair use from a  legal perspective</a:t>
            </a:r>
          </a:p>
          <a:p>
            <a:pPr lvl="1"/>
            <a:r>
              <a:rPr lang="en-US" dirty="0" smtClean="0"/>
              <a:t>Build on Australian fair dealing</a:t>
            </a:r>
          </a:p>
          <a:p>
            <a:pPr lvl="1"/>
            <a:r>
              <a:rPr lang="en-US" dirty="0" smtClean="0"/>
              <a:t>Minimise difference to fair use overseas</a:t>
            </a:r>
          </a:p>
          <a:p>
            <a:r>
              <a:rPr lang="en-US" dirty="0" smtClean="0"/>
              <a:t>Our recommendation focusses on achieving an economic outcome</a:t>
            </a:r>
          </a:p>
          <a:p>
            <a:r>
              <a:rPr lang="en-US" dirty="0" smtClean="0"/>
              <a:t>Feedback in submissions suggesting overlap between the two approaches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303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on fairness factors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likely impact of these factors?</a:t>
            </a:r>
          </a:p>
          <a:p>
            <a:r>
              <a:rPr lang="en-US" dirty="0" smtClean="0"/>
              <a:t>Are there meaningful differences between the PC and </a:t>
            </a:r>
            <a:r>
              <a:rPr lang="en-US" dirty="0" err="1" smtClean="0"/>
              <a:t>ALRC</a:t>
            </a:r>
            <a:r>
              <a:rPr lang="en-US" dirty="0" smtClean="0"/>
              <a:t> factors?</a:t>
            </a:r>
          </a:p>
          <a:p>
            <a:r>
              <a:rPr lang="en-US" dirty="0" smtClean="0"/>
              <a:t>Any potential unintended consequences from the factors?</a:t>
            </a:r>
          </a:p>
          <a:p>
            <a:r>
              <a:rPr lang="en-US" dirty="0" smtClean="0"/>
              <a:t>Can the fairness factors account for other issues, such orphan works?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489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Non-exhaustive illustrative uses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00808"/>
            <a:ext cx="7918648" cy="4395192"/>
          </a:xfrm>
        </p:spPr>
        <p:txBody>
          <a:bodyPr/>
          <a:lstStyle/>
          <a:p>
            <a:r>
              <a:rPr lang="en-US" dirty="0" smtClean="0"/>
              <a:t>Fair use should have </a:t>
            </a:r>
            <a:r>
              <a:rPr lang="en-US" dirty="0"/>
              <a:t>illustrative </a:t>
            </a:r>
            <a:r>
              <a:rPr lang="en-US" dirty="0" smtClean="0"/>
              <a:t>uses </a:t>
            </a:r>
          </a:p>
          <a:p>
            <a:pPr lvl="1"/>
            <a:r>
              <a:rPr lang="en-US" dirty="0" smtClean="0"/>
              <a:t> Act as guidance to </a:t>
            </a:r>
            <a:r>
              <a:rPr lang="en-US" dirty="0"/>
              <a:t>users and the courts about the kinds of uses that should be considered fair</a:t>
            </a:r>
            <a:endParaRPr lang="en-AU" dirty="0"/>
          </a:p>
          <a:p>
            <a:r>
              <a:rPr lang="en-US" dirty="0" smtClean="0"/>
              <a:t>Drawn from the list proposed by the Australian Law Reform Commission</a:t>
            </a:r>
          </a:p>
          <a:p>
            <a:pPr lvl="1"/>
            <a:r>
              <a:rPr lang="en-US" dirty="0" smtClean="0"/>
              <a:t>Expanding on existing fair dealing and other exceptions</a:t>
            </a:r>
          </a:p>
        </p:txBody>
      </p:sp>
    </p:spTree>
    <p:extLst>
      <p:ext uri="{BB962C8B-B14F-4D97-AF65-F5344CB8AC3E}">
        <p14:creationId xmlns:p14="http://schemas.microsoft.com/office/powerpoint/2010/main" val="94566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40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492896"/>
            <a:ext cx="914400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Verdana" pitchFamily="34" charset="0"/>
              </a:rPr>
              <a:t>About the inquiry</a:t>
            </a:r>
            <a:endParaRPr lang="en-AU" sz="36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1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Non-exhaustive illustrative </a:t>
            </a:r>
            <a:r>
              <a:rPr lang="en-US" dirty="0" smtClean="0"/>
              <a:t>uses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8591"/>
            <a:ext cx="4040188" cy="366284"/>
          </a:xfrm>
        </p:spPr>
        <p:txBody>
          <a:bodyPr/>
          <a:lstStyle/>
          <a:p>
            <a:r>
              <a:rPr lang="en-US" sz="2000" dirty="0" smtClean="0"/>
              <a:t>Fair dealing exceptions</a:t>
            </a:r>
            <a:endParaRPr lang="en-AU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262237"/>
          </a:xfrm>
        </p:spPr>
        <p:txBody>
          <a:bodyPr/>
          <a:lstStyle/>
          <a:p>
            <a:r>
              <a:rPr lang="en-AU" dirty="0"/>
              <a:t>Research or study</a:t>
            </a:r>
          </a:p>
          <a:p>
            <a:r>
              <a:rPr lang="en-AU" dirty="0"/>
              <a:t>Criticism or review</a:t>
            </a:r>
          </a:p>
          <a:p>
            <a:r>
              <a:rPr lang="en-AU" dirty="0"/>
              <a:t>Parody or satire</a:t>
            </a:r>
          </a:p>
          <a:p>
            <a:r>
              <a:rPr lang="en-AU" dirty="0"/>
              <a:t>Reporting news</a:t>
            </a:r>
          </a:p>
          <a:p>
            <a:r>
              <a:rPr lang="en-AU" dirty="0"/>
              <a:t>Professional </a:t>
            </a:r>
            <a:r>
              <a:rPr lang="en-AU" dirty="0" smtClean="0"/>
              <a:t>advice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08591"/>
            <a:ext cx="4041775" cy="639762"/>
          </a:xfrm>
        </p:spPr>
        <p:txBody>
          <a:bodyPr/>
          <a:lstStyle/>
          <a:p>
            <a:r>
              <a:rPr lang="en-US" sz="2000" dirty="0" smtClean="0"/>
              <a:t>Picking up other existing exceptions</a:t>
            </a:r>
            <a:endParaRPr lang="en-AU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4597"/>
            <a:ext cx="4041775" cy="1830189"/>
          </a:xfrm>
        </p:spPr>
        <p:txBody>
          <a:bodyPr/>
          <a:lstStyle/>
          <a:p>
            <a:r>
              <a:rPr lang="en-AU" dirty="0"/>
              <a:t>Quotation</a:t>
            </a:r>
          </a:p>
          <a:p>
            <a:r>
              <a:rPr lang="en-AU" dirty="0" smtClean="0"/>
              <a:t>Non-commercial private use</a:t>
            </a:r>
          </a:p>
          <a:p>
            <a:r>
              <a:rPr lang="en-AU" dirty="0" smtClean="0"/>
              <a:t>Incidental or technical use</a:t>
            </a:r>
          </a:p>
          <a:p>
            <a:r>
              <a:rPr lang="en-AU" dirty="0" smtClean="0"/>
              <a:t>Library or archive use</a:t>
            </a:r>
          </a:p>
          <a:p>
            <a:endParaRPr lang="en-AU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 bwMode="auto">
          <a:xfrm>
            <a:off x="467544" y="5229200"/>
            <a:ext cx="4041775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113" indent="-3571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−"/>
              <a:defRPr sz="2000" i="1">
                <a:solidFill>
                  <a:schemeClr val="tx1"/>
                </a:solidFill>
                <a:latin typeface="+mn-lt"/>
                <a:ea typeface="+mn-ea"/>
              </a:defRPr>
            </a:lvl2pPr>
            <a:lvl3pPr marL="1436688" indent="-3571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Symbol" pitchFamily="18" charset="2"/>
              <a:buChar char="¼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887538" indent="-2714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&gt;"/>
              <a:defRPr sz="1600" i="1">
                <a:solidFill>
                  <a:schemeClr val="tx1"/>
                </a:solidFill>
                <a:latin typeface="+mn-lt"/>
                <a:ea typeface="+mn-ea"/>
              </a:defRPr>
            </a:lvl4pPr>
            <a:lvl5pPr marL="2336800" indent="-184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20000"/>
              <a:buFont typeface="Times" pitchFamily="18" charset="0"/>
              <a:buChar char="◦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2794000" indent="-18415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Char char="◦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3251200" indent="-18415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Char char="◦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3708400" indent="-18415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Char char="◦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4165600" indent="-18415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Char char="◦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AU" dirty="0" smtClean="0">
                <a:solidFill>
                  <a:srgbClr val="FF0000"/>
                </a:solidFill>
              </a:rPr>
              <a:t>Education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Access for people with disability</a:t>
            </a:r>
          </a:p>
        </p:txBody>
      </p:sp>
      <p:sp>
        <p:nvSpPr>
          <p:cNvPr id="9" name="Text Placeholder 4"/>
          <p:cNvSpPr txBox="1">
            <a:spLocks/>
          </p:cNvSpPr>
          <p:nvPr/>
        </p:nvSpPr>
        <p:spPr bwMode="auto">
          <a:xfrm>
            <a:off x="539552" y="4661446"/>
            <a:ext cx="4041775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2000" b="1" i="1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Symbol" pitchFamily="18" charset="2"/>
              <a:buNone/>
              <a:defRPr sz="1800" b="1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1600" b="1" i="1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20000"/>
              <a:buFont typeface="Times" pitchFamily="18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3D7E27"/>
              </a:buClr>
              <a:buSzPct val="120000"/>
              <a:buFont typeface="Times" pitchFamily="18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en-US" sz="2000" kern="0" dirty="0" smtClean="0"/>
              <a:t>Additional illustrative fair uses </a:t>
            </a:r>
            <a:endParaRPr lang="en-AU" sz="2000" kern="0" dirty="0"/>
          </a:p>
        </p:txBody>
      </p:sp>
    </p:spTree>
    <p:extLst>
      <p:ext uri="{BB962C8B-B14F-4D97-AF65-F5344CB8AC3E}">
        <p14:creationId xmlns:p14="http://schemas.microsoft.com/office/powerpoint/2010/main" val="204698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use and statutory licensing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illustrative uses will be ‘fair’</a:t>
            </a:r>
          </a:p>
          <a:p>
            <a:r>
              <a:rPr lang="en-US" dirty="0" smtClean="0"/>
              <a:t>Statutory licensing designed to reduce transaction costs for the government and education sectors</a:t>
            </a:r>
          </a:p>
          <a:p>
            <a:r>
              <a:rPr lang="en-US" dirty="0" smtClean="0"/>
              <a:t>Where a use is considered ‘fair’ it should be non-remunerable</a:t>
            </a:r>
          </a:p>
          <a:p>
            <a:pPr lvl="1"/>
            <a:r>
              <a:rPr lang="en-US" dirty="0" smtClean="0"/>
              <a:t>Statutory </a:t>
            </a:r>
            <a:r>
              <a:rPr lang="en-US" dirty="0" err="1" smtClean="0"/>
              <a:t>licences</a:t>
            </a:r>
            <a:r>
              <a:rPr lang="en-US" dirty="0" smtClean="0"/>
              <a:t> exist for all other uses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797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772400" cy="1143000"/>
          </a:xfrm>
        </p:spPr>
        <p:txBody>
          <a:bodyPr/>
          <a:lstStyle/>
          <a:p>
            <a:r>
              <a:rPr lang="en-US" dirty="0" smtClean="0"/>
              <a:t>Impact of fair use for education?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062664" cy="4114800"/>
          </a:xfrm>
        </p:spPr>
        <p:txBody>
          <a:bodyPr/>
          <a:lstStyle/>
          <a:p>
            <a:r>
              <a:rPr lang="en-US" dirty="0" smtClean="0"/>
              <a:t>Illustrative uses are just that – illustrative</a:t>
            </a:r>
          </a:p>
          <a:p>
            <a:r>
              <a:rPr lang="en-US" dirty="0" smtClean="0"/>
              <a:t>Educational institutions could potentially rely on fair use with or without it being an illustrative use</a:t>
            </a:r>
          </a:p>
          <a:p>
            <a:r>
              <a:rPr lang="en-US" dirty="0" smtClean="0"/>
              <a:t>Fairness factors designed to account for harm to creators, amount of copying and degree of transformation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530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role do illustrative uses play in fostering certainty?</a:t>
            </a:r>
          </a:p>
          <a:p>
            <a:pPr lvl="1"/>
            <a:r>
              <a:rPr lang="en-US" dirty="0" smtClean="0"/>
              <a:t>Are they necessary in an open ended exception regime?</a:t>
            </a:r>
          </a:p>
          <a:p>
            <a:r>
              <a:rPr lang="en-US" dirty="0" smtClean="0"/>
              <a:t>Should other illustrative uses be included?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161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material on our website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Copyright fact sheets and draft available on our website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err="1">
                <a:hlinkClick r:id="rId3"/>
              </a:rPr>
              <a:t>www.pc.gov.au</a:t>
            </a:r>
            <a:r>
              <a:rPr lang="en-US" dirty="0">
                <a:hlinkClick r:id="rId3"/>
              </a:rPr>
              <a:t>/inquiries/current/intellectual-property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0138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go about this task?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16824" cy="4395192"/>
          </a:xfrm>
        </p:spPr>
        <p:txBody>
          <a:bodyPr/>
          <a:lstStyle/>
          <a:p>
            <a:r>
              <a:rPr lang="en-US" dirty="0" smtClean="0"/>
              <a:t>Asked by </a:t>
            </a:r>
            <a:r>
              <a:rPr lang="en-US" dirty="0"/>
              <a:t>government </a:t>
            </a:r>
            <a:r>
              <a:rPr lang="en-US" dirty="0" smtClean="0"/>
              <a:t>to look at Australia’s IP arrangements to ensure they encourage creativity and user access</a:t>
            </a:r>
          </a:p>
          <a:p>
            <a:r>
              <a:rPr lang="en-US" dirty="0" smtClean="0"/>
              <a:t>Sought evidence:</a:t>
            </a:r>
          </a:p>
          <a:p>
            <a:pPr lvl="1"/>
            <a:r>
              <a:rPr lang="en-US" dirty="0" smtClean="0"/>
              <a:t>Consultations and roundtables</a:t>
            </a:r>
          </a:p>
          <a:p>
            <a:pPr lvl="1"/>
            <a:r>
              <a:rPr lang="en-US" dirty="0" smtClean="0"/>
              <a:t>Public submissions</a:t>
            </a:r>
          </a:p>
          <a:p>
            <a:pPr lvl="1"/>
            <a:r>
              <a:rPr lang="en-US" dirty="0" smtClean="0"/>
              <a:t>Draft report for comment and feedback</a:t>
            </a:r>
          </a:p>
        </p:txBody>
      </p:sp>
    </p:spTree>
    <p:extLst>
      <p:ext uri="{BB962C8B-B14F-4D97-AF65-F5344CB8AC3E}">
        <p14:creationId xmlns:p14="http://schemas.microsoft.com/office/powerpoint/2010/main" val="40072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go about this task?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16824" cy="4395192"/>
          </a:xfrm>
        </p:spPr>
        <p:txBody>
          <a:bodyPr/>
          <a:lstStyle/>
          <a:p>
            <a:r>
              <a:rPr lang="en-US" dirty="0" smtClean="0"/>
              <a:t>More consultations to come</a:t>
            </a:r>
          </a:p>
          <a:p>
            <a:pPr lvl="1"/>
            <a:r>
              <a:rPr lang="en-US" dirty="0"/>
              <a:t>Submissions on draft report</a:t>
            </a:r>
          </a:p>
          <a:p>
            <a:pPr lvl="1"/>
            <a:r>
              <a:rPr lang="en-US" dirty="0"/>
              <a:t>Additional roundtables</a:t>
            </a:r>
          </a:p>
          <a:p>
            <a:pPr lvl="1"/>
            <a:r>
              <a:rPr lang="en-US" dirty="0" smtClean="0"/>
              <a:t>Hearings</a:t>
            </a:r>
          </a:p>
          <a:p>
            <a:pPr lvl="1"/>
            <a:r>
              <a:rPr lang="en-US" dirty="0" smtClean="0"/>
              <a:t>Final report to be delivered to government later this year</a:t>
            </a:r>
          </a:p>
        </p:txBody>
      </p:sp>
    </p:spTree>
    <p:extLst>
      <p:ext uri="{BB962C8B-B14F-4D97-AF65-F5344CB8AC3E}">
        <p14:creationId xmlns:p14="http://schemas.microsoft.com/office/powerpoint/2010/main" val="407984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40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492896"/>
            <a:ext cx="914400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Verdana" pitchFamily="34" charset="0"/>
              </a:rPr>
              <a:t>About today</a:t>
            </a:r>
            <a:endParaRPr lang="en-AU" sz="36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6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roundtable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16824" cy="4395192"/>
          </a:xfrm>
        </p:spPr>
        <p:txBody>
          <a:bodyPr/>
          <a:lstStyle/>
          <a:p>
            <a:r>
              <a:rPr lang="en-US" dirty="0" smtClean="0"/>
              <a:t>Discuss the draft recommendation on fair use </a:t>
            </a:r>
          </a:p>
          <a:p>
            <a:r>
              <a:rPr lang="en-US" dirty="0" smtClean="0"/>
              <a:t>Seek further evidence on the magnitude of costs and benefits</a:t>
            </a:r>
          </a:p>
          <a:p>
            <a:r>
              <a:rPr lang="en-US" dirty="0" smtClean="0"/>
              <a:t>Reduce any ambiguity to ensure final recommendation is clear and understandable</a:t>
            </a:r>
          </a:p>
          <a:p>
            <a:r>
              <a:rPr lang="en-US" dirty="0" smtClean="0"/>
              <a:t>Highlight any other ambiguities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89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 of roundtable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81200"/>
            <a:ext cx="7416824" cy="4114800"/>
          </a:xfrm>
        </p:spPr>
        <p:txBody>
          <a:bodyPr/>
          <a:lstStyle/>
          <a:p>
            <a:r>
              <a:rPr lang="en-US" dirty="0" smtClean="0"/>
              <a:t>Discussions today will occur under ‘Chatham House’ rules</a:t>
            </a:r>
          </a:p>
          <a:p>
            <a:r>
              <a:rPr lang="en-US" dirty="0" smtClean="0"/>
              <a:t>We will provide a </a:t>
            </a:r>
            <a:r>
              <a:rPr lang="en-US" dirty="0"/>
              <a:t>copy of this presentation and a list of </a:t>
            </a:r>
            <a:r>
              <a:rPr lang="en-US" dirty="0" smtClean="0"/>
              <a:t>roundtable attendees on </a:t>
            </a:r>
            <a:r>
              <a:rPr lang="en-US" dirty="0"/>
              <a:t>our </a:t>
            </a:r>
            <a:r>
              <a:rPr lang="en-US" dirty="0" smtClean="0"/>
              <a:t>webpage shortly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2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issues to cover today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Certainty/uncertainty tradeoff</a:t>
            </a:r>
          </a:p>
          <a:p>
            <a:r>
              <a:rPr lang="en-US" dirty="0" smtClean="0"/>
              <a:t>Fairness factors</a:t>
            </a:r>
          </a:p>
          <a:p>
            <a:r>
              <a:rPr lang="en-US" dirty="0" smtClean="0"/>
              <a:t>Illustrative uses</a:t>
            </a:r>
          </a:p>
          <a:p>
            <a:pPr lvl="1"/>
            <a:r>
              <a:rPr lang="en-US" dirty="0" smtClean="0"/>
              <a:t>Fair use and statutory licensing</a:t>
            </a:r>
          </a:p>
        </p:txBody>
      </p:sp>
    </p:spTree>
    <p:extLst>
      <p:ext uri="{BB962C8B-B14F-4D97-AF65-F5344CB8AC3E}">
        <p14:creationId xmlns:p14="http://schemas.microsoft.com/office/powerpoint/2010/main" val="36867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1700808"/>
            <a:ext cx="914400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endParaRPr lang="en-AU" sz="40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276872"/>
            <a:ext cx="914400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US" sz="3200" b="1" dirty="0" smtClean="0">
                <a:solidFill>
                  <a:schemeClr val="accent1"/>
                </a:solidFill>
                <a:latin typeface="Verdana" pitchFamily="34" charset="0"/>
              </a:rPr>
              <a:t>Our draft fair use recommendation:</a:t>
            </a:r>
          </a:p>
          <a:p>
            <a:pPr algn="ctr" eaLnBrk="1" hangingPunct="1">
              <a:lnSpc>
                <a:spcPts val="3200"/>
              </a:lnSpc>
            </a:pPr>
            <a:endParaRPr lang="en-US" sz="3200" b="1" dirty="0" smtClean="0">
              <a:solidFill>
                <a:schemeClr val="accent1"/>
              </a:solidFill>
              <a:latin typeface="Verdana" pitchFamily="34" charset="0"/>
            </a:endParaRPr>
          </a:p>
          <a:p>
            <a:pPr algn="ctr" eaLnBrk="1" hangingPunct="1">
              <a:lnSpc>
                <a:spcPts val="3200"/>
              </a:lnSpc>
            </a:pPr>
            <a:r>
              <a:rPr lang="en-US" sz="3200" b="1" dirty="0" smtClean="0">
                <a:solidFill>
                  <a:schemeClr val="accent1"/>
                </a:solidFill>
                <a:latin typeface="Verdana" pitchFamily="34" charset="0"/>
              </a:rPr>
              <a:t>what did we recommend and why?</a:t>
            </a:r>
            <a:endParaRPr lang="en-AU" sz="3200" b="1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78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c_slidetemplate">
  <a:themeElements>
    <a:clrScheme name="PC colour scheme">
      <a:dk1>
        <a:sysClr val="windowText" lastClr="000000"/>
      </a:dk1>
      <a:lt1>
        <a:sysClr val="window" lastClr="FFFFFF"/>
      </a:lt1>
      <a:dk2>
        <a:srgbClr val="000000"/>
      </a:dk2>
      <a:lt2>
        <a:srgbClr val="BFBFBF"/>
      </a:lt2>
      <a:accent1>
        <a:srgbClr val="78A22F"/>
      </a:accent1>
      <a:accent2>
        <a:srgbClr val="265A9A"/>
      </a:accent2>
      <a:accent3>
        <a:srgbClr val="B2D673"/>
      </a:accent3>
      <a:accent4>
        <a:srgbClr val="F2F2F2"/>
      </a:accent4>
      <a:accent5>
        <a:srgbClr val="387DD2"/>
      </a:accent5>
      <a:accent6>
        <a:srgbClr val="C00000"/>
      </a:accent6>
      <a:hlink>
        <a:srgbClr val="78A22F"/>
      </a:hlink>
      <a:folHlink>
        <a:srgbClr val="387DD2"/>
      </a:folHlink>
    </a:clrScheme>
    <a:fontScheme name="pc_slidetemplat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pc_slid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9115</TotalTime>
  <Words>879</Words>
  <Application>Microsoft Office PowerPoint</Application>
  <PresentationFormat>On-screen Show (4:3)</PresentationFormat>
  <Paragraphs>144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pc_slidetemplate</vt:lpstr>
      <vt:lpstr>PowerPoint Presentation</vt:lpstr>
      <vt:lpstr>PowerPoint Presentation</vt:lpstr>
      <vt:lpstr>How did we go about this task?</vt:lpstr>
      <vt:lpstr>How did we go about this task?</vt:lpstr>
      <vt:lpstr>PowerPoint Presentation</vt:lpstr>
      <vt:lpstr>Purpose of roundtable</vt:lpstr>
      <vt:lpstr>Conduct of roundtable</vt:lpstr>
      <vt:lpstr>Specific issues to cover today</vt:lpstr>
      <vt:lpstr>PowerPoint Presentation</vt:lpstr>
      <vt:lpstr>What we consider current deficiencies in the system</vt:lpstr>
      <vt:lpstr>What did we recommend?</vt:lpstr>
      <vt:lpstr>Some key differences</vt:lpstr>
      <vt:lpstr>Options for reducing uncertainty</vt:lpstr>
      <vt:lpstr>Questions for discussion</vt:lpstr>
      <vt:lpstr>Our draft fairness factors </vt:lpstr>
      <vt:lpstr>Just a reminder…. the ALRC factors</vt:lpstr>
      <vt:lpstr>Why different factors to the ALRC?</vt:lpstr>
      <vt:lpstr>Questions on fairness factors</vt:lpstr>
      <vt:lpstr>Non-exhaustive illustrative uses</vt:lpstr>
      <vt:lpstr>Non-exhaustive illustrative uses</vt:lpstr>
      <vt:lpstr>Fair use and statutory licensing</vt:lpstr>
      <vt:lpstr>Impact of fair use for education?</vt:lpstr>
      <vt:lpstr>Questions</vt:lpstr>
      <vt:lpstr>Further material on our website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Fair Use Roundtable - Intellectual Property Arrangements - Public inquiry</dc:title>
  <dc:creator>Productivity Commission</dc:creator>
  <cp:lastModifiedBy>Productivity Commission</cp:lastModifiedBy>
  <cp:revision>345</cp:revision>
  <cp:lastPrinted>2016-06-08T07:22:33Z</cp:lastPrinted>
  <dcterms:created xsi:type="dcterms:W3CDTF">2009-06-30T05:18:35Z</dcterms:created>
  <dcterms:modified xsi:type="dcterms:W3CDTF">2016-06-24T04:07:43Z</dcterms:modified>
</cp:coreProperties>
</file>