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8" r:id="rId3"/>
    <p:sldId id="275" r:id="rId4"/>
    <p:sldId id="277" r:id="rId5"/>
    <p:sldId id="276" r:id="rId6"/>
    <p:sldId id="260" r:id="rId7"/>
    <p:sldId id="266" r:id="rId8"/>
    <p:sldId id="267" r:id="rId9"/>
    <p:sldId id="287" r:id="rId10"/>
    <p:sldId id="286" r:id="rId11"/>
    <p:sldId id="278" r:id="rId12"/>
    <p:sldId id="281" r:id="rId13"/>
    <p:sldId id="284" r:id="rId14"/>
    <p:sldId id="257" r:id="rId15"/>
    <p:sldId id="282" r:id="rId16"/>
    <p:sldId id="285" r:id="rId17"/>
    <p:sldId id="279" r:id="rId18"/>
    <p:sldId id="283" r:id="rId19"/>
    <p:sldId id="280" r:id="rId20"/>
  </p:sldIdLst>
  <p:sldSz cx="9144000" cy="6858000" type="screen4x3"/>
  <p:notesSz cx="6807200" cy="9939338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ester, Karen" initials="CK" lastIdx="7" clrIdx="0"/>
  <p:cmAuthor id="1" name="Lowe, Dominique" initials="DL" lastIdx="2" clrIdx="1"/>
  <p:cmAuthor id="2" name="Silvana Moro" initials="SM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A22F"/>
    <a:srgbClr val="1D2863"/>
    <a:srgbClr val="B2D673"/>
    <a:srgbClr val="3D7E27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3590" autoAdjust="0"/>
  </p:normalViewPr>
  <p:slideViewPr>
    <p:cSldViewPr>
      <p:cViewPr varScale="1">
        <p:scale>
          <a:sx n="83" d="100"/>
          <a:sy n="83" d="100"/>
        </p:scale>
        <p:origin x="-7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34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>
      <p:cViewPr>
        <p:scale>
          <a:sx n="120" d="100"/>
          <a:sy n="120" d="100"/>
        </p:scale>
        <p:origin x="-1046" y="242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082" y="0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dirty="0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305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082" y="9440305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93E2C2-5272-4E15-A176-2686BFC968FF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5743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672" y="0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734" y="4721744"/>
            <a:ext cx="4991735" cy="447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896"/>
            <a:ext cx="2950529" cy="49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672" y="9441896"/>
            <a:ext cx="2950529" cy="49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fld id="{DC8B08B2-9031-430B-B657-5DC3329B35C6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9336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1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56702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3049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436417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691632" y="9441895"/>
            <a:ext cx="2950529" cy="497443"/>
          </a:xfrm>
        </p:spPr>
        <p:txBody>
          <a:bodyPr/>
          <a:lstStyle/>
          <a:p>
            <a:fld id="{DC8B08B2-9031-430B-B657-5DC3329B35C6}" type="slidenum">
              <a:rPr lang="en-AU" smtClean="0"/>
              <a:pPr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436417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3049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3320" y="4681637"/>
            <a:ext cx="4991735" cy="504056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30498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30498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696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55994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02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2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8521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1032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5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1928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0931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8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1438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901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76200"/>
            <a:ext cx="20193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401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822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278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610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82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957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07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865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889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title style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381000" y="6505599"/>
            <a:ext cx="4343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400" dirty="0">
                <a:solidFill>
                  <a:schemeClr val="bg2"/>
                </a:solidFill>
                <a:latin typeface="Verdana" pitchFamily="34" charset="0"/>
              </a:rPr>
              <a:t>Productivity Commission</a:t>
            </a: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8459788" y="6505599"/>
            <a:ext cx="7207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C482A006-DA3C-429B-B8C1-478225CEDB76}" type="slidenum">
              <a:rPr lang="en-AU" sz="1400" b="1">
                <a:solidFill>
                  <a:schemeClr val="bg2"/>
                </a:solidFill>
                <a:latin typeface="Verdana" pitchFamily="34" charset="0"/>
              </a:rPr>
              <a:pPr>
                <a:spcBef>
                  <a:spcPct val="50000"/>
                </a:spcBef>
              </a:pPr>
              <a:t>‹#›</a:t>
            </a:fld>
            <a:endParaRPr lang="en-AU" sz="1400" b="1" dirty="0">
              <a:solidFill>
                <a:schemeClr val="bg2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2pPr>
      <a:lvl3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3pPr>
      <a:lvl4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4pPr>
      <a:lvl5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9pPr>
    </p:titleStyle>
    <p:bodyStyle>
      <a:lvl1pPr marL="363538" indent="-36353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Times" pitchFamily="18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0113" indent="-3571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−"/>
        <a:defRPr sz="2600" i="1">
          <a:solidFill>
            <a:schemeClr val="tx1"/>
          </a:solidFill>
          <a:latin typeface="+mn-lt"/>
          <a:ea typeface="+mn-ea"/>
        </a:defRPr>
      </a:lvl2pPr>
      <a:lvl3pPr marL="1436688" indent="-3571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Symbol" pitchFamily="18" charset="2"/>
        <a:buChar char="¼"/>
        <a:defRPr sz="2200">
          <a:solidFill>
            <a:schemeClr val="tx1"/>
          </a:solidFill>
          <a:latin typeface="+mn-lt"/>
          <a:ea typeface="+mn-ea"/>
        </a:defRPr>
      </a:lvl3pPr>
      <a:lvl4pPr marL="1887538" indent="-2714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&gt;"/>
        <a:defRPr i="1">
          <a:solidFill>
            <a:schemeClr val="tx1"/>
          </a:solidFill>
          <a:latin typeface="+mn-lt"/>
          <a:ea typeface="+mn-ea"/>
        </a:defRPr>
      </a:lvl4pPr>
      <a:lvl5pPr marL="2336800" indent="-1841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5pPr>
      <a:lvl6pPr marL="27940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6pPr>
      <a:lvl7pPr marL="32512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7pPr>
      <a:lvl8pPr marL="37084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8pPr>
      <a:lvl9pPr marL="41656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564499" y="5352732"/>
            <a:ext cx="60486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000" b="1" dirty="0" smtClean="0">
                <a:latin typeface="Verdana" pitchFamily="34" charset="0"/>
              </a:rPr>
              <a:t>Jonathan Coppel &amp; Karen Chester</a:t>
            </a:r>
            <a:br>
              <a:rPr lang="en-AU" sz="2000" b="1" dirty="0" smtClean="0">
                <a:latin typeface="Verdana" pitchFamily="34" charset="0"/>
              </a:rPr>
            </a:br>
            <a:r>
              <a:rPr lang="en-AU" sz="2000" b="1" dirty="0" smtClean="0">
                <a:latin typeface="Verdana" pitchFamily="34" charset="0"/>
              </a:rPr>
              <a:t>Commissioners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AU" sz="4000" b="1" dirty="0" smtClean="0">
                <a:solidFill>
                  <a:schemeClr val="accent1"/>
                </a:solidFill>
                <a:latin typeface="Verdana" pitchFamily="34" charset="0"/>
              </a:rPr>
              <a:t>Intellectual Property</a:t>
            </a:r>
          </a:p>
          <a:p>
            <a:pPr algn="ctr" eaLnBrk="1" hangingPunct="1"/>
            <a:r>
              <a:rPr lang="en-AU" sz="4000" b="1" dirty="0" smtClean="0">
                <a:solidFill>
                  <a:schemeClr val="accent1"/>
                </a:solidFill>
                <a:latin typeface="Verdana" pitchFamily="34" charset="0"/>
              </a:rPr>
              <a:t>Arrangements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3212976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AU" sz="3200" b="1" dirty="0" smtClean="0">
                <a:solidFill>
                  <a:schemeClr val="accent1"/>
                </a:solidFill>
                <a:latin typeface="Verdana" pitchFamily="34" charset="0"/>
              </a:rPr>
              <a:t>Roundtable on pharmaceutical patents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Assessment of the overall patent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424936" cy="4467200"/>
          </a:xfrm>
        </p:spPr>
        <p:txBody>
          <a:bodyPr/>
          <a:lstStyle/>
          <a:p>
            <a:r>
              <a:rPr lang="en-AU" dirty="0" smtClean="0"/>
              <a:t>Fails to meet the principles of a well-functioning IP system</a:t>
            </a:r>
          </a:p>
          <a:p>
            <a:pPr lvl="1"/>
            <a:r>
              <a:rPr lang="en-AU" dirty="0" smtClean="0"/>
              <a:t>Many patented inventions do not benefit the community, reducing effectiveness</a:t>
            </a:r>
          </a:p>
          <a:p>
            <a:pPr lvl="1"/>
            <a:r>
              <a:rPr lang="en-AU" dirty="0" smtClean="0"/>
              <a:t>The excessive strength of rights and strategic use reduce efficiency </a:t>
            </a:r>
          </a:p>
          <a:p>
            <a:r>
              <a:rPr lang="en-AU" dirty="0" smtClean="0"/>
              <a:t>As a result, current arrangements frustrate follow-on innovators and raise the costs of innovation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29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Extensions of term: </a:t>
            </a:r>
            <a:r>
              <a:rPr lang="en-US" dirty="0" smtClean="0"/>
              <a:t>Why </a:t>
            </a:r>
            <a:r>
              <a:rPr lang="en-US" dirty="0"/>
              <a:t>did we </a:t>
            </a:r>
            <a:r>
              <a:rPr lang="en-US" dirty="0" smtClean="0"/>
              <a:t>recommend policy change?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896544"/>
          </a:xfrm>
        </p:spPr>
        <p:txBody>
          <a:bodyPr/>
          <a:lstStyle/>
          <a:p>
            <a:r>
              <a:rPr lang="en-AU" dirty="0" err="1"/>
              <a:t>EoTs</a:t>
            </a:r>
            <a:r>
              <a:rPr lang="en-AU" dirty="0"/>
              <a:t> argued to be: necessary compensation for regulatory </a:t>
            </a:r>
            <a:r>
              <a:rPr lang="en-AU" dirty="0" smtClean="0"/>
              <a:t>delay; </a:t>
            </a:r>
            <a:r>
              <a:rPr lang="en-AU" dirty="0"/>
              <a:t>align with other </a:t>
            </a:r>
            <a:r>
              <a:rPr lang="en-AU" dirty="0" smtClean="0"/>
              <a:t>technologies; </a:t>
            </a:r>
            <a:r>
              <a:rPr lang="en-AU" dirty="0"/>
              <a:t>and intended to </a:t>
            </a:r>
            <a:r>
              <a:rPr lang="en-AU" dirty="0" smtClean="0"/>
              <a:t>encourage </a:t>
            </a:r>
            <a:r>
              <a:rPr lang="en-AU" dirty="0"/>
              <a:t>R&amp;D</a:t>
            </a:r>
          </a:p>
          <a:p>
            <a:r>
              <a:rPr lang="en-AU" dirty="0" smtClean="0"/>
              <a:t>However: </a:t>
            </a:r>
          </a:p>
          <a:p>
            <a:pPr lvl="1"/>
            <a:r>
              <a:rPr lang="en-AU" dirty="0" smtClean="0"/>
              <a:t>No evidence provided that </a:t>
            </a:r>
            <a:r>
              <a:rPr lang="en-AU" dirty="0" err="1" smtClean="0"/>
              <a:t>EoT</a:t>
            </a:r>
            <a:r>
              <a:rPr lang="en-AU" dirty="0" smtClean="0"/>
              <a:t> encourage R&amp;D</a:t>
            </a:r>
            <a:endParaRPr lang="en-AU" dirty="0"/>
          </a:p>
          <a:p>
            <a:pPr lvl="1"/>
            <a:r>
              <a:rPr lang="en-AU" dirty="0" smtClean="0"/>
              <a:t>Extending </a:t>
            </a:r>
            <a:r>
              <a:rPr lang="en-AU" dirty="0"/>
              <a:t>exclusivity </a:t>
            </a:r>
            <a:r>
              <a:rPr lang="en-AU" dirty="0" smtClean="0"/>
              <a:t>imposes significant costs on taxpayers and the broader community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63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Extensions of term: What did we recommend?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DR 10.1: target </a:t>
            </a:r>
            <a:r>
              <a:rPr lang="en-AU" dirty="0" err="1"/>
              <a:t>EoTs</a:t>
            </a:r>
            <a:r>
              <a:rPr lang="en-AU" dirty="0"/>
              <a:t> to genuine cases of regulatory </a:t>
            </a:r>
            <a:r>
              <a:rPr lang="en-AU" dirty="0" smtClean="0"/>
              <a:t>delay </a:t>
            </a:r>
          </a:p>
          <a:p>
            <a:r>
              <a:rPr lang="en-AU" dirty="0" smtClean="0"/>
              <a:t>DR </a:t>
            </a:r>
            <a:r>
              <a:rPr lang="en-AU" dirty="0"/>
              <a:t>10.2 tailors to domestic market (allowing </a:t>
            </a:r>
            <a:r>
              <a:rPr lang="en-AU" dirty="0" smtClean="0"/>
              <a:t>manufacture for export)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4596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Extensions of term: Issues for discussion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smtClean="0"/>
              <a:t>How large </a:t>
            </a:r>
            <a:r>
              <a:rPr lang="en-AU" sz="2400" dirty="0"/>
              <a:t>are the costs </a:t>
            </a:r>
            <a:r>
              <a:rPr lang="en-AU" sz="2400" dirty="0" smtClean="0"/>
              <a:t>associated with extensions of term in Australia and who bears them?</a:t>
            </a:r>
          </a:p>
          <a:p>
            <a:r>
              <a:rPr lang="en-AU" sz="2400" dirty="0" smtClean="0"/>
              <a:t>How freely and commonly are </a:t>
            </a:r>
            <a:r>
              <a:rPr lang="en-AU" sz="2400" dirty="0" err="1" smtClean="0"/>
              <a:t>EoTs</a:t>
            </a:r>
            <a:r>
              <a:rPr lang="en-AU" sz="2400" dirty="0" smtClean="0"/>
              <a:t> granted? </a:t>
            </a:r>
          </a:p>
          <a:p>
            <a:r>
              <a:rPr lang="en-AU" sz="2400" dirty="0" smtClean="0"/>
              <a:t>How do the elements of patent filing, Australian clinical testing and </a:t>
            </a:r>
            <a:r>
              <a:rPr lang="en-AU" sz="2400" dirty="0" err="1" smtClean="0"/>
              <a:t>TGA</a:t>
            </a:r>
            <a:r>
              <a:rPr lang="en-AU" sz="2400" dirty="0" smtClean="0"/>
              <a:t> requirements contribute to time-to-market?</a:t>
            </a:r>
            <a:endParaRPr lang="en-AU" sz="2400" dirty="0"/>
          </a:p>
          <a:p>
            <a:r>
              <a:rPr lang="en-AU" sz="2400" dirty="0" smtClean="0"/>
              <a:t>Are there superior ways of targeting </a:t>
            </a:r>
            <a:r>
              <a:rPr lang="en-AU" sz="2400" dirty="0" err="1"/>
              <a:t>EoTs</a:t>
            </a:r>
            <a:r>
              <a:rPr lang="en-AU" sz="2400" dirty="0"/>
              <a:t> </a:t>
            </a:r>
            <a:r>
              <a:rPr lang="en-AU" sz="2400" dirty="0" smtClean="0"/>
              <a:t>towards unnecessary </a:t>
            </a:r>
            <a:r>
              <a:rPr lang="en-AU" sz="2400" dirty="0"/>
              <a:t>regulatory delay/cost</a:t>
            </a:r>
            <a:r>
              <a:rPr lang="en-AU" sz="2400" dirty="0" smtClean="0"/>
              <a:t>?</a:t>
            </a:r>
            <a:endParaRPr lang="en-AU" sz="24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41524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</a:t>
            </a:r>
            <a:r>
              <a:rPr lang="en-US" dirty="0" err="1" smtClean="0"/>
              <a:t>Evergreening</a:t>
            </a:r>
            <a:r>
              <a:rPr lang="en-US" dirty="0" smtClean="0"/>
              <a:t>’: Why did we recommend policy change?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896544"/>
          </a:xfrm>
        </p:spPr>
        <p:txBody>
          <a:bodyPr/>
          <a:lstStyle/>
          <a:p>
            <a:r>
              <a:rPr lang="en-AU" sz="2800" dirty="0"/>
              <a:t>Follow-on patents building upon an </a:t>
            </a:r>
            <a:r>
              <a:rPr lang="en-AU" sz="2800" dirty="0" smtClean="0"/>
              <a:t>original pharmaceutical </a:t>
            </a:r>
            <a:r>
              <a:rPr lang="en-AU" sz="2800" dirty="0"/>
              <a:t>can be:</a:t>
            </a:r>
          </a:p>
          <a:p>
            <a:pPr lvl="1"/>
            <a:r>
              <a:rPr lang="en-AU" sz="2000" dirty="0"/>
              <a:t>genuine innovations that improve consumer </a:t>
            </a:r>
            <a:r>
              <a:rPr lang="en-AU" sz="2000" dirty="0" err="1"/>
              <a:t>well-being</a:t>
            </a:r>
            <a:endParaRPr lang="en-AU" sz="2000" dirty="0"/>
          </a:p>
          <a:p>
            <a:pPr lvl="1"/>
            <a:r>
              <a:rPr lang="en-AU" sz="2000" dirty="0" smtClean="0"/>
              <a:t>But also a ‘technical’ change </a:t>
            </a:r>
            <a:r>
              <a:rPr lang="en-AU" sz="2000" dirty="0"/>
              <a:t>as a legitimate response to financial incentives to extend </a:t>
            </a:r>
            <a:r>
              <a:rPr lang="en-AU" sz="2000" dirty="0" smtClean="0"/>
              <a:t>protection</a:t>
            </a:r>
            <a:endParaRPr lang="en-AU" sz="2000" dirty="0"/>
          </a:p>
          <a:p>
            <a:r>
              <a:rPr lang="en-AU" sz="2800" dirty="0" smtClean="0"/>
              <a:t>Evidence of examples amongst high-value </a:t>
            </a:r>
            <a:r>
              <a:rPr lang="en-AU" sz="2800" dirty="0" err="1" smtClean="0"/>
              <a:t>PBS</a:t>
            </a:r>
            <a:r>
              <a:rPr lang="en-AU" sz="2800" dirty="0" smtClean="0"/>
              <a:t> drugs, but hard to diagnose precise extent of strategic behaviour</a:t>
            </a:r>
            <a:endParaRPr lang="en-AU" sz="2800" dirty="0"/>
          </a:p>
          <a:p>
            <a:pPr marL="363538" lvl="1" indent="-363538">
              <a:buFont typeface="Times" pitchFamily="18" charset="0"/>
              <a:buChar char="•"/>
            </a:pPr>
            <a:r>
              <a:rPr lang="en-US" sz="2800" i="0" dirty="0" smtClean="0">
                <a:cs typeface="+mn-cs"/>
              </a:rPr>
              <a:t>Similar to </a:t>
            </a:r>
            <a:r>
              <a:rPr lang="en-US" sz="2800" i="0" dirty="0" err="1" smtClean="0">
                <a:cs typeface="+mn-cs"/>
              </a:rPr>
              <a:t>EoT</a:t>
            </a:r>
            <a:r>
              <a:rPr lang="en-US" sz="2800" i="0" dirty="0" smtClean="0">
                <a:cs typeface="+mn-cs"/>
              </a:rPr>
              <a:t>, </a:t>
            </a:r>
            <a:r>
              <a:rPr lang="en-US" sz="2800" i="0" dirty="0" err="1" smtClean="0">
                <a:cs typeface="+mn-cs"/>
              </a:rPr>
              <a:t>evergreening</a:t>
            </a:r>
            <a:r>
              <a:rPr lang="en-US" sz="2800" i="0" dirty="0" smtClean="0">
                <a:cs typeface="+mn-cs"/>
              </a:rPr>
              <a:t> </a:t>
            </a:r>
            <a:r>
              <a:rPr lang="en-US" sz="2800" i="0" dirty="0">
                <a:cs typeface="+mn-cs"/>
              </a:rPr>
              <a:t>raises costs to </a:t>
            </a:r>
            <a:r>
              <a:rPr lang="en-US" sz="2800" i="0" dirty="0" smtClean="0">
                <a:cs typeface="+mn-cs"/>
              </a:rPr>
              <a:t>community – drugs with higher costs give greater incentive to evergreen</a:t>
            </a:r>
            <a:endParaRPr lang="en-AU" sz="2800" i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7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</a:t>
            </a:r>
            <a:r>
              <a:rPr lang="en-US" dirty="0" err="1" smtClean="0"/>
              <a:t>Evergreening</a:t>
            </a:r>
            <a:r>
              <a:rPr lang="en-US" dirty="0" smtClean="0"/>
              <a:t>’: </a:t>
            </a:r>
            <a:r>
              <a:rPr lang="en-US" dirty="0"/>
              <a:t>W</a:t>
            </a:r>
            <a:r>
              <a:rPr lang="en-US" dirty="0" smtClean="0"/>
              <a:t>hat did we recommend?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896544"/>
          </a:xfrm>
        </p:spPr>
        <p:txBody>
          <a:bodyPr/>
          <a:lstStyle/>
          <a:p>
            <a:r>
              <a:rPr lang="en-US" sz="2800" dirty="0" smtClean="0"/>
              <a:t>No pharmaceutical specific measures were recommended</a:t>
            </a:r>
          </a:p>
          <a:p>
            <a:r>
              <a:rPr lang="en-US" sz="2800" dirty="0" smtClean="0"/>
              <a:t>However, c</a:t>
            </a:r>
            <a:r>
              <a:rPr lang="en-AU" sz="2800" dirty="0" err="1" smtClean="0"/>
              <a:t>hanges</a:t>
            </a:r>
            <a:r>
              <a:rPr lang="en-AU" sz="2800" dirty="0" smtClean="0"/>
              <a:t> </a:t>
            </a:r>
            <a:r>
              <a:rPr lang="en-AU" sz="2800" dirty="0"/>
              <a:t>to the inventive step (DR 6.1) should help the patent system focus on genuine </a:t>
            </a:r>
            <a:r>
              <a:rPr lang="en-AU" sz="2800" dirty="0" smtClean="0"/>
              <a:t>invention</a:t>
            </a:r>
          </a:p>
          <a:p>
            <a:pPr lvl="1"/>
            <a:r>
              <a:rPr lang="en-US" sz="2000" dirty="0" smtClean="0"/>
              <a:t>Amend </a:t>
            </a:r>
            <a:r>
              <a:rPr lang="en-US" sz="2000" dirty="0"/>
              <a:t>the law to ‘having regard to the state of the art, it is not obvious to a person skilled in the art’</a:t>
            </a:r>
            <a:endParaRPr lang="en-AU" sz="2000" dirty="0"/>
          </a:p>
          <a:p>
            <a:pPr lvl="1"/>
            <a:r>
              <a:rPr lang="en-AU" sz="2000" dirty="0"/>
              <a:t>This would better a</a:t>
            </a:r>
            <a:r>
              <a:rPr lang="en-US" sz="2000" dirty="0" err="1"/>
              <a:t>lign</a:t>
            </a:r>
            <a:r>
              <a:rPr lang="en-US" sz="2000" dirty="0"/>
              <a:t> with the approach in Europe</a:t>
            </a:r>
            <a:endParaRPr lang="en-AU" sz="2000" dirty="0"/>
          </a:p>
          <a:p>
            <a:pPr lvl="1"/>
            <a:r>
              <a:rPr lang="en-US" sz="2000" dirty="0"/>
              <a:t>No longer award patents for a ‘scintilla’ of invention, or where applicants were ‘led directly as a matter of course’ </a:t>
            </a:r>
          </a:p>
          <a:p>
            <a:pPr lvl="1"/>
            <a:r>
              <a:rPr lang="en-US" sz="2000" i="1" dirty="0" smtClean="0"/>
              <a:t>Further </a:t>
            </a:r>
            <a:r>
              <a:rPr lang="en-US" sz="2000" i="1" dirty="0"/>
              <a:t>reform may require international </a:t>
            </a:r>
            <a:r>
              <a:rPr lang="en-US" sz="2000" i="1" dirty="0" smtClean="0"/>
              <a:t>collaboration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47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</a:t>
            </a:r>
            <a:r>
              <a:rPr lang="en-US" dirty="0" err="1" smtClean="0"/>
              <a:t>Evergreening</a:t>
            </a:r>
            <a:r>
              <a:rPr lang="en-US" dirty="0" smtClean="0"/>
              <a:t>’: Issues for discussion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896544"/>
          </a:xfrm>
        </p:spPr>
        <p:txBody>
          <a:bodyPr/>
          <a:lstStyle/>
          <a:p>
            <a:pPr marL="363538" lvl="1" indent="-363538">
              <a:buFont typeface="Times" pitchFamily="18" charset="0"/>
              <a:buChar char="•"/>
            </a:pPr>
            <a:r>
              <a:rPr lang="en-AU" sz="2800" dirty="0">
                <a:cs typeface="+mn-cs"/>
              </a:rPr>
              <a:t>Can advances be distinguished from strategy? </a:t>
            </a:r>
            <a:r>
              <a:rPr lang="en-AU" sz="2800" dirty="0" smtClean="0">
                <a:cs typeface="+mn-cs"/>
              </a:rPr>
              <a:t>How</a:t>
            </a:r>
            <a:r>
              <a:rPr lang="en-AU" sz="2800" dirty="0">
                <a:cs typeface="+mn-cs"/>
              </a:rPr>
              <a:t>?</a:t>
            </a:r>
          </a:p>
          <a:p>
            <a:pPr marL="363538" lvl="1" indent="-363538">
              <a:buFont typeface="Times" pitchFamily="18" charset="0"/>
              <a:buChar char="•"/>
            </a:pPr>
            <a:r>
              <a:rPr lang="en-AU" sz="2800" dirty="0">
                <a:cs typeface="+mn-cs"/>
              </a:rPr>
              <a:t>What is the evidence of </a:t>
            </a:r>
            <a:r>
              <a:rPr lang="en-AU" sz="2800" dirty="0" smtClean="0">
                <a:cs typeface="+mn-cs"/>
              </a:rPr>
              <a:t>the extent and effect of </a:t>
            </a:r>
            <a:r>
              <a:rPr lang="en-AU" sz="2800" dirty="0" err="1" smtClean="0">
                <a:cs typeface="+mn-cs"/>
              </a:rPr>
              <a:t>evergreening</a:t>
            </a:r>
            <a:r>
              <a:rPr lang="en-AU" sz="2800" dirty="0">
                <a:cs typeface="+mn-cs"/>
              </a:rPr>
              <a:t>?</a:t>
            </a:r>
          </a:p>
          <a:p>
            <a:pPr marL="363538" lvl="1" indent="-363538">
              <a:buFont typeface="Times" pitchFamily="18" charset="0"/>
              <a:buChar char="•"/>
            </a:pPr>
            <a:r>
              <a:rPr lang="en-AU" sz="2800" dirty="0" smtClean="0">
                <a:cs typeface="+mn-cs"/>
              </a:rPr>
              <a:t>Is the inventive step the only lever to address </a:t>
            </a:r>
            <a:r>
              <a:rPr lang="en-AU" sz="2800" dirty="0" err="1" smtClean="0">
                <a:cs typeface="+mn-cs"/>
              </a:rPr>
              <a:t>evergreening</a:t>
            </a:r>
            <a:r>
              <a:rPr lang="en-AU" sz="2800" dirty="0" smtClean="0">
                <a:cs typeface="+mn-cs"/>
              </a:rPr>
              <a:t>? Is it </a:t>
            </a:r>
            <a:r>
              <a:rPr lang="en-AU" sz="2800" dirty="0">
                <a:cs typeface="+mn-cs"/>
              </a:rPr>
              <a:t>working? What has been the effect of Raising the Bar?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170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Pay-for-delay: Why did we recommend policy change?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 known, and potentially costly, phenomenon overseas</a:t>
            </a:r>
          </a:p>
          <a:p>
            <a:r>
              <a:rPr lang="en-AU" dirty="0" smtClean="0"/>
              <a:t>In Australia, there is scope to enforce under </a:t>
            </a:r>
            <a:r>
              <a:rPr lang="en-AU" dirty="0" err="1" smtClean="0"/>
              <a:t>CCA</a:t>
            </a:r>
            <a:r>
              <a:rPr lang="en-AU" dirty="0" smtClean="0"/>
              <a:t>. </a:t>
            </a:r>
          </a:p>
          <a:p>
            <a:r>
              <a:rPr lang="en-AU" dirty="0" smtClean="0"/>
              <a:t>But, cartel-like behaviour is difficult to detect: both parties benefit, so have no incentive to disclose, yet the uninformed consumer loses. </a:t>
            </a:r>
          </a:p>
        </p:txBody>
      </p:sp>
    </p:spTree>
    <p:extLst>
      <p:ext uri="{BB962C8B-B14F-4D97-AF65-F5344CB8AC3E}">
        <p14:creationId xmlns:p14="http://schemas.microsoft.com/office/powerpoint/2010/main" val="4163902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Pay-for-delay: What did we recommend?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DR 10.4: a 5 year monitoring program, administered by the </a:t>
            </a:r>
            <a:r>
              <a:rPr lang="en-AU" dirty="0" err="1" smtClean="0"/>
              <a:t>ACCC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1071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Pay-for-delay: </a:t>
            </a:r>
            <a:r>
              <a:rPr lang="en-AU" dirty="0" smtClean="0"/>
              <a:t>Issues for discussion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4395192"/>
          </a:xfrm>
        </p:spPr>
        <p:txBody>
          <a:bodyPr/>
          <a:lstStyle/>
          <a:p>
            <a:pPr marL="363538" lvl="1" indent="-363538">
              <a:buFont typeface="Times" pitchFamily="18" charset="0"/>
              <a:buChar char="•"/>
            </a:pPr>
            <a:r>
              <a:rPr lang="en-AU" sz="2800" i="0" dirty="0" smtClean="0">
                <a:cs typeface="+mn-cs"/>
              </a:rPr>
              <a:t>Studies focus on other jurisdictions such as the US. Are there any reasons it would not be occurring in Australia?</a:t>
            </a:r>
            <a:endParaRPr lang="en-AU" sz="2800" i="0" dirty="0">
              <a:cs typeface="+mn-cs"/>
            </a:endParaRPr>
          </a:p>
          <a:p>
            <a:pPr marL="363538" lvl="1" indent="-363538">
              <a:buFont typeface="Times" pitchFamily="18" charset="0"/>
              <a:buChar char="•"/>
            </a:pPr>
            <a:r>
              <a:rPr lang="en-AU" sz="2800" i="0" dirty="0">
                <a:cs typeface="+mn-cs"/>
              </a:rPr>
              <a:t>Can </a:t>
            </a:r>
            <a:r>
              <a:rPr lang="en-AU" sz="2800" i="0" dirty="0" smtClean="0">
                <a:cs typeface="+mn-cs"/>
              </a:rPr>
              <a:t>existing </a:t>
            </a:r>
            <a:r>
              <a:rPr lang="en-AU" sz="2800" i="0" dirty="0">
                <a:cs typeface="+mn-cs"/>
              </a:rPr>
              <a:t>regulation and data </a:t>
            </a:r>
            <a:r>
              <a:rPr lang="en-AU" sz="2800" i="0" dirty="0" smtClean="0">
                <a:cs typeface="+mn-cs"/>
              </a:rPr>
              <a:t>detect this behaviour?</a:t>
            </a:r>
            <a:endParaRPr lang="en-AU" sz="2800" i="0" dirty="0">
              <a:cs typeface="+mn-cs"/>
            </a:endParaRPr>
          </a:p>
          <a:p>
            <a:pPr marL="363538" lvl="1" indent="-363538">
              <a:buFont typeface="Times" pitchFamily="18" charset="0"/>
              <a:buChar char="•"/>
            </a:pPr>
            <a:r>
              <a:rPr lang="en-AU" sz="2800" i="0" dirty="0">
                <a:cs typeface="+mn-cs"/>
              </a:rPr>
              <a:t>If not, how </a:t>
            </a:r>
            <a:r>
              <a:rPr lang="en-AU" sz="2800" i="0" dirty="0" smtClean="0">
                <a:cs typeface="+mn-cs"/>
              </a:rPr>
              <a:t>to best </a:t>
            </a:r>
            <a:r>
              <a:rPr lang="en-AU" sz="2800" i="0" dirty="0">
                <a:cs typeface="+mn-cs"/>
              </a:rPr>
              <a:t>design </a:t>
            </a:r>
            <a:r>
              <a:rPr lang="en-AU" sz="2800" i="0" dirty="0" smtClean="0">
                <a:cs typeface="+mn-cs"/>
              </a:rPr>
              <a:t>processes that are effective but minimise </a:t>
            </a:r>
            <a:r>
              <a:rPr lang="en-AU" sz="2800" i="0" dirty="0">
                <a:cs typeface="+mn-cs"/>
              </a:rPr>
              <a:t>compliance costs</a:t>
            </a:r>
            <a:r>
              <a:rPr lang="en-AU" sz="2800" i="0" dirty="0" smtClean="0">
                <a:cs typeface="+mn-cs"/>
              </a:rPr>
              <a:t>?</a:t>
            </a:r>
          </a:p>
          <a:p>
            <a:pPr lvl="1"/>
            <a:r>
              <a:rPr lang="en-AU" sz="2000" dirty="0"/>
              <a:t>Can the US </a:t>
            </a:r>
            <a:r>
              <a:rPr lang="en-AU" sz="2000" dirty="0" err="1"/>
              <a:t>FTC’s</a:t>
            </a:r>
            <a:r>
              <a:rPr lang="en-AU" sz="2000" dirty="0"/>
              <a:t> monitoring be transplanted here, in whole or in part?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419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40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492896"/>
            <a:ext cx="914400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Verdana" pitchFamily="34" charset="0"/>
              </a:rPr>
              <a:t>About the inquiry</a:t>
            </a:r>
            <a:endParaRPr lang="en-AU" sz="36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1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go about this task?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16824" cy="4395192"/>
          </a:xfrm>
        </p:spPr>
        <p:txBody>
          <a:bodyPr/>
          <a:lstStyle/>
          <a:p>
            <a:r>
              <a:rPr lang="en-US" sz="2400" dirty="0" smtClean="0"/>
              <a:t>Asked to look at IP arrangements by government who want to make sure the IP system </a:t>
            </a:r>
            <a:r>
              <a:rPr lang="en-AU" sz="2400" dirty="0"/>
              <a:t>provides appropriate </a:t>
            </a:r>
            <a:r>
              <a:rPr lang="en-AU" sz="2400" dirty="0" smtClean="0"/>
              <a:t>incentives, while not </a:t>
            </a:r>
            <a:r>
              <a:rPr lang="en-AU" sz="2400" dirty="0"/>
              <a:t>unreasonably </a:t>
            </a:r>
            <a:r>
              <a:rPr lang="en-AU" sz="2400" dirty="0" smtClean="0"/>
              <a:t>impeding access.</a:t>
            </a:r>
            <a:endParaRPr lang="en-US" sz="2400" dirty="0" smtClean="0"/>
          </a:p>
          <a:p>
            <a:r>
              <a:rPr lang="en-US" sz="2400" dirty="0" smtClean="0"/>
              <a:t>Sought evidence:</a:t>
            </a:r>
          </a:p>
          <a:p>
            <a:pPr lvl="1"/>
            <a:r>
              <a:rPr lang="en-US" sz="2400" dirty="0" smtClean="0"/>
              <a:t>Consultations</a:t>
            </a:r>
          </a:p>
          <a:p>
            <a:pPr lvl="1"/>
            <a:r>
              <a:rPr lang="en-US" sz="2400" dirty="0" smtClean="0"/>
              <a:t>Roundtables</a:t>
            </a:r>
          </a:p>
          <a:p>
            <a:pPr lvl="1"/>
            <a:r>
              <a:rPr lang="en-US" sz="2400" dirty="0" smtClean="0"/>
              <a:t>Submissions</a:t>
            </a:r>
          </a:p>
          <a:p>
            <a:pPr lvl="1"/>
            <a:r>
              <a:rPr lang="en-US" sz="2400" dirty="0" smtClean="0"/>
              <a:t>Draft report for comment and feedback</a:t>
            </a:r>
          </a:p>
        </p:txBody>
      </p:sp>
    </p:spTree>
    <p:extLst>
      <p:ext uri="{BB962C8B-B14F-4D97-AF65-F5344CB8AC3E}">
        <p14:creationId xmlns:p14="http://schemas.microsoft.com/office/powerpoint/2010/main" val="40072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go about this task?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16824" cy="4395192"/>
          </a:xfrm>
        </p:spPr>
        <p:txBody>
          <a:bodyPr/>
          <a:lstStyle/>
          <a:p>
            <a:r>
              <a:rPr lang="en-US" dirty="0" smtClean="0"/>
              <a:t>More consultations to come</a:t>
            </a:r>
          </a:p>
          <a:p>
            <a:pPr lvl="1"/>
            <a:r>
              <a:rPr lang="en-US" dirty="0" smtClean="0"/>
              <a:t>Hearings</a:t>
            </a:r>
          </a:p>
          <a:p>
            <a:pPr lvl="1"/>
            <a:r>
              <a:rPr lang="en-US" dirty="0" smtClean="0"/>
              <a:t>Additional roundtables</a:t>
            </a:r>
          </a:p>
          <a:p>
            <a:pPr lvl="1"/>
            <a:r>
              <a:rPr lang="en-US" dirty="0" smtClean="0"/>
              <a:t>Submissions on draft report</a:t>
            </a:r>
          </a:p>
          <a:p>
            <a:pPr lvl="1"/>
            <a:r>
              <a:rPr lang="en-US" dirty="0" smtClean="0"/>
              <a:t>Final report to be delivered to government later this year</a:t>
            </a:r>
          </a:p>
        </p:txBody>
      </p:sp>
    </p:spTree>
    <p:extLst>
      <p:ext uri="{BB962C8B-B14F-4D97-AF65-F5344CB8AC3E}">
        <p14:creationId xmlns:p14="http://schemas.microsoft.com/office/powerpoint/2010/main" val="407984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40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492896"/>
            <a:ext cx="914400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Verdana" pitchFamily="34" charset="0"/>
              </a:rPr>
              <a:t>About today</a:t>
            </a:r>
            <a:endParaRPr lang="en-AU" sz="36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6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roundtable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16824" cy="4395192"/>
          </a:xfrm>
        </p:spPr>
        <p:txBody>
          <a:bodyPr/>
          <a:lstStyle/>
          <a:p>
            <a:r>
              <a:rPr lang="en-US" dirty="0" smtClean="0"/>
              <a:t>Discuss draft recommendations affecting pharmaceutical patents</a:t>
            </a:r>
          </a:p>
          <a:p>
            <a:r>
              <a:rPr lang="en-US" dirty="0"/>
              <a:t>Focus on areas of potential change: extensions of term, </a:t>
            </a:r>
            <a:r>
              <a:rPr lang="en-US" dirty="0" err="1"/>
              <a:t>evergreening</a:t>
            </a:r>
            <a:r>
              <a:rPr lang="en-US" dirty="0"/>
              <a:t> and pay-for-delay</a:t>
            </a:r>
            <a:endParaRPr lang="en-AU" dirty="0"/>
          </a:p>
          <a:p>
            <a:r>
              <a:rPr lang="en-US" dirty="0" smtClean="0"/>
              <a:t>Seek further evidence on the magnitude of costs and benefits</a:t>
            </a:r>
          </a:p>
          <a:p>
            <a:pPr lvl="1"/>
            <a:r>
              <a:rPr lang="en-US" dirty="0" smtClean="0"/>
              <a:t>of the status quo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 potential policy changes</a:t>
            </a:r>
          </a:p>
        </p:txBody>
      </p:sp>
    </p:spTree>
    <p:extLst>
      <p:ext uri="{BB962C8B-B14F-4D97-AF65-F5344CB8AC3E}">
        <p14:creationId xmlns:p14="http://schemas.microsoft.com/office/powerpoint/2010/main" val="37989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 of roundtable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81200"/>
            <a:ext cx="7416824" cy="4114800"/>
          </a:xfrm>
        </p:spPr>
        <p:txBody>
          <a:bodyPr/>
          <a:lstStyle/>
          <a:p>
            <a:r>
              <a:rPr lang="en-US" dirty="0" smtClean="0"/>
              <a:t>Discussions will occur under ‘Chatham House’ rules</a:t>
            </a:r>
          </a:p>
          <a:p>
            <a:r>
              <a:rPr lang="en-US" dirty="0" smtClean="0"/>
              <a:t>A </a:t>
            </a:r>
            <a:r>
              <a:rPr lang="en-US" dirty="0"/>
              <a:t>copy of this presentation and a list of </a:t>
            </a:r>
            <a:r>
              <a:rPr lang="en-US" dirty="0" smtClean="0"/>
              <a:t>roundtable attendees </a:t>
            </a:r>
            <a:r>
              <a:rPr lang="en-US" dirty="0"/>
              <a:t>will </a:t>
            </a:r>
            <a:r>
              <a:rPr lang="en-US" dirty="0" smtClean="0"/>
              <a:t>be </a:t>
            </a:r>
            <a:r>
              <a:rPr lang="en-US" dirty="0"/>
              <a:t>made available on our webpage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2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40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564904"/>
            <a:ext cx="914400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US" sz="3200" b="1" dirty="0" smtClean="0">
                <a:solidFill>
                  <a:schemeClr val="accent1"/>
                </a:solidFill>
                <a:latin typeface="Verdana" pitchFamily="34" charset="0"/>
              </a:rPr>
              <a:t>Pharmaceutical patents</a:t>
            </a:r>
          </a:p>
          <a:p>
            <a:pPr algn="ctr" eaLnBrk="1" hangingPunct="1">
              <a:lnSpc>
                <a:spcPts val="3200"/>
              </a:lnSpc>
            </a:pPr>
            <a:r>
              <a:rPr lang="en-US" sz="3200" b="1" dirty="0" smtClean="0">
                <a:solidFill>
                  <a:schemeClr val="accent1"/>
                </a:solidFill>
                <a:latin typeface="Verdana" pitchFamily="34" charset="0"/>
              </a:rPr>
              <a:t>What did we recommend and why?</a:t>
            </a:r>
            <a:endParaRPr lang="en-AU" sz="32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78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 coming from: The policy framework</a:t>
            </a:r>
            <a:endParaRPr lang="en-AU" dirty="0"/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45498"/>
            <a:ext cx="5040560" cy="4846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737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c_slidetemplate">
  <a:themeElements>
    <a:clrScheme name="PC colour scheme">
      <a:dk1>
        <a:sysClr val="windowText" lastClr="000000"/>
      </a:dk1>
      <a:lt1>
        <a:sysClr val="window" lastClr="FFFFFF"/>
      </a:lt1>
      <a:dk2>
        <a:srgbClr val="000000"/>
      </a:dk2>
      <a:lt2>
        <a:srgbClr val="BFBFBF"/>
      </a:lt2>
      <a:accent1>
        <a:srgbClr val="78A22F"/>
      </a:accent1>
      <a:accent2>
        <a:srgbClr val="265A9A"/>
      </a:accent2>
      <a:accent3>
        <a:srgbClr val="B2D673"/>
      </a:accent3>
      <a:accent4>
        <a:srgbClr val="F2F2F2"/>
      </a:accent4>
      <a:accent5>
        <a:srgbClr val="387DD2"/>
      </a:accent5>
      <a:accent6>
        <a:srgbClr val="C00000"/>
      </a:accent6>
      <a:hlink>
        <a:srgbClr val="78A22F"/>
      </a:hlink>
      <a:folHlink>
        <a:srgbClr val="387DD2"/>
      </a:folHlink>
    </a:clrScheme>
    <a:fontScheme name="pc_slidetemplat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pc_slid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9243</TotalTime>
  <Words>757</Words>
  <Application>Microsoft Office PowerPoint</Application>
  <PresentationFormat>On-screen Show (4:3)</PresentationFormat>
  <Paragraphs>97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pc_slidetemplate</vt:lpstr>
      <vt:lpstr>PowerPoint Presentation</vt:lpstr>
      <vt:lpstr>PowerPoint Presentation</vt:lpstr>
      <vt:lpstr>How did we go about this task?</vt:lpstr>
      <vt:lpstr>How did we go about this task?</vt:lpstr>
      <vt:lpstr>PowerPoint Presentation</vt:lpstr>
      <vt:lpstr>Purpose of roundtable</vt:lpstr>
      <vt:lpstr>Conduct of roundtable</vt:lpstr>
      <vt:lpstr>PowerPoint Presentation</vt:lpstr>
      <vt:lpstr>Where are we coming from: The policy framework</vt:lpstr>
      <vt:lpstr>Assessment of the overall patent system</vt:lpstr>
      <vt:lpstr>Extensions of term: Why did we recommend policy change?</vt:lpstr>
      <vt:lpstr>Extensions of term: What did we recommend?</vt:lpstr>
      <vt:lpstr>Extensions of term: Issues for discussion</vt:lpstr>
      <vt:lpstr>‘Evergreening’: Why did we recommend policy change?</vt:lpstr>
      <vt:lpstr>‘Evergreening’: What did we recommend?</vt:lpstr>
      <vt:lpstr>‘Evergreening’: Issues for discussion</vt:lpstr>
      <vt:lpstr> Pay-for-delay: Why did we recommend policy change?</vt:lpstr>
      <vt:lpstr> Pay-for-delay: What did we recommend?</vt:lpstr>
      <vt:lpstr>Pay-for-delay: Issues for discussion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Pharmaceutical Roundtable - Intellectual Property Arrangements - Public inquiry</dc:title>
  <dc:creator>Productivity Commission</dc:creator>
  <cp:lastModifiedBy>Productivity Commission</cp:lastModifiedBy>
  <cp:revision>339</cp:revision>
  <cp:lastPrinted>2016-06-10T06:47:01Z</cp:lastPrinted>
  <dcterms:created xsi:type="dcterms:W3CDTF">2009-06-30T05:18:35Z</dcterms:created>
  <dcterms:modified xsi:type="dcterms:W3CDTF">2016-06-24T04:09:21Z</dcterms:modified>
</cp:coreProperties>
</file>