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773" r:id="rId2"/>
    <p:sldId id="790" r:id="rId3"/>
    <p:sldId id="789" r:id="rId4"/>
    <p:sldId id="792" r:id="rId5"/>
    <p:sldId id="791" r:id="rId6"/>
    <p:sldId id="793" r:id="rId7"/>
    <p:sldId id="784" r:id="rId8"/>
    <p:sldId id="794" r:id="rId9"/>
    <p:sldId id="795" r:id="rId10"/>
    <p:sldId id="743" r:id="rId11"/>
  </p:sldIdLst>
  <p:sldSz cx="6858000" cy="51435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1" userDrawn="1">
          <p15:clr>
            <a:srgbClr val="A4A3A4"/>
          </p15:clr>
        </p15:guide>
        <p15:guide id="2" pos="2160" userDrawn="1">
          <p15:clr>
            <a:srgbClr val="A4A3A4"/>
          </p15:clr>
        </p15:guide>
        <p15:guide id="3" orient="horz" pos="859" userDrawn="1">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wick, Adam D (AU - Melbourne)" initials="PAD(-M" lastIdx="19" clrIdx="0"/>
  <p:cmAuthor id="1" name="David Redhil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C00"/>
    <a:srgbClr val="002776"/>
    <a:srgbClr val="3C8A2E"/>
    <a:srgbClr val="BFBFBF"/>
    <a:srgbClr val="00A1DE"/>
    <a:srgbClr val="72C7E7"/>
    <a:srgbClr val="313131"/>
    <a:srgbClr val="92D400"/>
    <a:srgbClr val="E5E5E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4" autoAdjust="0"/>
    <p:restoredTop sz="96305" autoAdjust="0"/>
  </p:normalViewPr>
  <p:slideViewPr>
    <p:cSldViewPr showGuides="1">
      <p:cViewPr varScale="1">
        <p:scale>
          <a:sx n="127" d="100"/>
          <a:sy n="127" d="100"/>
        </p:scale>
        <p:origin x="-91" y="-1133"/>
      </p:cViewPr>
      <p:guideLst>
        <p:guide orient="horz" pos="1031"/>
        <p:guide orient="horz" pos="859"/>
        <p:guide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9" d="100"/>
          <a:sy n="49" d="100"/>
        </p:scale>
        <p:origin x="-297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BD0059D-3838-FF44-9362-C27F64178FFB}" type="datetime1">
              <a:rPr lang="en-AU" smtClean="0"/>
              <a:t>7/02/2017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C8B7385-1589-9A42-90CC-98EEA9556EA0}" type="slidenum">
              <a:rPr lang="en-US" smtClean="0"/>
              <a:t>‹#›</a:t>
            </a:fld>
            <a:endParaRPr lang="en-US"/>
          </a:p>
        </p:txBody>
      </p:sp>
    </p:spTree>
    <p:extLst>
      <p:ext uri="{BB962C8B-B14F-4D97-AF65-F5344CB8AC3E}">
        <p14:creationId xmlns:p14="http://schemas.microsoft.com/office/powerpoint/2010/main" val="4058127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98751F00-DA74-E74C-8E50-A99F773AE3DD}" type="datetime1">
              <a:rPr lang="en-AU" smtClean="0"/>
              <a:t>7/02/2017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C0F4A2C8-6C88-4E71-83EE-698B9D4FE22F}" type="slidenum">
              <a:rPr lang="en-GB" smtClean="0"/>
              <a:pPr/>
              <a:t>‹#›</a:t>
            </a:fld>
            <a:endParaRPr lang="en-GB" dirty="0"/>
          </a:p>
        </p:txBody>
      </p:sp>
    </p:spTree>
    <p:extLst>
      <p:ext uri="{BB962C8B-B14F-4D97-AF65-F5344CB8AC3E}">
        <p14:creationId xmlns:p14="http://schemas.microsoft.com/office/powerpoint/2010/main" val="12256250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09E4B4C-12C0-498A-A901-E28E3D81D9C5}" type="slidenum">
              <a:rPr lang="en-AU" smtClean="0"/>
              <a:pPr>
                <a:defRPr/>
              </a:pPr>
              <a:t>2</a:t>
            </a:fld>
            <a:endParaRPr lang="en-AU"/>
          </a:p>
        </p:txBody>
      </p:sp>
    </p:spTree>
    <p:extLst>
      <p:ext uri="{BB962C8B-B14F-4D97-AF65-F5344CB8AC3E}">
        <p14:creationId xmlns:p14="http://schemas.microsoft.com/office/powerpoint/2010/main" val="165799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4" name="Slide Number Placeholder 3"/>
          <p:cNvSpPr>
            <a:spLocks noGrp="1"/>
          </p:cNvSpPr>
          <p:nvPr>
            <p:ph type="sldNum" sz="quarter" idx="10"/>
          </p:nvPr>
        </p:nvSpPr>
        <p:spPr/>
        <p:txBody>
          <a:bodyPr/>
          <a:lstStyle/>
          <a:p>
            <a:fld id="{C0F4A2C8-6C88-4E71-83EE-698B9D4FE22F}" type="slidenum">
              <a:rPr lang="en-GB" smtClean="0"/>
              <a:pPr/>
              <a:t>3</a:t>
            </a:fld>
            <a:endParaRPr lang="en-GB"/>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204164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4" name="Slide Number Placeholder 3"/>
          <p:cNvSpPr>
            <a:spLocks noGrp="1"/>
          </p:cNvSpPr>
          <p:nvPr>
            <p:ph type="sldNum" sz="quarter" idx="10"/>
          </p:nvPr>
        </p:nvSpPr>
        <p:spPr/>
        <p:txBody>
          <a:bodyPr/>
          <a:lstStyle/>
          <a:p>
            <a:fld id="{C0F4A2C8-6C88-4E71-83EE-698B9D4FE22F}" type="slidenum">
              <a:rPr lang="en-GB" smtClean="0"/>
              <a:pPr/>
              <a:t>4</a:t>
            </a:fld>
            <a:endParaRPr lang="en-GB"/>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49505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Rectangle 8"/>
          <p:cNvSpPr/>
          <p:nvPr userDrawn="1"/>
        </p:nvSpPr>
        <p:spPr>
          <a:xfrm>
            <a:off x="259220" y="1"/>
            <a:ext cx="3493820" cy="2828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0" dirty="0"/>
          </a:p>
        </p:txBody>
      </p:sp>
      <p:sp>
        <p:nvSpPr>
          <p:cNvPr id="19" name="Rectangle 18"/>
          <p:cNvSpPr/>
          <p:nvPr userDrawn="1"/>
        </p:nvSpPr>
        <p:spPr>
          <a:xfrm>
            <a:off x="0" y="0"/>
            <a:ext cx="6858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prstClr val="white"/>
              </a:solidFill>
            </a:endParaRPr>
          </a:p>
        </p:txBody>
      </p:sp>
      <p:pic>
        <p:nvPicPr>
          <p:cNvPr id="20" name="Picture 19" descr="shutterstock_319198934.png"/>
          <p:cNvPicPr>
            <a:picLocks noChangeAspect="1"/>
          </p:cNvPicPr>
          <p:nvPr userDrawn="1"/>
        </p:nvPicPr>
        <p:blipFill rotWithShape="1">
          <a:blip r:embed="rId2">
            <a:extLst>
              <a:ext uri="{28A0092B-C50C-407E-A947-70E740481C1C}">
                <a14:useLocalDpi xmlns:a14="http://schemas.microsoft.com/office/drawing/2010/main" val="0"/>
              </a:ext>
            </a:extLst>
          </a:blip>
          <a:srcRect t="23265" r="28518" b="23266"/>
          <a:stretch/>
        </p:blipFill>
        <p:spPr>
          <a:xfrm>
            <a:off x="1700808" y="0"/>
            <a:ext cx="5157192" cy="5143500"/>
          </a:xfrm>
          <a:prstGeom prst="rect">
            <a:avLst/>
          </a:prstGeom>
        </p:spPr>
      </p:pic>
      <p:pic>
        <p:nvPicPr>
          <p:cNvPr id="21" name="Picture 20" descr="DEL_RGB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646" y="339502"/>
            <a:ext cx="1080120" cy="266968"/>
          </a:xfrm>
          <a:prstGeom prst="rect">
            <a:avLst/>
          </a:prstGeom>
        </p:spPr>
      </p:pic>
      <p:pic>
        <p:nvPicPr>
          <p:cNvPr id="22" name="Picture 21" descr="i8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9300" y="193205"/>
            <a:ext cx="486054" cy="648072"/>
          </a:xfrm>
          <a:prstGeom prst="rect">
            <a:avLst/>
          </a:prstGeom>
        </p:spPr>
      </p:pic>
      <p:sp>
        <p:nvSpPr>
          <p:cNvPr id="26" name="Title 20"/>
          <p:cNvSpPr>
            <a:spLocks noGrp="1"/>
          </p:cNvSpPr>
          <p:nvPr>
            <p:ph type="title"/>
          </p:nvPr>
        </p:nvSpPr>
        <p:spPr>
          <a:xfrm>
            <a:off x="551290" y="2067694"/>
            <a:ext cx="2607680" cy="1368152"/>
          </a:xfrm>
        </p:spPr>
        <p:txBody>
          <a:bodyPr/>
          <a:lstStyle/>
          <a:p>
            <a:pPr>
              <a:lnSpc>
                <a:spcPct val="90000"/>
              </a:lnSpc>
            </a:pPr>
            <a:r>
              <a:rPr lang="en-US" sz="3200" dirty="0">
                <a:solidFill>
                  <a:schemeClr val="accent2"/>
                </a:solidFill>
              </a:rPr>
              <a:t>i</a:t>
            </a:r>
            <a:r>
              <a:rPr lang="en-US" sz="3200" dirty="0" smtClean="0">
                <a:solidFill>
                  <a:schemeClr val="accent2"/>
                </a:solidFill>
              </a:rPr>
              <a:t>80 Partners Meeting</a:t>
            </a:r>
            <a:endParaRPr lang="en-US" sz="3200" dirty="0">
              <a:solidFill>
                <a:schemeClr val="accent2"/>
              </a:solidFill>
            </a:endParaRPr>
          </a:p>
        </p:txBody>
      </p:sp>
      <p:sp>
        <p:nvSpPr>
          <p:cNvPr id="27" name="Text Placeholder 21"/>
          <p:cNvSpPr txBox="1">
            <a:spLocks/>
          </p:cNvSpPr>
          <p:nvPr userDrawn="1"/>
        </p:nvSpPr>
        <p:spPr>
          <a:xfrm>
            <a:off x="512676" y="3101262"/>
            <a:ext cx="2646294" cy="550609"/>
          </a:xfrm>
          <a:prstGeom prst="rect">
            <a:avLst/>
          </a:prstGeom>
        </p:spPr>
        <p:txBody>
          <a:bodyPr/>
          <a:lstStyle>
            <a:lvl1pPr marL="0" indent="0" algn="l" defTabSz="822952" rtl="0" eaLnBrk="1" latinLnBrk="0" hangingPunct="1">
              <a:spcBef>
                <a:spcPts val="1080"/>
              </a:spcBef>
              <a:buFont typeface="Arial" pitchFamily="34" charset="0"/>
              <a:buNone/>
              <a:defRPr sz="1620" b="0" kern="1200">
                <a:solidFill>
                  <a:srgbClr val="595959"/>
                </a:solidFill>
                <a:latin typeface="+mn-lt"/>
                <a:ea typeface="+mn-ea"/>
                <a:cs typeface="+mn-cs"/>
              </a:defRPr>
            </a:lvl1pPr>
            <a:lvl2pPr marL="240027" indent="-240027"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2pPr>
            <a:lvl3pPr marL="240027" indent="-240027" algn="l" defTabSz="822952" rtl="0" eaLnBrk="1" latinLnBrk="0" hangingPunct="1">
              <a:spcBef>
                <a:spcPts val="1080"/>
              </a:spcBef>
              <a:buFont typeface="Arial" pitchFamily="34" charset="0"/>
              <a:buChar char="•"/>
              <a:defRPr sz="1620" i="1" kern="1200">
                <a:solidFill>
                  <a:srgbClr val="595959"/>
                </a:solidFill>
                <a:latin typeface="+mn-lt"/>
                <a:ea typeface="+mn-ea"/>
                <a:cs typeface="+mn-cs"/>
              </a:defRPr>
            </a:lvl3pPr>
            <a:lvl4pPr marL="485771" indent="-245742"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4pPr>
            <a:lvl5pPr marL="725798" indent="-240027"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5pPr>
            <a:lvl6pPr marL="2263118"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593"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069"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45"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dirty="0" smtClean="0">
                <a:solidFill>
                  <a:srgbClr val="FFFFFF"/>
                </a:solidFill>
              </a:rPr>
              <a:t>Sofitel, </a:t>
            </a:r>
            <a:r>
              <a:rPr lang="en-US" sz="1200" dirty="0" err="1" smtClean="0">
                <a:solidFill>
                  <a:srgbClr val="FFFFFF"/>
                </a:solidFill>
              </a:rPr>
              <a:t>Broadbeach</a:t>
            </a:r>
            <a:endParaRPr lang="en-US" sz="1200" dirty="0" smtClean="0">
              <a:solidFill>
                <a:srgbClr val="FFFFFF"/>
              </a:solidFill>
            </a:endParaRPr>
          </a:p>
          <a:p>
            <a:r>
              <a:rPr lang="en-US" sz="1200" dirty="0" smtClean="0">
                <a:solidFill>
                  <a:srgbClr val="FFFFFF"/>
                </a:solidFill>
              </a:rPr>
              <a:t>September 2016, Day 1</a:t>
            </a:r>
            <a:endParaRPr lang="en-US" sz="1200" dirty="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77585" y="221767"/>
            <a:ext cx="6291000" cy="981835"/>
          </a:xfrm>
          <a:prstGeom prst="rect">
            <a:avLst/>
          </a:prstGeom>
        </p:spPr>
        <p:txBody>
          <a:bodyPr vert="horz" lIns="0" tIns="0" rIns="0" bIns="0" rtlCol="0" anchor="t" anchorCtr="0">
            <a:noAutofit/>
          </a:bodyPr>
          <a:lstStyle>
            <a:lvl1pPr>
              <a:defRPr>
                <a:solidFill>
                  <a:srgbClr val="0070C0"/>
                </a:solidFill>
              </a:defRPr>
            </a:lvl1p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278100" y="1352657"/>
            <a:ext cx="6291000" cy="3402000"/>
          </a:xfrm>
        </p:spPr>
        <p:txBody>
          <a:bodyPr/>
          <a:lstStyle>
            <a:lvl1pPr marL="0" indent="0">
              <a:buNone/>
              <a:defRPr/>
            </a:lvl1pPr>
            <a:lvl2pPr marL="240027" indent="-240027">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1">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77585" y="221767"/>
            <a:ext cx="6291000" cy="981835"/>
          </a:xfrm>
          <a:prstGeom prst="rect">
            <a:avLst/>
          </a:prstGeom>
        </p:spPr>
        <p:txBody>
          <a:bodyPr vert="horz" lIns="0" tIns="0" rIns="0" bIns="0" rtlCol="0" anchor="t" anchorCtr="0">
            <a:noAutofit/>
          </a:bodyPr>
          <a:lstStyle>
            <a:lvl1pPr>
              <a:defRPr>
                <a:solidFill>
                  <a:schemeClr val="tx1"/>
                </a:solidFill>
              </a:defRPr>
            </a:lvl1p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278100" y="1352657"/>
            <a:ext cx="6291000" cy="3402000"/>
          </a:xfrm>
        </p:spPr>
        <p:txBody>
          <a:bodyPr/>
          <a:lstStyle>
            <a:lvl1pPr marL="0" indent="0">
              <a:buNone/>
              <a:defRPr>
                <a:solidFill>
                  <a:schemeClr val="tx1">
                    <a:lumMod val="75000"/>
                  </a:schemeClr>
                </a:solidFill>
              </a:defRPr>
            </a:lvl1pPr>
            <a:lvl2pPr marL="240027" indent="-240027">
              <a:buFont typeface="Arial" pitchFamily="34" charset="0"/>
              <a:buChar cha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018763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585" y="1372817"/>
            <a:ext cx="6291000" cy="3402378"/>
          </a:xfrm>
        </p:spPr>
        <p:txBody>
          <a:bodyPr/>
          <a:lstStyle>
            <a:lvl1pPr marL="0" indent="0">
              <a:buNone/>
              <a:defRPr b="0"/>
            </a:lvl1pPr>
            <a:lvl2pPr marL="240027" indent="-240027">
              <a:buFont typeface="Arial" pitchFamily="34" charset="0"/>
              <a:buChar char="•"/>
              <a:tabLst/>
              <a:defRPr/>
            </a:lvl2pPr>
            <a:lvl3pPr marL="240027" indent="-240027">
              <a:buFont typeface="Arial" pitchFamily="34" charset="0"/>
              <a:buChar char="•"/>
              <a:defRPr i="1"/>
            </a:lvl3pPr>
            <a:lvl4pPr marL="485771" indent="-245742">
              <a:buFont typeface="Arial" pitchFamily="34" charset="0"/>
              <a:buChar char="−"/>
              <a:defRPr i="0"/>
            </a:lvl4pPr>
            <a:lvl5pPr marL="725798" indent="-24002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Placeholder 1"/>
          <p:cNvSpPr>
            <a:spLocks noGrp="1"/>
          </p:cNvSpPr>
          <p:nvPr>
            <p:ph type="title"/>
          </p:nvPr>
        </p:nvSpPr>
        <p:spPr>
          <a:xfrm>
            <a:off x="277585" y="221767"/>
            <a:ext cx="6291000" cy="981835"/>
          </a:xfrm>
          <a:prstGeom prst="rect">
            <a:avLst/>
          </a:prstGeom>
        </p:spPr>
        <p:txBody>
          <a:bodyPr vert="horz" lIns="0" tIns="0" rIns="0" bIns="0" rtlCol="0" anchor="t" anchorCtr="0">
            <a:noAutofit/>
          </a:bodyPr>
          <a:lstStyle>
            <a:lvl1pPr>
              <a:defRPr lang="en-GB" dirty="0">
                <a:solidFill>
                  <a:srgbClr val="0070C0"/>
                </a:solidFill>
              </a:defRPr>
            </a:lvl1pPr>
          </a:lstStyle>
          <a:p>
            <a:pPr lvl="0"/>
            <a:r>
              <a:rPr lang="en-US" smtClean="0"/>
              <a:t>Click to edit Master title style</a:t>
            </a:r>
            <a:endParaRPr lang="en-GB"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584" y="1371607"/>
            <a:ext cx="6291000" cy="3338341"/>
          </a:xfrm>
          <a:prstGeom prst="rect">
            <a:avLst/>
          </a:prstGeom>
        </p:spPr>
        <p:txBody>
          <a:bodyPr/>
          <a:lstStyle>
            <a:lvl1pPr marL="0" indent="0">
              <a:spcBef>
                <a:spcPts val="0"/>
              </a:spcBef>
              <a:buNone/>
              <a:defRPr sz="975" b="1"/>
            </a:lvl1pPr>
            <a:lvl2pPr marL="133376" indent="-133376">
              <a:spcBef>
                <a:spcPts val="0"/>
              </a:spcBef>
              <a:buFont typeface="Arial" pitchFamily="34" charset="0"/>
              <a:buChar char="•"/>
              <a:tabLst/>
              <a:defRPr sz="975"/>
            </a:lvl2pPr>
            <a:lvl3pPr marL="133376" indent="-133376">
              <a:spcBef>
                <a:spcPts val="0"/>
              </a:spcBef>
              <a:buFont typeface="Arial" pitchFamily="34" charset="0"/>
              <a:buChar char="•"/>
              <a:defRPr sz="975" i="1"/>
            </a:lvl3pPr>
            <a:lvl4pPr marL="272764" indent="-139386">
              <a:spcBef>
                <a:spcPts val="0"/>
              </a:spcBef>
              <a:buFont typeface="Arial" pitchFamily="34" charset="0"/>
              <a:buChar char="−"/>
              <a:defRPr sz="975" i="0"/>
            </a:lvl4pPr>
            <a:lvl5pPr marL="407342" indent="-134579">
              <a:spcBef>
                <a:spcPts val="0"/>
              </a:spcBef>
              <a:defRPr sz="97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a:xfrm>
            <a:off x="277584" y="249046"/>
            <a:ext cx="6291000" cy="352119"/>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7" name="Text Placeholder 8"/>
          <p:cNvSpPr>
            <a:spLocks noGrp="1"/>
          </p:cNvSpPr>
          <p:nvPr>
            <p:ph type="body" sz="quarter" idx="13"/>
          </p:nvPr>
        </p:nvSpPr>
        <p:spPr>
          <a:xfrm>
            <a:off x="277584" y="601162"/>
            <a:ext cx="6291000" cy="726962"/>
          </a:xfrm>
          <a:prstGeom prst="rect">
            <a:avLst/>
          </a:prstGeom>
        </p:spPr>
        <p:txBody>
          <a:bodyPr>
            <a:normAutofit/>
          </a:bodyPr>
          <a:lstStyle>
            <a:lvl1pPr marL="0" indent="0">
              <a:buNone/>
              <a:defRPr sz="2175" b="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223689901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2pPr>
              <a:defRPr>
                <a:solidFill>
                  <a:srgbClr val="002776"/>
                </a:solidFill>
              </a:defRPr>
            </a:lvl2pPr>
            <a:lvl3pPr>
              <a:defRPr>
                <a:solidFill>
                  <a:srgbClr val="002776"/>
                </a:solidFill>
              </a:defRPr>
            </a:lvl3pPr>
            <a:lvl4pPr>
              <a:defRPr>
                <a:solidFill>
                  <a:srgbClr val="002776"/>
                </a:solidFill>
              </a:defRPr>
            </a:lvl4pPr>
            <a:lvl5pPr>
              <a:defRPr>
                <a:solidFill>
                  <a:srgbClr val="00277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6241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585" y="221768"/>
            <a:ext cx="6291000" cy="113713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277585" y="1356826"/>
            <a:ext cx="6291000" cy="340237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txBox="1">
            <a:spLocks/>
          </p:cNvSpPr>
          <p:nvPr/>
        </p:nvSpPr>
        <p:spPr>
          <a:xfrm>
            <a:off x="6129300" y="4822941"/>
            <a:ext cx="450779" cy="211485"/>
          </a:xfrm>
          <a:prstGeom prst="rect">
            <a:avLst/>
          </a:prstGeom>
        </p:spPr>
        <p:txBody>
          <a:bodyPr lIns="0" rIns="0"/>
          <a:lstStyle>
            <a:lvl1pPr marL="0" indent="0" algn="l" defTabSz="914400" rtl="0" eaLnBrk="1" latinLnBrk="0" hangingPunct="1">
              <a:spcBef>
                <a:spcPts val="1200"/>
              </a:spcBef>
              <a:buFont typeface="Arial" pitchFamily="34" charset="0"/>
              <a:buNone/>
              <a:defRPr sz="800" b="0" kern="1200">
                <a:solidFill>
                  <a:srgbClr val="595959"/>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rgbClr val="595959"/>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rgbClr val="595959"/>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rgbClr val="595959"/>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fld id="{5CC645F5-30DB-7042-8FF9-EC18D67E7C44}" type="slidenum">
              <a:rPr lang="en-GB" sz="720" smtClean="0"/>
              <a:t>‹#›</a:t>
            </a:fld>
            <a:endParaRPr lang="en-GB" sz="72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1" r:id="rId3"/>
    <p:sldLayoutId id="2147483660" r:id="rId4"/>
    <p:sldLayoutId id="2147483652" r:id="rId5"/>
    <p:sldLayoutId id="2147483693" r:id="rId6"/>
    <p:sldLayoutId id="2147483695" r:id="rId7"/>
  </p:sldLayoutIdLst>
  <p:transition>
    <p:fade/>
  </p:transition>
  <p:timing>
    <p:tnLst>
      <p:par>
        <p:cTn id="1" dur="indefinite" restart="never" nodeType="tmRoot"/>
      </p:par>
    </p:tnLst>
  </p:timing>
  <p:hf hdr="0" dt="0"/>
  <p:txStyles>
    <p:titleStyle>
      <a:lvl1pPr algn="l" defTabSz="822952" rtl="0" eaLnBrk="1" latinLnBrk="0" hangingPunct="1">
        <a:spcBef>
          <a:spcPct val="0"/>
        </a:spcBef>
        <a:buNone/>
        <a:defRPr sz="2520" kern="1200">
          <a:solidFill>
            <a:schemeClr val="accent1"/>
          </a:solidFill>
          <a:latin typeface="+mj-lt"/>
          <a:ea typeface="+mj-ea"/>
          <a:cs typeface="+mj-cs"/>
        </a:defRPr>
      </a:lvl1pPr>
    </p:titleStyle>
    <p:bodyStyle>
      <a:lvl1pPr marL="0" indent="0" algn="l" defTabSz="822952" rtl="0" eaLnBrk="1" latinLnBrk="0" hangingPunct="1">
        <a:spcBef>
          <a:spcPts val="1080"/>
        </a:spcBef>
        <a:buFont typeface="Arial" pitchFamily="34" charset="0"/>
        <a:buNone/>
        <a:defRPr sz="1620" b="0" kern="1200">
          <a:solidFill>
            <a:srgbClr val="595959"/>
          </a:solidFill>
          <a:latin typeface="+mn-lt"/>
          <a:ea typeface="+mn-ea"/>
          <a:cs typeface="+mn-cs"/>
        </a:defRPr>
      </a:lvl1pPr>
      <a:lvl2pPr marL="240027" indent="-240027"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2pPr>
      <a:lvl3pPr marL="240027" indent="-240027" algn="l" defTabSz="822952" rtl="0" eaLnBrk="1" latinLnBrk="0" hangingPunct="1">
        <a:spcBef>
          <a:spcPts val="1080"/>
        </a:spcBef>
        <a:buFont typeface="Arial" pitchFamily="34" charset="0"/>
        <a:buChar char="•"/>
        <a:defRPr sz="1620" i="1" kern="1200">
          <a:solidFill>
            <a:srgbClr val="595959"/>
          </a:solidFill>
          <a:latin typeface="+mn-lt"/>
          <a:ea typeface="+mn-ea"/>
          <a:cs typeface="+mn-cs"/>
        </a:defRPr>
      </a:lvl3pPr>
      <a:lvl4pPr marL="485771" indent="-245742"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4pPr>
      <a:lvl5pPr marL="725798" indent="-240027"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5pPr>
      <a:lvl6pPr marL="2263118"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593"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069"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45"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2952" rtl="0" eaLnBrk="1" latinLnBrk="0" hangingPunct="1">
        <a:defRPr sz="1620" kern="1200">
          <a:solidFill>
            <a:schemeClr val="tx1"/>
          </a:solidFill>
          <a:latin typeface="+mn-lt"/>
          <a:ea typeface="+mn-ea"/>
          <a:cs typeface="+mn-cs"/>
        </a:defRPr>
      </a:lvl1pPr>
      <a:lvl2pPr marL="411476" algn="l" defTabSz="822952" rtl="0" eaLnBrk="1" latinLnBrk="0" hangingPunct="1">
        <a:defRPr sz="1620" kern="1200">
          <a:solidFill>
            <a:schemeClr val="tx1"/>
          </a:solidFill>
          <a:latin typeface="+mn-lt"/>
          <a:ea typeface="+mn-ea"/>
          <a:cs typeface="+mn-cs"/>
        </a:defRPr>
      </a:lvl2pPr>
      <a:lvl3pPr marL="822952" algn="l" defTabSz="822952" rtl="0" eaLnBrk="1" latinLnBrk="0" hangingPunct="1">
        <a:defRPr sz="1620" kern="1200">
          <a:solidFill>
            <a:schemeClr val="tx1"/>
          </a:solidFill>
          <a:latin typeface="+mn-lt"/>
          <a:ea typeface="+mn-ea"/>
          <a:cs typeface="+mn-cs"/>
        </a:defRPr>
      </a:lvl3pPr>
      <a:lvl4pPr marL="1234427" algn="l" defTabSz="822952" rtl="0" eaLnBrk="1" latinLnBrk="0" hangingPunct="1">
        <a:defRPr sz="1620" kern="1200">
          <a:solidFill>
            <a:schemeClr val="tx1"/>
          </a:solidFill>
          <a:latin typeface="+mn-lt"/>
          <a:ea typeface="+mn-ea"/>
          <a:cs typeface="+mn-cs"/>
        </a:defRPr>
      </a:lvl4pPr>
      <a:lvl5pPr marL="1645904" algn="l" defTabSz="822952" rtl="0" eaLnBrk="1" latinLnBrk="0" hangingPunct="1">
        <a:defRPr sz="1620" kern="1200">
          <a:solidFill>
            <a:schemeClr val="tx1"/>
          </a:solidFill>
          <a:latin typeface="+mn-lt"/>
          <a:ea typeface="+mn-ea"/>
          <a:cs typeface="+mn-cs"/>
        </a:defRPr>
      </a:lvl5pPr>
      <a:lvl6pPr marL="2057379" algn="l" defTabSz="822952" rtl="0" eaLnBrk="1" latinLnBrk="0" hangingPunct="1">
        <a:defRPr sz="1620" kern="1200">
          <a:solidFill>
            <a:schemeClr val="tx1"/>
          </a:solidFill>
          <a:latin typeface="+mn-lt"/>
          <a:ea typeface="+mn-ea"/>
          <a:cs typeface="+mn-cs"/>
        </a:defRPr>
      </a:lvl6pPr>
      <a:lvl7pPr marL="2468856" algn="l" defTabSz="822952" rtl="0" eaLnBrk="1" latinLnBrk="0" hangingPunct="1">
        <a:defRPr sz="1620" kern="1200">
          <a:solidFill>
            <a:schemeClr val="tx1"/>
          </a:solidFill>
          <a:latin typeface="+mn-lt"/>
          <a:ea typeface="+mn-ea"/>
          <a:cs typeface="+mn-cs"/>
        </a:defRPr>
      </a:lvl7pPr>
      <a:lvl8pPr marL="2880331" algn="l" defTabSz="822952" rtl="0" eaLnBrk="1" latinLnBrk="0" hangingPunct="1">
        <a:defRPr sz="1620" kern="1200">
          <a:solidFill>
            <a:schemeClr val="tx1"/>
          </a:solidFill>
          <a:latin typeface="+mn-lt"/>
          <a:ea typeface="+mn-ea"/>
          <a:cs typeface="+mn-cs"/>
        </a:defRPr>
      </a:lvl8pPr>
      <a:lvl9pPr marL="3291807" algn="l" defTabSz="822952"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deloitte.com/au/about" TargetMode="External"/><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prstClr val="white"/>
              </a:solidFill>
            </a:endParaRPr>
          </a:p>
        </p:txBody>
      </p:sp>
      <p:pic>
        <p:nvPicPr>
          <p:cNvPr id="12" name="Picture 11" descr="shutterstock_319198934.png"/>
          <p:cNvPicPr>
            <a:picLocks noChangeAspect="1"/>
          </p:cNvPicPr>
          <p:nvPr/>
        </p:nvPicPr>
        <p:blipFill rotWithShape="1">
          <a:blip r:embed="rId2">
            <a:extLst>
              <a:ext uri="{28A0092B-C50C-407E-A947-70E740481C1C}">
                <a14:useLocalDpi xmlns:a14="http://schemas.microsoft.com/office/drawing/2010/main" val="0"/>
              </a:ext>
            </a:extLst>
          </a:blip>
          <a:srcRect t="23265" r="28518" b="23266"/>
          <a:stretch/>
        </p:blipFill>
        <p:spPr>
          <a:xfrm>
            <a:off x="1124744" y="0"/>
            <a:ext cx="6876256" cy="5143500"/>
          </a:xfrm>
          <a:prstGeom prst="rect">
            <a:avLst/>
          </a:prstGeom>
        </p:spPr>
      </p:pic>
      <p:sp>
        <p:nvSpPr>
          <p:cNvPr id="8" name="Title 20"/>
          <p:cNvSpPr>
            <a:spLocks noGrp="1"/>
          </p:cNvSpPr>
          <p:nvPr>
            <p:ph type="title"/>
          </p:nvPr>
        </p:nvSpPr>
        <p:spPr>
          <a:xfrm>
            <a:off x="475198" y="1923678"/>
            <a:ext cx="2016224" cy="1584176"/>
          </a:xfrm>
        </p:spPr>
        <p:txBody>
          <a:bodyPr/>
          <a:lstStyle/>
          <a:p>
            <a:pPr>
              <a:lnSpc>
                <a:spcPct val="90000"/>
              </a:lnSpc>
            </a:pPr>
            <a:r>
              <a:rPr lang="en-US" sz="2800" dirty="0" smtClean="0">
                <a:solidFill>
                  <a:schemeClr val="accent2"/>
                </a:solidFill>
              </a:rPr>
              <a:t>The economics and the politics of productivity</a:t>
            </a:r>
            <a:endParaRPr lang="en-US" sz="2800" dirty="0">
              <a:solidFill>
                <a:schemeClr val="accent2"/>
              </a:solidFill>
            </a:endParaRPr>
          </a:p>
        </p:txBody>
      </p:sp>
      <p:sp>
        <p:nvSpPr>
          <p:cNvPr id="9" name="Text Placeholder 21"/>
          <p:cNvSpPr txBox="1">
            <a:spLocks/>
          </p:cNvSpPr>
          <p:nvPr/>
        </p:nvSpPr>
        <p:spPr>
          <a:xfrm>
            <a:off x="404664" y="4299942"/>
            <a:ext cx="3528392" cy="550609"/>
          </a:xfrm>
          <a:prstGeom prst="rect">
            <a:avLst/>
          </a:prstGeom>
        </p:spPr>
        <p:txBody>
          <a:bodyPr/>
          <a:lstStyle>
            <a:lvl1pPr marL="0" indent="0" algn="l" defTabSz="822952" rtl="0" eaLnBrk="1" latinLnBrk="0" hangingPunct="1">
              <a:spcBef>
                <a:spcPts val="1080"/>
              </a:spcBef>
              <a:buFont typeface="Arial" pitchFamily="34" charset="0"/>
              <a:buNone/>
              <a:defRPr sz="1620" b="0" kern="1200">
                <a:solidFill>
                  <a:srgbClr val="595959"/>
                </a:solidFill>
                <a:latin typeface="+mn-lt"/>
                <a:ea typeface="+mn-ea"/>
                <a:cs typeface="+mn-cs"/>
              </a:defRPr>
            </a:lvl1pPr>
            <a:lvl2pPr marL="240027" indent="-240027"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2pPr>
            <a:lvl3pPr marL="240027" indent="-240027" algn="l" defTabSz="822952" rtl="0" eaLnBrk="1" latinLnBrk="0" hangingPunct="1">
              <a:spcBef>
                <a:spcPts val="1080"/>
              </a:spcBef>
              <a:buFont typeface="Arial" pitchFamily="34" charset="0"/>
              <a:buChar char="•"/>
              <a:defRPr sz="1620" i="1" kern="1200">
                <a:solidFill>
                  <a:srgbClr val="595959"/>
                </a:solidFill>
                <a:latin typeface="+mn-lt"/>
                <a:ea typeface="+mn-ea"/>
                <a:cs typeface="+mn-cs"/>
              </a:defRPr>
            </a:lvl3pPr>
            <a:lvl4pPr marL="485771" indent="-245742"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4pPr>
            <a:lvl5pPr marL="725798" indent="-240027" algn="l" defTabSz="822952" rtl="0" eaLnBrk="1" latinLnBrk="0" hangingPunct="1">
              <a:spcBef>
                <a:spcPts val="1080"/>
              </a:spcBef>
              <a:buFont typeface="Arial" pitchFamily="34" charset="0"/>
              <a:buChar char="−"/>
              <a:defRPr sz="1620" kern="1200">
                <a:solidFill>
                  <a:srgbClr val="595959"/>
                </a:solidFill>
                <a:latin typeface="+mn-lt"/>
                <a:ea typeface="+mn-ea"/>
                <a:cs typeface="+mn-cs"/>
              </a:defRPr>
            </a:lvl5pPr>
            <a:lvl6pPr marL="2263118"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593"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069"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45" indent="-205738" algn="l" defTabSz="82295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dirty="0" smtClean="0">
                <a:solidFill>
                  <a:srgbClr val="FFFFFF"/>
                </a:solidFill>
              </a:rPr>
              <a:t>Chris Richardson</a:t>
            </a:r>
          </a:p>
          <a:p>
            <a:pPr>
              <a:spcBef>
                <a:spcPts val="600"/>
              </a:spcBef>
            </a:pPr>
            <a:r>
              <a:rPr lang="en-US" sz="1200" dirty="0" smtClean="0">
                <a:solidFill>
                  <a:srgbClr val="FFFFFF"/>
                </a:solidFill>
              </a:rPr>
              <a:t>13 December </a:t>
            </a:r>
            <a:r>
              <a:rPr lang="en-US" sz="1200" dirty="0">
                <a:solidFill>
                  <a:srgbClr val="FFFFFF"/>
                </a:solidFill>
              </a:rPr>
              <a:t>2016</a:t>
            </a:r>
          </a:p>
        </p:txBody>
      </p:sp>
      <p:sp>
        <p:nvSpPr>
          <p:cNvPr id="7" name="Title 20"/>
          <p:cNvSpPr txBox="1">
            <a:spLocks/>
          </p:cNvSpPr>
          <p:nvPr/>
        </p:nvSpPr>
        <p:spPr>
          <a:xfrm>
            <a:off x="476673" y="339502"/>
            <a:ext cx="2016224" cy="1950442"/>
          </a:xfrm>
          <a:prstGeom prst="rect">
            <a:avLst/>
          </a:prstGeom>
        </p:spPr>
        <p:txBody>
          <a:bodyPr vert="horz" lIns="0" tIns="0" rIns="0" bIns="0" rtlCol="0" anchor="t" anchorCtr="0">
            <a:noAutofit/>
          </a:bodyPr>
          <a:lstStyle>
            <a:lvl1pPr algn="l" defTabSz="822952" rtl="0" eaLnBrk="1" latinLnBrk="0" hangingPunct="1">
              <a:spcBef>
                <a:spcPct val="0"/>
              </a:spcBef>
              <a:buNone/>
              <a:defRPr lang="en-GB" sz="2520" kern="1200" dirty="0">
                <a:solidFill>
                  <a:srgbClr val="0070C0"/>
                </a:solidFill>
                <a:latin typeface="+mj-lt"/>
                <a:ea typeface="+mj-ea"/>
                <a:cs typeface="+mj-cs"/>
              </a:defRPr>
            </a:lvl1pPr>
          </a:lstStyle>
          <a:p>
            <a:pPr>
              <a:lnSpc>
                <a:spcPct val="90000"/>
              </a:lnSpc>
            </a:pPr>
            <a:r>
              <a:rPr lang="en-US" sz="2800" b="1" dirty="0" smtClean="0">
                <a:solidFill>
                  <a:schemeClr val="bg1"/>
                </a:solidFill>
              </a:rPr>
              <a:t>Deloitte</a:t>
            </a:r>
          </a:p>
          <a:p>
            <a:pPr>
              <a:lnSpc>
                <a:spcPct val="90000"/>
              </a:lnSpc>
            </a:pPr>
            <a:r>
              <a:rPr lang="en-US" sz="2800" b="1" dirty="0" smtClean="0">
                <a:solidFill>
                  <a:schemeClr val="bg1"/>
                </a:solidFill>
              </a:rPr>
              <a:t>Access Economics</a:t>
            </a:r>
            <a:endParaRPr lang="en-US" sz="2800" b="1" dirty="0">
              <a:solidFill>
                <a:schemeClr val="bg1"/>
              </a:solidFill>
            </a:endParaRPr>
          </a:p>
        </p:txBody>
      </p:sp>
    </p:spTree>
    <p:extLst>
      <p:ext uri="{BB962C8B-B14F-4D97-AF65-F5344CB8AC3E}">
        <p14:creationId xmlns:p14="http://schemas.microsoft.com/office/powerpoint/2010/main" val="2982410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DeloitteLogoWhite" descr="DEL_COL_REV" hidden="1"/>
          <p:cNvPicPr>
            <a:picLocks noChangeAspect="1" noChangeArrowheads="1"/>
          </p:cNvPicPr>
          <p:nvPr/>
        </p:nvPicPr>
        <p:blipFill>
          <a:blip r:embed="rId2" cstate="print"/>
          <a:srcRect/>
          <a:stretch>
            <a:fillRect/>
          </a:stretch>
        </p:blipFill>
        <p:spPr bwMode="auto">
          <a:xfrm>
            <a:off x="1892797" y="2221707"/>
            <a:ext cx="3167856" cy="581025"/>
          </a:xfrm>
          <a:prstGeom prst="rect">
            <a:avLst/>
          </a:prstGeom>
          <a:noFill/>
          <a:ln w="9525">
            <a:noFill/>
            <a:miter lim="800000"/>
            <a:headEnd/>
            <a:tailEnd/>
          </a:ln>
        </p:spPr>
      </p:pic>
      <p:sp>
        <p:nvSpPr>
          <p:cNvPr id="11274" name="GeneralInfoIUO" hidden="1"/>
          <p:cNvSpPr>
            <a:spLocks noChangeArrowheads="1"/>
          </p:cNvSpPr>
          <p:nvPr/>
        </p:nvSpPr>
        <p:spPr bwMode="auto">
          <a:xfrm>
            <a:off x="142479" y="3107531"/>
            <a:ext cx="3245247" cy="1428750"/>
          </a:xfrm>
          <a:prstGeom prst="rect">
            <a:avLst/>
          </a:prstGeom>
          <a:noFill/>
          <a:ln w="9525">
            <a:noFill/>
            <a:miter lim="800000"/>
            <a:headEnd/>
            <a:tailEnd/>
          </a:ln>
        </p:spPr>
        <p:txBody>
          <a:bodyPr lIns="0" tIns="0" rIns="0" bIns="0"/>
          <a:lstStyle/>
          <a:p>
            <a:pPr>
              <a:lnSpc>
                <a:spcPct val="102000"/>
              </a:lnSpc>
              <a:spcBef>
                <a:spcPct val="0"/>
              </a:spcBef>
              <a:spcAft>
                <a:spcPct val="37000"/>
              </a:spcAft>
            </a:pPr>
            <a:r>
              <a:rPr lang="en-US" altLang="en-GB" sz="525" b="1">
                <a:solidFill>
                  <a:srgbClr val="000000"/>
                </a:solidFill>
              </a:rPr>
              <a:t>General information only</a:t>
            </a:r>
          </a:p>
          <a:p>
            <a:pPr>
              <a:lnSpc>
                <a:spcPct val="102000"/>
              </a:lnSpc>
              <a:spcBef>
                <a:spcPct val="0"/>
              </a:spcBef>
              <a:spcAft>
                <a:spcPct val="37000"/>
              </a:spcAft>
            </a:pPr>
            <a:r>
              <a:rPr lang="en-AU" sz="525"/>
              <a:t>This presentation is for internal distribution and use only among personnel of Deloitte Touche Tohmatsu Limited, its member firms, and its and their affiliates. None of Deloitte Touche Tohmatsu Limited, Deloitte Global Services Limited, Deloitte Global Services Holdings Limited, the Deloitte Touche Tohmatsu Verein, any of their member firms or any of the foregoing’s affiliates shall be responsible for any loss whatsoever sustained by any person who relies on this presentation.</a:t>
            </a:r>
            <a:endParaRPr lang="en-US" altLang="en-GB" sz="450" b="1">
              <a:solidFill>
                <a:srgbClr val="000000"/>
              </a:solidFill>
            </a:endParaRPr>
          </a:p>
        </p:txBody>
      </p:sp>
      <p:sp>
        <p:nvSpPr>
          <p:cNvPr id="11275" name="AboutDeloitteIUO" hidden="1"/>
          <p:cNvSpPr>
            <a:spLocks noChangeArrowheads="1"/>
          </p:cNvSpPr>
          <p:nvPr/>
        </p:nvSpPr>
        <p:spPr bwMode="auto">
          <a:xfrm>
            <a:off x="3708898" y="3071813"/>
            <a:ext cx="3179465" cy="1833563"/>
          </a:xfrm>
          <a:prstGeom prst="rect">
            <a:avLst/>
          </a:prstGeom>
          <a:noFill/>
          <a:ln w="9525">
            <a:noFill/>
            <a:miter lim="800000"/>
            <a:headEnd/>
            <a:tailEnd/>
          </a:ln>
        </p:spPr>
        <p:txBody>
          <a:bodyPr lIns="0" tIns="0" rIns="0" bIns="0"/>
          <a:lstStyle/>
          <a:p>
            <a:pPr>
              <a:lnSpc>
                <a:spcPct val="102000"/>
              </a:lnSpc>
              <a:spcBef>
                <a:spcPct val="0"/>
              </a:spcBef>
              <a:spcAft>
                <a:spcPct val="37000"/>
              </a:spcAft>
            </a:pPr>
            <a:r>
              <a:rPr lang="en-AU" sz="525" noProof="1">
                <a:solidFill>
                  <a:srgbClr val="000000"/>
                </a:solidFill>
              </a:rPr>
              <a:t>Deloitte refers to one or more of Deloitte Touche Tohmatsu Limited, a UK private company limited by guarantee, and its network of member firms, each of which is a legally separate and independent entity. Please see </a:t>
            </a:r>
            <a:r>
              <a:rPr lang="en-AU" sz="525" u="sng" noProof="1">
                <a:solidFill>
                  <a:srgbClr val="000000"/>
                </a:solidFill>
                <a:hlinkClick r:id="rId3"/>
              </a:rPr>
              <a:t>www.deloitte.com/au/about</a:t>
            </a:r>
            <a:r>
              <a:rPr lang="en-AU" sz="525" noProof="1">
                <a:solidFill>
                  <a:srgbClr val="000000"/>
                </a:solidFill>
              </a:rPr>
              <a:t> for a detailed description of the legal structure of Deloitte Touche Tohmatsu Limited and its member firms.</a:t>
            </a:r>
          </a:p>
          <a:p>
            <a:pPr>
              <a:lnSpc>
                <a:spcPct val="102000"/>
              </a:lnSpc>
              <a:spcBef>
                <a:spcPct val="0"/>
              </a:spcBef>
              <a:spcAft>
                <a:spcPct val="37000"/>
              </a:spcAft>
            </a:pPr>
            <a:r>
              <a:rPr lang="en-AU" sz="525" noProof="1">
                <a:solidFill>
                  <a:srgbClr val="000000"/>
                </a:solidFill>
              </a:rPr>
              <a:t>Liability limited by a scheme approved under Professional Standards Legislation.</a:t>
            </a:r>
          </a:p>
          <a:p>
            <a:pPr>
              <a:lnSpc>
                <a:spcPct val="102000"/>
              </a:lnSpc>
              <a:spcBef>
                <a:spcPct val="0"/>
              </a:spcBef>
              <a:spcAft>
                <a:spcPct val="37000"/>
              </a:spcAft>
            </a:pPr>
            <a:r>
              <a:rPr lang="en-AU" altLang="en-GB" sz="525" noProof="1">
                <a:solidFill>
                  <a:srgbClr val="000000"/>
                </a:solidFill>
              </a:rPr>
              <a:t>Member of Deloitte Touche Tohmatsu Limited</a:t>
            </a:r>
          </a:p>
          <a:p>
            <a:pPr>
              <a:lnSpc>
                <a:spcPct val="102000"/>
              </a:lnSpc>
              <a:spcBef>
                <a:spcPct val="0"/>
              </a:spcBef>
              <a:spcAft>
                <a:spcPct val="37000"/>
              </a:spcAft>
            </a:pPr>
            <a:endParaRPr lang="en-US" altLang="en-GB" sz="525">
              <a:solidFill>
                <a:srgbClr val="000000"/>
              </a:solidFill>
            </a:endParaRPr>
          </a:p>
        </p:txBody>
      </p:sp>
      <p:sp>
        <p:nvSpPr>
          <p:cNvPr id="11276" name="GeneralInfoClientSpecific" hidden="1"/>
          <p:cNvSpPr>
            <a:spLocks noChangeArrowheads="1"/>
          </p:cNvSpPr>
          <p:nvPr/>
        </p:nvSpPr>
        <p:spPr bwMode="auto">
          <a:xfrm>
            <a:off x="80567" y="2992041"/>
            <a:ext cx="3245247" cy="1428750"/>
          </a:xfrm>
          <a:prstGeom prst="rect">
            <a:avLst/>
          </a:prstGeom>
          <a:noFill/>
          <a:ln w="9525">
            <a:noFill/>
            <a:miter lim="800000"/>
            <a:headEnd/>
            <a:tailEnd/>
          </a:ln>
        </p:spPr>
        <p:txBody>
          <a:bodyPr lIns="0" tIns="0" rIns="0" bIns="0"/>
          <a:lstStyle/>
          <a:p>
            <a:r>
              <a:rPr lang="en-AU" sz="525" b="1"/>
              <a:t>Limitations of our Work</a:t>
            </a:r>
            <a:br>
              <a:rPr lang="en-AU" sz="525" b="1"/>
            </a:br>
            <a:r>
              <a:rPr lang="en-AU" sz="525" b="1"/>
              <a:t>General Use Restriction </a:t>
            </a:r>
            <a:endParaRPr lang="en-AU" sz="525"/>
          </a:p>
          <a:p>
            <a:r>
              <a:rPr lang="en-AU" sz="525">
                <a:solidFill>
                  <a:srgbClr val="FF0000"/>
                </a:solidFill>
              </a:rPr>
              <a:t>Guidance Note: tailor the wording as appropriate depending on your Service Line’s requirements. </a:t>
            </a:r>
          </a:p>
          <a:p>
            <a:endParaRPr lang="en-AU" sz="525"/>
          </a:p>
          <a:p>
            <a:r>
              <a:rPr lang="en-AU" sz="525"/>
              <a:t>This report is prepared solely for the internal use of [</a:t>
            </a:r>
            <a:r>
              <a:rPr lang="en-AU" sz="525">
                <a:solidFill>
                  <a:srgbClr val="FF0000"/>
                </a:solidFill>
              </a:rPr>
              <a:t>include client</a:t>
            </a:r>
            <a:r>
              <a:rPr lang="en-AU" sz="525"/>
              <a:t>]. This report is not intended to and should not be used or relied upon by anyone else and we accept no duty of care to any other person or entity. The report has been prepared for the purpose set out in our [</a:t>
            </a:r>
            <a:r>
              <a:rPr lang="en-AU" sz="525">
                <a:solidFill>
                  <a:srgbClr val="FF0000"/>
                </a:solidFill>
              </a:rPr>
              <a:t>engagement letter / contract</a:t>
            </a:r>
            <a:r>
              <a:rPr lang="en-AU" sz="525"/>
              <a:t>] dated [</a:t>
            </a:r>
            <a:r>
              <a:rPr lang="en-AU" sz="525">
                <a:solidFill>
                  <a:srgbClr val="FF0000"/>
                </a:solidFill>
              </a:rPr>
              <a:t>day month year</a:t>
            </a:r>
            <a:r>
              <a:rPr lang="en-AU" sz="525"/>
              <a:t>] [</a:t>
            </a:r>
            <a:r>
              <a:rPr lang="en-AU" sz="525">
                <a:solidFill>
                  <a:srgbClr val="FF0000"/>
                </a:solidFill>
              </a:rPr>
              <a:t>or set out purpose here</a:t>
            </a:r>
            <a:r>
              <a:rPr lang="en-AU" sz="525"/>
              <a:t>]. You should not refer to or use our name or the advice for any other purpose.</a:t>
            </a:r>
            <a:endParaRPr lang="en-AU" sz="525" noProof="1">
              <a:solidFill>
                <a:srgbClr val="000000"/>
              </a:solidFill>
            </a:endParaRPr>
          </a:p>
        </p:txBody>
      </p:sp>
      <p:pic>
        <p:nvPicPr>
          <p:cNvPr id="13" name="DTTEndSlide" descr="DEL_COL" hidden="1"/>
          <p:cNvPicPr>
            <a:picLocks noChangeAspect="1" noChangeArrowheads="1"/>
          </p:cNvPicPr>
          <p:nvPr/>
        </p:nvPicPr>
        <p:blipFill>
          <a:blip r:embed="rId4" cstate="print"/>
          <a:srcRect/>
          <a:stretch>
            <a:fillRect/>
          </a:stretch>
        </p:blipFill>
        <p:spPr bwMode="auto">
          <a:xfrm>
            <a:off x="5657228" y="4576779"/>
            <a:ext cx="1053137" cy="196312"/>
          </a:xfrm>
          <a:prstGeom prst="rect">
            <a:avLst/>
          </a:prstGeom>
          <a:noFill/>
          <a:ln w="9525">
            <a:noFill/>
            <a:miter lim="800000"/>
            <a:headEnd/>
            <a:tailEnd/>
          </a:ln>
        </p:spPr>
      </p:pic>
      <p:sp>
        <p:nvSpPr>
          <p:cNvPr id="16" name="GeneralInfo"/>
          <p:cNvSpPr>
            <a:spLocks noChangeArrowheads="1"/>
          </p:cNvSpPr>
          <p:nvPr/>
        </p:nvSpPr>
        <p:spPr bwMode="auto">
          <a:xfrm>
            <a:off x="188639" y="3051001"/>
            <a:ext cx="6521723" cy="1693985"/>
          </a:xfrm>
          <a:prstGeom prst="rect">
            <a:avLst/>
          </a:prstGeom>
          <a:noFill/>
          <a:ln w="9525">
            <a:noFill/>
            <a:miter lim="800000"/>
            <a:headEnd/>
            <a:tailEnd/>
          </a:ln>
        </p:spPr>
        <p:txBody>
          <a:bodyPr lIns="0" tIns="0" rIns="0" bIns="0" anchor="b" anchorCtr="0">
            <a:noAutofit/>
          </a:bodyPr>
          <a:lstStyle/>
          <a:p>
            <a:pPr>
              <a:lnSpc>
                <a:spcPct val="120000"/>
              </a:lnSpc>
              <a:spcBef>
                <a:spcPct val="0"/>
              </a:spcBef>
              <a:spcAft>
                <a:spcPct val="37000"/>
              </a:spcAft>
            </a:pPr>
            <a:r>
              <a:rPr lang="en-US" altLang="en-GB" sz="525" b="1" dirty="0">
                <a:solidFill>
                  <a:srgbClr val="000000"/>
                </a:solidFill>
              </a:rPr>
              <a:t>General information only</a:t>
            </a:r>
            <a:br>
              <a:rPr lang="en-US" altLang="en-GB" sz="525" b="1" dirty="0">
                <a:solidFill>
                  <a:srgbClr val="000000"/>
                </a:solidFill>
              </a:rPr>
            </a:br>
            <a:r>
              <a:rPr lang="en-AU" sz="525" noProof="1">
                <a:solidFill>
                  <a:srgbClr val="000000"/>
                </a:solidFill>
              </a:rPr>
              <a:t>This </a:t>
            </a:r>
            <a:r>
              <a:rPr lang="en-US" sz="525" noProof="1">
                <a:solidFill>
                  <a:srgbClr val="000000"/>
                </a:solidFill>
              </a:rPr>
              <a:t>presentation </a:t>
            </a:r>
            <a:r>
              <a:rPr lang="en-AU" sz="525" noProof="1">
                <a:solidFill>
                  <a:srgbClr val="000000"/>
                </a:solidFill>
              </a:rPr>
              <a:t>contains general information only, and none of Deloitte Touche Tohmatsu Limited, its member firms, or their related entities (collectively the “Deloitte Network”) is, by means of this </a:t>
            </a:r>
            <a:r>
              <a:rPr lang="en-US" sz="525" noProof="1">
                <a:solidFill>
                  <a:srgbClr val="000000"/>
                </a:solidFill>
              </a:rPr>
              <a:t>presentation</a:t>
            </a:r>
            <a:r>
              <a:rPr lang="en-AU" sz="525" noProof="1">
                <a:solidFill>
                  <a:srgbClr val="000000"/>
                </a:solidFill>
              </a:rPr>
              <a:t>, rendering professional advice or services.  Before making any decision or taking any action that may affect your finances or your business, you should consult a qualified professional adviser. No entity in the Deloitte Network shall be responsible for any loss whatsoever sustained by any person who relies on this </a:t>
            </a:r>
            <a:r>
              <a:rPr lang="en-US" sz="525" noProof="1">
                <a:solidFill>
                  <a:srgbClr val="000000"/>
                </a:solidFill>
              </a:rPr>
              <a:t>presentation.</a:t>
            </a:r>
          </a:p>
          <a:p>
            <a:pPr>
              <a:lnSpc>
                <a:spcPct val="120000"/>
              </a:lnSpc>
              <a:spcBef>
                <a:spcPct val="0"/>
              </a:spcBef>
              <a:spcAft>
                <a:spcPct val="37000"/>
              </a:spcAft>
            </a:pPr>
            <a:r>
              <a:rPr lang="en-AU" altLang="en-GB" sz="525" b="1" noProof="1">
                <a:solidFill>
                  <a:srgbClr val="000000"/>
                </a:solidFill>
              </a:rPr>
              <a:t>About Deloitte</a:t>
            </a:r>
            <a:br>
              <a:rPr lang="en-AU" altLang="en-GB" sz="525" b="1" noProof="1">
                <a:solidFill>
                  <a:srgbClr val="000000"/>
                </a:solidFill>
              </a:rPr>
            </a:br>
            <a:r>
              <a:rPr lang="en-AU" sz="525" dirty="0"/>
              <a:t>Deloitte refers to one or more of Deloitte Touche Tohmatsu Limited, a UK private company limited by guarantee, and its network of member firms, each of which is a legally separate and independent entity. Please see www.deloitte.com/au/about for a detailed description of the legal structure of Deloitte Touche Tohmatsu Limited and its member firms.</a:t>
            </a:r>
          </a:p>
          <a:p>
            <a:pPr>
              <a:lnSpc>
                <a:spcPct val="120000"/>
              </a:lnSpc>
            </a:pPr>
            <a:r>
              <a:rPr lang="en-GB" sz="525" dirty="0"/>
              <a:t>Deloitte provides audit, tax, consulting, and financial advisory services to public and private clients spanning multiple industries. With a globally connected network of member firms in more than 150 countries, Deloitte brings world-class capabilities and high-quality service to clients, delivering the insights they need to address their most complex business challenges. Deloitte has in the region of 225,000 professionals, all committed to becoming the standard of excellence.</a:t>
            </a:r>
            <a:endParaRPr lang="en-AU" sz="525" dirty="0"/>
          </a:p>
          <a:p>
            <a:pPr>
              <a:lnSpc>
                <a:spcPct val="120000"/>
              </a:lnSpc>
              <a:spcBef>
                <a:spcPct val="0"/>
              </a:spcBef>
              <a:spcAft>
                <a:spcPct val="37000"/>
              </a:spcAft>
            </a:pPr>
            <a:r>
              <a:rPr lang="en-AU" altLang="en-GB" sz="525" b="1" noProof="1">
                <a:solidFill>
                  <a:srgbClr val="000000"/>
                </a:solidFill>
              </a:rPr>
              <a:t/>
            </a:r>
            <a:br>
              <a:rPr lang="en-AU" altLang="en-GB" sz="525" b="1" noProof="1">
                <a:solidFill>
                  <a:srgbClr val="000000"/>
                </a:solidFill>
              </a:rPr>
            </a:br>
            <a:r>
              <a:rPr lang="en-AU" altLang="en-GB" sz="525" b="1" noProof="1">
                <a:solidFill>
                  <a:srgbClr val="000000"/>
                </a:solidFill>
              </a:rPr>
              <a:t>About Deloitte Australia</a:t>
            </a:r>
            <a:br>
              <a:rPr lang="en-AU" altLang="en-GB" sz="525" b="1" noProof="1">
                <a:solidFill>
                  <a:srgbClr val="000000"/>
                </a:solidFill>
              </a:rPr>
            </a:br>
            <a:r>
              <a:rPr lang="en-AU" sz="525" noProof="1">
                <a:solidFill>
                  <a:srgbClr val="000000"/>
                </a:solidFill>
              </a:rPr>
              <a:t>In Australia, the member firm is the Australian partnership of Deloitte Touche Tohmatsu. As one of Australia’s leading professional services firms. Deloitte Touche Tohmatsu and its affiliates provide audit, tax, consulting, and financial advisory services through approximately 6,000 people across the country. Focused on the creation of value and growth, and known as an employer of choice for innovative human resources programs, we are dedicated to helping our clients and our people excel. For more information, please visit our web site at www.deloitte.com.au.</a:t>
            </a:r>
            <a:endParaRPr lang="en-AU" altLang="en-GB" sz="525" noProof="1">
              <a:solidFill>
                <a:srgbClr val="000000"/>
              </a:solidFill>
            </a:endParaRPr>
          </a:p>
          <a:p>
            <a:pPr>
              <a:lnSpc>
                <a:spcPct val="120000"/>
              </a:lnSpc>
              <a:spcBef>
                <a:spcPct val="0"/>
              </a:spcBef>
              <a:spcAft>
                <a:spcPct val="37000"/>
              </a:spcAft>
            </a:pPr>
            <a:r>
              <a:rPr lang="en-AU" sz="600" noProof="1">
                <a:solidFill>
                  <a:srgbClr val="000000"/>
                </a:solidFill>
              </a:rPr>
              <a:t>Liability limited by a scheme approved under Professional Standards Legislation.</a:t>
            </a:r>
          </a:p>
          <a:p>
            <a:pPr>
              <a:lnSpc>
                <a:spcPct val="120000"/>
              </a:lnSpc>
              <a:spcBef>
                <a:spcPct val="0"/>
              </a:spcBef>
              <a:spcAft>
                <a:spcPct val="37000"/>
              </a:spcAft>
            </a:pPr>
            <a:r>
              <a:rPr lang="en-AU" altLang="en-GB" sz="525" noProof="1">
                <a:solidFill>
                  <a:srgbClr val="000000"/>
                </a:solidFill>
              </a:rPr>
              <a:t>Member of Deloitte Touche Tohmatsu Limited</a:t>
            </a:r>
          </a:p>
        </p:txBody>
      </p:sp>
      <p:sp>
        <p:nvSpPr>
          <p:cNvPr id="17" name="InsertServiceLine"/>
          <p:cNvSpPr>
            <a:spLocks noChangeArrowheads="1"/>
          </p:cNvSpPr>
          <p:nvPr/>
        </p:nvSpPr>
        <p:spPr bwMode="auto">
          <a:xfrm>
            <a:off x="198899" y="4884032"/>
            <a:ext cx="3171369" cy="152012"/>
          </a:xfrm>
          <a:prstGeom prst="rect">
            <a:avLst/>
          </a:prstGeom>
          <a:noFill/>
          <a:ln w="9525">
            <a:noFill/>
            <a:miter lim="800000"/>
            <a:headEnd/>
            <a:tailEnd/>
          </a:ln>
        </p:spPr>
        <p:txBody>
          <a:bodyPr lIns="0" tIns="0" rIns="0" bIns="0"/>
          <a:lstStyle/>
          <a:p>
            <a:pPr>
              <a:lnSpc>
                <a:spcPct val="102000"/>
              </a:lnSpc>
              <a:spcBef>
                <a:spcPct val="0"/>
              </a:spcBef>
              <a:spcAft>
                <a:spcPct val="37000"/>
              </a:spcAft>
            </a:pPr>
            <a:r>
              <a:rPr lang="en-US" altLang="en-GB" sz="524" dirty="0"/>
              <a:t>© 2016 </a:t>
            </a:r>
          </a:p>
        </p:txBody>
      </p:sp>
      <p:pic>
        <p:nvPicPr>
          <p:cNvPr id="18" name="DeloitteLogoDark" descr="DEL_COL"/>
          <p:cNvPicPr>
            <a:picLocks noChangeAspect="1" noChangeArrowheads="1"/>
          </p:cNvPicPr>
          <p:nvPr/>
        </p:nvPicPr>
        <p:blipFill>
          <a:blip r:embed="rId5" cstate="print"/>
          <a:stretch>
            <a:fillRect/>
          </a:stretch>
        </p:blipFill>
        <p:spPr bwMode="auto">
          <a:xfrm>
            <a:off x="198899" y="2499742"/>
            <a:ext cx="1398150" cy="260201"/>
          </a:xfrm>
          <a:prstGeom prst="rect">
            <a:avLst/>
          </a:prstGeom>
          <a:noFill/>
          <a:ln w="9525">
            <a:noFill/>
            <a:miter lim="800000"/>
            <a:headEnd/>
            <a:tailEnd/>
          </a:ln>
        </p:spPr>
      </p:pic>
      <p:pic>
        <p:nvPicPr>
          <p:cNvPr id="2" name="DPlarge"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 y="2438848"/>
            <a:ext cx="3232312" cy="361503"/>
          </a:xfrm>
          <a:prstGeom prst="rect">
            <a:avLst/>
          </a:prstGeom>
        </p:spPr>
      </p:pic>
      <p:pic>
        <p:nvPicPr>
          <p:cNvPr id="1026" name="DeloitteRE" descr="T:\Chris\Deloitte Australia 2015\DEL_RealEstate_sml_COL.jpg" hidde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0" y="2329043"/>
            <a:ext cx="1456234"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27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384" y="177564"/>
            <a:ext cx="6858000" cy="556388"/>
          </a:xfrm>
          <a:noFill/>
        </p:spPr>
        <p:txBody>
          <a:bodyPr/>
          <a:lstStyle/>
          <a:p>
            <a:pPr algn="ctr"/>
            <a:r>
              <a:rPr lang="en-US" altLang="en-US" dirty="0">
                <a:solidFill>
                  <a:srgbClr val="0070C0"/>
                </a:solidFill>
              </a:rPr>
              <a:t>The big picture:  World income shares</a:t>
            </a:r>
            <a:endParaRPr lang="en-AU" altLang="en-US" dirty="0">
              <a:solidFill>
                <a:srgbClr val="0070C0"/>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8" y="771551"/>
            <a:ext cx="6766147" cy="3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788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79698" y="1058005"/>
            <a:ext cx="7423454" cy="390896"/>
          </a:xfrm>
        </p:spPr>
        <p:txBody>
          <a:bodyPr>
            <a:normAutofit/>
          </a:bodyPr>
          <a:lstStyle/>
          <a:p>
            <a:endParaRPr lang="en-GB" dirty="0" smtClean="0"/>
          </a:p>
          <a:p>
            <a:endParaRPr lang="en-GB" dirty="0"/>
          </a:p>
        </p:txBody>
      </p:sp>
      <p:sp>
        <p:nvSpPr>
          <p:cNvPr id="8" name="Text Placeholder 6"/>
          <p:cNvSpPr txBox="1">
            <a:spLocks/>
          </p:cNvSpPr>
          <p:nvPr/>
        </p:nvSpPr>
        <p:spPr>
          <a:xfrm>
            <a:off x="-300691" y="627535"/>
            <a:ext cx="7429500" cy="296168"/>
          </a:xfrm>
          <a:prstGeom prst="rect">
            <a:avLst/>
          </a:prstGeom>
        </p:spPr>
        <p:txBody>
          <a:bodyPr vert="horz" lIns="0" tIns="0" rIns="0" bIns="0" rtlCol="0">
            <a:noAutofit/>
          </a:bodyPr>
          <a:lstStyle>
            <a:lvl1pPr marL="0" indent="0" algn="l" defTabSz="911931" rtl="0" eaLnBrk="1" latinLnBrk="0" hangingPunct="1">
              <a:spcBef>
                <a:spcPts val="1197"/>
              </a:spcBef>
              <a:buFont typeface="Arial" pitchFamily="34" charset="0"/>
              <a:buNone/>
              <a:defRPr sz="3000" b="0" kern="1200">
                <a:solidFill>
                  <a:srgbClr val="575757"/>
                </a:solidFill>
                <a:latin typeface="+mn-lt"/>
                <a:ea typeface="+mn-ea"/>
                <a:cs typeface="+mn-cs"/>
              </a:defRPr>
            </a:lvl1pPr>
            <a:lvl2pPr marL="440133" indent="-166238" algn="l" defTabSz="911931" rtl="0" eaLnBrk="1" latinLnBrk="0" hangingPunct="1">
              <a:spcBef>
                <a:spcPts val="1197"/>
              </a:spcBef>
              <a:buFont typeface="Arial" pitchFamily="34" charset="0"/>
              <a:buChar char="−"/>
              <a:defRPr sz="1800" kern="1200">
                <a:solidFill>
                  <a:schemeClr val="tx2"/>
                </a:solidFill>
                <a:latin typeface="+mn-lt"/>
                <a:ea typeface="+mn-ea"/>
                <a:cs typeface="+mn-cs"/>
              </a:defRPr>
            </a:lvl2pPr>
            <a:lvl3pPr marL="440133" indent="-166238" algn="l" defTabSz="911931" rtl="0" eaLnBrk="1" latinLnBrk="0" hangingPunct="1">
              <a:spcBef>
                <a:spcPts val="1197"/>
              </a:spcBef>
              <a:buFont typeface="Arial" pitchFamily="34" charset="0"/>
              <a:buChar char="−"/>
              <a:defRPr sz="1800" kern="1200">
                <a:solidFill>
                  <a:schemeClr val="tx2"/>
                </a:solidFill>
                <a:latin typeface="+mn-lt"/>
                <a:ea typeface="+mn-ea"/>
                <a:cs typeface="+mn-cs"/>
              </a:defRPr>
            </a:lvl3pPr>
            <a:lvl4pPr marL="446466" indent="-180486" algn="l" defTabSz="911931" rtl="0" eaLnBrk="1" latinLnBrk="0" hangingPunct="1">
              <a:spcBef>
                <a:spcPts val="1197"/>
              </a:spcBef>
              <a:buFont typeface="Arial" pitchFamily="34" charset="0"/>
              <a:buChar char="−"/>
              <a:defRPr sz="1800" kern="1200">
                <a:solidFill>
                  <a:schemeClr val="tx2"/>
                </a:solidFill>
                <a:latin typeface="+mn-lt"/>
                <a:ea typeface="+mn-ea"/>
                <a:cs typeface="+mn-cs"/>
              </a:defRPr>
            </a:lvl4pPr>
            <a:lvl5pPr marL="440133" indent="-166238" algn="l" defTabSz="911931" rtl="0" eaLnBrk="1" latinLnBrk="0" hangingPunct="1">
              <a:spcBef>
                <a:spcPts val="1197"/>
              </a:spcBef>
              <a:buFont typeface="Arial" pitchFamily="34" charset="0"/>
              <a:buChar char="−"/>
              <a:defRPr sz="1800" kern="1200">
                <a:solidFill>
                  <a:schemeClr val="tx2"/>
                </a:solidFill>
                <a:latin typeface="+mn-lt"/>
                <a:ea typeface="+mn-ea"/>
                <a:cs typeface="+mn-cs"/>
              </a:defRPr>
            </a:lvl5pPr>
            <a:lvl6pPr marL="2507811" indent="-227983" algn="l" defTabSz="9119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776" indent="-227983" algn="l" defTabSz="9119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742" indent="-227983" algn="l" defTabSz="9119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707" indent="-227983" algn="l" defTabSz="91193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sz="1350" b="1" dirty="0">
                <a:solidFill>
                  <a:schemeClr val="accent2"/>
                </a:solidFill>
              </a:rPr>
              <a:t>Investment spending as a share of 170 different economies</a:t>
            </a:r>
            <a:endParaRPr lang="en-GB" sz="1350" b="1" dirty="0">
              <a:solidFill>
                <a:schemeClr val="accent2"/>
              </a:solidFill>
            </a:endParaRPr>
          </a:p>
        </p:txBody>
      </p:sp>
      <p:pic>
        <p:nvPicPr>
          <p:cNvPr id="440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2" y="915566"/>
            <a:ext cx="662473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gray">
          <a:xfrm>
            <a:off x="-277277" y="227698"/>
            <a:ext cx="7429500" cy="333425"/>
          </a:xfrm>
          <a:prstGeom prst="rect">
            <a:avLst/>
          </a:prstGeom>
        </p:spPr>
        <p:txBody>
          <a:bodyPr lIns="0" tIns="0" rIns="0" bIns="0" anchor="b">
            <a:spAutoFit/>
          </a:bodyPr>
          <a:lstStyle>
            <a:lvl1pPr algn="l" rtl="0" eaLnBrk="1" fontAlgn="base" hangingPunct="1">
              <a:lnSpc>
                <a:spcPts val="2600"/>
              </a:lnSpc>
              <a:spcBef>
                <a:spcPct val="0"/>
              </a:spcBef>
              <a:spcAft>
                <a:spcPct val="0"/>
              </a:spcAft>
              <a:defRPr kumimoji="0" lang="en-US" sz="2400" b="0" i="0" u="none" strike="noStrike" kern="1200" cap="none" spc="0" normalizeH="0" baseline="0" noProof="0" dirty="0" smtClean="0">
                <a:ln>
                  <a:noFill/>
                </a:ln>
                <a:solidFill>
                  <a:schemeClr val="accent1"/>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pPr algn="ctr"/>
            <a:r>
              <a:rPr lang="en-AU" sz="2520" dirty="0">
                <a:solidFill>
                  <a:srgbClr val="0070C0"/>
                </a:solidFill>
              </a:rPr>
              <a:t>China is only part way through a tricky transition</a:t>
            </a:r>
            <a:endParaRPr lang="en-AU" altLang="en-US" sz="2520" dirty="0">
              <a:solidFill>
                <a:srgbClr val="0070C0"/>
              </a:solidFill>
            </a:endParaRPr>
          </a:p>
        </p:txBody>
      </p:sp>
    </p:spTree>
    <p:extLst>
      <p:ext uri="{BB962C8B-B14F-4D97-AF65-F5344CB8AC3E}">
        <p14:creationId xmlns:p14="http://schemas.microsoft.com/office/powerpoint/2010/main" val="3616786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79698" y="1058005"/>
            <a:ext cx="7423454" cy="390896"/>
          </a:xfrm>
        </p:spPr>
        <p:txBody>
          <a:bodyPr>
            <a:normAutofit/>
          </a:bodyPr>
          <a:lstStyle/>
          <a:p>
            <a:endParaRPr lang="en-GB" dirty="0" smtClean="0"/>
          </a:p>
          <a:p>
            <a:endParaRPr lang="en-GB" dirty="0"/>
          </a:p>
        </p:txBody>
      </p:sp>
      <p:sp>
        <p:nvSpPr>
          <p:cNvPr id="6" name="Title 1"/>
          <p:cNvSpPr txBox="1">
            <a:spLocks/>
          </p:cNvSpPr>
          <p:nvPr/>
        </p:nvSpPr>
        <p:spPr bwMode="gray">
          <a:xfrm>
            <a:off x="0" y="227698"/>
            <a:ext cx="6813376" cy="333425"/>
          </a:xfrm>
          <a:prstGeom prst="rect">
            <a:avLst/>
          </a:prstGeom>
        </p:spPr>
        <p:txBody>
          <a:bodyPr wrap="square" lIns="0" tIns="0" rIns="0" bIns="0" anchor="b">
            <a:spAutoFit/>
          </a:bodyPr>
          <a:lstStyle>
            <a:lvl1pPr algn="l" rtl="0" eaLnBrk="1" fontAlgn="base" hangingPunct="1">
              <a:lnSpc>
                <a:spcPts val="2600"/>
              </a:lnSpc>
              <a:spcBef>
                <a:spcPct val="0"/>
              </a:spcBef>
              <a:spcAft>
                <a:spcPct val="0"/>
              </a:spcAft>
              <a:defRPr kumimoji="0" lang="en-US" sz="2400" b="0" i="0" u="none" strike="noStrike" kern="1200" cap="none" spc="0" normalizeH="0" baseline="0" noProof="0" dirty="0" smtClean="0">
                <a:ln>
                  <a:noFill/>
                </a:ln>
                <a:solidFill>
                  <a:schemeClr val="accent1"/>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pPr algn="ctr"/>
            <a:r>
              <a:rPr lang="en-AU" sz="2520" dirty="0" smtClean="0">
                <a:solidFill>
                  <a:srgbClr val="0070C0"/>
                </a:solidFill>
              </a:rPr>
              <a:t>Real living standards per head have stalled</a:t>
            </a:r>
            <a:endParaRPr lang="en-AU" altLang="en-US" sz="2520" dirty="0">
              <a:solidFill>
                <a:srgbClr val="0070C0"/>
              </a:solidFill>
            </a:endParaRPr>
          </a:p>
        </p:txBody>
      </p:sp>
      <p:pic>
        <p:nvPicPr>
          <p:cNvPr id="2" name="Picture 1"/>
          <p:cNvPicPr>
            <a:picLocks noChangeAspect="1"/>
          </p:cNvPicPr>
          <p:nvPr/>
        </p:nvPicPr>
        <p:blipFill>
          <a:blip r:embed="rId3"/>
          <a:stretch>
            <a:fillRect/>
          </a:stretch>
        </p:blipFill>
        <p:spPr>
          <a:xfrm>
            <a:off x="188640" y="771551"/>
            <a:ext cx="6480720" cy="4294166"/>
          </a:xfrm>
          <a:prstGeom prst="rect">
            <a:avLst/>
          </a:prstGeom>
        </p:spPr>
      </p:pic>
      <p:sp>
        <p:nvSpPr>
          <p:cNvPr id="3" name="Oval 2"/>
          <p:cNvSpPr/>
          <p:nvPr/>
        </p:nvSpPr>
        <p:spPr>
          <a:xfrm>
            <a:off x="5157192" y="1106574"/>
            <a:ext cx="1556227" cy="889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2836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8640" y="221767"/>
            <a:ext cx="6552728" cy="549783"/>
          </a:xfrm>
        </p:spPr>
        <p:txBody>
          <a:bodyPr/>
          <a:lstStyle/>
          <a:p>
            <a:pPr algn="ctr"/>
            <a:r>
              <a:rPr lang="en-US" dirty="0"/>
              <a:t>I</a:t>
            </a:r>
            <a:r>
              <a:rPr lang="en-US" dirty="0" smtClean="0"/>
              <a:t>nterest rates are a long way from ‘home’</a:t>
            </a:r>
            <a:endParaRPr lang="en-US" dirty="0"/>
          </a:p>
        </p:txBody>
      </p:sp>
      <p:pic>
        <p:nvPicPr>
          <p:cNvPr id="2" name="Picture 1"/>
          <p:cNvPicPr>
            <a:picLocks noChangeAspect="1"/>
          </p:cNvPicPr>
          <p:nvPr/>
        </p:nvPicPr>
        <p:blipFill>
          <a:blip r:embed="rId2"/>
          <a:stretch>
            <a:fillRect/>
          </a:stretch>
        </p:blipFill>
        <p:spPr>
          <a:xfrm>
            <a:off x="0" y="843558"/>
            <a:ext cx="6858000" cy="3857626"/>
          </a:xfrm>
          <a:prstGeom prst="rect">
            <a:avLst/>
          </a:prstGeom>
        </p:spPr>
      </p:pic>
    </p:spTree>
    <p:extLst>
      <p:ext uri="{BB962C8B-B14F-4D97-AF65-F5344CB8AC3E}">
        <p14:creationId xmlns:p14="http://schemas.microsoft.com/office/powerpoint/2010/main" val="390205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8640" y="221767"/>
            <a:ext cx="6552728" cy="549783"/>
          </a:xfrm>
        </p:spPr>
        <p:txBody>
          <a:bodyPr/>
          <a:lstStyle/>
          <a:p>
            <a:pPr algn="ctr"/>
            <a:r>
              <a:rPr lang="en-US" dirty="0" smtClean="0"/>
              <a:t>And ageing is an issue</a:t>
            </a:r>
            <a:endParaRPr lang="en-US" dirty="0"/>
          </a:p>
        </p:txBody>
      </p:sp>
      <p:pic>
        <p:nvPicPr>
          <p:cNvPr id="3" name="Picture 2"/>
          <p:cNvPicPr>
            <a:picLocks noChangeAspect="1"/>
          </p:cNvPicPr>
          <p:nvPr/>
        </p:nvPicPr>
        <p:blipFill>
          <a:blip r:embed="rId2"/>
          <a:stretch>
            <a:fillRect/>
          </a:stretch>
        </p:blipFill>
        <p:spPr>
          <a:xfrm>
            <a:off x="44624" y="1059582"/>
            <a:ext cx="6762712" cy="3612908"/>
          </a:xfrm>
          <a:prstGeom prst="rect">
            <a:avLst/>
          </a:prstGeom>
        </p:spPr>
      </p:pic>
    </p:spTree>
    <p:extLst>
      <p:ext uri="{BB962C8B-B14F-4D97-AF65-F5344CB8AC3E}">
        <p14:creationId xmlns:p14="http://schemas.microsoft.com/office/powerpoint/2010/main" val="2840667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7585" y="221767"/>
            <a:ext cx="6291000" cy="549783"/>
          </a:xfrm>
        </p:spPr>
        <p:txBody>
          <a:bodyPr/>
          <a:lstStyle/>
          <a:p>
            <a:pPr algn="ctr"/>
            <a:r>
              <a:rPr lang="en-US" dirty="0" smtClean="0"/>
              <a:t>So Australia’s need for reform </a:t>
            </a:r>
            <a:r>
              <a:rPr lang="en-US" b="1" dirty="0" smtClean="0">
                <a:solidFill>
                  <a:srgbClr val="81BC00"/>
                </a:solidFill>
              </a:rPr>
              <a:t>has risen</a:t>
            </a:r>
            <a:endParaRPr lang="en-US" b="1" dirty="0">
              <a:solidFill>
                <a:srgbClr val="81BC00"/>
              </a:solidFill>
            </a:endParaRPr>
          </a:p>
        </p:txBody>
      </p:sp>
      <p:sp>
        <p:nvSpPr>
          <p:cNvPr id="11" name="Text Placeholder 10"/>
          <p:cNvSpPr>
            <a:spLocks noGrp="1"/>
          </p:cNvSpPr>
          <p:nvPr>
            <p:ph type="body" sz="quarter" idx="14"/>
          </p:nvPr>
        </p:nvSpPr>
        <p:spPr>
          <a:xfrm>
            <a:off x="476672" y="987574"/>
            <a:ext cx="6091913" cy="3767084"/>
          </a:xfrm>
        </p:spPr>
        <p:txBody>
          <a:bodyPr/>
          <a:lstStyle/>
          <a:p>
            <a:pPr marL="285750" indent="-285750">
              <a:buFont typeface="Arial" panose="020B0604020202020204" pitchFamily="34" charset="0"/>
              <a:buChar char="•"/>
            </a:pPr>
            <a:r>
              <a:rPr lang="en-US" sz="2000" b="1" dirty="0" smtClean="0">
                <a:solidFill>
                  <a:srgbClr val="81BC00"/>
                </a:solidFill>
              </a:rPr>
              <a:t>We can’t simply slipstream China</a:t>
            </a:r>
            <a:r>
              <a:rPr lang="en-US" sz="2000" dirty="0" smtClean="0">
                <a:solidFill>
                  <a:srgbClr val="002776"/>
                </a:solidFill>
              </a:rPr>
              <a:t>, and hope that prosperity will once again drop into our lap.  </a:t>
            </a:r>
          </a:p>
          <a:p>
            <a:pPr marL="285750" indent="-285750">
              <a:buFont typeface="Arial" panose="020B0604020202020204" pitchFamily="34" charset="0"/>
              <a:buChar char="•"/>
            </a:pPr>
            <a:r>
              <a:rPr lang="en-US" sz="2000" b="1" dirty="0">
                <a:solidFill>
                  <a:srgbClr val="81BC00"/>
                </a:solidFill>
              </a:rPr>
              <a:t>We can’t cut interest rates further</a:t>
            </a:r>
            <a:r>
              <a:rPr lang="en-US" sz="2000" dirty="0" smtClean="0">
                <a:solidFill>
                  <a:srgbClr val="002776"/>
                </a:solidFill>
              </a:rPr>
              <a:t>, and use house prices as a prop to prosperity.</a:t>
            </a:r>
          </a:p>
          <a:p>
            <a:pPr marL="285750" indent="-285750">
              <a:buFont typeface="Arial" panose="020B0604020202020204" pitchFamily="34" charset="0"/>
              <a:buChar char="•"/>
            </a:pPr>
            <a:r>
              <a:rPr lang="en-US" sz="2000" b="1" dirty="0">
                <a:solidFill>
                  <a:srgbClr val="81BC00"/>
                </a:solidFill>
              </a:rPr>
              <a:t>And nor will demographics </a:t>
            </a:r>
            <a:r>
              <a:rPr lang="en-US" sz="2000" b="1" dirty="0" smtClean="0">
                <a:solidFill>
                  <a:srgbClr val="81BC00"/>
                </a:solidFill>
              </a:rPr>
              <a:t>help to turn </a:t>
            </a:r>
            <a:r>
              <a:rPr lang="en-US" sz="2000" b="1" dirty="0">
                <a:solidFill>
                  <a:srgbClr val="81BC00"/>
                </a:solidFill>
              </a:rPr>
              <a:t>the corner for us</a:t>
            </a:r>
            <a:r>
              <a:rPr lang="en-US" sz="2000" dirty="0" smtClean="0">
                <a:solidFill>
                  <a:srgbClr val="002776"/>
                </a:solidFill>
              </a:rPr>
              <a:t>.  In fact they’ll work the other way.</a:t>
            </a:r>
          </a:p>
          <a:p>
            <a:endParaRPr lang="en-US" sz="1800" dirty="0">
              <a:solidFill>
                <a:srgbClr val="002776"/>
              </a:solidFill>
            </a:endParaRPr>
          </a:p>
          <a:p>
            <a:endParaRPr lang="en-US" sz="1800" dirty="0" smtClean="0">
              <a:solidFill>
                <a:srgbClr val="002776"/>
              </a:solidFill>
            </a:endParaRPr>
          </a:p>
          <a:p>
            <a:endParaRPr lang="en-US" sz="1800" dirty="0" smtClean="0">
              <a:solidFill>
                <a:srgbClr val="002776"/>
              </a:solidFill>
            </a:endParaRPr>
          </a:p>
          <a:p>
            <a:endParaRPr lang="en-US" sz="1800" dirty="0">
              <a:solidFill>
                <a:srgbClr val="002776"/>
              </a:solidFill>
            </a:endParaRPr>
          </a:p>
        </p:txBody>
      </p:sp>
    </p:spTree>
    <p:extLst>
      <p:ext uri="{BB962C8B-B14F-4D97-AF65-F5344CB8AC3E}">
        <p14:creationId xmlns:p14="http://schemas.microsoft.com/office/powerpoint/2010/main" val="1011330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7585" y="221767"/>
            <a:ext cx="6291000" cy="549783"/>
          </a:xfrm>
        </p:spPr>
        <p:txBody>
          <a:bodyPr/>
          <a:lstStyle/>
          <a:p>
            <a:pPr algn="ctr"/>
            <a:r>
              <a:rPr lang="en-US" dirty="0" smtClean="0"/>
              <a:t>But our ability to reform </a:t>
            </a:r>
            <a:r>
              <a:rPr lang="en-US" b="1" dirty="0" smtClean="0">
                <a:solidFill>
                  <a:srgbClr val="81BC00"/>
                </a:solidFill>
              </a:rPr>
              <a:t>has fallen</a:t>
            </a:r>
            <a:endParaRPr lang="en-US" b="1" dirty="0">
              <a:solidFill>
                <a:srgbClr val="81BC00"/>
              </a:solidFill>
            </a:endParaRPr>
          </a:p>
        </p:txBody>
      </p:sp>
      <p:sp>
        <p:nvSpPr>
          <p:cNvPr id="11" name="Text Placeholder 10"/>
          <p:cNvSpPr>
            <a:spLocks noGrp="1"/>
          </p:cNvSpPr>
          <p:nvPr>
            <p:ph type="body" sz="quarter" idx="14"/>
          </p:nvPr>
        </p:nvSpPr>
        <p:spPr>
          <a:xfrm>
            <a:off x="476672" y="915567"/>
            <a:ext cx="6091913" cy="3839091"/>
          </a:xfrm>
        </p:spPr>
        <p:txBody>
          <a:bodyPr/>
          <a:lstStyle/>
          <a:p>
            <a:r>
              <a:rPr lang="en-US" sz="1800" dirty="0" smtClean="0">
                <a:solidFill>
                  <a:srgbClr val="002776"/>
                </a:solidFill>
              </a:rPr>
              <a:t>Yet although the demand for reform has risen, the ‘supply’ of it coming out of our political processes has fallen:</a:t>
            </a:r>
          </a:p>
          <a:p>
            <a:pPr marL="285750" indent="-285750">
              <a:buFont typeface="Arial" panose="020B0604020202020204" pitchFamily="34" charset="0"/>
              <a:buChar char="•"/>
            </a:pPr>
            <a:r>
              <a:rPr lang="en-US" sz="1800" b="1" dirty="0" smtClean="0">
                <a:solidFill>
                  <a:srgbClr val="81BC00"/>
                </a:solidFill>
              </a:rPr>
              <a:t>That’s no coincidence – when the pie is shrinking, then the task of the politicians is harder</a:t>
            </a:r>
            <a:r>
              <a:rPr lang="en-US" sz="1800" dirty="0" smtClean="0">
                <a:solidFill>
                  <a:srgbClr val="002776"/>
                </a:solidFill>
              </a:rPr>
              <a:t>.  The siren song of the populists falls on more fertile ground.  </a:t>
            </a:r>
          </a:p>
          <a:p>
            <a:pPr marL="285750" indent="-285750">
              <a:buFont typeface="Arial" panose="020B0604020202020204" pitchFamily="34" charset="0"/>
              <a:buChar char="•"/>
            </a:pPr>
            <a:r>
              <a:rPr lang="en-US" sz="1800" b="1" dirty="0" smtClean="0">
                <a:solidFill>
                  <a:srgbClr val="81BC00"/>
                </a:solidFill>
              </a:rPr>
              <a:t>Besides, we’ve already picked a bunch of the low hanging fruit </a:t>
            </a:r>
            <a:r>
              <a:rPr lang="en-US" sz="1800" dirty="0">
                <a:solidFill>
                  <a:srgbClr val="002776"/>
                </a:solidFill>
              </a:rPr>
              <a:t>– you can only float the dollar once</a:t>
            </a:r>
            <a:r>
              <a:rPr lang="en-US" sz="1800" dirty="0" smtClean="0">
                <a:solidFill>
                  <a:srgbClr val="002776"/>
                </a:solidFill>
              </a:rPr>
              <a:t>.</a:t>
            </a:r>
          </a:p>
          <a:p>
            <a:pPr marL="285750" indent="-285750">
              <a:buFont typeface="Arial" panose="020B0604020202020204" pitchFamily="34" charset="0"/>
              <a:buChar char="•"/>
            </a:pPr>
            <a:r>
              <a:rPr lang="en-US" sz="1800" b="1" dirty="0" smtClean="0">
                <a:solidFill>
                  <a:srgbClr val="81BC00"/>
                </a:solidFill>
              </a:rPr>
              <a:t>Worse still, the growing competition in the market for votes has rained on the productivity parade</a:t>
            </a:r>
            <a:r>
              <a:rPr lang="en-US" sz="1800" dirty="0" smtClean="0">
                <a:solidFill>
                  <a:srgbClr val="002776"/>
                </a:solidFill>
              </a:rPr>
              <a:t> – the behavior of both sides while in Opposition has worsened.  The result is that it is getting easier to become Prime Minister, but harder to do anything once you’ve done so.</a:t>
            </a:r>
          </a:p>
          <a:p>
            <a:endParaRPr lang="en-US" dirty="0">
              <a:solidFill>
                <a:srgbClr val="002776"/>
              </a:solidFill>
            </a:endParaRPr>
          </a:p>
          <a:p>
            <a:endParaRPr lang="en-US" dirty="0" smtClean="0">
              <a:solidFill>
                <a:srgbClr val="002776"/>
              </a:solidFill>
            </a:endParaRPr>
          </a:p>
          <a:p>
            <a:endParaRPr lang="en-US" dirty="0" smtClean="0">
              <a:solidFill>
                <a:srgbClr val="002776"/>
              </a:solidFill>
            </a:endParaRPr>
          </a:p>
          <a:p>
            <a:endParaRPr lang="en-US" dirty="0">
              <a:solidFill>
                <a:srgbClr val="002776"/>
              </a:solidFill>
            </a:endParaRPr>
          </a:p>
        </p:txBody>
      </p:sp>
    </p:spTree>
    <p:extLst>
      <p:ext uri="{BB962C8B-B14F-4D97-AF65-F5344CB8AC3E}">
        <p14:creationId xmlns:p14="http://schemas.microsoft.com/office/powerpoint/2010/main" val="2711366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7585" y="149759"/>
            <a:ext cx="6291000" cy="549783"/>
          </a:xfrm>
        </p:spPr>
        <p:txBody>
          <a:bodyPr/>
          <a:lstStyle/>
          <a:p>
            <a:pPr algn="ctr"/>
            <a:r>
              <a:rPr lang="en-US" dirty="0" smtClean="0"/>
              <a:t>I’m looking at the man in the mirror: </a:t>
            </a:r>
            <a:r>
              <a:rPr lang="en-US" b="1" dirty="0" smtClean="0">
                <a:solidFill>
                  <a:srgbClr val="81BC00"/>
                </a:solidFill>
              </a:rPr>
              <a:t/>
            </a:r>
            <a:br>
              <a:rPr lang="en-US" b="1" dirty="0" smtClean="0">
                <a:solidFill>
                  <a:srgbClr val="81BC00"/>
                </a:solidFill>
              </a:rPr>
            </a:br>
            <a:r>
              <a:rPr lang="en-US" b="1" dirty="0" smtClean="0">
                <a:solidFill>
                  <a:srgbClr val="81BC00"/>
                </a:solidFill>
              </a:rPr>
              <a:t>I’m hoping he will change his ways</a:t>
            </a:r>
            <a:endParaRPr lang="en-US" b="1" dirty="0">
              <a:solidFill>
                <a:srgbClr val="81BC00"/>
              </a:solidFill>
            </a:endParaRPr>
          </a:p>
        </p:txBody>
      </p:sp>
      <p:sp>
        <p:nvSpPr>
          <p:cNvPr id="11" name="Text Placeholder 10"/>
          <p:cNvSpPr>
            <a:spLocks noGrp="1"/>
          </p:cNvSpPr>
          <p:nvPr>
            <p:ph type="body" sz="quarter" idx="14"/>
          </p:nvPr>
        </p:nvSpPr>
        <p:spPr>
          <a:xfrm>
            <a:off x="277585" y="1131590"/>
            <a:ext cx="6391775" cy="3839091"/>
          </a:xfrm>
        </p:spPr>
        <p:txBody>
          <a:bodyPr/>
          <a:lstStyle/>
          <a:p>
            <a:r>
              <a:rPr lang="en-US" sz="1800" dirty="0" smtClean="0">
                <a:solidFill>
                  <a:srgbClr val="002776"/>
                </a:solidFill>
              </a:rPr>
              <a:t>So the politics of productivity have become diabolical.  And that’s a structural shift.  I don’t think a recession would shake Australia out of complacency and into action.  So what can we economists do?</a:t>
            </a:r>
          </a:p>
          <a:p>
            <a:pPr marL="285750" indent="-285750">
              <a:spcBef>
                <a:spcPts val="800"/>
              </a:spcBef>
              <a:buFont typeface="Arial" panose="020B0604020202020204" pitchFamily="34" charset="0"/>
              <a:buChar char="•"/>
            </a:pPr>
            <a:r>
              <a:rPr lang="en-US" sz="1800" b="1" dirty="0" smtClean="0">
                <a:solidFill>
                  <a:srgbClr val="81BC00"/>
                </a:solidFill>
              </a:rPr>
              <a:t>We can accentuate the positive</a:t>
            </a:r>
            <a:r>
              <a:rPr lang="en-US" sz="1800" dirty="0" smtClean="0">
                <a:solidFill>
                  <a:srgbClr val="002776"/>
                </a:solidFill>
              </a:rPr>
              <a:t>:  we agree on lots, and yet we tend to concentrate on our disagreements (and the media tends to report those disagreements rather than our areas of broad agreement).</a:t>
            </a:r>
          </a:p>
          <a:p>
            <a:pPr marL="285750" indent="-285750">
              <a:spcBef>
                <a:spcPts val="800"/>
              </a:spcBef>
              <a:buFont typeface="Arial" panose="020B0604020202020204" pitchFamily="34" charset="0"/>
              <a:buChar char="•"/>
            </a:pPr>
            <a:r>
              <a:rPr lang="en-US" sz="1800" b="1" dirty="0">
                <a:solidFill>
                  <a:srgbClr val="81BC00"/>
                </a:solidFill>
              </a:rPr>
              <a:t>We can </a:t>
            </a:r>
            <a:r>
              <a:rPr lang="en-US" sz="1800" b="1" dirty="0" smtClean="0">
                <a:solidFill>
                  <a:srgbClr val="81BC00"/>
                </a:solidFill>
              </a:rPr>
              <a:t>be Bernie, not John</a:t>
            </a:r>
            <a:r>
              <a:rPr lang="en-US" sz="1800" dirty="0" smtClean="0">
                <a:solidFill>
                  <a:srgbClr val="002776"/>
                </a:solidFill>
              </a:rPr>
              <a:t>:  and accept partial progress.</a:t>
            </a:r>
          </a:p>
          <a:p>
            <a:pPr marL="285750" indent="-285750">
              <a:spcBef>
                <a:spcPts val="800"/>
              </a:spcBef>
              <a:buFont typeface="Arial" panose="020B0604020202020204" pitchFamily="34" charset="0"/>
              <a:buChar char="•"/>
            </a:pPr>
            <a:r>
              <a:rPr lang="en-US" sz="1800" b="1" dirty="0" smtClean="0">
                <a:solidFill>
                  <a:srgbClr val="81BC00"/>
                </a:solidFill>
              </a:rPr>
              <a:t>We can help to hold Oppositions (of all political stripes) to the same standard that we do Governments</a:t>
            </a:r>
            <a:r>
              <a:rPr lang="en-US" sz="1800" dirty="0">
                <a:solidFill>
                  <a:srgbClr val="002776"/>
                </a:solidFill>
              </a:rPr>
              <a:t>.  Any given reform is just three banner headlines away from being </a:t>
            </a:r>
            <a:r>
              <a:rPr lang="en-US" sz="1800" dirty="0" smtClean="0">
                <a:solidFill>
                  <a:srgbClr val="002776"/>
                </a:solidFill>
              </a:rPr>
              <a:t>buried.  Let’s help avoid them.</a:t>
            </a:r>
            <a:endParaRPr lang="en-US" sz="1800" dirty="0">
              <a:solidFill>
                <a:srgbClr val="002776"/>
              </a:solidFill>
            </a:endParaRPr>
          </a:p>
          <a:p>
            <a:endParaRPr lang="en-US" dirty="0" smtClean="0">
              <a:solidFill>
                <a:srgbClr val="002776"/>
              </a:solidFill>
            </a:endParaRPr>
          </a:p>
          <a:p>
            <a:endParaRPr lang="en-US" dirty="0" smtClean="0">
              <a:solidFill>
                <a:srgbClr val="002776"/>
              </a:solidFill>
            </a:endParaRPr>
          </a:p>
          <a:p>
            <a:endParaRPr lang="en-US" dirty="0">
              <a:solidFill>
                <a:srgbClr val="002776"/>
              </a:solidFill>
            </a:endParaRPr>
          </a:p>
        </p:txBody>
      </p:sp>
    </p:spTree>
    <p:extLst>
      <p:ext uri="{BB962C8B-B14F-4D97-AF65-F5344CB8AC3E}">
        <p14:creationId xmlns:p14="http://schemas.microsoft.com/office/powerpoint/2010/main" val="2757753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80 March2016 Template 16x9">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80 March2016 Template 16x9" id="{AF43DD73-F92C-FC40-8E9D-1F2EAF0C4F94}" vid="{710A5720-5E12-164F-AB02-D28A66D65C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5082</TotalTime>
  <Words>564</Words>
  <Application>Microsoft Office PowerPoint</Application>
  <PresentationFormat>Custom</PresentationFormat>
  <Paragraphs>49</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i80 March2016 Template 16x9</vt:lpstr>
      <vt:lpstr>The economics and the politics of productivity</vt:lpstr>
      <vt:lpstr>The big picture:  World income shares</vt:lpstr>
      <vt:lpstr>PowerPoint Presentation</vt:lpstr>
      <vt:lpstr>PowerPoint Presentation</vt:lpstr>
      <vt:lpstr>Interest rates are a long way from ‘home’</vt:lpstr>
      <vt:lpstr>And ageing is an issue</vt:lpstr>
      <vt:lpstr>So Australia’s need for reform has risen</vt:lpstr>
      <vt:lpstr>But our ability to reform has fallen</vt:lpstr>
      <vt:lpstr>I’m looking at the man in the mirror:  I’m hoping he will change his ways</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and the politics of productivity</dc:title>
  <dc:creator>Chris Richardson, Director of Deloitte Access Economics</dc:creator>
  <cp:lastModifiedBy>Pimperl, Mark</cp:lastModifiedBy>
  <cp:revision>99</cp:revision>
  <cp:lastPrinted>2015-08-18T04:45:15Z</cp:lastPrinted>
  <dcterms:created xsi:type="dcterms:W3CDTF">2016-05-18T02:20:58Z</dcterms:created>
  <dcterms:modified xsi:type="dcterms:W3CDTF">2017-02-07T05:37:25Z</dcterms:modified>
</cp:coreProperties>
</file>