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1"/>
  </p:sldMasterIdLst>
  <p:notesMasterIdLst>
    <p:notesMasterId r:id="rId19"/>
  </p:notesMasterIdLst>
  <p:handoutMasterIdLst>
    <p:handoutMasterId r:id="rId20"/>
  </p:handoutMasterIdLst>
  <p:sldIdLst>
    <p:sldId id="259" r:id="rId2"/>
    <p:sldId id="256" r:id="rId3"/>
    <p:sldId id="272" r:id="rId4"/>
    <p:sldId id="273" r:id="rId5"/>
    <p:sldId id="276" r:id="rId6"/>
    <p:sldId id="275" r:id="rId7"/>
    <p:sldId id="277" r:id="rId8"/>
    <p:sldId id="274" r:id="rId9"/>
    <p:sldId id="279" r:id="rId10"/>
    <p:sldId id="260" r:id="rId11"/>
    <p:sldId id="264" r:id="rId12"/>
    <p:sldId id="270" r:id="rId13"/>
    <p:sldId id="265" r:id="rId14"/>
    <p:sldId id="269" r:id="rId15"/>
    <p:sldId id="267" r:id="rId16"/>
    <p:sldId id="271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4" autoAdjust="0"/>
    <p:restoredTop sz="58469" autoAdjust="0"/>
  </p:normalViewPr>
  <p:slideViewPr>
    <p:cSldViewPr snapToGrid="0" snapToObjects="1">
      <p:cViewPr varScale="1">
        <p:scale>
          <a:sx n="84" d="100"/>
          <a:sy n="84" d="100"/>
        </p:scale>
        <p:origin x="-12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-64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6DFF0-611E-4A16-A243-77BAFAF0AA98}" type="datetimeFigureOut">
              <a:rPr lang="en-AU" smtClean="0"/>
              <a:t>7/02/2017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B3E93-CDA4-4B2F-B92E-24036CB5BAF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1130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C947C-EE04-457A-A261-507A2693AD50}" type="datetimeFigureOut">
              <a:rPr lang="en-AU" smtClean="0"/>
              <a:t>7/02/2017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2C9A5-C305-4076-BDCA-B67201EFE63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968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3754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AU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7503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200" dirty="0" smtClean="0">
                <a:solidFill>
                  <a:srgbClr val="FF0000"/>
                </a:solidFill>
              </a:rPr>
              <a:t>Recent examples of tension between prevention/early intervention vs acute = Royal commissions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200" dirty="0" smtClean="0">
                <a:solidFill>
                  <a:srgbClr val="FF0000"/>
                </a:solidFill>
              </a:rPr>
              <a:t>VIC</a:t>
            </a:r>
            <a:r>
              <a:rPr lang="en-AU" sz="1200" baseline="0" dirty="0" smtClean="0">
                <a:solidFill>
                  <a:srgbClr val="FF0000"/>
                </a:solidFill>
              </a:rPr>
              <a:t> Royal Commission into Family Violence: 227 recs, 3 relating to prevention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200" baseline="0" dirty="0" smtClean="0">
                <a:solidFill>
                  <a:srgbClr val="FF0000"/>
                </a:solidFill>
              </a:rPr>
              <a:t>Admittedly, recommends need for more prevention &amp; developing strategies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200" baseline="0" dirty="0" smtClean="0">
                <a:solidFill>
                  <a:srgbClr val="FF0000"/>
                </a:solidFill>
              </a:rPr>
              <a:t>SA Child Protection Systems Royal Commission: 260 recs, 5 relating to prevention and/or early intervention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200" baseline="0" dirty="0" smtClean="0">
                <a:solidFill>
                  <a:srgbClr val="FF0000"/>
                </a:solidFill>
              </a:rPr>
              <a:t>Again, recommends need for more prevention/early intervention and directorate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200" dirty="0" smtClean="0">
                <a:solidFill>
                  <a:srgbClr val="FF0000"/>
                </a:solidFill>
              </a:rPr>
              <a:t>Both highlight skewed funding flow/attention</a:t>
            </a:r>
            <a:r>
              <a:rPr lang="en-AU" sz="1200" baseline="0" dirty="0" smtClean="0">
                <a:solidFill>
                  <a:srgbClr val="FF0000"/>
                </a:solidFill>
              </a:rPr>
              <a:t> towards acute + need for more funding/attention towards prevention/early intervention, preferably to NGO sector</a:t>
            </a:r>
            <a:endParaRPr lang="en-AU" sz="12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0545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4144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AU" sz="1200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41339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AU" smtClean="0"/>
              <a:pPr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0145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18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9747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AU" smtClean="0"/>
              <a:pPr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6482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AU" smtClean="0"/>
              <a:pPr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1244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6954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2C9A5-C305-4076-BDCA-B67201EFE63A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0564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2C9A5-C305-4076-BDCA-B67201EFE63A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6231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2C9A5-C305-4076-BDCA-B67201EFE63A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22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2C9A5-C305-4076-BDCA-B67201EFE63A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1605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2C9A5-C305-4076-BDCA-B67201EFE63A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3451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4668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377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>
          <a:xfrm>
            <a:off x="968592" y="1"/>
            <a:ext cx="8175409" cy="6704469"/>
            <a:chOff x="968592" y="1"/>
            <a:chExt cx="8175409" cy="6704469"/>
          </a:xfrm>
        </p:grpSpPr>
        <p:grpSp>
          <p:nvGrpSpPr>
            <p:cNvPr id="21" name="Group 20"/>
            <p:cNvGrpSpPr/>
            <p:nvPr userDrawn="1"/>
          </p:nvGrpSpPr>
          <p:grpSpPr bwMode="gray">
            <a:xfrm>
              <a:off x="1752601" y="1"/>
              <a:ext cx="7391400" cy="6176009"/>
              <a:chOff x="19140488" y="13674"/>
              <a:chExt cx="7443798" cy="6145827"/>
            </a:xfrm>
          </p:grpSpPr>
          <p:sp>
            <p:nvSpPr>
              <p:cNvPr id="22" name="Rectangle 17"/>
              <p:cNvSpPr>
                <a:spLocks noChangeArrowheads="1"/>
              </p:cNvSpPr>
              <p:nvPr/>
            </p:nvSpPr>
            <p:spPr bwMode="gray">
              <a:xfrm>
                <a:off x="19140488" y="4188799"/>
                <a:ext cx="2302206" cy="1970702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6" name="Rectangle 7"/>
              <p:cNvSpPr>
                <a:spLocks noChangeArrowheads="1"/>
              </p:cNvSpPr>
              <p:nvPr/>
            </p:nvSpPr>
            <p:spPr bwMode="gray">
              <a:xfrm>
                <a:off x="25663403" y="4032250"/>
                <a:ext cx="920883" cy="2127250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7" name="Rectangle 8"/>
              <p:cNvSpPr>
                <a:spLocks noChangeArrowheads="1"/>
              </p:cNvSpPr>
              <p:nvPr/>
            </p:nvSpPr>
            <p:spPr bwMode="gray">
              <a:xfrm>
                <a:off x="25049482" y="2899477"/>
                <a:ext cx="734694" cy="1289321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9" name="Rectangle 9"/>
              <p:cNvSpPr>
                <a:spLocks noChangeArrowheads="1"/>
              </p:cNvSpPr>
              <p:nvPr/>
            </p:nvSpPr>
            <p:spPr bwMode="gray">
              <a:xfrm>
                <a:off x="25049482" y="4032250"/>
                <a:ext cx="734693" cy="2127250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0" name="Rectangle 11"/>
              <p:cNvSpPr>
                <a:spLocks noChangeArrowheads="1"/>
              </p:cNvSpPr>
              <p:nvPr/>
            </p:nvSpPr>
            <p:spPr bwMode="gray">
              <a:xfrm>
                <a:off x="24665780" y="706365"/>
                <a:ext cx="477045" cy="2263848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1" name="Rectangle 12"/>
              <p:cNvSpPr>
                <a:spLocks noChangeArrowheads="1"/>
              </p:cNvSpPr>
              <p:nvPr/>
            </p:nvSpPr>
            <p:spPr bwMode="gray">
              <a:xfrm>
                <a:off x="24665780" y="2899478"/>
                <a:ext cx="477045" cy="1289321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2" name="Rectangle 13"/>
              <p:cNvSpPr>
                <a:spLocks noChangeArrowheads="1"/>
              </p:cNvSpPr>
              <p:nvPr/>
            </p:nvSpPr>
            <p:spPr bwMode="gray">
              <a:xfrm>
                <a:off x="24665780" y="4032250"/>
                <a:ext cx="477045" cy="2127250"/>
              </a:xfrm>
              <a:prstGeom prst="rect">
                <a:avLst/>
              </a:prstGeom>
              <a:solidFill>
                <a:srgbClr val="D13A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1" name="Rectangle 14"/>
              <p:cNvSpPr>
                <a:spLocks noChangeArrowheads="1"/>
              </p:cNvSpPr>
              <p:nvPr/>
            </p:nvSpPr>
            <p:spPr bwMode="gray">
              <a:xfrm>
                <a:off x="19140488" y="669925"/>
                <a:ext cx="5662612" cy="2300288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2" name="Rectangle 15"/>
              <p:cNvSpPr>
                <a:spLocks noChangeArrowheads="1"/>
              </p:cNvSpPr>
              <p:nvPr/>
            </p:nvSpPr>
            <p:spPr bwMode="gray">
              <a:xfrm>
                <a:off x="19140488" y="2899478"/>
                <a:ext cx="5662612" cy="1289321"/>
              </a:xfrm>
              <a:prstGeom prst="rect">
                <a:avLst/>
              </a:prstGeom>
              <a:solidFill>
                <a:srgbClr val="CD2F1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3" name="Freeform 16"/>
              <p:cNvSpPr>
                <a:spLocks/>
              </p:cNvSpPr>
              <p:nvPr/>
            </p:nvSpPr>
            <p:spPr bwMode="gray">
              <a:xfrm>
                <a:off x="19140488" y="4032250"/>
                <a:ext cx="5662612" cy="21272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67" y="0"/>
                  </a:cxn>
                  <a:cxn ang="0">
                    <a:pos x="3567" y="1340"/>
                  </a:cxn>
                  <a:cxn ang="0">
                    <a:pos x="1372" y="1340"/>
                  </a:cxn>
                  <a:cxn ang="0">
                    <a:pos x="1372" y="181"/>
                  </a:cxn>
                  <a:cxn ang="0">
                    <a:pos x="0" y="181"/>
                  </a:cxn>
                  <a:cxn ang="0">
                    <a:pos x="0" y="0"/>
                  </a:cxn>
                </a:cxnLst>
                <a:rect l="0" t="0" r="r" b="b"/>
                <a:pathLst>
                  <a:path w="3567" h="1340">
                    <a:moveTo>
                      <a:pt x="0" y="0"/>
                    </a:moveTo>
                    <a:lnTo>
                      <a:pt x="3567" y="0"/>
                    </a:lnTo>
                    <a:lnTo>
                      <a:pt x="3567" y="1340"/>
                    </a:lnTo>
                    <a:lnTo>
                      <a:pt x="1372" y="1340"/>
                    </a:lnTo>
                    <a:lnTo>
                      <a:pt x="1372" y="181"/>
                    </a:lnTo>
                    <a:lnTo>
                      <a:pt x="0" y="1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23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4" name="Rectangle 10"/>
              <p:cNvSpPr>
                <a:spLocks noChangeArrowheads="1"/>
              </p:cNvSpPr>
              <p:nvPr/>
            </p:nvSpPr>
            <p:spPr bwMode="gray">
              <a:xfrm>
                <a:off x="19140488" y="13674"/>
                <a:ext cx="5662612" cy="69269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grpSp>
          <p:nvGrpSpPr>
            <p:cNvPr id="16" name="Group 32"/>
            <p:cNvGrpSpPr/>
            <p:nvPr/>
          </p:nvGrpSpPr>
          <p:grpSpPr>
            <a:xfrm>
              <a:off x="968592" y="6170991"/>
              <a:ext cx="914400" cy="533479"/>
              <a:chOff x="518032" y="978681"/>
              <a:chExt cx="4572000" cy="2667393"/>
            </a:xfrm>
          </p:grpSpPr>
          <p:sp>
            <p:nvSpPr>
              <p:cNvPr id="17" name="Rectangle 37"/>
              <p:cNvSpPr>
                <a:spLocks noChangeArrowheads="1"/>
              </p:cNvSpPr>
              <p:nvPr userDrawn="1"/>
            </p:nvSpPr>
            <p:spPr bwMode="black">
              <a:xfrm>
                <a:off x="3295650" y="978681"/>
                <a:ext cx="1143000" cy="263229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  <p:sp>
            <p:nvSpPr>
              <p:cNvPr id="20" name="Freeform 7"/>
              <p:cNvSpPr>
                <a:spLocks noEditPoints="1"/>
              </p:cNvSpPr>
              <p:nvPr userDrawn="1"/>
            </p:nvSpPr>
            <p:spPr bwMode="black">
              <a:xfrm>
                <a:off x="518032" y="1922794"/>
                <a:ext cx="4572000" cy="1723280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</p:grp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add the presentation’s main title</a:t>
            </a:r>
            <a:endParaRPr lang="en-AU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AU" noProof="0" dirty="0" smtClean="0"/>
              <a:t>Subtitle and date (move higher if title is only one line)</a:t>
            </a:r>
          </a:p>
        </p:txBody>
      </p:sp>
      <p:sp>
        <p:nvSpPr>
          <p:cNvPr id="49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+mj-lt"/>
              </a:defRPr>
            </a:lvl1pPr>
            <a:lvl2pPr>
              <a:defRPr sz="1000">
                <a:solidFill>
                  <a:schemeClr val="bg1"/>
                </a:solidFill>
                <a:latin typeface="+mj-lt"/>
              </a:defRPr>
            </a:lvl2pPr>
            <a:lvl3pPr>
              <a:defRPr sz="1000">
                <a:solidFill>
                  <a:schemeClr val="bg1"/>
                </a:solidFill>
                <a:latin typeface="+mj-lt"/>
              </a:defRPr>
            </a:lvl3pPr>
            <a:lvl4pPr>
              <a:defRPr sz="1000">
                <a:solidFill>
                  <a:schemeClr val="bg1"/>
                </a:solidFill>
                <a:latin typeface="+mj-lt"/>
              </a:defRPr>
            </a:lvl4pPr>
            <a:lvl5pPr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AU" noProof="0" dirty="0" smtClean="0"/>
              <a:t>www.pwc.com.au</a:t>
            </a:r>
            <a:endParaRPr lang="en-AU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Digital and Prevention / Early Intervention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December 2016</a:t>
            </a:r>
            <a:endParaRPr lang="en-AU" dirty="0"/>
          </a:p>
        </p:txBody>
      </p:sp>
      <p:sp>
        <p:nvSpPr>
          <p:cNvPr id="7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AU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AU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23800" y="-3433199"/>
            <a:ext cx="144000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Digital and Prevention / Early Intervention</a:t>
            </a:r>
            <a:endParaRPr lang="en-AU" dirty="0"/>
          </a:p>
        </p:txBody>
      </p:sp>
      <p:sp>
        <p:nvSpPr>
          <p:cNvPr id="15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sz="3200" baseline="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32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32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32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3200"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 sz="3200" baseline="0"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buAutoNum type="alphaLcPeriod"/>
              <a:defRPr sz="3200" baseline="0"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buNone/>
              <a:defRPr sz="3200">
                <a:solidFill>
                  <a:schemeClr val="tx2"/>
                </a:solidFill>
              </a:defRPr>
            </a:lvl8pPr>
            <a:lvl9pPr>
              <a:defRPr sz="3200"/>
            </a:lvl9pPr>
          </a:lstStyle>
          <a:p>
            <a:pPr lvl="0"/>
            <a:r>
              <a:rPr lang="en-AU" noProof="0" dirty="0" smtClean="0"/>
              <a:t>Click to edit Master text styles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December 2016</a:t>
            </a:r>
            <a:endParaRPr lang="en-AU" dirty="0"/>
          </a:p>
        </p:txBody>
      </p:sp>
      <p:sp>
        <p:nvSpPr>
          <p:cNvPr id="9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AU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AU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point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419600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defRPr sz="3200" baseline="0">
                <a:solidFill>
                  <a:schemeClr val="bg1"/>
                </a:solidFill>
              </a:defRPr>
            </a:lvl1pPr>
            <a:lvl2pPr marL="444500" indent="-263525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2pPr>
            <a:lvl3pPr marL="714375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3pPr>
            <a:lvl4pPr marL="984250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4pPr>
            <a:lvl5pPr marL="1341438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5pPr>
            <a:lvl6pPr marL="1611313" indent="-271463">
              <a:lnSpc>
                <a:spcPts val="3600"/>
              </a:lnSpc>
              <a:spcBef>
                <a:spcPts val="0"/>
              </a:spcBef>
              <a:spcAft>
                <a:spcPts val="60"/>
              </a:spcAft>
              <a:buClr>
                <a:schemeClr val="bg1"/>
              </a:buClr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6pPr>
            <a:lvl7pPr>
              <a:defRPr sz="2800">
                <a:solidFill>
                  <a:schemeClr val="bg1"/>
                </a:solidFill>
              </a:defRPr>
            </a:lvl7pPr>
            <a:lvl8pPr>
              <a:lnSpc>
                <a:spcPts val="3600"/>
              </a:lnSpc>
              <a:defRPr sz="2800">
                <a:solidFill>
                  <a:schemeClr val="bg1"/>
                </a:solidFill>
              </a:defRPr>
            </a:lvl8pPr>
            <a:lvl9pPr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 smtClean="0"/>
              <a:t>Click to edit Master text styles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Digital and Prevention / Early Intervention</a:t>
            </a:r>
            <a:endParaRPr lang="en-AU" dirty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23800" y="-3433199"/>
            <a:ext cx="144000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December 2016</a:t>
            </a:r>
            <a:endParaRPr lang="en-AU" dirty="0"/>
          </a:p>
        </p:txBody>
      </p:sp>
      <p:sp>
        <p:nvSpPr>
          <p:cNvPr id="12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AU" sz="10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AU" sz="10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1"/>
            <a:ext cx="8077200" cy="10667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AU" noProof="0" dirty="0" smtClean="0"/>
              <a:t>Click to edit Master title style</a:t>
            </a:r>
          </a:p>
        </p:txBody>
      </p:sp>
      <p:sp>
        <p:nvSpPr>
          <p:cNvPr id="58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1"/>
            <a:ext cx="8077200" cy="137159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edit Master subtitle style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Digital and Prevention / Early Intervention</a:t>
            </a:r>
            <a:endParaRPr lang="en-AU" dirty="0"/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423800" y="-3433199"/>
            <a:ext cx="144000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December 2016</a:t>
            </a:r>
            <a:endParaRPr lang="en-AU" dirty="0"/>
          </a:p>
        </p:txBody>
      </p:sp>
      <p:sp>
        <p:nvSpPr>
          <p:cNvPr id="11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AU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AU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0"/>
            <a:ext cx="80772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0"/>
            <a:ext cx="8077200" cy="13716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AU" noProof="0" dirty="0" smtClean="0"/>
              <a:t>Click to edit Master subtitle style</a:t>
            </a:r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Digital and Prevention / Early Intervention</a:t>
            </a:r>
            <a:endParaRPr lang="en-AU" dirty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23800" y="-3433199"/>
            <a:ext cx="144000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December 2016</a:t>
            </a:r>
            <a:endParaRPr lang="en-AU" dirty="0"/>
          </a:p>
        </p:txBody>
      </p:sp>
      <p:sp>
        <p:nvSpPr>
          <p:cNvPr id="12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AU" sz="10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AU" sz="10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0"/>
            <a:ext cx="80772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edit Master title style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533401" y="2819400"/>
            <a:ext cx="3962399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 smtClean="0"/>
              <a:t>Click to edit Master text styles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1"/>
            <a:ext cx="8077200" cy="7620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AU" noProof="0" dirty="0" smtClean="0"/>
              <a:t>Click to edit Master subtitle style</a:t>
            </a: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Digital and Prevention / Early Intervention</a:t>
            </a:r>
            <a:endParaRPr lang="en-AU" dirty="0"/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423800" y="-3433199"/>
            <a:ext cx="144000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December 2016</a:t>
            </a:r>
            <a:endParaRPr lang="en-AU" dirty="0"/>
          </a:p>
        </p:txBody>
      </p:sp>
      <p:sp>
        <p:nvSpPr>
          <p:cNvPr id="13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AU" sz="10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AU" sz="10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tx1"/>
                </a:solidFill>
              </a:defRPr>
            </a:lvl1pPr>
          </a:lstStyle>
          <a:p>
            <a:r>
              <a:rPr lang="en-AU" noProof="0" dirty="0" smtClean="0"/>
              <a:t>Click to add the presentation’s main title</a:t>
            </a:r>
            <a:endParaRPr lang="en-AU" noProof="0" dirty="0"/>
          </a:p>
        </p:txBody>
      </p:sp>
      <p:sp>
        <p:nvSpPr>
          <p:cNvPr id="14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AU" noProof="0" dirty="0" smtClean="0"/>
              <a:t>Subtitle and date (move higher if title is only one line)</a:t>
            </a:r>
          </a:p>
        </p:txBody>
      </p:sp>
      <p:grpSp>
        <p:nvGrpSpPr>
          <p:cNvPr id="102" name="Group 101"/>
          <p:cNvGrpSpPr>
            <a:grpSpLocks noChangeAspect="1"/>
          </p:cNvGrpSpPr>
          <p:nvPr/>
        </p:nvGrpSpPr>
        <p:grpSpPr>
          <a:xfrm>
            <a:off x="968592" y="5768681"/>
            <a:ext cx="1232283" cy="935789"/>
            <a:chOff x="518032" y="-1032869"/>
            <a:chExt cx="6161413" cy="4678943"/>
          </a:xfrm>
        </p:grpSpPr>
        <p:grpSp>
          <p:nvGrpSpPr>
            <p:cNvPr id="103" name="Group 73"/>
            <p:cNvGrpSpPr>
              <a:grpSpLocks noChangeAspect="1"/>
            </p:cNvGrpSpPr>
            <p:nvPr/>
          </p:nvGrpSpPr>
          <p:grpSpPr>
            <a:xfrm>
              <a:off x="4438637" y="-1032863"/>
              <a:ext cx="2240792" cy="2011550"/>
              <a:chOff x="1905000" y="5715000"/>
              <a:chExt cx="445770" cy="381000"/>
            </a:xfrm>
          </p:grpSpPr>
          <p:sp>
            <p:nvSpPr>
              <p:cNvPr id="107" name="Rectangle 25"/>
              <p:cNvSpPr>
                <a:spLocks noChangeArrowheads="1"/>
              </p:cNvSpPr>
              <p:nvPr userDrawn="1"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  <p:sp>
            <p:nvSpPr>
              <p:cNvPr id="108" name="Rectangle 26"/>
              <p:cNvSpPr>
                <a:spLocks noChangeArrowheads="1"/>
              </p:cNvSpPr>
              <p:nvPr userDrawn="1"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  <p:sp>
            <p:nvSpPr>
              <p:cNvPr id="109" name="Rectangle 27"/>
              <p:cNvSpPr>
                <a:spLocks noChangeArrowheads="1"/>
              </p:cNvSpPr>
              <p:nvPr userDrawn="1"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  <p:sp>
            <p:nvSpPr>
              <p:cNvPr id="110" name="Rectangle 28"/>
              <p:cNvSpPr>
                <a:spLocks noChangeArrowheads="1"/>
              </p:cNvSpPr>
              <p:nvPr userDrawn="1"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  <p:sp>
            <p:nvSpPr>
              <p:cNvPr id="111" name="Rectangle 29"/>
              <p:cNvSpPr>
                <a:spLocks noChangeArrowheads="1"/>
              </p:cNvSpPr>
              <p:nvPr userDrawn="1"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  <p:sp>
            <p:nvSpPr>
              <p:cNvPr id="112" name="Rectangle 30"/>
              <p:cNvSpPr>
                <a:spLocks noChangeArrowheads="1"/>
              </p:cNvSpPr>
              <p:nvPr userDrawn="1"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  <p:sp>
            <p:nvSpPr>
              <p:cNvPr id="113" name="Rectangle 31"/>
              <p:cNvSpPr>
                <a:spLocks noChangeArrowheads="1"/>
              </p:cNvSpPr>
              <p:nvPr userDrawn="1"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  <p:sp>
            <p:nvSpPr>
              <p:cNvPr id="114" name="Rectangle 32"/>
              <p:cNvSpPr>
                <a:spLocks noChangeArrowheads="1"/>
              </p:cNvSpPr>
              <p:nvPr userDrawn="1"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  <p:sp>
            <p:nvSpPr>
              <p:cNvPr id="115" name="Freeform 33"/>
              <p:cNvSpPr>
                <a:spLocks/>
              </p:cNvSpPr>
              <p:nvPr userDrawn="1"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  <p:sp>
            <p:nvSpPr>
              <p:cNvPr id="116" name="Rectangle 34"/>
              <p:cNvSpPr>
                <a:spLocks noChangeArrowheads="1"/>
              </p:cNvSpPr>
              <p:nvPr userDrawn="1"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  <p:sp>
            <p:nvSpPr>
              <p:cNvPr id="117" name="Rectangle 35"/>
              <p:cNvSpPr>
                <a:spLocks noChangeArrowheads="1"/>
              </p:cNvSpPr>
              <p:nvPr userDrawn="1"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  <p:sp>
            <p:nvSpPr>
              <p:cNvPr id="118" name="Rectangle 36"/>
              <p:cNvSpPr>
                <a:spLocks noChangeArrowheads="1"/>
              </p:cNvSpPr>
              <p:nvPr userDrawn="1"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  <p:sp>
            <p:nvSpPr>
              <p:cNvPr id="119" name="Rectangle 25"/>
              <p:cNvSpPr>
                <a:spLocks noChangeArrowheads="1"/>
              </p:cNvSpPr>
              <p:nvPr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  <p:sp>
            <p:nvSpPr>
              <p:cNvPr id="120" name="Rectangle 26"/>
              <p:cNvSpPr>
                <a:spLocks noChangeArrowheads="1"/>
              </p:cNvSpPr>
              <p:nvPr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  <p:sp>
            <p:nvSpPr>
              <p:cNvPr id="121" name="Rectangle 27"/>
              <p:cNvSpPr>
                <a:spLocks noChangeArrowheads="1"/>
              </p:cNvSpPr>
              <p:nvPr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  <p:sp>
            <p:nvSpPr>
              <p:cNvPr id="122" name="Rectangle 28"/>
              <p:cNvSpPr>
                <a:spLocks noChangeArrowheads="1"/>
              </p:cNvSpPr>
              <p:nvPr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  <p:sp>
            <p:nvSpPr>
              <p:cNvPr id="123" name="Rectangle 29"/>
              <p:cNvSpPr>
                <a:spLocks noChangeArrowheads="1"/>
              </p:cNvSpPr>
              <p:nvPr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  <p:sp>
            <p:nvSpPr>
              <p:cNvPr id="124" name="Rectangle 30"/>
              <p:cNvSpPr>
                <a:spLocks noChangeArrowheads="1"/>
              </p:cNvSpPr>
              <p:nvPr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  <p:sp>
            <p:nvSpPr>
              <p:cNvPr id="125" name="Rectangle 31"/>
              <p:cNvSpPr>
                <a:spLocks noChangeArrowheads="1"/>
              </p:cNvSpPr>
              <p:nvPr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  <p:sp>
            <p:nvSpPr>
              <p:cNvPr id="126" name="Rectangle 32"/>
              <p:cNvSpPr>
                <a:spLocks noChangeArrowheads="1"/>
              </p:cNvSpPr>
              <p:nvPr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  <p:sp>
            <p:nvSpPr>
              <p:cNvPr id="128" name="Rectangle 34"/>
              <p:cNvSpPr>
                <a:spLocks noChangeArrowheads="1"/>
              </p:cNvSpPr>
              <p:nvPr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  <p:sp>
            <p:nvSpPr>
              <p:cNvPr id="129" name="Rectangle 35"/>
              <p:cNvSpPr>
                <a:spLocks noChangeArrowheads="1"/>
              </p:cNvSpPr>
              <p:nvPr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  <p:sp>
            <p:nvSpPr>
              <p:cNvPr id="130" name="Rectangle 36"/>
              <p:cNvSpPr>
                <a:spLocks noChangeArrowheads="1"/>
              </p:cNvSpPr>
              <p:nvPr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</p:grpSp>
        <p:grpSp>
          <p:nvGrpSpPr>
            <p:cNvPr id="104" name="Group 32"/>
            <p:cNvGrpSpPr/>
            <p:nvPr/>
          </p:nvGrpSpPr>
          <p:grpSpPr>
            <a:xfrm>
              <a:off x="518032" y="978681"/>
              <a:ext cx="4572000" cy="2667393"/>
              <a:chOff x="518032" y="978681"/>
              <a:chExt cx="4572000" cy="2667393"/>
            </a:xfrm>
          </p:grpSpPr>
          <p:sp>
            <p:nvSpPr>
              <p:cNvPr id="105" name="Rectangle 37"/>
              <p:cNvSpPr>
                <a:spLocks noChangeArrowheads="1"/>
              </p:cNvSpPr>
              <p:nvPr userDrawn="1"/>
            </p:nvSpPr>
            <p:spPr bwMode="black">
              <a:xfrm>
                <a:off x="3295650" y="978681"/>
                <a:ext cx="1143000" cy="263229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  <p:sp>
            <p:nvSpPr>
              <p:cNvPr id="106" name="Freeform 7"/>
              <p:cNvSpPr>
                <a:spLocks noEditPoints="1"/>
              </p:cNvSpPr>
              <p:nvPr userDrawn="1"/>
            </p:nvSpPr>
            <p:spPr bwMode="black">
              <a:xfrm>
                <a:off x="518032" y="1922794"/>
                <a:ext cx="4572000" cy="1723280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</p:grpSp>
      </p:grpSp>
      <p:cxnSp>
        <p:nvCxnSpPr>
          <p:cNvPr id="36" name="Shape 35"/>
          <p:cNvCxnSpPr/>
          <p:nvPr/>
        </p:nvCxnSpPr>
        <p:spPr>
          <a:xfrm rot="5400000" flipH="1" flipV="1">
            <a:off x="5100456" y="-2592965"/>
            <a:ext cx="144000" cy="6839712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ysClr val="windowText" lastClr="000000"/>
                </a:solidFill>
                <a:latin typeface="+mj-lt"/>
              </a:defRPr>
            </a:lvl1pPr>
            <a:lvl2pPr>
              <a:defRPr sz="1000">
                <a:solidFill>
                  <a:schemeClr val="bg1"/>
                </a:solidFill>
                <a:latin typeface="+mj-lt"/>
              </a:defRPr>
            </a:lvl2pPr>
            <a:lvl3pPr>
              <a:defRPr sz="1000">
                <a:solidFill>
                  <a:schemeClr val="bg1"/>
                </a:solidFill>
                <a:latin typeface="+mj-lt"/>
              </a:defRPr>
            </a:lvl3pPr>
            <a:lvl4pPr>
              <a:defRPr sz="1000">
                <a:solidFill>
                  <a:schemeClr val="bg1"/>
                </a:solidFill>
                <a:latin typeface="+mj-lt"/>
              </a:defRPr>
            </a:lvl4pPr>
            <a:lvl5pPr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AU" noProof="0" dirty="0" smtClean="0"/>
              <a:t>www.pwc.com.au</a:t>
            </a:r>
            <a:endParaRPr lang="en-AU" noProof="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 bwMode="gray">
          <a:xfrm>
            <a:off x="1752601" y="1"/>
            <a:ext cx="7391400" cy="6176009"/>
            <a:chOff x="19140488" y="13674"/>
            <a:chExt cx="7443798" cy="6145827"/>
          </a:xfrm>
        </p:grpSpPr>
        <p:sp>
          <p:nvSpPr>
            <p:cNvPr id="26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9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0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3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31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609601" y="3048000"/>
            <a:ext cx="914400" cy="762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AU" noProof="0" dirty="0" smtClean="0"/>
              <a:t>Click icon to add picture</a:t>
            </a:r>
            <a:endParaRPr lang="en-AU" noProof="0" dirty="0"/>
          </a:p>
        </p:txBody>
      </p:sp>
      <p:grpSp>
        <p:nvGrpSpPr>
          <p:cNvPr id="3" name="Group 31"/>
          <p:cNvGrpSpPr/>
          <p:nvPr/>
        </p:nvGrpSpPr>
        <p:grpSpPr>
          <a:xfrm>
            <a:off x="489086" y="2901697"/>
            <a:ext cx="1209752" cy="151219"/>
            <a:chOff x="489087" y="2521685"/>
            <a:chExt cx="1209752" cy="151219"/>
          </a:xfrm>
        </p:grpSpPr>
        <p:cxnSp>
          <p:nvCxnSpPr>
            <p:cNvPr id="33" name="Straight Connector 32"/>
            <p:cNvCxnSpPr/>
            <p:nvPr userDrawn="1"/>
          </p:nvCxnSpPr>
          <p:spPr>
            <a:xfrm rot="10800000">
              <a:off x="489087" y="2521686"/>
              <a:ext cx="12097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rot="5400000">
              <a:off x="413478" y="2597295"/>
              <a:ext cx="15121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add the presentation’s main title</a:t>
            </a:r>
            <a:endParaRPr lang="en-AU" noProof="0" dirty="0"/>
          </a:p>
        </p:txBody>
      </p:sp>
      <p:sp>
        <p:nvSpPr>
          <p:cNvPr id="4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AU" noProof="0" dirty="0" smtClean="0"/>
              <a:t>Subtitle and date (move higher if title is only one line)</a:t>
            </a:r>
          </a:p>
        </p:txBody>
      </p:sp>
      <p:grpSp>
        <p:nvGrpSpPr>
          <p:cNvPr id="96" name="Group 32"/>
          <p:cNvGrpSpPr/>
          <p:nvPr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9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98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</p:grpSp>
      <p:sp>
        <p:nvSpPr>
          <p:cNvPr id="55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+mj-lt"/>
              </a:defRPr>
            </a:lvl1pPr>
            <a:lvl2pPr>
              <a:defRPr sz="1000">
                <a:solidFill>
                  <a:schemeClr val="bg1"/>
                </a:solidFill>
                <a:latin typeface="+mj-lt"/>
              </a:defRPr>
            </a:lvl2pPr>
            <a:lvl3pPr>
              <a:defRPr sz="1000">
                <a:solidFill>
                  <a:schemeClr val="bg1"/>
                </a:solidFill>
                <a:latin typeface="+mj-lt"/>
              </a:defRPr>
            </a:lvl3pPr>
            <a:lvl4pPr>
              <a:defRPr sz="1000">
                <a:solidFill>
                  <a:schemeClr val="bg1"/>
                </a:solidFill>
                <a:latin typeface="+mj-lt"/>
              </a:defRPr>
            </a:lvl4pPr>
            <a:lvl5pPr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AU" noProof="0" dirty="0" smtClean="0"/>
              <a:t>www.pwc.com.au</a:t>
            </a:r>
            <a:endParaRPr lang="en-AU" noProof="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 bwMode="gray">
          <a:xfrm>
            <a:off x="1752601" y="1"/>
            <a:ext cx="7391400" cy="6176009"/>
            <a:chOff x="19140488" y="13674"/>
            <a:chExt cx="7443798" cy="6145827"/>
          </a:xfrm>
        </p:grpSpPr>
        <p:sp>
          <p:nvSpPr>
            <p:cNvPr id="24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9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54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add the presentation’s main title</a:t>
            </a:r>
            <a:endParaRPr lang="en-AU" noProof="0" dirty="0"/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AU" noProof="0" dirty="0" smtClean="0"/>
              <a:t>Subtitle and date (move higher if title is only one line)</a:t>
            </a:r>
          </a:p>
        </p:txBody>
      </p:sp>
      <p:sp>
        <p:nvSpPr>
          <p:cNvPr id="17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1752600" y="2899977"/>
            <a:ext cx="6324600" cy="3272223"/>
          </a:xfrm>
        </p:spPr>
        <p:txBody>
          <a:bodyPr/>
          <a:lstStyle>
            <a:lvl1pPr>
              <a:defRPr sz="1400"/>
            </a:lvl1pPr>
          </a:lstStyle>
          <a:p>
            <a:r>
              <a:rPr lang="en-AU" noProof="0" dirty="0" smtClean="0"/>
              <a:t>Click icon to add picture</a:t>
            </a:r>
            <a:endParaRPr lang="en-AU" noProof="0" dirty="0"/>
          </a:p>
        </p:txBody>
      </p:sp>
      <p:grpSp>
        <p:nvGrpSpPr>
          <p:cNvPr id="18" name="Group 32"/>
          <p:cNvGrpSpPr/>
          <p:nvPr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19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</p:grpSp>
      <p:sp>
        <p:nvSpPr>
          <p:cNvPr id="51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+mj-lt"/>
              </a:defRPr>
            </a:lvl1pPr>
            <a:lvl2pPr>
              <a:defRPr sz="1000">
                <a:solidFill>
                  <a:schemeClr val="bg1"/>
                </a:solidFill>
                <a:latin typeface="+mj-lt"/>
              </a:defRPr>
            </a:lvl2pPr>
            <a:lvl3pPr>
              <a:defRPr sz="1000">
                <a:solidFill>
                  <a:schemeClr val="bg1"/>
                </a:solidFill>
                <a:latin typeface="+mj-lt"/>
              </a:defRPr>
            </a:lvl3pPr>
            <a:lvl4pPr>
              <a:defRPr sz="1000">
                <a:solidFill>
                  <a:schemeClr val="bg1"/>
                </a:solidFill>
                <a:latin typeface="+mj-lt"/>
              </a:defRPr>
            </a:lvl4pPr>
            <a:lvl5pPr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AU" noProof="0" dirty="0" smtClean="0"/>
              <a:t>www.pwc.com.au</a:t>
            </a:r>
            <a:endParaRPr lang="en-AU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AU" noProof="0" dirty="0" smtClean="0"/>
              <a:t>Click to edit Master text styles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Digital and Prevention / Early Intervention</a:t>
            </a:r>
            <a:endParaRPr lang="en-AU" dirty="0"/>
          </a:p>
        </p:txBody>
      </p:sp>
      <p:sp>
        <p:nvSpPr>
          <p:cNvPr id="32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AU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AU" sz="1000" noProof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hape 14"/>
          <p:cNvCxnSpPr/>
          <p:nvPr/>
        </p:nvCxnSpPr>
        <p:spPr>
          <a:xfrm rot="5400000" flipH="1" flipV="1">
            <a:off x="4423800" y="-3433199"/>
            <a:ext cx="144000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December 2016</a:t>
            </a:r>
            <a:endParaRPr lang="en-AU" dirty="0"/>
          </a:p>
        </p:txBody>
      </p:sp>
    </p:spTree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649"/>
          <p:cNvSpPr>
            <a:spLocks noChangeArrowheads="1"/>
          </p:cNvSpPr>
          <p:nvPr/>
        </p:nvSpPr>
        <p:spPr bwMode="gray">
          <a:xfrm>
            <a:off x="7391400" y="685801"/>
            <a:ext cx="1752600" cy="54863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noProof="0" dirty="0"/>
          </a:p>
        </p:txBody>
      </p:sp>
      <p:sp>
        <p:nvSpPr>
          <p:cNvPr id="81" name="Rectangle 648"/>
          <p:cNvSpPr>
            <a:spLocks noChangeArrowheads="1"/>
          </p:cNvSpPr>
          <p:nvPr/>
        </p:nvSpPr>
        <p:spPr bwMode="gray">
          <a:xfrm>
            <a:off x="1752600" y="0"/>
            <a:ext cx="56388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noProof="0" dirty="0"/>
          </a:p>
        </p:txBody>
      </p:sp>
      <p:sp>
        <p:nvSpPr>
          <p:cNvPr id="83" name="Rectangle 650"/>
          <p:cNvSpPr>
            <a:spLocks noChangeArrowheads="1"/>
          </p:cNvSpPr>
          <p:nvPr/>
        </p:nvSpPr>
        <p:spPr bwMode="gray">
          <a:xfrm>
            <a:off x="1752600" y="685800"/>
            <a:ext cx="5638800" cy="5486400"/>
          </a:xfrm>
          <a:prstGeom prst="rect">
            <a:avLst/>
          </a:prstGeom>
          <a:solidFill>
            <a:schemeClr val="tx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noProof="0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add the presentation’s main title</a:t>
            </a:r>
            <a:endParaRPr lang="en-AU" noProof="0" dirty="0"/>
          </a:p>
        </p:txBody>
      </p:sp>
      <p:sp>
        <p:nvSpPr>
          <p:cNvPr id="51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AU" noProof="0" dirty="0" smtClean="0"/>
              <a:t>Subtitle and date (move higher if title is only one line)</a:t>
            </a:r>
          </a:p>
        </p:txBody>
      </p:sp>
      <p:grpSp>
        <p:nvGrpSpPr>
          <p:cNvPr id="11" name="Group 32"/>
          <p:cNvGrpSpPr/>
          <p:nvPr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12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chemeClr val="tx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</p:grpSp>
      <p:sp>
        <p:nvSpPr>
          <p:cNvPr id="19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+mj-lt"/>
              </a:defRPr>
            </a:lvl1pPr>
            <a:lvl2pPr>
              <a:defRPr sz="1000">
                <a:solidFill>
                  <a:schemeClr val="bg1"/>
                </a:solidFill>
                <a:latin typeface="+mj-lt"/>
              </a:defRPr>
            </a:lvl2pPr>
            <a:lvl3pPr>
              <a:defRPr sz="1000">
                <a:solidFill>
                  <a:schemeClr val="bg1"/>
                </a:solidFill>
                <a:latin typeface="+mj-lt"/>
              </a:defRPr>
            </a:lvl3pPr>
            <a:lvl4pPr>
              <a:defRPr sz="1000">
                <a:solidFill>
                  <a:schemeClr val="bg1"/>
                </a:solidFill>
                <a:latin typeface="+mj-lt"/>
              </a:defRPr>
            </a:lvl4pPr>
            <a:lvl5pPr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AU" noProof="0" dirty="0" smtClean="0"/>
              <a:t>www.pwc.com.au</a:t>
            </a:r>
            <a:endParaRPr lang="en-AU" noProof="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5867400"/>
            <a:ext cx="5029200" cy="762000"/>
          </a:xfrm>
        </p:spPr>
        <p:txBody>
          <a:bodyPr anchor="b"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dirty="0" smtClean="0"/>
              <a:t>© 2016 PricewaterhouseCoopers. All rights reserved.</a:t>
            </a:r>
            <a:br>
              <a:rPr lang="en-AU" dirty="0" smtClean="0"/>
            </a:br>
            <a:r>
              <a:rPr lang="en-AU" dirty="0" smtClean="0"/>
              <a:t>PwC refers to the Australian member firm, and may sometimes refer to the PwC network.</a:t>
            </a:r>
            <a:br>
              <a:rPr lang="en-AU" dirty="0" smtClean="0"/>
            </a:br>
            <a:r>
              <a:rPr lang="en-AU" dirty="0" smtClean="0"/>
              <a:t>Each member firm is a separate legal entity. Please see www.pwc.com/structure for further details.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Liability limited by a scheme approved under Professional Standards Legislation</a:t>
            </a:r>
          </a:p>
        </p:txBody>
      </p:sp>
      <p:cxnSp>
        <p:nvCxnSpPr>
          <p:cNvPr id="7" name="Shape 6"/>
          <p:cNvCxnSpPr/>
          <p:nvPr/>
        </p:nvCxnSpPr>
        <p:spPr>
          <a:xfrm rot="5400000" flipH="1" flipV="1">
            <a:off x="4423800" y="-3433199"/>
            <a:ext cx="144000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>
          <a:xfrm>
            <a:off x="968592" y="-5815"/>
            <a:ext cx="8175409" cy="6710285"/>
            <a:chOff x="968592" y="-5815"/>
            <a:chExt cx="8175409" cy="6710285"/>
          </a:xfrm>
        </p:grpSpPr>
        <p:grpSp>
          <p:nvGrpSpPr>
            <p:cNvPr id="24" name="Group 24"/>
            <p:cNvGrpSpPr/>
            <p:nvPr userDrawn="1"/>
          </p:nvGrpSpPr>
          <p:grpSpPr>
            <a:xfrm>
              <a:off x="1752601" y="-5815"/>
              <a:ext cx="7391400" cy="6181825"/>
              <a:chOff x="533400" y="228599"/>
              <a:chExt cx="3752849" cy="6266963"/>
            </a:xfrm>
          </p:grpSpPr>
          <p:sp>
            <p:nvSpPr>
              <p:cNvPr id="25" name="Rectangle 66"/>
              <p:cNvSpPr>
                <a:spLocks noChangeArrowheads="1"/>
              </p:cNvSpPr>
              <p:nvPr/>
            </p:nvSpPr>
            <p:spPr bwMode="auto">
              <a:xfrm>
                <a:off x="533400" y="4725009"/>
                <a:ext cx="3616382" cy="1770553"/>
              </a:xfrm>
              <a:prstGeom prst="rect">
                <a:avLst/>
              </a:prstGeom>
              <a:solidFill>
                <a:srgbClr val="F3BE2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8" name="Rectangle 72"/>
              <p:cNvSpPr>
                <a:spLocks noChangeArrowheads="1"/>
              </p:cNvSpPr>
              <p:nvPr/>
            </p:nvSpPr>
            <p:spPr bwMode="auto">
              <a:xfrm>
                <a:off x="533400" y="5344696"/>
                <a:ext cx="3752849" cy="1150866"/>
              </a:xfrm>
              <a:prstGeom prst="rect">
                <a:avLst/>
              </a:prstGeom>
              <a:solidFill>
                <a:srgbClr val="E4C7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3" name="Rectangle 68"/>
              <p:cNvSpPr>
                <a:spLocks noChangeArrowheads="1"/>
              </p:cNvSpPr>
              <p:nvPr/>
            </p:nvSpPr>
            <p:spPr bwMode="auto">
              <a:xfrm>
                <a:off x="533400" y="931376"/>
                <a:ext cx="3514031" cy="5564186"/>
              </a:xfrm>
              <a:prstGeom prst="rect">
                <a:avLst/>
              </a:prstGeom>
              <a:solidFill>
                <a:srgbClr val="E669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4" name="Rectangle 70"/>
              <p:cNvSpPr>
                <a:spLocks noChangeArrowheads="1"/>
              </p:cNvSpPr>
              <p:nvPr/>
            </p:nvSpPr>
            <p:spPr bwMode="auto">
              <a:xfrm>
                <a:off x="533400" y="460709"/>
                <a:ext cx="3206980" cy="6034853"/>
              </a:xfrm>
              <a:prstGeom prst="rect">
                <a:avLst/>
              </a:prstGeom>
              <a:solidFill>
                <a:srgbClr val="EE9C3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5" name="Rectangle 74"/>
              <p:cNvSpPr>
                <a:spLocks noChangeArrowheads="1"/>
              </p:cNvSpPr>
              <p:nvPr/>
            </p:nvSpPr>
            <p:spPr bwMode="auto">
              <a:xfrm>
                <a:off x="533400" y="931376"/>
                <a:ext cx="3206980" cy="5564186"/>
              </a:xfrm>
              <a:prstGeom prst="rect">
                <a:avLst/>
              </a:prstGeom>
              <a:solidFill>
                <a:srgbClr val="D6402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6" name="Rectangle 74"/>
              <p:cNvSpPr>
                <a:spLocks noChangeArrowheads="1"/>
              </p:cNvSpPr>
              <p:nvPr/>
            </p:nvSpPr>
            <p:spPr bwMode="auto">
              <a:xfrm>
                <a:off x="533400" y="4725009"/>
                <a:ext cx="3514031" cy="1770553"/>
              </a:xfrm>
              <a:prstGeom prst="rect">
                <a:avLst/>
              </a:prstGeom>
              <a:solidFill>
                <a:srgbClr val="DA4E1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7" name="Rectangle 74"/>
              <p:cNvSpPr>
                <a:spLocks noChangeArrowheads="1"/>
              </p:cNvSpPr>
              <p:nvPr/>
            </p:nvSpPr>
            <p:spPr bwMode="auto">
              <a:xfrm>
                <a:off x="533400" y="4725009"/>
                <a:ext cx="3206980" cy="1770553"/>
              </a:xfrm>
              <a:prstGeom prst="rect">
                <a:avLst/>
              </a:prstGeom>
              <a:solidFill>
                <a:srgbClr val="CB2F0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533400" y="5344696"/>
                <a:ext cx="3616382" cy="1150866"/>
              </a:xfrm>
              <a:prstGeom prst="rect">
                <a:avLst/>
              </a:prstGeom>
              <a:solidFill>
                <a:srgbClr val="D8941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9" name="Rectangle 74"/>
              <p:cNvSpPr>
                <a:spLocks noChangeArrowheads="1"/>
              </p:cNvSpPr>
              <p:nvPr/>
            </p:nvSpPr>
            <p:spPr bwMode="auto">
              <a:xfrm>
                <a:off x="533400" y="5344696"/>
                <a:ext cx="3514031" cy="1150866"/>
              </a:xfrm>
              <a:prstGeom prst="rect">
                <a:avLst/>
              </a:prstGeom>
              <a:solidFill>
                <a:srgbClr val="C23D1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>
                <a:off x="533400" y="5344696"/>
                <a:ext cx="3206980" cy="1150866"/>
              </a:xfrm>
              <a:prstGeom prst="rect">
                <a:avLst/>
              </a:prstGeom>
              <a:solidFill>
                <a:srgbClr val="B5250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0" name="Rectangle 74"/>
              <p:cNvSpPr>
                <a:spLocks noChangeArrowheads="1"/>
              </p:cNvSpPr>
              <p:nvPr/>
            </p:nvSpPr>
            <p:spPr bwMode="auto">
              <a:xfrm>
                <a:off x="533400" y="228599"/>
                <a:ext cx="3138746" cy="6266963"/>
              </a:xfrm>
              <a:prstGeom prst="rect">
                <a:avLst/>
              </a:prstGeom>
              <a:solidFill>
                <a:srgbClr val="F3BC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51" name="Rectangle 74"/>
              <p:cNvSpPr>
                <a:spLocks noChangeArrowheads="1"/>
              </p:cNvSpPr>
              <p:nvPr/>
            </p:nvSpPr>
            <p:spPr bwMode="auto">
              <a:xfrm>
                <a:off x="533400" y="460709"/>
                <a:ext cx="3138746" cy="6034853"/>
              </a:xfrm>
              <a:prstGeom prst="rect">
                <a:avLst/>
              </a:prstGeom>
              <a:solidFill>
                <a:srgbClr val="E2731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2" name="Rectangle 74"/>
              <p:cNvSpPr>
                <a:spLocks noChangeArrowheads="1"/>
              </p:cNvSpPr>
              <p:nvPr/>
            </p:nvSpPr>
            <p:spPr bwMode="auto">
              <a:xfrm>
                <a:off x="533400" y="931376"/>
                <a:ext cx="3138746" cy="5564186"/>
              </a:xfrm>
              <a:prstGeom prst="rect">
                <a:avLst/>
              </a:prstGeom>
              <a:solidFill>
                <a:srgbClr val="CB2F1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3" name="Rectangle 74"/>
              <p:cNvSpPr>
                <a:spLocks noChangeArrowheads="1"/>
              </p:cNvSpPr>
              <p:nvPr/>
            </p:nvSpPr>
            <p:spPr bwMode="auto">
              <a:xfrm>
                <a:off x="533400" y="4725009"/>
                <a:ext cx="3138746" cy="1770553"/>
              </a:xfrm>
              <a:prstGeom prst="rect">
                <a:avLst/>
              </a:prstGeom>
              <a:solidFill>
                <a:srgbClr val="C1230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4" name="Rectangle 74"/>
              <p:cNvSpPr>
                <a:spLocks noChangeArrowheads="1"/>
              </p:cNvSpPr>
              <p:nvPr/>
            </p:nvSpPr>
            <p:spPr bwMode="auto">
              <a:xfrm>
                <a:off x="533400" y="5344696"/>
                <a:ext cx="3138746" cy="1150866"/>
              </a:xfrm>
              <a:prstGeom prst="rect">
                <a:avLst/>
              </a:prstGeom>
              <a:solidFill>
                <a:srgbClr val="AC1B0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grpSp>
          <p:nvGrpSpPr>
            <p:cNvPr id="3" name="Group 32"/>
            <p:cNvGrpSpPr/>
            <p:nvPr/>
          </p:nvGrpSpPr>
          <p:grpSpPr>
            <a:xfrm>
              <a:off x="968592" y="6170991"/>
              <a:ext cx="914400" cy="533479"/>
              <a:chOff x="518032" y="978681"/>
              <a:chExt cx="4572000" cy="2667393"/>
            </a:xfrm>
          </p:grpSpPr>
          <p:sp>
            <p:nvSpPr>
              <p:cNvPr id="17" name="Rectangle 37"/>
              <p:cNvSpPr>
                <a:spLocks noChangeArrowheads="1"/>
              </p:cNvSpPr>
              <p:nvPr userDrawn="1"/>
            </p:nvSpPr>
            <p:spPr bwMode="black">
              <a:xfrm>
                <a:off x="3295650" y="978681"/>
                <a:ext cx="1143000" cy="263229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  <p:sp>
            <p:nvSpPr>
              <p:cNvPr id="20" name="Freeform 7"/>
              <p:cNvSpPr>
                <a:spLocks noEditPoints="1"/>
              </p:cNvSpPr>
              <p:nvPr userDrawn="1"/>
            </p:nvSpPr>
            <p:spPr bwMode="black">
              <a:xfrm>
                <a:off x="518032" y="1922794"/>
                <a:ext cx="4572000" cy="1723280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</p:grp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add the presentation’s main title</a:t>
            </a:r>
            <a:endParaRPr lang="en-AU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AU" noProof="0" dirty="0" smtClean="0"/>
              <a:t>Subtitle and date (move higher if title is only one line)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+mj-lt"/>
              </a:defRPr>
            </a:lvl1pPr>
            <a:lvl2pPr>
              <a:defRPr sz="1000">
                <a:solidFill>
                  <a:schemeClr val="bg1"/>
                </a:solidFill>
                <a:latin typeface="+mj-lt"/>
              </a:defRPr>
            </a:lvl2pPr>
            <a:lvl3pPr>
              <a:defRPr sz="1000">
                <a:solidFill>
                  <a:schemeClr val="bg1"/>
                </a:solidFill>
                <a:latin typeface="+mj-lt"/>
              </a:defRPr>
            </a:lvl3pPr>
            <a:lvl4pPr>
              <a:defRPr sz="1000">
                <a:solidFill>
                  <a:schemeClr val="bg1"/>
                </a:solidFill>
                <a:latin typeface="+mj-lt"/>
              </a:defRPr>
            </a:lvl4pPr>
            <a:lvl5pPr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AU" noProof="0" dirty="0" smtClean="0"/>
              <a:t>www.pwc.com.au</a:t>
            </a:r>
            <a:endParaRPr lang="en-AU" noProof="0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>
          <a:xfrm>
            <a:off x="968592" y="-5815"/>
            <a:ext cx="8175409" cy="6710285"/>
            <a:chOff x="968592" y="-5815"/>
            <a:chExt cx="8175409" cy="6710285"/>
          </a:xfrm>
        </p:grpSpPr>
        <p:grpSp>
          <p:nvGrpSpPr>
            <p:cNvPr id="24" name="Group 21"/>
            <p:cNvGrpSpPr/>
            <p:nvPr userDrawn="1"/>
          </p:nvGrpSpPr>
          <p:grpSpPr>
            <a:xfrm>
              <a:off x="1752601" y="-5815"/>
              <a:ext cx="7391400" cy="6181825"/>
              <a:chOff x="533400" y="228599"/>
              <a:chExt cx="3752849" cy="6266964"/>
            </a:xfrm>
          </p:grpSpPr>
          <p:sp>
            <p:nvSpPr>
              <p:cNvPr id="28" name="Rectangle 66"/>
              <p:cNvSpPr>
                <a:spLocks noChangeArrowheads="1"/>
              </p:cNvSpPr>
              <p:nvPr/>
            </p:nvSpPr>
            <p:spPr bwMode="auto">
              <a:xfrm>
                <a:off x="533400" y="1219201"/>
                <a:ext cx="3469615" cy="5276362"/>
              </a:xfrm>
              <a:prstGeom prst="rect">
                <a:avLst/>
              </a:prstGeom>
              <a:solidFill>
                <a:srgbClr val="F3BE2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3" name="Rectangle 72"/>
              <p:cNvSpPr>
                <a:spLocks noChangeArrowheads="1"/>
              </p:cNvSpPr>
              <p:nvPr/>
            </p:nvSpPr>
            <p:spPr bwMode="auto">
              <a:xfrm>
                <a:off x="533400" y="5715000"/>
                <a:ext cx="3752849" cy="780562"/>
              </a:xfrm>
              <a:prstGeom prst="rect">
                <a:avLst/>
              </a:prstGeom>
              <a:solidFill>
                <a:srgbClr val="F3BC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4" name="Rectangle 68"/>
              <p:cNvSpPr>
                <a:spLocks noChangeArrowheads="1"/>
              </p:cNvSpPr>
              <p:nvPr/>
            </p:nvSpPr>
            <p:spPr bwMode="auto">
              <a:xfrm>
                <a:off x="533400" y="981074"/>
                <a:ext cx="3135429" cy="5514487"/>
              </a:xfrm>
              <a:prstGeom prst="rect">
                <a:avLst/>
              </a:prstGeom>
              <a:solidFill>
                <a:srgbClr val="E4C7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5" name="Rectangle 70"/>
              <p:cNvSpPr>
                <a:spLocks noChangeArrowheads="1"/>
              </p:cNvSpPr>
              <p:nvPr/>
            </p:nvSpPr>
            <p:spPr bwMode="auto">
              <a:xfrm>
                <a:off x="533400" y="457201"/>
                <a:ext cx="2952298" cy="6038362"/>
              </a:xfrm>
              <a:prstGeom prst="rect">
                <a:avLst/>
              </a:prstGeom>
              <a:solidFill>
                <a:srgbClr val="EE9C3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6" name="Rectangle 74"/>
              <p:cNvSpPr>
                <a:spLocks noChangeArrowheads="1"/>
              </p:cNvSpPr>
              <p:nvPr/>
            </p:nvSpPr>
            <p:spPr bwMode="auto">
              <a:xfrm>
                <a:off x="533400" y="981074"/>
                <a:ext cx="2952298" cy="5514487"/>
              </a:xfrm>
              <a:prstGeom prst="rect">
                <a:avLst/>
              </a:prstGeom>
              <a:solidFill>
                <a:srgbClr val="D4792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7" name="Rectangle 74"/>
              <p:cNvSpPr>
                <a:spLocks noChangeArrowheads="1"/>
              </p:cNvSpPr>
              <p:nvPr/>
            </p:nvSpPr>
            <p:spPr bwMode="auto">
              <a:xfrm>
                <a:off x="533400" y="1219201"/>
                <a:ext cx="3135429" cy="5276362"/>
              </a:xfrm>
              <a:prstGeom prst="rect">
                <a:avLst/>
              </a:prstGeom>
              <a:solidFill>
                <a:srgbClr val="D8941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8" name="Rectangle 74"/>
              <p:cNvSpPr>
                <a:spLocks noChangeArrowheads="1"/>
              </p:cNvSpPr>
              <p:nvPr/>
            </p:nvSpPr>
            <p:spPr bwMode="auto">
              <a:xfrm>
                <a:off x="533400" y="1219201"/>
                <a:ext cx="2952298" cy="5276362"/>
              </a:xfrm>
              <a:prstGeom prst="rect">
                <a:avLst/>
              </a:prstGeom>
              <a:solidFill>
                <a:srgbClr val="C95A0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9" name="Rectangle 72"/>
              <p:cNvSpPr>
                <a:spLocks noChangeArrowheads="1"/>
              </p:cNvSpPr>
              <p:nvPr/>
            </p:nvSpPr>
            <p:spPr bwMode="auto">
              <a:xfrm>
                <a:off x="533400" y="5715000"/>
                <a:ext cx="3469615" cy="780562"/>
              </a:xfrm>
              <a:prstGeom prst="rect">
                <a:avLst/>
              </a:prstGeom>
              <a:solidFill>
                <a:srgbClr val="E78C1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0" name="Rectangle 74"/>
              <p:cNvSpPr>
                <a:spLocks noChangeArrowheads="1"/>
              </p:cNvSpPr>
              <p:nvPr/>
            </p:nvSpPr>
            <p:spPr bwMode="auto">
              <a:xfrm>
                <a:off x="533400" y="5715000"/>
                <a:ext cx="3135429" cy="780562"/>
              </a:xfrm>
              <a:prstGeom prst="rect">
                <a:avLst/>
              </a:prstGeom>
              <a:solidFill>
                <a:srgbClr val="CD6C0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9" name="Rectangle 74"/>
              <p:cNvSpPr>
                <a:spLocks noChangeArrowheads="1"/>
              </p:cNvSpPr>
              <p:nvPr/>
            </p:nvSpPr>
            <p:spPr bwMode="auto">
              <a:xfrm>
                <a:off x="533400" y="5715000"/>
                <a:ext cx="2952298" cy="780562"/>
              </a:xfrm>
              <a:prstGeom prst="rect">
                <a:avLst/>
              </a:prstGeom>
              <a:solidFill>
                <a:srgbClr val="BF420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0" name="Rectangle 74"/>
              <p:cNvSpPr>
                <a:spLocks noChangeArrowheads="1"/>
              </p:cNvSpPr>
              <p:nvPr/>
            </p:nvSpPr>
            <p:spPr bwMode="auto">
              <a:xfrm>
                <a:off x="533400" y="228599"/>
                <a:ext cx="2828549" cy="6266963"/>
              </a:xfrm>
              <a:prstGeom prst="rect">
                <a:avLst/>
              </a:prstGeom>
              <a:solidFill>
                <a:srgbClr val="E669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51" name="Rectangle 74"/>
              <p:cNvSpPr>
                <a:spLocks noChangeArrowheads="1"/>
              </p:cNvSpPr>
              <p:nvPr/>
            </p:nvSpPr>
            <p:spPr bwMode="auto">
              <a:xfrm>
                <a:off x="533400" y="457201"/>
                <a:ext cx="2828549" cy="6038362"/>
              </a:xfrm>
              <a:prstGeom prst="rect">
                <a:avLst/>
              </a:prstGeom>
              <a:solidFill>
                <a:srgbClr val="D6402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2" name="Rectangle 74"/>
              <p:cNvSpPr>
                <a:spLocks noChangeArrowheads="1"/>
              </p:cNvSpPr>
              <p:nvPr/>
            </p:nvSpPr>
            <p:spPr bwMode="auto">
              <a:xfrm>
                <a:off x="533400" y="981074"/>
                <a:ext cx="2828549" cy="5514487"/>
              </a:xfrm>
              <a:prstGeom prst="rect">
                <a:avLst/>
              </a:prstGeom>
              <a:solidFill>
                <a:srgbClr val="BE321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3" name="Rectangle 74"/>
              <p:cNvSpPr>
                <a:spLocks noChangeArrowheads="1"/>
              </p:cNvSpPr>
              <p:nvPr/>
            </p:nvSpPr>
            <p:spPr bwMode="auto">
              <a:xfrm>
                <a:off x="533400" y="1219201"/>
                <a:ext cx="2828549" cy="5276362"/>
              </a:xfrm>
              <a:prstGeom prst="rect">
                <a:avLst/>
              </a:prstGeom>
              <a:solidFill>
                <a:srgbClr val="B5250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4" name="Rectangle 74"/>
              <p:cNvSpPr>
                <a:spLocks noChangeArrowheads="1"/>
              </p:cNvSpPr>
              <p:nvPr/>
            </p:nvSpPr>
            <p:spPr bwMode="auto">
              <a:xfrm>
                <a:off x="533400" y="5715000"/>
                <a:ext cx="2828549" cy="780562"/>
              </a:xfrm>
              <a:prstGeom prst="rect">
                <a:avLst/>
              </a:prstGeom>
              <a:solidFill>
                <a:srgbClr val="AC1B0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grpSp>
          <p:nvGrpSpPr>
            <p:cNvPr id="3" name="Group 32"/>
            <p:cNvGrpSpPr/>
            <p:nvPr/>
          </p:nvGrpSpPr>
          <p:grpSpPr>
            <a:xfrm>
              <a:off x="968592" y="6170991"/>
              <a:ext cx="914400" cy="533479"/>
              <a:chOff x="518032" y="978681"/>
              <a:chExt cx="4572000" cy="2667393"/>
            </a:xfrm>
          </p:grpSpPr>
          <p:sp>
            <p:nvSpPr>
              <p:cNvPr id="17" name="Rectangle 37"/>
              <p:cNvSpPr>
                <a:spLocks noChangeArrowheads="1"/>
              </p:cNvSpPr>
              <p:nvPr userDrawn="1"/>
            </p:nvSpPr>
            <p:spPr bwMode="black">
              <a:xfrm>
                <a:off x="3295650" y="978681"/>
                <a:ext cx="1143000" cy="263229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  <p:sp>
            <p:nvSpPr>
              <p:cNvPr id="20" name="Freeform 7"/>
              <p:cNvSpPr>
                <a:spLocks noEditPoints="1"/>
              </p:cNvSpPr>
              <p:nvPr userDrawn="1"/>
            </p:nvSpPr>
            <p:spPr bwMode="black">
              <a:xfrm>
                <a:off x="518032" y="1922794"/>
                <a:ext cx="4572000" cy="1723280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</p:grp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add the presentation’s main title</a:t>
            </a:r>
            <a:endParaRPr lang="en-AU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AU" noProof="0" dirty="0" smtClean="0"/>
              <a:t>Subtitle and date (move higher if title is only one line)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+mj-lt"/>
              </a:defRPr>
            </a:lvl1pPr>
            <a:lvl2pPr>
              <a:defRPr sz="1000">
                <a:solidFill>
                  <a:schemeClr val="bg1"/>
                </a:solidFill>
                <a:latin typeface="+mj-lt"/>
              </a:defRPr>
            </a:lvl2pPr>
            <a:lvl3pPr>
              <a:defRPr sz="1000">
                <a:solidFill>
                  <a:schemeClr val="bg1"/>
                </a:solidFill>
                <a:latin typeface="+mj-lt"/>
              </a:defRPr>
            </a:lvl3pPr>
            <a:lvl4pPr>
              <a:defRPr sz="1000">
                <a:solidFill>
                  <a:schemeClr val="bg1"/>
                </a:solidFill>
                <a:latin typeface="+mj-lt"/>
              </a:defRPr>
            </a:lvl4pPr>
            <a:lvl5pPr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AU" noProof="0" dirty="0" smtClean="0"/>
              <a:t>www.pwc.com.au</a:t>
            </a:r>
            <a:endParaRPr lang="en-AU" noProof="0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>
          <a:xfrm>
            <a:off x="968592" y="-5815"/>
            <a:ext cx="8175409" cy="6710285"/>
            <a:chOff x="968592" y="-5815"/>
            <a:chExt cx="8175409" cy="6710285"/>
          </a:xfrm>
        </p:grpSpPr>
        <p:grpSp>
          <p:nvGrpSpPr>
            <p:cNvPr id="24" name="Group 21"/>
            <p:cNvGrpSpPr/>
            <p:nvPr userDrawn="1"/>
          </p:nvGrpSpPr>
          <p:grpSpPr>
            <a:xfrm>
              <a:off x="1752601" y="-5815"/>
              <a:ext cx="7391400" cy="6181825"/>
              <a:chOff x="533400" y="228599"/>
              <a:chExt cx="3752849" cy="6266963"/>
            </a:xfrm>
          </p:grpSpPr>
          <p:sp>
            <p:nvSpPr>
              <p:cNvPr id="28" name="Rectangle 66"/>
              <p:cNvSpPr>
                <a:spLocks noChangeArrowheads="1"/>
              </p:cNvSpPr>
              <p:nvPr/>
            </p:nvSpPr>
            <p:spPr bwMode="auto">
              <a:xfrm>
                <a:off x="533400" y="4725009"/>
                <a:ext cx="3482025" cy="1770553"/>
              </a:xfrm>
              <a:prstGeom prst="rect">
                <a:avLst/>
              </a:prstGeom>
              <a:solidFill>
                <a:srgbClr val="F3BC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3" name="Rectangle 72"/>
              <p:cNvSpPr>
                <a:spLocks noChangeArrowheads="1"/>
              </p:cNvSpPr>
              <p:nvPr/>
            </p:nvSpPr>
            <p:spPr bwMode="auto">
              <a:xfrm>
                <a:off x="533400" y="5344696"/>
                <a:ext cx="3752849" cy="1150866"/>
              </a:xfrm>
              <a:prstGeom prst="rect">
                <a:avLst/>
              </a:prstGeom>
              <a:solidFill>
                <a:srgbClr val="E669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4" name="Rectangle 68"/>
              <p:cNvSpPr>
                <a:spLocks noChangeArrowheads="1"/>
              </p:cNvSpPr>
              <p:nvPr/>
            </p:nvSpPr>
            <p:spPr bwMode="auto">
              <a:xfrm>
                <a:off x="533400" y="939078"/>
                <a:ext cx="3288579" cy="5556483"/>
              </a:xfrm>
              <a:prstGeom prst="rect">
                <a:avLst/>
              </a:prstGeom>
              <a:solidFill>
                <a:srgbClr val="E4C7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5" name="Rectangle 70"/>
              <p:cNvSpPr>
                <a:spLocks noChangeArrowheads="1"/>
              </p:cNvSpPr>
              <p:nvPr/>
            </p:nvSpPr>
            <p:spPr bwMode="auto">
              <a:xfrm>
                <a:off x="533400" y="463253"/>
                <a:ext cx="3172512" cy="6032309"/>
              </a:xfrm>
              <a:prstGeom prst="rect">
                <a:avLst/>
              </a:prstGeom>
              <a:solidFill>
                <a:srgbClr val="EE9C3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6" name="Rectangle 74"/>
              <p:cNvSpPr>
                <a:spLocks noChangeArrowheads="1"/>
              </p:cNvSpPr>
              <p:nvPr/>
            </p:nvSpPr>
            <p:spPr bwMode="auto">
              <a:xfrm>
                <a:off x="533400" y="939078"/>
                <a:ext cx="3172512" cy="5556483"/>
              </a:xfrm>
              <a:prstGeom prst="rect">
                <a:avLst/>
              </a:prstGeom>
              <a:solidFill>
                <a:srgbClr val="D4792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7" name="Rectangle 74"/>
              <p:cNvSpPr>
                <a:spLocks noChangeArrowheads="1"/>
              </p:cNvSpPr>
              <p:nvPr/>
            </p:nvSpPr>
            <p:spPr bwMode="auto">
              <a:xfrm>
                <a:off x="533400" y="4725009"/>
                <a:ext cx="3288579" cy="1770553"/>
              </a:xfrm>
              <a:prstGeom prst="rect">
                <a:avLst/>
              </a:prstGeom>
              <a:solidFill>
                <a:srgbClr val="D892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8" name="Rectangle 74"/>
              <p:cNvSpPr>
                <a:spLocks noChangeArrowheads="1"/>
              </p:cNvSpPr>
              <p:nvPr/>
            </p:nvSpPr>
            <p:spPr bwMode="auto">
              <a:xfrm>
                <a:off x="533400" y="4725009"/>
                <a:ext cx="3172512" cy="1770553"/>
              </a:xfrm>
              <a:prstGeom prst="rect">
                <a:avLst/>
              </a:prstGeom>
              <a:solidFill>
                <a:srgbClr val="C9591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9" name="Rectangle 72"/>
              <p:cNvSpPr>
                <a:spLocks noChangeArrowheads="1"/>
              </p:cNvSpPr>
              <p:nvPr/>
            </p:nvSpPr>
            <p:spPr bwMode="auto">
              <a:xfrm>
                <a:off x="533400" y="5344696"/>
                <a:ext cx="3482025" cy="1150866"/>
              </a:xfrm>
              <a:prstGeom prst="rect">
                <a:avLst/>
              </a:prstGeom>
              <a:solidFill>
                <a:srgbClr val="DA4D5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0" name="Rectangle 74"/>
              <p:cNvSpPr>
                <a:spLocks noChangeArrowheads="1"/>
              </p:cNvSpPr>
              <p:nvPr/>
            </p:nvSpPr>
            <p:spPr bwMode="auto">
              <a:xfrm>
                <a:off x="533400" y="5344696"/>
                <a:ext cx="3288579" cy="1150866"/>
              </a:xfrm>
              <a:prstGeom prst="rect">
                <a:avLst/>
              </a:prstGeom>
              <a:solidFill>
                <a:srgbClr val="C23C3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9" name="Rectangle 74"/>
              <p:cNvSpPr>
                <a:spLocks noChangeArrowheads="1"/>
              </p:cNvSpPr>
              <p:nvPr/>
            </p:nvSpPr>
            <p:spPr bwMode="auto">
              <a:xfrm>
                <a:off x="533400" y="5344696"/>
                <a:ext cx="3172512" cy="1150866"/>
              </a:xfrm>
              <a:prstGeom prst="rect">
                <a:avLst/>
              </a:prstGeom>
              <a:solidFill>
                <a:srgbClr val="B5250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0" name="Rectangle 74"/>
              <p:cNvSpPr>
                <a:spLocks noChangeArrowheads="1"/>
              </p:cNvSpPr>
              <p:nvPr/>
            </p:nvSpPr>
            <p:spPr bwMode="auto">
              <a:xfrm>
                <a:off x="533400" y="228599"/>
                <a:ext cx="2940377" cy="6266963"/>
              </a:xfrm>
              <a:prstGeom prst="rect">
                <a:avLst/>
              </a:prstGeom>
              <a:solidFill>
                <a:srgbClr val="F3BE2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51" name="Rectangle 74"/>
              <p:cNvSpPr>
                <a:spLocks noChangeArrowheads="1"/>
              </p:cNvSpPr>
              <p:nvPr/>
            </p:nvSpPr>
            <p:spPr bwMode="auto">
              <a:xfrm>
                <a:off x="533400" y="463253"/>
                <a:ext cx="2940377" cy="6032309"/>
              </a:xfrm>
              <a:prstGeom prst="rect">
                <a:avLst/>
              </a:prstGeom>
              <a:solidFill>
                <a:srgbClr val="E2740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2" name="Rectangle 74"/>
              <p:cNvSpPr>
                <a:spLocks noChangeArrowheads="1"/>
              </p:cNvSpPr>
              <p:nvPr/>
            </p:nvSpPr>
            <p:spPr bwMode="auto">
              <a:xfrm>
                <a:off x="533400" y="939078"/>
                <a:ext cx="2940377" cy="5556483"/>
              </a:xfrm>
              <a:prstGeom prst="rect">
                <a:avLst/>
              </a:prstGeom>
              <a:solidFill>
                <a:srgbClr val="C95A0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3" name="Rectangle 74"/>
              <p:cNvSpPr>
                <a:spLocks noChangeArrowheads="1"/>
              </p:cNvSpPr>
              <p:nvPr/>
            </p:nvSpPr>
            <p:spPr bwMode="auto">
              <a:xfrm>
                <a:off x="533400" y="4725009"/>
                <a:ext cx="2940377" cy="1770553"/>
              </a:xfrm>
              <a:prstGeom prst="rect">
                <a:avLst/>
              </a:prstGeom>
              <a:solidFill>
                <a:srgbClr val="BF420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4" name="Rectangle 74"/>
              <p:cNvSpPr>
                <a:spLocks noChangeArrowheads="1"/>
              </p:cNvSpPr>
              <p:nvPr/>
            </p:nvSpPr>
            <p:spPr bwMode="auto">
              <a:xfrm>
                <a:off x="533400" y="5344696"/>
                <a:ext cx="2940377" cy="1150866"/>
              </a:xfrm>
              <a:prstGeom prst="rect">
                <a:avLst/>
              </a:prstGeom>
              <a:solidFill>
                <a:srgbClr val="AC1B0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grpSp>
          <p:nvGrpSpPr>
            <p:cNvPr id="3" name="Group 32"/>
            <p:cNvGrpSpPr/>
            <p:nvPr/>
          </p:nvGrpSpPr>
          <p:grpSpPr>
            <a:xfrm>
              <a:off x="968592" y="6170991"/>
              <a:ext cx="914400" cy="533479"/>
              <a:chOff x="518032" y="978681"/>
              <a:chExt cx="4572000" cy="2667393"/>
            </a:xfrm>
          </p:grpSpPr>
          <p:sp>
            <p:nvSpPr>
              <p:cNvPr id="17" name="Rectangle 37"/>
              <p:cNvSpPr>
                <a:spLocks noChangeArrowheads="1"/>
              </p:cNvSpPr>
              <p:nvPr userDrawn="1"/>
            </p:nvSpPr>
            <p:spPr bwMode="black">
              <a:xfrm>
                <a:off x="3295650" y="978681"/>
                <a:ext cx="1143000" cy="263229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  <p:sp>
            <p:nvSpPr>
              <p:cNvPr id="20" name="Freeform 7"/>
              <p:cNvSpPr>
                <a:spLocks noEditPoints="1"/>
              </p:cNvSpPr>
              <p:nvPr userDrawn="1"/>
            </p:nvSpPr>
            <p:spPr bwMode="black">
              <a:xfrm>
                <a:off x="518032" y="1922794"/>
                <a:ext cx="4572000" cy="1723280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</p:grp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add the presentation’s main title</a:t>
            </a:r>
            <a:endParaRPr lang="en-AU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AU" noProof="0" dirty="0" smtClean="0"/>
              <a:t>Subtitle and date (move higher if title is only one line)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+mj-lt"/>
              </a:defRPr>
            </a:lvl1pPr>
            <a:lvl2pPr>
              <a:defRPr sz="1000">
                <a:solidFill>
                  <a:schemeClr val="bg1"/>
                </a:solidFill>
                <a:latin typeface="+mj-lt"/>
              </a:defRPr>
            </a:lvl2pPr>
            <a:lvl3pPr>
              <a:defRPr sz="1000">
                <a:solidFill>
                  <a:schemeClr val="bg1"/>
                </a:solidFill>
                <a:latin typeface="+mj-lt"/>
              </a:defRPr>
            </a:lvl3pPr>
            <a:lvl4pPr>
              <a:defRPr sz="1000">
                <a:solidFill>
                  <a:schemeClr val="bg1"/>
                </a:solidFill>
                <a:latin typeface="+mj-lt"/>
              </a:defRPr>
            </a:lvl4pPr>
            <a:lvl5pPr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AU" noProof="0" dirty="0" smtClean="0"/>
              <a:t>www.pwc.com.au</a:t>
            </a:r>
            <a:endParaRPr lang="en-AU" noProof="0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: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 userDrawn="1"/>
        </p:nvGrpSpPr>
        <p:grpSpPr>
          <a:xfrm>
            <a:off x="968592" y="-5815"/>
            <a:ext cx="8175409" cy="6710285"/>
            <a:chOff x="968592" y="-5815"/>
            <a:chExt cx="8175409" cy="6710285"/>
          </a:xfrm>
        </p:grpSpPr>
        <p:grpSp>
          <p:nvGrpSpPr>
            <p:cNvPr id="27" name="Group 21"/>
            <p:cNvGrpSpPr/>
            <p:nvPr userDrawn="1"/>
          </p:nvGrpSpPr>
          <p:grpSpPr>
            <a:xfrm>
              <a:off x="1752601" y="-5815"/>
              <a:ext cx="7391400" cy="6181825"/>
              <a:chOff x="533400" y="228599"/>
              <a:chExt cx="3752849" cy="6266963"/>
            </a:xfrm>
          </p:grpSpPr>
          <p:sp>
            <p:nvSpPr>
              <p:cNvPr id="28" name="Rectangle 66"/>
              <p:cNvSpPr>
                <a:spLocks noChangeArrowheads="1"/>
              </p:cNvSpPr>
              <p:nvPr/>
            </p:nvSpPr>
            <p:spPr bwMode="auto">
              <a:xfrm>
                <a:off x="533400" y="4725009"/>
                <a:ext cx="3616382" cy="1770553"/>
              </a:xfrm>
              <a:prstGeom prst="rect">
                <a:avLst/>
              </a:prstGeom>
              <a:solidFill>
                <a:srgbClr val="F3BE2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9" name="Rectangle 72"/>
              <p:cNvSpPr>
                <a:spLocks noChangeArrowheads="1"/>
              </p:cNvSpPr>
              <p:nvPr/>
            </p:nvSpPr>
            <p:spPr bwMode="auto">
              <a:xfrm>
                <a:off x="533400" y="5344696"/>
                <a:ext cx="3752849" cy="1150866"/>
              </a:xfrm>
              <a:prstGeom prst="rect">
                <a:avLst/>
              </a:prstGeom>
              <a:solidFill>
                <a:srgbClr val="E4C7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0" name="Rectangle 68"/>
              <p:cNvSpPr>
                <a:spLocks noChangeArrowheads="1"/>
              </p:cNvSpPr>
              <p:nvPr/>
            </p:nvSpPr>
            <p:spPr bwMode="auto">
              <a:xfrm>
                <a:off x="533400" y="931376"/>
                <a:ext cx="3514031" cy="5564186"/>
              </a:xfrm>
              <a:prstGeom prst="rect">
                <a:avLst/>
              </a:prstGeom>
              <a:solidFill>
                <a:srgbClr val="E669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1" name="Rectangle 70"/>
              <p:cNvSpPr>
                <a:spLocks noChangeArrowheads="1"/>
              </p:cNvSpPr>
              <p:nvPr/>
            </p:nvSpPr>
            <p:spPr bwMode="auto">
              <a:xfrm>
                <a:off x="533400" y="460709"/>
                <a:ext cx="3206980" cy="6034853"/>
              </a:xfrm>
              <a:prstGeom prst="rect">
                <a:avLst/>
              </a:prstGeom>
              <a:solidFill>
                <a:srgbClr val="EE9C3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2" name="Rectangle 74"/>
              <p:cNvSpPr>
                <a:spLocks noChangeArrowheads="1"/>
              </p:cNvSpPr>
              <p:nvPr/>
            </p:nvSpPr>
            <p:spPr bwMode="auto">
              <a:xfrm>
                <a:off x="533400" y="931376"/>
                <a:ext cx="3206980" cy="5564186"/>
              </a:xfrm>
              <a:prstGeom prst="rect">
                <a:avLst/>
              </a:prstGeom>
              <a:solidFill>
                <a:srgbClr val="D6402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3" name="Rectangle 74"/>
              <p:cNvSpPr>
                <a:spLocks noChangeArrowheads="1"/>
              </p:cNvSpPr>
              <p:nvPr/>
            </p:nvSpPr>
            <p:spPr bwMode="auto">
              <a:xfrm>
                <a:off x="533400" y="4725009"/>
                <a:ext cx="3514031" cy="1770553"/>
              </a:xfrm>
              <a:prstGeom prst="rect">
                <a:avLst/>
              </a:prstGeom>
              <a:solidFill>
                <a:srgbClr val="DA4E1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0" name="Rectangle 74"/>
              <p:cNvSpPr>
                <a:spLocks noChangeArrowheads="1"/>
              </p:cNvSpPr>
              <p:nvPr/>
            </p:nvSpPr>
            <p:spPr bwMode="auto">
              <a:xfrm>
                <a:off x="533400" y="4725009"/>
                <a:ext cx="3206980" cy="1770553"/>
              </a:xfrm>
              <a:prstGeom prst="rect">
                <a:avLst/>
              </a:prstGeom>
              <a:solidFill>
                <a:srgbClr val="CB2F0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533400" y="5344696"/>
                <a:ext cx="3616382" cy="1150866"/>
              </a:xfrm>
              <a:prstGeom prst="rect">
                <a:avLst/>
              </a:prstGeom>
              <a:solidFill>
                <a:srgbClr val="D8941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2" name="Rectangle 74"/>
              <p:cNvSpPr>
                <a:spLocks noChangeArrowheads="1"/>
              </p:cNvSpPr>
              <p:nvPr/>
            </p:nvSpPr>
            <p:spPr bwMode="auto">
              <a:xfrm>
                <a:off x="533400" y="5344696"/>
                <a:ext cx="3514031" cy="1150866"/>
              </a:xfrm>
              <a:prstGeom prst="rect">
                <a:avLst/>
              </a:prstGeom>
              <a:solidFill>
                <a:srgbClr val="C23D1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/>
            </p:nvSpPr>
            <p:spPr bwMode="auto">
              <a:xfrm>
                <a:off x="533400" y="5344696"/>
                <a:ext cx="3206980" cy="1150866"/>
              </a:xfrm>
              <a:prstGeom prst="rect">
                <a:avLst/>
              </a:prstGeom>
              <a:solidFill>
                <a:srgbClr val="B5250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4" name="Rectangle 74"/>
              <p:cNvSpPr>
                <a:spLocks noChangeArrowheads="1"/>
              </p:cNvSpPr>
              <p:nvPr/>
            </p:nvSpPr>
            <p:spPr bwMode="auto">
              <a:xfrm>
                <a:off x="533400" y="228599"/>
                <a:ext cx="3138746" cy="6266963"/>
              </a:xfrm>
              <a:prstGeom prst="rect">
                <a:avLst/>
              </a:prstGeom>
              <a:solidFill>
                <a:srgbClr val="F3BC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50" name="Rectangle 74"/>
              <p:cNvSpPr>
                <a:spLocks noChangeArrowheads="1"/>
              </p:cNvSpPr>
              <p:nvPr/>
            </p:nvSpPr>
            <p:spPr bwMode="auto">
              <a:xfrm>
                <a:off x="533400" y="460709"/>
                <a:ext cx="3138746" cy="6034853"/>
              </a:xfrm>
              <a:prstGeom prst="rect">
                <a:avLst/>
              </a:prstGeom>
              <a:solidFill>
                <a:srgbClr val="E2731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1" name="Rectangle 74"/>
              <p:cNvSpPr>
                <a:spLocks noChangeArrowheads="1"/>
              </p:cNvSpPr>
              <p:nvPr/>
            </p:nvSpPr>
            <p:spPr bwMode="auto">
              <a:xfrm>
                <a:off x="533400" y="931376"/>
                <a:ext cx="3138746" cy="5564186"/>
              </a:xfrm>
              <a:prstGeom prst="rect">
                <a:avLst/>
              </a:prstGeom>
              <a:solidFill>
                <a:srgbClr val="CB2F1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2" name="Rectangle 74"/>
              <p:cNvSpPr>
                <a:spLocks noChangeArrowheads="1"/>
              </p:cNvSpPr>
              <p:nvPr/>
            </p:nvSpPr>
            <p:spPr bwMode="auto">
              <a:xfrm>
                <a:off x="533400" y="4725009"/>
                <a:ext cx="3138746" cy="1770553"/>
              </a:xfrm>
              <a:prstGeom prst="rect">
                <a:avLst/>
              </a:prstGeom>
              <a:solidFill>
                <a:srgbClr val="C1230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3" name="Rectangle 74"/>
              <p:cNvSpPr>
                <a:spLocks noChangeArrowheads="1"/>
              </p:cNvSpPr>
              <p:nvPr/>
            </p:nvSpPr>
            <p:spPr bwMode="auto">
              <a:xfrm>
                <a:off x="533400" y="5344696"/>
                <a:ext cx="3138746" cy="1150866"/>
              </a:xfrm>
              <a:prstGeom prst="rect">
                <a:avLst/>
              </a:prstGeom>
              <a:solidFill>
                <a:srgbClr val="AC1B0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grpSp>
          <p:nvGrpSpPr>
            <p:cNvPr id="3" name="Group 32"/>
            <p:cNvGrpSpPr/>
            <p:nvPr/>
          </p:nvGrpSpPr>
          <p:grpSpPr>
            <a:xfrm>
              <a:off x="968592" y="6170991"/>
              <a:ext cx="914400" cy="533479"/>
              <a:chOff x="518032" y="978681"/>
              <a:chExt cx="4572000" cy="2667393"/>
            </a:xfrm>
          </p:grpSpPr>
          <p:sp>
            <p:nvSpPr>
              <p:cNvPr id="19" name="Rectangle 37"/>
              <p:cNvSpPr>
                <a:spLocks noChangeArrowheads="1"/>
              </p:cNvSpPr>
              <p:nvPr userDrawn="1"/>
            </p:nvSpPr>
            <p:spPr bwMode="black">
              <a:xfrm>
                <a:off x="3295650" y="978681"/>
                <a:ext cx="1143000" cy="263229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  <p:sp>
            <p:nvSpPr>
              <p:cNvPr id="21" name="Freeform 7"/>
              <p:cNvSpPr>
                <a:spLocks noEditPoints="1"/>
              </p:cNvSpPr>
              <p:nvPr userDrawn="1"/>
            </p:nvSpPr>
            <p:spPr bwMode="black">
              <a:xfrm>
                <a:off x="518032" y="1922794"/>
                <a:ext cx="4572000" cy="1723280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</p:grpSp>
      </p:grpSp>
      <p:sp>
        <p:nvSpPr>
          <p:cNvPr id="54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add the presentation’s main title</a:t>
            </a:r>
            <a:endParaRPr lang="en-AU" noProof="0" dirty="0"/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AU" noProof="0" dirty="0" smtClean="0"/>
              <a:t>Subtitle and date (move higher if title is only one line)</a:t>
            </a:r>
          </a:p>
        </p:txBody>
      </p:sp>
      <p:sp>
        <p:nvSpPr>
          <p:cNvPr id="56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+mj-lt"/>
              </a:defRPr>
            </a:lvl1pPr>
            <a:lvl2pPr>
              <a:defRPr sz="1000">
                <a:solidFill>
                  <a:schemeClr val="bg1"/>
                </a:solidFill>
                <a:latin typeface="+mj-lt"/>
              </a:defRPr>
            </a:lvl2pPr>
            <a:lvl3pPr>
              <a:defRPr sz="1000">
                <a:solidFill>
                  <a:schemeClr val="bg1"/>
                </a:solidFill>
                <a:latin typeface="+mj-lt"/>
              </a:defRPr>
            </a:lvl3pPr>
            <a:lvl4pPr>
              <a:defRPr sz="1000">
                <a:solidFill>
                  <a:schemeClr val="bg1"/>
                </a:solidFill>
                <a:latin typeface="+mj-lt"/>
              </a:defRPr>
            </a:lvl4pPr>
            <a:lvl5pPr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AU" noProof="0" dirty="0" smtClean="0"/>
              <a:t>www.pwc.com.au</a:t>
            </a:r>
            <a:endParaRPr lang="en-AU" noProof="0" dirty="0"/>
          </a:p>
        </p:txBody>
      </p:sp>
      <p:sp>
        <p:nvSpPr>
          <p:cNvPr id="17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1752601" y="2894822"/>
            <a:ext cx="6921038" cy="3272223"/>
          </a:xfrm>
        </p:spPr>
        <p:txBody>
          <a:bodyPr/>
          <a:lstStyle>
            <a:lvl1pPr>
              <a:defRPr sz="1400"/>
            </a:lvl1pPr>
          </a:lstStyle>
          <a:p>
            <a:r>
              <a:rPr lang="en-AU" noProof="0" dirty="0" smtClean="0"/>
              <a:t>Click icon to add picture</a:t>
            </a:r>
            <a:endParaRPr lang="en-AU" noProof="0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: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 userDrawn="1"/>
        </p:nvGrpSpPr>
        <p:grpSpPr>
          <a:xfrm>
            <a:off x="968592" y="-5815"/>
            <a:ext cx="8175409" cy="6710285"/>
            <a:chOff x="968592" y="-5815"/>
            <a:chExt cx="8175409" cy="6710285"/>
          </a:xfrm>
        </p:grpSpPr>
        <p:grpSp>
          <p:nvGrpSpPr>
            <p:cNvPr id="28" name="Group 21"/>
            <p:cNvGrpSpPr/>
            <p:nvPr userDrawn="1"/>
          </p:nvGrpSpPr>
          <p:grpSpPr>
            <a:xfrm>
              <a:off x="1752601" y="-5815"/>
              <a:ext cx="7391400" cy="6181825"/>
              <a:chOff x="533400" y="228599"/>
              <a:chExt cx="3752849" cy="6266964"/>
            </a:xfrm>
          </p:grpSpPr>
          <p:sp>
            <p:nvSpPr>
              <p:cNvPr id="29" name="Rectangle 66"/>
              <p:cNvSpPr>
                <a:spLocks noChangeArrowheads="1"/>
              </p:cNvSpPr>
              <p:nvPr/>
            </p:nvSpPr>
            <p:spPr bwMode="auto">
              <a:xfrm>
                <a:off x="533400" y="1219201"/>
                <a:ext cx="3469615" cy="5276362"/>
              </a:xfrm>
              <a:prstGeom prst="rect">
                <a:avLst/>
              </a:prstGeom>
              <a:solidFill>
                <a:srgbClr val="F3BE2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0" name="Rectangle 72"/>
              <p:cNvSpPr>
                <a:spLocks noChangeArrowheads="1"/>
              </p:cNvSpPr>
              <p:nvPr/>
            </p:nvSpPr>
            <p:spPr bwMode="auto">
              <a:xfrm>
                <a:off x="533400" y="5715000"/>
                <a:ext cx="3752849" cy="780562"/>
              </a:xfrm>
              <a:prstGeom prst="rect">
                <a:avLst/>
              </a:prstGeom>
              <a:solidFill>
                <a:srgbClr val="F3BC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1" name="Rectangle 68"/>
              <p:cNvSpPr>
                <a:spLocks noChangeArrowheads="1"/>
              </p:cNvSpPr>
              <p:nvPr/>
            </p:nvSpPr>
            <p:spPr bwMode="auto">
              <a:xfrm>
                <a:off x="533400" y="981074"/>
                <a:ext cx="3135429" cy="5514487"/>
              </a:xfrm>
              <a:prstGeom prst="rect">
                <a:avLst/>
              </a:prstGeom>
              <a:solidFill>
                <a:srgbClr val="E4C7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2" name="Rectangle 70"/>
              <p:cNvSpPr>
                <a:spLocks noChangeArrowheads="1"/>
              </p:cNvSpPr>
              <p:nvPr/>
            </p:nvSpPr>
            <p:spPr bwMode="auto">
              <a:xfrm>
                <a:off x="533400" y="457201"/>
                <a:ext cx="2952298" cy="6038362"/>
              </a:xfrm>
              <a:prstGeom prst="rect">
                <a:avLst/>
              </a:prstGeom>
              <a:solidFill>
                <a:srgbClr val="EE9C3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3" name="Rectangle 74"/>
              <p:cNvSpPr>
                <a:spLocks noChangeArrowheads="1"/>
              </p:cNvSpPr>
              <p:nvPr/>
            </p:nvSpPr>
            <p:spPr bwMode="auto">
              <a:xfrm>
                <a:off x="533400" y="981074"/>
                <a:ext cx="2952298" cy="5514487"/>
              </a:xfrm>
              <a:prstGeom prst="rect">
                <a:avLst/>
              </a:prstGeom>
              <a:solidFill>
                <a:srgbClr val="D4792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0" name="Rectangle 74"/>
              <p:cNvSpPr>
                <a:spLocks noChangeArrowheads="1"/>
              </p:cNvSpPr>
              <p:nvPr/>
            </p:nvSpPr>
            <p:spPr bwMode="auto">
              <a:xfrm>
                <a:off x="533400" y="1219201"/>
                <a:ext cx="3135429" cy="5276362"/>
              </a:xfrm>
              <a:prstGeom prst="rect">
                <a:avLst/>
              </a:prstGeom>
              <a:solidFill>
                <a:srgbClr val="D8941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1" name="Rectangle 74"/>
              <p:cNvSpPr>
                <a:spLocks noChangeArrowheads="1"/>
              </p:cNvSpPr>
              <p:nvPr/>
            </p:nvSpPr>
            <p:spPr bwMode="auto">
              <a:xfrm>
                <a:off x="533400" y="1219201"/>
                <a:ext cx="2952298" cy="5276362"/>
              </a:xfrm>
              <a:prstGeom prst="rect">
                <a:avLst/>
              </a:prstGeom>
              <a:solidFill>
                <a:srgbClr val="C95A0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2" name="Rectangle 72"/>
              <p:cNvSpPr>
                <a:spLocks noChangeArrowheads="1"/>
              </p:cNvSpPr>
              <p:nvPr/>
            </p:nvSpPr>
            <p:spPr bwMode="auto">
              <a:xfrm>
                <a:off x="533400" y="5715000"/>
                <a:ext cx="3469615" cy="780562"/>
              </a:xfrm>
              <a:prstGeom prst="rect">
                <a:avLst/>
              </a:prstGeom>
              <a:solidFill>
                <a:srgbClr val="E78C1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3" name="Rectangle 74"/>
              <p:cNvSpPr>
                <a:spLocks noChangeArrowheads="1"/>
              </p:cNvSpPr>
              <p:nvPr/>
            </p:nvSpPr>
            <p:spPr bwMode="auto">
              <a:xfrm>
                <a:off x="533400" y="5715000"/>
                <a:ext cx="3135429" cy="780562"/>
              </a:xfrm>
              <a:prstGeom prst="rect">
                <a:avLst/>
              </a:prstGeom>
              <a:solidFill>
                <a:srgbClr val="CD6C0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4" name="Rectangle 74"/>
              <p:cNvSpPr>
                <a:spLocks noChangeArrowheads="1"/>
              </p:cNvSpPr>
              <p:nvPr/>
            </p:nvSpPr>
            <p:spPr bwMode="auto">
              <a:xfrm>
                <a:off x="533400" y="5715000"/>
                <a:ext cx="2952298" cy="780562"/>
              </a:xfrm>
              <a:prstGeom prst="rect">
                <a:avLst/>
              </a:prstGeom>
              <a:solidFill>
                <a:srgbClr val="BF420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9" name="Rectangle 74"/>
              <p:cNvSpPr>
                <a:spLocks noChangeArrowheads="1"/>
              </p:cNvSpPr>
              <p:nvPr/>
            </p:nvSpPr>
            <p:spPr bwMode="auto">
              <a:xfrm>
                <a:off x="533400" y="228599"/>
                <a:ext cx="2828549" cy="6266963"/>
              </a:xfrm>
              <a:prstGeom prst="rect">
                <a:avLst/>
              </a:prstGeom>
              <a:solidFill>
                <a:srgbClr val="E669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50" name="Rectangle 74"/>
              <p:cNvSpPr>
                <a:spLocks noChangeArrowheads="1"/>
              </p:cNvSpPr>
              <p:nvPr/>
            </p:nvSpPr>
            <p:spPr bwMode="auto">
              <a:xfrm>
                <a:off x="533400" y="457201"/>
                <a:ext cx="2828549" cy="6038362"/>
              </a:xfrm>
              <a:prstGeom prst="rect">
                <a:avLst/>
              </a:prstGeom>
              <a:solidFill>
                <a:srgbClr val="D6402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1" name="Rectangle 74"/>
              <p:cNvSpPr>
                <a:spLocks noChangeArrowheads="1"/>
              </p:cNvSpPr>
              <p:nvPr/>
            </p:nvSpPr>
            <p:spPr bwMode="auto">
              <a:xfrm>
                <a:off x="533400" y="981074"/>
                <a:ext cx="2828549" cy="5514487"/>
              </a:xfrm>
              <a:prstGeom prst="rect">
                <a:avLst/>
              </a:prstGeom>
              <a:solidFill>
                <a:srgbClr val="BE321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2" name="Rectangle 74"/>
              <p:cNvSpPr>
                <a:spLocks noChangeArrowheads="1"/>
              </p:cNvSpPr>
              <p:nvPr/>
            </p:nvSpPr>
            <p:spPr bwMode="auto">
              <a:xfrm>
                <a:off x="533400" y="1219201"/>
                <a:ext cx="2828549" cy="5276362"/>
              </a:xfrm>
              <a:prstGeom prst="rect">
                <a:avLst/>
              </a:prstGeom>
              <a:solidFill>
                <a:srgbClr val="B5250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3" name="Rectangle 74"/>
              <p:cNvSpPr>
                <a:spLocks noChangeArrowheads="1"/>
              </p:cNvSpPr>
              <p:nvPr/>
            </p:nvSpPr>
            <p:spPr bwMode="auto">
              <a:xfrm>
                <a:off x="533400" y="5715000"/>
                <a:ext cx="2828549" cy="780562"/>
              </a:xfrm>
              <a:prstGeom prst="rect">
                <a:avLst/>
              </a:prstGeom>
              <a:solidFill>
                <a:srgbClr val="AC1B0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grpSp>
          <p:nvGrpSpPr>
            <p:cNvPr id="3" name="Group 32"/>
            <p:cNvGrpSpPr/>
            <p:nvPr/>
          </p:nvGrpSpPr>
          <p:grpSpPr>
            <a:xfrm>
              <a:off x="968592" y="6170991"/>
              <a:ext cx="914400" cy="533479"/>
              <a:chOff x="518032" y="978681"/>
              <a:chExt cx="4572000" cy="2667393"/>
            </a:xfrm>
          </p:grpSpPr>
          <p:sp>
            <p:nvSpPr>
              <p:cNvPr id="19" name="Rectangle 37"/>
              <p:cNvSpPr>
                <a:spLocks noChangeArrowheads="1"/>
              </p:cNvSpPr>
              <p:nvPr userDrawn="1"/>
            </p:nvSpPr>
            <p:spPr bwMode="black">
              <a:xfrm>
                <a:off x="3295650" y="978681"/>
                <a:ext cx="1143000" cy="263229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  <p:sp>
            <p:nvSpPr>
              <p:cNvPr id="21" name="Freeform 7"/>
              <p:cNvSpPr>
                <a:spLocks noEditPoints="1"/>
              </p:cNvSpPr>
              <p:nvPr userDrawn="1"/>
            </p:nvSpPr>
            <p:spPr bwMode="black">
              <a:xfrm>
                <a:off x="518032" y="1922794"/>
                <a:ext cx="4572000" cy="1723280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</p:grpSp>
      </p:grpSp>
      <p:sp>
        <p:nvSpPr>
          <p:cNvPr id="54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add the presentation’s main title</a:t>
            </a:r>
            <a:endParaRPr lang="en-AU" noProof="0" dirty="0"/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AU" noProof="0" dirty="0" smtClean="0"/>
              <a:t>Subtitle and date (move higher if title is only one line)</a:t>
            </a:r>
          </a:p>
        </p:txBody>
      </p:sp>
      <p:sp>
        <p:nvSpPr>
          <p:cNvPr id="56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+mj-lt"/>
              </a:defRPr>
            </a:lvl1pPr>
            <a:lvl2pPr>
              <a:defRPr sz="1000">
                <a:solidFill>
                  <a:schemeClr val="bg1"/>
                </a:solidFill>
                <a:latin typeface="+mj-lt"/>
              </a:defRPr>
            </a:lvl2pPr>
            <a:lvl3pPr>
              <a:defRPr sz="1000">
                <a:solidFill>
                  <a:schemeClr val="bg1"/>
                </a:solidFill>
                <a:latin typeface="+mj-lt"/>
              </a:defRPr>
            </a:lvl3pPr>
            <a:lvl4pPr>
              <a:defRPr sz="1000">
                <a:solidFill>
                  <a:schemeClr val="bg1"/>
                </a:solidFill>
                <a:latin typeface="+mj-lt"/>
              </a:defRPr>
            </a:lvl4pPr>
            <a:lvl5pPr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AU" noProof="0" dirty="0" smtClean="0"/>
              <a:t>www.pwc.com.au</a:t>
            </a:r>
            <a:endParaRPr lang="en-AU" noProof="0" dirty="0"/>
          </a:p>
        </p:txBody>
      </p:sp>
      <p:sp>
        <p:nvSpPr>
          <p:cNvPr id="17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1752601" y="2894400"/>
            <a:ext cx="6833558" cy="3271013"/>
          </a:xfrm>
        </p:spPr>
        <p:txBody>
          <a:bodyPr/>
          <a:lstStyle>
            <a:lvl1pPr>
              <a:defRPr sz="1400"/>
            </a:lvl1pPr>
          </a:lstStyle>
          <a:p>
            <a:r>
              <a:rPr lang="en-AU" noProof="0" dirty="0" smtClean="0"/>
              <a:t>Click icon to add picture</a:t>
            </a:r>
            <a:endParaRPr lang="en-AU" noProof="0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: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 userDrawn="1"/>
        </p:nvGrpSpPr>
        <p:grpSpPr>
          <a:xfrm>
            <a:off x="968592" y="-5815"/>
            <a:ext cx="8175409" cy="6710285"/>
            <a:chOff x="968592" y="-5815"/>
            <a:chExt cx="8175409" cy="6710285"/>
          </a:xfrm>
        </p:grpSpPr>
        <p:grpSp>
          <p:nvGrpSpPr>
            <p:cNvPr id="28" name="Group 21"/>
            <p:cNvGrpSpPr/>
            <p:nvPr userDrawn="1"/>
          </p:nvGrpSpPr>
          <p:grpSpPr>
            <a:xfrm>
              <a:off x="1752601" y="-5815"/>
              <a:ext cx="7391400" cy="6181825"/>
              <a:chOff x="533400" y="228599"/>
              <a:chExt cx="3752849" cy="6266963"/>
            </a:xfrm>
          </p:grpSpPr>
          <p:sp>
            <p:nvSpPr>
              <p:cNvPr id="29" name="Rectangle 66"/>
              <p:cNvSpPr>
                <a:spLocks noChangeArrowheads="1"/>
              </p:cNvSpPr>
              <p:nvPr/>
            </p:nvSpPr>
            <p:spPr bwMode="auto">
              <a:xfrm>
                <a:off x="533400" y="4725009"/>
                <a:ext cx="3482025" cy="1770553"/>
              </a:xfrm>
              <a:prstGeom prst="rect">
                <a:avLst/>
              </a:prstGeom>
              <a:solidFill>
                <a:srgbClr val="F3BC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0" name="Rectangle 72"/>
              <p:cNvSpPr>
                <a:spLocks noChangeArrowheads="1"/>
              </p:cNvSpPr>
              <p:nvPr/>
            </p:nvSpPr>
            <p:spPr bwMode="auto">
              <a:xfrm>
                <a:off x="533400" y="5344696"/>
                <a:ext cx="3752849" cy="1150866"/>
              </a:xfrm>
              <a:prstGeom prst="rect">
                <a:avLst/>
              </a:prstGeom>
              <a:solidFill>
                <a:srgbClr val="E669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1" name="Rectangle 68"/>
              <p:cNvSpPr>
                <a:spLocks noChangeArrowheads="1"/>
              </p:cNvSpPr>
              <p:nvPr/>
            </p:nvSpPr>
            <p:spPr bwMode="auto">
              <a:xfrm>
                <a:off x="533400" y="939078"/>
                <a:ext cx="3288579" cy="5556483"/>
              </a:xfrm>
              <a:prstGeom prst="rect">
                <a:avLst/>
              </a:prstGeom>
              <a:solidFill>
                <a:srgbClr val="E4C7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2" name="Rectangle 70"/>
              <p:cNvSpPr>
                <a:spLocks noChangeArrowheads="1"/>
              </p:cNvSpPr>
              <p:nvPr/>
            </p:nvSpPr>
            <p:spPr bwMode="auto">
              <a:xfrm>
                <a:off x="533400" y="463253"/>
                <a:ext cx="3172512" cy="6032309"/>
              </a:xfrm>
              <a:prstGeom prst="rect">
                <a:avLst/>
              </a:prstGeom>
              <a:solidFill>
                <a:srgbClr val="EE9C3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3" name="Rectangle 74"/>
              <p:cNvSpPr>
                <a:spLocks noChangeArrowheads="1"/>
              </p:cNvSpPr>
              <p:nvPr/>
            </p:nvSpPr>
            <p:spPr bwMode="auto">
              <a:xfrm>
                <a:off x="533400" y="939078"/>
                <a:ext cx="3172512" cy="5556483"/>
              </a:xfrm>
              <a:prstGeom prst="rect">
                <a:avLst/>
              </a:prstGeom>
              <a:solidFill>
                <a:srgbClr val="D4792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0" name="Rectangle 74"/>
              <p:cNvSpPr>
                <a:spLocks noChangeArrowheads="1"/>
              </p:cNvSpPr>
              <p:nvPr/>
            </p:nvSpPr>
            <p:spPr bwMode="auto">
              <a:xfrm>
                <a:off x="533400" y="4725009"/>
                <a:ext cx="3288579" cy="1770553"/>
              </a:xfrm>
              <a:prstGeom prst="rect">
                <a:avLst/>
              </a:prstGeom>
              <a:solidFill>
                <a:srgbClr val="D892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1" name="Rectangle 74"/>
              <p:cNvSpPr>
                <a:spLocks noChangeArrowheads="1"/>
              </p:cNvSpPr>
              <p:nvPr/>
            </p:nvSpPr>
            <p:spPr bwMode="auto">
              <a:xfrm>
                <a:off x="533400" y="4725009"/>
                <a:ext cx="3172512" cy="1770553"/>
              </a:xfrm>
              <a:prstGeom prst="rect">
                <a:avLst/>
              </a:prstGeom>
              <a:solidFill>
                <a:srgbClr val="C9591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2" name="Rectangle 72"/>
              <p:cNvSpPr>
                <a:spLocks noChangeArrowheads="1"/>
              </p:cNvSpPr>
              <p:nvPr/>
            </p:nvSpPr>
            <p:spPr bwMode="auto">
              <a:xfrm>
                <a:off x="533400" y="5344696"/>
                <a:ext cx="3482025" cy="1150866"/>
              </a:xfrm>
              <a:prstGeom prst="rect">
                <a:avLst/>
              </a:prstGeom>
              <a:solidFill>
                <a:srgbClr val="DA4D5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3" name="Rectangle 74"/>
              <p:cNvSpPr>
                <a:spLocks noChangeArrowheads="1"/>
              </p:cNvSpPr>
              <p:nvPr/>
            </p:nvSpPr>
            <p:spPr bwMode="auto">
              <a:xfrm>
                <a:off x="533400" y="5344696"/>
                <a:ext cx="3288579" cy="1150866"/>
              </a:xfrm>
              <a:prstGeom prst="rect">
                <a:avLst/>
              </a:prstGeom>
              <a:solidFill>
                <a:srgbClr val="C23C3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4" name="Rectangle 74"/>
              <p:cNvSpPr>
                <a:spLocks noChangeArrowheads="1"/>
              </p:cNvSpPr>
              <p:nvPr/>
            </p:nvSpPr>
            <p:spPr bwMode="auto">
              <a:xfrm>
                <a:off x="533400" y="5344696"/>
                <a:ext cx="3172512" cy="1150866"/>
              </a:xfrm>
              <a:prstGeom prst="rect">
                <a:avLst/>
              </a:prstGeom>
              <a:solidFill>
                <a:srgbClr val="B5250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9" name="Rectangle 74"/>
              <p:cNvSpPr>
                <a:spLocks noChangeArrowheads="1"/>
              </p:cNvSpPr>
              <p:nvPr/>
            </p:nvSpPr>
            <p:spPr bwMode="auto">
              <a:xfrm>
                <a:off x="533400" y="228599"/>
                <a:ext cx="2940377" cy="6266963"/>
              </a:xfrm>
              <a:prstGeom prst="rect">
                <a:avLst/>
              </a:prstGeom>
              <a:solidFill>
                <a:srgbClr val="F3BE2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50" name="Rectangle 74"/>
              <p:cNvSpPr>
                <a:spLocks noChangeArrowheads="1"/>
              </p:cNvSpPr>
              <p:nvPr/>
            </p:nvSpPr>
            <p:spPr bwMode="auto">
              <a:xfrm>
                <a:off x="533400" y="463253"/>
                <a:ext cx="2940377" cy="6032309"/>
              </a:xfrm>
              <a:prstGeom prst="rect">
                <a:avLst/>
              </a:prstGeom>
              <a:solidFill>
                <a:srgbClr val="E2740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1" name="Rectangle 74"/>
              <p:cNvSpPr>
                <a:spLocks noChangeArrowheads="1"/>
              </p:cNvSpPr>
              <p:nvPr/>
            </p:nvSpPr>
            <p:spPr bwMode="auto">
              <a:xfrm>
                <a:off x="533400" y="939078"/>
                <a:ext cx="2940377" cy="5556483"/>
              </a:xfrm>
              <a:prstGeom prst="rect">
                <a:avLst/>
              </a:prstGeom>
              <a:solidFill>
                <a:srgbClr val="C95A0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2" name="Rectangle 74"/>
              <p:cNvSpPr>
                <a:spLocks noChangeArrowheads="1"/>
              </p:cNvSpPr>
              <p:nvPr/>
            </p:nvSpPr>
            <p:spPr bwMode="auto">
              <a:xfrm>
                <a:off x="533400" y="4725009"/>
                <a:ext cx="2940377" cy="1770553"/>
              </a:xfrm>
              <a:prstGeom prst="rect">
                <a:avLst/>
              </a:prstGeom>
              <a:solidFill>
                <a:srgbClr val="BF420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3" name="Rectangle 74"/>
              <p:cNvSpPr>
                <a:spLocks noChangeArrowheads="1"/>
              </p:cNvSpPr>
              <p:nvPr/>
            </p:nvSpPr>
            <p:spPr bwMode="auto">
              <a:xfrm>
                <a:off x="533400" y="5344696"/>
                <a:ext cx="2940377" cy="1150866"/>
              </a:xfrm>
              <a:prstGeom prst="rect">
                <a:avLst/>
              </a:prstGeom>
              <a:solidFill>
                <a:srgbClr val="AC1B0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grpSp>
          <p:nvGrpSpPr>
            <p:cNvPr id="3" name="Group 32"/>
            <p:cNvGrpSpPr/>
            <p:nvPr/>
          </p:nvGrpSpPr>
          <p:grpSpPr>
            <a:xfrm>
              <a:off x="968592" y="6170991"/>
              <a:ext cx="914400" cy="533479"/>
              <a:chOff x="518032" y="978681"/>
              <a:chExt cx="4572000" cy="2667393"/>
            </a:xfrm>
          </p:grpSpPr>
          <p:sp>
            <p:nvSpPr>
              <p:cNvPr id="19" name="Rectangle 37"/>
              <p:cNvSpPr>
                <a:spLocks noChangeArrowheads="1"/>
              </p:cNvSpPr>
              <p:nvPr userDrawn="1"/>
            </p:nvSpPr>
            <p:spPr bwMode="black">
              <a:xfrm>
                <a:off x="3295650" y="978681"/>
                <a:ext cx="1143000" cy="263229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  <p:sp>
            <p:nvSpPr>
              <p:cNvPr id="21" name="Freeform 7"/>
              <p:cNvSpPr>
                <a:spLocks noEditPoints="1"/>
              </p:cNvSpPr>
              <p:nvPr userDrawn="1"/>
            </p:nvSpPr>
            <p:spPr bwMode="black">
              <a:xfrm>
                <a:off x="518032" y="1922794"/>
                <a:ext cx="4572000" cy="1723280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</p:grpSp>
      </p:grpSp>
      <p:sp>
        <p:nvSpPr>
          <p:cNvPr id="54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add the presentation’s main title</a:t>
            </a:r>
            <a:endParaRPr lang="en-AU" noProof="0" dirty="0"/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AU" noProof="0" dirty="0" smtClean="0"/>
              <a:t>Subtitle and date (move higher if title is only one line)</a:t>
            </a:r>
          </a:p>
        </p:txBody>
      </p:sp>
      <p:sp>
        <p:nvSpPr>
          <p:cNvPr id="56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+mj-lt"/>
              </a:defRPr>
            </a:lvl1pPr>
            <a:lvl2pPr>
              <a:defRPr sz="1000">
                <a:solidFill>
                  <a:schemeClr val="bg1"/>
                </a:solidFill>
                <a:latin typeface="+mj-lt"/>
              </a:defRPr>
            </a:lvl2pPr>
            <a:lvl3pPr>
              <a:defRPr sz="1000">
                <a:solidFill>
                  <a:schemeClr val="bg1"/>
                </a:solidFill>
                <a:latin typeface="+mj-lt"/>
              </a:defRPr>
            </a:lvl3pPr>
            <a:lvl4pPr>
              <a:defRPr sz="1000">
                <a:solidFill>
                  <a:schemeClr val="bg1"/>
                </a:solidFill>
                <a:latin typeface="+mj-lt"/>
              </a:defRPr>
            </a:lvl4pPr>
            <a:lvl5pPr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AU" noProof="0" dirty="0" smtClean="0"/>
              <a:t>www.pwc.com.au</a:t>
            </a:r>
            <a:endParaRPr lang="en-AU" noProof="0" dirty="0"/>
          </a:p>
        </p:txBody>
      </p:sp>
      <p:sp>
        <p:nvSpPr>
          <p:cNvPr id="17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1752716" y="2894400"/>
            <a:ext cx="6476885" cy="3271013"/>
          </a:xfrm>
        </p:spPr>
        <p:txBody>
          <a:bodyPr/>
          <a:lstStyle>
            <a:lvl1pPr>
              <a:defRPr sz="1400"/>
            </a:lvl1pPr>
          </a:lstStyle>
          <a:p>
            <a:r>
              <a:rPr lang="en-AU" noProof="0" dirty="0" smtClean="0"/>
              <a:t>Click icon to add picture</a:t>
            </a:r>
            <a:endParaRPr lang="en-AU" noProof="0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: Client Log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968592" y="-5815"/>
            <a:ext cx="8175409" cy="6710285"/>
            <a:chOff x="968592" y="-5815"/>
            <a:chExt cx="8175409" cy="6710285"/>
          </a:xfrm>
        </p:grpSpPr>
        <p:grpSp>
          <p:nvGrpSpPr>
            <p:cNvPr id="32" name="Group 23"/>
            <p:cNvGrpSpPr/>
            <p:nvPr userDrawn="1"/>
          </p:nvGrpSpPr>
          <p:grpSpPr>
            <a:xfrm>
              <a:off x="1752601" y="-5815"/>
              <a:ext cx="7391400" cy="6181825"/>
              <a:chOff x="533400" y="228599"/>
              <a:chExt cx="3752849" cy="6266963"/>
            </a:xfrm>
          </p:grpSpPr>
          <p:sp>
            <p:nvSpPr>
              <p:cNvPr id="35" name="Rectangle 66"/>
              <p:cNvSpPr>
                <a:spLocks noChangeArrowheads="1"/>
              </p:cNvSpPr>
              <p:nvPr/>
            </p:nvSpPr>
            <p:spPr bwMode="auto">
              <a:xfrm>
                <a:off x="533400" y="4725009"/>
                <a:ext cx="3616382" cy="1770553"/>
              </a:xfrm>
              <a:prstGeom prst="rect">
                <a:avLst/>
              </a:prstGeom>
              <a:solidFill>
                <a:srgbClr val="F3BE2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6" name="Rectangle 72"/>
              <p:cNvSpPr>
                <a:spLocks noChangeArrowheads="1"/>
              </p:cNvSpPr>
              <p:nvPr/>
            </p:nvSpPr>
            <p:spPr bwMode="auto">
              <a:xfrm>
                <a:off x="533400" y="5344696"/>
                <a:ext cx="3752849" cy="1150866"/>
              </a:xfrm>
              <a:prstGeom prst="rect">
                <a:avLst/>
              </a:prstGeom>
              <a:solidFill>
                <a:srgbClr val="E4C7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7" name="Rectangle 68"/>
              <p:cNvSpPr>
                <a:spLocks noChangeArrowheads="1"/>
              </p:cNvSpPr>
              <p:nvPr/>
            </p:nvSpPr>
            <p:spPr bwMode="auto">
              <a:xfrm>
                <a:off x="533400" y="931376"/>
                <a:ext cx="3514031" cy="5564186"/>
              </a:xfrm>
              <a:prstGeom prst="rect">
                <a:avLst/>
              </a:prstGeom>
              <a:solidFill>
                <a:srgbClr val="E669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2" name="Rectangle 70"/>
              <p:cNvSpPr>
                <a:spLocks noChangeArrowheads="1"/>
              </p:cNvSpPr>
              <p:nvPr/>
            </p:nvSpPr>
            <p:spPr bwMode="auto">
              <a:xfrm>
                <a:off x="533400" y="460709"/>
                <a:ext cx="3206980" cy="6034853"/>
              </a:xfrm>
              <a:prstGeom prst="rect">
                <a:avLst/>
              </a:prstGeom>
              <a:solidFill>
                <a:srgbClr val="EE9C3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3" name="Rectangle 74"/>
              <p:cNvSpPr>
                <a:spLocks noChangeArrowheads="1"/>
              </p:cNvSpPr>
              <p:nvPr/>
            </p:nvSpPr>
            <p:spPr bwMode="auto">
              <a:xfrm>
                <a:off x="533400" y="931376"/>
                <a:ext cx="3206980" cy="5564186"/>
              </a:xfrm>
              <a:prstGeom prst="rect">
                <a:avLst/>
              </a:prstGeom>
              <a:solidFill>
                <a:srgbClr val="D6402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4" name="Rectangle 74"/>
              <p:cNvSpPr>
                <a:spLocks noChangeArrowheads="1"/>
              </p:cNvSpPr>
              <p:nvPr/>
            </p:nvSpPr>
            <p:spPr bwMode="auto">
              <a:xfrm>
                <a:off x="533400" y="4725009"/>
                <a:ext cx="3514031" cy="1770553"/>
              </a:xfrm>
              <a:prstGeom prst="rect">
                <a:avLst/>
              </a:prstGeom>
              <a:solidFill>
                <a:srgbClr val="DA4E1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8" name="Rectangle 74"/>
              <p:cNvSpPr>
                <a:spLocks noChangeArrowheads="1"/>
              </p:cNvSpPr>
              <p:nvPr/>
            </p:nvSpPr>
            <p:spPr bwMode="auto">
              <a:xfrm>
                <a:off x="533400" y="4725009"/>
                <a:ext cx="3206980" cy="1770553"/>
              </a:xfrm>
              <a:prstGeom prst="rect">
                <a:avLst/>
              </a:prstGeom>
              <a:solidFill>
                <a:srgbClr val="CB2F0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9" name="Rectangle 48"/>
              <p:cNvSpPr>
                <a:spLocks noChangeArrowheads="1"/>
              </p:cNvSpPr>
              <p:nvPr/>
            </p:nvSpPr>
            <p:spPr bwMode="auto">
              <a:xfrm>
                <a:off x="533400" y="5344696"/>
                <a:ext cx="3616382" cy="1150866"/>
              </a:xfrm>
              <a:prstGeom prst="rect">
                <a:avLst/>
              </a:prstGeom>
              <a:solidFill>
                <a:srgbClr val="D8941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0" name="Rectangle 74"/>
              <p:cNvSpPr>
                <a:spLocks noChangeArrowheads="1"/>
              </p:cNvSpPr>
              <p:nvPr/>
            </p:nvSpPr>
            <p:spPr bwMode="auto">
              <a:xfrm>
                <a:off x="533400" y="5344696"/>
                <a:ext cx="3514031" cy="1150866"/>
              </a:xfrm>
              <a:prstGeom prst="rect">
                <a:avLst/>
              </a:prstGeom>
              <a:solidFill>
                <a:srgbClr val="C23D1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1" name="Rectangle 50"/>
              <p:cNvSpPr>
                <a:spLocks noChangeArrowheads="1"/>
              </p:cNvSpPr>
              <p:nvPr/>
            </p:nvSpPr>
            <p:spPr bwMode="auto">
              <a:xfrm>
                <a:off x="533400" y="5344696"/>
                <a:ext cx="3206980" cy="1150866"/>
              </a:xfrm>
              <a:prstGeom prst="rect">
                <a:avLst/>
              </a:prstGeom>
              <a:solidFill>
                <a:srgbClr val="B5250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2" name="Rectangle 74"/>
              <p:cNvSpPr>
                <a:spLocks noChangeArrowheads="1"/>
              </p:cNvSpPr>
              <p:nvPr/>
            </p:nvSpPr>
            <p:spPr bwMode="auto">
              <a:xfrm>
                <a:off x="533400" y="228599"/>
                <a:ext cx="3138746" cy="6266963"/>
              </a:xfrm>
              <a:prstGeom prst="rect">
                <a:avLst/>
              </a:prstGeom>
              <a:solidFill>
                <a:srgbClr val="F3BC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58" name="Rectangle 74"/>
              <p:cNvSpPr>
                <a:spLocks noChangeArrowheads="1"/>
              </p:cNvSpPr>
              <p:nvPr/>
            </p:nvSpPr>
            <p:spPr bwMode="auto">
              <a:xfrm>
                <a:off x="533400" y="460709"/>
                <a:ext cx="3138746" cy="6034853"/>
              </a:xfrm>
              <a:prstGeom prst="rect">
                <a:avLst/>
              </a:prstGeom>
              <a:solidFill>
                <a:srgbClr val="E2731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9" name="Rectangle 74"/>
              <p:cNvSpPr>
                <a:spLocks noChangeArrowheads="1"/>
              </p:cNvSpPr>
              <p:nvPr/>
            </p:nvSpPr>
            <p:spPr bwMode="auto">
              <a:xfrm>
                <a:off x="533400" y="931376"/>
                <a:ext cx="3138746" cy="5564186"/>
              </a:xfrm>
              <a:prstGeom prst="rect">
                <a:avLst/>
              </a:prstGeom>
              <a:solidFill>
                <a:srgbClr val="CB2F1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0" name="Rectangle 74"/>
              <p:cNvSpPr>
                <a:spLocks noChangeArrowheads="1"/>
              </p:cNvSpPr>
              <p:nvPr/>
            </p:nvSpPr>
            <p:spPr bwMode="auto">
              <a:xfrm>
                <a:off x="533400" y="4725009"/>
                <a:ext cx="3138746" cy="1770553"/>
              </a:xfrm>
              <a:prstGeom prst="rect">
                <a:avLst/>
              </a:prstGeom>
              <a:solidFill>
                <a:srgbClr val="C1230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1" name="Rectangle 74"/>
              <p:cNvSpPr>
                <a:spLocks noChangeArrowheads="1"/>
              </p:cNvSpPr>
              <p:nvPr/>
            </p:nvSpPr>
            <p:spPr bwMode="auto">
              <a:xfrm>
                <a:off x="533400" y="5344696"/>
                <a:ext cx="3138746" cy="1150866"/>
              </a:xfrm>
              <a:prstGeom prst="rect">
                <a:avLst/>
              </a:prstGeom>
              <a:solidFill>
                <a:srgbClr val="AC1B0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grpSp>
          <p:nvGrpSpPr>
            <p:cNvPr id="4" name="Group 32"/>
            <p:cNvGrpSpPr/>
            <p:nvPr/>
          </p:nvGrpSpPr>
          <p:grpSpPr>
            <a:xfrm>
              <a:off x="968592" y="6170991"/>
              <a:ext cx="914400" cy="533479"/>
              <a:chOff x="518032" y="978681"/>
              <a:chExt cx="4572000" cy="2667393"/>
            </a:xfrm>
          </p:grpSpPr>
          <p:sp>
            <p:nvSpPr>
              <p:cNvPr id="97" name="Rectangle 37"/>
              <p:cNvSpPr>
                <a:spLocks noChangeArrowheads="1"/>
              </p:cNvSpPr>
              <p:nvPr userDrawn="1"/>
            </p:nvSpPr>
            <p:spPr bwMode="black">
              <a:xfrm>
                <a:off x="3295650" y="978681"/>
                <a:ext cx="1143000" cy="263229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  <p:sp>
            <p:nvSpPr>
              <p:cNvPr id="98" name="Freeform 7"/>
              <p:cNvSpPr>
                <a:spLocks noEditPoints="1"/>
              </p:cNvSpPr>
              <p:nvPr userDrawn="1"/>
            </p:nvSpPr>
            <p:spPr bwMode="black">
              <a:xfrm>
                <a:off x="518032" y="1922794"/>
                <a:ext cx="4572000" cy="1723280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</p:grpSp>
      </p:grpSp>
      <p:sp>
        <p:nvSpPr>
          <p:cNvPr id="31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609601" y="3048000"/>
            <a:ext cx="914400" cy="762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AU" noProof="0" dirty="0" smtClean="0"/>
              <a:t>Click icon to add picture</a:t>
            </a:r>
            <a:endParaRPr lang="en-AU" noProof="0" dirty="0"/>
          </a:p>
        </p:txBody>
      </p:sp>
      <p:grpSp>
        <p:nvGrpSpPr>
          <p:cNvPr id="3" name="Group 31"/>
          <p:cNvGrpSpPr/>
          <p:nvPr/>
        </p:nvGrpSpPr>
        <p:grpSpPr>
          <a:xfrm>
            <a:off x="489086" y="2901697"/>
            <a:ext cx="1209752" cy="151219"/>
            <a:chOff x="489087" y="2521685"/>
            <a:chExt cx="1209752" cy="151219"/>
          </a:xfrm>
        </p:grpSpPr>
        <p:cxnSp>
          <p:nvCxnSpPr>
            <p:cNvPr id="33" name="Straight Connector 32"/>
            <p:cNvCxnSpPr/>
            <p:nvPr userDrawn="1"/>
          </p:nvCxnSpPr>
          <p:spPr>
            <a:xfrm rot="10800000">
              <a:off x="489087" y="2521686"/>
              <a:ext cx="12097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rot="5400000">
              <a:off x="413478" y="2597295"/>
              <a:ext cx="15121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add the presentation’s main title</a:t>
            </a:r>
            <a:endParaRPr lang="en-AU" noProof="0" dirty="0"/>
          </a:p>
        </p:txBody>
      </p:sp>
      <p:sp>
        <p:nvSpPr>
          <p:cNvPr id="4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AU" noProof="0" dirty="0" smtClean="0"/>
              <a:t>Subtitle and date (move higher if title is only one line)</a:t>
            </a:r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+mj-lt"/>
              </a:defRPr>
            </a:lvl1pPr>
            <a:lvl2pPr>
              <a:defRPr sz="1000">
                <a:solidFill>
                  <a:schemeClr val="bg1"/>
                </a:solidFill>
                <a:latin typeface="+mj-lt"/>
              </a:defRPr>
            </a:lvl2pPr>
            <a:lvl3pPr>
              <a:defRPr sz="1000">
                <a:solidFill>
                  <a:schemeClr val="bg1"/>
                </a:solidFill>
                <a:latin typeface="+mj-lt"/>
              </a:defRPr>
            </a:lvl3pPr>
            <a:lvl4pPr>
              <a:defRPr sz="1000">
                <a:solidFill>
                  <a:schemeClr val="bg1"/>
                </a:solidFill>
                <a:latin typeface="+mj-lt"/>
              </a:defRPr>
            </a:lvl4pPr>
            <a:lvl5pPr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AU" noProof="0" dirty="0" smtClean="0"/>
              <a:t>www.pwc.com.au</a:t>
            </a:r>
            <a:endParaRPr lang="en-AU" noProof="0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: Client Log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968592" y="-5815"/>
            <a:ext cx="8175409" cy="6710285"/>
            <a:chOff x="968592" y="-5815"/>
            <a:chExt cx="8175409" cy="6710285"/>
          </a:xfrm>
        </p:grpSpPr>
        <p:grpSp>
          <p:nvGrpSpPr>
            <p:cNvPr id="35" name="Group 23"/>
            <p:cNvGrpSpPr/>
            <p:nvPr userDrawn="1"/>
          </p:nvGrpSpPr>
          <p:grpSpPr>
            <a:xfrm>
              <a:off x="1752601" y="-5815"/>
              <a:ext cx="7391400" cy="6181825"/>
              <a:chOff x="533400" y="228599"/>
              <a:chExt cx="3752849" cy="6266964"/>
            </a:xfrm>
          </p:grpSpPr>
          <p:sp>
            <p:nvSpPr>
              <p:cNvPr id="36" name="Rectangle 66"/>
              <p:cNvSpPr>
                <a:spLocks noChangeArrowheads="1"/>
              </p:cNvSpPr>
              <p:nvPr/>
            </p:nvSpPr>
            <p:spPr bwMode="auto">
              <a:xfrm>
                <a:off x="533400" y="1219201"/>
                <a:ext cx="3469615" cy="5276362"/>
              </a:xfrm>
              <a:prstGeom prst="rect">
                <a:avLst/>
              </a:prstGeom>
              <a:solidFill>
                <a:srgbClr val="F3BE2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7" name="Rectangle 72"/>
              <p:cNvSpPr>
                <a:spLocks noChangeArrowheads="1"/>
              </p:cNvSpPr>
              <p:nvPr/>
            </p:nvSpPr>
            <p:spPr bwMode="auto">
              <a:xfrm>
                <a:off x="533400" y="5715000"/>
                <a:ext cx="3752849" cy="780562"/>
              </a:xfrm>
              <a:prstGeom prst="rect">
                <a:avLst/>
              </a:prstGeom>
              <a:solidFill>
                <a:srgbClr val="F3BC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2" name="Rectangle 68"/>
              <p:cNvSpPr>
                <a:spLocks noChangeArrowheads="1"/>
              </p:cNvSpPr>
              <p:nvPr/>
            </p:nvSpPr>
            <p:spPr bwMode="auto">
              <a:xfrm>
                <a:off x="533400" y="981074"/>
                <a:ext cx="3135429" cy="5514487"/>
              </a:xfrm>
              <a:prstGeom prst="rect">
                <a:avLst/>
              </a:prstGeom>
              <a:solidFill>
                <a:srgbClr val="E4C7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3" name="Rectangle 70"/>
              <p:cNvSpPr>
                <a:spLocks noChangeArrowheads="1"/>
              </p:cNvSpPr>
              <p:nvPr/>
            </p:nvSpPr>
            <p:spPr bwMode="auto">
              <a:xfrm>
                <a:off x="533400" y="457201"/>
                <a:ext cx="2952298" cy="6038362"/>
              </a:xfrm>
              <a:prstGeom prst="rect">
                <a:avLst/>
              </a:prstGeom>
              <a:solidFill>
                <a:srgbClr val="EE9C3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4" name="Rectangle 74"/>
              <p:cNvSpPr>
                <a:spLocks noChangeArrowheads="1"/>
              </p:cNvSpPr>
              <p:nvPr/>
            </p:nvSpPr>
            <p:spPr bwMode="auto">
              <a:xfrm>
                <a:off x="533400" y="981074"/>
                <a:ext cx="2952298" cy="5514487"/>
              </a:xfrm>
              <a:prstGeom prst="rect">
                <a:avLst/>
              </a:prstGeom>
              <a:solidFill>
                <a:srgbClr val="D4792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8" name="Rectangle 74"/>
              <p:cNvSpPr>
                <a:spLocks noChangeArrowheads="1"/>
              </p:cNvSpPr>
              <p:nvPr/>
            </p:nvSpPr>
            <p:spPr bwMode="auto">
              <a:xfrm>
                <a:off x="533400" y="1219201"/>
                <a:ext cx="3135429" cy="5276362"/>
              </a:xfrm>
              <a:prstGeom prst="rect">
                <a:avLst/>
              </a:prstGeom>
              <a:solidFill>
                <a:srgbClr val="D8941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9" name="Rectangle 74"/>
              <p:cNvSpPr>
                <a:spLocks noChangeArrowheads="1"/>
              </p:cNvSpPr>
              <p:nvPr/>
            </p:nvSpPr>
            <p:spPr bwMode="auto">
              <a:xfrm>
                <a:off x="533400" y="1219201"/>
                <a:ext cx="2952298" cy="5276362"/>
              </a:xfrm>
              <a:prstGeom prst="rect">
                <a:avLst/>
              </a:prstGeom>
              <a:solidFill>
                <a:srgbClr val="C95A0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0" name="Rectangle 72"/>
              <p:cNvSpPr>
                <a:spLocks noChangeArrowheads="1"/>
              </p:cNvSpPr>
              <p:nvPr/>
            </p:nvSpPr>
            <p:spPr bwMode="auto">
              <a:xfrm>
                <a:off x="533400" y="5715000"/>
                <a:ext cx="3469615" cy="780562"/>
              </a:xfrm>
              <a:prstGeom prst="rect">
                <a:avLst/>
              </a:prstGeom>
              <a:solidFill>
                <a:srgbClr val="E78C1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1" name="Rectangle 74"/>
              <p:cNvSpPr>
                <a:spLocks noChangeArrowheads="1"/>
              </p:cNvSpPr>
              <p:nvPr/>
            </p:nvSpPr>
            <p:spPr bwMode="auto">
              <a:xfrm>
                <a:off x="533400" y="5715000"/>
                <a:ext cx="3135429" cy="780562"/>
              </a:xfrm>
              <a:prstGeom prst="rect">
                <a:avLst/>
              </a:prstGeom>
              <a:solidFill>
                <a:srgbClr val="CD6C0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2" name="Rectangle 74"/>
              <p:cNvSpPr>
                <a:spLocks noChangeArrowheads="1"/>
              </p:cNvSpPr>
              <p:nvPr/>
            </p:nvSpPr>
            <p:spPr bwMode="auto">
              <a:xfrm>
                <a:off x="533400" y="5715000"/>
                <a:ext cx="2952298" cy="780562"/>
              </a:xfrm>
              <a:prstGeom prst="rect">
                <a:avLst/>
              </a:prstGeom>
              <a:solidFill>
                <a:srgbClr val="BF420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7" name="Rectangle 74"/>
              <p:cNvSpPr>
                <a:spLocks noChangeArrowheads="1"/>
              </p:cNvSpPr>
              <p:nvPr/>
            </p:nvSpPr>
            <p:spPr bwMode="auto">
              <a:xfrm>
                <a:off x="533400" y="228599"/>
                <a:ext cx="2828549" cy="6266963"/>
              </a:xfrm>
              <a:prstGeom prst="rect">
                <a:avLst/>
              </a:prstGeom>
              <a:solidFill>
                <a:srgbClr val="E669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58" name="Rectangle 74"/>
              <p:cNvSpPr>
                <a:spLocks noChangeArrowheads="1"/>
              </p:cNvSpPr>
              <p:nvPr/>
            </p:nvSpPr>
            <p:spPr bwMode="auto">
              <a:xfrm>
                <a:off x="533400" y="457201"/>
                <a:ext cx="2828549" cy="6038362"/>
              </a:xfrm>
              <a:prstGeom prst="rect">
                <a:avLst/>
              </a:prstGeom>
              <a:solidFill>
                <a:srgbClr val="D6402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9" name="Rectangle 74"/>
              <p:cNvSpPr>
                <a:spLocks noChangeArrowheads="1"/>
              </p:cNvSpPr>
              <p:nvPr/>
            </p:nvSpPr>
            <p:spPr bwMode="auto">
              <a:xfrm>
                <a:off x="533400" y="981074"/>
                <a:ext cx="2828549" cy="5514487"/>
              </a:xfrm>
              <a:prstGeom prst="rect">
                <a:avLst/>
              </a:prstGeom>
              <a:solidFill>
                <a:srgbClr val="BE321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0" name="Rectangle 74"/>
              <p:cNvSpPr>
                <a:spLocks noChangeArrowheads="1"/>
              </p:cNvSpPr>
              <p:nvPr/>
            </p:nvSpPr>
            <p:spPr bwMode="auto">
              <a:xfrm>
                <a:off x="533400" y="1219201"/>
                <a:ext cx="2828549" cy="5276362"/>
              </a:xfrm>
              <a:prstGeom prst="rect">
                <a:avLst/>
              </a:prstGeom>
              <a:solidFill>
                <a:srgbClr val="B5250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1" name="Rectangle 74"/>
              <p:cNvSpPr>
                <a:spLocks noChangeArrowheads="1"/>
              </p:cNvSpPr>
              <p:nvPr/>
            </p:nvSpPr>
            <p:spPr bwMode="auto">
              <a:xfrm>
                <a:off x="533400" y="5715000"/>
                <a:ext cx="2828549" cy="780562"/>
              </a:xfrm>
              <a:prstGeom prst="rect">
                <a:avLst/>
              </a:prstGeom>
              <a:solidFill>
                <a:srgbClr val="AC1B0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grpSp>
          <p:nvGrpSpPr>
            <p:cNvPr id="4" name="Group 32"/>
            <p:cNvGrpSpPr/>
            <p:nvPr/>
          </p:nvGrpSpPr>
          <p:grpSpPr>
            <a:xfrm>
              <a:off x="968592" y="6170991"/>
              <a:ext cx="914400" cy="533479"/>
              <a:chOff x="518032" y="978681"/>
              <a:chExt cx="4572000" cy="2667393"/>
            </a:xfrm>
          </p:grpSpPr>
          <p:sp>
            <p:nvSpPr>
              <p:cNvPr id="97" name="Rectangle 37"/>
              <p:cNvSpPr>
                <a:spLocks noChangeArrowheads="1"/>
              </p:cNvSpPr>
              <p:nvPr userDrawn="1"/>
            </p:nvSpPr>
            <p:spPr bwMode="black">
              <a:xfrm>
                <a:off x="3295650" y="978681"/>
                <a:ext cx="1143000" cy="263229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  <p:sp>
            <p:nvSpPr>
              <p:cNvPr id="98" name="Freeform 7"/>
              <p:cNvSpPr>
                <a:spLocks noEditPoints="1"/>
              </p:cNvSpPr>
              <p:nvPr userDrawn="1"/>
            </p:nvSpPr>
            <p:spPr bwMode="black">
              <a:xfrm>
                <a:off x="518032" y="1922794"/>
                <a:ext cx="4572000" cy="1723280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</p:grpSp>
      </p:grpSp>
      <p:sp>
        <p:nvSpPr>
          <p:cNvPr id="31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609601" y="3048000"/>
            <a:ext cx="914400" cy="762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AU" noProof="0" dirty="0" smtClean="0"/>
              <a:t>Click icon to add picture</a:t>
            </a:r>
            <a:endParaRPr lang="en-AU" noProof="0" dirty="0"/>
          </a:p>
        </p:txBody>
      </p:sp>
      <p:grpSp>
        <p:nvGrpSpPr>
          <p:cNvPr id="3" name="Group 31"/>
          <p:cNvGrpSpPr/>
          <p:nvPr/>
        </p:nvGrpSpPr>
        <p:grpSpPr>
          <a:xfrm>
            <a:off x="489086" y="2901697"/>
            <a:ext cx="1209752" cy="151219"/>
            <a:chOff x="489087" y="2521685"/>
            <a:chExt cx="1209752" cy="151219"/>
          </a:xfrm>
        </p:grpSpPr>
        <p:cxnSp>
          <p:nvCxnSpPr>
            <p:cNvPr id="33" name="Straight Connector 32"/>
            <p:cNvCxnSpPr/>
            <p:nvPr userDrawn="1"/>
          </p:nvCxnSpPr>
          <p:spPr>
            <a:xfrm rot="10800000">
              <a:off x="489087" y="2521686"/>
              <a:ext cx="12097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rot="5400000">
              <a:off x="413478" y="2597295"/>
              <a:ext cx="15121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add the presentation’s main title</a:t>
            </a:r>
            <a:endParaRPr lang="en-AU" noProof="0" dirty="0"/>
          </a:p>
        </p:txBody>
      </p:sp>
      <p:sp>
        <p:nvSpPr>
          <p:cNvPr id="4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AU" noProof="0" dirty="0" smtClean="0"/>
              <a:t>Subtitle and date (move higher if title is only one line)</a:t>
            </a:r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+mj-lt"/>
              </a:defRPr>
            </a:lvl1pPr>
            <a:lvl2pPr>
              <a:defRPr sz="1000">
                <a:solidFill>
                  <a:schemeClr val="bg1"/>
                </a:solidFill>
                <a:latin typeface="+mj-lt"/>
              </a:defRPr>
            </a:lvl2pPr>
            <a:lvl3pPr>
              <a:defRPr sz="1000">
                <a:solidFill>
                  <a:schemeClr val="bg1"/>
                </a:solidFill>
                <a:latin typeface="+mj-lt"/>
              </a:defRPr>
            </a:lvl3pPr>
            <a:lvl4pPr>
              <a:defRPr sz="1000">
                <a:solidFill>
                  <a:schemeClr val="bg1"/>
                </a:solidFill>
                <a:latin typeface="+mj-lt"/>
              </a:defRPr>
            </a:lvl4pPr>
            <a:lvl5pPr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AU" noProof="0" dirty="0" smtClean="0"/>
              <a:t>www.pwc.com.au</a:t>
            </a:r>
            <a:endParaRPr lang="en-AU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1"/>
            <a:ext cx="3962400" cy="4419599"/>
          </a:xfrm>
        </p:spPr>
        <p:txBody>
          <a:bodyPr/>
          <a:lstStyle/>
          <a:p>
            <a:pPr lvl="0"/>
            <a:r>
              <a:rPr lang="en-AU" noProof="0" dirty="0" smtClean="0"/>
              <a:t>Click to edit Master text styles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201" y="1752600"/>
            <a:ext cx="3962399" cy="4419600"/>
          </a:xfrm>
        </p:spPr>
        <p:txBody>
          <a:bodyPr/>
          <a:lstStyle/>
          <a:p>
            <a:pPr lvl="0"/>
            <a:r>
              <a:rPr lang="en-AU" noProof="0" dirty="0" smtClean="0"/>
              <a:t>Click to edit Master text styles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Digital and Prevention / Early Intervention</a:t>
            </a:r>
            <a:endParaRPr lang="en-AU" dirty="0"/>
          </a:p>
        </p:txBody>
      </p:sp>
      <p:cxnSp>
        <p:nvCxnSpPr>
          <p:cNvPr id="62" name="Shape 61"/>
          <p:cNvCxnSpPr/>
          <p:nvPr/>
        </p:nvCxnSpPr>
        <p:spPr>
          <a:xfrm rot="5400000" flipH="1" flipV="1">
            <a:off x="4423800" y="-3433199"/>
            <a:ext cx="144000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December 2016</a:t>
            </a:r>
            <a:endParaRPr lang="en-AU" dirty="0"/>
          </a:p>
        </p:txBody>
      </p:sp>
      <p:sp>
        <p:nvSpPr>
          <p:cNvPr id="12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AU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AU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: Client Log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968592" y="-5815"/>
            <a:ext cx="8175409" cy="6710285"/>
            <a:chOff x="968592" y="-5815"/>
            <a:chExt cx="8175409" cy="6710285"/>
          </a:xfrm>
        </p:grpSpPr>
        <p:grpSp>
          <p:nvGrpSpPr>
            <p:cNvPr id="35" name="Group 23"/>
            <p:cNvGrpSpPr/>
            <p:nvPr userDrawn="1"/>
          </p:nvGrpSpPr>
          <p:grpSpPr>
            <a:xfrm>
              <a:off x="1752601" y="-5815"/>
              <a:ext cx="7391400" cy="6181825"/>
              <a:chOff x="533400" y="228599"/>
              <a:chExt cx="3752849" cy="6266963"/>
            </a:xfrm>
          </p:grpSpPr>
          <p:sp>
            <p:nvSpPr>
              <p:cNvPr id="36" name="Rectangle 66"/>
              <p:cNvSpPr>
                <a:spLocks noChangeArrowheads="1"/>
              </p:cNvSpPr>
              <p:nvPr/>
            </p:nvSpPr>
            <p:spPr bwMode="auto">
              <a:xfrm>
                <a:off x="533400" y="4725009"/>
                <a:ext cx="3482025" cy="1770553"/>
              </a:xfrm>
              <a:prstGeom prst="rect">
                <a:avLst/>
              </a:prstGeom>
              <a:solidFill>
                <a:srgbClr val="F3BC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7" name="Rectangle 72"/>
              <p:cNvSpPr>
                <a:spLocks noChangeArrowheads="1"/>
              </p:cNvSpPr>
              <p:nvPr/>
            </p:nvSpPr>
            <p:spPr bwMode="auto">
              <a:xfrm>
                <a:off x="533400" y="5344696"/>
                <a:ext cx="3752849" cy="1150866"/>
              </a:xfrm>
              <a:prstGeom prst="rect">
                <a:avLst/>
              </a:prstGeom>
              <a:solidFill>
                <a:srgbClr val="E669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2" name="Rectangle 68"/>
              <p:cNvSpPr>
                <a:spLocks noChangeArrowheads="1"/>
              </p:cNvSpPr>
              <p:nvPr/>
            </p:nvSpPr>
            <p:spPr bwMode="auto">
              <a:xfrm>
                <a:off x="533400" y="939078"/>
                <a:ext cx="3288579" cy="5556483"/>
              </a:xfrm>
              <a:prstGeom prst="rect">
                <a:avLst/>
              </a:prstGeom>
              <a:solidFill>
                <a:srgbClr val="E4C7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3" name="Rectangle 70"/>
              <p:cNvSpPr>
                <a:spLocks noChangeArrowheads="1"/>
              </p:cNvSpPr>
              <p:nvPr/>
            </p:nvSpPr>
            <p:spPr bwMode="auto">
              <a:xfrm>
                <a:off x="533400" y="463253"/>
                <a:ext cx="3172512" cy="6032309"/>
              </a:xfrm>
              <a:prstGeom prst="rect">
                <a:avLst/>
              </a:prstGeom>
              <a:solidFill>
                <a:srgbClr val="EE9C3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4" name="Rectangle 74"/>
              <p:cNvSpPr>
                <a:spLocks noChangeArrowheads="1"/>
              </p:cNvSpPr>
              <p:nvPr/>
            </p:nvSpPr>
            <p:spPr bwMode="auto">
              <a:xfrm>
                <a:off x="533400" y="939078"/>
                <a:ext cx="3172512" cy="5556483"/>
              </a:xfrm>
              <a:prstGeom prst="rect">
                <a:avLst/>
              </a:prstGeom>
              <a:solidFill>
                <a:srgbClr val="D4792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8" name="Rectangle 74"/>
              <p:cNvSpPr>
                <a:spLocks noChangeArrowheads="1"/>
              </p:cNvSpPr>
              <p:nvPr/>
            </p:nvSpPr>
            <p:spPr bwMode="auto">
              <a:xfrm>
                <a:off x="533400" y="4725009"/>
                <a:ext cx="3288579" cy="1770553"/>
              </a:xfrm>
              <a:prstGeom prst="rect">
                <a:avLst/>
              </a:prstGeom>
              <a:solidFill>
                <a:srgbClr val="D892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9" name="Rectangle 74"/>
              <p:cNvSpPr>
                <a:spLocks noChangeArrowheads="1"/>
              </p:cNvSpPr>
              <p:nvPr/>
            </p:nvSpPr>
            <p:spPr bwMode="auto">
              <a:xfrm>
                <a:off x="533400" y="4725009"/>
                <a:ext cx="3172512" cy="1770553"/>
              </a:xfrm>
              <a:prstGeom prst="rect">
                <a:avLst/>
              </a:prstGeom>
              <a:solidFill>
                <a:srgbClr val="C9591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0" name="Rectangle 72"/>
              <p:cNvSpPr>
                <a:spLocks noChangeArrowheads="1"/>
              </p:cNvSpPr>
              <p:nvPr/>
            </p:nvSpPr>
            <p:spPr bwMode="auto">
              <a:xfrm>
                <a:off x="533400" y="5344696"/>
                <a:ext cx="3482025" cy="1150866"/>
              </a:xfrm>
              <a:prstGeom prst="rect">
                <a:avLst/>
              </a:prstGeom>
              <a:solidFill>
                <a:srgbClr val="DA4D5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1" name="Rectangle 74"/>
              <p:cNvSpPr>
                <a:spLocks noChangeArrowheads="1"/>
              </p:cNvSpPr>
              <p:nvPr/>
            </p:nvSpPr>
            <p:spPr bwMode="auto">
              <a:xfrm>
                <a:off x="533400" y="5344696"/>
                <a:ext cx="3288579" cy="1150866"/>
              </a:xfrm>
              <a:prstGeom prst="rect">
                <a:avLst/>
              </a:prstGeom>
              <a:solidFill>
                <a:srgbClr val="C23C3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2" name="Rectangle 74"/>
              <p:cNvSpPr>
                <a:spLocks noChangeArrowheads="1"/>
              </p:cNvSpPr>
              <p:nvPr/>
            </p:nvSpPr>
            <p:spPr bwMode="auto">
              <a:xfrm>
                <a:off x="533400" y="5344696"/>
                <a:ext cx="3172512" cy="1150866"/>
              </a:xfrm>
              <a:prstGeom prst="rect">
                <a:avLst/>
              </a:prstGeom>
              <a:solidFill>
                <a:srgbClr val="B5250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7" name="Rectangle 74"/>
              <p:cNvSpPr>
                <a:spLocks noChangeArrowheads="1"/>
              </p:cNvSpPr>
              <p:nvPr/>
            </p:nvSpPr>
            <p:spPr bwMode="auto">
              <a:xfrm>
                <a:off x="533400" y="228599"/>
                <a:ext cx="2940377" cy="6266963"/>
              </a:xfrm>
              <a:prstGeom prst="rect">
                <a:avLst/>
              </a:prstGeom>
              <a:solidFill>
                <a:srgbClr val="F3BE2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58" name="Rectangle 74"/>
              <p:cNvSpPr>
                <a:spLocks noChangeArrowheads="1"/>
              </p:cNvSpPr>
              <p:nvPr/>
            </p:nvSpPr>
            <p:spPr bwMode="auto">
              <a:xfrm>
                <a:off x="533400" y="463253"/>
                <a:ext cx="2940377" cy="6032309"/>
              </a:xfrm>
              <a:prstGeom prst="rect">
                <a:avLst/>
              </a:prstGeom>
              <a:solidFill>
                <a:srgbClr val="E2740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9" name="Rectangle 74"/>
              <p:cNvSpPr>
                <a:spLocks noChangeArrowheads="1"/>
              </p:cNvSpPr>
              <p:nvPr/>
            </p:nvSpPr>
            <p:spPr bwMode="auto">
              <a:xfrm>
                <a:off x="533400" y="939078"/>
                <a:ext cx="2940377" cy="5556483"/>
              </a:xfrm>
              <a:prstGeom prst="rect">
                <a:avLst/>
              </a:prstGeom>
              <a:solidFill>
                <a:srgbClr val="C95A0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0" name="Rectangle 74"/>
              <p:cNvSpPr>
                <a:spLocks noChangeArrowheads="1"/>
              </p:cNvSpPr>
              <p:nvPr/>
            </p:nvSpPr>
            <p:spPr bwMode="auto">
              <a:xfrm>
                <a:off x="533400" y="4725009"/>
                <a:ext cx="2940377" cy="1770553"/>
              </a:xfrm>
              <a:prstGeom prst="rect">
                <a:avLst/>
              </a:prstGeom>
              <a:solidFill>
                <a:srgbClr val="BF420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1" name="Rectangle 74"/>
              <p:cNvSpPr>
                <a:spLocks noChangeArrowheads="1"/>
              </p:cNvSpPr>
              <p:nvPr/>
            </p:nvSpPr>
            <p:spPr bwMode="auto">
              <a:xfrm>
                <a:off x="533400" y="5344696"/>
                <a:ext cx="2940377" cy="1150866"/>
              </a:xfrm>
              <a:prstGeom prst="rect">
                <a:avLst/>
              </a:prstGeom>
              <a:solidFill>
                <a:srgbClr val="AC1B0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grpSp>
          <p:nvGrpSpPr>
            <p:cNvPr id="4" name="Group 32"/>
            <p:cNvGrpSpPr/>
            <p:nvPr/>
          </p:nvGrpSpPr>
          <p:grpSpPr>
            <a:xfrm>
              <a:off x="968592" y="6170991"/>
              <a:ext cx="914400" cy="533479"/>
              <a:chOff x="518032" y="978681"/>
              <a:chExt cx="4572000" cy="2667393"/>
            </a:xfrm>
          </p:grpSpPr>
          <p:sp>
            <p:nvSpPr>
              <p:cNvPr id="97" name="Rectangle 37"/>
              <p:cNvSpPr>
                <a:spLocks noChangeArrowheads="1"/>
              </p:cNvSpPr>
              <p:nvPr userDrawn="1"/>
            </p:nvSpPr>
            <p:spPr bwMode="black">
              <a:xfrm>
                <a:off x="3295650" y="978681"/>
                <a:ext cx="1143000" cy="263229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  <p:sp>
            <p:nvSpPr>
              <p:cNvPr id="98" name="Freeform 7"/>
              <p:cNvSpPr>
                <a:spLocks noEditPoints="1"/>
              </p:cNvSpPr>
              <p:nvPr userDrawn="1"/>
            </p:nvSpPr>
            <p:spPr bwMode="black">
              <a:xfrm>
                <a:off x="518032" y="1922794"/>
                <a:ext cx="4572000" cy="1723280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noProof="0"/>
              </a:p>
            </p:txBody>
          </p:sp>
        </p:grpSp>
      </p:grpSp>
      <p:sp>
        <p:nvSpPr>
          <p:cNvPr id="31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609601" y="3048000"/>
            <a:ext cx="914400" cy="762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AU" noProof="0" dirty="0" smtClean="0"/>
              <a:t>Click icon to add picture</a:t>
            </a:r>
            <a:endParaRPr lang="en-AU" noProof="0" dirty="0"/>
          </a:p>
        </p:txBody>
      </p:sp>
      <p:grpSp>
        <p:nvGrpSpPr>
          <p:cNvPr id="3" name="Group 31"/>
          <p:cNvGrpSpPr/>
          <p:nvPr/>
        </p:nvGrpSpPr>
        <p:grpSpPr>
          <a:xfrm>
            <a:off x="489086" y="2901697"/>
            <a:ext cx="1209752" cy="151219"/>
            <a:chOff x="489087" y="2521685"/>
            <a:chExt cx="1209752" cy="151219"/>
          </a:xfrm>
        </p:grpSpPr>
        <p:cxnSp>
          <p:nvCxnSpPr>
            <p:cNvPr id="33" name="Straight Connector 32"/>
            <p:cNvCxnSpPr/>
            <p:nvPr userDrawn="1"/>
          </p:nvCxnSpPr>
          <p:spPr>
            <a:xfrm rot="10800000">
              <a:off x="489087" y="2521686"/>
              <a:ext cx="12097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rot="5400000">
              <a:off x="413478" y="2597295"/>
              <a:ext cx="15121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add the presentation’s main title</a:t>
            </a:r>
            <a:endParaRPr lang="en-AU" noProof="0" dirty="0"/>
          </a:p>
        </p:txBody>
      </p:sp>
      <p:sp>
        <p:nvSpPr>
          <p:cNvPr id="4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AU" noProof="0" dirty="0" smtClean="0"/>
              <a:t>Subtitle and date (move higher if title is only one line)</a:t>
            </a:r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+mj-lt"/>
              </a:defRPr>
            </a:lvl1pPr>
            <a:lvl2pPr>
              <a:defRPr sz="1000">
                <a:solidFill>
                  <a:schemeClr val="bg1"/>
                </a:solidFill>
                <a:latin typeface="+mj-lt"/>
              </a:defRPr>
            </a:lvl2pPr>
            <a:lvl3pPr>
              <a:defRPr sz="1000">
                <a:solidFill>
                  <a:schemeClr val="bg1"/>
                </a:solidFill>
                <a:latin typeface="+mj-lt"/>
              </a:defRPr>
            </a:lvl3pPr>
            <a:lvl4pPr>
              <a:defRPr sz="1000">
                <a:solidFill>
                  <a:schemeClr val="bg1"/>
                </a:solidFill>
                <a:latin typeface="+mj-lt"/>
              </a:defRPr>
            </a:lvl4pPr>
            <a:lvl5pPr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AU" noProof="0" dirty="0" smtClean="0"/>
              <a:t>www.pwc.com.au</a:t>
            </a:r>
            <a:endParaRPr lang="en-AU" noProof="0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: Halftone Maro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35"/>
          <p:cNvGrpSpPr/>
          <p:nvPr userDrawn="1"/>
        </p:nvGrpSpPr>
        <p:grpSpPr>
          <a:xfrm>
            <a:off x="970812" y="5769514"/>
            <a:ext cx="1230060" cy="934956"/>
            <a:chOff x="-6746876" y="-3228975"/>
            <a:chExt cx="4248150" cy="3228975"/>
          </a:xfrm>
        </p:grpSpPr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-4043364" y="-2239962"/>
              <a:ext cx="1544638" cy="398463"/>
            </a:xfrm>
            <a:prstGeom prst="rect">
              <a:avLst/>
            </a:prstGeom>
            <a:solidFill>
              <a:srgbClr val="CFBDB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-4043364" y="-2832100"/>
              <a:ext cx="1346201" cy="990600"/>
            </a:xfrm>
            <a:prstGeom prst="rect">
              <a:avLst/>
            </a:prstGeom>
            <a:solidFill>
              <a:srgbClr val="DFD3D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-4043364" y="-3228975"/>
              <a:ext cx="792163" cy="1387475"/>
            </a:xfrm>
            <a:prstGeom prst="rect">
              <a:avLst/>
            </a:prstGeom>
            <a:solidFill>
              <a:srgbClr val="D7C8C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-4043364" y="-3071812"/>
              <a:ext cx="944563" cy="1230312"/>
            </a:xfrm>
            <a:prstGeom prst="rect">
              <a:avLst/>
            </a:prstGeom>
            <a:solidFill>
              <a:srgbClr val="E7DED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" name="Rectangle 17"/>
            <p:cNvSpPr>
              <a:spLocks noChangeArrowheads="1"/>
            </p:cNvSpPr>
            <p:nvPr/>
          </p:nvSpPr>
          <p:spPr bwMode="auto">
            <a:xfrm>
              <a:off x="-4043364" y="-2239962"/>
              <a:ext cx="1346201" cy="398463"/>
            </a:xfrm>
            <a:prstGeom prst="rect">
              <a:avLst/>
            </a:prstGeom>
            <a:solidFill>
              <a:srgbClr val="B79C9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" name="Rectangle 18"/>
            <p:cNvSpPr>
              <a:spLocks noChangeArrowheads="1"/>
            </p:cNvSpPr>
            <p:nvPr/>
          </p:nvSpPr>
          <p:spPr bwMode="auto">
            <a:xfrm>
              <a:off x="-4043364" y="-3071812"/>
              <a:ext cx="792163" cy="1230312"/>
            </a:xfrm>
            <a:prstGeom prst="rect">
              <a:avLst/>
            </a:prstGeom>
            <a:solidFill>
              <a:srgbClr val="BFA7A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" name="Rectangle 21"/>
            <p:cNvSpPr>
              <a:spLocks noChangeArrowheads="1"/>
            </p:cNvSpPr>
            <p:nvPr/>
          </p:nvSpPr>
          <p:spPr bwMode="auto">
            <a:xfrm>
              <a:off x="-4043364" y="-2832101"/>
              <a:ext cx="944563" cy="990601"/>
            </a:xfrm>
            <a:prstGeom prst="rect">
              <a:avLst/>
            </a:prstGeom>
            <a:solidFill>
              <a:srgbClr val="BFA7A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" name="Rectangle 16"/>
            <p:cNvSpPr>
              <a:spLocks noChangeArrowheads="1"/>
            </p:cNvSpPr>
            <p:nvPr/>
          </p:nvSpPr>
          <p:spPr bwMode="auto">
            <a:xfrm>
              <a:off x="-4043364" y="-2239962"/>
              <a:ext cx="944563" cy="398463"/>
            </a:xfrm>
            <a:prstGeom prst="rect">
              <a:avLst/>
            </a:prstGeom>
            <a:solidFill>
              <a:srgbClr val="A8868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-4043364" y="-2832101"/>
              <a:ext cx="792163" cy="990601"/>
            </a:xfrm>
            <a:prstGeom prst="rect">
              <a:avLst/>
            </a:prstGeom>
            <a:solidFill>
              <a:srgbClr val="A8868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-4043364" y="-2239962"/>
              <a:ext cx="792163" cy="398463"/>
            </a:xfrm>
            <a:prstGeom prst="rect">
              <a:avLst/>
            </a:prstGeom>
            <a:solidFill>
              <a:srgbClr val="98706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4" name="Rectangle 13"/>
            <p:cNvSpPr>
              <a:spLocks noChangeArrowheads="1"/>
            </p:cNvSpPr>
            <p:nvPr/>
          </p:nvSpPr>
          <p:spPr bwMode="auto">
            <a:xfrm>
              <a:off x="-4043364" y="-2433637"/>
              <a:ext cx="495300" cy="592137"/>
            </a:xfrm>
            <a:prstGeom prst="rect">
              <a:avLst/>
            </a:prstGeom>
            <a:solidFill>
              <a:srgbClr val="90656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>
              <a:off x="-4833939" y="-1841500"/>
              <a:ext cx="790575" cy="198438"/>
            </a:xfrm>
            <a:prstGeom prst="rect">
              <a:avLst/>
            </a:prstGeom>
            <a:solidFill>
              <a:srgbClr val="804F4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" name="Rectangle 12"/>
            <p:cNvSpPr>
              <a:spLocks noChangeArrowheads="1"/>
            </p:cNvSpPr>
            <p:nvPr/>
          </p:nvSpPr>
          <p:spPr bwMode="auto">
            <a:xfrm>
              <a:off x="-4043364" y="-2239962"/>
              <a:ext cx="495300" cy="398463"/>
            </a:xfrm>
            <a:prstGeom prst="rect">
              <a:avLst/>
            </a:prstGeom>
            <a:solidFill>
              <a:srgbClr val="804F4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-4373564" y="-1185862"/>
              <a:ext cx="787400" cy="839788"/>
            </a:xfrm>
            <a:custGeom>
              <a:avLst/>
              <a:gdLst/>
              <a:ahLst/>
              <a:cxnLst>
                <a:cxn ang="0">
                  <a:pos x="134" y="24"/>
                </a:cxn>
                <a:cxn ang="0">
                  <a:pos x="79" y="104"/>
                </a:cxn>
                <a:cxn ang="0">
                  <a:pos x="142" y="184"/>
                </a:cxn>
                <a:cxn ang="0">
                  <a:pos x="210" y="161"/>
                </a:cxn>
                <a:cxn ang="0">
                  <a:pos x="210" y="200"/>
                </a:cxn>
                <a:cxn ang="0">
                  <a:pos x="113" y="224"/>
                </a:cxn>
                <a:cxn ang="0">
                  <a:pos x="32" y="194"/>
                </a:cxn>
                <a:cxn ang="0">
                  <a:pos x="0" y="115"/>
                </a:cxn>
                <a:cxn ang="0">
                  <a:pos x="125" y="0"/>
                </a:cxn>
                <a:cxn ang="0">
                  <a:pos x="208" y="56"/>
                </a:cxn>
                <a:cxn ang="0">
                  <a:pos x="169" y="92"/>
                </a:cxn>
                <a:cxn ang="0">
                  <a:pos x="134" y="81"/>
                </a:cxn>
                <a:cxn ang="0">
                  <a:pos x="134" y="24"/>
                </a:cxn>
              </a:cxnLst>
              <a:rect l="0" t="0" r="r" b="b"/>
              <a:pathLst>
                <a:path w="210" h="224">
                  <a:moveTo>
                    <a:pt x="134" y="24"/>
                  </a:moveTo>
                  <a:cubicBezTo>
                    <a:pt x="98" y="30"/>
                    <a:pt x="79" y="57"/>
                    <a:pt x="79" y="104"/>
                  </a:cubicBezTo>
                  <a:cubicBezTo>
                    <a:pt x="79" y="152"/>
                    <a:pt x="104" y="184"/>
                    <a:pt x="142" y="184"/>
                  </a:cubicBezTo>
                  <a:cubicBezTo>
                    <a:pt x="160" y="184"/>
                    <a:pt x="176" y="178"/>
                    <a:pt x="210" y="161"/>
                  </a:cubicBezTo>
                  <a:cubicBezTo>
                    <a:pt x="210" y="200"/>
                    <a:pt x="210" y="200"/>
                    <a:pt x="210" y="200"/>
                  </a:cubicBezTo>
                  <a:cubicBezTo>
                    <a:pt x="169" y="219"/>
                    <a:pt x="145" y="224"/>
                    <a:pt x="113" y="224"/>
                  </a:cubicBezTo>
                  <a:cubicBezTo>
                    <a:pt x="77" y="224"/>
                    <a:pt x="52" y="215"/>
                    <a:pt x="32" y="194"/>
                  </a:cubicBezTo>
                  <a:cubicBezTo>
                    <a:pt x="11" y="173"/>
                    <a:pt x="0" y="146"/>
                    <a:pt x="0" y="115"/>
                  </a:cubicBezTo>
                  <a:cubicBezTo>
                    <a:pt x="0" y="47"/>
                    <a:pt x="51" y="0"/>
                    <a:pt x="125" y="0"/>
                  </a:cubicBezTo>
                  <a:cubicBezTo>
                    <a:pt x="174" y="0"/>
                    <a:pt x="208" y="23"/>
                    <a:pt x="208" y="56"/>
                  </a:cubicBezTo>
                  <a:cubicBezTo>
                    <a:pt x="208" y="77"/>
                    <a:pt x="192" y="92"/>
                    <a:pt x="169" y="92"/>
                  </a:cubicBezTo>
                  <a:cubicBezTo>
                    <a:pt x="157" y="92"/>
                    <a:pt x="147" y="88"/>
                    <a:pt x="134" y="81"/>
                  </a:cubicBezTo>
                  <a:lnTo>
                    <a:pt x="134" y="24"/>
                  </a:lnTo>
                  <a:close/>
                </a:path>
              </a:pathLst>
            </a:custGeom>
            <a:solidFill>
              <a:srgbClr val="6023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-5741989" y="-1185862"/>
              <a:ext cx="1365250" cy="828675"/>
            </a:xfrm>
            <a:custGeom>
              <a:avLst/>
              <a:gdLst/>
              <a:ahLst/>
              <a:cxnLst>
                <a:cxn ang="0">
                  <a:pos x="319" y="115"/>
                </a:cxn>
                <a:cxn ang="0">
                  <a:pos x="364" y="37"/>
                </a:cxn>
                <a:cxn ang="0">
                  <a:pos x="326" y="0"/>
                </a:cxn>
                <a:cxn ang="0">
                  <a:pos x="295" y="13"/>
                </a:cxn>
                <a:cxn ang="0">
                  <a:pos x="295" y="97"/>
                </a:cxn>
                <a:cxn ang="0">
                  <a:pos x="242" y="169"/>
                </a:cxn>
                <a:cxn ang="0">
                  <a:pos x="242" y="6"/>
                </a:cxn>
                <a:cxn ang="0">
                  <a:pos x="191" y="6"/>
                </a:cxn>
                <a:cxn ang="0">
                  <a:pos x="106" y="146"/>
                </a:cxn>
                <a:cxn ang="0">
                  <a:pos x="106" y="6"/>
                </a:cxn>
                <a:cxn ang="0">
                  <a:pos x="77" y="6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42" y="48"/>
                </a:cxn>
                <a:cxn ang="0">
                  <a:pos x="42" y="221"/>
                </a:cxn>
                <a:cxn ang="0">
                  <a:pos x="96" y="221"/>
                </a:cxn>
                <a:cxn ang="0">
                  <a:pos x="177" y="87"/>
                </a:cxn>
                <a:cxn ang="0">
                  <a:pos x="177" y="221"/>
                </a:cxn>
                <a:cxn ang="0">
                  <a:pos x="237" y="221"/>
                </a:cxn>
                <a:cxn ang="0">
                  <a:pos x="319" y="115"/>
                </a:cxn>
              </a:cxnLst>
              <a:rect l="0" t="0" r="r" b="b"/>
              <a:pathLst>
                <a:path w="364" h="221">
                  <a:moveTo>
                    <a:pt x="319" y="115"/>
                  </a:moveTo>
                  <a:cubicBezTo>
                    <a:pt x="352" y="74"/>
                    <a:pt x="364" y="57"/>
                    <a:pt x="364" y="37"/>
                  </a:cubicBezTo>
                  <a:cubicBezTo>
                    <a:pt x="364" y="17"/>
                    <a:pt x="348" y="0"/>
                    <a:pt x="326" y="0"/>
                  </a:cubicBezTo>
                  <a:cubicBezTo>
                    <a:pt x="313" y="0"/>
                    <a:pt x="301" y="7"/>
                    <a:pt x="295" y="13"/>
                  </a:cubicBezTo>
                  <a:cubicBezTo>
                    <a:pt x="295" y="97"/>
                    <a:pt x="295" y="97"/>
                    <a:pt x="295" y="97"/>
                  </a:cubicBezTo>
                  <a:cubicBezTo>
                    <a:pt x="242" y="169"/>
                    <a:pt x="242" y="169"/>
                    <a:pt x="242" y="169"/>
                  </a:cubicBezTo>
                  <a:cubicBezTo>
                    <a:pt x="242" y="6"/>
                    <a:pt x="242" y="6"/>
                    <a:pt x="242" y="6"/>
                  </a:cubicBezTo>
                  <a:cubicBezTo>
                    <a:pt x="191" y="6"/>
                    <a:pt x="191" y="6"/>
                    <a:pt x="191" y="6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221"/>
                    <a:pt x="42" y="221"/>
                    <a:pt x="42" y="221"/>
                  </a:cubicBezTo>
                  <a:cubicBezTo>
                    <a:pt x="96" y="221"/>
                    <a:pt x="96" y="221"/>
                    <a:pt x="96" y="221"/>
                  </a:cubicBezTo>
                  <a:cubicBezTo>
                    <a:pt x="177" y="87"/>
                    <a:pt x="177" y="87"/>
                    <a:pt x="177" y="87"/>
                  </a:cubicBezTo>
                  <a:cubicBezTo>
                    <a:pt x="177" y="221"/>
                    <a:pt x="177" y="221"/>
                    <a:pt x="177" y="221"/>
                  </a:cubicBezTo>
                  <a:cubicBezTo>
                    <a:pt x="237" y="221"/>
                    <a:pt x="237" y="221"/>
                    <a:pt x="237" y="221"/>
                  </a:cubicBezTo>
                  <a:lnTo>
                    <a:pt x="319" y="115"/>
                  </a:lnTo>
                  <a:close/>
                </a:path>
              </a:pathLst>
            </a:custGeom>
            <a:solidFill>
              <a:srgbClr val="6023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" name="Freeform 8"/>
            <p:cNvSpPr>
              <a:spLocks noEditPoints="1"/>
            </p:cNvSpPr>
            <p:nvPr/>
          </p:nvSpPr>
          <p:spPr bwMode="auto">
            <a:xfrm>
              <a:off x="-6746876" y="-1181100"/>
              <a:ext cx="977900" cy="1181100"/>
            </a:xfrm>
            <a:custGeom>
              <a:avLst/>
              <a:gdLst/>
              <a:ahLst/>
              <a:cxnLst>
                <a:cxn ang="0">
                  <a:pos x="106" y="193"/>
                </a:cxn>
                <a:cxn ang="0">
                  <a:pos x="118" y="193"/>
                </a:cxn>
                <a:cxn ang="0">
                  <a:pos x="185" y="114"/>
                </a:cxn>
                <a:cxn ang="0">
                  <a:pos x="130" y="46"/>
                </a:cxn>
                <a:cxn ang="0">
                  <a:pos x="106" y="49"/>
                </a:cxn>
                <a:cxn ang="0">
                  <a:pos x="106" y="193"/>
                </a:cxn>
                <a:cxn ang="0">
                  <a:pos x="106" y="287"/>
                </a:cxn>
                <a:cxn ang="0">
                  <a:pos x="141" y="295"/>
                </a:cxn>
                <a:cxn ang="0">
                  <a:pos x="141" y="315"/>
                </a:cxn>
                <a:cxn ang="0">
                  <a:pos x="3" y="315"/>
                </a:cxn>
                <a:cxn ang="0">
                  <a:pos x="3" y="295"/>
                </a:cxn>
                <a:cxn ang="0">
                  <a:pos x="35" y="287"/>
                </a:cxn>
                <a:cxn ang="0">
                  <a:pos x="35" y="46"/>
                </a:cxn>
                <a:cxn ang="0">
                  <a:pos x="0" y="46"/>
                </a:cxn>
                <a:cxn ang="0">
                  <a:pos x="0" y="26"/>
                </a:cxn>
                <a:cxn ang="0">
                  <a:pos x="84" y="0"/>
                </a:cxn>
                <a:cxn ang="0">
                  <a:pos x="106" y="0"/>
                </a:cxn>
                <a:cxn ang="0">
                  <a:pos x="106" y="29"/>
                </a:cxn>
                <a:cxn ang="0">
                  <a:pos x="179" y="1"/>
                </a:cxn>
                <a:cxn ang="0">
                  <a:pos x="261" y="104"/>
                </a:cxn>
                <a:cxn ang="0">
                  <a:pos x="142" y="220"/>
                </a:cxn>
                <a:cxn ang="0">
                  <a:pos x="106" y="218"/>
                </a:cxn>
                <a:cxn ang="0">
                  <a:pos x="106" y="287"/>
                </a:cxn>
              </a:cxnLst>
              <a:rect l="0" t="0" r="r" b="b"/>
              <a:pathLst>
                <a:path w="261" h="315">
                  <a:moveTo>
                    <a:pt x="106" y="193"/>
                  </a:moveTo>
                  <a:cubicBezTo>
                    <a:pt x="112" y="193"/>
                    <a:pt x="114" y="193"/>
                    <a:pt x="118" y="193"/>
                  </a:cubicBezTo>
                  <a:cubicBezTo>
                    <a:pt x="161" y="193"/>
                    <a:pt x="185" y="166"/>
                    <a:pt x="185" y="114"/>
                  </a:cubicBezTo>
                  <a:cubicBezTo>
                    <a:pt x="185" y="70"/>
                    <a:pt x="166" y="46"/>
                    <a:pt x="130" y="46"/>
                  </a:cubicBezTo>
                  <a:cubicBezTo>
                    <a:pt x="125" y="46"/>
                    <a:pt x="118" y="47"/>
                    <a:pt x="106" y="49"/>
                  </a:cubicBezTo>
                  <a:lnTo>
                    <a:pt x="106" y="193"/>
                  </a:lnTo>
                  <a:close/>
                  <a:moveTo>
                    <a:pt x="106" y="287"/>
                  </a:moveTo>
                  <a:cubicBezTo>
                    <a:pt x="141" y="295"/>
                    <a:pt x="141" y="295"/>
                    <a:pt x="141" y="295"/>
                  </a:cubicBezTo>
                  <a:cubicBezTo>
                    <a:pt x="141" y="315"/>
                    <a:pt x="141" y="315"/>
                    <a:pt x="141" y="315"/>
                  </a:cubicBezTo>
                  <a:cubicBezTo>
                    <a:pt x="3" y="315"/>
                    <a:pt x="3" y="315"/>
                    <a:pt x="3" y="315"/>
                  </a:cubicBezTo>
                  <a:cubicBezTo>
                    <a:pt x="3" y="295"/>
                    <a:pt x="3" y="295"/>
                    <a:pt x="3" y="295"/>
                  </a:cubicBezTo>
                  <a:cubicBezTo>
                    <a:pt x="35" y="287"/>
                    <a:pt x="35" y="287"/>
                    <a:pt x="35" y="287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45" y="5"/>
                    <a:pt x="159" y="1"/>
                    <a:pt x="179" y="1"/>
                  </a:cubicBezTo>
                  <a:cubicBezTo>
                    <a:pt x="226" y="1"/>
                    <a:pt x="261" y="44"/>
                    <a:pt x="261" y="104"/>
                  </a:cubicBezTo>
                  <a:cubicBezTo>
                    <a:pt x="261" y="173"/>
                    <a:pt x="214" y="220"/>
                    <a:pt x="142" y="220"/>
                  </a:cubicBezTo>
                  <a:cubicBezTo>
                    <a:pt x="134" y="220"/>
                    <a:pt x="120" y="219"/>
                    <a:pt x="106" y="218"/>
                  </a:cubicBezTo>
                  <a:lnTo>
                    <a:pt x="106" y="287"/>
                  </a:lnTo>
                  <a:close/>
                </a:path>
              </a:pathLst>
            </a:custGeom>
            <a:solidFill>
              <a:srgbClr val="6023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cxnSp>
        <p:nvCxnSpPr>
          <p:cNvPr id="141" name="Shape 140"/>
          <p:cNvCxnSpPr/>
          <p:nvPr/>
        </p:nvCxnSpPr>
        <p:spPr>
          <a:xfrm rot="5400000" flipH="1" flipV="1">
            <a:off x="5100456" y="-2592965"/>
            <a:ext cx="144000" cy="6839712"/>
          </a:xfrm>
          <a:prstGeom prst="bentConnector2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tx1"/>
                </a:solidFill>
              </a:defRPr>
            </a:lvl1pPr>
          </a:lstStyle>
          <a:p>
            <a:r>
              <a:rPr lang="en-AU" noProof="0" dirty="0" smtClean="0"/>
              <a:t>Click to add the presentation’s main title</a:t>
            </a:r>
            <a:endParaRPr lang="en-AU" noProof="0" dirty="0"/>
          </a:p>
        </p:txBody>
      </p:sp>
      <p:sp>
        <p:nvSpPr>
          <p:cNvPr id="14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AU" noProof="0" dirty="0" smtClean="0"/>
              <a:t>Subtitle and date (move higher if title is only one line)</a:t>
            </a:r>
          </a:p>
        </p:txBody>
      </p:sp>
      <p:sp>
        <p:nvSpPr>
          <p:cNvPr id="144" name="Text Placeholder 31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j-lt"/>
              </a:defRPr>
            </a:lvl1pPr>
            <a:lvl2pPr>
              <a:defRPr sz="1000">
                <a:solidFill>
                  <a:schemeClr val="bg1"/>
                </a:solidFill>
                <a:latin typeface="+mj-lt"/>
              </a:defRPr>
            </a:lvl2pPr>
            <a:lvl3pPr>
              <a:defRPr sz="1000">
                <a:solidFill>
                  <a:schemeClr val="bg1"/>
                </a:solidFill>
                <a:latin typeface="+mj-lt"/>
              </a:defRPr>
            </a:lvl3pPr>
            <a:lvl4pPr>
              <a:defRPr sz="1000">
                <a:solidFill>
                  <a:schemeClr val="bg1"/>
                </a:solidFill>
                <a:latin typeface="+mj-lt"/>
              </a:defRPr>
            </a:lvl4pPr>
            <a:lvl5pPr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AU" noProof="0" dirty="0" smtClean="0"/>
              <a:t>www.pwc.com.au</a:t>
            </a:r>
            <a:endParaRPr lang="en-AU" noProof="0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: Halftone Burgund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34"/>
          <p:cNvGrpSpPr/>
          <p:nvPr userDrawn="1"/>
        </p:nvGrpSpPr>
        <p:grpSpPr>
          <a:xfrm>
            <a:off x="970812" y="5769514"/>
            <a:ext cx="1230060" cy="934956"/>
            <a:chOff x="-5946775" y="1493838"/>
            <a:chExt cx="4248150" cy="3228975"/>
          </a:xfrm>
        </p:grpSpPr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-3243263" y="2482851"/>
              <a:ext cx="1544638" cy="398463"/>
            </a:xfrm>
            <a:prstGeom prst="rect">
              <a:avLst/>
            </a:prstGeom>
            <a:solidFill>
              <a:srgbClr val="E3BCB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-3243263" y="1890713"/>
              <a:ext cx="1346201" cy="990600"/>
            </a:xfrm>
            <a:prstGeom prst="rect">
              <a:avLst/>
            </a:prstGeom>
            <a:solidFill>
              <a:srgbClr val="EDD2D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-3243263" y="1493838"/>
              <a:ext cx="792163" cy="1387475"/>
            </a:xfrm>
            <a:prstGeom prst="rect">
              <a:avLst/>
            </a:prstGeom>
            <a:solidFill>
              <a:srgbClr val="E8C7C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-3243263" y="1651001"/>
              <a:ext cx="944563" cy="1230312"/>
            </a:xfrm>
            <a:prstGeom prst="rect">
              <a:avLst/>
            </a:prstGeom>
            <a:solidFill>
              <a:srgbClr val="F1DED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" name="Rectangle 17"/>
            <p:cNvSpPr>
              <a:spLocks noChangeArrowheads="1"/>
            </p:cNvSpPr>
            <p:nvPr/>
          </p:nvSpPr>
          <p:spPr bwMode="auto">
            <a:xfrm>
              <a:off x="-3243263" y="2482851"/>
              <a:ext cx="1346201" cy="398463"/>
            </a:xfrm>
            <a:prstGeom prst="rect">
              <a:avLst/>
            </a:prstGeom>
            <a:solidFill>
              <a:srgbClr val="D69B9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" name="Rectangle 18"/>
            <p:cNvSpPr>
              <a:spLocks noChangeArrowheads="1"/>
            </p:cNvSpPr>
            <p:nvPr/>
          </p:nvSpPr>
          <p:spPr bwMode="auto">
            <a:xfrm>
              <a:off x="-3243263" y="1651001"/>
              <a:ext cx="792163" cy="1230312"/>
            </a:xfrm>
            <a:prstGeom prst="rect">
              <a:avLst/>
            </a:prstGeom>
            <a:solidFill>
              <a:srgbClr val="DAA6A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" name="Rectangle 21"/>
            <p:cNvSpPr>
              <a:spLocks noChangeArrowheads="1"/>
            </p:cNvSpPr>
            <p:nvPr/>
          </p:nvSpPr>
          <p:spPr bwMode="auto">
            <a:xfrm>
              <a:off x="-3243263" y="1890712"/>
              <a:ext cx="944563" cy="990601"/>
            </a:xfrm>
            <a:prstGeom prst="rect">
              <a:avLst/>
            </a:prstGeom>
            <a:solidFill>
              <a:srgbClr val="DAA6A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" name="Rectangle 16"/>
            <p:cNvSpPr>
              <a:spLocks noChangeArrowheads="1"/>
            </p:cNvSpPr>
            <p:nvPr/>
          </p:nvSpPr>
          <p:spPr bwMode="auto">
            <a:xfrm>
              <a:off x="-3243263" y="2482851"/>
              <a:ext cx="944563" cy="398463"/>
            </a:xfrm>
            <a:prstGeom prst="rect">
              <a:avLst/>
            </a:prstGeom>
            <a:solidFill>
              <a:srgbClr val="CC848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-3243263" y="1890712"/>
              <a:ext cx="792163" cy="990601"/>
            </a:xfrm>
            <a:prstGeom prst="rect">
              <a:avLst/>
            </a:prstGeom>
            <a:solidFill>
              <a:srgbClr val="CC848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-3243263" y="2482851"/>
              <a:ext cx="792163" cy="398463"/>
            </a:xfrm>
            <a:prstGeom prst="rect">
              <a:avLst/>
            </a:prstGeom>
            <a:solidFill>
              <a:srgbClr val="C36E6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4" name="Rectangle 13"/>
            <p:cNvSpPr>
              <a:spLocks noChangeArrowheads="1"/>
            </p:cNvSpPr>
            <p:nvPr/>
          </p:nvSpPr>
          <p:spPr bwMode="auto">
            <a:xfrm>
              <a:off x="-3243263" y="2289176"/>
              <a:ext cx="495300" cy="592137"/>
            </a:xfrm>
            <a:prstGeom prst="rect">
              <a:avLst/>
            </a:prstGeom>
            <a:solidFill>
              <a:srgbClr val="BF636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>
              <a:off x="-4033838" y="2881313"/>
              <a:ext cx="790575" cy="198438"/>
            </a:xfrm>
            <a:prstGeom prst="rect">
              <a:avLst/>
            </a:prstGeom>
            <a:solidFill>
              <a:srgbClr val="B54D4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" name="Rectangle 12"/>
            <p:cNvSpPr>
              <a:spLocks noChangeArrowheads="1"/>
            </p:cNvSpPr>
            <p:nvPr/>
          </p:nvSpPr>
          <p:spPr bwMode="auto">
            <a:xfrm>
              <a:off x="-3243263" y="2482851"/>
              <a:ext cx="495300" cy="398463"/>
            </a:xfrm>
            <a:prstGeom prst="rect">
              <a:avLst/>
            </a:prstGeom>
            <a:solidFill>
              <a:srgbClr val="B54D4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-3573463" y="3536951"/>
              <a:ext cx="787400" cy="839788"/>
            </a:xfrm>
            <a:custGeom>
              <a:avLst/>
              <a:gdLst/>
              <a:ahLst/>
              <a:cxnLst>
                <a:cxn ang="0">
                  <a:pos x="134" y="24"/>
                </a:cxn>
                <a:cxn ang="0">
                  <a:pos x="79" y="104"/>
                </a:cxn>
                <a:cxn ang="0">
                  <a:pos x="142" y="184"/>
                </a:cxn>
                <a:cxn ang="0">
                  <a:pos x="210" y="161"/>
                </a:cxn>
                <a:cxn ang="0">
                  <a:pos x="210" y="200"/>
                </a:cxn>
                <a:cxn ang="0">
                  <a:pos x="113" y="224"/>
                </a:cxn>
                <a:cxn ang="0">
                  <a:pos x="32" y="194"/>
                </a:cxn>
                <a:cxn ang="0">
                  <a:pos x="0" y="115"/>
                </a:cxn>
                <a:cxn ang="0">
                  <a:pos x="125" y="0"/>
                </a:cxn>
                <a:cxn ang="0">
                  <a:pos x="208" y="56"/>
                </a:cxn>
                <a:cxn ang="0">
                  <a:pos x="169" y="92"/>
                </a:cxn>
                <a:cxn ang="0">
                  <a:pos x="134" y="81"/>
                </a:cxn>
                <a:cxn ang="0">
                  <a:pos x="134" y="24"/>
                </a:cxn>
              </a:cxnLst>
              <a:rect l="0" t="0" r="r" b="b"/>
              <a:pathLst>
                <a:path w="210" h="224">
                  <a:moveTo>
                    <a:pt x="134" y="24"/>
                  </a:moveTo>
                  <a:cubicBezTo>
                    <a:pt x="98" y="30"/>
                    <a:pt x="79" y="57"/>
                    <a:pt x="79" y="104"/>
                  </a:cubicBezTo>
                  <a:cubicBezTo>
                    <a:pt x="79" y="152"/>
                    <a:pt x="104" y="184"/>
                    <a:pt x="142" y="184"/>
                  </a:cubicBezTo>
                  <a:cubicBezTo>
                    <a:pt x="160" y="184"/>
                    <a:pt x="176" y="178"/>
                    <a:pt x="210" y="161"/>
                  </a:cubicBezTo>
                  <a:cubicBezTo>
                    <a:pt x="210" y="200"/>
                    <a:pt x="210" y="200"/>
                    <a:pt x="210" y="200"/>
                  </a:cubicBezTo>
                  <a:cubicBezTo>
                    <a:pt x="169" y="219"/>
                    <a:pt x="145" y="224"/>
                    <a:pt x="113" y="224"/>
                  </a:cubicBezTo>
                  <a:cubicBezTo>
                    <a:pt x="77" y="224"/>
                    <a:pt x="52" y="215"/>
                    <a:pt x="32" y="194"/>
                  </a:cubicBezTo>
                  <a:cubicBezTo>
                    <a:pt x="11" y="173"/>
                    <a:pt x="0" y="146"/>
                    <a:pt x="0" y="115"/>
                  </a:cubicBezTo>
                  <a:cubicBezTo>
                    <a:pt x="0" y="47"/>
                    <a:pt x="51" y="0"/>
                    <a:pt x="125" y="0"/>
                  </a:cubicBezTo>
                  <a:cubicBezTo>
                    <a:pt x="174" y="0"/>
                    <a:pt x="208" y="23"/>
                    <a:pt x="208" y="56"/>
                  </a:cubicBezTo>
                  <a:cubicBezTo>
                    <a:pt x="208" y="77"/>
                    <a:pt x="192" y="92"/>
                    <a:pt x="169" y="92"/>
                  </a:cubicBezTo>
                  <a:cubicBezTo>
                    <a:pt x="157" y="92"/>
                    <a:pt x="147" y="88"/>
                    <a:pt x="134" y="81"/>
                  </a:cubicBezTo>
                  <a:lnTo>
                    <a:pt x="134" y="24"/>
                  </a:lnTo>
                  <a:close/>
                </a:path>
              </a:pathLst>
            </a:custGeom>
            <a:solidFill>
              <a:srgbClr val="A320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-4941888" y="3536951"/>
              <a:ext cx="1365250" cy="828675"/>
            </a:xfrm>
            <a:custGeom>
              <a:avLst/>
              <a:gdLst/>
              <a:ahLst/>
              <a:cxnLst>
                <a:cxn ang="0">
                  <a:pos x="319" y="115"/>
                </a:cxn>
                <a:cxn ang="0">
                  <a:pos x="364" y="37"/>
                </a:cxn>
                <a:cxn ang="0">
                  <a:pos x="326" y="0"/>
                </a:cxn>
                <a:cxn ang="0">
                  <a:pos x="295" y="13"/>
                </a:cxn>
                <a:cxn ang="0">
                  <a:pos x="295" y="97"/>
                </a:cxn>
                <a:cxn ang="0">
                  <a:pos x="242" y="169"/>
                </a:cxn>
                <a:cxn ang="0">
                  <a:pos x="242" y="6"/>
                </a:cxn>
                <a:cxn ang="0">
                  <a:pos x="191" y="6"/>
                </a:cxn>
                <a:cxn ang="0">
                  <a:pos x="106" y="146"/>
                </a:cxn>
                <a:cxn ang="0">
                  <a:pos x="106" y="6"/>
                </a:cxn>
                <a:cxn ang="0">
                  <a:pos x="77" y="6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42" y="48"/>
                </a:cxn>
                <a:cxn ang="0">
                  <a:pos x="42" y="221"/>
                </a:cxn>
                <a:cxn ang="0">
                  <a:pos x="96" y="221"/>
                </a:cxn>
                <a:cxn ang="0">
                  <a:pos x="177" y="87"/>
                </a:cxn>
                <a:cxn ang="0">
                  <a:pos x="177" y="221"/>
                </a:cxn>
                <a:cxn ang="0">
                  <a:pos x="237" y="221"/>
                </a:cxn>
                <a:cxn ang="0">
                  <a:pos x="319" y="115"/>
                </a:cxn>
              </a:cxnLst>
              <a:rect l="0" t="0" r="r" b="b"/>
              <a:pathLst>
                <a:path w="364" h="221">
                  <a:moveTo>
                    <a:pt x="319" y="115"/>
                  </a:moveTo>
                  <a:cubicBezTo>
                    <a:pt x="352" y="74"/>
                    <a:pt x="364" y="57"/>
                    <a:pt x="364" y="37"/>
                  </a:cubicBezTo>
                  <a:cubicBezTo>
                    <a:pt x="364" y="17"/>
                    <a:pt x="348" y="0"/>
                    <a:pt x="326" y="0"/>
                  </a:cubicBezTo>
                  <a:cubicBezTo>
                    <a:pt x="313" y="0"/>
                    <a:pt x="301" y="7"/>
                    <a:pt x="295" y="13"/>
                  </a:cubicBezTo>
                  <a:cubicBezTo>
                    <a:pt x="295" y="97"/>
                    <a:pt x="295" y="97"/>
                    <a:pt x="295" y="97"/>
                  </a:cubicBezTo>
                  <a:cubicBezTo>
                    <a:pt x="242" y="169"/>
                    <a:pt x="242" y="169"/>
                    <a:pt x="242" y="169"/>
                  </a:cubicBezTo>
                  <a:cubicBezTo>
                    <a:pt x="242" y="6"/>
                    <a:pt x="242" y="6"/>
                    <a:pt x="242" y="6"/>
                  </a:cubicBezTo>
                  <a:cubicBezTo>
                    <a:pt x="191" y="6"/>
                    <a:pt x="191" y="6"/>
                    <a:pt x="191" y="6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221"/>
                    <a:pt x="42" y="221"/>
                    <a:pt x="42" y="221"/>
                  </a:cubicBezTo>
                  <a:cubicBezTo>
                    <a:pt x="96" y="221"/>
                    <a:pt x="96" y="221"/>
                    <a:pt x="96" y="221"/>
                  </a:cubicBezTo>
                  <a:cubicBezTo>
                    <a:pt x="177" y="87"/>
                    <a:pt x="177" y="87"/>
                    <a:pt x="177" y="87"/>
                  </a:cubicBezTo>
                  <a:cubicBezTo>
                    <a:pt x="177" y="221"/>
                    <a:pt x="177" y="221"/>
                    <a:pt x="177" y="221"/>
                  </a:cubicBezTo>
                  <a:cubicBezTo>
                    <a:pt x="237" y="221"/>
                    <a:pt x="237" y="221"/>
                    <a:pt x="237" y="221"/>
                  </a:cubicBezTo>
                  <a:lnTo>
                    <a:pt x="319" y="115"/>
                  </a:lnTo>
                  <a:close/>
                </a:path>
              </a:pathLst>
            </a:custGeom>
            <a:solidFill>
              <a:srgbClr val="A320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" name="Freeform 8"/>
            <p:cNvSpPr>
              <a:spLocks noEditPoints="1"/>
            </p:cNvSpPr>
            <p:nvPr/>
          </p:nvSpPr>
          <p:spPr bwMode="auto">
            <a:xfrm>
              <a:off x="-5946775" y="3541713"/>
              <a:ext cx="977900" cy="1181100"/>
            </a:xfrm>
            <a:custGeom>
              <a:avLst/>
              <a:gdLst/>
              <a:ahLst/>
              <a:cxnLst>
                <a:cxn ang="0">
                  <a:pos x="106" y="193"/>
                </a:cxn>
                <a:cxn ang="0">
                  <a:pos x="118" y="193"/>
                </a:cxn>
                <a:cxn ang="0">
                  <a:pos x="185" y="114"/>
                </a:cxn>
                <a:cxn ang="0">
                  <a:pos x="130" y="46"/>
                </a:cxn>
                <a:cxn ang="0">
                  <a:pos x="106" y="49"/>
                </a:cxn>
                <a:cxn ang="0">
                  <a:pos x="106" y="193"/>
                </a:cxn>
                <a:cxn ang="0">
                  <a:pos x="106" y="287"/>
                </a:cxn>
                <a:cxn ang="0">
                  <a:pos x="141" y="295"/>
                </a:cxn>
                <a:cxn ang="0">
                  <a:pos x="141" y="315"/>
                </a:cxn>
                <a:cxn ang="0">
                  <a:pos x="3" y="315"/>
                </a:cxn>
                <a:cxn ang="0">
                  <a:pos x="3" y="295"/>
                </a:cxn>
                <a:cxn ang="0">
                  <a:pos x="35" y="287"/>
                </a:cxn>
                <a:cxn ang="0">
                  <a:pos x="35" y="46"/>
                </a:cxn>
                <a:cxn ang="0">
                  <a:pos x="0" y="46"/>
                </a:cxn>
                <a:cxn ang="0">
                  <a:pos x="0" y="26"/>
                </a:cxn>
                <a:cxn ang="0">
                  <a:pos x="84" y="0"/>
                </a:cxn>
                <a:cxn ang="0">
                  <a:pos x="106" y="0"/>
                </a:cxn>
                <a:cxn ang="0">
                  <a:pos x="106" y="29"/>
                </a:cxn>
                <a:cxn ang="0">
                  <a:pos x="179" y="1"/>
                </a:cxn>
                <a:cxn ang="0">
                  <a:pos x="261" y="104"/>
                </a:cxn>
                <a:cxn ang="0">
                  <a:pos x="142" y="220"/>
                </a:cxn>
                <a:cxn ang="0">
                  <a:pos x="106" y="218"/>
                </a:cxn>
                <a:cxn ang="0">
                  <a:pos x="106" y="287"/>
                </a:cxn>
              </a:cxnLst>
              <a:rect l="0" t="0" r="r" b="b"/>
              <a:pathLst>
                <a:path w="261" h="315">
                  <a:moveTo>
                    <a:pt x="106" y="193"/>
                  </a:moveTo>
                  <a:cubicBezTo>
                    <a:pt x="112" y="193"/>
                    <a:pt x="114" y="193"/>
                    <a:pt x="118" y="193"/>
                  </a:cubicBezTo>
                  <a:cubicBezTo>
                    <a:pt x="161" y="193"/>
                    <a:pt x="185" y="166"/>
                    <a:pt x="185" y="114"/>
                  </a:cubicBezTo>
                  <a:cubicBezTo>
                    <a:pt x="185" y="70"/>
                    <a:pt x="166" y="46"/>
                    <a:pt x="130" y="46"/>
                  </a:cubicBezTo>
                  <a:cubicBezTo>
                    <a:pt x="125" y="46"/>
                    <a:pt x="118" y="47"/>
                    <a:pt x="106" y="49"/>
                  </a:cubicBezTo>
                  <a:lnTo>
                    <a:pt x="106" y="193"/>
                  </a:lnTo>
                  <a:close/>
                  <a:moveTo>
                    <a:pt x="106" y="287"/>
                  </a:moveTo>
                  <a:cubicBezTo>
                    <a:pt x="141" y="295"/>
                    <a:pt x="141" y="295"/>
                    <a:pt x="141" y="295"/>
                  </a:cubicBezTo>
                  <a:cubicBezTo>
                    <a:pt x="141" y="315"/>
                    <a:pt x="141" y="315"/>
                    <a:pt x="141" y="315"/>
                  </a:cubicBezTo>
                  <a:cubicBezTo>
                    <a:pt x="3" y="315"/>
                    <a:pt x="3" y="315"/>
                    <a:pt x="3" y="315"/>
                  </a:cubicBezTo>
                  <a:cubicBezTo>
                    <a:pt x="3" y="295"/>
                    <a:pt x="3" y="295"/>
                    <a:pt x="3" y="295"/>
                  </a:cubicBezTo>
                  <a:cubicBezTo>
                    <a:pt x="35" y="287"/>
                    <a:pt x="35" y="287"/>
                    <a:pt x="35" y="287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45" y="5"/>
                    <a:pt x="159" y="1"/>
                    <a:pt x="179" y="1"/>
                  </a:cubicBezTo>
                  <a:cubicBezTo>
                    <a:pt x="226" y="1"/>
                    <a:pt x="261" y="44"/>
                    <a:pt x="261" y="104"/>
                  </a:cubicBezTo>
                  <a:cubicBezTo>
                    <a:pt x="261" y="173"/>
                    <a:pt x="214" y="220"/>
                    <a:pt x="142" y="220"/>
                  </a:cubicBezTo>
                  <a:cubicBezTo>
                    <a:pt x="134" y="220"/>
                    <a:pt x="120" y="219"/>
                    <a:pt x="106" y="218"/>
                  </a:cubicBezTo>
                  <a:lnTo>
                    <a:pt x="106" y="287"/>
                  </a:lnTo>
                  <a:close/>
                </a:path>
              </a:pathLst>
            </a:custGeom>
            <a:solidFill>
              <a:srgbClr val="A320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cxnSp>
        <p:nvCxnSpPr>
          <p:cNvPr id="141" name="Shape 140"/>
          <p:cNvCxnSpPr/>
          <p:nvPr/>
        </p:nvCxnSpPr>
        <p:spPr>
          <a:xfrm rot="5400000" flipH="1" flipV="1">
            <a:off x="5100456" y="-2592965"/>
            <a:ext cx="144000" cy="6839712"/>
          </a:xfrm>
          <a:prstGeom prst="bentConnector2">
            <a:avLst/>
          </a:prstGeom>
          <a:ln w="12700">
            <a:solidFill>
              <a:srgbClr val="A3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tx1"/>
                </a:solidFill>
              </a:defRPr>
            </a:lvl1pPr>
          </a:lstStyle>
          <a:p>
            <a:r>
              <a:rPr lang="en-AU" noProof="0" dirty="0" smtClean="0"/>
              <a:t>Click to add the presentation’s main title</a:t>
            </a:r>
            <a:endParaRPr lang="en-AU" noProof="0" dirty="0"/>
          </a:p>
        </p:txBody>
      </p:sp>
      <p:sp>
        <p:nvSpPr>
          <p:cNvPr id="14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AU" noProof="0" dirty="0" smtClean="0"/>
              <a:t>Subtitle and date (move higher if title is only one line)</a:t>
            </a:r>
          </a:p>
        </p:txBody>
      </p:sp>
      <p:sp>
        <p:nvSpPr>
          <p:cNvPr id="144" name="Text Placeholder 31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j-lt"/>
              </a:defRPr>
            </a:lvl1pPr>
            <a:lvl2pPr>
              <a:defRPr sz="1000">
                <a:solidFill>
                  <a:schemeClr val="bg1"/>
                </a:solidFill>
                <a:latin typeface="+mj-lt"/>
              </a:defRPr>
            </a:lvl2pPr>
            <a:lvl3pPr>
              <a:defRPr sz="1000">
                <a:solidFill>
                  <a:schemeClr val="bg1"/>
                </a:solidFill>
                <a:latin typeface="+mj-lt"/>
              </a:defRPr>
            </a:lvl3pPr>
            <a:lvl4pPr>
              <a:defRPr sz="1000">
                <a:solidFill>
                  <a:schemeClr val="bg1"/>
                </a:solidFill>
                <a:latin typeface="+mj-lt"/>
              </a:defRPr>
            </a:lvl4pPr>
            <a:lvl5pPr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AU" noProof="0" dirty="0" smtClean="0"/>
              <a:t>www.pwc.com.au</a:t>
            </a:r>
            <a:endParaRPr lang="en-AU" noProof="0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: Halftone R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/>
          <p:nvPr/>
        </p:nvGrpSpPr>
        <p:grpSpPr>
          <a:xfrm>
            <a:off x="970812" y="5769514"/>
            <a:ext cx="1230060" cy="934956"/>
            <a:chOff x="-2124075" y="-3228975"/>
            <a:chExt cx="4248150" cy="3228975"/>
          </a:xfrm>
        </p:grpSpPr>
        <p:sp>
          <p:nvSpPr>
            <p:cNvPr id="36" name="Rectangle 9"/>
            <p:cNvSpPr>
              <a:spLocks noChangeArrowheads="1"/>
            </p:cNvSpPr>
            <p:nvPr/>
          </p:nvSpPr>
          <p:spPr bwMode="auto">
            <a:xfrm>
              <a:off x="579437" y="-2239962"/>
              <a:ext cx="1544638" cy="398463"/>
            </a:xfrm>
            <a:prstGeom prst="rect">
              <a:avLst/>
            </a:prstGeom>
            <a:solidFill>
              <a:srgbClr val="F6C1B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579437" y="-2832100"/>
              <a:ext cx="1346201" cy="990600"/>
            </a:xfrm>
            <a:prstGeom prst="rect">
              <a:avLst/>
            </a:prstGeom>
            <a:solidFill>
              <a:srgbClr val="FAE0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579437" y="-3228975"/>
              <a:ext cx="792163" cy="1387475"/>
            </a:xfrm>
            <a:prstGeom prst="rect">
              <a:avLst/>
            </a:prstGeom>
            <a:solidFill>
              <a:srgbClr val="F7CBC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9" name="Rectangle 20"/>
            <p:cNvSpPr>
              <a:spLocks noChangeArrowheads="1"/>
            </p:cNvSpPr>
            <p:nvPr/>
          </p:nvSpPr>
          <p:spPr bwMode="auto">
            <a:xfrm>
              <a:off x="579437" y="-3071812"/>
              <a:ext cx="944563" cy="1230312"/>
            </a:xfrm>
            <a:prstGeom prst="rect">
              <a:avLst/>
            </a:prstGeom>
            <a:solidFill>
              <a:srgbClr val="FAE0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0" name="Rectangle 17"/>
            <p:cNvSpPr>
              <a:spLocks noChangeArrowheads="1"/>
            </p:cNvSpPr>
            <p:nvPr/>
          </p:nvSpPr>
          <p:spPr bwMode="auto">
            <a:xfrm>
              <a:off x="579437" y="-2239962"/>
              <a:ext cx="1346201" cy="398463"/>
            </a:xfrm>
            <a:prstGeom prst="rect">
              <a:avLst/>
            </a:prstGeom>
            <a:solidFill>
              <a:srgbClr val="F1A29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" name="Rectangle 18"/>
            <p:cNvSpPr>
              <a:spLocks noChangeArrowheads="1"/>
            </p:cNvSpPr>
            <p:nvPr/>
          </p:nvSpPr>
          <p:spPr bwMode="auto">
            <a:xfrm>
              <a:off x="579437" y="-3071812"/>
              <a:ext cx="792163" cy="1230312"/>
            </a:xfrm>
            <a:prstGeom prst="rect">
              <a:avLst/>
            </a:prstGeom>
            <a:solidFill>
              <a:srgbClr val="F3ACA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2" name="Rectangle 21"/>
            <p:cNvSpPr>
              <a:spLocks noChangeArrowheads="1"/>
            </p:cNvSpPr>
            <p:nvPr/>
          </p:nvSpPr>
          <p:spPr bwMode="auto">
            <a:xfrm>
              <a:off x="579437" y="-2832101"/>
              <a:ext cx="944563" cy="990601"/>
            </a:xfrm>
            <a:prstGeom prst="rect">
              <a:avLst/>
            </a:prstGeom>
            <a:solidFill>
              <a:srgbClr val="F3ACA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3" name="Rectangle 16"/>
            <p:cNvSpPr>
              <a:spLocks noChangeArrowheads="1"/>
            </p:cNvSpPr>
            <p:nvPr/>
          </p:nvSpPr>
          <p:spPr bwMode="auto">
            <a:xfrm>
              <a:off x="579437" y="-2239962"/>
              <a:ext cx="944563" cy="398463"/>
            </a:xfrm>
            <a:prstGeom prst="rect">
              <a:avLst/>
            </a:prstGeom>
            <a:solidFill>
              <a:srgbClr val="EE8D8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579437" y="-2832101"/>
              <a:ext cx="792163" cy="990601"/>
            </a:xfrm>
            <a:prstGeom prst="rect">
              <a:avLst/>
            </a:prstGeom>
            <a:solidFill>
              <a:srgbClr val="EE8D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" name="Rectangle 14"/>
            <p:cNvSpPr>
              <a:spLocks noChangeArrowheads="1"/>
            </p:cNvSpPr>
            <p:nvPr/>
          </p:nvSpPr>
          <p:spPr bwMode="auto">
            <a:xfrm>
              <a:off x="579437" y="-2239962"/>
              <a:ext cx="792163" cy="398463"/>
            </a:xfrm>
            <a:prstGeom prst="rect">
              <a:avLst/>
            </a:prstGeom>
            <a:solidFill>
              <a:srgbClr val="EB786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" name="Rectangle 13"/>
            <p:cNvSpPr>
              <a:spLocks noChangeArrowheads="1"/>
            </p:cNvSpPr>
            <p:nvPr/>
          </p:nvSpPr>
          <p:spPr bwMode="auto">
            <a:xfrm>
              <a:off x="579437" y="-2433637"/>
              <a:ext cx="495300" cy="592137"/>
            </a:xfrm>
            <a:prstGeom prst="rect">
              <a:avLst/>
            </a:prstGeom>
            <a:solidFill>
              <a:srgbClr val="E96E6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" name="Rectangle 11"/>
            <p:cNvSpPr>
              <a:spLocks noChangeArrowheads="1"/>
            </p:cNvSpPr>
            <p:nvPr/>
          </p:nvSpPr>
          <p:spPr bwMode="auto">
            <a:xfrm>
              <a:off x="-211138" y="-1841500"/>
              <a:ext cx="790575" cy="198438"/>
            </a:xfrm>
            <a:prstGeom prst="rect">
              <a:avLst/>
            </a:prstGeom>
            <a:solidFill>
              <a:srgbClr val="E6594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" name="Rectangle 12"/>
            <p:cNvSpPr>
              <a:spLocks noChangeArrowheads="1"/>
            </p:cNvSpPr>
            <p:nvPr/>
          </p:nvSpPr>
          <p:spPr bwMode="auto">
            <a:xfrm>
              <a:off x="579437" y="-2239962"/>
              <a:ext cx="495300" cy="398463"/>
            </a:xfrm>
            <a:prstGeom prst="rect">
              <a:avLst/>
            </a:prstGeom>
            <a:solidFill>
              <a:srgbClr val="E6594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249237" y="-1185862"/>
              <a:ext cx="787400" cy="839788"/>
            </a:xfrm>
            <a:custGeom>
              <a:avLst/>
              <a:gdLst/>
              <a:ahLst/>
              <a:cxnLst>
                <a:cxn ang="0">
                  <a:pos x="134" y="24"/>
                </a:cxn>
                <a:cxn ang="0">
                  <a:pos x="79" y="104"/>
                </a:cxn>
                <a:cxn ang="0">
                  <a:pos x="142" y="184"/>
                </a:cxn>
                <a:cxn ang="0">
                  <a:pos x="210" y="161"/>
                </a:cxn>
                <a:cxn ang="0">
                  <a:pos x="210" y="200"/>
                </a:cxn>
                <a:cxn ang="0">
                  <a:pos x="113" y="224"/>
                </a:cxn>
                <a:cxn ang="0">
                  <a:pos x="32" y="194"/>
                </a:cxn>
                <a:cxn ang="0">
                  <a:pos x="0" y="115"/>
                </a:cxn>
                <a:cxn ang="0">
                  <a:pos x="125" y="0"/>
                </a:cxn>
                <a:cxn ang="0">
                  <a:pos x="208" y="56"/>
                </a:cxn>
                <a:cxn ang="0">
                  <a:pos x="169" y="92"/>
                </a:cxn>
                <a:cxn ang="0">
                  <a:pos x="134" y="81"/>
                </a:cxn>
                <a:cxn ang="0">
                  <a:pos x="134" y="24"/>
                </a:cxn>
              </a:cxnLst>
              <a:rect l="0" t="0" r="r" b="b"/>
              <a:pathLst>
                <a:path w="210" h="224">
                  <a:moveTo>
                    <a:pt x="134" y="24"/>
                  </a:moveTo>
                  <a:cubicBezTo>
                    <a:pt x="98" y="30"/>
                    <a:pt x="79" y="57"/>
                    <a:pt x="79" y="104"/>
                  </a:cubicBezTo>
                  <a:cubicBezTo>
                    <a:pt x="79" y="152"/>
                    <a:pt x="104" y="184"/>
                    <a:pt x="142" y="184"/>
                  </a:cubicBezTo>
                  <a:cubicBezTo>
                    <a:pt x="160" y="184"/>
                    <a:pt x="176" y="178"/>
                    <a:pt x="210" y="161"/>
                  </a:cubicBezTo>
                  <a:cubicBezTo>
                    <a:pt x="210" y="200"/>
                    <a:pt x="210" y="200"/>
                    <a:pt x="210" y="200"/>
                  </a:cubicBezTo>
                  <a:cubicBezTo>
                    <a:pt x="169" y="219"/>
                    <a:pt x="145" y="224"/>
                    <a:pt x="113" y="224"/>
                  </a:cubicBezTo>
                  <a:cubicBezTo>
                    <a:pt x="77" y="224"/>
                    <a:pt x="52" y="215"/>
                    <a:pt x="32" y="194"/>
                  </a:cubicBezTo>
                  <a:cubicBezTo>
                    <a:pt x="11" y="173"/>
                    <a:pt x="0" y="146"/>
                    <a:pt x="0" y="115"/>
                  </a:cubicBezTo>
                  <a:cubicBezTo>
                    <a:pt x="0" y="47"/>
                    <a:pt x="51" y="0"/>
                    <a:pt x="125" y="0"/>
                  </a:cubicBezTo>
                  <a:cubicBezTo>
                    <a:pt x="174" y="0"/>
                    <a:pt x="208" y="23"/>
                    <a:pt x="208" y="56"/>
                  </a:cubicBezTo>
                  <a:cubicBezTo>
                    <a:pt x="208" y="77"/>
                    <a:pt x="192" y="92"/>
                    <a:pt x="169" y="92"/>
                  </a:cubicBezTo>
                  <a:cubicBezTo>
                    <a:pt x="157" y="92"/>
                    <a:pt x="147" y="88"/>
                    <a:pt x="134" y="81"/>
                  </a:cubicBezTo>
                  <a:lnTo>
                    <a:pt x="134" y="24"/>
                  </a:lnTo>
                  <a:close/>
                </a:path>
              </a:pathLst>
            </a:custGeom>
            <a:solidFill>
              <a:srgbClr val="E030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-1119188" y="-1185862"/>
              <a:ext cx="1365250" cy="828675"/>
            </a:xfrm>
            <a:custGeom>
              <a:avLst/>
              <a:gdLst/>
              <a:ahLst/>
              <a:cxnLst>
                <a:cxn ang="0">
                  <a:pos x="319" y="115"/>
                </a:cxn>
                <a:cxn ang="0">
                  <a:pos x="364" y="37"/>
                </a:cxn>
                <a:cxn ang="0">
                  <a:pos x="326" y="0"/>
                </a:cxn>
                <a:cxn ang="0">
                  <a:pos x="295" y="13"/>
                </a:cxn>
                <a:cxn ang="0">
                  <a:pos x="295" y="97"/>
                </a:cxn>
                <a:cxn ang="0">
                  <a:pos x="242" y="169"/>
                </a:cxn>
                <a:cxn ang="0">
                  <a:pos x="242" y="6"/>
                </a:cxn>
                <a:cxn ang="0">
                  <a:pos x="191" y="6"/>
                </a:cxn>
                <a:cxn ang="0">
                  <a:pos x="106" y="146"/>
                </a:cxn>
                <a:cxn ang="0">
                  <a:pos x="106" y="6"/>
                </a:cxn>
                <a:cxn ang="0">
                  <a:pos x="77" y="6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42" y="48"/>
                </a:cxn>
                <a:cxn ang="0">
                  <a:pos x="42" y="221"/>
                </a:cxn>
                <a:cxn ang="0">
                  <a:pos x="96" y="221"/>
                </a:cxn>
                <a:cxn ang="0">
                  <a:pos x="177" y="87"/>
                </a:cxn>
                <a:cxn ang="0">
                  <a:pos x="177" y="221"/>
                </a:cxn>
                <a:cxn ang="0">
                  <a:pos x="237" y="221"/>
                </a:cxn>
                <a:cxn ang="0">
                  <a:pos x="319" y="115"/>
                </a:cxn>
              </a:cxnLst>
              <a:rect l="0" t="0" r="r" b="b"/>
              <a:pathLst>
                <a:path w="364" h="221">
                  <a:moveTo>
                    <a:pt x="319" y="115"/>
                  </a:moveTo>
                  <a:cubicBezTo>
                    <a:pt x="352" y="74"/>
                    <a:pt x="364" y="57"/>
                    <a:pt x="364" y="37"/>
                  </a:cubicBezTo>
                  <a:cubicBezTo>
                    <a:pt x="364" y="17"/>
                    <a:pt x="348" y="0"/>
                    <a:pt x="326" y="0"/>
                  </a:cubicBezTo>
                  <a:cubicBezTo>
                    <a:pt x="313" y="0"/>
                    <a:pt x="301" y="7"/>
                    <a:pt x="295" y="13"/>
                  </a:cubicBezTo>
                  <a:cubicBezTo>
                    <a:pt x="295" y="97"/>
                    <a:pt x="295" y="97"/>
                    <a:pt x="295" y="97"/>
                  </a:cubicBezTo>
                  <a:cubicBezTo>
                    <a:pt x="242" y="169"/>
                    <a:pt x="242" y="169"/>
                    <a:pt x="242" y="169"/>
                  </a:cubicBezTo>
                  <a:cubicBezTo>
                    <a:pt x="242" y="6"/>
                    <a:pt x="242" y="6"/>
                    <a:pt x="242" y="6"/>
                  </a:cubicBezTo>
                  <a:cubicBezTo>
                    <a:pt x="191" y="6"/>
                    <a:pt x="191" y="6"/>
                    <a:pt x="191" y="6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221"/>
                    <a:pt x="42" y="221"/>
                    <a:pt x="42" y="221"/>
                  </a:cubicBezTo>
                  <a:cubicBezTo>
                    <a:pt x="96" y="221"/>
                    <a:pt x="96" y="221"/>
                    <a:pt x="96" y="221"/>
                  </a:cubicBezTo>
                  <a:cubicBezTo>
                    <a:pt x="177" y="87"/>
                    <a:pt x="177" y="87"/>
                    <a:pt x="177" y="87"/>
                  </a:cubicBezTo>
                  <a:cubicBezTo>
                    <a:pt x="177" y="221"/>
                    <a:pt x="177" y="221"/>
                    <a:pt x="177" y="221"/>
                  </a:cubicBezTo>
                  <a:cubicBezTo>
                    <a:pt x="237" y="221"/>
                    <a:pt x="237" y="221"/>
                    <a:pt x="237" y="221"/>
                  </a:cubicBezTo>
                  <a:lnTo>
                    <a:pt x="319" y="115"/>
                  </a:lnTo>
                  <a:close/>
                </a:path>
              </a:pathLst>
            </a:custGeom>
            <a:solidFill>
              <a:srgbClr val="E030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" name="Freeform 8"/>
            <p:cNvSpPr>
              <a:spLocks noEditPoints="1"/>
            </p:cNvSpPr>
            <p:nvPr/>
          </p:nvSpPr>
          <p:spPr bwMode="auto">
            <a:xfrm>
              <a:off x="-2124075" y="-1181100"/>
              <a:ext cx="977900" cy="1181100"/>
            </a:xfrm>
            <a:custGeom>
              <a:avLst/>
              <a:gdLst/>
              <a:ahLst/>
              <a:cxnLst>
                <a:cxn ang="0">
                  <a:pos x="106" y="193"/>
                </a:cxn>
                <a:cxn ang="0">
                  <a:pos x="118" y="193"/>
                </a:cxn>
                <a:cxn ang="0">
                  <a:pos x="185" y="114"/>
                </a:cxn>
                <a:cxn ang="0">
                  <a:pos x="130" y="46"/>
                </a:cxn>
                <a:cxn ang="0">
                  <a:pos x="106" y="49"/>
                </a:cxn>
                <a:cxn ang="0">
                  <a:pos x="106" y="193"/>
                </a:cxn>
                <a:cxn ang="0">
                  <a:pos x="106" y="287"/>
                </a:cxn>
                <a:cxn ang="0">
                  <a:pos x="141" y="295"/>
                </a:cxn>
                <a:cxn ang="0">
                  <a:pos x="141" y="315"/>
                </a:cxn>
                <a:cxn ang="0">
                  <a:pos x="3" y="315"/>
                </a:cxn>
                <a:cxn ang="0">
                  <a:pos x="3" y="295"/>
                </a:cxn>
                <a:cxn ang="0">
                  <a:pos x="35" y="287"/>
                </a:cxn>
                <a:cxn ang="0">
                  <a:pos x="35" y="46"/>
                </a:cxn>
                <a:cxn ang="0">
                  <a:pos x="0" y="46"/>
                </a:cxn>
                <a:cxn ang="0">
                  <a:pos x="0" y="26"/>
                </a:cxn>
                <a:cxn ang="0">
                  <a:pos x="84" y="0"/>
                </a:cxn>
                <a:cxn ang="0">
                  <a:pos x="106" y="0"/>
                </a:cxn>
                <a:cxn ang="0">
                  <a:pos x="106" y="29"/>
                </a:cxn>
                <a:cxn ang="0">
                  <a:pos x="179" y="1"/>
                </a:cxn>
                <a:cxn ang="0">
                  <a:pos x="261" y="104"/>
                </a:cxn>
                <a:cxn ang="0">
                  <a:pos x="142" y="220"/>
                </a:cxn>
                <a:cxn ang="0">
                  <a:pos x="106" y="218"/>
                </a:cxn>
                <a:cxn ang="0">
                  <a:pos x="106" y="287"/>
                </a:cxn>
              </a:cxnLst>
              <a:rect l="0" t="0" r="r" b="b"/>
              <a:pathLst>
                <a:path w="261" h="315">
                  <a:moveTo>
                    <a:pt x="106" y="193"/>
                  </a:moveTo>
                  <a:cubicBezTo>
                    <a:pt x="112" y="193"/>
                    <a:pt x="114" y="193"/>
                    <a:pt x="118" y="193"/>
                  </a:cubicBezTo>
                  <a:cubicBezTo>
                    <a:pt x="161" y="193"/>
                    <a:pt x="185" y="166"/>
                    <a:pt x="185" y="114"/>
                  </a:cubicBezTo>
                  <a:cubicBezTo>
                    <a:pt x="185" y="70"/>
                    <a:pt x="166" y="46"/>
                    <a:pt x="130" y="46"/>
                  </a:cubicBezTo>
                  <a:cubicBezTo>
                    <a:pt x="125" y="46"/>
                    <a:pt x="118" y="47"/>
                    <a:pt x="106" y="49"/>
                  </a:cubicBezTo>
                  <a:lnTo>
                    <a:pt x="106" y="193"/>
                  </a:lnTo>
                  <a:close/>
                  <a:moveTo>
                    <a:pt x="106" y="287"/>
                  </a:moveTo>
                  <a:cubicBezTo>
                    <a:pt x="141" y="295"/>
                    <a:pt x="141" y="295"/>
                    <a:pt x="141" y="295"/>
                  </a:cubicBezTo>
                  <a:cubicBezTo>
                    <a:pt x="141" y="315"/>
                    <a:pt x="141" y="315"/>
                    <a:pt x="141" y="315"/>
                  </a:cubicBezTo>
                  <a:cubicBezTo>
                    <a:pt x="3" y="315"/>
                    <a:pt x="3" y="315"/>
                    <a:pt x="3" y="315"/>
                  </a:cubicBezTo>
                  <a:cubicBezTo>
                    <a:pt x="3" y="295"/>
                    <a:pt x="3" y="295"/>
                    <a:pt x="3" y="295"/>
                  </a:cubicBezTo>
                  <a:cubicBezTo>
                    <a:pt x="35" y="287"/>
                    <a:pt x="35" y="287"/>
                    <a:pt x="35" y="287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45" y="5"/>
                    <a:pt x="159" y="1"/>
                    <a:pt x="179" y="1"/>
                  </a:cubicBezTo>
                  <a:cubicBezTo>
                    <a:pt x="226" y="1"/>
                    <a:pt x="261" y="44"/>
                    <a:pt x="261" y="104"/>
                  </a:cubicBezTo>
                  <a:cubicBezTo>
                    <a:pt x="261" y="173"/>
                    <a:pt x="214" y="220"/>
                    <a:pt x="142" y="220"/>
                  </a:cubicBezTo>
                  <a:cubicBezTo>
                    <a:pt x="134" y="220"/>
                    <a:pt x="120" y="219"/>
                    <a:pt x="106" y="218"/>
                  </a:cubicBezTo>
                  <a:lnTo>
                    <a:pt x="106" y="287"/>
                  </a:lnTo>
                  <a:close/>
                </a:path>
              </a:pathLst>
            </a:custGeom>
            <a:solidFill>
              <a:srgbClr val="E030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cxnSp>
        <p:nvCxnSpPr>
          <p:cNvPr id="141" name="Shape 140"/>
          <p:cNvCxnSpPr/>
          <p:nvPr/>
        </p:nvCxnSpPr>
        <p:spPr>
          <a:xfrm rot="5400000" flipH="1" flipV="1">
            <a:off x="5100456" y="-2592965"/>
            <a:ext cx="144000" cy="6839712"/>
          </a:xfrm>
          <a:prstGeom prst="bentConnector2">
            <a:avLst/>
          </a:prstGeom>
          <a:ln w="12700">
            <a:solidFill>
              <a:srgbClr val="E03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tx1"/>
                </a:solidFill>
              </a:defRPr>
            </a:lvl1pPr>
          </a:lstStyle>
          <a:p>
            <a:r>
              <a:rPr lang="en-AU" noProof="0" dirty="0" smtClean="0"/>
              <a:t>Click to add the presentation’s main title</a:t>
            </a:r>
            <a:endParaRPr lang="en-AU" noProof="0" dirty="0"/>
          </a:p>
        </p:txBody>
      </p:sp>
      <p:sp>
        <p:nvSpPr>
          <p:cNvPr id="14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AU" noProof="0" dirty="0" smtClean="0"/>
              <a:t>Subtitle and date (move higher if title is only one line)</a:t>
            </a:r>
          </a:p>
        </p:txBody>
      </p:sp>
      <p:sp>
        <p:nvSpPr>
          <p:cNvPr id="144" name="Text Placeholder 31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j-lt"/>
              </a:defRPr>
            </a:lvl1pPr>
            <a:lvl2pPr>
              <a:defRPr sz="1000">
                <a:solidFill>
                  <a:schemeClr val="bg1"/>
                </a:solidFill>
                <a:latin typeface="+mj-lt"/>
              </a:defRPr>
            </a:lvl2pPr>
            <a:lvl3pPr>
              <a:defRPr sz="1000">
                <a:solidFill>
                  <a:schemeClr val="bg1"/>
                </a:solidFill>
                <a:latin typeface="+mj-lt"/>
              </a:defRPr>
            </a:lvl3pPr>
            <a:lvl4pPr>
              <a:defRPr sz="1000">
                <a:solidFill>
                  <a:schemeClr val="bg1"/>
                </a:solidFill>
                <a:latin typeface="+mj-lt"/>
              </a:defRPr>
            </a:lvl4pPr>
            <a:lvl5pPr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AU" noProof="0" dirty="0" smtClean="0"/>
              <a:t>www.pwc.com.au</a:t>
            </a:r>
            <a:endParaRPr lang="en-AU" noProof="0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: Halftone Ros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34"/>
          <p:cNvGrpSpPr/>
          <p:nvPr userDrawn="1"/>
        </p:nvGrpSpPr>
        <p:grpSpPr>
          <a:xfrm>
            <a:off x="970812" y="5769514"/>
            <a:ext cx="1230060" cy="934956"/>
            <a:chOff x="4343400" y="-3228975"/>
            <a:chExt cx="4248150" cy="3228975"/>
          </a:xfrm>
        </p:grpSpPr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7046912" y="-2239962"/>
              <a:ext cx="1544638" cy="398463"/>
            </a:xfrm>
            <a:prstGeom prst="rect">
              <a:avLst/>
            </a:prstGeom>
            <a:solidFill>
              <a:srgbClr val="F4CBD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7046912" y="-2832100"/>
              <a:ext cx="1346201" cy="990600"/>
            </a:xfrm>
            <a:prstGeom prst="rect">
              <a:avLst/>
            </a:prstGeom>
            <a:solidFill>
              <a:srgbClr val="F8DDE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7046912" y="-3228975"/>
              <a:ext cx="792163" cy="1387475"/>
            </a:xfrm>
            <a:prstGeom prst="rect">
              <a:avLst/>
            </a:prstGeom>
            <a:solidFill>
              <a:srgbClr val="F6D4D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7046912" y="-3071812"/>
              <a:ext cx="944563" cy="1230312"/>
            </a:xfrm>
            <a:prstGeom prst="rect">
              <a:avLst/>
            </a:prstGeom>
            <a:solidFill>
              <a:srgbClr val="FAE5E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" name="Rectangle 17"/>
            <p:cNvSpPr>
              <a:spLocks noChangeArrowheads="1"/>
            </p:cNvSpPr>
            <p:nvPr/>
          </p:nvSpPr>
          <p:spPr bwMode="auto">
            <a:xfrm>
              <a:off x="7046912" y="-2239962"/>
              <a:ext cx="1346201" cy="398463"/>
            </a:xfrm>
            <a:prstGeom prst="rect">
              <a:avLst/>
            </a:prstGeom>
            <a:solidFill>
              <a:srgbClr val="EFB2B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" name="Rectangle 18"/>
            <p:cNvSpPr>
              <a:spLocks noChangeArrowheads="1"/>
            </p:cNvSpPr>
            <p:nvPr/>
          </p:nvSpPr>
          <p:spPr bwMode="auto">
            <a:xfrm>
              <a:off x="7046912" y="-3071812"/>
              <a:ext cx="792163" cy="1230312"/>
            </a:xfrm>
            <a:prstGeom prst="rect">
              <a:avLst/>
            </a:prstGeom>
            <a:solidFill>
              <a:srgbClr val="F1BAC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" name="Rectangle 21"/>
            <p:cNvSpPr>
              <a:spLocks noChangeArrowheads="1"/>
            </p:cNvSpPr>
            <p:nvPr/>
          </p:nvSpPr>
          <p:spPr bwMode="auto">
            <a:xfrm>
              <a:off x="7046912" y="-2832101"/>
              <a:ext cx="944563" cy="990601"/>
            </a:xfrm>
            <a:prstGeom prst="rect">
              <a:avLst/>
            </a:prstGeom>
            <a:solidFill>
              <a:srgbClr val="F1BAC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" name="Rectangle 16"/>
            <p:cNvSpPr>
              <a:spLocks noChangeArrowheads="1"/>
            </p:cNvSpPr>
            <p:nvPr/>
          </p:nvSpPr>
          <p:spPr bwMode="auto">
            <a:xfrm>
              <a:off x="7046912" y="-2239962"/>
              <a:ext cx="944563" cy="398463"/>
            </a:xfrm>
            <a:prstGeom prst="rect">
              <a:avLst/>
            </a:prstGeom>
            <a:solidFill>
              <a:srgbClr val="EBA0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7046912" y="-2832101"/>
              <a:ext cx="792163" cy="990601"/>
            </a:xfrm>
            <a:prstGeom prst="rect">
              <a:avLst/>
            </a:prstGeom>
            <a:solidFill>
              <a:srgbClr val="EBA0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7046912" y="-2239962"/>
              <a:ext cx="792163" cy="398463"/>
            </a:xfrm>
            <a:prstGeom prst="rect">
              <a:avLst/>
            </a:prstGeom>
            <a:solidFill>
              <a:srgbClr val="E88F9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4" name="Rectangle 13"/>
            <p:cNvSpPr>
              <a:spLocks noChangeArrowheads="1"/>
            </p:cNvSpPr>
            <p:nvPr/>
          </p:nvSpPr>
          <p:spPr bwMode="auto">
            <a:xfrm>
              <a:off x="7046912" y="-2433637"/>
              <a:ext cx="495300" cy="592137"/>
            </a:xfrm>
            <a:prstGeom prst="rect">
              <a:avLst/>
            </a:prstGeom>
            <a:solidFill>
              <a:srgbClr val="E6879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>
              <a:off x="6256337" y="-1841500"/>
              <a:ext cx="790575" cy="198438"/>
            </a:xfrm>
            <a:prstGeom prst="rect">
              <a:avLst/>
            </a:prstGeom>
            <a:solidFill>
              <a:srgbClr val="E2758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" name="Rectangle 12"/>
            <p:cNvSpPr>
              <a:spLocks noChangeArrowheads="1"/>
            </p:cNvSpPr>
            <p:nvPr/>
          </p:nvSpPr>
          <p:spPr bwMode="auto">
            <a:xfrm>
              <a:off x="7046912" y="-2239962"/>
              <a:ext cx="495300" cy="398463"/>
            </a:xfrm>
            <a:prstGeom prst="rect">
              <a:avLst/>
            </a:prstGeom>
            <a:solidFill>
              <a:srgbClr val="E2758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6716712" y="-1185862"/>
              <a:ext cx="787400" cy="839788"/>
            </a:xfrm>
            <a:custGeom>
              <a:avLst/>
              <a:gdLst/>
              <a:ahLst/>
              <a:cxnLst>
                <a:cxn ang="0">
                  <a:pos x="134" y="24"/>
                </a:cxn>
                <a:cxn ang="0">
                  <a:pos x="79" y="104"/>
                </a:cxn>
                <a:cxn ang="0">
                  <a:pos x="142" y="184"/>
                </a:cxn>
                <a:cxn ang="0">
                  <a:pos x="210" y="161"/>
                </a:cxn>
                <a:cxn ang="0">
                  <a:pos x="210" y="200"/>
                </a:cxn>
                <a:cxn ang="0">
                  <a:pos x="113" y="224"/>
                </a:cxn>
                <a:cxn ang="0">
                  <a:pos x="32" y="194"/>
                </a:cxn>
                <a:cxn ang="0">
                  <a:pos x="0" y="115"/>
                </a:cxn>
                <a:cxn ang="0">
                  <a:pos x="125" y="0"/>
                </a:cxn>
                <a:cxn ang="0">
                  <a:pos x="208" y="56"/>
                </a:cxn>
                <a:cxn ang="0">
                  <a:pos x="169" y="92"/>
                </a:cxn>
                <a:cxn ang="0">
                  <a:pos x="134" y="81"/>
                </a:cxn>
                <a:cxn ang="0">
                  <a:pos x="134" y="24"/>
                </a:cxn>
              </a:cxnLst>
              <a:rect l="0" t="0" r="r" b="b"/>
              <a:pathLst>
                <a:path w="210" h="224">
                  <a:moveTo>
                    <a:pt x="134" y="24"/>
                  </a:moveTo>
                  <a:cubicBezTo>
                    <a:pt x="98" y="30"/>
                    <a:pt x="79" y="57"/>
                    <a:pt x="79" y="104"/>
                  </a:cubicBezTo>
                  <a:cubicBezTo>
                    <a:pt x="79" y="152"/>
                    <a:pt x="104" y="184"/>
                    <a:pt x="142" y="184"/>
                  </a:cubicBezTo>
                  <a:cubicBezTo>
                    <a:pt x="160" y="184"/>
                    <a:pt x="176" y="178"/>
                    <a:pt x="210" y="161"/>
                  </a:cubicBezTo>
                  <a:cubicBezTo>
                    <a:pt x="210" y="200"/>
                    <a:pt x="210" y="200"/>
                    <a:pt x="210" y="200"/>
                  </a:cubicBezTo>
                  <a:cubicBezTo>
                    <a:pt x="169" y="219"/>
                    <a:pt x="145" y="224"/>
                    <a:pt x="113" y="224"/>
                  </a:cubicBezTo>
                  <a:cubicBezTo>
                    <a:pt x="77" y="224"/>
                    <a:pt x="52" y="215"/>
                    <a:pt x="32" y="194"/>
                  </a:cubicBezTo>
                  <a:cubicBezTo>
                    <a:pt x="11" y="173"/>
                    <a:pt x="0" y="146"/>
                    <a:pt x="0" y="115"/>
                  </a:cubicBezTo>
                  <a:cubicBezTo>
                    <a:pt x="0" y="47"/>
                    <a:pt x="51" y="0"/>
                    <a:pt x="125" y="0"/>
                  </a:cubicBezTo>
                  <a:cubicBezTo>
                    <a:pt x="174" y="0"/>
                    <a:pt x="208" y="23"/>
                    <a:pt x="208" y="56"/>
                  </a:cubicBezTo>
                  <a:cubicBezTo>
                    <a:pt x="208" y="77"/>
                    <a:pt x="192" y="92"/>
                    <a:pt x="169" y="92"/>
                  </a:cubicBezTo>
                  <a:cubicBezTo>
                    <a:pt x="157" y="92"/>
                    <a:pt x="147" y="88"/>
                    <a:pt x="134" y="81"/>
                  </a:cubicBezTo>
                  <a:lnTo>
                    <a:pt x="134" y="24"/>
                  </a:lnTo>
                  <a:close/>
                </a:path>
              </a:pathLst>
            </a:custGeom>
            <a:solidFill>
              <a:srgbClr val="DB536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5348287" y="-1185862"/>
              <a:ext cx="1365250" cy="828675"/>
            </a:xfrm>
            <a:custGeom>
              <a:avLst/>
              <a:gdLst/>
              <a:ahLst/>
              <a:cxnLst>
                <a:cxn ang="0">
                  <a:pos x="319" y="115"/>
                </a:cxn>
                <a:cxn ang="0">
                  <a:pos x="364" y="37"/>
                </a:cxn>
                <a:cxn ang="0">
                  <a:pos x="326" y="0"/>
                </a:cxn>
                <a:cxn ang="0">
                  <a:pos x="295" y="13"/>
                </a:cxn>
                <a:cxn ang="0">
                  <a:pos x="295" y="97"/>
                </a:cxn>
                <a:cxn ang="0">
                  <a:pos x="242" y="169"/>
                </a:cxn>
                <a:cxn ang="0">
                  <a:pos x="242" y="6"/>
                </a:cxn>
                <a:cxn ang="0">
                  <a:pos x="191" y="6"/>
                </a:cxn>
                <a:cxn ang="0">
                  <a:pos x="106" y="146"/>
                </a:cxn>
                <a:cxn ang="0">
                  <a:pos x="106" y="6"/>
                </a:cxn>
                <a:cxn ang="0">
                  <a:pos x="77" y="6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42" y="48"/>
                </a:cxn>
                <a:cxn ang="0">
                  <a:pos x="42" y="221"/>
                </a:cxn>
                <a:cxn ang="0">
                  <a:pos x="96" y="221"/>
                </a:cxn>
                <a:cxn ang="0">
                  <a:pos x="177" y="87"/>
                </a:cxn>
                <a:cxn ang="0">
                  <a:pos x="177" y="221"/>
                </a:cxn>
                <a:cxn ang="0">
                  <a:pos x="237" y="221"/>
                </a:cxn>
                <a:cxn ang="0">
                  <a:pos x="319" y="115"/>
                </a:cxn>
              </a:cxnLst>
              <a:rect l="0" t="0" r="r" b="b"/>
              <a:pathLst>
                <a:path w="364" h="221">
                  <a:moveTo>
                    <a:pt x="319" y="115"/>
                  </a:moveTo>
                  <a:cubicBezTo>
                    <a:pt x="352" y="74"/>
                    <a:pt x="364" y="57"/>
                    <a:pt x="364" y="37"/>
                  </a:cubicBezTo>
                  <a:cubicBezTo>
                    <a:pt x="364" y="17"/>
                    <a:pt x="348" y="0"/>
                    <a:pt x="326" y="0"/>
                  </a:cubicBezTo>
                  <a:cubicBezTo>
                    <a:pt x="313" y="0"/>
                    <a:pt x="301" y="7"/>
                    <a:pt x="295" y="13"/>
                  </a:cubicBezTo>
                  <a:cubicBezTo>
                    <a:pt x="295" y="97"/>
                    <a:pt x="295" y="97"/>
                    <a:pt x="295" y="97"/>
                  </a:cubicBezTo>
                  <a:cubicBezTo>
                    <a:pt x="242" y="169"/>
                    <a:pt x="242" y="169"/>
                    <a:pt x="242" y="169"/>
                  </a:cubicBezTo>
                  <a:cubicBezTo>
                    <a:pt x="242" y="6"/>
                    <a:pt x="242" y="6"/>
                    <a:pt x="242" y="6"/>
                  </a:cubicBezTo>
                  <a:cubicBezTo>
                    <a:pt x="191" y="6"/>
                    <a:pt x="191" y="6"/>
                    <a:pt x="191" y="6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221"/>
                    <a:pt x="42" y="221"/>
                    <a:pt x="42" y="221"/>
                  </a:cubicBezTo>
                  <a:cubicBezTo>
                    <a:pt x="96" y="221"/>
                    <a:pt x="96" y="221"/>
                    <a:pt x="96" y="221"/>
                  </a:cubicBezTo>
                  <a:cubicBezTo>
                    <a:pt x="177" y="87"/>
                    <a:pt x="177" y="87"/>
                    <a:pt x="177" y="87"/>
                  </a:cubicBezTo>
                  <a:cubicBezTo>
                    <a:pt x="177" y="221"/>
                    <a:pt x="177" y="221"/>
                    <a:pt x="177" y="221"/>
                  </a:cubicBezTo>
                  <a:cubicBezTo>
                    <a:pt x="237" y="221"/>
                    <a:pt x="237" y="221"/>
                    <a:pt x="237" y="221"/>
                  </a:cubicBezTo>
                  <a:lnTo>
                    <a:pt x="319" y="115"/>
                  </a:lnTo>
                  <a:close/>
                </a:path>
              </a:pathLst>
            </a:custGeom>
            <a:solidFill>
              <a:srgbClr val="DB536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" name="Freeform 8"/>
            <p:cNvSpPr>
              <a:spLocks noEditPoints="1"/>
            </p:cNvSpPr>
            <p:nvPr/>
          </p:nvSpPr>
          <p:spPr bwMode="auto">
            <a:xfrm>
              <a:off x="4343400" y="-1181100"/>
              <a:ext cx="977900" cy="1181100"/>
            </a:xfrm>
            <a:custGeom>
              <a:avLst/>
              <a:gdLst/>
              <a:ahLst/>
              <a:cxnLst>
                <a:cxn ang="0">
                  <a:pos x="106" y="193"/>
                </a:cxn>
                <a:cxn ang="0">
                  <a:pos x="118" y="193"/>
                </a:cxn>
                <a:cxn ang="0">
                  <a:pos x="185" y="114"/>
                </a:cxn>
                <a:cxn ang="0">
                  <a:pos x="130" y="46"/>
                </a:cxn>
                <a:cxn ang="0">
                  <a:pos x="106" y="49"/>
                </a:cxn>
                <a:cxn ang="0">
                  <a:pos x="106" y="193"/>
                </a:cxn>
                <a:cxn ang="0">
                  <a:pos x="106" y="287"/>
                </a:cxn>
                <a:cxn ang="0">
                  <a:pos x="141" y="295"/>
                </a:cxn>
                <a:cxn ang="0">
                  <a:pos x="141" y="315"/>
                </a:cxn>
                <a:cxn ang="0">
                  <a:pos x="3" y="315"/>
                </a:cxn>
                <a:cxn ang="0">
                  <a:pos x="3" y="295"/>
                </a:cxn>
                <a:cxn ang="0">
                  <a:pos x="35" y="287"/>
                </a:cxn>
                <a:cxn ang="0">
                  <a:pos x="35" y="46"/>
                </a:cxn>
                <a:cxn ang="0">
                  <a:pos x="0" y="46"/>
                </a:cxn>
                <a:cxn ang="0">
                  <a:pos x="0" y="26"/>
                </a:cxn>
                <a:cxn ang="0">
                  <a:pos x="84" y="0"/>
                </a:cxn>
                <a:cxn ang="0">
                  <a:pos x="106" y="0"/>
                </a:cxn>
                <a:cxn ang="0">
                  <a:pos x="106" y="29"/>
                </a:cxn>
                <a:cxn ang="0">
                  <a:pos x="179" y="1"/>
                </a:cxn>
                <a:cxn ang="0">
                  <a:pos x="261" y="104"/>
                </a:cxn>
                <a:cxn ang="0">
                  <a:pos x="142" y="220"/>
                </a:cxn>
                <a:cxn ang="0">
                  <a:pos x="106" y="218"/>
                </a:cxn>
                <a:cxn ang="0">
                  <a:pos x="106" y="287"/>
                </a:cxn>
              </a:cxnLst>
              <a:rect l="0" t="0" r="r" b="b"/>
              <a:pathLst>
                <a:path w="261" h="315">
                  <a:moveTo>
                    <a:pt x="106" y="193"/>
                  </a:moveTo>
                  <a:cubicBezTo>
                    <a:pt x="112" y="193"/>
                    <a:pt x="114" y="193"/>
                    <a:pt x="118" y="193"/>
                  </a:cubicBezTo>
                  <a:cubicBezTo>
                    <a:pt x="161" y="193"/>
                    <a:pt x="185" y="166"/>
                    <a:pt x="185" y="114"/>
                  </a:cubicBezTo>
                  <a:cubicBezTo>
                    <a:pt x="185" y="70"/>
                    <a:pt x="166" y="46"/>
                    <a:pt x="130" y="46"/>
                  </a:cubicBezTo>
                  <a:cubicBezTo>
                    <a:pt x="125" y="46"/>
                    <a:pt x="118" y="47"/>
                    <a:pt x="106" y="49"/>
                  </a:cubicBezTo>
                  <a:lnTo>
                    <a:pt x="106" y="193"/>
                  </a:lnTo>
                  <a:close/>
                  <a:moveTo>
                    <a:pt x="106" y="287"/>
                  </a:moveTo>
                  <a:cubicBezTo>
                    <a:pt x="141" y="295"/>
                    <a:pt x="141" y="295"/>
                    <a:pt x="141" y="295"/>
                  </a:cubicBezTo>
                  <a:cubicBezTo>
                    <a:pt x="141" y="315"/>
                    <a:pt x="141" y="315"/>
                    <a:pt x="141" y="315"/>
                  </a:cubicBezTo>
                  <a:cubicBezTo>
                    <a:pt x="3" y="315"/>
                    <a:pt x="3" y="315"/>
                    <a:pt x="3" y="315"/>
                  </a:cubicBezTo>
                  <a:cubicBezTo>
                    <a:pt x="3" y="295"/>
                    <a:pt x="3" y="295"/>
                    <a:pt x="3" y="295"/>
                  </a:cubicBezTo>
                  <a:cubicBezTo>
                    <a:pt x="35" y="287"/>
                    <a:pt x="35" y="287"/>
                    <a:pt x="35" y="287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45" y="5"/>
                    <a:pt x="159" y="1"/>
                    <a:pt x="179" y="1"/>
                  </a:cubicBezTo>
                  <a:cubicBezTo>
                    <a:pt x="226" y="1"/>
                    <a:pt x="261" y="44"/>
                    <a:pt x="261" y="104"/>
                  </a:cubicBezTo>
                  <a:cubicBezTo>
                    <a:pt x="261" y="173"/>
                    <a:pt x="214" y="220"/>
                    <a:pt x="142" y="220"/>
                  </a:cubicBezTo>
                  <a:cubicBezTo>
                    <a:pt x="134" y="220"/>
                    <a:pt x="120" y="219"/>
                    <a:pt x="106" y="218"/>
                  </a:cubicBezTo>
                  <a:lnTo>
                    <a:pt x="106" y="287"/>
                  </a:lnTo>
                  <a:close/>
                </a:path>
              </a:pathLst>
            </a:custGeom>
            <a:solidFill>
              <a:srgbClr val="DB536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cxnSp>
        <p:nvCxnSpPr>
          <p:cNvPr id="141" name="Shape 140"/>
          <p:cNvCxnSpPr/>
          <p:nvPr/>
        </p:nvCxnSpPr>
        <p:spPr>
          <a:xfrm rot="5400000" flipH="1" flipV="1">
            <a:off x="5100456" y="-2592965"/>
            <a:ext cx="144000" cy="6839712"/>
          </a:xfrm>
          <a:prstGeom prst="bentConnector2">
            <a:avLst/>
          </a:prstGeom>
          <a:ln w="12700">
            <a:solidFill>
              <a:srgbClr val="DB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tx1"/>
                </a:solidFill>
              </a:defRPr>
            </a:lvl1pPr>
          </a:lstStyle>
          <a:p>
            <a:r>
              <a:rPr lang="en-AU" noProof="0" dirty="0" smtClean="0"/>
              <a:t>Click to add the presentation’s main title</a:t>
            </a:r>
            <a:endParaRPr lang="en-AU" noProof="0" dirty="0"/>
          </a:p>
        </p:txBody>
      </p:sp>
      <p:sp>
        <p:nvSpPr>
          <p:cNvPr id="14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AU" noProof="0" dirty="0" smtClean="0"/>
              <a:t>Subtitle and date (move higher if title is only one line)</a:t>
            </a:r>
          </a:p>
        </p:txBody>
      </p:sp>
      <p:sp>
        <p:nvSpPr>
          <p:cNvPr id="144" name="Text Placeholder 31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j-lt"/>
              </a:defRPr>
            </a:lvl1pPr>
            <a:lvl2pPr>
              <a:defRPr sz="1000">
                <a:solidFill>
                  <a:schemeClr val="bg1"/>
                </a:solidFill>
                <a:latin typeface="+mj-lt"/>
              </a:defRPr>
            </a:lvl2pPr>
            <a:lvl3pPr>
              <a:defRPr sz="1000">
                <a:solidFill>
                  <a:schemeClr val="bg1"/>
                </a:solidFill>
                <a:latin typeface="+mj-lt"/>
              </a:defRPr>
            </a:lvl3pPr>
            <a:lvl4pPr>
              <a:defRPr sz="1000">
                <a:solidFill>
                  <a:schemeClr val="bg1"/>
                </a:solidFill>
                <a:latin typeface="+mj-lt"/>
              </a:defRPr>
            </a:lvl4pPr>
            <a:lvl5pPr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AU" noProof="0" dirty="0" smtClean="0"/>
              <a:t>www.pwc.com.au</a:t>
            </a:r>
            <a:endParaRPr lang="en-AU" noProof="0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: Halftone Oran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34"/>
          <p:cNvGrpSpPr/>
          <p:nvPr userDrawn="1"/>
        </p:nvGrpSpPr>
        <p:grpSpPr>
          <a:xfrm>
            <a:off x="970812" y="5769514"/>
            <a:ext cx="1230060" cy="934956"/>
            <a:chOff x="9144000" y="-3228975"/>
            <a:chExt cx="4248150" cy="3228975"/>
          </a:xfrm>
        </p:grpSpPr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11847512" y="-2239962"/>
              <a:ext cx="1544638" cy="398463"/>
            </a:xfrm>
            <a:prstGeom prst="rect">
              <a:avLst/>
            </a:prstGeom>
            <a:solidFill>
              <a:srgbClr val="F5D2B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11847512" y="-2832100"/>
              <a:ext cx="1346201" cy="990600"/>
            </a:xfrm>
            <a:prstGeom prst="rect">
              <a:avLst/>
            </a:prstGeom>
            <a:solidFill>
              <a:srgbClr val="F8E1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11847512" y="-3228975"/>
              <a:ext cx="792163" cy="1387475"/>
            </a:xfrm>
            <a:prstGeom prst="rect">
              <a:avLst/>
            </a:prstGeom>
            <a:solidFill>
              <a:srgbClr val="F6DA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11847512" y="-3071812"/>
              <a:ext cx="944563" cy="1230312"/>
            </a:xfrm>
            <a:prstGeom prst="rect">
              <a:avLst/>
            </a:prstGeom>
            <a:solidFill>
              <a:srgbClr val="FAE9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" name="Rectangle 17"/>
            <p:cNvSpPr>
              <a:spLocks noChangeArrowheads="1"/>
            </p:cNvSpPr>
            <p:nvPr/>
          </p:nvSpPr>
          <p:spPr bwMode="auto">
            <a:xfrm>
              <a:off x="11847512" y="-2239962"/>
              <a:ext cx="1346201" cy="398463"/>
            </a:xfrm>
            <a:prstGeom prst="rect">
              <a:avLst/>
            </a:prstGeom>
            <a:solidFill>
              <a:srgbClr val="EFBC8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" name="Rectangle 18"/>
            <p:cNvSpPr>
              <a:spLocks noChangeArrowheads="1"/>
            </p:cNvSpPr>
            <p:nvPr/>
          </p:nvSpPr>
          <p:spPr bwMode="auto">
            <a:xfrm>
              <a:off x="11847512" y="-3071812"/>
              <a:ext cx="792163" cy="1230312"/>
            </a:xfrm>
            <a:prstGeom prst="rect">
              <a:avLst/>
            </a:prstGeom>
            <a:solidFill>
              <a:srgbClr val="F1C39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" name="Rectangle 21"/>
            <p:cNvSpPr>
              <a:spLocks noChangeArrowheads="1"/>
            </p:cNvSpPr>
            <p:nvPr/>
          </p:nvSpPr>
          <p:spPr bwMode="auto">
            <a:xfrm>
              <a:off x="11847512" y="-2832101"/>
              <a:ext cx="944563" cy="990601"/>
            </a:xfrm>
            <a:prstGeom prst="rect">
              <a:avLst/>
            </a:prstGeom>
            <a:solidFill>
              <a:srgbClr val="F1C39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" name="Rectangle 16"/>
            <p:cNvSpPr>
              <a:spLocks noChangeArrowheads="1"/>
            </p:cNvSpPr>
            <p:nvPr/>
          </p:nvSpPr>
          <p:spPr bwMode="auto">
            <a:xfrm>
              <a:off x="11847512" y="-2239962"/>
              <a:ext cx="944563" cy="398463"/>
            </a:xfrm>
            <a:prstGeom prst="rect">
              <a:avLst/>
            </a:prstGeom>
            <a:solidFill>
              <a:srgbClr val="ECAD7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11847512" y="-2832101"/>
              <a:ext cx="792163" cy="990601"/>
            </a:xfrm>
            <a:prstGeom prst="rect">
              <a:avLst/>
            </a:prstGeom>
            <a:solidFill>
              <a:srgbClr val="ECAD7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11847512" y="-2239962"/>
              <a:ext cx="792163" cy="398463"/>
            </a:xfrm>
            <a:prstGeom prst="rect">
              <a:avLst/>
            </a:prstGeom>
            <a:solidFill>
              <a:srgbClr val="E89E5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4" name="Rectangle 13"/>
            <p:cNvSpPr>
              <a:spLocks noChangeArrowheads="1"/>
            </p:cNvSpPr>
            <p:nvPr/>
          </p:nvSpPr>
          <p:spPr bwMode="auto">
            <a:xfrm>
              <a:off x="11847512" y="-2433637"/>
              <a:ext cx="495300" cy="592137"/>
            </a:xfrm>
            <a:prstGeom prst="rect">
              <a:avLst/>
            </a:prstGeom>
            <a:solidFill>
              <a:srgbClr val="E6964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>
              <a:off x="11056937" y="-1841500"/>
              <a:ext cx="790575" cy="198438"/>
            </a:xfrm>
            <a:prstGeom prst="rect">
              <a:avLst/>
            </a:prstGeom>
            <a:solidFill>
              <a:srgbClr val="E3873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" name="Rectangle 12"/>
            <p:cNvSpPr>
              <a:spLocks noChangeArrowheads="1"/>
            </p:cNvSpPr>
            <p:nvPr/>
          </p:nvSpPr>
          <p:spPr bwMode="auto">
            <a:xfrm>
              <a:off x="11847512" y="-2239962"/>
              <a:ext cx="495300" cy="398463"/>
            </a:xfrm>
            <a:prstGeom prst="rect">
              <a:avLst/>
            </a:prstGeom>
            <a:solidFill>
              <a:srgbClr val="E3873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11517312" y="-1185862"/>
              <a:ext cx="787400" cy="839788"/>
            </a:xfrm>
            <a:custGeom>
              <a:avLst/>
              <a:gdLst/>
              <a:ahLst/>
              <a:cxnLst>
                <a:cxn ang="0">
                  <a:pos x="134" y="24"/>
                </a:cxn>
                <a:cxn ang="0">
                  <a:pos x="79" y="104"/>
                </a:cxn>
                <a:cxn ang="0">
                  <a:pos x="142" y="184"/>
                </a:cxn>
                <a:cxn ang="0">
                  <a:pos x="210" y="161"/>
                </a:cxn>
                <a:cxn ang="0">
                  <a:pos x="210" y="200"/>
                </a:cxn>
                <a:cxn ang="0">
                  <a:pos x="113" y="224"/>
                </a:cxn>
                <a:cxn ang="0">
                  <a:pos x="32" y="194"/>
                </a:cxn>
                <a:cxn ang="0">
                  <a:pos x="0" y="115"/>
                </a:cxn>
                <a:cxn ang="0">
                  <a:pos x="125" y="0"/>
                </a:cxn>
                <a:cxn ang="0">
                  <a:pos x="208" y="56"/>
                </a:cxn>
                <a:cxn ang="0">
                  <a:pos x="169" y="92"/>
                </a:cxn>
                <a:cxn ang="0">
                  <a:pos x="134" y="81"/>
                </a:cxn>
                <a:cxn ang="0">
                  <a:pos x="134" y="24"/>
                </a:cxn>
              </a:cxnLst>
              <a:rect l="0" t="0" r="r" b="b"/>
              <a:pathLst>
                <a:path w="210" h="224">
                  <a:moveTo>
                    <a:pt x="134" y="24"/>
                  </a:moveTo>
                  <a:cubicBezTo>
                    <a:pt x="98" y="30"/>
                    <a:pt x="79" y="57"/>
                    <a:pt x="79" y="104"/>
                  </a:cubicBezTo>
                  <a:cubicBezTo>
                    <a:pt x="79" y="152"/>
                    <a:pt x="104" y="184"/>
                    <a:pt x="142" y="184"/>
                  </a:cubicBezTo>
                  <a:cubicBezTo>
                    <a:pt x="160" y="184"/>
                    <a:pt x="176" y="178"/>
                    <a:pt x="210" y="161"/>
                  </a:cubicBezTo>
                  <a:cubicBezTo>
                    <a:pt x="210" y="200"/>
                    <a:pt x="210" y="200"/>
                    <a:pt x="210" y="200"/>
                  </a:cubicBezTo>
                  <a:cubicBezTo>
                    <a:pt x="169" y="219"/>
                    <a:pt x="145" y="224"/>
                    <a:pt x="113" y="224"/>
                  </a:cubicBezTo>
                  <a:cubicBezTo>
                    <a:pt x="77" y="224"/>
                    <a:pt x="52" y="215"/>
                    <a:pt x="32" y="194"/>
                  </a:cubicBezTo>
                  <a:cubicBezTo>
                    <a:pt x="11" y="173"/>
                    <a:pt x="0" y="146"/>
                    <a:pt x="0" y="115"/>
                  </a:cubicBezTo>
                  <a:cubicBezTo>
                    <a:pt x="0" y="47"/>
                    <a:pt x="51" y="0"/>
                    <a:pt x="125" y="0"/>
                  </a:cubicBezTo>
                  <a:cubicBezTo>
                    <a:pt x="174" y="0"/>
                    <a:pt x="208" y="23"/>
                    <a:pt x="208" y="56"/>
                  </a:cubicBezTo>
                  <a:cubicBezTo>
                    <a:pt x="208" y="77"/>
                    <a:pt x="192" y="92"/>
                    <a:pt x="169" y="92"/>
                  </a:cubicBezTo>
                  <a:cubicBezTo>
                    <a:pt x="157" y="92"/>
                    <a:pt x="147" y="88"/>
                    <a:pt x="134" y="81"/>
                  </a:cubicBezTo>
                  <a:lnTo>
                    <a:pt x="134" y="24"/>
                  </a:lnTo>
                  <a:close/>
                </a:path>
              </a:pathLst>
            </a:custGeom>
            <a:solidFill>
              <a:srgbClr val="DC6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10148887" y="-1185862"/>
              <a:ext cx="1365250" cy="828675"/>
            </a:xfrm>
            <a:custGeom>
              <a:avLst/>
              <a:gdLst/>
              <a:ahLst/>
              <a:cxnLst>
                <a:cxn ang="0">
                  <a:pos x="319" y="115"/>
                </a:cxn>
                <a:cxn ang="0">
                  <a:pos x="364" y="37"/>
                </a:cxn>
                <a:cxn ang="0">
                  <a:pos x="326" y="0"/>
                </a:cxn>
                <a:cxn ang="0">
                  <a:pos x="295" y="13"/>
                </a:cxn>
                <a:cxn ang="0">
                  <a:pos x="295" y="97"/>
                </a:cxn>
                <a:cxn ang="0">
                  <a:pos x="242" y="169"/>
                </a:cxn>
                <a:cxn ang="0">
                  <a:pos x="242" y="6"/>
                </a:cxn>
                <a:cxn ang="0">
                  <a:pos x="191" y="6"/>
                </a:cxn>
                <a:cxn ang="0">
                  <a:pos x="106" y="146"/>
                </a:cxn>
                <a:cxn ang="0">
                  <a:pos x="106" y="6"/>
                </a:cxn>
                <a:cxn ang="0">
                  <a:pos x="77" y="6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42" y="48"/>
                </a:cxn>
                <a:cxn ang="0">
                  <a:pos x="42" y="221"/>
                </a:cxn>
                <a:cxn ang="0">
                  <a:pos x="96" y="221"/>
                </a:cxn>
                <a:cxn ang="0">
                  <a:pos x="177" y="87"/>
                </a:cxn>
                <a:cxn ang="0">
                  <a:pos x="177" y="221"/>
                </a:cxn>
                <a:cxn ang="0">
                  <a:pos x="237" y="221"/>
                </a:cxn>
                <a:cxn ang="0">
                  <a:pos x="319" y="115"/>
                </a:cxn>
              </a:cxnLst>
              <a:rect l="0" t="0" r="r" b="b"/>
              <a:pathLst>
                <a:path w="364" h="221">
                  <a:moveTo>
                    <a:pt x="319" y="115"/>
                  </a:moveTo>
                  <a:cubicBezTo>
                    <a:pt x="352" y="74"/>
                    <a:pt x="364" y="57"/>
                    <a:pt x="364" y="37"/>
                  </a:cubicBezTo>
                  <a:cubicBezTo>
                    <a:pt x="364" y="17"/>
                    <a:pt x="348" y="0"/>
                    <a:pt x="326" y="0"/>
                  </a:cubicBezTo>
                  <a:cubicBezTo>
                    <a:pt x="313" y="0"/>
                    <a:pt x="301" y="7"/>
                    <a:pt x="295" y="13"/>
                  </a:cubicBezTo>
                  <a:cubicBezTo>
                    <a:pt x="295" y="97"/>
                    <a:pt x="295" y="97"/>
                    <a:pt x="295" y="97"/>
                  </a:cubicBezTo>
                  <a:cubicBezTo>
                    <a:pt x="242" y="169"/>
                    <a:pt x="242" y="169"/>
                    <a:pt x="242" y="169"/>
                  </a:cubicBezTo>
                  <a:cubicBezTo>
                    <a:pt x="242" y="6"/>
                    <a:pt x="242" y="6"/>
                    <a:pt x="242" y="6"/>
                  </a:cubicBezTo>
                  <a:cubicBezTo>
                    <a:pt x="191" y="6"/>
                    <a:pt x="191" y="6"/>
                    <a:pt x="191" y="6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221"/>
                    <a:pt x="42" y="221"/>
                    <a:pt x="42" y="221"/>
                  </a:cubicBezTo>
                  <a:cubicBezTo>
                    <a:pt x="96" y="221"/>
                    <a:pt x="96" y="221"/>
                    <a:pt x="96" y="221"/>
                  </a:cubicBezTo>
                  <a:cubicBezTo>
                    <a:pt x="177" y="87"/>
                    <a:pt x="177" y="87"/>
                    <a:pt x="177" y="87"/>
                  </a:cubicBezTo>
                  <a:cubicBezTo>
                    <a:pt x="177" y="221"/>
                    <a:pt x="177" y="221"/>
                    <a:pt x="177" y="221"/>
                  </a:cubicBezTo>
                  <a:cubicBezTo>
                    <a:pt x="237" y="221"/>
                    <a:pt x="237" y="221"/>
                    <a:pt x="237" y="221"/>
                  </a:cubicBezTo>
                  <a:lnTo>
                    <a:pt x="319" y="115"/>
                  </a:lnTo>
                  <a:close/>
                </a:path>
              </a:pathLst>
            </a:custGeom>
            <a:solidFill>
              <a:srgbClr val="DC6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" name="Freeform 8"/>
            <p:cNvSpPr>
              <a:spLocks noEditPoints="1"/>
            </p:cNvSpPr>
            <p:nvPr/>
          </p:nvSpPr>
          <p:spPr bwMode="auto">
            <a:xfrm>
              <a:off x="9144000" y="-1181100"/>
              <a:ext cx="977900" cy="1181100"/>
            </a:xfrm>
            <a:custGeom>
              <a:avLst/>
              <a:gdLst/>
              <a:ahLst/>
              <a:cxnLst>
                <a:cxn ang="0">
                  <a:pos x="106" y="193"/>
                </a:cxn>
                <a:cxn ang="0">
                  <a:pos x="118" y="193"/>
                </a:cxn>
                <a:cxn ang="0">
                  <a:pos x="185" y="114"/>
                </a:cxn>
                <a:cxn ang="0">
                  <a:pos x="130" y="46"/>
                </a:cxn>
                <a:cxn ang="0">
                  <a:pos x="106" y="49"/>
                </a:cxn>
                <a:cxn ang="0">
                  <a:pos x="106" y="193"/>
                </a:cxn>
                <a:cxn ang="0">
                  <a:pos x="106" y="287"/>
                </a:cxn>
                <a:cxn ang="0">
                  <a:pos x="141" y="295"/>
                </a:cxn>
                <a:cxn ang="0">
                  <a:pos x="141" y="315"/>
                </a:cxn>
                <a:cxn ang="0">
                  <a:pos x="3" y="315"/>
                </a:cxn>
                <a:cxn ang="0">
                  <a:pos x="3" y="295"/>
                </a:cxn>
                <a:cxn ang="0">
                  <a:pos x="35" y="287"/>
                </a:cxn>
                <a:cxn ang="0">
                  <a:pos x="35" y="46"/>
                </a:cxn>
                <a:cxn ang="0">
                  <a:pos x="0" y="46"/>
                </a:cxn>
                <a:cxn ang="0">
                  <a:pos x="0" y="26"/>
                </a:cxn>
                <a:cxn ang="0">
                  <a:pos x="84" y="0"/>
                </a:cxn>
                <a:cxn ang="0">
                  <a:pos x="106" y="0"/>
                </a:cxn>
                <a:cxn ang="0">
                  <a:pos x="106" y="29"/>
                </a:cxn>
                <a:cxn ang="0">
                  <a:pos x="179" y="1"/>
                </a:cxn>
                <a:cxn ang="0">
                  <a:pos x="261" y="104"/>
                </a:cxn>
                <a:cxn ang="0">
                  <a:pos x="142" y="220"/>
                </a:cxn>
                <a:cxn ang="0">
                  <a:pos x="106" y="218"/>
                </a:cxn>
                <a:cxn ang="0">
                  <a:pos x="106" y="287"/>
                </a:cxn>
              </a:cxnLst>
              <a:rect l="0" t="0" r="r" b="b"/>
              <a:pathLst>
                <a:path w="261" h="315">
                  <a:moveTo>
                    <a:pt x="106" y="193"/>
                  </a:moveTo>
                  <a:cubicBezTo>
                    <a:pt x="112" y="193"/>
                    <a:pt x="114" y="193"/>
                    <a:pt x="118" y="193"/>
                  </a:cubicBezTo>
                  <a:cubicBezTo>
                    <a:pt x="161" y="193"/>
                    <a:pt x="185" y="166"/>
                    <a:pt x="185" y="114"/>
                  </a:cubicBezTo>
                  <a:cubicBezTo>
                    <a:pt x="185" y="70"/>
                    <a:pt x="166" y="46"/>
                    <a:pt x="130" y="46"/>
                  </a:cubicBezTo>
                  <a:cubicBezTo>
                    <a:pt x="125" y="46"/>
                    <a:pt x="118" y="47"/>
                    <a:pt x="106" y="49"/>
                  </a:cubicBezTo>
                  <a:lnTo>
                    <a:pt x="106" y="193"/>
                  </a:lnTo>
                  <a:close/>
                  <a:moveTo>
                    <a:pt x="106" y="287"/>
                  </a:moveTo>
                  <a:cubicBezTo>
                    <a:pt x="141" y="295"/>
                    <a:pt x="141" y="295"/>
                    <a:pt x="141" y="295"/>
                  </a:cubicBezTo>
                  <a:cubicBezTo>
                    <a:pt x="141" y="315"/>
                    <a:pt x="141" y="315"/>
                    <a:pt x="141" y="315"/>
                  </a:cubicBezTo>
                  <a:cubicBezTo>
                    <a:pt x="3" y="315"/>
                    <a:pt x="3" y="315"/>
                    <a:pt x="3" y="315"/>
                  </a:cubicBezTo>
                  <a:cubicBezTo>
                    <a:pt x="3" y="295"/>
                    <a:pt x="3" y="295"/>
                    <a:pt x="3" y="295"/>
                  </a:cubicBezTo>
                  <a:cubicBezTo>
                    <a:pt x="35" y="287"/>
                    <a:pt x="35" y="287"/>
                    <a:pt x="35" y="287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45" y="5"/>
                    <a:pt x="159" y="1"/>
                    <a:pt x="179" y="1"/>
                  </a:cubicBezTo>
                  <a:cubicBezTo>
                    <a:pt x="226" y="1"/>
                    <a:pt x="261" y="44"/>
                    <a:pt x="261" y="104"/>
                  </a:cubicBezTo>
                  <a:cubicBezTo>
                    <a:pt x="261" y="173"/>
                    <a:pt x="214" y="220"/>
                    <a:pt x="142" y="220"/>
                  </a:cubicBezTo>
                  <a:cubicBezTo>
                    <a:pt x="134" y="220"/>
                    <a:pt x="120" y="219"/>
                    <a:pt x="106" y="218"/>
                  </a:cubicBezTo>
                  <a:lnTo>
                    <a:pt x="106" y="287"/>
                  </a:lnTo>
                  <a:close/>
                </a:path>
              </a:pathLst>
            </a:custGeom>
            <a:solidFill>
              <a:srgbClr val="DC6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cxnSp>
        <p:nvCxnSpPr>
          <p:cNvPr id="141" name="Shape 140"/>
          <p:cNvCxnSpPr/>
          <p:nvPr/>
        </p:nvCxnSpPr>
        <p:spPr>
          <a:xfrm rot="5400000" flipH="1" flipV="1">
            <a:off x="5100456" y="-2592965"/>
            <a:ext cx="144000" cy="6839712"/>
          </a:xfrm>
          <a:prstGeom prst="bentConnector2">
            <a:avLst/>
          </a:prstGeom>
          <a:ln w="12700">
            <a:solidFill>
              <a:srgbClr val="DC6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tx1"/>
                </a:solidFill>
              </a:defRPr>
            </a:lvl1pPr>
          </a:lstStyle>
          <a:p>
            <a:r>
              <a:rPr lang="en-AU" noProof="0" dirty="0" smtClean="0"/>
              <a:t>Click to add the presentation’s main title</a:t>
            </a:r>
            <a:endParaRPr lang="en-AU" noProof="0" dirty="0"/>
          </a:p>
        </p:txBody>
      </p:sp>
      <p:sp>
        <p:nvSpPr>
          <p:cNvPr id="14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AU" noProof="0" dirty="0" smtClean="0"/>
              <a:t>Subtitle and date (move higher if title is only one line)</a:t>
            </a:r>
          </a:p>
        </p:txBody>
      </p:sp>
      <p:sp>
        <p:nvSpPr>
          <p:cNvPr id="144" name="Text Placeholder 31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j-lt"/>
              </a:defRPr>
            </a:lvl1pPr>
            <a:lvl2pPr>
              <a:defRPr sz="1000">
                <a:solidFill>
                  <a:schemeClr val="bg1"/>
                </a:solidFill>
                <a:latin typeface="+mj-lt"/>
              </a:defRPr>
            </a:lvl2pPr>
            <a:lvl3pPr>
              <a:defRPr sz="1000">
                <a:solidFill>
                  <a:schemeClr val="bg1"/>
                </a:solidFill>
                <a:latin typeface="+mj-lt"/>
              </a:defRPr>
            </a:lvl3pPr>
            <a:lvl4pPr>
              <a:defRPr sz="1000">
                <a:solidFill>
                  <a:schemeClr val="bg1"/>
                </a:solidFill>
                <a:latin typeface="+mj-lt"/>
              </a:defRPr>
            </a:lvl4pPr>
            <a:lvl5pPr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AU" noProof="0" dirty="0" smtClean="0"/>
              <a:t>www.pwc.com.au</a:t>
            </a:r>
            <a:endParaRPr lang="en-AU" noProof="0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: Halftone Yello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85"/>
          <p:cNvGrpSpPr/>
          <p:nvPr userDrawn="1"/>
        </p:nvGrpSpPr>
        <p:grpSpPr>
          <a:xfrm>
            <a:off x="970812" y="5769514"/>
            <a:ext cx="1230060" cy="934956"/>
            <a:chOff x="3429000" y="-3228975"/>
            <a:chExt cx="4248150" cy="3228975"/>
          </a:xfrm>
        </p:grpSpPr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6132512" y="-2239962"/>
              <a:ext cx="1544638" cy="398463"/>
            </a:xfrm>
            <a:prstGeom prst="rect">
              <a:avLst/>
            </a:prstGeom>
            <a:solidFill>
              <a:srgbClr val="FFE9B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6132512" y="-2832100"/>
              <a:ext cx="1346201" cy="990600"/>
            </a:xfrm>
            <a:prstGeom prst="rect">
              <a:avLst/>
            </a:prstGeom>
            <a:solidFill>
              <a:srgbClr val="FFF0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6132512" y="-3228975"/>
              <a:ext cx="792163" cy="1387475"/>
            </a:xfrm>
            <a:prstGeom prst="rect">
              <a:avLst/>
            </a:prstGeom>
            <a:solidFill>
              <a:srgbClr val="FFED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6132512" y="-3071812"/>
              <a:ext cx="944563" cy="1230312"/>
            </a:xfrm>
            <a:prstGeom prst="rect">
              <a:avLst/>
            </a:prstGeom>
            <a:solidFill>
              <a:srgbClr val="FFF4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" name="Rectangle 17"/>
            <p:cNvSpPr>
              <a:spLocks noChangeArrowheads="1"/>
            </p:cNvSpPr>
            <p:nvPr/>
          </p:nvSpPr>
          <p:spPr bwMode="auto">
            <a:xfrm>
              <a:off x="6132512" y="-2239962"/>
              <a:ext cx="1346201" cy="398463"/>
            </a:xfrm>
            <a:prstGeom prst="rect">
              <a:avLst/>
            </a:prstGeom>
            <a:solidFill>
              <a:srgbClr val="FFDE8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" name="Rectangle 18"/>
            <p:cNvSpPr>
              <a:spLocks noChangeArrowheads="1"/>
            </p:cNvSpPr>
            <p:nvPr/>
          </p:nvSpPr>
          <p:spPr bwMode="auto">
            <a:xfrm>
              <a:off x="6132512" y="-3071812"/>
              <a:ext cx="792163" cy="1230312"/>
            </a:xfrm>
            <a:prstGeom prst="rect">
              <a:avLst/>
            </a:prstGeom>
            <a:solidFill>
              <a:srgbClr val="FFE29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" name="Rectangle 21"/>
            <p:cNvSpPr>
              <a:spLocks noChangeArrowheads="1"/>
            </p:cNvSpPr>
            <p:nvPr/>
          </p:nvSpPr>
          <p:spPr bwMode="auto">
            <a:xfrm>
              <a:off x="6132512" y="-2832101"/>
              <a:ext cx="944563" cy="990601"/>
            </a:xfrm>
            <a:prstGeom prst="rect">
              <a:avLst/>
            </a:prstGeom>
            <a:solidFill>
              <a:srgbClr val="FFE29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" name="Rectangle 16"/>
            <p:cNvSpPr>
              <a:spLocks noChangeArrowheads="1"/>
            </p:cNvSpPr>
            <p:nvPr/>
          </p:nvSpPr>
          <p:spPr bwMode="auto">
            <a:xfrm>
              <a:off x="6132512" y="-2239962"/>
              <a:ext cx="944563" cy="398463"/>
            </a:xfrm>
            <a:prstGeom prst="rect">
              <a:avLst/>
            </a:prstGeom>
            <a:solidFill>
              <a:srgbClr val="FFD77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6132512" y="-2832101"/>
              <a:ext cx="792163" cy="990601"/>
            </a:xfrm>
            <a:prstGeom prst="rect">
              <a:avLst/>
            </a:prstGeom>
            <a:solidFill>
              <a:srgbClr val="FFD77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6132512" y="-2239962"/>
              <a:ext cx="792163" cy="398463"/>
            </a:xfrm>
            <a:prstGeom prst="rect">
              <a:avLst/>
            </a:prstGeom>
            <a:solidFill>
              <a:srgbClr val="FFD05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4" name="Rectangle 13"/>
            <p:cNvSpPr>
              <a:spLocks noChangeArrowheads="1"/>
            </p:cNvSpPr>
            <p:nvPr/>
          </p:nvSpPr>
          <p:spPr bwMode="auto">
            <a:xfrm>
              <a:off x="6132512" y="-2433637"/>
              <a:ext cx="495300" cy="592137"/>
            </a:xfrm>
            <a:prstGeom prst="rect">
              <a:avLst/>
            </a:prstGeom>
            <a:solidFill>
              <a:srgbClr val="FFCC4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>
              <a:off x="5341937" y="-1841500"/>
              <a:ext cx="790575" cy="198438"/>
            </a:xfrm>
            <a:prstGeom prst="rect">
              <a:avLst/>
            </a:prstGeom>
            <a:solidFill>
              <a:srgbClr val="FFC53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" name="Rectangle 12"/>
            <p:cNvSpPr>
              <a:spLocks noChangeArrowheads="1"/>
            </p:cNvSpPr>
            <p:nvPr/>
          </p:nvSpPr>
          <p:spPr bwMode="auto">
            <a:xfrm>
              <a:off x="6132512" y="-2239962"/>
              <a:ext cx="495300" cy="398463"/>
            </a:xfrm>
            <a:prstGeom prst="rect">
              <a:avLst/>
            </a:prstGeom>
            <a:solidFill>
              <a:srgbClr val="FFC53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5802312" y="-1185862"/>
              <a:ext cx="787400" cy="839788"/>
            </a:xfrm>
            <a:custGeom>
              <a:avLst/>
              <a:gdLst/>
              <a:ahLst/>
              <a:cxnLst>
                <a:cxn ang="0">
                  <a:pos x="134" y="24"/>
                </a:cxn>
                <a:cxn ang="0">
                  <a:pos x="79" y="104"/>
                </a:cxn>
                <a:cxn ang="0">
                  <a:pos x="142" y="184"/>
                </a:cxn>
                <a:cxn ang="0">
                  <a:pos x="210" y="161"/>
                </a:cxn>
                <a:cxn ang="0">
                  <a:pos x="210" y="200"/>
                </a:cxn>
                <a:cxn ang="0">
                  <a:pos x="113" y="224"/>
                </a:cxn>
                <a:cxn ang="0">
                  <a:pos x="32" y="194"/>
                </a:cxn>
                <a:cxn ang="0">
                  <a:pos x="0" y="115"/>
                </a:cxn>
                <a:cxn ang="0">
                  <a:pos x="125" y="0"/>
                </a:cxn>
                <a:cxn ang="0">
                  <a:pos x="208" y="56"/>
                </a:cxn>
                <a:cxn ang="0">
                  <a:pos x="169" y="92"/>
                </a:cxn>
                <a:cxn ang="0">
                  <a:pos x="134" y="81"/>
                </a:cxn>
                <a:cxn ang="0">
                  <a:pos x="134" y="24"/>
                </a:cxn>
              </a:cxnLst>
              <a:rect l="0" t="0" r="r" b="b"/>
              <a:pathLst>
                <a:path w="210" h="224">
                  <a:moveTo>
                    <a:pt x="134" y="24"/>
                  </a:moveTo>
                  <a:cubicBezTo>
                    <a:pt x="98" y="30"/>
                    <a:pt x="79" y="57"/>
                    <a:pt x="79" y="104"/>
                  </a:cubicBezTo>
                  <a:cubicBezTo>
                    <a:pt x="79" y="152"/>
                    <a:pt x="104" y="184"/>
                    <a:pt x="142" y="184"/>
                  </a:cubicBezTo>
                  <a:cubicBezTo>
                    <a:pt x="160" y="184"/>
                    <a:pt x="176" y="178"/>
                    <a:pt x="210" y="161"/>
                  </a:cubicBezTo>
                  <a:cubicBezTo>
                    <a:pt x="210" y="200"/>
                    <a:pt x="210" y="200"/>
                    <a:pt x="210" y="200"/>
                  </a:cubicBezTo>
                  <a:cubicBezTo>
                    <a:pt x="169" y="219"/>
                    <a:pt x="145" y="224"/>
                    <a:pt x="113" y="224"/>
                  </a:cubicBezTo>
                  <a:cubicBezTo>
                    <a:pt x="77" y="224"/>
                    <a:pt x="52" y="215"/>
                    <a:pt x="32" y="194"/>
                  </a:cubicBezTo>
                  <a:cubicBezTo>
                    <a:pt x="11" y="173"/>
                    <a:pt x="0" y="146"/>
                    <a:pt x="0" y="115"/>
                  </a:cubicBezTo>
                  <a:cubicBezTo>
                    <a:pt x="0" y="47"/>
                    <a:pt x="51" y="0"/>
                    <a:pt x="125" y="0"/>
                  </a:cubicBezTo>
                  <a:cubicBezTo>
                    <a:pt x="174" y="0"/>
                    <a:pt x="208" y="23"/>
                    <a:pt x="208" y="56"/>
                  </a:cubicBezTo>
                  <a:cubicBezTo>
                    <a:pt x="208" y="77"/>
                    <a:pt x="192" y="92"/>
                    <a:pt x="169" y="92"/>
                  </a:cubicBezTo>
                  <a:cubicBezTo>
                    <a:pt x="157" y="92"/>
                    <a:pt x="147" y="88"/>
                    <a:pt x="134" y="81"/>
                  </a:cubicBezTo>
                  <a:lnTo>
                    <a:pt x="134" y="24"/>
                  </a:lnTo>
                  <a:close/>
                </a:path>
              </a:pathLst>
            </a:custGeom>
            <a:solidFill>
              <a:srgbClr val="FFB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4433887" y="-1185862"/>
              <a:ext cx="1365250" cy="828675"/>
            </a:xfrm>
            <a:custGeom>
              <a:avLst/>
              <a:gdLst/>
              <a:ahLst/>
              <a:cxnLst>
                <a:cxn ang="0">
                  <a:pos x="319" y="115"/>
                </a:cxn>
                <a:cxn ang="0">
                  <a:pos x="364" y="37"/>
                </a:cxn>
                <a:cxn ang="0">
                  <a:pos x="326" y="0"/>
                </a:cxn>
                <a:cxn ang="0">
                  <a:pos x="295" y="13"/>
                </a:cxn>
                <a:cxn ang="0">
                  <a:pos x="295" y="97"/>
                </a:cxn>
                <a:cxn ang="0">
                  <a:pos x="242" y="169"/>
                </a:cxn>
                <a:cxn ang="0">
                  <a:pos x="242" y="6"/>
                </a:cxn>
                <a:cxn ang="0">
                  <a:pos x="191" y="6"/>
                </a:cxn>
                <a:cxn ang="0">
                  <a:pos x="106" y="146"/>
                </a:cxn>
                <a:cxn ang="0">
                  <a:pos x="106" y="6"/>
                </a:cxn>
                <a:cxn ang="0">
                  <a:pos x="77" y="6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42" y="48"/>
                </a:cxn>
                <a:cxn ang="0">
                  <a:pos x="42" y="221"/>
                </a:cxn>
                <a:cxn ang="0">
                  <a:pos x="96" y="221"/>
                </a:cxn>
                <a:cxn ang="0">
                  <a:pos x="177" y="87"/>
                </a:cxn>
                <a:cxn ang="0">
                  <a:pos x="177" y="221"/>
                </a:cxn>
                <a:cxn ang="0">
                  <a:pos x="237" y="221"/>
                </a:cxn>
                <a:cxn ang="0">
                  <a:pos x="319" y="115"/>
                </a:cxn>
              </a:cxnLst>
              <a:rect l="0" t="0" r="r" b="b"/>
              <a:pathLst>
                <a:path w="364" h="221">
                  <a:moveTo>
                    <a:pt x="319" y="115"/>
                  </a:moveTo>
                  <a:cubicBezTo>
                    <a:pt x="352" y="74"/>
                    <a:pt x="364" y="57"/>
                    <a:pt x="364" y="37"/>
                  </a:cubicBezTo>
                  <a:cubicBezTo>
                    <a:pt x="364" y="17"/>
                    <a:pt x="348" y="0"/>
                    <a:pt x="326" y="0"/>
                  </a:cubicBezTo>
                  <a:cubicBezTo>
                    <a:pt x="313" y="0"/>
                    <a:pt x="301" y="7"/>
                    <a:pt x="295" y="13"/>
                  </a:cubicBezTo>
                  <a:cubicBezTo>
                    <a:pt x="295" y="97"/>
                    <a:pt x="295" y="97"/>
                    <a:pt x="295" y="97"/>
                  </a:cubicBezTo>
                  <a:cubicBezTo>
                    <a:pt x="242" y="169"/>
                    <a:pt x="242" y="169"/>
                    <a:pt x="242" y="169"/>
                  </a:cubicBezTo>
                  <a:cubicBezTo>
                    <a:pt x="242" y="6"/>
                    <a:pt x="242" y="6"/>
                    <a:pt x="242" y="6"/>
                  </a:cubicBezTo>
                  <a:cubicBezTo>
                    <a:pt x="191" y="6"/>
                    <a:pt x="191" y="6"/>
                    <a:pt x="191" y="6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221"/>
                    <a:pt x="42" y="221"/>
                    <a:pt x="42" y="221"/>
                  </a:cubicBezTo>
                  <a:cubicBezTo>
                    <a:pt x="96" y="221"/>
                    <a:pt x="96" y="221"/>
                    <a:pt x="96" y="221"/>
                  </a:cubicBezTo>
                  <a:cubicBezTo>
                    <a:pt x="177" y="87"/>
                    <a:pt x="177" y="87"/>
                    <a:pt x="177" y="87"/>
                  </a:cubicBezTo>
                  <a:cubicBezTo>
                    <a:pt x="177" y="221"/>
                    <a:pt x="177" y="221"/>
                    <a:pt x="177" y="221"/>
                  </a:cubicBezTo>
                  <a:cubicBezTo>
                    <a:pt x="237" y="221"/>
                    <a:pt x="237" y="221"/>
                    <a:pt x="237" y="221"/>
                  </a:cubicBezTo>
                  <a:lnTo>
                    <a:pt x="319" y="115"/>
                  </a:lnTo>
                  <a:close/>
                </a:path>
              </a:pathLst>
            </a:custGeom>
            <a:solidFill>
              <a:srgbClr val="FFB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9" name="Freeform 8"/>
            <p:cNvSpPr>
              <a:spLocks noEditPoints="1"/>
            </p:cNvSpPr>
            <p:nvPr/>
          </p:nvSpPr>
          <p:spPr bwMode="auto">
            <a:xfrm>
              <a:off x="3429000" y="-1181100"/>
              <a:ext cx="977900" cy="1181100"/>
            </a:xfrm>
            <a:custGeom>
              <a:avLst/>
              <a:gdLst/>
              <a:ahLst/>
              <a:cxnLst>
                <a:cxn ang="0">
                  <a:pos x="106" y="193"/>
                </a:cxn>
                <a:cxn ang="0">
                  <a:pos x="118" y="193"/>
                </a:cxn>
                <a:cxn ang="0">
                  <a:pos x="185" y="114"/>
                </a:cxn>
                <a:cxn ang="0">
                  <a:pos x="130" y="46"/>
                </a:cxn>
                <a:cxn ang="0">
                  <a:pos x="106" y="49"/>
                </a:cxn>
                <a:cxn ang="0">
                  <a:pos x="106" y="193"/>
                </a:cxn>
                <a:cxn ang="0">
                  <a:pos x="106" y="287"/>
                </a:cxn>
                <a:cxn ang="0">
                  <a:pos x="141" y="295"/>
                </a:cxn>
                <a:cxn ang="0">
                  <a:pos x="141" y="315"/>
                </a:cxn>
                <a:cxn ang="0">
                  <a:pos x="3" y="315"/>
                </a:cxn>
                <a:cxn ang="0">
                  <a:pos x="3" y="295"/>
                </a:cxn>
                <a:cxn ang="0">
                  <a:pos x="35" y="287"/>
                </a:cxn>
                <a:cxn ang="0">
                  <a:pos x="35" y="46"/>
                </a:cxn>
                <a:cxn ang="0">
                  <a:pos x="0" y="46"/>
                </a:cxn>
                <a:cxn ang="0">
                  <a:pos x="0" y="26"/>
                </a:cxn>
                <a:cxn ang="0">
                  <a:pos x="84" y="0"/>
                </a:cxn>
                <a:cxn ang="0">
                  <a:pos x="106" y="0"/>
                </a:cxn>
                <a:cxn ang="0">
                  <a:pos x="106" y="29"/>
                </a:cxn>
                <a:cxn ang="0">
                  <a:pos x="179" y="1"/>
                </a:cxn>
                <a:cxn ang="0">
                  <a:pos x="261" y="104"/>
                </a:cxn>
                <a:cxn ang="0">
                  <a:pos x="142" y="220"/>
                </a:cxn>
                <a:cxn ang="0">
                  <a:pos x="106" y="218"/>
                </a:cxn>
                <a:cxn ang="0">
                  <a:pos x="106" y="287"/>
                </a:cxn>
              </a:cxnLst>
              <a:rect l="0" t="0" r="r" b="b"/>
              <a:pathLst>
                <a:path w="261" h="315">
                  <a:moveTo>
                    <a:pt x="106" y="193"/>
                  </a:moveTo>
                  <a:cubicBezTo>
                    <a:pt x="112" y="193"/>
                    <a:pt x="114" y="193"/>
                    <a:pt x="118" y="193"/>
                  </a:cubicBezTo>
                  <a:cubicBezTo>
                    <a:pt x="161" y="193"/>
                    <a:pt x="185" y="166"/>
                    <a:pt x="185" y="114"/>
                  </a:cubicBezTo>
                  <a:cubicBezTo>
                    <a:pt x="185" y="70"/>
                    <a:pt x="166" y="46"/>
                    <a:pt x="130" y="46"/>
                  </a:cubicBezTo>
                  <a:cubicBezTo>
                    <a:pt x="125" y="46"/>
                    <a:pt x="118" y="47"/>
                    <a:pt x="106" y="49"/>
                  </a:cubicBezTo>
                  <a:lnTo>
                    <a:pt x="106" y="193"/>
                  </a:lnTo>
                  <a:close/>
                  <a:moveTo>
                    <a:pt x="106" y="287"/>
                  </a:moveTo>
                  <a:cubicBezTo>
                    <a:pt x="141" y="295"/>
                    <a:pt x="141" y="295"/>
                    <a:pt x="141" y="295"/>
                  </a:cubicBezTo>
                  <a:cubicBezTo>
                    <a:pt x="141" y="315"/>
                    <a:pt x="141" y="315"/>
                    <a:pt x="141" y="315"/>
                  </a:cubicBezTo>
                  <a:cubicBezTo>
                    <a:pt x="3" y="315"/>
                    <a:pt x="3" y="315"/>
                    <a:pt x="3" y="315"/>
                  </a:cubicBezTo>
                  <a:cubicBezTo>
                    <a:pt x="3" y="295"/>
                    <a:pt x="3" y="295"/>
                    <a:pt x="3" y="295"/>
                  </a:cubicBezTo>
                  <a:cubicBezTo>
                    <a:pt x="35" y="287"/>
                    <a:pt x="35" y="287"/>
                    <a:pt x="35" y="287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45" y="5"/>
                    <a:pt x="159" y="1"/>
                    <a:pt x="179" y="1"/>
                  </a:cubicBezTo>
                  <a:cubicBezTo>
                    <a:pt x="226" y="1"/>
                    <a:pt x="261" y="44"/>
                    <a:pt x="261" y="104"/>
                  </a:cubicBezTo>
                  <a:cubicBezTo>
                    <a:pt x="261" y="173"/>
                    <a:pt x="214" y="220"/>
                    <a:pt x="142" y="220"/>
                  </a:cubicBezTo>
                  <a:cubicBezTo>
                    <a:pt x="134" y="220"/>
                    <a:pt x="120" y="219"/>
                    <a:pt x="106" y="218"/>
                  </a:cubicBezTo>
                  <a:lnTo>
                    <a:pt x="106" y="287"/>
                  </a:lnTo>
                  <a:close/>
                </a:path>
              </a:pathLst>
            </a:custGeom>
            <a:solidFill>
              <a:srgbClr val="FFB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cxnSp>
        <p:nvCxnSpPr>
          <p:cNvPr id="141" name="Shape 140"/>
          <p:cNvCxnSpPr/>
          <p:nvPr userDrawn="1"/>
        </p:nvCxnSpPr>
        <p:spPr>
          <a:xfrm rot="5400000" flipH="1" flipV="1">
            <a:off x="5100456" y="-2592965"/>
            <a:ext cx="144000" cy="6839712"/>
          </a:xfrm>
          <a:prstGeom prst="bentConnector2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tx1"/>
                </a:solidFill>
              </a:defRPr>
            </a:lvl1pPr>
          </a:lstStyle>
          <a:p>
            <a:r>
              <a:rPr lang="en-AU" noProof="0" dirty="0" smtClean="0"/>
              <a:t>Click to add the presentation’s main title</a:t>
            </a:r>
            <a:endParaRPr lang="en-AU" noProof="0" dirty="0"/>
          </a:p>
        </p:txBody>
      </p:sp>
      <p:sp>
        <p:nvSpPr>
          <p:cNvPr id="14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AU" noProof="0" dirty="0" smtClean="0"/>
              <a:t>Subtitle and date (move higher if title is only one line)</a:t>
            </a:r>
          </a:p>
        </p:txBody>
      </p:sp>
      <p:sp>
        <p:nvSpPr>
          <p:cNvPr id="144" name="Text Placeholder 31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j-lt"/>
              </a:defRPr>
            </a:lvl1pPr>
            <a:lvl2pPr>
              <a:defRPr sz="1000">
                <a:solidFill>
                  <a:schemeClr val="bg1"/>
                </a:solidFill>
                <a:latin typeface="+mj-lt"/>
              </a:defRPr>
            </a:lvl2pPr>
            <a:lvl3pPr>
              <a:defRPr sz="1000">
                <a:solidFill>
                  <a:schemeClr val="bg1"/>
                </a:solidFill>
                <a:latin typeface="+mj-lt"/>
              </a:defRPr>
            </a:lvl3pPr>
            <a:lvl4pPr>
              <a:defRPr sz="1000">
                <a:solidFill>
                  <a:schemeClr val="bg1"/>
                </a:solidFill>
                <a:latin typeface="+mj-lt"/>
              </a:defRPr>
            </a:lvl4pPr>
            <a:lvl5pPr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AU" noProof="0" dirty="0" smtClean="0"/>
              <a:t>www.pwc.com.au</a:t>
            </a:r>
            <a:endParaRPr lang="en-AU" noProof="0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V sample: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533401" y="1752601"/>
            <a:ext cx="1219200" cy="1676400"/>
          </a:xfrm>
        </p:spPr>
        <p:txBody>
          <a:bodyPr/>
          <a:lstStyle/>
          <a:p>
            <a:r>
              <a:rPr lang="en-AU" dirty="0" smtClean="0"/>
              <a:t>Click icon to add picture</a:t>
            </a:r>
            <a:endParaRPr lang="en-AU" dirty="0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533401" y="4038601"/>
            <a:ext cx="1219200" cy="1676400"/>
          </a:xfrm>
        </p:spPr>
        <p:txBody>
          <a:bodyPr/>
          <a:lstStyle/>
          <a:p>
            <a:r>
              <a:rPr lang="en-AU" dirty="0" smtClean="0"/>
              <a:t>Click icon to add picture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2667000" y="1752601"/>
            <a:ext cx="5943600" cy="2133600"/>
          </a:xfrm>
        </p:spPr>
        <p:txBody>
          <a:bodyPr/>
          <a:lstStyle>
            <a:lvl1pPr marL="0" indent="0">
              <a:spcAft>
                <a:spcPts val="526"/>
              </a:spcAft>
              <a:defRPr sz="2000"/>
            </a:lvl1pPr>
            <a:lvl2pPr marL="216000" indent="-216000">
              <a:spcAft>
                <a:spcPts val="526"/>
              </a:spcAft>
              <a:defRPr sz="2000"/>
            </a:lvl2pPr>
            <a:lvl3pPr marL="432000" indent="-216000">
              <a:spcAft>
                <a:spcPts val="526"/>
              </a:spcAft>
              <a:defRPr sz="2000"/>
            </a:lvl3pPr>
            <a:lvl4pPr marL="648000" indent="-216000">
              <a:spcAft>
                <a:spcPts val="526"/>
              </a:spcAft>
              <a:defRPr sz="2000"/>
            </a:lvl4pPr>
            <a:lvl5pPr marL="801472" indent="-170392">
              <a:spcAft>
                <a:spcPts val="526"/>
              </a:spcAft>
              <a:tabLst/>
              <a:defRPr sz="2000"/>
            </a:lvl5pPr>
            <a:lvl6pPr marL="216000" indent="-216000">
              <a:spcAft>
                <a:spcPts val="526"/>
              </a:spcAft>
              <a:buAutoNum type="arabicPeriod"/>
              <a:defRPr sz="2000"/>
            </a:lvl6pPr>
            <a:lvl7pPr marL="432000" indent="-216000">
              <a:spcAft>
                <a:spcPts val="526"/>
              </a:spcAft>
              <a:buAutoNum type="alphaLcPeriod"/>
              <a:defRPr sz="2000"/>
            </a:lvl7pPr>
            <a:lvl8pPr marL="648000" indent="-216000">
              <a:spcAft>
                <a:spcPts val="526"/>
              </a:spcAft>
              <a:buAutoNum type="romanLcPeriod"/>
              <a:defRPr sz="2000"/>
            </a:lvl8pPr>
            <a:lvl9pPr marL="0" indent="0">
              <a:spcBef>
                <a:spcPts val="263"/>
              </a:spcBef>
              <a:spcAft>
                <a:spcPts val="175"/>
              </a:spcAft>
              <a:defRPr sz="2000" b="1" i="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A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December 2016</a:t>
            </a:r>
            <a:endParaRPr lang="en-AU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Digital and Prevention / Early Intervention</a:t>
            </a:r>
            <a:endParaRPr lang="en-AU" dirty="0"/>
          </a:p>
        </p:txBody>
      </p:sp>
      <p:sp>
        <p:nvSpPr>
          <p:cNvPr id="14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AU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AU" sz="1000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20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1" cy="914400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cxnSp>
        <p:nvCxnSpPr>
          <p:cNvPr id="17" name="Shape 16"/>
          <p:cNvCxnSpPr/>
          <p:nvPr/>
        </p:nvCxnSpPr>
        <p:spPr>
          <a:xfrm rot="5400000" flipH="1" flipV="1">
            <a:off x="4423802" y="-3433199"/>
            <a:ext cx="144000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6"/>
          <p:cNvSpPr>
            <a:spLocks noGrp="1"/>
          </p:cNvSpPr>
          <p:nvPr>
            <p:ph sz="quarter" idx="13"/>
          </p:nvPr>
        </p:nvSpPr>
        <p:spPr>
          <a:xfrm>
            <a:off x="2667000" y="4038601"/>
            <a:ext cx="5943600" cy="2133600"/>
          </a:xfrm>
        </p:spPr>
        <p:txBody>
          <a:bodyPr/>
          <a:lstStyle>
            <a:lvl1pPr marL="0" indent="0">
              <a:spcAft>
                <a:spcPts val="526"/>
              </a:spcAft>
              <a:defRPr sz="2000"/>
            </a:lvl1pPr>
            <a:lvl2pPr marL="216000" indent="-216000">
              <a:spcAft>
                <a:spcPts val="526"/>
              </a:spcAft>
              <a:defRPr sz="2000"/>
            </a:lvl2pPr>
            <a:lvl3pPr marL="432000" indent="-216000">
              <a:spcAft>
                <a:spcPts val="526"/>
              </a:spcAft>
              <a:defRPr sz="2000"/>
            </a:lvl3pPr>
            <a:lvl4pPr marL="648000" indent="-216000">
              <a:spcAft>
                <a:spcPts val="526"/>
              </a:spcAft>
              <a:defRPr sz="2000"/>
            </a:lvl4pPr>
            <a:lvl5pPr marL="801472" indent="-170392">
              <a:spcAft>
                <a:spcPts val="526"/>
              </a:spcAft>
              <a:tabLst/>
              <a:defRPr sz="2000"/>
            </a:lvl5pPr>
            <a:lvl6pPr marL="216000" indent="-216000">
              <a:spcAft>
                <a:spcPts val="526"/>
              </a:spcAft>
              <a:buAutoNum type="arabicPeriod"/>
              <a:defRPr sz="2000"/>
            </a:lvl6pPr>
            <a:lvl7pPr marL="432000" indent="-216000">
              <a:spcAft>
                <a:spcPts val="526"/>
              </a:spcAft>
              <a:buAutoNum type="alphaLcPeriod"/>
              <a:defRPr sz="2000"/>
            </a:lvl7pPr>
            <a:lvl8pPr marL="648000" indent="-216000">
              <a:spcAft>
                <a:spcPts val="526"/>
              </a:spcAft>
              <a:buAutoNum type="romanLcPeriod"/>
              <a:defRPr sz="2000"/>
            </a:lvl8pPr>
            <a:lvl9pPr marL="0" indent="0">
              <a:spcBef>
                <a:spcPts val="263"/>
              </a:spcBef>
              <a:spcAft>
                <a:spcPts val="175"/>
              </a:spcAft>
              <a:defRPr sz="2000" b="1" i="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AU" dirty="0"/>
          </a:p>
        </p:txBody>
      </p:sp>
    </p:spTree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V sample: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AU" smtClean="0"/>
              <a:t>December 2016</a:t>
            </a:r>
            <a:endParaRPr lang="en-AU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EBD5762-3BDC-484D-9503-7EA6D5A9A8C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AU" smtClean="0"/>
              <a:t>Digital and Prevention / Early Intervention</a:t>
            </a:r>
            <a:endParaRPr lang="en-AU" dirty="0"/>
          </a:p>
        </p:txBody>
      </p:sp>
      <p:sp>
        <p:nvSpPr>
          <p:cNvPr id="25" name="Title 20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1" cy="914400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cxnSp>
        <p:nvCxnSpPr>
          <p:cNvPr id="26" name="Shape 25"/>
          <p:cNvCxnSpPr/>
          <p:nvPr/>
        </p:nvCxnSpPr>
        <p:spPr>
          <a:xfrm rot="5400000" flipH="1" flipV="1">
            <a:off x="4423802" y="-3433199"/>
            <a:ext cx="144000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27"/>
          <p:cNvSpPr>
            <a:spLocks noGrp="1"/>
          </p:cNvSpPr>
          <p:nvPr>
            <p:ph type="pic" sz="quarter" idx="24"/>
          </p:nvPr>
        </p:nvSpPr>
        <p:spPr>
          <a:xfrm>
            <a:off x="533400" y="1894748"/>
            <a:ext cx="788988" cy="109728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AU" dirty="0" smtClean="0"/>
              <a:t>Click icon to add picture</a:t>
            </a:r>
            <a:endParaRPr lang="en-AU" dirty="0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533400" y="3234661"/>
            <a:ext cx="788988" cy="109728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AU" dirty="0" smtClean="0"/>
              <a:t>Click icon to add picture</a:t>
            </a:r>
            <a:endParaRPr lang="en-AU" dirty="0"/>
          </a:p>
        </p:txBody>
      </p:sp>
      <p:sp>
        <p:nvSpPr>
          <p:cNvPr id="31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533400" y="4547210"/>
            <a:ext cx="788988" cy="109728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AU" dirty="0" smtClean="0"/>
              <a:t>Click icon to add picture</a:t>
            </a:r>
            <a:endParaRPr lang="en-AU" dirty="0"/>
          </a:p>
        </p:txBody>
      </p:sp>
      <p:sp>
        <p:nvSpPr>
          <p:cNvPr id="33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4648200" y="1894748"/>
            <a:ext cx="788988" cy="109728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AU" dirty="0" smtClean="0"/>
              <a:t>Click icon to add picture</a:t>
            </a:r>
            <a:endParaRPr lang="en-AU" dirty="0"/>
          </a:p>
        </p:txBody>
      </p:sp>
      <p:sp>
        <p:nvSpPr>
          <p:cNvPr id="34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4648200" y="3234661"/>
            <a:ext cx="788988" cy="109728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AU" dirty="0" smtClean="0"/>
              <a:t>Click icon to add picture</a:t>
            </a:r>
            <a:endParaRPr lang="en-AU" dirty="0"/>
          </a:p>
        </p:txBody>
      </p:sp>
      <p:sp>
        <p:nvSpPr>
          <p:cNvPr id="35" name="Picture Placeholder 27"/>
          <p:cNvSpPr>
            <a:spLocks noGrp="1"/>
          </p:cNvSpPr>
          <p:nvPr>
            <p:ph type="pic" sz="quarter" idx="29"/>
          </p:nvPr>
        </p:nvSpPr>
        <p:spPr>
          <a:xfrm>
            <a:off x="4648200" y="4547210"/>
            <a:ext cx="788988" cy="109728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AU" dirty="0" smtClean="0"/>
              <a:t>Click icon to add picture</a:t>
            </a:r>
            <a:endParaRPr lang="en-AU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30"/>
          </p:nvPr>
        </p:nvSpPr>
        <p:spPr>
          <a:xfrm>
            <a:off x="1447800" y="1894748"/>
            <a:ext cx="3048000" cy="111600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 marL="177800" indent="-177800">
              <a:spcAft>
                <a:spcPts val="600"/>
              </a:spcAft>
              <a:defRPr/>
            </a:lvl2pPr>
            <a:lvl3pPr marL="354013" indent="-176213">
              <a:spcAft>
                <a:spcPts val="600"/>
              </a:spcAft>
              <a:defRPr/>
            </a:lvl3pPr>
            <a:lvl4pPr marL="541338" indent="-187325">
              <a:spcAft>
                <a:spcPts val="600"/>
              </a:spcAft>
              <a:defRPr/>
            </a:lvl4pPr>
            <a:lvl5pPr marL="719138" indent="-177800">
              <a:spcAft>
                <a:spcPts val="600"/>
              </a:spcAft>
              <a:defRPr/>
            </a:lvl5pPr>
            <a:lvl6pPr marL="177800" indent="-177800">
              <a:spcAft>
                <a:spcPts val="600"/>
              </a:spcAft>
              <a:buAutoNum type="arabicPeriod"/>
              <a:defRPr/>
            </a:lvl6pPr>
            <a:lvl7pPr marL="354013" indent="-176213">
              <a:spcAft>
                <a:spcPts val="600"/>
              </a:spcAft>
              <a:buAutoNum type="alphaLcPeriod"/>
              <a:defRPr/>
            </a:lvl7pPr>
            <a:lvl8pPr marL="541338" indent="-187325">
              <a:spcAft>
                <a:spcPts val="600"/>
              </a:spcAft>
              <a:buAutoNum type="romanLcPeriod"/>
              <a:defRPr/>
            </a:lvl8pPr>
            <a:lvl9pPr marL="0" indent="0">
              <a:spcAft>
                <a:spcPts val="300"/>
              </a:spcAft>
              <a:defRPr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AU" dirty="0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31"/>
          </p:nvPr>
        </p:nvSpPr>
        <p:spPr>
          <a:xfrm>
            <a:off x="1447800" y="3234661"/>
            <a:ext cx="3048000" cy="111600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 marL="177800" indent="-177800">
              <a:spcAft>
                <a:spcPts val="600"/>
              </a:spcAft>
              <a:defRPr/>
            </a:lvl2pPr>
            <a:lvl3pPr marL="354013" indent="-176213">
              <a:spcAft>
                <a:spcPts val="600"/>
              </a:spcAft>
              <a:defRPr/>
            </a:lvl3pPr>
            <a:lvl4pPr marL="541338" indent="-187325">
              <a:spcAft>
                <a:spcPts val="600"/>
              </a:spcAft>
              <a:defRPr/>
            </a:lvl4pPr>
            <a:lvl5pPr marL="719138" indent="-177800">
              <a:spcAft>
                <a:spcPts val="600"/>
              </a:spcAft>
              <a:defRPr/>
            </a:lvl5pPr>
            <a:lvl6pPr marL="177800" indent="-177800">
              <a:spcAft>
                <a:spcPts val="600"/>
              </a:spcAft>
              <a:buAutoNum type="arabicPeriod"/>
              <a:defRPr/>
            </a:lvl6pPr>
            <a:lvl7pPr marL="354013" indent="-176213">
              <a:spcAft>
                <a:spcPts val="600"/>
              </a:spcAft>
              <a:buAutoNum type="alphaLcPeriod"/>
              <a:defRPr/>
            </a:lvl7pPr>
            <a:lvl8pPr marL="541338" indent="-187325">
              <a:spcAft>
                <a:spcPts val="600"/>
              </a:spcAft>
              <a:buAutoNum type="romanLcPeriod"/>
              <a:defRPr/>
            </a:lvl8pPr>
            <a:lvl9pPr marL="0" indent="0">
              <a:spcAft>
                <a:spcPts val="300"/>
              </a:spcAft>
              <a:defRPr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AU" dirty="0"/>
          </a:p>
        </p:txBody>
      </p:sp>
      <p:sp>
        <p:nvSpPr>
          <p:cNvPr id="27" name="Content Placeholder 19"/>
          <p:cNvSpPr>
            <a:spLocks noGrp="1"/>
          </p:cNvSpPr>
          <p:nvPr>
            <p:ph sz="quarter" idx="32"/>
          </p:nvPr>
        </p:nvSpPr>
        <p:spPr>
          <a:xfrm>
            <a:off x="1447800" y="4547210"/>
            <a:ext cx="3048000" cy="111600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 marL="177800" indent="-177800">
              <a:spcAft>
                <a:spcPts val="600"/>
              </a:spcAft>
              <a:defRPr/>
            </a:lvl2pPr>
            <a:lvl3pPr marL="354013" indent="-176213">
              <a:spcAft>
                <a:spcPts val="600"/>
              </a:spcAft>
              <a:defRPr/>
            </a:lvl3pPr>
            <a:lvl4pPr marL="541338" indent="-187325">
              <a:spcAft>
                <a:spcPts val="600"/>
              </a:spcAft>
              <a:defRPr/>
            </a:lvl4pPr>
            <a:lvl5pPr marL="719138" indent="-177800">
              <a:spcAft>
                <a:spcPts val="600"/>
              </a:spcAft>
              <a:defRPr/>
            </a:lvl5pPr>
            <a:lvl6pPr marL="177800" indent="-177800">
              <a:spcAft>
                <a:spcPts val="600"/>
              </a:spcAft>
              <a:buAutoNum type="arabicPeriod"/>
              <a:defRPr/>
            </a:lvl6pPr>
            <a:lvl7pPr marL="354013" indent="-176213">
              <a:spcAft>
                <a:spcPts val="600"/>
              </a:spcAft>
              <a:buAutoNum type="alphaLcPeriod"/>
              <a:defRPr/>
            </a:lvl7pPr>
            <a:lvl8pPr marL="541338" indent="-187325">
              <a:spcAft>
                <a:spcPts val="600"/>
              </a:spcAft>
              <a:buAutoNum type="romanLcPeriod"/>
              <a:defRPr/>
            </a:lvl8pPr>
            <a:lvl9pPr marL="0" indent="0">
              <a:spcAft>
                <a:spcPts val="300"/>
              </a:spcAft>
              <a:defRPr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AU" dirty="0"/>
          </a:p>
        </p:txBody>
      </p:sp>
      <p:sp>
        <p:nvSpPr>
          <p:cNvPr id="28" name="Content Placeholder 19"/>
          <p:cNvSpPr>
            <a:spLocks noGrp="1"/>
          </p:cNvSpPr>
          <p:nvPr>
            <p:ph sz="quarter" idx="33"/>
          </p:nvPr>
        </p:nvSpPr>
        <p:spPr>
          <a:xfrm>
            <a:off x="5562600" y="1894748"/>
            <a:ext cx="3048000" cy="111600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 marL="177800" indent="-177800">
              <a:spcAft>
                <a:spcPts val="600"/>
              </a:spcAft>
              <a:defRPr/>
            </a:lvl2pPr>
            <a:lvl3pPr marL="354013" indent="-176213">
              <a:spcAft>
                <a:spcPts val="600"/>
              </a:spcAft>
              <a:defRPr/>
            </a:lvl3pPr>
            <a:lvl4pPr marL="541338" indent="-187325">
              <a:spcAft>
                <a:spcPts val="600"/>
              </a:spcAft>
              <a:defRPr/>
            </a:lvl4pPr>
            <a:lvl5pPr marL="719138" indent="-177800">
              <a:spcAft>
                <a:spcPts val="600"/>
              </a:spcAft>
              <a:defRPr/>
            </a:lvl5pPr>
            <a:lvl6pPr marL="177800" indent="-177800">
              <a:spcAft>
                <a:spcPts val="600"/>
              </a:spcAft>
              <a:buAutoNum type="arabicPeriod"/>
              <a:defRPr/>
            </a:lvl6pPr>
            <a:lvl7pPr marL="354013" indent="-176213">
              <a:spcAft>
                <a:spcPts val="600"/>
              </a:spcAft>
              <a:buAutoNum type="alphaLcPeriod"/>
              <a:defRPr/>
            </a:lvl7pPr>
            <a:lvl8pPr marL="541338" indent="-187325">
              <a:spcAft>
                <a:spcPts val="600"/>
              </a:spcAft>
              <a:buAutoNum type="romanLcPeriod"/>
              <a:defRPr/>
            </a:lvl8pPr>
            <a:lvl9pPr marL="0" indent="0">
              <a:spcAft>
                <a:spcPts val="300"/>
              </a:spcAft>
              <a:defRPr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AU" dirty="0"/>
          </a:p>
        </p:txBody>
      </p:sp>
      <p:sp>
        <p:nvSpPr>
          <p:cNvPr id="36" name="Content Placeholder 19"/>
          <p:cNvSpPr>
            <a:spLocks noGrp="1"/>
          </p:cNvSpPr>
          <p:nvPr>
            <p:ph sz="quarter" idx="34"/>
          </p:nvPr>
        </p:nvSpPr>
        <p:spPr>
          <a:xfrm>
            <a:off x="5562600" y="3234661"/>
            <a:ext cx="3048000" cy="111600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 marL="177800" indent="-177800">
              <a:spcAft>
                <a:spcPts val="600"/>
              </a:spcAft>
              <a:defRPr/>
            </a:lvl2pPr>
            <a:lvl3pPr marL="354013" indent="-176213">
              <a:spcAft>
                <a:spcPts val="600"/>
              </a:spcAft>
              <a:defRPr/>
            </a:lvl3pPr>
            <a:lvl4pPr marL="541338" indent="-187325">
              <a:spcAft>
                <a:spcPts val="600"/>
              </a:spcAft>
              <a:defRPr/>
            </a:lvl4pPr>
            <a:lvl5pPr marL="719138" indent="-177800">
              <a:spcAft>
                <a:spcPts val="600"/>
              </a:spcAft>
              <a:defRPr/>
            </a:lvl5pPr>
            <a:lvl6pPr marL="177800" indent="-177800">
              <a:spcAft>
                <a:spcPts val="600"/>
              </a:spcAft>
              <a:buAutoNum type="arabicPeriod"/>
              <a:defRPr/>
            </a:lvl6pPr>
            <a:lvl7pPr marL="354013" indent="-176213">
              <a:spcAft>
                <a:spcPts val="600"/>
              </a:spcAft>
              <a:buAutoNum type="alphaLcPeriod"/>
              <a:defRPr/>
            </a:lvl7pPr>
            <a:lvl8pPr marL="541338" indent="-187325">
              <a:spcAft>
                <a:spcPts val="600"/>
              </a:spcAft>
              <a:buAutoNum type="romanLcPeriod"/>
              <a:defRPr/>
            </a:lvl8pPr>
            <a:lvl9pPr marL="0" indent="0">
              <a:spcAft>
                <a:spcPts val="300"/>
              </a:spcAft>
              <a:defRPr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AU" dirty="0"/>
          </a:p>
        </p:txBody>
      </p:sp>
      <p:sp>
        <p:nvSpPr>
          <p:cNvPr id="37" name="Content Placeholder 19"/>
          <p:cNvSpPr>
            <a:spLocks noGrp="1"/>
          </p:cNvSpPr>
          <p:nvPr>
            <p:ph sz="quarter" idx="35"/>
          </p:nvPr>
        </p:nvSpPr>
        <p:spPr>
          <a:xfrm>
            <a:off x="5562600" y="4547210"/>
            <a:ext cx="3048000" cy="111600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 marL="177800" indent="-177800">
              <a:spcAft>
                <a:spcPts val="600"/>
              </a:spcAft>
              <a:defRPr/>
            </a:lvl2pPr>
            <a:lvl3pPr marL="354013" indent="-176213">
              <a:spcAft>
                <a:spcPts val="600"/>
              </a:spcAft>
              <a:defRPr/>
            </a:lvl3pPr>
            <a:lvl4pPr marL="541338" indent="-187325">
              <a:spcAft>
                <a:spcPts val="600"/>
              </a:spcAft>
              <a:defRPr/>
            </a:lvl4pPr>
            <a:lvl5pPr marL="719138" indent="-177800">
              <a:spcAft>
                <a:spcPts val="600"/>
              </a:spcAft>
              <a:defRPr/>
            </a:lvl5pPr>
            <a:lvl6pPr marL="177800" indent="-177800">
              <a:spcAft>
                <a:spcPts val="600"/>
              </a:spcAft>
              <a:buAutoNum type="arabicPeriod"/>
              <a:defRPr/>
            </a:lvl6pPr>
            <a:lvl7pPr marL="354013" indent="-176213">
              <a:spcAft>
                <a:spcPts val="600"/>
              </a:spcAft>
              <a:buAutoNum type="alphaLcPeriod"/>
              <a:defRPr/>
            </a:lvl7pPr>
            <a:lvl8pPr marL="541338" indent="-187325">
              <a:spcAft>
                <a:spcPts val="600"/>
              </a:spcAft>
              <a:buAutoNum type="romanLcPeriod"/>
              <a:defRPr/>
            </a:lvl8pPr>
            <a:lvl9pPr marL="0" indent="0">
              <a:spcAft>
                <a:spcPts val="300"/>
              </a:spcAft>
              <a:defRPr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AU" dirty="0"/>
          </a:p>
        </p:txBody>
      </p:sp>
      <p:sp>
        <p:nvSpPr>
          <p:cNvPr id="19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AU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AU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Divider: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533399" y="685801"/>
            <a:ext cx="7162801" cy="7619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AU" noProof="0" dirty="0" smtClean="0"/>
              <a:t>Main heading</a:t>
            </a:r>
            <a:br>
              <a:rPr lang="en-AU" noProof="0" dirty="0" smtClean="0"/>
            </a:br>
            <a:endParaRPr lang="en-AU" noProof="0" dirty="0" smtClean="0"/>
          </a:p>
        </p:txBody>
      </p:sp>
      <p:sp>
        <p:nvSpPr>
          <p:cNvPr id="5" name="Oval 4"/>
          <p:cNvSpPr/>
          <p:nvPr/>
        </p:nvSpPr>
        <p:spPr bwMode="ltGray">
          <a:xfrm>
            <a:off x="7715250" y="142875"/>
            <a:ext cx="914400" cy="914400"/>
          </a:xfrm>
          <a:prstGeom prst="ellipse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AU" sz="3600" b="1" i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943850" y="332601"/>
            <a:ext cx="457200" cy="553998"/>
          </a:xfrm>
        </p:spPr>
        <p:txBody>
          <a:bodyPr wrap="none" anchor="ctr" anchorCtr="1"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514600"/>
            <a:ext cx="5486400" cy="4343400"/>
          </a:xfrm>
          <a:solidFill>
            <a:schemeClr val="tx2"/>
          </a:solidFill>
        </p:spPr>
        <p:txBody>
          <a:bodyPr lIns="274320" tIns="274320" rIns="91440" bIns="91440"/>
          <a:lstStyle>
            <a:lvl1pPr marL="0" indent="0">
              <a:spcAft>
                <a:spcPts val="600"/>
              </a:spcAft>
              <a:defRPr sz="2400" b="1" i="1">
                <a:solidFill>
                  <a:schemeClr val="bg1"/>
                </a:solidFill>
              </a:defRPr>
            </a:lvl1pPr>
            <a:lvl2pPr marL="0" indent="0">
              <a:spcAft>
                <a:spcPts val="600"/>
              </a:spcAft>
              <a:buNone/>
              <a:defRPr sz="24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AU" dirty="0" smtClean="0"/>
              <a:t>Heading</a:t>
            </a:r>
          </a:p>
          <a:p>
            <a:pPr lvl="1"/>
            <a:r>
              <a:rPr lang="en-AU" dirty="0" smtClean="0"/>
              <a:t>Text</a:t>
            </a:r>
          </a:p>
        </p:txBody>
      </p:sp>
      <p:cxnSp>
        <p:nvCxnSpPr>
          <p:cNvPr id="10" name="Shape 9"/>
          <p:cNvCxnSpPr/>
          <p:nvPr/>
        </p:nvCxnSpPr>
        <p:spPr>
          <a:xfrm rot="5400000" flipH="1" flipV="1">
            <a:off x="4423800" y="-3433199"/>
            <a:ext cx="144000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1"/>
            <a:ext cx="8077200" cy="914400"/>
          </a:xfrm>
        </p:spPr>
        <p:txBody>
          <a:bodyPr/>
          <a:lstStyle/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533400" y="1752601"/>
            <a:ext cx="2590800" cy="4419599"/>
          </a:xfrm>
        </p:spPr>
        <p:txBody>
          <a:bodyPr/>
          <a:lstStyle/>
          <a:p>
            <a:pPr lvl="0"/>
            <a:r>
              <a:rPr lang="en-AU" noProof="0" dirty="0" smtClean="0"/>
              <a:t>Click to edit Master text styles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276601" y="1752601"/>
            <a:ext cx="2590799" cy="4419599"/>
          </a:xfrm>
        </p:spPr>
        <p:txBody>
          <a:bodyPr/>
          <a:lstStyle/>
          <a:p>
            <a:pPr lvl="0"/>
            <a:r>
              <a:rPr lang="en-AU" noProof="0" dirty="0" smtClean="0"/>
              <a:t>Click to edit Master text styles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1752601"/>
            <a:ext cx="2590800" cy="4419599"/>
          </a:xfrm>
        </p:spPr>
        <p:txBody>
          <a:bodyPr/>
          <a:lstStyle/>
          <a:p>
            <a:pPr lvl="0"/>
            <a:r>
              <a:rPr lang="en-AU" noProof="0" dirty="0" smtClean="0"/>
              <a:t>Click to edit Master text styles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Digital and Prevention / Early Intervention</a:t>
            </a:r>
            <a:endParaRPr lang="en-AU" dirty="0"/>
          </a:p>
        </p:txBody>
      </p:sp>
      <p:cxnSp>
        <p:nvCxnSpPr>
          <p:cNvPr id="19" name="Shape 18"/>
          <p:cNvCxnSpPr/>
          <p:nvPr/>
        </p:nvCxnSpPr>
        <p:spPr>
          <a:xfrm rot="5400000" flipH="1" flipV="1">
            <a:off x="4423800" y="-3433199"/>
            <a:ext cx="144000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December 2016</a:t>
            </a:r>
            <a:endParaRPr lang="en-AU" dirty="0"/>
          </a:p>
        </p:txBody>
      </p:sp>
      <p:sp>
        <p:nvSpPr>
          <p:cNvPr id="13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AU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AU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Divider: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187624" y="0"/>
            <a:ext cx="7422976" cy="6858000"/>
          </a:xfrm>
          <a:solidFill>
            <a:schemeClr val="bg2">
              <a:lumMod val="85000"/>
            </a:schemeClr>
          </a:solidFill>
        </p:spPr>
        <p:txBody>
          <a:bodyPr anchor="ctr" anchorCtr="1"/>
          <a:lstStyle>
            <a:lvl1pPr algn="ctr">
              <a:defRPr sz="1800">
                <a:latin typeface="+mn-lt"/>
              </a:defRPr>
            </a:lvl1pPr>
          </a:lstStyle>
          <a:p>
            <a:r>
              <a:rPr lang="en-AU" dirty="0" smtClean="0"/>
              <a:t>Click icon to add picture</a:t>
            </a:r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533399" y="685801"/>
            <a:ext cx="8077201" cy="10667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AU" noProof="0" dirty="0" smtClean="0"/>
              <a:t>Main heading</a:t>
            </a:r>
            <a:br>
              <a:rPr lang="en-AU" noProof="0" dirty="0" smtClean="0"/>
            </a:br>
            <a:r>
              <a:rPr lang="en-AU" b="0" i="0" noProof="0" dirty="0" smtClean="0"/>
              <a:t>Sub heading</a:t>
            </a:r>
            <a:endParaRPr lang="en-AU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acts and Figures page: Opt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 bwMode="black">
          <a:xfrm>
            <a:off x="533399" y="1118377"/>
            <a:ext cx="8077201" cy="7619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AU" noProof="0" dirty="0" smtClean="0"/>
              <a:t>Click to edit Master title style</a:t>
            </a:r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423800" y="-3076823"/>
            <a:ext cx="144000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December 2016</a:t>
            </a:r>
            <a:endParaRPr lang="en-A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Digital and Prevention / Early Intervention</a:t>
            </a:r>
            <a:endParaRPr lang="en-AU" dirty="0"/>
          </a:p>
        </p:txBody>
      </p:sp>
      <p:sp>
        <p:nvSpPr>
          <p:cNvPr id="14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AU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AU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s and Figures page: Option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 bwMode="black">
          <a:xfrm>
            <a:off x="533399" y="1118377"/>
            <a:ext cx="8077201" cy="7619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en-AU" noProof="0" dirty="0" smtClean="0"/>
              <a:t>Click to edit Master title style</a:t>
            </a:r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423800" y="-3076823"/>
            <a:ext cx="144000" cy="8229600"/>
          </a:xfrm>
          <a:prstGeom prst="bentConnector2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December 2016</a:t>
            </a:r>
            <a:endParaRPr lang="en-A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Digital and Prevention / Early Intervention</a:t>
            </a:r>
            <a:endParaRPr lang="en-AU" dirty="0"/>
          </a:p>
        </p:txBody>
      </p:sp>
      <p:sp>
        <p:nvSpPr>
          <p:cNvPr id="14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AU" sz="10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AU" sz="10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171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irst page of new section: Option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199"/>
          <p:cNvSpPr>
            <a:spLocks noGrp="1"/>
          </p:cNvSpPr>
          <p:nvPr>
            <p:ph type="body" sz="quarter" idx="36"/>
          </p:nvPr>
        </p:nvSpPr>
        <p:spPr>
          <a:xfrm>
            <a:off x="529609" y="692150"/>
            <a:ext cx="2594591" cy="3194050"/>
          </a:xfrm>
        </p:spPr>
        <p:txBody>
          <a:bodyPr/>
          <a:lstStyle>
            <a:lvl1pPr marL="0" indent="0">
              <a:defRPr sz="2000" b="1" i="1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 sz="2000" i="1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  <p:cxnSp>
        <p:nvCxnSpPr>
          <p:cNvPr id="37" name="Shape 12"/>
          <p:cNvCxnSpPr/>
          <p:nvPr/>
        </p:nvCxnSpPr>
        <p:spPr>
          <a:xfrm rot="5400000" flipH="1" flipV="1">
            <a:off x="1680600" y="-686577"/>
            <a:ext cx="144000" cy="2743200"/>
          </a:xfrm>
          <a:prstGeom prst="bentConnector2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0"/>
          <p:cNvSpPr>
            <a:spLocks noGrp="1"/>
          </p:cNvSpPr>
          <p:nvPr>
            <p:ph sz="quarter" idx="41"/>
          </p:nvPr>
        </p:nvSpPr>
        <p:spPr>
          <a:xfrm>
            <a:off x="3272266" y="692150"/>
            <a:ext cx="2595134" cy="5480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 smtClean="0"/>
              <a:t>Click to edit Master text styles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dirty="0" smtClean="0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42"/>
          </p:nvPr>
        </p:nvSpPr>
        <p:spPr>
          <a:xfrm>
            <a:off x="6018514" y="692150"/>
            <a:ext cx="2595134" cy="5480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 smtClean="0"/>
              <a:t>Click to edit Master text styles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dirty="0" smtClean="0"/>
          </a:p>
        </p:txBody>
      </p:sp>
      <p:sp>
        <p:nvSpPr>
          <p:cNvPr id="16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AU" sz="10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AU" sz="10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4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December 2016</a:t>
            </a:r>
            <a:endParaRPr lang="en-AU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BD5762-3BDC-484D-9503-7EA6D5A9A8C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4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Digital and Prevention / Early Intervention</a:t>
            </a:r>
            <a:endParaRPr lang="en-AU" dirty="0"/>
          </a:p>
        </p:txBody>
      </p:sp>
    </p:spTree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irst page of new section: Opt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199"/>
          <p:cNvSpPr>
            <a:spLocks noGrp="1"/>
          </p:cNvSpPr>
          <p:nvPr>
            <p:ph type="body" sz="quarter" idx="36" hasCustomPrompt="1"/>
          </p:nvPr>
        </p:nvSpPr>
        <p:spPr>
          <a:xfrm>
            <a:off x="529609" y="1752600"/>
            <a:ext cx="2594591" cy="1141620"/>
          </a:xfrm>
        </p:spPr>
        <p:txBody>
          <a:bodyPr/>
          <a:lstStyle>
            <a:lvl1pPr>
              <a:defRPr sz="2000" b="1" i="1">
                <a:solidFill>
                  <a:schemeClr val="tx2"/>
                </a:solidFill>
              </a:defRPr>
            </a:lvl1pPr>
            <a:lvl2pPr marL="0" indent="0">
              <a:spcAft>
                <a:spcPts val="0"/>
              </a:spcAft>
              <a:buNone/>
              <a:defRPr sz="1000" i="1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2"/>
                </a:solidFill>
              </a:defRPr>
            </a:lvl3pPr>
          </a:lstStyle>
          <a:p>
            <a:pPr lvl="0"/>
            <a:r>
              <a:rPr lang="en-AU" dirty="0" smtClean="0"/>
              <a:t>Key text</a:t>
            </a:r>
            <a:endParaRPr lang="en-AU" noProof="0" dirty="0" smtClean="0"/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  <p:cxnSp>
        <p:nvCxnSpPr>
          <p:cNvPr id="7" name="Shape 12"/>
          <p:cNvCxnSpPr/>
          <p:nvPr/>
        </p:nvCxnSpPr>
        <p:spPr>
          <a:xfrm rot="5400000" flipH="1" flipV="1">
            <a:off x="5795400" y="-2058177"/>
            <a:ext cx="144000" cy="5486400"/>
          </a:xfrm>
          <a:prstGeom prst="bentConnector2">
            <a:avLst/>
          </a:prstGeom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286125" y="685800"/>
            <a:ext cx="5324476" cy="914400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December 2016</a:t>
            </a:r>
            <a:endParaRPr lang="en-A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Digital and Prevention / Early Intervention</a:t>
            </a:r>
            <a:endParaRPr lang="en-AU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38"/>
          </p:nvPr>
        </p:nvSpPr>
        <p:spPr>
          <a:xfrm>
            <a:off x="3286124" y="1752600"/>
            <a:ext cx="2581275" cy="4419600"/>
          </a:xfrm>
        </p:spPr>
        <p:txBody>
          <a:bodyPr/>
          <a:lstStyle/>
          <a:p>
            <a:pPr lvl="0"/>
            <a:r>
              <a:rPr lang="en-AU" noProof="0" dirty="0" smtClean="0"/>
              <a:t>Click to edit Master text styles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dirty="0" smtClean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39"/>
          </p:nvPr>
        </p:nvSpPr>
        <p:spPr>
          <a:xfrm>
            <a:off x="6032373" y="1752600"/>
            <a:ext cx="2581275" cy="4419600"/>
          </a:xfrm>
        </p:spPr>
        <p:txBody>
          <a:bodyPr/>
          <a:lstStyle/>
          <a:p>
            <a:pPr lvl="0"/>
            <a:r>
              <a:rPr lang="en-AU" noProof="0" dirty="0" smtClean="0"/>
              <a:t>Click to edit Master text styles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dirty="0" smtClean="0"/>
          </a:p>
        </p:txBody>
      </p:sp>
      <p:sp>
        <p:nvSpPr>
          <p:cNvPr id="18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AU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AU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page of new section: Option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810569" y="1589536"/>
            <a:ext cx="3177210" cy="2286000"/>
          </a:xfrm>
        </p:spPr>
        <p:txBody>
          <a:bodyPr anchor="ctr"/>
          <a:lstStyle>
            <a:lvl1pPr algn="ctr">
              <a:defRPr sz="2800" b="1" i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289371" y="2847558"/>
            <a:ext cx="2212118" cy="1676817"/>
          </a:xfrm>
        </p:spPr>
        <p:txBody>
          <a:bodyPr anchor="ctr"/>
          <a:lstStyle>
            <a:lvl1pPr algn="ctr">
              <a:defRPr sz="2000" b="0" i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788982" y="4660056"/>
            <a:ext cx="1295400" cy="959850"/>
          </a:xfrm>
        </p:spPr>
        <p:txBody>
          <a:bodyPr anchor="ctr"/>
          <a:lstStyle>
            <a:lvl1pPr algn="ctr">
              <a:defRPr sz="1200" b="0" i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ew Section 4: Two Colum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December 2016</a:t>
            </a:r>
            <a:endParaRPr lang="en-AU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Digital and Prevention / Early Intervention</a:t>
            </a:r>
            <a:endParaRPr lang="en-AU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41"/>
          </p:nvPr>
        </p:nvSpPr>
        <p:spPr>
          <a:xfrm>
            <a:off x="533400" y="1752600"/>
            <a:ext cx="2560320" cy="441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 smtClean="0"/>
              <a:t>Click to edit Master text styles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dirty="0" smtClean="0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42"/>
          </p:nvPr>
        </p:nvSpPr>
        <p:spPr>
          <a:xfrm>
            <a:off x="3286125" y="1752600"/>
            <a:ext cx="2560320" cy="441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 smtClean="0"/>
              <a:t>Click to edit Master text styles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dirty="0" smtClean="0"/>
          </a:p>
        </p:txBody>
      </p:sp>
      <p:sp>
        <p:nvSpPr>
          <p:cNvPr id="15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AU" sz="10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AU" sz="10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hape 9"/>
          <p:cNvCxnSpPr/>
          <p:nvPr/>
        </p:nvCxnSpPr>
        <p:spPr>
          <a:xfrm rot="5400000" flipH="1" flipV="1">
            <a:off x="4423800" y="-3433199"/>
            <a:ext cx="144000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ew Section 4: Three Colum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December 2016</a:t>
            </a:r>
            <a:endParaRPr lang="en-AU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Digital and Prevention / Early Intervention</a:t>
            </a:r>
            <a:endParaRPr lang="en-AU" dirty="0"/>
          </a:p>
        </p:txBody>
      </p:sp>
      <p:sp>
        <p:nvSpPr>
          <p:cNvPr id="18" name="Content Placeholder 10"/>
          <p:cNvSpPr>
            <a:spLocks noGrp="1"/>
          </p:cNvSpPr>
          <p:nvPr>
            <p:ph sz="quarter" idx="41"/>
          </p:nvPr>
        </p:nvSpPr>
        <p:spPr>
          <a:xfrm>
            <a:off x="533400" y="1752600"/>
            <a:ext cx="2560320" cy="441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 smtClean="0"/>
              <a:t>Click to edit Master text styles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dirty="0" smtClean="0"/>
          </a:p>
        </p:txBody>
      </p:sp>
      <p:sp>
        <p:nvSpPr>
          <p:cNvPr id="19" name="Content Placeholder 10"/>
          <p:cNvSpPr>
            <a:spLocks noGrp="1"/>
          </p:cNvSpPr>
          <p:nvPr>
            <p:ph sz="quarter" idx="42"/>
          </p:nvPr>
        </p:nvSpPr>
        <p:spPr>
          <a:xfrm>
            <a:off x="3286125" y="1752600"/>
            <a:ext cx="2560320" cy="441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 smtClean="0"/>
              <a:t>Click to edit Master text styles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dirty="0" smtClean="0"/>
          </a:p>
        </p:txBody>
      </p:sp>
      <p:sp>
        <p:nvSpPr>
          <p:cNvPr id="20" name="Content Placeholder 10"/>
          <p:cNvSpPr>
            <a:spLocks noGrp="1"/>
          </p:cNvSpPr>
          <p:nvPr>
            <p:ph sz="quarter" idx="43"/>
          </p:nvPr>
        </p:nvSpPr>
        <p:spPr>
          <a:xfrm>
            <a:off x="6019800" y="1752600"/>
            <a:ext cx="2560320" cy="441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 smtClean="0"/>
              <a:t>Click to edit Master text styles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dirty="0" smtClean="0"/>
          </a:p>
        </p:txBody>
      </p:sp>
      <p:sp>
        <p:nvSpPr>
          <p:cNvPr id="21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AU" sz="10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AU" sz="10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hape 12"/>
          <p:cNvCxnSpPr/>
          <p:nvPr/>
        </p:nvCxnSpPr>
        <p:spPr>
          <a:xfrm rot="5400000" flipH="1" flipV="1">
            <a:off x="4423800" y="-3433199"/>
            <a:ext cx="144000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ge with corner highlight box: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1" cy="914400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040316" y="1831271"/>
            <a:ext cx="2570285" cy="1447800"/>
          </a:xfrm>
          <a:ln>
            <a:noFill/>
            <a:prstDash val="dash"/>
          </a:ln>
        </p:spPr>
        <p:txBody>
          <a:bodyPr/>
          <a:lstStyle>
            <a:lvl1pPr>
              <a:defRPr sz="2000" b="1" i="1">
                <a:solidFill>
                  <a:schemeClr val="tx2"/>
                </a:solidFill>
              </a:defRPr>
            </a:lvl1pPr>
            <a:lvl2pPr marL="0" indent="0">
              <a:spcAft>
                <a:spcPts val="0"/>
              </a:spcAft>
              <a:buNone/>
              <a:defRPr sz="2000" i="1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</a:lstStyle>
          <a:p>
            <a:r>
              <a:rPr lang="en-AU" dirty="0" smtClean="0"/>
              <a:t>Level 1 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  <p:cxnSp>
        <p:nvCxnSpPr>
          <p:cNvPr id="24" name="Shape 23"/>
          <p:cNvCxnSpPr/>
          <p:nvPr/>
        </p:nvCxnSpPr>
        <p:spPr>
          <a:xfrm rot="5400000" flipH="1" flipV="1">
            <a:off x="4423802" y="-3433199"/>
            <a:ext cx="144000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December 2016</a:t>
            </a:r>
            <a:endParaRPr lang="en-AU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Digital and Prevention / Early Intervention</a:t>
            </a:r>
            <a:endParaRPr lang="en-AU" dirty="0"/>
          </a:p>
        </p:txBody>
      </p:sp>
      <p:sp>
        <p:nvSpPr>
          <p:cNvPr id="27" name="Content Placeholder 14"/>
          <p:cNvSpPr>
            <a:spLocks noGrp="1"/>
          </p:cNvSpPr>
          <p:nvPr>
            <p:ph sz="quarter" idx="38"/>
          </p:nvPr>
        </p:nvSpPr>
        <p:spPr>
          <a:xfrm>
            <a:off x="533401" y="1750314"/>
            <a:ext cx="2359152" cy="4421886"/>
          </a:xfrm>
        </p:spPr>
        <p:txBody>
          <a:bodyPr/>
          <a:lstStyle/>
          <a:p>
            <a:pPr lvl="0"/>
            <a:r>
              <a:rPr lang="en-AU" noProof="0" dirty="0" smtClean="0"/>
              <a:t>Click to edit Master text styles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dirty="0" smtClean="0"/>
          </a:p>
        </p:txBody>
      </p:sp>
      <p:sp>
        <p:nvSpPr>
          <p:cNvPr id="28" name="Content Placeholder 14"/>
          <p:cNvSpPr>
            <a:spLocks noGrp="1"/>
          </p:cNvSpPr>
          <p:nvPr>
            <p:ph sz="quarter" idx="39"/>
          </p:nvPr>
        </p:nvSpPr>
        <p:spPr>
          <a:xfrm>
            <a:off x="3179763" y="1750314"/>
            <a:ext cx="2359152" cy="4421886"/>
          </a:xfrm>
        </p:spPr>
        <p:txBody>
          <a:bodyPr/>
          <a:lstStyle/>
          <a:p>
            <a:pPr lvl="0"/>
            <a:r>
              <a:rPr lang="en-AU" noProof="0" dirty="0" smtClean="0"/>
              <a:t>Click to edit Master text styles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dirty="0" smtClean="0"/>
          </a:p>
        </p:txBody>
      </p:sp>
      <p:cxnSp>
        <p:nvCxnSpPr>
          <p:cNvPr id="37" name="Shape 36"/>
          <p:cNvCxnSpPr/>
          <p:nvPr/>
        </p:nvCxnSpPr>
        <p:spPr>
          <a:xfrm rot="5400000" flipH="1" flipV="1">
            <a:off x="7183057" y="456121"/>
            <a:ext cx="143637" cy="2711450"/>
          </a:xfrm>
          <a:prstGeom prst="bentConnector2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AU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AU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page: Option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14351" y="692150"/>
            <a:ext cx="8077199" cy="5480050"/>
          </a:xfrm>
        </p:spPr>
        <p:txBody>
          <a:bodyPr anchor="ctr"/>
          <a:lstStyle>
            <a:lvl1pPr indent="0">
              <a:spcAft>
                <a:spcPts val="0"/>
              </a:spcAft>
              <a:defRPr sz="20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sz="1600" baseline="-48000" dirty="0" smtClean="0">
                <a:solidFill>
                  <a:schemeClr val="bg1"/>
                </a:solidFill>
                <a:latin typeface="Georgia" pitchFamily="18" charset="0"/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un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3352800"/>
            <a:ext cx="3962400" cy="2819400"/>
          </a:xfrm>
        </p:spPr>
        <p:txBody>
          <a:bodyPr/>
          <a:lstStyle/>
          <a:p>
            <a:pPr lvl="0"/>
            <a:r>
              <a:rPr lang="en-AU" noProof="0" dirty="0" smtClean="0"/>
              <a:t>Click to edit Master text styles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199" y="3352800"/>
            <a:ext cx="3962401" cy="2819400"/>
          </a:xfrm>
        </p:spPr>
        <p:txBody>
          <a:bodyPr/>
          <a:lstStyle/>
          <a:p>
            <a:pPr lvl="0"/>
            <a:r>
              <a:rPr lang="en-AU" noProof="0" dirty="0" smtClean="0"/>
              <a:t>Click to edit Master text styles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Digital and Prevention / Early Intervention</a:t>
            </a:r>
            <a:endParaRPr lang="en-A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8077200" cy="1447800"/>
          </a:xfrm>
        </p:spPr>
        <p:txBody>
          <a:bodyPr/>
          <a:lstStyle/>
          <a:p>
            <a:pPr lvl="0"/>
            <a:r>
              <a:rPr lang="en-AU" noProof="0" dirty="0" smtClean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23800" y="-3433199"/>
            <a:ext cx="144000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December 2016</a:t>
            </a:r>
            <a:endParaRPr lang="en-AU" dirty="0"/>
          </a:p>
        </p:txBody>
      </p:sp>
      <p:sp>
        <p:nvSpPr>
          <p:cNvPr id="15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AU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AU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6019800" y="1752600"/>
            <a:ext cx="2590800" cy="2133600"/>
          </a:xfrm>
        </p:spPr>
        <p:txBody>
          <a:bodyPr/>
          <a:lstStyle/>
          <a:p>
            <a:pPr lvl="0"/>
            <a:r>
              <a:rPr lang="en-AU" noProof="0" dirty="0" smtClean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4038600"/>
            <a:ext cx="2590800" cy="2133600"/>
          </a:xfrm>
        </p:spPr>
        <p:txBody>
          <a:bodyPr/>
          <a:lstStyle/>
          <a:p>
            <a:pPr lvl="0"/>
            <a:r>
              <a:rPr lang="en-AU" noProof="0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5334000" cy="4419600"/>
          </a:xfrm>
        </p:spPr>
        <p:txBody>
          <a:bodyPr/>
          <a:lstStyle/>
          <a:p>
            <a:pPr lvl="0"/>
            <a:r>
              <a:rPr lang="en-AU" noProof="0" dirty="0" smtClean="0"/>
              <a:t>Click to edit Master text styles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Digital and Prevention / Early Intervention</a:t>
            </a:r>
            <a:endParaRPr lang="en-AU" dirty="0"/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23800" y="-3433199"/>
            <a:ext cx="144000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December 2016</a:t>
            </a:r>
            <a:endParaRPr lang="en-AU" dirty="0"/>
          </a:p>
        </p:txBody>
      </p:sp>
      <p:sp>
        <p:nvSpPr>
          <p:cNvPr id="15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AU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AU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0"/>
            <a:ext cx="2590800" cy="2133600"/>
          </a:xfrm>
        </p:spPr>
        <p:txBody>
          <a:bodyPr/>
          <a:lstStyle/>
          <a:p>
            <a:pPr lvl="0"/>
            <a:r>
              <a:rPr lang="en-AU" noProof="0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4038600"/>
            <a:ext cx="2590800" cy="2133600"/>
          </a:xfrm>
        </p:spPr>
        <p:txBody>
          <a:bodyPr/>
          <a:lstStyle/>
          <a:p>
            <a:pPr lvl="0"/>
            <a:r>
              <a:rPr lang="en-AU" noProof="0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276600" y="1752600"/>
            <a:ext cx="5334000" cy="4419600"/>
          </a:xfrm>
        </p:spPr>
        <p:txBody>
          <a:bodyPr/>
          <a:lstStyle/>
          <a:p>
            <a:pPr lvl="0"/>
            <a:r>
              <a:rPr lang="en-AU" noProof="0" dirty="0" smtClean="0"/>
              <a:t>Click to edit Master text styles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Digital and Prevention / Early Intervention</a:t>
            </a:r>
            <a:endParaRPr lang="en-AU" dirty="0"/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23800" y="-3433199"/>
            <a:ext cx="144000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December 2016</a:t>
            </a:r>
            <a:endParaRPr lang="en-AU" dirty="0"/>
          </a:p>
        </p:txBody>
      </p:sp>
      <p:sp>
        <p:nvSpPr>
          <p:cNvPr id="15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AU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AU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685800"/>
            <a:ext cx="53340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1" smtClean="0"/>
              <a:t>Click to edit Master title style</a:t>
            </a:r>
            <a:endParaRPr lang="en-AU" noProof="1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3276600" y="1752600"/>
            <a:ext cx="53340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AU" noProof="1" smtClean="0"/>
              <a:t>Click to edit Master text styles</a:t>
            </a:r>
          </a:p>
          <a:p>
            <a:pPr lvl="1"/>
            <a:r>
              <a:rPr lang="en-AU" noProof="1" smtClean="0"/>
              <a:t>Second level</a:t>
            </a:r>
          </a:p>
          <a:p>
            <a:pPr lvl="2"/>
            <a:r>
              <a:rPr lang="en-AU" noProof="1" smtClean="0"/>
              <a:t>Third level</a:t>
            </a:r>
          </a:p>
          <a:p>
            <a:pPr lvl="3"/>
            <a:r>
              <a:rPr lang="en-AU" noProof="1" smtClean="0"/>
              <a:t>Fourth level</a:t>
            </a:r>
          </a:p>
          <a:p>
            <a:pPr lvl="4"/>
            <a:r>
              <a:rPr lang="en-AU" noProof="1" smtClean="0"/>
              <a:t>Fifth level</a:t>
            </a:r>
            <a:endParaRPr lang="en-AU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2590800" cy="2130552"/>
          </a:xfrm>
        </p:spPr>
        <p:txBody>
          <a:bodyPr/>
          <a:lstStyle>
            <a:lvl1pPr>
              <a:defRPr sz="24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AU" noProof="1" smtClean="0"/>
              <a:t>Click to edit Master text styles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Digital and Prevention / Early Intervention</a:t>
            </a:r>
            <a:endParaRPr lang="en-AU" dirty="0"/>
          </a:p>
        </p:txBody>
      </p:sp>
      <p:cxnSp>
        <p:nvCxnSpPr>
          <p:cNvPr id="30" name="Shape 29"/>
          <p:cNvCxnSpPr/>
          <p:nvPr/>
        </p:nvCxnSpPr>
        <p:spPr>
          <a:xfrm rot="5400000" flipH="1" flipV="1">
            <a:off x="5795400" y="-2061599"/>
            <a:ext cx="144000" cy="54864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December 2016</a:t>
            </a:r>
            <a:endParaRPr lang="en-AU" dirty="0"/>
          </a:p>
        </p:txBody>
      </p:sp>
      <p:sp>
        <p:nvSpPr>
          <p:cNvPr id="13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AU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AU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Digital and Prevention / Early Intervention</a:t>
            </a:r>
            <a:endParaRPr lang="en-AU" dirty="0"/>
          </a:p>
        </p:txBody>
      </p:sp>
      <p:cxnSp>
        <p:nvCxnSpPr>
          <p:cNvPr id="10" name="Shape 9"/>
          <p:cNvCxnSpPr/>
          <p:nvPr/>
        </p:nvCxnSpPr>
        <p:spPr>
          <a:xfrm rot="5400000" flipH="1" flipV="1">
            <a:off x="4423800" y="-3433199"/>
            <a:ext cx="144000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December 2016</a:t>
            </a:r>
            <a:endParaRPr lang="en-AU" dirty="0"/>
          </a:p>
        </p:txBody>
      </p:sp>
      <p:sp>
        <p:nvSpPr>
          <p:cNvPr id="11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AU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AU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1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AU" noProof="0" dirty="0" smtClean="0"/>
              <a:t>Click to edit</a:t>
            </a:r>
            <a:br>
              <a:rPr lang="en-AU" noProof="0" dirty="0" smtClean="0"/>
            </a:br>
            <a:r>
              <a:rPr lang="en-AU" noProof="0" dirty="0" smtClean="0"/>
              <a:t>Master title style</a:t>
            </a:r>
            <a:endParaRPr lang="en-A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1752600"/>
            <a:ext cx="8077199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 dirty="0" smtClean="0"/>
              <a:t>Click to edit Master text styles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December 2016</a:t>
            </a:r>
            <a:endParaRPr lang="en-A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mtClean="0"/>
              <a:t>Digital and Prevention / Early Intervention</a:t>
            </a:r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40" r:id="rId30"/>
    <p:sldLayoutId id="2147483741" r:id="rId31"/>
    <p:sldLayoutId id="2147483742" r:id="rId32"/>
    <p:sldLayoutId id="2147483743" r:id="rId33"/>
    <p:sldLayoutId id="2147483744" r:id="rId34"/>
    <p:sldLayoutId id="2147483745" r:id="rId35"/>
    <p:sldLayoutId id="2147483746" r:id="rId36"/>
    <p:sldLayoutId id="2147483747" r:id="rId37"/>
    <p:sldLayoutId id="2147483748" r:id="rId38"/>
    <p:sldLayoutId id="2147483749" r:id="rId39"/>
    <p:sldLayoutId id="2147483750" r:id="rId40"/>
    <p:sldLayoutId id="2147483751" r:id="rId41"/>
    <p:sldLayoutId id="2147483752" r:id="rId42"/>
    <p:sldLayoutId id="2147483753" r:id="rId43"/>
    <p:sldLayoutId id="2147483754" r:id="rId44"/>
    <p:sldLayoutId id="2147483755" r:id="rId45"/>
    <p:sldLayoutId id="2147483756" r:id="rId46"/>
    <p:sldLayoutId id="2147483757" r:id="rId47"/>
    <p:sldLayoutId id="2147483758" r:id="rId48"/>
    <p:sldLayoutId id="2147483759" r:id="rId4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Tx/>
        <a:buFontTx/>
        <a:buNone/>
        <a:tabLst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9728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›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7432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innovation.pwc.com.a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igitalpulse.pwc.com.au/wp-content/uploads/2013/04/PwC-Google-The-startup-economy-2013.pdf" TargetMode="External"/><Relationship Id="rId5" Type="http://schemas.openxmlformats.org/officeDocument/2006/relationships/hyperlink" Target="http://www.digitalinnovation.pwc.com.au/digital-innovation-for-government/" TargetMode="External"/><Relationship Id="rId4" Type="http://schemas.openxmlformats.org/officeDocument/2006/relationships/hyperlink" Target="http://www.digitalinnovation.pwc.com.au/small-business-digital-growth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innovation.pwc.com.au/venture-capital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igitalinnovation.pwc.com.au/education/" TargetMode="External"/><Relationship Id="rId4" Type="http://schemas.openxmlformats.org/officeDocument/2006/relationships/hyperlink" Target="http://www.digitalinnovation.pwc.com.au/research-developmen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Digital Innovation &amp; </a:t>
            </a:r>
            <a:br>
              <a:rPr lang="en-AU" dirty="0" smtClean="0"/>
            </a:br>
            <a:r>
              <a:rPr lang="en-AU" dirty="0" smtClean="0"/>
              <a:t>Prevention / Early Intervention</a:t>
            </a:r>
            <a:endParaRPr lang="en-A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95474" y="2419642"/>
            <a:ext cx="5343525" cy="914401"/>
          </a:xfrm>
        </p:spPr>
        <p:txBody>
          <a:bodyPr/>
          <a:lstStyle/>
          <a:p>
            <a:r>
              <a:rPr lang="en-AU" dirty="0" smtClean="0"/>
              <a:t>Presentation to the Productivity Commission</a:t>
            </a:r>
          </a:p>
          <a:p>
            <a:r>
              <a:rPr lang="en-AU" dirty="0" smtClean="0"/>
              <a:t>December 2016</a:t>
            </a:r>
            <a:endParaRPr lang="en-AU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noProof="1" smtClean="0"/>
              <a:t>www.pwc.com.au</a:t>
            </a:r>
            <a:endParaRPr lang="en-AU" noProof="1"/>
          </a:p>
        </p:txBody>
      </p:sp>
    </p:spTree>
    <p:extLst>
      <p:ext uri="{BB962C8B-B14F-4D97-AF65-F5344CB8AC3E}">
        <p14:creationId xmlns:p14="http://schemas.microsoft.com/office/powerpoint/2010/main" val="288955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/>
                </a:solidFill>
              </a:rPr>
              <a:t>Australia’s social purpose market</a:t>
            </a:r>
            <a:endParaRPr lang="en-AU" b="0" i="0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AU" smtClean="0"/>
              <a:pPr/>
              <a:t>10</a:t>
            </a:fld>
            <a:endParaRPr lang="en-A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AU" smtClean="0"/>
              <a:t>December 2016</a:t>
            </a:r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Digital and Prevention / Early Intervention</a:t>
            </a:r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533400" y="3983164"/>
            <a:ext cx="8078400" cy="21775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900"/>
              </a:spcAft>
            </a:pPr>
            <a:r>
              <a:rPr lang="en-AU" sz="1400" dirty="0" smtClean="0">
                <a:latin typeface="+mj-lt"/>
              </a:rPr>
              <a:t>In April 2016, PwC &amp; the Centre for Social Impact launched a report on Australia’s social purpose market:</a:t>
            </a:r>
          </a:p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AU" sz="1400" b="1" dirty="0" smtClean="0">
                <a:solidFill>
                  <a:schemeClr val="accent1"/>
                </a:solidFill>
                <a:latin typeface="+mj-lt"/>
              </a:rPr>
              <a:t>Over $510 </a:t>
            </a:r>
            <a:r>
              <a:rPr lang="en-AU" sz="1400" b="1" dirty="0" err="1" smtClean="0">
                <a:solidFill>
                  <a:schemeClr val="accent1"/>
                </a:solidFill>
                <a:latin typeface="+mj-lt"/>
              </a:rPr>
              <a:t>bn</a:t>
            </a:r>
            <a:r>
              <a:rPr lang="en-AU" sz="14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AU" sz="1400" dirty="0" smtClean="0">
                <a:latin typeface="+mj-lt"/>
              </a:rPr>
              <a:t>is spent each year on health, education, social security &amp; housing</a:t>
            </a:r>
          </a:p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+mj-lt"/>
              </a:rPr>
              <a:t>Governments contribute 80% (</a:t>
            </a:r>
            <a:r>
              <a:rPr lang="en-AU" sz="1400" b="1" dirty="0" smtClean="0">
                <a:solidFill>
                  <a:schemeClr val="accent1"/>
                </a:solidFill>
                <a:latin typeface="+mj-lt"/>
              </a:rPr>
              <a:t>55% by the Commonwealth</a:t>
            </a:r>
            <a:r>
              <a:rPr lang="en-AU" sz="1400" dirty="0" smtClean="0">
                <a:latin typeface="+mj-lt"/>
              </a:rPr>
              <a:t>)</a:t>
            </a:r>
          </a:p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+mj-lt"/>
              </a:rPr>
              <a:t>7 key areas that can yield productivity gains emerged, including prevention / early intervention</a:t>
            </a:r>
          </a:p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AU" sz="1400" dirty="0">
              <a:latin typeface="+mj-lt"/>
            </a:endParaRPr>
          </a:p>
          <a:p>
            <a:pPr>
              <a:spcAft>
                <a:spcPts val="900"/>
              </a:spcAft>
            </a:pPr>
            <a:r>
              <a:rPr lang="en-AU" sz="1400" b="1" i="1" u="sng" dirty="0" smtClean="0">
                <a:solidFill>
                  <a:schemeClr val="accent1"/>
                </a:solidFill>
                <a:latin typeface="+mj-lt"/>
              </a:rPr>
              <a:t>Hypothesis</a:t>
            </a:r>
            <a:r>
              <a:rPr lang="en-AU" sz="1400" b="1" i="1" dirty="0" smtClean="0">
                <a:solidFill>
                  <a:schemeClr val="accent1"/>
                </a:solidFill>
                <a:latin typeface="+mj-lt"/>
              </a:rPr>
              <a:t>: there is massive underinvestment in prevention &amp; early intervention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5"/>
          <a:stretch/>
        </p:blipFill>
        <p:spPr>
          <a:xfrm>
            <a:off x="1501035" y="1311641"/>
            <a:ext cx="6266701" cy="251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/>
                </a:solidFill>
              </a:rPr>
              <a:t>Prevention / early </a:t>
            </a:r>
            <a:r>
              <a:rPr lang="en-AU" dirty="0">
                <a:solidFill>
                  <a:schemeClr val="accent1"/>
                </a:solidFill>
              </a:rPr>
              <a:t>intervention </a:t>
            </a:r>
            <a:r>
              <a:rPr lang="en-AU" dirty="0" smtClean="0">
                <a:solidFill>
                  <a:schemeClr val="accent1"/>
                </a:solidFill>
              </a:rPr>
              <a:t>vs Acute</a:t>
            </a:r>
            <a:endParaRPr lang="en-AU" b="0" i="0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AU" smtClean="0"/>
              <a:pPr/>
              <a:t>11</a:t>
            </a:fld>
            <a:endParaRPr lang="en-A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AU" smtClean="0"/>
              <a:t>December 2016</a:t>
            </a:r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Digital and Prevention / Early Intervention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8120" t="14843" r="15333" b="7664"/>
          <a:stretch/>
        </p:blipFill>
        <p:spPr>
          <a:xfrm>
            <a:off x="236218" y="1333300"/>
            <a:ext cx="1671430" cy="23400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975940" y="1629951"/>
            <a:ext cx="6948000" cy="16925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728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1800" b="1" dirty="0" smtClean="0"/>
              <a:t>Victorian Royal Commission into Family Violence: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800" b="1" dirty="0" smtClean="0">
                <a:solidFill>
                  <a:schemeClr val="accent1"/>
                </a:solidFill>
              </a:rPr>
              <a:t>227 recommendations</a:t>
            </a:r>
            <a:r>
              <a:rPr lang="en-AU" sz="1800" dirty="0" smtClean="0"/>
              <a:t>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chemeClr val="accent1"/>
                </a:solidFill>
              </a:rPr>
              <a:t>3 ‘prevention’ </a:t>
            </a:r>
            <a:r>
              <a:rPr lang="en-AU" sz="1800" dirty="0"/>
              <a:t>category </a:t>
            </a:r>
            <a:r>
              <a:rPr lang="en-AU" sz="1800" dirty="0" smtClean="0"/>
              <a:t>recommendations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8457" t="14297" r="15598" b="8667"/>
          <a:stretch/>
        </p:blipFill>
        <p:spPr>
          <a:xfrm>
            <a:off x="7253660" y="3892435"/>
            <a:ext cx="1671430" cy="234000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36218" y="4068021"/>
            <a:ext cx="6948000" cy="19274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728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1800" b="1" dirty="0" smtClean="0"/>
              <a:t>South Australian Child Protection Systems Royal Commission: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800" b="1" dirty="0" smtClean="0">
                <a:solidFill>
                  <a:schemeClr val="accent1"/>
                </a:solidFill>
              </a:rPr>
              <a:t>260 recommendations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chemeClr val="accent1"/>
                </a:solidFill>
              </a:rPr>
              <a:t>5 prevention / early intervention </a:t>
            </a:r>
            <a:r>
              <a:rPr lang="en-AU" sz="1800" dirty="0" smtClean="0"/>
              <a:t>recommendations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08343" y="3788260"/>
            <a:ext cx="885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0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/>
                </a:solidFill>
              </a:rPr>
              <a:t>Political economy</a:t>
            </a:r>
            <a:endParaRPr lang="en-AU" b="0" i="0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AU" smtClean="0"/>
              <a:pPr/>
              <a:t>12</a:t>
            </a:fld>
            <a:endParaRPr lang="en-A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AU" smtClean="0"/>
              <a:t>December 2016</a:t>
            </a:r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Digital and Prevention / Early Intervention</a:t>
            </a:r>
            <a:endParaRPr lang="en-AU" dirty="0"/>
          </a:p>
        </p:txBody>
      </p:sp>
      <p:sp>
        <p:nvSpPr>
          <p:cNvPr id="32" name="Rounded Rectangle 31"/>
          <p:cNvSpPr/>
          <p:nvPr/>
        </p:nvSpPr>
        <p:spPr bwMode="ltGray">
          <a:xfrm>
            <a:off x="1270001" y="1244005"/>
            <a:ext cx="6192626" cy="2784722"/>
          </a:xfrm>
          <a:prstGeom prst="roundRect">
            <a:avLst>
              <a:gd name="adj" fmla="val 12116"/>
            </a:avLst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ltGray">
          <a:xfrm>
            <a:off x="1190741" y="3077394"/>
            <a:ext cx="4710264" cy="1132130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881746" y="3453373"/>
            <a:ext cx="3167900" cy="2795027"/>
            <a:chOff x="135166" y="3290813"/>
            <a:chExt cx="3171749" cy="2795027"/>
          </a:xfrm>
        </p:grpSpPr>
        <p:sp>
          <p:nvSpPr>
            <p:cNvPr id="48" name="Right Arrow 47"/>
            <p:cNvSpPr/>
            <p:nvPr/>
          </p:nvSpPr>
          <p:spPr bwMode="ltGray">
            <a:xfrm rot="16200000">
              <a:off x="323527" y="3102452"/>
              <a:ext cx="2795027" cy="3171749"/>
            </a:xfrm>
            <a:prstGeom prst="rightArrow">
              <a:avLst>
                <a:gd name="adj1" fmla="val 100000"/>
                <a:gd name="adj2" fmla="val 20362"/>
              </a:avLst>
            </a:prstGeom>
            <a:solidFill>
              <a:schemeClr val="bg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272121" y="3902128"/>
              <a:ext cx="2907666" cy="2088000"/>
            </a:xfrm>
            <a:prstGeom prst="rect">
              <a:avLst/>
            </a:prstGeom>
            <a:solidFill>
              <a:schemeClr val="accent6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buSzTx/>
              </a:pPr>
              <a:r>
                <a:rPr lang="en-AU" sz="8000" dirty="0" smtClean="0">
                  <a:solidFill>
                    <a:schemeClr val="bg2"/>
                  </a:solidFill>
                  <a:latin typeface="+mj-lt"/>
                  <a:cs typeface="+mn-cs"/>
                </a:rPr>
                <a:t>Acute</a:t>
              </a:r>
              <a:endParaRPr lang="en-AU" sz="8000" dirty="0">
                <a:solidFill>
                  <a:schemeClr val="bg2"/>
                </a:solidFill>
                <a:latin typeface="+mj-lt"/>
                <a:cs typeface="+mn-cs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83806" y="1905242"/>
            <a:ext cx="1366340" cy="1302580"/>
            <a:chOff x="5071135" y="2632129"/>
            <a:chExt cx="1368000" cy="1302580"/>
          </a:xfrm>
        </p:grpSpPr>
        <p:sp>
          <p:nvSpPr>
            <p:cNvPr id="46" name="Right Arrow 45"/>
            <p:cNvSpPr/>
            <p:nvPr/>
          </p:nvSpPr>
          <p:spPr bwMode="ltGray">
            <a:xfrm rot="16200000">
              <a:off x="5103845" y="2599419"/>
              <a:ext cx="1302580" cy="1368000"/>
            </a:xfrm>
            <a:prstGeom prst="rightArrow">
              <a:avLst>
                <a:gd name="adj1" fmla="val 100000"/>
                <a:gd name="adj2" fmla="val 20362"/>
              </a:avLst>
            </a:prstGeom>
            <a:solidFill>
              <a:schemeClr val="bg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5128085" y="2909801"/>
              <a:ext cx="1254100" cy="1009267"/>
            </a:xfrm>
            <a:prstGeom prst="rect">
              <a:avLst/>
            </a:prstGeom>
            <a:solidFill>
              <a:schemeClr val="accent3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buSzTx/>
              </a:pPr>
              <a:r>
                <a:rPr lang="en-AU" sz="1000" dirty="0" smtClean="0">
                  <a:solidFill>
                    <a:schemeClr val="bg2"/>
                  </a:solidFill>
                  <a:latin typeface="+mj-lt"/>
                  <a:cs typeface="+mn-cs"/>
                </a:rPr>
                <a:t>Prevention &amp; Early intervention</a:t>
              </a:r>
              <a:endParaRPr lang="en-AU" sz="1000" dirty="0">
                <a:solidFill>
                  <a:schemeClr val="bg2"/>
                </a:solidFill>
                <a:latin typeface="+mj-lt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51771" y="1299021"/>
            <a:ext cx="359563" cy="360000"/>
            <a:chOff x="3114290" y="1885931"/>
            <a:chExt cx="332854" cy="354863"/>
          </a:xfrm>
        </p:grpSpPr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3114290" y="1885931"/>
              <a:ext cx="332854" cy="35486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3199566" y="1979461"/>
              <a:ext cx="162302" cy="167804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39060" y="1299021"/>
            <a:ext cx="359563" cy="360000"/>
            <a:chOff x="6811456" y="1885931"/>
            <a:chExt cx="338356" cy="354863"/>
          </a:xfrm>
        </p:grpSpPr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6811456" y="1885931"/>
              <a:ext cx="338356" cy="35486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902234" y="1979461"/>
              <a:ext cx="159550" cy="167804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828519" y="1299021"/>
            <a:ext cx="1093355" cy="504000"/>
            <a:chOff x="4861915" y="1299021"/>
            <a:chExt cx="1093355" cy="504000"/>
          </a:xfrm>
        </p:grpSpPr>
        <p:sp>
          <p:nvSpPr>
            <p:cNvPr id="38" name="Isosceles Triangle 37"/>
            <p:cNvSpPr/>
            <p:nvPr/>
          </p:nvSpPr>
          <p:spPr bwMode="ltGray">
            <a:xfrm rot="16200000">
              <a:off x="4717784" y="1443152"/>
              <a:ext cx="504000" cy="215738"/>
            </a:xfrm>
            <a:prstGeom prst="triangle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9" name="Isosceles Triangle 38"/>
            <p:cNvSpPr/>
            <p:nvPr/>
          </p:nvSpPr>
          <p:spPr bwMode="ltGray">
            <a:xfrm rot="16200000">
              <a:off x="5010323" y="1443152"/>
              <a:ext cx="504000" cy="215738"/>
            </a:xfrm>
            <a:prstGeom prst="triangle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40" name="Isosceles Triangle 39"/>
            <p:cNvSpPr/>
            <p:nvPr/>
          </p:nvSpPr>
          <p:spPr bwMode="ltGray">
            <a:xfrm rot="16200000">
              <a:off x="5302863" y="1443152"/>
              <a:ext cx="504000" cy="215738"/>
            </a:xfrm>
            <a:prstGeom prst="triangle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41" name="Isosceles Triangle 40"/>
            <p:cNvSpPr/>
            <p:nvPr/>
          </p:nvSpPr>
          <p:spPr bwMode="ltGray">
            <a:xfrm rot="16200000">
              <a:off x="5595401" y="1443152"/>
              <a:ext cx="504000" cy="215738"/>
            </a:xfrm>
            <a:prstGeom prst="triangle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86547" y="3861042"/>
            <a:ext cx="2829560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AU" sz="1400" b="1" dirty="0" smtClean="0">
                <a:latin typeface="+mj-lt"/>
              </a:rPr>
              <a:t>Reform narrative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+mj-lt"/>
              </a:rPr>
              <a:t>Prevention is better than cure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+mj-lt"/>
              </a:rPr>
              <a:t>Early childhood &amp; children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+mj-lt"/>
              </a:rPr>
              <a:t>Less institutional barriers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latin typeface="+mj-lt"/>
              </a:rPr>
              <a:t>Economic case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+mj-lt"/>
              </a:rPr>
              <a:t>Budget repair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252896" y="3833544"/>
            <a:ext cx="2829560" cy="2162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AU" sz="1400" b="1" dirty="0" smtClean="0">
                <a:latin typeface="+mj-lt"/>
              </a:rPr>
              <a:t>Barriers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+mj-lt"/>
              </a:rPr>
              <a:t>Longer term nature of benefits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+mj-lt"/>
              </a:rPr>
              <a:t>$ away from frontline services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+mj-lt"/>
              </a:rPr>
              <a:t>Lack of confidence in execution &amp; delivery of benefits</a:t>
            </a:r>
            <a:endParaRPr lang="en-AU" sz="1400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71744" y="2238326"/>
            <a:ext cx="375661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+mj-lt"/>
              </a:rPr>
              <a:t>Primary – before there is a problem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+mj-lt"/>
              </a:rPr>
              <a:t>Secondary – early warning signs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+mj-lt"/>
              </a:rPr>
              <a:t>Tertiary – better managing chronic states</a:t>
            </a:r>
            <a:endParaRPr lang="en-A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257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/>
                </a:solidFill>
              </a:rPr>
              <a:t>Early childhood</a:t>
            </a:r>
            <a:endParaRPr lang="en-AU" b="0" i="0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AU" smtClean="0"/>
              <a:pPr/>
              <a:t>13</a:t>
            </a:fld>
            <a:endParaRPr lang="en-A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AU" smtClean="0"/>
              <a:t>December 2016</a:t>
            </a:r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Digital and Prevention / Early Intervention</a:t>
            </a:r>
            <a:endParaRPr lang="en-AU" dirty="0"/>
          </a:p>
        </p:txBody>
      </p:sp>
      <p:pic>
        <p:nvPicPr>
          <p:cNvPr id="10" name="Picture 6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6" t="12148" r="15829" b="4820"/>
          <a:stretch/>
        </p:blipFill>
        <p:spPr bwMode="auto">
          <a:xfrm>
            <a:off x="513947" y="3672368"/>
            <a:ext cx="1544917" cy="2182487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220721" y="3665082"/>
            <a:ext cx="6264550" cy="2195611"/>
            <a:chOff x="2429071" y="3653512"/>
            <a:chExt cx="6264550" cy="219561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429346" y="3653512"/>
              <a:ext cx="1872000" cy="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625483" y="3653512"/>
              <a:ext cx="1872000" cy="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821621" y="3653512"/>
              <a:ext cx="1872000" cy="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429296" y="3760891"/>
              <a:ext cx="187200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indent="-274320">
                <a:spcAft>
                  <a:spcPts val="600"/>
                </a:spcAft>
              </a:pPr>
              <a:r>
                <a:rPr lang="en-AU" sz="1200" b="1" dirty="0" smtClean="0">
                  <a:solidFill>
                    <a:schemeClr val="tx2"/>
                  </a:solidFill>
                  <a:latin typeface="Georgia" pitchFamily="18" charset="0"/>
                </a:rPr>
                <a:t>Benefits </a:t>
              </a:r>
              <a:r>
                <a:rPr lang="en-AU" sz="1200" b="1" dirty="0">
                  <a:solidFill>
                    <a:schemeClr val="tx2"/>
                  </a:solidFill>
                  <a:latin typeface="Georgia" pitchFamily="18" charset="0"/>
                </a:rPr>
                <a:t>of increased female workforce participation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25458" y="3760891"/>
              <a:ext cx="1872000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indent="-274320">
                <a:spcAft>
                  <a:spcPts val="600"/>
                </a:spcAft>
              </a:pPr>
              <a:r>
                <a:rPr lang="en-AU" sz="1200" b="1" dirty="0" smtClean="0">
                  <a:solidFill>
                    <a:schemeClr val="tx2"/>
                  </a:solidFill>
                  <a:latin typeface="Georgia" pitchFamily="18" charset="0"/>
                </a:rPr>
                <a:t>Benefits </a:t>
              </a:r>
              <a:r>
                <a:rPr lang="en-AU" sz="1200" b="1" dirty="0">
                  <a:solidFill>
                    <a:schemeClr val="tx2"/>
                  </a:solidFill>
                  <a:latin typeface="Georgia" pitchFamily="18" charset="0"/>
                </a:rPr>
                <a:t>for children receiving a quality </a:t>
              </a:r>
              <a:r>
                <a:rPr lang="en-AU" sz="1200" b="1" dirty="0" smtClean="0">
                  <a:solidFill>
                    <a:schemeClr val="tx2"/>
                  </a:solidFill>
                  <a:latin typeface="Georgia" pitchFamily="18" charset="0"/>
                </a:rPr>
                <a:t>education and </a:t>
              </a:r>
              <a:r>
                <a:rPr lang="en-AU" sz="1200" b="1" dirty="0">
                  <a:solidFill>
                    <a:schemeClr val="tx2"/>
                  </a:solidFill>
                  <a:latin typeface="Georgia" pitchFamily="18" charset="0"/>
                </a:rPr>
                <a:t>care program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21621" y="3760891"/>
              <a:ext cx="187200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indent="-274320">
                <a:spcAft>
                  <a:spcPts val="600"/>
                </a:spcAft>
              </a:pPr>
              <a:r>
                <a:rPr lang="en-AU" sz="1200" b="1" dirty="0" smtClean="0">
                  <a:solidFill>
                    <a:schemeClr val="tx2"/>
                  </a:solidFill>
                  <a:latin typeface="Georgia" pitchFamily="18" charset="0"/>
                </a:rPr>
                <a:t>Benefits </a:t>
              </a:r>
              <a:r>
                <a:rPr lang="en-AU" sz="1200" b="1" dirty="0">
                  <a:solidFill>
                    <a:schemeClr val="tx2"/>
                  </a:solidFill>
                  <a:latin typeface="Georgia" pitchFamily="18" charset="0"/>
                </a:rPr>
                <a:t>of increased participation of vulnerable children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29346" y="4720512"/>
              <a:ext cx="1872000" cy="10002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indent="-274320"/>
              <a:r>
                <a:rPr lang="en-AU" sz="2200" b="1" i="1" dirty="0">
                  <a:solidFill>
                    <a:schemeClr val="accent5"/>
                  </a:solidFill>
                  <a:latin typeface="Georgia" pitchFamily="18" charset="0"/>
                </a:rPr>
                <a:t>$6.0 bn </a:t>
              </a:r>
              <a:endParaRPr lang="en-AU" sz="2200" b="1" i="1" dirty="0" smtClean="0">
                <a:solidFill>
                  <a:schemeClr val="accent5"/>
                </a:solidFill>
                <a:latin typeface="Georgia" pitchFamily="18" charset="0"/>
              </a:endParaRPr>
            </a:p>
            <a:p>
              <a:pPr indent="-274320">
                <a:spcAft>
                  <a:spcPts val="600"/>
                </a:spcAft>
              </a:pPr>
              <a:r>
                <a:rPr lang="en-AU" sz="800" dirty="0" smtClean="0">
                  <a:latin typeface="Georgia" pitchFamily="18" charset="0"/>
                </a:rPr>
                <a:t>cumulative </a:t>
              </a:r>
              <a:r>
                <a:rPr lang="en-AU" sz="800" dirty="0">
                  <a:latin typeface="Georgia" pitchFamily="18" charset="0"/>
                </a:rPr>
                <a:t>to </a:t>
              </a:r>
              <a:r>
                <a:rPr lang="en-AU" sz="800" dirty="0" smtClean="0">
                  <a:latin typeface="Georgia" pitchFamily="18" charset="0"/>
                </a:rPr>
                <a:t>2050, </a:t>
              </a:r>
              <a:r>
                <a:rPr lang="en-AU" sz="800" b="1" i="1" dirty="0" smtClean="0">
                  <a:latin typeface="Georgia" pitchFamily="18" charset="0"/>
                </a:rPr>
                <a:t>or </a:t>
              </a:r>
            </a:p>
            <a:p>
              <a:pPr indent="-274320"/>
              <a:r>
                <a:rPr lang="en-AU" sz="2200" b="1" i="1" dirty="0">
                  <a:solidFill>
                    <a:schemeClr val="accent5"/>
                  </a:solidFill>
                  <a:latin typeface="Georgia" pitchFamily="18" charset="0"/>
                </a:rPr>
                <a:t>$3.7 bn </a:t>
              </a:r>
            </a:p>
            <a:p>
              <a:pPr indent="-274320"/>
              <a:r>
                <a:rPr lang="en-AU" sz="800" dirty="0" smtClean="0">
                  <a:latin typeface="Georgia" pitchFamily="18" charset="0"/>
                </a:rPr>
                <a:t>in </a:t>
              </a:r>
              <a:r>
                <a:rPr lang="en-AU" sz="800" dirty="0">
                  <a:latin typeface="Georgia" pitchFamily="18" charset="0"/>
                </a:rPr>
                <a:t>NPV terms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25346" y="4597402"/>
              <a:ext cx="1872000" cy="11233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indent="-274320"/>
              <a:r>
                <a:rPr lang="en-AU" sz="800" dirty="0" smtClean="0">
                  <a:latin typeface="Georgia" pitchFamily="18" charset="0"/>
                </a:rPr>
                <a:t>Up to</a:t>
              </a:r>
            </a:p>
            <a:p>
              <a:pPr indent="-274320"/>
              <a:r>
                <a:rPr lang="en-AU" sz="2200" b="1" i="1" dirty="0" smtClean="0">
                  <a:solidFill>
                    <a:schemeClr val="accent5"/>
                  </a:solidFill>
                  <a:latin typeface="Georgia" pitchFamily="18" charset="0"/>
                </a:rPr>
                <a:t>$10.3 </a:t>
              </a:r>
              <a:r>
                <a:rPr lang="en-AU" sz="2200" b="1" i="1" dirty="0">
                  <a:solidFill>
                    <a:schemeClr val="accent5"/>
                  </a:solidFill>
                  <a:latin typeface="Georgia" pitchFamily="18" charset="0"/>
                </a:rPr>
                <a:t>bn </a:t>
              </a:r>
              <a:endParaRPr lang="en-AU" sz="2200" b="1" i="1" dirty="0" smtClean="0">
                <a:solidFill>
                  <a:schemeClr val="accent5"/>
                </a:solidFill>
                <a:latin typeface="Georgia" pitchFamily="18" charset="0"/>
              </a:endParaRPr>
            </a:p>
            <a:p>
              <a:pPr indent="-274320">
                <a:spcAft>
                  <a:spcPts val="600"/>
                </a:spcAft>
              </a:pPr>
              <a:r>
                <a:rPr lang="en-AU" sz="800" dirty="0" smtClean="0">
                  <a:latin typeface="Georgia" pitchFamily="18" charset="0"/>
                </a:rPr>
                <a:t>cumulative </a:t>
              </a:r>
              <a:r>
                <a:rPr lang="en-AU" sz="800" dirty="0">
                  <a:latin typeface="Georgia" pitchFamily="18" charset="0"/>
                </a:rPr>
                <a:t>to </a:t>
              </a:r>
              <a:r>
                <a:rPr lang="en-AU" sz="800" dirty="0" smtClean="0">
                  <a:latin typeface="Georgia" pitchFamily="18" charset="0"/>
                </a:rPr>
                <a:t>2050, </a:t>
              </a:r>
              <a:r>
                <a:rPr lang="en-AU" sz="800" b="1" i="1" dirty="0" smtClean="0">
                  <a:latin typeface="Georgia" pitchFamily="18" charset="0"/>
                </a:rPr>
                <a:t>or </a:t>
              </a:r>
            </a:p>
            <a:p>
              <a:pPr indent="-274320"/>
              <a:r>
                <a:rPr lang="en-AU" sz="2200" b="1" i="1" dirty="0">
                  <a:solidFill>
                    <a:schemeClr val="accent5"/>
                  </a:solidFill>
                  <a:latin typeface="Georgia" pitchFamily="18" charset="0"/>
                </a:rPr>
                <a:t>$</a:t>
              </a:r>
              <a:r>
                <a:rPr lang="en-AU" sz="2200" b="1" i="1" dirty="0" smtClean="0">
                  <a:solidFill>
                    <a:schemeClr val="accent5"/>
                  </a:solidFill>
                  <a:latin typeface="Georgia" pitchFamily="18" charset="0"/>
                </a:rPr>
                <a:t>3.0 </a:t>
              </a:r>
              <a:r>
                <a:rPr lang="en-AU" sz="2200" b="1" i="1" dirty="0">
                  <a:solidFill>
                    <a:schemeClr val="accent5"/>
                  </a:solidFill>
                  <a:latin typeface="Georgia" pitchFamily="18" charset="0"/>
                </a:rPr>
                <a:t>bn </a:t>
              </a:r>
            </a:p>
            <a:p>
              <a:pPr indent="-274320"/>
              <a:r>
                <a:rPr lang="en-AU" sz="800" dirty="0" smtClean="0">
                  <a:latin typeface="Georgia" pitchFamily="18" charset="0"/>
                </a:rPr>
                <a:t>in </a:t>
              </a:r>
              <a:r>
                <a:rPr lang="en-AU" sz="800" dirty="0">
                  <a:latin typeface="Georgia" pitchFamily="18" charset="0"/>
                </a:rPr>
                <a:t>NPV </a:t>
              </a:r>
              <a:r>
                <a:rPr lang="en-AU" sz="800" dirty="0" smtClean="0">
                  <a:latin typeface="Georgia" pitchFamily="18" charset="0"/>
                </a:rPr>
                <a:t>terms*</a:t>
              </a:r>
              <a:endParaRPr lang="en-AU" sz="800" dirty="0">
                <a:latin typeface="Georgia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21346" y="4720512"/>
              <a:ext cx="1872000" cy="10002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indent="-274320"/>
              <a:r>
                <a:rPr lang="en-AU" sz="2200" b="1" i="1" dirty="0" smtClean="0">
                  <a:solidFill>
                    <a:schemeClr val="accent5"/>
                  </a:solidFill>
                  <a:latin typeface="Georgia" pitchFamily="18" charset="0"/>
                </a:rPr>
                <a:t>$13.3 </a:t>
              </a:r>
              <a:r>
                <a:rPr lang="en-AU" sz="2200" b="1" i="1" dirty="0">
                  <a:solidFill>
                    <a:schemeClr val="accent5"/>
                  </a:solidFill>
                  <a:latin typeface="Georgia" pitchFamily="18" charset="0"/>
                </a:rPr>
                <a:t>bn </a:t>
              </a:r>
              <a:endParaRPr lang="en-AU" sz="2200" b="1" i="1" dirty="0" smtClean="0">
                <a:solidFill>
                  <a:schemeClr val="accent5"/>
                </a:solidFill>
                <a:latin typeface="Georgia" pitchFamily="18" charset="0"/>
              </a:endParaRPr>
            </a:p>
            <a:p>
              <a:pPr indent="-274320">
                <a:spcAft>
                  <a:spcPts val="600"/>
                </a:spcAft>
              </a:pPr>
              <a:r>
                <a:rPr lang="en-AU" sz="800" dirty="0" smtClean="0">
                  <a:latin typeface="Georgia" pitchFamily="18" charset="0"/>
                </a:rPr>
                <a:t>cumulative </a:t>
              </a:r>
              <a:r>
                <a:rPr lang="en-AU" sz="800" dirty="0">
                  <a:latin typeface="Georgia" pitchFamily="18" charset="0"/>
                </a:rPr>
                <a:t>to </a:t>
              </a:r>
              <a:r>
                <a:rPr lang="en-AU" sz="800" dirty="0" smtClean="0">
                  <a:latin typeface="Georgia" pitchFamily="18" charset="0"/>
                </a:rPr>
                <a:t>2050, </a:t>
              </a:r>
              <a:r>
                <a:rPr lang="en-AU" sz="800" b="1" i="1" dirty="0" smtClean="0">
                  <a:latin typeface="Georgia" pitchFamily="18" charset="0"/>
                </a:rPr>
                <a:t>or </a:t>
              </a:r>
            </a:p>
            <a:p>
              <a:pPr indent="-274320"/>
              <a:r>
                <a:rPr lang="en-AU" sz="2200" b="1" i="1" dirty="0" smtClean="0">
                  <a:solidFill>
                    <a:schemeClr val="accent5"/>
                  </a:solidFill>
                  <a:latin typeface="Georgia" pitchFamily="18" charset="0"/>
                </a:rPr>
                <a:t>$2.7 </a:t>
              </a:r>
              <a:r>
                <a:rPr lang="en-AU" sz="2200" b="1" i="1" dirty="0">
                  <a:solidFill>
                    <a:schemeClr val="accent5"/>
                  </a:solidFill>
                  <a:latin typeface="Georgia" pitchFamily="18" charset="0"/>
                </a:rPr>
                <a:t>bn </a:t>
              </a:r>
            </a:p>
            <a:p>
              <a:pPr indent="-274320"/>
              <a:r>
                <a:rPr lang="en-AU" sz="800" dirty="0" smtClean="0">
                  <a:latin typeface="Georgia" pitchFamily="18" charset="0"/>
                </a:rPr>
                <a:t>in </a:t>
              </a:r>
              <a:r>
                <a:rPr lang="en-AU" sz="800" dirty="0">
                  <a:latin typeface="Georgia" pitchFamily="18" charset="0"/>
                </a:rPr>
                <a:t>NPV terms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429071" y="5849123"/>
              <a:ext cx="1872000" cy="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625208" y="5849123"/>
              <a:ext cx="1872000" cy="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821346" y="5849123"/>
              <a:ext cx="1872000" cy="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533400" y="1471457"/>
            <a:ext cx="8078400" cy="18697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AU" b="1" dirty="0" smtClean="0">
                <a:solidFill>
                  <a:schemeClr val="accent1"/>
                </a:solidFill>
                <a:latin typeface="+mj-lt"/>
              </a:rPr>
              <a:t>Early childhood is an opportunity </a:t>
            </a:r>
            <a:r>
              <a:rPr lang="en-AU" dirty="0" smtClean="0">
                <a:latin typeface="+mj-lt"/>
              </a:rPr>
              <a:t>to influence health</a:t>
            </a:r>
            <a:r>
              <a:rPr lang="en-AU" dirty="0">
                <a:latin typeface="+mj-lt"/>
              </a:rPr>
              <a:t>, education </a:t>
            </a:r>
            <a:r>
              <a:rPr lang="en-AU" dirty="0" smtClean="0">
                <a:latin typeface="+mj-lt"/>
              </a:rPr>
              <a:t>&amp; employment </a:t>
            </a:r>
            <a:r>
              <a:rPr lang="en-AU" dirty="0">
                <a:latin typeface="+mj-lt"/>
              </a:rPr>
              <a:t>outcomes later in life</a:t>
            </a:r>
          </a:p>
          <a:p>
            <a:pPr marL="285750" indent="-285750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+mj-lt"/>
              </a:rPr>
              <a:t>PwC’s 2014 </a:t>
            </a:r>
            <a:r>
              <a:rPr lang="en-AU" dirty="0" smtClean="0">
                <a:latin typeface="+mj-lt"/>
              </a:rPr>
              <a:t>report demonstrated the </a:t>
            </a:r>
            <a:r>
              <a:rPr lang="en-AU" b="1" dirty="0" smtClean="0">
                <a:solidFill>
                  <a:schemeClr val="accent1"/>
                </a:solidFill>
                <a:latin typeface="+mj-lt"/>
              </a:rPr>
              <a:t>potential </a:t>
            </a:r>
            <a:r>
              <a:rPr lang="en-AU" b="1" dirty="0">
                <a:solidFill>
                  <a:schemeClr val="accent1"/>
                </a:solidFill>
                <a:latin typeface="+mj-lt"/>
              </a:rPr>
              <a:t>benefits of quality education and care</a:t>
            </a:r>
            <a:r>
              <a:rPr lang="en-AU" b="1" dirty="0">
                <a:latin typeface="+mj-lt"/>
              </a:rPr>
              <a:t> </a:t>
            </a:r>
            <a:r>
              <a:rPr lang="en-AU" dirty="0">
                <a:latin typeface="+mj-lt"/>
              </a:rPr>
              <a:t>to the Australian </a:t>
            </a:r>
            <a:r>
              <a:rPr lang="en-AU" dirty="0" smtClean="0">
                <a:latin typeface="+mj-lt"/>
              </a:rPr>
              <a:t>economy:</a:t>
            </a:r>
            <a:endParaRPr lang="en-A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698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97375"/>
            <a:ext cx="8077200" cy="914400"/>
          </a:xfrm>
        </p:spPr>
        <p:txBody>
          <a:bodyPr/>
          <a:lstStyle/>
          <a:p>
            <a:r>
              <a:rPr lang="en-AU" dirty="0" smtClean="0">
                <a:solidFill>
                  <a:schemeClr val="accent1"/>
                </a:solidFill>
              </a:rPr>
              <a:t>Obesity</a:t>
            </a:r>
            <a:endParaRPr lang="en-AU" b="0" i="0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AU" smtClean="0"/>
              <a:pPr/>
              <a:t>14</a:t>
            </a:fld>
            <a:endParaRPr lang="en-A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AU" smtClean="0"/>
              <a:t>December 2016</a:t>
            </a:r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Digital and Prevention / Early Intervention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760" t="14789" r="34731" b="5759"/>
          <a:stretch/>
        </p:blipFill>
        <p:spPr>
          <a:xfrm>
            <a:off x="6341962" y="2954438"/>
            <a:ext cx="2268638" cy="32177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1367290"/>
            <a:ext cx="8078400" cy="14542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latin typeface="+mj-lt"/>
              </a:rPr>
              <a:t>Australian prevalence has </a:t>
            </a:r>
            <a:r>
              <a:rPr lang="en-AU" b="1" dirty="0">
                <a:solidFill>
                  <a:schemeClr val="accent1"/>
                </a:solidFill>
                <a:latin typeface="+mj-lt"/>
              </a:rPr>
              <a:t>increased </a:t>
            </a:r>
            <a:r>
              <a:rPr lang="en-AU" b="1" dirty="0" smtClean="0">
                <a:solidFill>
                  <a:schemeClr val="accent1"/>
                </a:solidFill>
                <a:latin typeface="+mj-lt"/>
              </a:rPr>
              <a:t>47% </a:t>
            </a:r>
            <a:r>
              <a:rPr lang="en-AU" dirty="0" smtClean="0">
                <a:latin typeface="+mj-lt"/>
              </a:rPr>
              <a:t>between 1995 and 2011-12</a:t>
            </a:r>
          </a:p>
          <a:p>
            <a:pPr marL="285750" indent="-285750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latin typeface="+mj-lt"/>
              </a:rPr>
              <a:t>Associated </a:t>
            </a:r>
            <a:r>
              <a:rPr lang="en-AU" b="1" dirty="0" smtClean="0">
                <a:solidFill>
                  <a:schemeClr val="accent1"/>
                </a:solidFill>
                <a:latin typeface="+mj-lt"/>
              </a:rPr>
              <a:t>risk factor for a range of diseases </a:t>
            </a:r>
            <a:r>
              <a:rPr lang="en-AU" dirty="0" err="1" smtClean="0">
                <a:latin typeface="+mj-lt"/>
              </a:rPr>
              <a:t>eg</a:t>
            </a:r>
            <a:r>
              <a:rPr lang="en-AU" dirty="0" smtClean="0">
                <a:latin typeface="+mj-lt"/>
              </a:rPr>
              <a:t> CVD, musculoskeletal </a:t>
            </a:r>
            <a:r>
              <a:rPr lang="en-AU" dirty="0">
                <a:latin typeface="+mj-lt"/>
              </a:rPr>
              <a:t>disease</a:t>
            </a:r>
            <a:r>
              <a:rPr lang="en-AU" dirty="0" smtClean="0">
                <a:latin typeface="+mj-lt"/>
              </a:rPr>
              <a:t>, mental health issues, diabetes, cancer etc.</a:t>
            </a:r>
            <a:endParaRPr lang="en-AU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3447842"/>
            <a:ext cx="5808562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latin typeface="+mj-lt"/>
              </a:rPr>
              <a:t>PwC report for Obesity Australia projected obesity would </a:t>
            </a:r>
            <a:r>
              <a:rPr lang="en-AU" b="1" dirty="0" smtClean="0">
                <a:solidFill>
                  <a:schemeClr val="accent1"/>
                </a:solidFill>
                <a:latin typeface="+mj-lt"/>
              </a:rPr>
              <a:t>cost Australia $88 </a:t>
            </a:r>
            <a:r>
              <a:rPr lang="en-AU" b="1" dirty="0" err="1" smtClean="0">
                <a:solidFill>
                  <a:schemeClr val="accent1"/>
                </a:solidFill>
                <a:latin typeface="+mj-lt"/>
              </a:rPr>
              <a:t>bn</a:t>
            </a:r>
            <a:r>
              <a:rPr lang="en-AU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AU" b="1" dirty="0" smtClean="0">
                <a:solidFill>
                  <a:schemeClr val="accent1"/>
                </a:solidFill>
                <a:latin typeface="+mj-lt"/>
              </a:rPr>
              <a:t>over 10 years</a:t>
            </a:r>
            <a:endParaRPr lang="en-AU" b="1" dirty="0">
              <a:solidFill>
                <a:schemeClr val="accent1"/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latin typeface="+mj-lt"/>
              </a:rPr>
              <a:t>Suite of prevention &amp; interventions has </a:t>
            </a:r>
            <a:r>
              <a:rPr lang="en-AU" b="1" dirty="0" smtClean="0">
                <a:solidFill>
                  <a:schemeClr val="accent1"/>
                </a:solidFill>
                <a:latin typeface="+mj-lt"/>
              </a:rPr>
              <a:t>potential benefits of </a:t>
            </a:r>
            <a:r>
              <a:rPr lang="en-AU" b="1" dirty="0">
                <a:solidFill>
                  <a:schemeClr val="accent1"/>
                </a:solidFill>
                <a:latin typeface="+mj-lt"/>
              </a:rPr>
              <a:t>$2.1 </a:t>
            </a:r>
            <a:r>
              <a:rPr lang="en-AU" b="1" dirty="0" err="1" smtClean="0">
                <a:solidFill>
                  <a:schemeClr val="accent1"/>
                </a:solidFill>
                <a:latin typeface="+mj-lt"/>
              </a:rPr>
              <a:t>bn</a:t>
            </a:r>
            <a:r>
              <a:rPr lang="en-AU" b="1" dirty="0" smtClean="0">
                <a:solidFill>
                  <a:schemeClr val="accent1"/>
                </a:solidFill>
                <a:latin typeface="+mj-lt"/>
              </a:rPr>
              <a:t> over 10 years</a:t>
            </a:r>
            <a:endParaRPr lang="en-AU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544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/>
                </a:solidFill>
              </a:rPr>
              <a:t>Domestic violence</a:t>
            </a:r>
            <a:endParaRPr lang="en-AU" b="0" i="0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AU" smtClean="0"/>
              <a:pPr/>
              <a:t>15</a:t>
            </a:fld>
            <a:endParaRPr lang="en-A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AU" smtClean="0"/>
              <a:t>December 2016</a:t>
            </a:r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Digital and Prevention / Early Intervention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076" t="31026" r="42105" b="31066"/>
          <a:stretch/>
        </p:blipFill>
        <p:spPr>
          <a:xfrm>
            <a:off x="717202" y="3051066"/>
            <a:ext cx="3401416" cy="3044933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139278" y="3247652"/>
            <a:ext cx="4623722" cy="26517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728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n-AU" sz="1800" b="1" dirty="0" smtClean="0">
                <a:solidFill>
                  <a:schemeClr val="accent1"/>
                </a:solidFill>
              </a:rPr>
              <a:t>Potential lifetime benefits </a:t>
            </a:r>
            <a:r>
              <a:rPr lang="en-AU" sz="1800" dirty="0" smtClean="0"/>
              <a:t>of reducing violence against women:</a:t>
            </a:r>
          </a:p>
          <a:p>
            <a:pPr lvl="2">
              <a:lnSpc>
                <a:spcPct val="150000"/>
              </a:lnSpc>
            </a:pPr>
            <a:r>
              <a:rPr lang="en-AU" sz="1800" b="1" dirty="0" smtClean="0">
                <a:solidFill>
                  <a:schemeClr val="accent1"/>
                </a:solidFill>
              </a:rPr>
              <a:t>&gt;$35.6 m </a:t>
            </a:r>
            <a:r>
              <a:rPr lang="en-AU" sz="1800" dirty="0" smtClean="0"/>
              <a:t>from </a:t>
            </a:r>
            <a:r>
              <a:rPr lang="en-AU" sz="1800" b="1" dirty="0" smtClean="0">
                <a:solidFill>
                  <a:schemeClr val="accent1"/>
                </a:solidFill>
              </a:rPr>
              <a:t>community mobilisation </a:t>
            </a:r>
            <a:r>
              <a:rPr lang="en-AU" sz="1800" dirty="0" smtClean="0"/>
              <a:t>programs</a:t>
            </a:r>
          </a:p>
          <a:p>
            <a:pPr lvl="2">
              <a:lnSpc>
                <a:spcPct val="150000"/>
              </a:lnSpc>
            </a:pPr>
            <a:r>
              <a:rPr lang="en-AU" sz="1800" b="1" dirty="0" smtClean="0">
                <a:solidFill>
                  <a:schemeClr val="accent1"/>
                </a:solidFill>
              </a:rPr>
              <a:t>&gt;$2.2 </a:t>
            </a:r>
            <a:r>
              <a:rPr lang="en-AU" sz="1800" b="1" dirty="0" err="1" smtClean="0">
                <a:solidFill>
                  <a:schemeClr val="accent1"/>
                </a:solidFill>
              </a:rPr>
              <a:t>bn</a:t>
            </a:r>
            <a:r>
              <a:rPr lang="en-AU" sz="1800" b="1" dirty="0" smtClean="0">
                <a:solidFill>
                  <a:schemeClr val="accent1"/>
                </a:solidFill>
              </a:rPr>
              <a:t> </a:t>
            </a:r>
            <a:r>
              <a:rPr lang="en-AU" sz="1800" dirty="0" smtClean="0"/>
              <a:t>from</a:t>
            </a:r>
            <a:r>
              <a:rPr lang="en-AU" sz="1800" b="1" dirty="0" smtClean="0">
                <a:solidFill>
                  <a:schemeClr val="accent1"/>
                </a:solidFill>
              </a:rPr>
              <a:t> individual &amp; direct participation </a:t>
            </a:r>
            <a:r>
              <a:rPr lang="en-AU" sz="1800" dirty="0" smtClean="0"/>
              <a:t>programs</a:t>
            </a:r>
            <a:endParaRPr lang="en-AU" sz="18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85800" y="1549400"/>
            <a:ext cx="8077200" cy="1711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728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n-AU" sz="1800" b="1" dirty="0" smtClean="0">
                <a:solidFill>
                  <a:schemeClr val="accent1"/>
                </a:solidFill>
              </a:rPr>
              <a:t>Half of all women </a:t>
            </a:r>
            <a:r>
              <a:rPr lang="en-AU" sz="1800" dirty="0" smtClean="0"/>
              <a:t>experience violence, abuse or stalking from age 15+</a:t>
            </a:r>
          </a:p>
          <a:p>
            <a:pPr lvl="1">
              <a:lnSpc>
                <a:spcPct val="150000"/>
              </a:lnSpc>
            </a:pPr>
            <a:r>
              <a:rPr lang="en-AU" sz="1800" dirty="0"/>
              <a:t>PwC report estimated violence against women </a:t>
            </a:r>
            <a:r>
              <a:rPr lang="en-AU" sz="1800" b="1" dirty="0">
                <a:solidFill>
                  <a:schemeClr val="accent1"/>
                </a:solidFill>
              </a:rPr>
              <a:t>costs Australia $21.7 </a:t>
            </a:r>
            <a:r>
              <a:rPr lang="en-AU" sz="1800" b="1" dirty="0" err="1">
                <a:solidFill>
                  <a:schemeClr val="accent1"/>
                </a:solidFill>
              </a:rPr>
              <a:t>bn</a:t>
            </a:r>
            <a:r>
              <a:rPr lang="en-AU" sz="1800" b="1" dirty="0">
                <a:solidFill>
                  <a:schemeClr val="accent1"/>
                </a:solidFill>
              </a:rPr>
              <a:t> a </a:t>
            </a:r>
            <a:r>
              <a:rPr lang="en-AU" sz="1800" b="1" dirty="0" smtClean="0">
                <a:solidFill>
                  <a:schemeClr val="accent1"/>
                </a:solidFill>
              </a:rPr>
              <a:t>year</a:t>
            </a:r>
            <a:endParaRPr lang="en-AU" sz="1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5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/>
                </a:solidFill>
              </a:rPr>
              <a:t>Actions</a:t>
            </a:r>
            <a:endParaRPr lang="en-AU" b="0" i="0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AU" smtClean="0"/>
              <a:pPr/>
              <a:t>16</a:t>
            </a:fld>
            <a:endParaRPr lang="en-A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AU" smtClean="0"/>
              <a:t>December 2016</a:t>
            </a:r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Digital and Prevention / Early Intervention</a:t>
            </a:r>
            <a:endParaRPr lang="en-AU" dirty="0"/>
          </a:p>
        </p:txBody>
      </p:sp>
      <p:sp>
        <p:nvSpPr>
          <p:cNvPr id="10" name="Rounded Rectangle 9"/>
          <p:cNvSpPr/>
          <p:nvPr/>
        </p:nvSpPr>
        <p:spPr bwMode="ltGray">
          <a:xfrm>
            <a:off x="815925" y="3807698"/>
            <a:ext cx="4839287" cy="2282902"/>
          </a:xfrm>
          <a:prstGeom prst="round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chemeClr val="bg1"/>
                </a:solidFill>
                <a:latin typeface="Georgia" pitchFamily="18" charset="0"/>
              </a:rPr>
              <a:t>COAG Reform Package (or Sectoral?)</a:t>
            </a:r>
          </a:p>
          <a:p>
            <a:pPr marL="285750" indent="-285750" algn="ctr">
              <a:buFontTx/>
              <a:buChar char="-"/>
            </a:pPr>
            <a:r>
              <a:rPr lang="en-AU" b="1" dirty="0" smtClean="0">
                <a:solidFill>
                  <a:schemeClr val="bg1"/>
                </a:solidFill>
                <a:latin typeface="Georgia" pitchFamily="18" charset="0"/>
              </a:rPr>
              <a:t>Tailored to each jurisdiction</a:t>
            </a:r>
          </a:p>
          <a:p>
            <a:pPr marL="285750" indent="-285750" algn="ctr">
              <a:buFontTx/>
              <a:buChar char="-"/>
            </a:pPr>
            <a:r>
              <a:rPr lang="en-AU" b="1" dirty="0" smtClean="0">
                <a:solidFill>
                  <a:schemeClr val="bg1"/>
                </a:solidFill>
                <a:latin typeface="Georgia" pitchFamily="18" charset="0"/>
              </a:rPr>
              <a:t>Pooled funding / governance</a:t>
            </a:r>
          </a:p>
          <a:p>
            <a:pPr marL="285750" indent="-285750" algn="ctr">
              <a:buFontTx/>
              <a:buChar char="-"/>
            </a:pPr>
            <a:r>
              <a:rPr lang="en-AU" b="1" dirty="0">
                <a:solidFill>
                  <a:schemeClr val="bg1"/>
                </a:solidFill>
                <a:latin typeface="Georgia" pitchFamily="18" charset="0"/>
              </a:rPr>
              <a:t>Outcome focussed </a:t>
            </a:r>
            <a:r>
              <a:rPr lang="en-AU" b="1" dirty="0" smtClean="0">
                <a:solidFill>
                  <a:schemeClr val="bg1"/>
                </a:solidFill>
                <a:latin typeface="Georgia" pitchFamily="18" charset="0"/>
              </a:rPr>
              <a:t>incentives</a:t>
            </a:r>
          </a:p>
          <a:p>
            <a:pPr marL="285750" indent="-285750" algn="ctr">
              <a:buFontTx/>
              <a:buChar char="-"/>
            </a:pPr>
            <a:r>
              <a:rPr lang="en-AU" b="1" dirty="0" smtClean="0">
                <a:solidFill>
                  <a:schemeClr val="bg1"/>
                </a:solidFill>
                <a:latin typeface="Georgia" pitchFamily="18" charset="0"/>
              </a:rPr>
              <a:t>Transparent measurement</a:t>
            </a:r>
          </a:p>
          <a:p>
            <a:pPr marL="285750" indent="-285750" algn="ctr">
              <a:buFontTx/>
              <a:buChar char="-"/>
            </a:pPr>
            <a:r>
              <a:rPr lang="en-AU" b="1" dirty="0" smtClean="0">
                <a:solidFill>
                  <a:schemeClr val="bg1"/>
                </a:solidFill>
                <a:latin typeface="Georgia" pitchFamily="18" charset="0"/>
              </a:rPr>
              <a:t>Agile implementation</a:t>
            </a:r>
          </a:p>
          <a:p>
            <a:pPr marL="285750" indent="-285750" algn="ctr">
              <a:buFontTx/>
              <a:buChar char="-"/>
            </a:pPr>
            <a:r>
              <a:rPr lang="en-AU" b="1" dirty="0">
                <a:solidFill>
                  <a:schemeClr val="bg1"/>
                </a:solidFill>
                <a:latin typeface="Georgia" pitchFamily="18" charset="0"/>
              </a:rPr>
              <a:t>I</a:t>
            </a:r>
            <a:r>
              <a:rPr lang="en-AU" b="1" dirty="0" smtClean="0">
                <a:solidFill>
                  <a:schemeClr val="bg1"/>
                </a:solidFill>
                <a:latin typeface="Georgia" pitchFamily="18" charset="0"/>
              </a:rPr>
              <a:t>nclude place based</a:t>
            </a:r>
          </a:p>
        </p:txBody>
      </p:sp>
      <p:sp>
        <p:nvSpPr>
          <p:cNvPr id="11" name="Rounded Rectangle 10"/>
          <p:cNvSpPr/>
          <p:nvPr/>
        </p:nvSpPr>
        <p:spPr bwMode="ltGray">
          <a:xfrm>
            <a:off x="6342600" y="3980157"/>
            <a:ext cx="2268000" cy="46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chemeClr val="accent1"/>
                </a:solidFill>
                <a:latin typeface="Georgia" pitchFamily="18" charset="0"/>
              </a:rPr>
              <a:t>Health</a:t>
            </a:r>
          </a:p>
        </p:txBody>
      </p:sp>
      <p:sp>
        <p:nvSpPr>
          <p:cNvPr id="12" name="Rounded Rectangle 11"/>
          <p:cNvSpPr/>
          <p:nvPr/>
        </p:nvSpPr>
        <p:spPr bwMode="ltGray">
          <a:xfrm>
            <a:off x="6342600" y="4745776"/>
            <a:ext cx="2268000" cy="46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chemeClr val="accent1"/>
                </a:solidFill>
                <a:latin typeface="Georgia" pitchFamily="18" charset="0"/>
              </a:rPr>
              <a:t>Justice</a:t>
            </a:r>
          </a:p>
        </p:txBody>
      </p:sp>
      <p:sp>
        <p:nvSpPr>
          <p:cNvPr id="13" name="Rounded Rectangle 12"/>
          <p:cNvSpPr/>
          <p:nvPr/>
        </p:nvSpPr>
        <p:spPr bwMode="ltGray">
          <a:xfrm>
            <a:off x="6342600" y="5511395"/>
            <a:ext cx="2268000" cy="46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chemeClr val="accent1"/>
                </a:solidFill>
                <a:latin typeface="Georgia" pitchFamily="18" charset="0"/>
              </a:rPr>
              <a:t>Human Services</a:t>
            </a:r>
          </a:p>
        </p:txBody>
      </p:sp>
      <p:cxnSp>
        <p:nvCxnSpPr>
          <p:cNvPr id="16" name="Straight Arrow Connector 15"/>
          <p:cNvCxnSpPr>
            <a:stCxn id="10" idx="3"/>
            <a:endCxn id="11" idx="1"/>
          </p:cNvCxnSpPr>
          <p:nvPr/>
        </p:nvCxnSpPr>
        <p:spPr>
          <a:xfrm flipV="1">
            <a:off x="5655212" y="4214157"/>
            <a:ext cx="687388" cy="734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3"/>
            <a:endCxn id="13" idx="1"/>
          </p:cNvCxnSpPr>
          <p:nvPr/>
        </p:nvCxnSpPr>
        <p:spPr>
          <a:xfrm>
            <a:off x="5655212" y="4949149"/>
            <a:ext cx="687388" cy="796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  <a:endCxn id="12" idx="1"/>
          </p:cNvCxnSpPr>
          <p:nvPr/>
        </p:nvCxnSpPr>
        <p:spPr>
          <a:xfrm>
            <a:off x="5655212" y="4949149"/>
            <a:ext cx="687388" cy="30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 bwMode="ltGray">
          <a:xfrm>
            <a:off x="815926" y="1338987"/>
            <a:ext cx="4839286" cy="1581525"/>
          </a:xfrm>
          <a:prstGeom prst="round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chemeClr val="bg1"/>
                </a:solidFill>
                <a:latin typeface="Georgia" pitchFamily="18" charset="0"/>
              </a:rPr>
              <a:t>Early Childhood</a:t>
            </a:r>
          </a:p>
          <a:p>
            <a:pPr algn="ctr"/>
            <a:r>
              <a:rPr lang="en-AU" b="1" dirty="0" smtClean="0">
                <a:solidFill>
                  <a:schemeClr val="bg1"/>
                </a:solidFill>
                <a:latin typeface="Georgia" pitchFamily="18" charset="0"/>
              </a:rPr>
              <a:t>- Finish the reforms COAG started</a:t>
            </a:r>
          </a:p>
        </p:txBody>
      </p:sp>
      <p:sp>
        <p:nvSpPr>
          <p:cNvPr id="25" name="Rounded Rectangle 24"/>
          <p:cNvSpPr/>
          <p:nvPr/>
        </p:nvSpPr>
        <p:spPr bwMode="ltGray">
          <a:xfrm>
            <a:off x="6342600" y="870986"/>
            <a:ext cx="2268000" cy="46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chemeClr val="accent1"/>
                </a:solidFill>
                <a:latin typeface="Georgia" pitchFamily="18" charset="0"/>
              </a:rPr>
              <a:t>Access</a:t>
            </a:r>
          </a:p>
        </p:txBody>
      </p:sp>
      <p:sp>
        <p:nvSpPr>
          <p:cNvPr id="26" name="Rounded Rectangle 25"/>
          <p:cNvSpPr/>
          <p:nvPr/>
        </p:nvSpPr>
        <p:spPr bwMode="ltGray">
          <a:xfrm>
            <a:off x="6261587" y="1565505"/>
            <a:ext cx="2268000" cy="46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chemeClr val="accent1"/>
                </a:solidFill>
                <a:latin typeface="Georgia" pitchFamily="18" charset="0"/>
              </a:rPr>
              <a:t>Quality</a:t>
            </a:r>
          </a:p>
        </p:txBody>
      </p:sp>
      <p:sp>
        <p:nvSpPr>
          <p:cNvPr id="27" name="Rounded Rectangle 26"/>
          <p:cNvSpPr/>
          <p:nvPr/>
        </p:nvSpPr>
        <p:spPr bwMode="ltGray">
          <a:xfrm>
            <a:off x="6342600" y="2920512"/>
            <a:ext cx="2268000" cy="46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chemeClr val="accent1"/>
                </a:solidFill>
                <a:latin typeface="Georgia" pitchFamily="18" charset="0"/>
              </a:rPr>
              <a:t>Place based</a:t>
            </a:r>
          </a:p>
        </p:txBody>
      </p:sp>
      <p:cxnSp>
        <p:nvCxnSpPr>
          <p:cNvPr id="28" name="Straight Arrow Connector 27"/>
          <p:cNvCxnSpPr>
            <a:stCxn id="24" idx="3"/>
            <a:endCxn id="25" idx="1"/>
          </p:cNvCxnSpPr>
          <p:nvPr/>
        </p:nvCxnSpPr>
        <p:spPr>
          <a:xfrm flipV="1">
            <a:off x="5655212" y="1104986"/>
            <a:ext cx="687388" cy="102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3"/>
            <a:endCxn id="27" idx="1"/>
          </p:cNvCxnSpPr>
          <p:nvPr/>
        </p:nvCxnSpPr>
        <p:spPr>
          <a:xfrm>
            <a:off x="5655212" y="2129750"/>
            <a:ext cx="687388" cy="1024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4" idx="3"/>
            <a:endCxn id="26" idx="1"/>
          </p:cNvCxnSpPr>
          <p:nvPr/>
        </p:nvCxnSpPr>
        <p:spPr>
          <a:xfrm flipV="1">
            <a:off x="5655212" y="1799505"/>
            <a:ext cx="606375" cy="330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 bwMode="ltGray">
          <a:xfrm>
            <a:off x="6302094" y="2217989"/>
            <a:ext cx="2268000" cy="46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chemeClr val="accent1"/>
                </a:solidFill>
                <a:latin typeface="Georgia" pitchFamily="18" charset="0"/>
              </a:rPr>
              <a:t>System Design</a:t>
            </a:r>
          </a:p>
        </p:txBody>
      </p:sp>
      <p:cxnSp>
        <p:nvCxnSpPr>
          <p:cNvPr id="32" name="Straight Arrow Connector 31"/>
          <p:cNvCxnSpPr>
            <a:stCxn id="24" idx="3"/>
            <a:endCxn id="31" idx="1"/>
          </p:cNvCxnSpPr>
          <p:nvPr/>
        </p:nvCxnSpPr>
        <p:spPr>
          <a:xfrm>
            <a:off x="5655212" y="2129750"/>
            <a:ext cx="646882" cy="322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35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3400" y="5867400"/>
            <a:ext cx="8077200" cy="762000"/>
          </a:xfrm>
        </p:spPr>
        <p:txBody>
          <a:bodyPr/>
          <a:lstStyle/>
          <a:p>
            <a:r>
              <a:rPr lang="en-AU" dirty="0" smtClean="0"/>
              <a:t>© 2016 PricewaterhouseCoopers. All rights reserved.</a:t>
            </a:r>
            <a:br>
              <a:rPr lang="en-AU" dirty="0" smtClean="0"/>
            </a:br>
            <a:r>
              <a:rPr lang="en-AU" dirty="0" smtClean="0"/>
              <a:t>PwC refers to the Australian member firm, and may sometimes refer to the PwC network.</a:t>
            </a:r>
            <a:br>
              <a:rPr lang="en-AU" dirty="0" smtClean="0"/>
            </a:br>
            <a:r>
              <a:rPr lang="en-AU" dirty="0" smtClean="0"/>
              <a:t>Each member firm is a separate legal entity. Please see www.pwc.com/structure for further details.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Liability limited by a scheme approved under Professional Standards Legislation</a:t>
            </a:r>
          </a:p>
        </p:txBody>
      </p:sp>
    </p:spTree>
    <p:extLst>
      <p:ext uri="{BB962C8B-B14F-4D97-AF65-F5344CB8AC3E}">
        <p14:creationId xmlns:p14="http://schemas.microsoft.com/office/powerpoint/2010/main" val="332490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/>
                </a:solidFill>
              </a:rPr>
              <a:t>Agenda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noFill/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dirty="0" smtClean="0"/>
              <a:t>Digital innovation</a:t>
            </a:r>
          </a:p>
          <a:p>
            <a:pPr marL="457200" indent="-457200">
              <a:buFont typeface="+mj-lt"/>
              <a:buAutoNum type="arabicPeriod"/>
            </a:pPr>
            <a:endParaRPr lang="en-AU" dirty="0" smtClean="0"/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Prevention &amp; early intervention</a:t>
            </a:r>
          </a:p>
          <a:p>
            <a:pPr marL="457200" indent="-457200">
              <a:buFont typeface="+mj-lt"/>
              <a:buAutoNum type="arabicPeriod"/>
            </a:pPr>
            <a:endParaRPr lang="en-AU" dirty="0"/>
          </a:p>
          <a:p>
            <a:pPr marL="457200" indent="-457200">
              <a:buFont typeface="+mj-lt"/>
              <a:buAutoNum type="arabicPeriod"/>
            </a:pPr>
            <a:endParaRPr lang="en-AU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AU" smtClean="0"/>
              <a:t>December 2016</a:t>
            </a:r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Digital and Prevention / Early Intervention</a:t>
            </a:r>
            <a:endParaRPr lang="en-AU" dirty="0"/>
          </a:p>
        </p:txBody>
      </p:sp>
      <p:sp>
        <p:nvSpPr>
          <p:cNvPr id="4" name="Left Arrow 3"/>
          <p:cNvSpPr/>
          <p:nvPr/>
        </p:nvSpPr>
        <p:spPr bwMode="ltGray">
          <a:xfrm>
            <a:off x="3162300" y="1330570"/>
            <a:ext cx="1237957" cy="1187548"/>
          </a:xfrm>
          <a:prstGeom prst="leftArrow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76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Digital Innovation - Links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Digital and Prevention / Early Intervention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AU" smtClean="0"/>
              <a:t>December 2016</a:t>
            </a:r>
            <a:endParaRPr lang="en-AU" dirty="0"/>
          </a:p>
        </p:txBody>
      </p:sp>
      <p:sp>
        <p:nvSpPr>
          <p:cNvPr id="7" name="Rectangle 1"/>
          <p:cNvSpPr>
            <a:spLocks noGrp="1" noChangeArrowheads="1"/>
          </p:cNvSpPr>
          <p:nvPr>
            <p:ph sz="quarter" idx="15"/>
          </p:nvPr>
        </p:nvSpPr>
        <p:spPr bwMode="auto">
          <a:xfrm>
            <a:off x="533400" y="1463219"/>
            <a:ext cx="7330441" cy="47089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Tahoma" panose="020B0604030504040204" pitchFamily="34" charset="0"/>
              </a:rPr>
              <a:t>Digital Innovatio</a:t>
            </a:r>
            <a:r>
              <a:rPr lang="en-US" altLang="en-US" dirty="0">
                <a:solidFill>
                  <a:srgbClr val="222222"/>
                </a:solidFill>
                <a:latin typeface="+mj-lt"/>
                <a:cs typeface="Tahoma" panose="020B0604030504040204" pitchFamily="34" charset="0"/>
              </a:rPr>
              <a:t>n</a:t>
            </a:r>
            <a:endParaRPr kumimoji="0" lang="en-US" altLang="en-US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+mj-lt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+mj-lt"/>
                <a:cs typeface="Tahoma" panose="020B0604030504040204" pitchFamily="34" charset="0"/>
                <a:hlinkClick r:id="rId3"/>
              </a:rPr>
              <a:t>http://www.digitalinnovation.pwc.com.au/</a:t>
            </a:r>
            <a:endParaRPr kumimoji="0" lang="en-US" alt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Digital for Small and Medium Enterprises</a:t>
            </a:r>
            <a:endParaRPr lang="en-US" altLang="en-US" dirty="0">
              <a:solidFill>
                <a:srgbClr val="222222"/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+mj-lt"/>
                <a:cs typeface="Arial" panose="020B0604020202020204" pitchFamily="34" charset="0"/>
                <a:hlinkClick r:id="rId4"/>
              </a:rPr>
              <a:t>http://www.digitalinnovation.pwc.com.au/small-business-digital-growth/</a:t>
            </a: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/>
            </a:r>
            <a:b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</a:br>
            <a:endParaRPr kumimoji="0" lang="en-US" alt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Digital for Government</a:t>
            </a:r>
            <a:endParaRPr lang="en-US" altLang="en-US" dirty="0">
              <a:solidFill>
                <a:srgbClr val="222222"/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+mj-lt"/>
                <a:cs typeface="Arial" panose="020B0604020202020204" pitchFamily="34" charset="0"/>
                <a:hlinkClick r:id="rId5"/>
              </a:rPr>
              <a:t>http://www.digitalinnovation.pwc.com.au/digital-innovation-for-government/</a:t>
            </a:r>
            <a:endParaRPr kumimoji="0" lang="en-US" alt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Start Up Economy</a:t>
            </a:r>
            <a:endParaRPr lang="en-US" altLang="en-US" dirty="0">
              <a:solidFill>
                <a:srgbClr val="222222"/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+mj-lt"/>
                <a:cs typeface="Arial" panose="020B0604020202020204" pitchFamily="34" charset="0"/>
                <a:hlinkClick r:id="rId6"/>
              </a:rPr>
              <a:t>https://www.digitalpulse.pwc.com.au/wp-content/uploads/2013/04/PwC-Google-The-startup-economy-2013.pdf</a:t>
            </a:r>
            <a:endParaRPr kumimoji="0" lang="en-US" alt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491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We are facing a technology change singularity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Historic point in the maturing of multiple technologies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Feeding into each other and combining with globalisation to accelerate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The result will be a technology change singularity over the coming decades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Visible major disruptions already emerging – </a:t>
            </a:r>
            <a:r>
              <a:rPr lang="en-AU" sz="2400" dirty="0" err="1" smtClean="0"/>
              <a:t>eg</a:t>
            </a:r>
            <a:r>
              <a:rPr lang="en-AU" sz="2400" dirty="0" smtClean="0"/>
              <a:t> Amazon, Uber, Airbnb, </a:t>
            </a:r>
            <a:r>
              <a:rPr lang="en-AU" sz="2400" dirty="0" err="1" smtClean="0"/>
              <a:t>etc</a:t>
            </a:r>
            <a:endParaRPr lang="en-A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Emerging disruptions – </a:t>
            </a:r>
            <a:r>
              <a:rPr lang="en-AU" sz="2400" dirty="0" err="1" smtClean="0"/>
              <a:t>eg</a:t>
            </a:r>
            <a:r>
              <a:rPr lang="en-AU" sz="2400" dirty="0" smtClean="0"/>
              <a:t> banking, education, 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Government is not immune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Threats and opportunities for Australia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Digital and Prevention / Early Intervention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AU" smtClean="0"/>
              <a:t>December 2016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9126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 need to focus </a:t>
            </a:r>
            <a:r>
              <a:rPr lang="en-AU" dirty="0" smtClean="0"/>
              <a:t>as a nation on </a:t>
            </a:r>
            <a:r>
              <a:rPr lang="en-AU" dirty="0"/>
              <a:t>building our </a:t>
            </a:r>
            <a:br>
              <a:rPr lang="en-AU" dirty="0"/>
            </a:br>
            <a:r>
              <a:rPr lang="en-AU" dirty="0"/>
              <a:t>innovation eco-system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bg1"/>
                </a:solidFill>
                <a:hlinkClick r:id="rId3"/>
              </a:rPr>
              <a:t>Venture </a:t>
            </a:r>
            <a:r>
              <a:rPr lang="en-AU" b="1" dirty="0">
                <a:solidFill>
                  <a:schemeClr val="bg1"/>
                </a:solidFill>
                <a:hlinkClick r:id="rId3"/>
              </a:rPr>
              <a:t>Capital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rId3"/>
              </a:rPr>
              <a:t>Over the last 10 years, the US has spent $285b in VC versus $4.5b in Australia with key gaps across the ecosystem</a:t>
            </a:r>
          </a:p>
          <a:p>
            <a:r>
              <a:rPr lang="en-AU" b="1" dirty="0">
                <a:hlinkClick r:id="rId4"/>
              </a:rPr>
              <a:t>Research </a:t>
            </a:r>
            <a:r>
              <a:rPr lang="en-AU" b="1" dirty="0" smtClean="0">
                <a:hlinkClick r:id="rId4"/>
              </a:rPr>
              <a:t>&amp; Development</a:t>
            </a:r>
            <a:endParaRPr lang="en-AU" b="1" dirty="0">
              <a:hlinkClick r:id="rId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rId4"/>
              </a:rPr>
              <a:t>Over 50% of Business R&amp;D is concentrated in physical capital industries and we lag in our ability to commercialise</a:t>
            </a:r>
          </a:p>
          <a:p>
            <a:r>
              <a:rPr lang="en-AU" b="1" dirty="0">
                <a:hlinkClick r:id="rId5"/>
              </a:rPr>
              <a:t>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rId5"/>
              </a:rPr>
              <a:t>STEM course completions have fallen from 22% to 16% (2002 to 2012) whilst our Asian neighbours increase (52</a:t>
            </a:r>
            <a:r>
              <a:rPr lang="en-AU" dirty="0" smtClean="0">
                <a:hlinkClick r:id="rId5"/>
              </a:rPr>
              <a:t>% in Singapore 2012)</a:t>
            </a:r>
            <a:endParaRPr lang="en-AU" dirty="0">
              <a:hlinkClick r:id="rId5"/>
            </a:endParaRP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Digital and Prevention / Early Intervention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AU" smtClean="0"/>
              <a:t>December 2016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2149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Digital Innovation benefits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Digital and Prevention / Early Intervention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AU" smtClean="0"/>
              <a:pPr/>
              <a:t>6</a:t>
            </a:fld>
            <a:endParaRPr lang="en-AU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AU" smtClean="0"/>
              <a:t>December 2016</a:t>
            </a:r>
            <a:endParaRPr lang="en-AU" dirty="0"/>
          </a:p>
        </p:txBody>
      </p:sp>
      <p:pic>
        <p:nvPicPr>
          <p:cNvPr id="2050" name="Picture 2" descr="http://www.digitalinnovation.pwc.com.au/wp-content/themes/digital-disruption/images/infographics/exec/xbenefits.png.pagespeed.ic.7C5p64LFp2.png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40" y="1752600"/>
            <a:ext cx="751252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598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Role for Government?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/>
              <a:t>Be the creator of innovation 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/>
              <a:t>Shore the skill 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/>
              <a:t>Incentivise innovation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/>
              <a:t>Put digital and citizen first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Digital and Prevention / Early Intervention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AU" smtClean="0"/>
              <a:t>December 2016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1949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/>
                </a:solidFill>
              </a:rPr>
              <a:t>Actions</a:t>
            </a:r>
            <a:endParaRPr lang="en-AU" b="0" i="0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60901" y="6313929"/>
            <a:ext cx="1527048" cy="152400"/>
          </a:xfrm>
        </p:spPr>
        <p:txBody>
          <a:bodyPr/>
          <a:lstStyle/>
          <a:p>
            <a:fld id="{9EBD5762-3BDC-484D-9503-7EA6D5A9A8CE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7063949" y="6154535"/>
            <a:ext cx="1524000" cy="152400"/>
          </a:xfrm>
        </p:spPr>
        <p:txBody>
          <a:bodyPr/>
          <a:lstStyle/>
          <a:p>
            <a:r>
              <a:rPr lang="en-AU" dirty="0" smtClean="0"/>
              <a:t>December 2016</a:t>
            </a:r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533400" y="6149805"/>
            <a:ext cx="5257800" cy="152400"/>
          </a:xfrm>
        </p:spPr>
        <p:txBody>
          <a:bodyPr/>
          <a:lstStyle/>
          <a:p>
            <a:r>
              <a:rPr lang="en-AU" dirty="0" smtClean="0"/>
              <a:t>Digital and Prevention / Early Intervention</a:t>
            </a:r>
            <a:endParaRPr lang="en-AU" dirty="0"/>
          </a:p>
        </p:txBody>
      </p:sp>
      <p:sp>
        <p:nvSpPr>
          <p:cNvPr id="10" name="Rounded Rectangle 9"/>
          <p:cNvSpPr/>
          <p:nvPr/>
        </p:nvSpPr>
        <p:spPr bwMode="ltGray">
          <a:xfrm>
            <a:off x="533401" y="2766075"/>
            <a:ext cx="2167597" cy="1344824"/>
          </a:xfrm>
          <a:prstGeom prst="round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chemeClr val="bg1"/>
                </a:solidFill>
                <a:latin typeface="Georgia" pitchFamily="18" charset="0"/>
              </a:rPr>
              <a:t>Digital Innovation</a:t>
            </a:r>
          </a:p>
        </p:txBody>
      </p:sp>
      <p:sp>
        <p:nvSpPr>
          <p:cNvPr id="11" name="Rounded Rectangle 10"/>
          <p:cNvSpPr/>
          <p:nvPr/>
        </p:nvSpPr>
        <p:spPr bwMode="ltGray">
          <a:xfrm>
            <a:off x="3756073" y="849805"/>
            <a:ext cx="4501661" cy="14228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chemeClr val="accent1"/>
                </a:solidFill>
                <a:latin typeface="Georgia" pitchFamily="18" charset="0"/>
              </a:rPr>
              <a:t>SMEs</a:t>
            </a:r>
          </a:p>
          <a:p>
            <a:pPr marL="285750" indent="-285750" algn="ctr">
              <a:buFontTx/>
              <a:buChar char="-"/>
            </a:pPr>
            <a:r>
              <a:rPr lang="en-AU" b="1" dirty="0">
                <a:solidFill>
                  <a:schemeClr val="accent1"/>
                </a:solidFill>
                <a:latin typeface="Georgia" pitchFamily="18" charset="0"/>
              </a:rPr>
              <a:t>PwC </a:t>
            </a:r>
            <a:r>
              <a:rPr lang="en-AU" b="1" dirty="0" smtClean="0">
                <a:solidFill>
                  <a:schemeClr val="accent1"/>
                </a:solidFill>
                <a:latin typeface="Georgia" pitchFamily="18" charset="0"/>
              </a:rPr>
              <a:t>estimates $</a:t>
            </a:r>
            <a:r>
              <a:rPr lang="en-AU" b="1" dirty="0">
                <a:solidFill>
                  <a:schemeClr val="accent1"/>
                </a:solidFill>
                <a:latin typeface="Georgia" pitchFamily="18" charset="0"/>
              </a:rPr>
              <a:t>49.2 billion </a:t>
            </a:r>
            <a:r>
              <a:rPr lang="en-AU" b="1" dirty="0" smtClean="0">
                <a:solidFill>
                  <a:schemeClr val="accent1"/>
                </a:solidFill>
                <a:latin typeface="Georgia" pitchFamily="18" charset="0"/>
              </a:rPr>
              <a:t>of </a:t>
            </a:r>
            <a:r>
              <a:rPr lang="en-AU" b="1" dirty="0">
                <a:solidFill>
                  <a:schemeClr val="accent1"/>
                </a:solidFill>
                <a:latin typeface="Georgia" pitchFamily="18" charset="0"/>
              </a:rPr>
              <a:t>untapped economic potential (NPV, 10 years)</a:t>
            </a:r>
          </a:p>
          <a:p>
            <a:pPr marL="285750" indent="-285750" algn="ctr">
              <a:buFontTx/>
              <a:buChar char="-"/>
            </a:pPr>
            <a:r>
              <a:rPr lang="en-AU" b="1" dirty="0">
                <a:solidFill>
                  <a:schemeClr val="accent1"/>
                </a:solidFill>
                <a:latin typeface="Georgia" pitchFamily="18" charset="0"/>
              </a:rPr>
              <a:t>53% </a:t>
            </a:r>
            <a:r>
              <a:rPr lang="en-AU" b="1" dirty="0" smtClean="0">
                <a:solidFill>
                  <a:schemeClr val="accent1"/>
                </a:solidFill>
                <a:latin typeface="Georgia" pitchFamily="18" charset="0"/>
              </a:rPr>
              <a:t>rural </a:t>
            </a:r>
            <a:r>
              <a:rPr lang="en-AU" b="1" dirty="0">
                <a:solidFill>
                  <a:schemeClr val="accent1"/>
                </a:solidFill>
                <a:latin typeface="Georgia" pitchFamily="18" charset="0"/>
              </a:rPr>
              <a:t>and </a:t>
            </a:r>
            <a:r>
              <a:rPr lang="en-AU" b="1" dirty="0" smtClean="0">
                <a:solidFill>
                  <a:schemeClr val="accent1"/>
                </a:solidFill>
                <a:latin typeface="Georgia" pitchFamily="18" charset="0"/>
              </a:rPr>
              <a:t>regional</a:t>
            </a:r>
          </a:p>
        </p:txBody>
      </p:sp>
      <p:sp>
        <p:nvSpPr>
          <p:cNvPr id="12" name="Rounded Rectangle 11"/>
          <p:cNvSpPr/>
          <p:nvPr/>
        </p:nvSpPr>
        <p:spPr bwMode="ltGray">
          <a:xfrm>
            <a:off x="3756072" y="2913458"/>
            <a:ext cx="4501661" cy="106404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chemeClr val="accent1"/>
                </a:solidFill>
                <a:latin typeface="Georgia" pitchFamily="18" charset="0"/>
              </a:rPr>
              <a:t>Government</a:t>
            </a:r>
          </a:p>
          <a:p>
            <a:pPr algn="ctr"/>
            <a:r>
              <a:rPr lang="en-AU" b="1" dirty="0" smtClean="0">
                <a:solidFill>
                  <a:schemeClr val="accent1"/>
                </a:solidFill>
                <a:latin typeface="Georgia" pitchFamily="18" charset="0"/>
              </a:rPr>
              <a:t>- Actions to build innovation Ecosystem</a:t>
            </a:r>
          </a:p>
        </p:txBody>
      </p:sp>
      <p:sp>
        <p:nvSpPr>
          <p:cNvPr id="13" name="Rounded Rectangle 12"/>
          <p:cNvSpPr/>
          <p:nvPr/>
        </p:nvSpPr>
        <p:spPr bwMode="ltGray">
          <a:xfrm>
            <a:off x="3756074" y="4753534"/>
            <a:ext cx="4501661" cy="11247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chemeClr val="accent1"/>
                </a:solidFill>
                <a:latin typeface="Georgia" pitchFamily="18" charset="0"/>
              </a:rPr>
              <a:t>Regulation</a:t>
            </a:r>
          </a:p>
          <a:p>
            <a:pPr marL="285750" indent="-285750" algn="ctr">
              <a:buFontTx/>
              <a:buChar char="-"/>
            </a:pPr>
            <a:r>
              <a:rPr lang="en-AU" b="1" dirty="0" smtClean="0">
                <a:solidFill>
                  <a:schemeClr val="accent1"/>
                </a:solidFill>
                <a:latin typeface="Georgia" pitchFamily="18" charset="0"/>
              </a:rPr>
              <a:t>Design thinking NCP style review</a:t>
            </a:r>
          </a:p>
          <a:p>
            <a:pPr marL="285750" indent="-285750" algn="ctr">
              <a:buFontTx/>
              <a:buChar char="-"/>
            </a:pPr>
            <a:r>
              <a:rPr lang="en-AU" b="1" dirty="0" smtClean="0">
                <a:solidFill>
                  <a:schemeClr val="accent1"/>
                </a:solidFill>
                <a:latin typeface="Georgia" pitchFamily="18" charset="0"/>
              </a:rPr>
              <a:t>More targeted that NCP</a:t>
            </a:r>
          </a:p>
        </p:txBody>
      </p:sp>
      <p:cxnSp>
        <p:nvCxnSpPr>
          <p:cNvPr id="16" name="Straight Arrow Connector 15"/>
          <p:cNvCxnSpPr>
            <a:stCxn id="10" idx="3"/>
            <a:endCxn id="11" idx="1"/>
          </p:cNvCxnSpPr>
          <p:nvPr/>
        </p:nvCxnSpPr>
        <p:spPr>
          <a:xfrm flipV="1">
            <a:off x="2700998" y="1561209"/>
            <a:ext cx="1055075" cy="1877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3"/>
            <a:endCxn id="13" idx="1"/>
          </p:cNvCxnSpPr>
          <p:nvPr/>
        </p:nvCxnSpPr>
        <p:spPr>
          <a:xfrm>
            <a:off x="2700998" y="3438487"/>
            <a:ext cx="1055076" cy="1877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  <a:endCxn id="12" idx="1"/>
          </p:cNvCxnSpPr>
          <p:nvPr/>
        </p:nvCxnSpPr>
        <p:spPr>
          <a:xfrm>
            <a:off x="2700998" y="3438487"/>
            <a:ext cx="1055074" cy="6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4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/>
                </a:solidFill>
              </a:rPr>
              <a:t>Agenda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noFill/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dirty="0" smtClean="0"/>
              <a:t>Digital innovation</a:t>
            </a:r>
          </a:p>
          <a:p>
            <a:pPr marL="457200" indent="-457200">
              <a:buFont typeface="+mj-lt"/>
              <a:buAutoNum type="arabicPeriod"/>
            </a:pPr>
            <a:endParaRPr lang="en-AU" dirty="0" smtClean="0"/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Prevention &amp; early intervention</a:t>
            </a:r>
          </a:p>
          <a:p>
            <a:pPr marL="457200" indent="-457200">
              <a:buFont typeface="+mj-lt"/>
              <a:buAutoNum type="arabicPeriod"/>
            </a:pPr>
            <a:endParaRPr lang="en-AU" dirty="0"/>
          </a:p>
          <a:p>
            <a:pPr marL="457200" indent="-457200">
              <a:buFont typeface="+mj-lt"/>
              <a:buAutoNum type="arabicPeriod"/>
            </a:pPr>
            <a:endParaRPr lang="en-AU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AU" smtClean="0"/>
              <a:pPr/>
              <a:t>9</a:t>
            </a:fld>
            <a:endParaRPr lang="en-A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AU" smtClean="0"/>
              <a:t>December 2016</a:t>
            </a:r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Digital and Prevention / Early Intervention</a:t>
            </a:r>
            <a:endParaRPr lang="en-AU" dirty="0"/>
          </a:p>
        </p:txBody>
      </p:sp>
      <p:sp>
        <p:nvSpPr>
          <p:cNvPr id="4" name="Left Arrow 3"/>
          <p:cNvSpPr/>
          <p:nvPr/>
        </p:nvSpPr>
        <p:spPr bwMode="ltGray">
          <a:xfrm>
            <a:off x="4698609" y="2174631"/>
            <a:ext cx="1237957" cy="1187548"/>
          </a:xfrm>
          <a:prstGeom prst="leftArrow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7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wC">
  <a:themeElements>
    <a:clrScheme name="PwC Orange">
      <a:dk1>
        <a:srgbClr val="000000"/>
      </a:dk1>
      <a:lt1>
        <a:srgbClr val="FFFFFF"/>
      </a:lt1>
      <a:dk2>
        <a:srgbClr val="DC6900"/>
      </a:dk2>
      <a:lt2>
        <a:srgbClr val="FFFFFF"/>
      </a:lt2>
      <a:accent1>
        <a:srgbClr val="DC6900"/>
      </a:accent1>
      <a:accent2>
        <a:srgbClr val="FFB600"/>
      </a:accent2>
      <a:accent3>
        <a:srgbClr val="602320"/>
      </a:accent3>
      <a:accent4>
        <a:srgbClr val="DB536A"/>
      </a:accent4>
      <a:accent5>
        <a:srgbClr val="A32020"/>
      </a:accent5>
      <a:accent6>
        <a:srgbClr val="E0301E"/>
      </a:accent6>
      <a:hlink>
        <a:srgbClr val="DC6900"/>
      </a:hlink>
      <a:folHlink>
        <a:srgbClr val="DC690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PwC Presentation</Template>
  <TotalTime>1439</TotalTime>
  <Words>956</Words>
  <Application>Microsoft Office PowerPoint</Application>
  <PresentationFormat>On-screen Show (4:3)</PresentationFormat>
  <Paragraphs>200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PwC</vt:lpstr>
      <vt:lpstr>Digital Innovation &amp;  Prevention / Early Intervention</vt:lpstr>
      <vt:lpstr>Agenda</vt:lpstr>
      <vt:lpstr>Digital Innovation - Links</vt:lpstr>
      <vt:lpstr>We are facing a technology change singularity</vt:lpstr>
      <vt:lpstr>We need to focus as a nation on building our  innovation eco-system </vt:lpstr>
      <vt:lpstr>Digital Innovation benefits</vt:lpstr>
      <vt:lpstr>Role for Government?</vt:lpstr>
      <vt:lpstr>Actions</vt:lpstr>
      <vt:lpstr>Agenda</vt:lpstr>
      <vt:lpstr>Australia’s social purpose market</vt:lpstr>
      <vt:lpstr>Prevention / early intervention vs Acute</vt:lpstr>
      <vt:lpstr>Political economy</vt:lpstr>
      <vt:lpstr>Early childhood</vt:lpstr>
      <vt:lpstr>Obesity</vt:lpstr>
      <vt:lpstr>Domestic violence</vt:lpstr>
      <vt:lpstr>Actions</vt:lpstr>
      <vt:lpstr>PowerPoint Presentation</vt:lpstr>
    </vt:vector>
  </TitlesOfParts>
  <Company>PricewaterhouseCoopers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Innovation and Prevention / Early Intervention</dc:title>
  <dc:creator>James van Smeerdijk</dc:creator>
  <cp:lastModifiedBy>Pimperl, Mark</cp:lastModifiedBy>
  <cp:revision>132</cp:revision>
  <dcterms:created xsi:type="dcterms:W3CDTF">2016-12-05T11:58:28Z</dcterms:created>
  <dcterms:modified xsi:type="dcterms:W3CDTF">2017-02-07T05:31:12Z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B template version">
    <vt:lpwstr>6</vt:lpwstr>
  </property>
  <property fmtid="{D5CDD505-2E9C-101B-9397-08002B2CF9AE}" pid="3" name="TB template type">
    <vt:lpwstr>Onscreen</vt:lpwstr>
  </property>
  <property fmtid="{D5CDD505-2E9C-101B-9397-08002B2CF9AE}" pid="4" name="Template created by">
    <vt:lpwstr>PwC</vt:lpwstr>
  </property>
  <property fmtid="{D5CDD505-2E9C-101B-9397-08002B2CF9AE}" pid="5" name="Template version">
    <vt:lpwstr>6</vt:lpwstr>
  </property>
</Properties>
</file>