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charts/chart9.xml" ContentType="application/vnd.openxmlformats-officedocument.drawingml.chart+xml"/>
  <Override PartName="/ppt/theme/themeOverride9.xml" ContentType="application/vnd.openxmlformats-officedocument.themeOverride+xml"/>
  <Override PartName="/ppt/drawings/drawing9.xml" ContentType="application/vnd.openxmlformats-officedocument.drawingml.chartshapes+xml"/>
  <Override PartName="/ppt/charts/chart10.xml" ContentType="application/vnd.openxmlformats-officedocument.drawingml.chart+xml"/>
  <Override PartName="/ppt/theme/themeOverride10.xml" ContentType="application/vnd.openxmlformats-officedocument.themeOverride+xml"/>
  <Override PartName="/ppt/drawings/drawing10.xml" ContentType="application/vnd.openxmlformats-officedocument.drawingml.chartshapes+xml"/>
  <Override PartName="/ppt/charts/chart11.xml" ContentType="application/vnd.openxmlformats-officedocument.drawingml.chart+xml"/>
  <Override PartName="/ppt/theme/themeOverride11.xml" ContentType="application/vnd.openxmlformats-officedocument.themeOverride+xml"/>
  <Override PartName="/ppt/drawings/drawing11.xml" ContentType="application/vnd.openxmlformats-officedocument.drawingml.chartshapes+xml"/>
  <Override PartName="/ppt/charts/chart12.xml" ContentType="application/vnd.openxmlformats-officedocument.drawingml.chart+xml"/>
  <Override PartName="/ppt/theme/themeOverride12.xml" ContentType="application/vnd.openxmlformats-officedocument.themeOverride+xml"/>
  <Override PartName="/ppt/drawings/drawing12.xml" ContentType="application/vnd.openxmlformats-officedocument.drawingml.chartshapes+xml"/>
  <Override PartName="/ppt/charts/chart13.xml" ContentType="application/vnd.openxmlformats-officedocument.drawingml.chart+xml"/>
  <Override PartName="/ppt/drawings/drawing13.xml" ContentType="application/vnd.openxmlformats-officedocument.drawingml.chartshapes+xml"/>
  <Override PartName="/ppt/charts/chart14.xml" ContentType="application/vnd.openxmlformats-officedocument.drawingml.chart+xml"/>
  <Override PartName="/ppt/drawings/drawing14.xml" ContentType="application/vnd.openxmlformats-officedocument.drawingml.chartshapes+xml"/>
  <Override PartName="/ppt/charts/chart15.xml" ContentType="application/vnd.openxmlformats-officedocument.drawingml.chart+xml"/>
  <Override PartName="/ppt/theme/themeOverride13.xml" ContentType="application/vnd.openxmlformats-officedocument.themeOverride+xml"/>
  <Override PartName="/ppt/drawings/drawing15.xml" ContentType="application/vnd.openxmlformats-officedocument.drawingml.chartshapes+xml"/>
  <Override PartName="/ppt/charts/chart16.xml" ContentType="application/vnd.openxmlformats-officedocument.drawingml.chart+xml"/>
  <Override PartName="/ppt/drawings/drawing1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colors8.xml" ContentType="application/vnd.ms-office.chartcolorstyle+xml"/>
  <Override PartName="/ppt/charts/style8.xml" ContentType="application/vnd.ms-office.chartstyle+xml"/>
  <Override PartName="/ppt/charts/style9.xml" ContentType="application/vnd.ms-office.chartstyle+xml"/>
  <Override PartName="/ppt/charts/colors9.xml" ContentType="application/vnd.ms-office.chartcolorstyle+xml"/>
  <Override PartName="/ppt/charts/colors10.xml" ContentType="application/vnd.ms-office.chartcolorstyle+xml"/>
  <Override PartName="/ppt/charts/style10.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6"/>
  </p:sldMasterIdLst>
  <p:notesMasterIdLst>
    <p:notesMasterId r:id="rId20"/>
  </p:notesMasterIdLst>
  <p:sldIdLst>
    <p:sldId id="556" r:id="rId7"/>
    <p:sldId id="1000" r:id="rId8"/>
    <p:sldId id="1010" r:id="rId9"/>
    <p:sldId id="1012" r:id="rId10"/>
    <p:sldId id="1011" r:id="rId11"/>
    <p:sldId id="1005" r:id="rId12"/>
    <p:sldId id="1006" r:id="rId13"/>
    <p:sldId id="1007" r:id="rId14"/>
    <p:sldId id="1009" r:id="rId15"/>
    <p:sldId id="1008" r:id="rId16"/>
    <p:sldId id="1013" r:id="rId17"/>
    <p:sldId id="998" r:id="rId18"/>
    <p:sldId id="598" r:id="rId19"/>
  </p:sldIdLst>
  <p:sldSz cx="13817600" cy="77724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1D89E0-EED6-44FB-909F-1CFD5B2A51B7}">
          <p14:sldIdLst>
            <p14:sldId id="556"/>
            <p14:sldId id="1000"/>
            <p14:sldId id="1010"/>
            <p14:sldId id="1012"/>
            <p14:sldId id="1011"/>
            <p14:sldId id="1005"/>
            <p14:sldId id="1006"/>
            <p14:sldId id="1007"/>
            <p14:sldId id="1009"/>
            <p14:sldId id="1008"/>
            <p14:sldId id="1013"/>
            <p14:sldId id="998"/>
            <p14:sldId id="598"/>
          </p14:sldIdLst>
        </p14:section>
      </p14:sectionLst>
    </p:ext>
    <p:ext uri="{EFAFB233-063F-42B5-8137-9DF3F51BA10A}">
      <p15:sldGuideLst xmlns="" xmlns:p15="http://schemas.microsoft.com/office/powerpoint/2012/main">
        <p15:guide id="1" orient="horz" pos="4353" userDrawn="1">
          <p15:clr>
            <a:srgbClr val="A4A3A4"/>
          </p15:clr>
        </p15:guide>
        <p15:guide id="2" pos="3195" userDrawn="1">
          <p15:clr>
            <a:srgbClr val="A4A3A4"/>
          </p15:clr>
        </p15:guide>
        <p15:guide id="3" orient="horz" pos="1450" userDrawn="1">
          <p15:clr>
            <a:srgbClr val="A4A3A4"/>
          </p15:clr>
        </p15:guide>
        <p15:guide id="4" pos="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FAFCD"/>
    <a:srgbClr val="5DAEC9"/>
    <a:srgbClr val="50A1DE"/>
    <a:srgbClr val="FF7C80"/>
    <a:srgbClr val="42BA97"/>
    <a:srgbClr val="FFFF99"/>
    <a:srgbClr val="CC0099"/>
    <a:srgbClr val="CC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5098" autoAdjust="0"/>
    <p:restoredTop sz="96323" autoAdjust="0"/>
  </p:normalViewPr>
  <p:slideViewPr>
    <p:cSldViewPr snapToGrid="0">
      <p:cViewPr varScale="1">
        <p:scale>
          <a:sx n="64" d="100"/>
          <a:sy n="64" d="100"/>
        </p:scale>
        <p:origin x="-62" y="-1661"/>
      </p:cViewPr>
      <p:guideLst>
        <p:guide orient="horz" pos="4353"/>
        <p:guide orient="horz" pos="1450"/>
        <p:guide pos="3195"/>
        <p:guide pos="36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6.xlsx"/><Relationship Id="rId1" Type="http://schemas.openxmlformats.org/officeDocument/2006/relationships/themeOverride" Target="../theme/themeOverride10.xml"/><Relationship Id="rId5" Type="http://schemas.microsoft.com/office/2011/relationships/chartStyle" Target="style6.xml"/><Relationship Id="rId4" Type="http://schemas.microsoft.com/office/2011/relationships/chartColorStyle" Target="colors6.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7.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8.xlsx"/><Relationship Id="rId1" Type="http://schemas.openxmlformats.org/officeDocument/2006/relationships/themeOverride" Target="../theme/themeOverride12.xml"/><Relationship Id="rId5" Type="http://schemas.microsoft.com/office/2011/relationships/chartStyle" Target="style7.xml"/><Relationship Id="rId4" Type="http://schemas.microsoft.com/office/2011/relationships/chartColorStyle" Target="colors7.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Users\Saul\Documents\Research%20topics\Productivity\Treasury%20comparisons%20Aus%20&amp;%20US%20by%20industry.xls" TargetMode="External"/></Relationships>
</file>

<file path=ppt/charts/_rels/chart14.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chartUserShapes" Target="../drawings/drawing14.xml"/><Relationship Id="rId1" Type="http://schemas.openxmlformats.org/officeDocument/2006/relationships/oleObject" Target="file:///C:\Users\Saul\Documents\Stats\Aus\Employment%20by%20business%20size.xlsx" TargetMode="External"/><Relationship Id="rId4" Type="http://schemas.microsoft.com/office/2011/relationships/chartStyle" Target="style8.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oleObject" Target="file:///C:\Users\Saul\Documents\Stats\Aus\Employment%20by%20business%20size.xlsx" TargetMode="External"/><Relationship Id="rId1" Type="http://schemas.openxmlformats.org/officeDocument/2006/relationships/themeOverride" Target="../theme/themeOverride13.xml"/><Relationship Id="rId5" Type="http://schemas.microsoft.com/office/2011/relationships/chartStyle" Target="style9.xml"/><Relationship Id="rId4" Type="http://schemas.microsoft.com/office/2011/relationships/chartColorStyle" Target="colors9.xml"/></Relationships>
</file>

<file path=ppt/charts/_rels/chart16.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chartUserShapes" Target="../drawings/drawing16.xml"/><Relationship Id="rId1" Type="http://schemas.openxmlformats.org/officeDocument/2006/relationships/oleObject" Target="Book3" TargetMode="External"/><Relationship Id="rId4"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Users\Saul\Documents\Stats\World\Comparisons.xlsx" TargetMode="External"/><Relationship Id="rId1" Type="http://schemas.openxmlformats.org/officeDocument/2006/relationships/themeOverride" Target="../theme/themeOverride5.xml"/><Relationship Id="rId5" Type="http://schemas.microsoft.com/office/2011/relationships/chartStyle" Target="style1.xml"/><Relationship Id="rId4" Type="http://schemas.microsoft.com/office/2011/relationships/chartColorStyle" Target="colors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Users\Saul\Documents\Stats\World\Comparisons.xlsx" TargetMode="External"/><Relationship Id="rId1" Type="http://schemas.openxmlformats.org/officeDocument/2006/relationships/themeOverride" Target="../theme/themeOverride6.xml"/><Relationship Id="rId5" Type="http://schemas.microsoft.com/office/2011/relationships/chartStyle" Target="style2.xml"/><Relationship Id="rId4" Type="http://schemas.microsoft.com/office/2011/relationships/chartColorStyle" Target="colors2.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C:\Users\Saul\Documents\Stats\World\Comparisons.xlsx" TargetMode="External"/><Relationship Id="rId1" Type="http://schemas.openxmlformats.org/officeDocument/2006/relationships/themeOverride" Target="../theme/themeOverride7.xml"/><Relationship Id="rId5" Type="http://schemas.microsoft.com/office/2011/relationships/chartStyle" Target="style3.xml"/><Relationship Id="rId4" Type="http://schemas.microsoft.com/office/2011/relationships/chartColorStyle" Target="colors3.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C:\Users\Saul\Documents\Stats\World\Comparisons.xlsx" TargetMode="External"/><Relationship Id="rId1" Type="http://schemas.openxmlformats.org/officeDocument/2006/relationships/themeOverride" Target="../theme/themeOverride8.xml"/><Relationship Id="rId5" Type="http://schemas.microsoft.com/office/2011/relationships/chartStyle" Target="style4.xml"/><Relationship Id="rId4" Type="http://schemas.microsoft.com/office/2011/relationships/chartColorStyle" Target="colors4.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5.xlsx"/><Relationship Id="rId1" Type="http://schemas.openxmlformats.org/officeDocument/2006/relationships/themeOverride" Target="../theme/themeOverride9.xml"/><Relationship Id="rId5" Type="http://schemas.microsoft.com/office/2011/relationships/chartStyle" Target="style5.xml"/><Relationship Id="rId4" Type="http://schemas.microsoft.com/office/2011/relationships/chartColorStyle" Target="colors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24320745372081E-2"/>
          <c:y val="4.1318343859941077E-2"/>
          <c:w val="0.90371100105858992"/>
          <c:h val="0.89064484031539071"/>
        </c:manualLayout>
      </c:layout>
      <c:lineChart>
        <c:grouping val="standard"/>
        <c:varyColors val="0"/>
        <c:ser>
          <c:idx val="1"/>
          <c:order val="0"/>
          <c:tx>
            <c:v>  Bachelor degree or higher</c:v>
          </c:tx>
          <c:spPr>
            <a:ln w="25400">
              <a:solidFill>
                <a:srgbClr val="FFC000"/>
              </a:solidFill>
            </a:ln>
          </c:spPr>
          <c:marker>
            <c:symbol val="none"/>
          </c:marker>
          <c:cat>
            <c:numRef>
              <c:f>Sheet1!$J$11:$J$22</c:f>
              <c:numCache>
                <c:formatCode>00</c:formatCode>
                <c:ptCount val="12"/>
                <c:pt idx="0">
                  <c:v>5</c:v>
                </c:pt>
                <c:pt idx="1">
                  <c:v>6</c:v>
                </c:pt>
                <c:pt idx="2">
                  <c:v>7</c:v>
                </c:pt>
                <c:pt idx="3">
                  <c:v>8</c:v>
                </c:pt>
                <c:pt idx="4">
                  <c:v>9</c:v>
                </c:pt>
                <c:pt idx="5">
                  <c:v>10</c:v>
                </c:pt>
                <c:pt idx="6">
                  <c:v>11</c:v>
                </c:pt>
                <c:pt idx="7">
                  <c:v>12</c:v>
                </c:pt>
                <c:pt idx="8">
                  <c:v>13</c:v>
                </c:pt>
                <c:pt idx="9">
                  <c:v>14</c:v>
                </c:pt>
                <c:pt idx="10">
                  <c:v>15</c:v>
                </c:pt>
                <c:pt idx="11">
                  <c:v>16</c:v>
                </c:pt>
              </c:numCache>
            </c:numRef>
          </c:cat>
          <c:val>
            <c:numRef>
              <c:f>Sheet1!$C$11:$C$22</c:f>
              <c:numCache>
                <c:formatCode>0.0\ </c:formatCode>
                <c:ptCount val="12"/>
                <c:pt idx="0">
                  <c:v>19.597181170701624</c:v>
                </c:pt>
                <c:pt idx="1">
                  <c:v>20.553651817509909</c:v>
                </c:pt>
                <c:pt idx="2">
                  <c:v>20.762441397222283</c:v>
                </c:pt>
                <c:pt idx="3">
                  <c:v>21.928133596135936</c:v>
                </c:pt>
                <c:pt idx="4">
                  <c:v>23</c:v>
                </c:pt>
                <c:pt idx="5">
                  <c:v>23</c:v>
                </c:pt>
                <c:pt idx="6">
                  <c:v>23.7</c:v>
                </c:pt>
                <c:pt idx="7">
                  <c:v>25.4</c:v>
                </c:pt>
                <c:pt idx="8">
                  <c:v>24.7</c:v>
                </c:pt>
                <c:pt idx="9">
                  <c:v>24.1</c:v>
                </c:pt>
                <c:pt idx="10">
                  <c:v>25.4</c:v>
                </c:pt>
                <c:pt idx="11">
                  <c:v>25.7</c:v>
                </c:pt>
              </c:numCache>
            </c:numRef>
          </c:val>
          <c:smooth val="0"/>
        </c:ser>
        <c:dLbls>
          <c:showLegendKey val="0"/>
          <c:showVal val="0"/>
          <c:showCatName val="0"/>
          <c:showSerName val="0"/>
          <c:showPercent val="0"/>
          <c:showBubbleSize val="0"/>
        </c:dLbls>
        <c:marker val="1"/>
        <c:smooth val="0"/>
        <c:axId val="234048128"/>
        <c:axId val="234070400"/>
      </c:lineChart>
      <c:lineChart>
        <c:grouping val="standard"/>
        <c:varyColors val="0"/>
        <c:ser>
          <c:idx val="0"/>
          <c:order val="1"/>
          <c:tx>
            <c:v> Other post-secondary</c:v>
          </c:tx>
          <c:spPr>
            <a:ln>
              <a:solidFill>
                <a:srgbClr val="5FAFCD"/>
              </a:solidFill>
            </a:ln>
          </c:spPr>
          <c:marker>
            <c:symbol val="none"/>
          </c:marker>
          <c:val>
            <c:numRef>
              <c:f>Sheet1!$D$11:$D$22</c:f>
              <c:numCache>
                <c:formatCode>0.0\ </c:formatCode>
                <c:ptCount val="12"/>
                <c:pt idx="0">
                  <c:v>22.661943548205141</c:v>
                </c:pt>
                <c:pt idx="1">
                  <c:v>23.384622275974827</c:v>
                </c:pt>
                <c:pt idx="2">
                  <c:v>24.362614545961453</c:v>
                </c:pt>
                <c:pt idx="3">
                  <c:v>25.035557769643411</c:v>
                </c:pt>
                <c:pt idx="4">
                  <c:v>24.8</c:v>
                </c:pt>
                <c:pt idx="5">
                  <c:v>26.5</c:v>
                </c:pt>
                <c:pt idx="6">
                  <c:v>26.5</c:v>
                </c:pt>
                <c:pt idx="7">
                  <c:v>27.5</c:v>
                </c:pt>
                <c:pt idx="8">
                  <c:v>27.8</c:v>
                </c:pt>
                <c:pt idx="9">
                  <c:v>26.799999999999997</c:v>
                </c:pt>
                <c:pt idx="10">
                  <c:v>27.7</c:v>
                </c:pt>
                <c:pt idx="11">
                  <c:v>28.299999999999997</c:v>
                </c:pt>
              </c:numCache>
            </c:numRef>
          </c:val>
          <c:smooth val="0"/>
        </c:ser>
        <c:dLbls>
          <c:showLegendKey val="0"/>
          <c:showVal val="0"/>
          <c:showCatName val="0"/>
          <c:showSerName val="0"/>
          <c:showPercent val="0"/>
          <c:showBubbleSize val="0"/>
        </c:dLbls>
        <c:marker val="1"/>
        <c:smooth val="0"/>
        <c:axId val="234073472"/>
        <c:axId val="234071936"/>
      </c:lineChart>
      <c:catAx>
        <c:axId val="234048128"/>
        <c:scaling>
          <c:orientation val="minMax"/>
        </c:scaling>
        <c:delete val="0"/>
        <c:axPos val="b"/>
        <c:numFmt formatCode="00" sourceLinked="0"/>
        <c:majorTickMark val="out"/>
        <c:minorTickMark val="none"/>
        <c:tickLblPos val="low"/>
        <c:spPr>
          <a:ln w="3175">
            <a:solidFill>
              <a:srgbClr val="000000"/>
            </a:solidFill>
            <a:prstDash val="solid"/>
          </a:ln>
        </c:spPr>
        <c:txPr>
          <a:bodyPr rot="0" vert="horz"/>
          <a:lstStyle/>
          <a:p>
            <a:pPr>
              <a:defRPr/>
            </a:pPr>
            <a:endParaRPr lang="en-US"/>
          </a:p>
        </c:txPr>
        <c:crossAx val="234070400"/>
        <c:crosses val="autoZero"/>
        <c:auto val="1"/>
        <c:lblAlgn val="ctr"/>
        <c:lblOffset val="100"/>
        <c:tickLblSkip val="1"/>
        <c:tickMarkSkip val="1"/>
        <c:noMultiLvlLbl val="0"/>
      </c:catAx>
      <c:valAx>
        <c:axId val="234070400"/>
        <c:scaling>
          <c:orientation val="minMax"/>
          <c:min val="16"/>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34048128"/>
        <c:crosses val="autoZero"/>
        <c:crossBetween val="between"/>
      </c:valAx>
      <c:valAx>
        <c:axId val="234071936"/>
        <c:scaling>
          <c:orientation val="minMax"/>
          <c:min val="500"/>
        </c:scaling>
        <c:delete val="1"/>
        <c:axPos val="r"/>
        <c:numFmt formatCode="0.0\ " sourceLinked="1"/>
        <c:majorTickMark val="out"/>
        <c:minorTickMark val="none"/>
        <c:tickLblPos val="nextTo"/>
        <c:crossAx val="234073472"/>
        <c:crosses val="max"/>
        <c:crossBetween val="between"/>
      </c:valAx>
      <c:catAx>
        <c:axId val="234073472"/>
        <c:scaling>
          <c:orientation val="minMax"/>
        </c:scaling>
        <c:delete val="1"/>
        <c:axPos val="b"/>
        <c:numFmt formatCode="00" sourceLinked="1"/>
        <c:majorTickMark val="out"/>
        <c:minorTickMark val="none"/>
        <c:tickLblPos val="nextTo"/>
        <c:crossAx val="234071936"/>
        <c:crosses val="autoZero"/>
        <c:auto val="1"/>
        <c:lblAlgn val="ctr"/>
        <c:lblOffset val="100"/>
        <c:noMultiLvlLbl val="0"/>
      </c:catAx>
      <c:spPr>
        <a:noFill/>
        <a:ln w="25400">
          <a:noFill/>
        </a:ln>
      </c:spPr>
    </c:plotArea>
    <c:plotVisOnly val="1"/>
    <c:dispBlanksAs val="span"/>
    <c:showDLblsOverMax val="0"/>
  </c:chart>
  <c:spPr>
    <a:solidFill>
      <a:srgbClr val="FFFFFF"/>
    </a:solidFill>
    <a:ln w="9525">
      <a:noFill/>
    </a:ln>
  </c:spPr>
  <c:txPr>
    <a:bodyPr/>
    <a:lstStyle/>
    <a:p>
      <a:pPr>
        <a:defRPr sz="1200" b="0" i="0" u="none" strike="noStrike" baseline="0">
          <a:solidFill>
            <a:srgbClr val="000000"/>
          </a:solidFill>
          <a:latin typeface="Century Gothic"/>
          <a:ea typeface="Century Gothic"/>
          <a:cs typeface="Century Gothic"/>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178115728729905E-2"/>
          <c:y val="4.3848801047600278E-2"/>
          <c:w val="0.87940534464924214"/>
          <c:h val="0.66707602119275555"/>
        </c:manualLayout>
      </c:layout>
      <c:barChart>
        <c:barDir val="col"/>
        <c:grouping val="clustered"/>
        <c:varyColors val="0"/>
        <c:ser>
          <c:idx val="0"/>
          <c:order val="0"/>
          <c:tx>
            <c:v> Labour productivity</c:v>
          </c:tx>
          <c:spPr>
            <a:solidFill>
              <a:srgbClr val="FF7C80"/>
            </a:solidFill>
            <a:ln w="6350">
              <a:solidFill>
                <a:schemeClr val="bg1">
                  <a:lumMod val="85000"/>
                </a:schemeClr>
              </a:solidFill>
            </a:ln>
            <a:effectLst/>
          </c:spPr>
          <c:invertIfNegative val="0"/>
          <c:dPt>
            <c:idx val="6"/>
            <c:invertIfNegative val="0"/>
            <c:bubble3D val="0"/>
            <c:spPr>
              <a:solidFill>
                <a:srgbClr val="41B996"/>
              </a:solidFill>
              <a:ln w="6350">
                <a:solidFill>
                  <a:schemeClr val="bg1">
                    <a:lumMod val="85000"/>
                  </a:schemeClr>
                </a:solidFill>
              </a:ln>
              <a:effectLst/>
            </c:spPr>
          </c:dPt>
          <c:dPt>
            <c:idx val="7"/>
            <c:invertIfNegative val="0"/>
            <c:bubble3D val="0"/>
            <c:spPr>
              <a:pattFill prst="pct50">
                <a:fgClr>
                  <a:srgbClr val="FF7C80"/>
                </a:fgClr>
                <a:bgClr>
                  <a:srgbClr val="FFFFFF"/>
                </a:bgClr>
              </a:pattFill>
              <a:ln w="6350">
                <a:solidFill>
                  <a:schemeClr val="bg1">
                    <a:lumMod val="85000"/>
                  </a:schemeClr>
                </a:solidFill>
              </a:ln>
              <a:effectLst/>
            </c:spPr>
          </c:dPt>
          <c:dPt>
            <c:idx val="11"/>
            <c:invertIfNegative val="0"/>
            <c:bubble3D val="0"/>
            <c:spPr>
              <a:solidFill>
                <a:srgbClr val="5DAEC9"/>
              </a:solidFill>
              <a:ln w="6350">
                <a:solidFill>
                  <a:schemeClr val="bg1">
                    <a:lumMod val="85000"/>
                  </a:schemeClr>
                </a:solidFill>
              </a:ln>
              <a:effectLst/>
            </c:spPr>
          </c:dPt>
          <c:dPt>
            <c:idx val="14"/>
            <c:invertIfNegative val="0"/>
            <c:bubble3D val="0"/>
            <c:spPr>
              <a:pattFill prst="pct50">
                <a:fgClr>
                  <a:srgbClr val="FF7C80"/>
                </a:fgClr>
                <a:bgClr>
                  <a:prstClr val="white"/>
                </a:bgClr>
              </a:pattFill>
              <a:ln w="6350">
                <a:solidFill>
                  <a:schemeClr val="bg1">
                    <a:lumMod val="85000"/>
                  </a:schemeClr>
                </a:solidFill>
              </a:ln>
              <a:effectLst/>
            </c:spPr>
          </c:dPt>
          <c:dPt>
            <c:idx val="15"/>
            <c:invertIfNegative val="0"/>
            <c:bubble3D val="0"/>
            <c:spPr>
              <a:pattFill prst="pct50">
                <a:fgClr>
                  <a:srgbClr val="FF7C80"/>
                </a:fgClr>
                <a:bgClr>
                  <a:srgbClr val="FFFFFF"/>
                </a:bgClr>
              </a:pattFill>
              <a:ln w="6350">
                <a:solidFill>
                  <a:schemeClr val="bg1">
                    <a:lumMod val="85000"/>
                  </a:schemeClr>
                </a:solidFill>
              </a:ln>
              <a:effectLst/>
            </c:spPr>
          </c:dPt>
          <c:cat>
            <c:strRef>
              <c:f>PRODUCTIVITY!$FG$192:$FK$211</c:f>
              <c:strCache>
                <c:ptCount val="20"/>
                <c:pt idx="0">
                  <c:v>Mining</c:v>
                </c:pt>
                <c:pt idx="1">
                  <c:v>Financial and insurance services</c:v>
                </c:pt>
                <c:pt idx="2">
                  <c:v>Electricity, gas and water</c:v>
                </c:pt>
                <c:pt idx="3">
                  <c:v>Rental, hiring &amp; real estate services</c:v>
                </c:pt>
                <c:pt idx="4">
                  <c:v>Informn, media &amp; telcoms services</c:v>
                </c:pt>
                <c:pt idx="5">
                  <c:v>Wholesale trade</c:v>
                </c:pt>
                <c:pt idx="7">
                  <c:v>Public administration and safety</c:v>
                </c:pt>
                <c:pt idx="8">
                  <c:v>Administration and support services</c:v>
                </c:pt>
                <c:pt idx="9">
                  <c:v>Construction</c:v>
                </c:pt>
                <c:pt idx="10">
                  <c:v>Transport, postal &amp; warehousing</c:v>
                </c:pt>
                <c:pt idx="11">
                  <c:v>Manufacturing</c:v>
                </c:pt>
                <c:pt idx="12">
                  <c:v>Profsnl, scientific &amp; techncl services</c:v>
                </c:pt>
                <c:pt idx="13">
                  <c:v>Agriculture, forestry and fishing</c:v>
                </c:pt>
                <c:pt idx="14">
                  <c:v>Education and training</c:v>
                </c:pt>
                <c:pt idx="15">
                  <c:v>Health care &amp; social assistance</c:v>
                </c:pt>
                <c:pt idx="16">
                  <c:v>Art and recreation services</c:v>
                </c:pt>
                <c:pt idx="17">
                  <c:v>Retail trade</c:v>
                </c:pt>
                <c:pt idx="18">
                  <c:v>Other services</c:v>
                </c:pt>
                <c:pt idx="19">
                  <c:v>Accommodation &amp; food services</c:v>
                </c:pt>
              </c:strCache>
            </c:strRef>
          </c:cat>
          <c:val>
            <c:numRef>
              <c:f>PRODUCTIVITY!$FL$192:$FL$211</c:f>
              <c:numCache>
                <c:formatCode>0.00\ </c:formatCode>
                <c:ptCount val="20"/>
                <c:pt idx="0">
                  <c:v>218.12240940403609</c:v>
                </c:pt>
                <c:pt idx="1">
                  <c:v>183.81015406785116</c:v>
                </c:pt>
                <c:pt idx="2">
                  <c:v>146.05717531100106</c:v>
                </c:pt>
                <c:pt idx="3">
                  <c:v>125.87857808167686</c:v>
                </c:pt>
                <c:pt idx="4">
                  <c:v>121.17496424658712</c:v>
                </c:pt>
                <c:pt idx="5">
                  <c:v>93.724496486319069</c:v>
                </c:pt>
                <c:pt idx="6">
                  <c:v>80.428265605280032</c:v>
                </c:pt>
                <c:pt idx="7">
                  <c:v>70.975696159535175</c:v>
                </c:pt>
                <c:pt idx="8">
                  <c:v>68.56484008960372</c:v>
                </c:pt>
                <c:pt idx="9">
                  <c:v>65.293698752374794</c:v>
                </c:pt>
                <c:pt idx="10">
                  <c:v>65.181420209937755</c:v>
                </c:pt>
                <c:pt idx="11">
                  <c:v>59.774844733187884</c:v>
                </c:pt>
                <c:pt idx="12">
                  <c:v>54.973008794034207</c:v>
                </c:pt>
                <c:pt idx="13">
                  <c:v>53.549116856940458</c:v>
                </c:pt>
                <c:pt idx="14">
                  <c:v>51.196803998264983</c:v>
                </c:pt>
                <c:pt idx="15">
                  <c:v>47.512313566361478</c:v>
                </c:pt>
                <c:pt idx="16">
                  <c:v>38.891494054120471</c:v>
                </c:pt>
                <c:pt idx="17">
                  <c:v>37.963555069250717</c:v>
                </c:pt>
                <c:pt idx="18">
                  <c:v>35.874793247191725</c:v>
                </c:pt>
                <c:pt idx="19">
                  <c:v>33.788413692493201</c:v>
                </c:pt>
              </c:numCache>
            </c:numRef>
          </c:val>
        </c:ser>
        <c:dLbls>
          <c:showLegendKey val="0"/>
          <c:showVal val="0"/>
          <c:showCatName val="0"/>
          <c:showSerName val="0"/>
          <c:showPercent val="0"/>
          <c:showBubbleSize val="0"/>
        </c:dLbls>
        <c:gapWidth val="30"/>
        <c:axId val="235965440"/>
        <c:axId val="235971328"/>
      </c:barChart>
      <c:catAx>
        <c:axId val="235965440"/>
        <c:scaling>
          <c:orientation val="minMax"/>
        </c:scaling>
        <c:delete val="0"/>
        <c:axPos val="b"/>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95000"/>
                <a:lumOff val="5000"/>
              </a:schemeClr>
            </a:solidFill>
            <a:round/>
          </a:ln>
          <a:effectLst/>
        </c:spPr>
        <c:txPr>
          <a:bodyPr rot="1800000" spcFirstLastPara="1" vertOverflow="ellipsis" wrap="square" anchor="t" anchorCtr="1"/>
          <a:lstStyle/>
          <a:p>
            <a:pPr>
              <a:defRPr sz="1100"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crossAx val="235971328"/>
        <c:crosses val="autoZero"/>
        <c:auto val="1"/>
        <c:lblAlgn val="ctr"/>
        <c:lblOffset val="100"/>
        <c:tickLblSkip val="1"/>
        <c:noMultiLvlLbl val="0"/>
      </c:catAx>
      <c:valAx>
        <c:axId val="235971328"/>
        <c:scaling>
          <c:orientation val="minMax"/>
          <c:max val="250"/>
          <c:min val="0"/>
        </c:scaling>
        <c:delete val="0"/>
        <c:axPos val="l"/>
        <c:majorGridlines>
          <c:spPr>
            <a:ln w="3175" cap="flat" cmpd="sng" algn="ctr">
              <a:solidFill>
                <a:schemeClr val="tx1">
                  <a:lumMod val="15000"/>
                  <a:lumOff val="85000"/>
                </a:schemeClr>
              </a:solidFill>
              <a:prstDash val="sysDot"/>
              <a:round/>
            </a:ln>
            <a:effectLst/>
          </c:spPr>
        </c:majorGridlines>
        <c:numFmt formatCode="#,##0\ "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crossAx val="235965440"/>
        <c:crosses val="autoZero"/>
        <c:crossBetween val="between"/>
        <c:majorUnit val="50"/>
      </c:valAx>
      <c:spPr>
        <a:noFill/>
        <a:ln>
          <a:noFill/>
        </a:ln>
        <a:effectLst/>
      </c:spPr>
    </c:plotArea>
    <c:plotVisOnly val="1"/>
    <c:dispBlanksAs val="span"/>
    <c:showDLblsOverMax val="0"/>
  </c:chart>
  <c:spPr>
    <a:solidFill>
      <a:schemeClr val="bg1"/>
    </a:solidFill>
    <a:ln w="9525" cap="flat" cmpd="sng" algn="ctr">
      <a:noFill/>
      <a:round/>
    </a:ln>
    <a:effectLst/>
  </c:spPr>
  <c:txPr>
    <a:bodyPr/>
    <a:lstStyle/>
    <a:p>
      <a:pPr>
        <a:defRPr sz="1200">
          <a:solidFill>
            <a:schemeClr val="tx1">
              <a:lumMod val="95000"/>
              <a:lumOff val="5000"/>
            </a:schemeClr>
          </a:solidFill>
          <a:latin typeface="Century Gothic" panose="020B0502020202020204"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49956791660079E-2"/>
          <c:y val="3.8324213061027623E-2"/>
          <c:w val="0.92865560066218078"/>
          <c:h val="0.84644769263207165"/>
        </c:manualLayout>
      </c:layout>
      <c:barChart>
        <c:barDir val="col"/>
        <c:grouping val="clustered"/>
        <c:varyColors val="0"/>
        <c:ser>
          <c:idx val="1"/>
          <c:order val="0"/>
          <c:tx>
            <c:v>  Mfg GVA per hour worked</c:v>
          </c:tx>
          <c:spPr>
            <a:solidFill>
              <a:srgbClr val="5DAEC9"/>
            </a:solidFill>
            <a:ln w="3175">
              <a:solidFill>
                <a:schemeClr val="bg1">
                  <a:lumMod val="75000"/>
                </a:schemeClr>
              </a:solidFill>
            </a:ln>
          </c:spPr>
          <c:invertIfNegative val="0"/>
          <c:dPt>
            <c:idx val="1"/>
            <c:invertIfNegative val="0"/>
            <c:bubble3D val="0"/>
          </c:dPt>
          <c:dPt>
            <c:idx val="3"/>
            <c:invertIfNegative val="0"/>
            <c:bubble3D val="0"/>
            <c:spPr>
              <a:solidFill>
                <a:srgbClr val="FFC000"/>
              </a:solidFill>
              <a:ln w="3175">
                <a:solidFill>
                  <a:schemeClr val="bg1">
                    <a:lumMod val="75000"/>
                  </a:schemeClr>
                </a:solidFill>
              </a:ln>
            </c:spPr>
          </c:dPt>
          <c:dPt>
            <c:idx val="5"/>
            <c:invertIfNegative val="0"/>
            <c:bubble3D val="0"/>
          </c:dPt>
          <c:cat>
            <c:strRef>
              <c:f>PRODUCTIVITY!$EF$192:$EF$199</c:f>
              <c:strCache>
                <c:ptCount val="8"/>
                <c:pt idx="0">
                  <c:v>NSW</c:v>
                </c:pt>
                <c:pt idx="1">
                  <c:v>Vic</c:v>
                </c:pt>
                <c:pt idx="2">
                  <c:v>Qld</c:v>
                </c:pt>
                <c:pt idx="3">
                  <c:v>SA</c:v>
                </c:pt>
                <c:pt idx="4">
                  <c:v>WA</c:v>
                </c:pt>
                <c:pt idx="5">
                  <c:v>Tas</c:v>
                </c:pt>
                <c:pt idx="6">
                  <c:v>NT</c:v>
                </c:pt>
                <c:pt idx="7">
                  <c:v>ACT</c:v>
                </c:pt>
              </c:strCache>
            </c:strRef>
          </c:cat>
          <c:val>
            <c:numRef>
              <c:f>PRODUCTIVITY!$EG$192:$EG$199</c:f>
              <c:numCache>
                <c:formatCode>#,##0.0\ </c:formatCode>
                <c:ptCount val="8"/>
                <c:pt idx="0">
                  <c:v>61.278083362665932</c:v>
                </c:pt>
                <c:pt idx="1">
                  <c:v>51.909538050100828</c:v>
                </c:pt>
                <c:pt idx="2">
                  <c:v>58.227888066922375</c:v>
                </c:pt>
                <c:pt idx="3">
                  <c:v>52.917699782409493</c:v>
                </c:pt>
                <c:pt idx="4">
                  <c:v>80.336195246063141</c:v>
                </c:pt>
                <c:pt idx="5">
                  <c:v>55.102258496373103</c:v>
                </c:pt>
                <c:pt idx="6">
                  <c:v>103.42610922660533</c:v>
                </c:pt>
                <c:pt idx="7">
                  <c:v>49.736438395144965</c:v>
                </c:pt>
              </c:numCache>
            </c:numRef>
          </c:val>
        </c:ser>
        <c:dLbls>
          <c:showLegendKey val="0"/>
          <c:showVal val="0"/>
          <c:showCatName val="0"/>
          <c:showSerName val="0"/>
          <c:showPercent val="0"/>
          <c:showBubbleSize val="0"/>
        </c:dLbls>
        <c:gapWidth val="30"/>
        <c:axId val="236294528"/>
        <c:axId val="236296064"/>
      </c:barChart>
      <c:lineChart>
        <c:grouping val="standard"/>
        <c:varyColors val="0"/>
        <c:ser>
          <c:idx val="0"/>
          <c:order val="1"/>
          <c:tx>
            <c:v> National average</c:v>
          </c:tx>
          <c:spPr>
            <a:ln w="15875">
              <a:solidFill>
                <a:srgbClr val="BD4F19"/>
              </a:solidFill>
              <a:prstDash val="sysDash"/>
            </a:ln>
          </c:spPr>
          <c:marker>
            <c:symbol val="none"/>
          </c:marker>
          <c:val>
            <c:numRef>
              <c:f>PRODUCTIVITY!$EH$192:$EH$199</c:f>
              <c:numCache>
                <c:formatCode>General</c:formatCode>
                <c:ptCount val="8"/>
                <c:pt idx="0" formatCode="#,##0.0\ ">
                  <c:v>59.774844733187884</c:v>
                </c:pt>
                <c:pt idx="7" formatCode="#,##0.0\ ">
                  <c:v>59.774844733187884</c:v>
                </c:pt>
              </c:numCache>
            </c:numRef>
          </c:val>
          <c:smooth val="0"/>
        </c:ser>
        <c:dLbls>
          <c:showLegendKey val="0"/>
          <c:showVal val="0"/>
          <c:showCatName val="0"/>
          <c:showSerName val="0"/>
          <c:showPercent val="0"/>
          <c:showBubbleSize val="0"/>
        </c:dLbls>
        <c:marker val="1"/>
        <c:smooth val="0"/>
        <c:axId val="236294528"/>
        <c:axId val="236296064"/>
      </c:lineChart>
      <c:catAx>
        <c:axId val="236294528"/>
        <c:scaling>
          <c:orientation val="minMax"/>
        </c:scaling>
        <c:delete val="0"/>
        <c:axPos val="b"/>
        <c:numFmt formatCode="General" sourceLinked="0"/>
        <c:majorTickMark val="out"/>
        <c:minorTickMark val="none"/>
        <c:tickLblPos val="low"/>
        <c:spPr>
          <a:noFill/>
          <a:ln w="9525" cmpd="thinThick">
            <a:solidFill>
              <a:srgbClr val="000000"/>
            </a:solidFill>
          </a:ln>
          <a:extLst>
            <a:ext uri="{909E8E84-426E-40DD-AFC4-6F175D3DCCD1}">
              <a14:hiddenFill xmlns:a14="http://schemas.microsoft.com/office/drawing/2010/main">
                <a:noFill/>
              </a14:hiddenFill>
            </a:ext>
          </a:extLst>
        </c:spPr>
        <c:crossAx val="236296064"/>
        <c:crosses val="autoZero"/>
        <c:auto val="1"/>
        <c:lblAlgn val="ctr"/>
        <c:lblOffset val="100"/>
        <c:noMultiLvlLbl val="0"/>
      </c:catAx>
      <c:valAx>
        <c:axId val="236296064"/>
        <c:scaling>
          <c:orientation val="minMax"/>
          <c:min val="40"/>
        </c:scaling>
        <c:delete val="0"/>
        <c:axPos val="l"/>
        <c:numFmt formatCode="#,##0" sourceLinked="0"/>
        <c:majorTickMark val="out"/>
        <c:minorTickMark val="none"/>
        <c:tickLblPos val="nextTo"/>
        <c:spPr>
          <a:noFill/>
          <a:ln w="9525" cmpd="thinThick">
            <a:solidFill>
              <a:srgbClr val="000000"/>
            </a:solidFill>
          </a:ln>
          <a:extLst>
            <a:ext uri="{909E8E84-426E-40DD-AFC4-6F175D3DCCD1}">
              <a14:hiddenFill xmlns:a14="http://schemas.microsoft.com/office/drawing/2010/main">
                <a:noFill/>
              </a14:hiddenFill>
            </a:ext>
          </a:extLst>
        </c:spPr>
        <c:crossAx val="236294528"/>
        <c:crosses val="autoZero"/>
        <c:crossBetween val="between"/>
      </c:valAx>
      <c:spPr>
        <a:noFill/>
        <a:ln>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a:noFill/>
              <a:round/>
            </a14:hiddenLine>
          </a:ext>
        </a:extLst>
      </c:spPr>
    </c:plotArea>
    <c:plotVisOnly val="1"/>
    <c:dispBlanksAs val="span"/>
    <c:showDLblsOverMax val="0"/>
  </c:chart>
  <c:spPr>
    <a:ln w="9525">
      <a:noFill/>
    </a:ln>
  </c:spPr>
  <c:txPr>
    <a:bodyPr/>
    <a:lstStyle/>
    <a:p>
      <a:pPr>
        <a:defRPr sz="1200">
          <a:latin typeface="Century Gothic" panose="020B0502020202020204" pitchFamily="34" charset="0"/>
          <a:ea typeface="ＭＳ ゴシック"/>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520699666196311E-2"/>
          <c:y val="5.3483887430737821E-2"/>
          <c:w val="0.90892368556799918"/>
          <c:h val="0.82707460384020037"/>
        </c:manualLayout>
      </c:layout>
      <c:lineChart>
        <c:grouping val="standard"/>
        <c:varyColors val="0"/>
        <c:ser>
          <c:idx val="0"/>
          <c:order val="0"/>
          <c:tx>
            <c:v> Australia</c:v>
          </c:tx>
          <c:spPr>
            <a:ln w="25400" cap="rnd">
              <a:solidFill>
                <a:srgbClr val="5FAFCD"/>
              </a:solidFill>
              <a:round/>
            </a:ln>
            <a:effectLst/>
          </c:spPr>
          <c:marker>
            <c:symbol val="none"/>
          </c:marker>
          <c:cat>
            <c:numRef>
              <c:f>DISTRIBUTION!$N$9:$N$29</c:f>
              <c:numCache>
                <c:formatCode>0.0\ </c:formatCode>
                <c:ptCount val="21"/>
                <c:pt idx="0">
                  <c:v>1</c:v>
                </c:pt>
                <c:pt idx="1">
                  <c:v>1.2</c:v>
                </c:pt>
                <c:pt idx="2">
                  <c:v>1.4</c:v>
                </c:pt>
                <c:pt idx="3">
                  <c:v>1.5999999999999999</c:v>
                </c:pt>
                <c:pt idx="4">
                  <c:v>1.7999999999999998</c:v>
                </c:pt>
                <c:pt idx="5">
                  <c:v>1.9999999999999998</c:v>
                </c:pt>
                <c:pt idx="6">
                  <c:v>2.1999999999999997</c:v>
                </c:pt>
                <c:pt idx="7">
                  <c:v>2.4</c:v>
                </c:pt>
                <c:pt idx="8">
                  <c:v>2.6</c:v>
                </c:pt>
                <c:pt idx="9">
                  <c:v>2.8000000000000003</c:v>
                </c:pt>
                <c:pt idx="10">
                  <c:v>3.0000000000000004</c:v>
                </c:pt>
                <c:pt idx="11">
                  <c:v>3.2000000000000006</c:v>
                </c:pt>
                <c:pt idx="12">
                  <c:v>3.4000000000000008</c:v>
                </c:pt>
                <c:pt idx="13">
                  <c:v>3.600000000000001</c:v>
                </c:pt>
                <c:pt idx="14">
                  <c:v>3.8000000000000012</c:v>
                </c:pt>
                <c:pt idx="15">
                  <c:v>4.0000000000000009</c:v>
                </c:pt>
                <c:pt idx="16">
                  <c:v>4.2000000000000011</c:v>
                </c:pt>
                <c:pt idx="17">
                  <c:v>4.4000000000000012</c:v>
                </c:pt>
                <c:pt idx="18">
                  <c:v>4.6000000000000014</c:v>
                </c:pt>
                <c:pt idx="19">
                  <c:v>4.8000000000000016</c:v>
                </c:pt>
                <c:pt idx="20">
                  <c:v>5.0000000000000018</c:v>
                </c:pt>
              </c:numCache>
            </c:numRef>
          </c:cat>
          <c:val>
            <c:numRef>
              <c:f>DISTRIBUTION!$O$9:$O$29</c:f>
              <c:numCache>
                <c:formatCode>0.00\ </c:formatCode>
                <c:ptCount val="21"/>
                <c:pt idx="0">
                  <c:v>0.21141649048625794</c:v>
                </c:pt>
                <c:pt idx="1">
                  <c:v>0.63424947145877375</c:v>
                </c:pt>
                <c:pt idx="2">
                  <c:v>0</c:v>
                </c:pt>
                <c:pt idx="3">
                  <c:v>0.84566596194503174</c:v>
                </c:pt>
                <c:pt idx="4">
                  <c:v>1.6913319238900635</c:v>
                </c:pt>
                <c:pt idx="5">
                  <c:v>6.3424947145877386</c:v>
                </c:pt>
                <c:pt idx="6">
                  <c:v>6.1310782241014801</c:v>
                </c:pt>
                <c:pt idx="7">
                  <c:v>7.6109936575052846</c:v>
                </c:pt>
                <c:pt idx="8">
                  <c:v>11.416490486257928</c:v>
                </c:pt>
                <c:pt idx="9">
                  <c:v>10.359408033826638</c:v>
                </c:pt>
                <c:pt idx="10">
                  <c:v>18.18181818181818</c:v>
                </c:pt>
                <c:pt idx="11">
                  <c:v>14.376321353065538</c:v>
                </c:pt>
                <c:pt idx="12">
                  <c:v>6.7653276955602539</c:v>
                </c:pt>
                <c:pt idx="13">
                  <c:v>6.9767441860465116</c:v>
                </c:pt>
                <c:pt idx="14">
                  <c:v>3.5940803382663846</c:v>
                </c:pt>
                <c:pt idx="15">
                  <c:v>3.5940803382663846</c:v>
                </c:pt>
                <c:pt idx="16">
                  <c:v>1.0570824524312896</c:v>
                </c:pt>
                <c:pt idx="17">
                  <c:v>0.21141649048625794</c:v>
                </c:pt>
                <c:pt idx="18">
                  <c:v>0</c:v>
                </c:pt>
                <c:pt idx="19">
                  <c:v>0</c:v>
                </c:pt>
                <c:pt idx="20">
                  <c:v>0</c:v>
                </c:pt>
              </c:numCache>
            </c:numRef>
          </c:val>
          <c:smooth val="0"/>
        </c:ser>
        <c:ser>
          <c:idx val="1"/>
          <c:order val="1"/>
          <c:tx>
            <c:v> United States</c:v>
          </c:tx>
          <c:spPr>
            <a:ln w="25400" cap="rnd">
              <a:solidFill>
                <a:srgbClr val="FFC000"/>
              </a:solidFill>
              <a:round/>
            </a:ln>
            <a:effectLst/>
          </c:spPr>
          <c:marker>
            <c:symbol val="none"/>
          </c:marker>
          <c:cat>
            <c:numRef>
              <c:f>DISTRIBUTION!$N$9:$N$29</c:f>
              <c:numCache>
                <c:formatCode>0.0\ </c:formatCode>
                <c:ptCount val="21"/>
                <c:pt idx="0">
                  <c:v>1</c:v>
                </c:pt>
                <c:pt idx="1">
                  <c:v>1.2</c:v>
                </c:pt>
                <c:pt idx="2">
                  <c:v>1.4</c:v>
                </c:pt>
                <c:pt idx="3">
                  <c:v>1.5999999999999999</c:v>
                </c:pt>
                <c:pt idx="4">
                  <c:v>1.7999999999999998</c:v>
                </c:pt>
                <c:pt idx="5">
                  <c:v>1.9999999999999998</c:v>
                </c:pt>
                <c:pt idx="6">
                  <c:v>2.1999999999999997</c:v>
                </c:pt>
                <c:pt idx="7">
                  <c:v>2.4</c:v>
                </c:pt>
                <c:pt idx="8">
                  <c:v>2.6</c:v>
                </c:pt>
                <c:pt idx="9">
                  <c:v>2.8000000000000003</c:v>
                </c:pt>
                <c:pt idx="10">
                  <c:v>3.0000000000000004</c:v>
                </c:pt>
                <c:pt idx="11">
                  <c:v>3.2000000000000006</c:v>
                </c:pt>
                <c:pt idx="12">
                  <c:v>3.4000000000000008</c:v>
                </c:pt>
                <c:pt idx="13">
                  <c:v>3.600000000000001</c:v>
                </c:pt>
                <c:pt idx="14">
                  <c:v>3.8000000000000012</c:v>
                </c:pt>
                <c:pt idx="15">
                  <c:v>4.0000000000000009</c:v>
                </c:pt>
                <c:pt idx="16">
                  <c:v>4.2000000000000011</c:v>
                </c:pt>
                <c:pt idx="17">
                  <c:v>4.4000000000000012</c:v>
                </c:pt>
                <c:pt idx="18">
                  <c:v>4.6000000000000014</c:v>
                </c:pt>
                <c:pt idx="19">
                  <c:v>4.8000000000000016</c:v>
                </c:pt>
                <c:pt idx="20">
                  <c:v>5.0000000000000018</c:v>
                </c:pt>
              </c:numCache>
            </c:numRef>
          </c:cat>
          <c:val>
            <c:numRef>
              <c:f>DISTRIBUTION!$P$9:$P$29</c:f>
              <c:numCache>
                <c:formatCode>0.00\ </c:formatCode>
                <c:ptCount val="21"/>
                <c:pt idx="0">
                  <c:v>0</c:v>
                </c:pt>
                <c:pt idx="1">
                  <c:v>0.18986099840891926</c:v>
                </c:pt>
                <c:pt idx="2">
                  <c:v>6.3286999469639754E-2</c:v>
                </c:pt>
                <c:pt idx="3">
                  <c:v>0.82273099310531683</c:v>
                </c:pt>
                <c:pt idx="4">
                  <c:v>0.37972199681783853</c:v>
                </c:pt>
                <c:pt idx="5">
                  <c:v>1.7087489856802733</c:v>
                </c:pt>
                <c:pt idx="6">
                  <c:v>3.0377759745427078</c:v>
                </c:pt>
                <c:pt idx="7">
                  <c:v>4.1769419649962236</c:v>
                </c:pt>
                <c:pt idx="8">
                  <c:v>9.879312755232986</c:v>
                </c:pt>
                <c:pt idx="9">
                  <c:v>8.7968929262799254</c:v>
                </c:pt>
                <c:pt idx="10">
                  <c:v>13.733278884911826</c:v>
                </c:pt>
                <c:pt idx="11">
                  <c:v>13.037121890745791</c:v>
                </c:pt>
                <c:pt idx="12">
                  <c:v>14.113000881729665</c:v>
                </c:pt>
                <c:pt idx="13">
                  <c:v>9.8727719172638011</c:v>
                </c:pt>
                <c:pt idx="14">
                  <c:v>7.6577269358264095</c:v>
                </c:pt>
                <c:pt idx="15">
                  <c:v>6.708421943781814</c:v>
                </c:pt>
                <c:pt idx="16">
                  <c:v>3.1643499734819875</c:v>
                </c:pt>
                <c:pt idx="17">
                  <c:v>1.5188879872713541</c:v>
                </c:pt>
                <c:pt idx="18">
                  <c:v>1.0758789909838757</c:v>
                </c:pt>
                <c:pt idx="19">
                  <c:v>6.3286999469639754E-2</c:v>
                </c:pt>
                <c:pt idx="20">
                  <c:v>0</c:v>
                </c:pt>
              </c:numCache>
            </c:numRef>
          </c:val>
          <c:smooth val="0"/>
        </c:ser>
        <c:dLbls>
          <c:showLegendKey val="0"/>
          <c:showVal val="0"/>
          <c:showCatName val="0"/>
          <c:showSerName val="0"/>
          <c:showPercent val="0"/>
          <c:showBubbleSize val="0"/>
        </c:dLbls>
        <c:marker val="1"/>
        <c:smooth val="0"/>
        <c:axId val="239601152"/>
        <c:axId val="239602688"/>
      </c:lineChart>
      <c:catAx>
        <c:axId val="239601152"/>
        <c:scaling>
          <c:orientation val="minMax"/>
        </c:scaling>
        <c:delete val="0"/>
        <c:axPos val="b"/>
        <c:numFmt formatCode="#,##0" sourceLinked="0"/>
        <c:majorTickMark val="out"/>
        <c:minorTickMark val="none"/>
        <c:tickLblPos val="nextTo"/>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crossAx val="239602688"/>
        <c:crosses val="autoZero"/>
        <c:auto val="1"/>
        <c:lblAlgn val="ctr"/>
        <c:lblOffset val="100"/>
        <c:tickLblSkip val="5"/>
        <c:noMultiLvlLbl val="0"/>
      </c:catAx>
      <c:valAx>
        <c:axId val="239602688"/>
        <c:scaling>
          <c:orientation val="minMax"/>
        </c:scaling>
        <c:delete val="0"/>
        <c:axPos val="l"/>
        <c:majorGridlines>
          <c:spPr>
            <a:ln w="3175" cap="flat" cmpd="sng" algn="ctr">
              <a:solidFill>
                <a:schemeClr val="tx1">
                  <a:lumMod val="15000"/>
                  <a:lumOff val="85000"/>
                </a:schemeClr>
              </a:solidFill>
              <a:prstDash val="sysDash"/>
              <a:round/>
            </a:ln>
            <a:effectLst/>
          </c:spPr>
        </c:majorGridlines>
        <c:numFmt formatCode="#,##0" sourceLinked="0"/>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crossAx val="2396011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chemeClr val="tx1">
              <a:lumMod val="95000"/>
              <a:lumOff val="5000"/>
            </a:schemeClr>
          </a:solidFill>
          <a:latin typeface="Century Gothic" panose="020B0502020202020204"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34623217922606"/>
          <c:y val="6.0193875053950081E-2"/>
          <c:w val="0.8044806517311609"/>
          <c:h val="0.88677928150271756"/>
        </c:manualLayout>
      </c:layout>
      <c:areaChart>
        <c:grouping val="standard"/>
        <c:varyColors val="0"/>
        <c:ser>
          <c:idx val="1"/>
          <c:order val="0"/>
          <c:tx>
            <c:strRef>
              <c:f>'Chart 2005'!$A$4</c:f>
              <c:strCache>
                <c:ptCount val="1"/>
                <c:pt idx="0">
                  <c:v>Agriculture, forestry, and fishing</c:v>
                </c:pt>
              </c:strCache>
            </c:strRef>
          </c:tx>
          <c:spPr>
            <a:pattFill prst="pct50">
              <a:fgClr>
                <a:srgbClr val="5FAFCD"/>
              </a:fgClr>
              <a:bgClr>
                <a:schemeClr val="bg1"/>
              </a:bgClr>
            </a:pattFill>
            <a:ln w="3175">
              <a:solidFill>
                <a:schemeClr val="bg1">
                  <a:lumMod val="85000"/>
                </a:schemeClr>
              </a:solidFill>
              <a:prstDash val="solid"/>
            </a:ln>
          </c:spPr>
          <c:dLbls>
            <c:delete val="1"/>
          </c:dLbls>
          <c:cat>
            <c:numRef>
              <c:f>'Chart 2005'!$C$3:$C$51</c:f>
              <c:numCache>
                <c:formatCode>m/d/yyyy</c:formatCode>
                <c:ptCount val="49"/>
                <c:pt idx="0">
                  <c:v>0</c:v>
                </c:pt>
                <c:pt idx="1">
                  <c:v>4.0678945695088427</c:v>
                </c:pt>
                <c:pt idx="2">
                  <c:v>4.0678945695088427</c:v>
                </c:pt>
                <c:pt idx="3">
                  <c:v>4.0678945695088427</c:v>
                </c:pt>
                <c:pt idx="4">
                  <c:v>8.3685701530949732</c:v>
                </c:pt>
                <c:pt idx="5">
                  <c:v>8.3685701530949732</c:v>
                </c:pt>
                <c:pt idx="6">
                  <c:v>8.3685701530949732</c:v>
                </c:pt>
                <c:pt idx="7">
                  <c:v>10.011664988961062</c:v>
                </c:pt>
                <c:pt idx="8">
                  <c:v>10.011664988961062</c:v>
                </c:pt>
                <c:pt idx="9">
                  <c:v>10.011664988961062</c:v>
                </c:pt>
                <c:pt idx="10">
                  <c:v>13.933508779854295</c:v>
                </c:pt>
                <c:pt idx="11">
                  <c:v>13.933508779854295</c:v>
                </c:pt>
                <c:pt idx="12">
                  <c:v>13.933508779854295</c:v>
                </c:pt>
                <c:pt idx="13">
                  <c:v>20.164089803895479</c:v>
                </c:pt>
                <c:pt idx="14">
                  <c:v>20.164089803895479</c:v>
                </c:pt>
                <c:pt idx="15">
                  <c:v>20.164089803895479</c:v>
                </c:pt>
                <c:pt idx="16">
                  <c:v>25.304446139196386</c:v>
                </c:pt>
                <c:pt idx="17">
                  <c:v>25.304446139196386</c:v>
                </c:pt>
                <c:pt idx="18">
                  <c:v>25.304446139196386</c:v>
                </c:pt>
                <c:pt idx="19">
                  <c:v>35.358510998678909</c:v>
                </c:pt>
                <c:pt idx="20">
                  <c:v>35.358510998678909</c:v>
                </c:pt>
                <c:pt idx="21">
                  <c:v>35.358510998678909</c:v>
                </c:pt>
                <c:pt idx="22">
                  <c:v>47.63198055206179</c:v>
                </c:pt>
                <c:pt idx="23">
                  <c:v>47.63198055206179</c:v>
                </c:pt>
                <c:pt idx="24">
                  <c:v>47.63198055206179</c:v>
                </c:pt>
                <c:pt idx="25">
                  <c:v>55.339311684350136</c:v>
                </c:pt>
                <c:pt idx="26">
                  <c:v>55.339311684350136</c:v>
                </c:pt>
                <c:pt idx="27">
                  <c:v>55.339311684350136</c:v>
                </c:pt>
                <c:pt idx="28">
                  <c:v>62.177588897009919</c:v>
                </c:pt>
                <c:pt idx="29">
                  <c:v>62.177588897009919</c:v>
                </c:pt>
                <c:pt idx="30">
                  <c:v>62.177588897009919</c:v>
                </c:pt>
                <c:pt idx="31">
                  <c:v>71.306941382508583</c:v>
                </c:pt>
                <c:pt idx="32">
                  <c:v>71.306941382508583</c:v>
                </c:pt>
                <c:pt idx="33">
                  <c:v>71.306941382508583</c:v>
                </c:pt>
                <c:pt idx="34">
                  <c:v>75.826905599352145</c:v>
                </c:pt>
                <c:pt idx="35">
                  <c:v>75.826905599352145</c:v>
                </c:pt>
                <c:pt idx="36">
                  <c:v>75.826905599352145</c:v>
                </c:pt>
                <c:pt idx="37">
                  <c:v>87.442114939108762</c:v>
                </c:pt>
                <c:pt idx="38">
                  <c:v>87.442114939108762</c:v>
                </c:pt>
                <c:pt idx="39">
                  <c:v>87.442114939108762</c:v>
                </c:pt>
                <c:pt idx="40">
                  <c:v>88.387632279337453</c:v>
                </c:pt>
                <c:pt idx="41">
                  <c:v>88.387632279337453</c:v>
                </c:pt>
                <c:pt idx="42">
                  <c:v>88.387632279337453</c:v>
                </c:pt>
                <c:pt idx="43">
                  <c:v>98.054527607301225</c:v>
                </c:pt>
                <c:pt idx="44">
                  <c:v>98.054527607301225</c:v>
                </c:pt>
                <c:pt idx="45">
                  <c:v>98.054527607301225</c:v>
                </c:pt>
                <c:pt idx="46">
                  <c:v>100</c:v>
                </c:pt>
                <c:pt idx="47">
                  <c:v>100</c:v>
                </c:pt>
                <c:pt idx="48">
                  <c:v>100</c:v>
                </c:pt>
              </c:numCache>
            </c:numRef>
          </c:cat>
          <c:val>
            <c:numRef>
              <c:f>'Chart 2005'!$D$3:$D$51</c:f>
              <c:numCache>
                <c:formatCode>General</c:formatCode>
                <c:ptCount val="49"/>
                <c:pt idx="0">
                  <c:v>103.27399481120001</c:v>
                </c:pt>
                <c:pt idx="1">
                  <c:v>103.27399481120001</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numCache>
            </c:numRef>
          </c:val>
        </c:ser>
        <c:ser>
          <c:idx val="2"/>
          <c:order val="1"/>
          <c:tx>
            <c:strRef>
              <c:f>'Chart 2005'!$A$7</c:f>
              <c:strCache>
                <c:ptCount val="1"/>
                <c:pt idx="0">
                  <c:v>Accommodation, cafes and restaurants</c:v>
                </c:pt>
              </c:strCache>
            </c:strRef>
          </c:tx>
          <c:spPr>
            <a:solidFill>
              <a:srgbClr val="5FAFCD"/>
            </a:solidFill>
            <a:ln w="3175">
              <a:solidFill>
                <a:schemeClr val="bg1">
                  <a:lumMod val="85000"/>
                </a:schemeClr>
              </a:solidFill>
              <a:prstDash val="solid"/>
            </a:ln>
          </c:spPr>
          <c:dLbls>
            <c:delete val="1"/>
          </c:dLbls>
          <c:cat>
            <c:numRef>
              <c:f>'Chart 2005'!$C$3:$C$51</c:f>
              <c:numCache>
                <c:formatCode>m/d/yyyy</c:formatCode>
                <c:ptCount val="49"/>
                <c:pt idx="0">
                  <c:v>0</c:v>
                </c:pt>
                <c:pt idx="1">
                  <c:v>4.0678945695088427</c:v>
                </c:pt>
                <c:pt idx="2">
                  <c:v>4.0678945695088427</c:v>
                </c:pt>
                <c:pt idx="3">
                  <c:v>4.0678945695088427</c:v>
                </c:pt>
                <c:pt idx="4">
                  <c:v>8.3685701530949732</c:v>
                </c:pt>
                <c:pt idx="5">
                  <c:v>8.3685701530949732</c:v>
                </c:pt>
                <c:pt idx="6">
                  <c:v>8.3685701530949732</c:v>
                </c:pt>
                <c:pt idx="7">
                  <c:v>10.011664988961062</c:v>
                </c:pt>
                <c:pt idx="8">
                  <c:v>10.011664988961062</c:v>
                </c:pt>
                <c:pt idx="9">
                  <c:v>10.011664988961062</c:v>
                </c:pt>
                <c:pt idx="10">
                  <c:v>13.933508779854295</c:v>
                </c:pt>
                <c:pt idx="11">
                  <c:v>13.933508779854295</c:v>
                </c:pt>
                <c:pt idx="12">
                  <c:v>13.933508779854295</c:v>
                </c:pt>
                <c:pt idx="13">
                  <c:v>20.164089803895479</c:v>
                </c:pt>
                <c:pt idx="14">
                  <c:v>20.164089803895479</c:v>
                </c:pt>
                <c:pt idx="15">
                  <c:v>20.164089803895479</c:v>
                </c:pt>
                <c:pt idx="16">
                  <c:v>25.304446139196386</c:v>
                </c:pt>
                <c:pt idx="17">
                  <c:v>25.304446139196386</c:v>
                </c:pt>
                <c:pt idx="18">
                  <c:v>25.304446139196386</c:v>
                </c:pt>
                <c:pt idx="19">
                  <c:v>35.358510998678909</c:v>
                </c:pt>
                <c:pt idx="20">
                  <c:v>35.358510998678909</c:v>
                </c:pt>
                <c:pt idx="21">
                  <c:v>35.358510998678909</c:v>
                </c:pt>
                <c:pt idx="22">
                  <c:v>47.63198055206179</c:v>
                </c:pt>
                <c:pt idx="23">
                  <c:v>47.63198055206179</c:v>
                </c:pt>
                <c:pt idx="24">
                  <c:v>47.63198055206179</c:v>
                </c:pt>
                <c:pt idx="25">
                  <c:v>55.339311684350136</c:v>
                </c:pt>
                <c:pt idx="26">
                  <c:v>55.339311684350136</c:v>
                </c:pt>
                <c:pt idx="27">
                  <c:v>55.339311684350136</c:v>
                </c:pt>
                <c:pt idx="28">
                  <c:v>62.177588897009919</c:v>
                </c:pt>
                <c:pt idx="29">
                  <c:v>62.177588897009919</c:v>
                </c:pt>
                <c:pt idx="30">
                  <c:v>62.177588897009919</c:v>
                </c:pt>
                <c:pt idx="31">
                  <c:v>71.306941382508583</c:v>
                </c:pt>
                <c:pt idx="32">
                  <c:v>71.306941382508583</c:v>
                </c:pt>
                <c:pt idx="33">
                  <c:v>71.306941382508583</c:v>
                </c:pt>
                <c:pt idx="34">
                  <c:v>75.826905599352145</c:v>
                </c:pt>
                <c:pt idx="35">
                  <c:v>75.826905599352145</c:v>
                </c:pt>
                <c:pt idx="36">
                  <c:v>75.826905599352145</c:v>
                </c:pt>
                <c:pt idx="37">
                  <c:v>87.442114939108762</c:v>
                </c:pt>
                <c:pt idx="38">
                  <c:v>87.442114939108762</c:v>
                </c:pt>
                <c:pt idx="39">
                  <c:v>87.442114939108762</c:v>
                </c:pt>
                <c:pt idx="40">
                  <c:v>88.387632279337453</c:v>
                </c:pt>
                <c:pt idx="41">
                  <c:v>88.387632279337453</c:v>
                </c:pt>
                <c:pt idx="42">
                  <c:v>88.387632279337453</c:v>
                </c:pt>
                <c:pt idx="43">
                  <c:v>98.054527607301225</c:v>
                </c:pt>
                <c:pt idx="44">
                  <c:v>98.054527607301225</c:v>
                </c:pt>
                <c:pt idx="45">
                  <c:v>98.054527607301225</c:v>
                </c:pt>
                <c:pt idx="46">
                  <c:v>100</c:v>
                </c:pt>
                <c:pt idx="47">
                  <c:v>100</c:v>
                </c:pt>
                <c:pt idx="48">
                  <c:v>100</c:v>
                </c:pt>
              </c:numCache>
            </c:numRef>
          </c:cat>
          <c:val>
            <c:numRef>
              <c:f>'Chart 2005'!$E$3:$E$51</c:f>
              <c:numCache>
                <c:formatCode>General</c:formatCode>
                <c:ptCount val="49"/>
                <c:pt idx="0">
                  <c:v>0</c:v>
                </c:pt>
                <c:pt idx="1">
                  <c:v>0</c:v>
                </c:pt>
                <c:pt idx="2">
                  <c:v>0</c:v>
                </c:pt>
                <c:pt idx="3">
                  <c:v>102.43716189205783</c:v>
                </c:pt>
                <c:pt idx="4">
                  <c:v>102.43716189205783</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numCache>
            </c:numRef>
          </c:val>
        </c:ser>
        <c:ser>
          <c:idx val="3"/>
          <c:order val="2"/>
          <c:tx>
            <c:strRef>
              <c:f>'Chart 2005'!$A$10</c:f>
              <c:strCache>
                <c:ptCount val="1"/>
                <c:pt idx="0">
                  <c:v>Mining</c:v>
                </c:pt>
              </c:strCache>
            </c:strRef>
          </c:tx>
          <c:spPr>
            <a:solidFill>
              <a:srgbClr val="5FAFCD"/>
            </a:solidFill>
            <a:ln w="3175">
              <a:solidFill>
                <a:schemeClr val="bg1">
                  <a:lumMod val="85000"/>
                </a:schemeClr>
              </a:solidFill>
              <a:prstDash val="solid"/>
            </a:ln>
          </c:spPr>
          <c:dLbls>
            <c:delete val="1"/>
          </c:dLbls>
          <c:cat>
            <c:numRef>
              <c:f>'Chart 2005'!$C$3:$C$51</c:f>
              <c:numCache>
                <c:formatCode>m/d/yyyy</c:formatCode>
                <c:ptCount val="49"/>
                <c:pt idx="0">
                  <c:v>0</c:v>
                </c:pt>
                <c:pt idx="1">
                  <c:v>4.0678945695088427</c:v>
                </c:pt>
                <c:pt idx="2">
                  <c:v>4.0678945695088427</c:v>
                </c:pt>
                <c:pt idx="3">
                  <c:v>4.0678945695088427</c:v>
                </c:pt>
                <c:pt idx="4">
                  <c:v>8.3685701530949732</c:v>
                </c:pt>
                <c:pt idx="5">
                  <c:v>8.3685701530949732</c:v>
                </c:pt>
                <c:pt idx="6">
                  <c:v>8.3685701530949732</c:v>
                </c:pt>
                <c:pt idx="7">
                  <c:v>10.011664988961062</c:v>
                </c:pt>
                <c:pt idx="8">
                  <c:v>10.011664988961062</c:v>
                </c:pt>
                <c:pt idx="9">
                  <c:v>10.011664988961062</c:v>
                </c:pt>
                <c:pt idx="10">
                  <c:v>13.933508779854295</c:v>
                </c:pt>
                <c:pt idx="11">
                  <c:v>13.933508779854295</c:v>
                </c:pt>
                <c:pt idx="12">
                  <c:v>13.933508779854295</c:v>
                </c:pt>
                <c:pt idx="13">
                  <c:v>20.164089803895479</c:v>
                </c:pt>
                <c:pt idx="14">
                  <c:v>20.164089803895479</c:v>
                </c:pt>
                <c:pt idx="15">
                  <c:v>20.164089803895479</c:v>
                </c:pt>
                <c:pt idx="16">
                  <c:v>25.304446139196386</c:v>
                </c:pt>
                <c:pt idx="17">
                  <c:v>25.304446139196386</c:v>
                </c:pt>
                <c:pt idx="18">
                  <c:v>25.304446139196386</c:v>
                </c:pt>
                <c:pt idx="19">
                  <c:v>35.358510998678909</c:v>
                </c:pt>
                <c:pt idx="20">
                  <c:v>35.358510998678909</c:v>
                </c:pt>
                <c:pt idx="21">
                  <c:v>35.358510998678909</c:v>
                </c:pt>
                <c:pt idx="22">
                  <c:v>47.63198055206179</c:v>
                </c:pt>
                <c:pt idx="23">
                  <c:v>47.63198055206179</c:v>
                </c:pt>
                <c:pt idx="24">
                  <c:v>47.63198055206179</c:v>
                </c:pt>
                <c:pt idx="25">
                  <c:v>55.339311684350136</c:v>
                </c:pt>
                <c:pt idx="26">
                  <c:v>55.339311684350136</c:v>
                </c:pt>
                <c:pt idx="27">
                  <c:v>55.339311684350136</c:v>
                </c:pt>
                <c:pt idx="28">
                  <c:v>62.177588897009919</c:v>
                </c:pt>
                <c:pt idx="29">
                  <c:v>62.177588897009919</c:v>
                </c:pt>
                <c:pt idx="30">
                  <c:v>62.177588897009919</c:v>
                </c:pt>
                <c:pt idx="31">
                  <c:v>71.306941382508583</c:v>
                </c:pt>
                <c:pt idx="32">
                  <c:v>71.306941382508583</c:v>
                </c:pt>
                <c:pt idx="33">
                  <c:v>71.306941382508583</c:v>
                </c:pt>
                <c:pt idx="34">
                  <c:v>75.826905599352145</c:v>
                </c:pt>
                <c:pt idx="35">
                  <c:v>75.826905599352145</c:v>
                </c:pt>
                <c:pt idx="36">
                  <c:v>75.826905599352145</c:v>
                </c:pt>
                <c:pt idx="37">
                  <c:v>87.442114939108762</c:v>
                </c:pt>
                <c:pt idx="38">
                  <c:v>87.442114939108762</c:v>
                </c:pt>
                <c:pt idx="39">
                  <c:v>87.442114939108762</c:v>
                </c:pt>
                <c:pt idx="40">
                  <c:v>88.387632279337453</c:v>
                </c:pt>
                <c:pt idx="41">
                  <c:v>88.387632279337453</c:v>
                </c:pt>
                <c:pt idx="42">
                  <c:v>88.387632279337453</c:v>
                </c:pt>
                <c:pt idx="43">
                  <c:v>98.054527607301225</c:v>
                </c:pt>
                <c:pt idx="44">
                  <c:v>98.054527607301225</c:v>
                </c:pt>
                <c:pt idx="45">
                  <c:v>98.054527607301225</c:v>
                </c:pt>
                <c:pt idx="46">
                  <c:v>100</c:v>
                </c:pt>
                <c:pt idx="47">
                  <c:v>100</c:v>
                </c:pt>
                <c:pt idx="48">
                  <c:v>100</c:v>
                </c:pt>
              </c:numCache>
            </c:numRef>
          </c:cat>
          <c:val>
            <c:numRef>
              <c:f>'Chart 2005'!$F$3:$F$51</c:f>
              <c:numCache>
                <c:formatCode>General</c:formatCode>
                <c:ptCount val="49"/>
                <c:pt idx="0">
                  <c:v>0</c:v>
                </c:pt>
                <c:pt idx="1">
                  <c:v>0</c:v>
                </c:pt>
                <c:pt idx="2">
                  <c:v>0</c:v>
                </c:pt>
                <c:pt idx="3">
                  <c:v>0</c:v>
                </c:pt>
                <c:pt idx="4">
                  <c:v>0</c:v>
                </c:pt>
                <c:pt idx="5">
                  <c:v>0</c:v>
                </c:pt>
                <c:pt idx="6">
                  <c:v>98.096389365436849</c:v>
                </c:pt>
                <c:pt idx="7">
                  <c:v>98.096389365436849</c:v>
                </c:pt>
                <c:pt idx="8">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numCache>
            </c:numRef>
          </c:val>
        </c:ser>
        <c:ser>
          <c:idx val="4"/>
          <c:order val="3"/>
          <c:tx>
            <c:strRef>
              <c:f>'Chart 2005'!$A$13</c:f>
              <c:strCache>
                <c:ptCount val="1"/>
                <c:pt idx="0">
                  <c:v>Finance and insurance </c:v>
                </c:pt>
              </c:strCache>
            </c:strRef>
          </c:tx>
          <c:spPr>
            <a:solidFill>
              <a:srgbClr val="5FAFCD"/>
            </a:solidFill>
            <a:ln w="3175">
              <a:solidFill>
                <a:schemeClr val="bg1">
                  <a:lumMod val="85000"/>
                </a:schemeClr>
              </a:solidFill>
              <a:prstDash val="solid"/>
            </a:ln>
          </c:spPr>
          <c:dLbls>
            <c:delete val="1"/>
          </c:dLbls>
          <c:cat>
            <c:numRef>
              <c:f>'Chart 2005'!$C$3:$C$51</c:f>
              <c:numCache>
                <c:formatCode>m/d/yyyy</c:formatCode>
                <c:ptCount val="49"/>
                <c:pt idx="0">
                  <c:v>0</c:v>
                </c:pt>
                <c:pt idx="1">
                  <c:v>4.0678945695088427</c:v>
                </c:pt>
                <c:pt idx="2">
                  <c:v>4.0678945695088427</c:v>
                </c:pt>
                <c:pt idx="3">
                  <c:v>4.0678945695088427</c:v>
                </c:pt>
                <c:pt idx="4">
                  <c:v>8.3685701530949732</c:v>
                </c:pt>
                <c:pt idx="5">
                  <c:v>8.3685701530949732</c:v>
                </c:pt>
                <c:pt idx="6">
                  <c:v>8.3685701530949732</c:v>
                </c:pt>
                <c:pt idx="7">
                  <c:v>10.011664988961062</c:v>
                </c:pt>
                <c:pt idx="8">
                  <c:v>10.011664988961062</c:v>
                </c:pt>
                <c:pt idx="9">
                  <c:v>10.011664988961062</c:v>
                </c:pt>
                <c:pt idx="10">
                  <c:v>13.933508779854295</c:v>
                </c:pt>
                <c:pt idx="11">
                  <c:v>13.933508779854295</c:v>
                </c:pt>
                <c:pt idx="12">
                  <c:v>13.933508779854295</c:v>
                </c:pt>
                <c:pt idx="13">
                  <c:v>20.164089803895479</c:v>
                </c:pt>
                <c:pt idx="14">
                  <c:v>20.164089803895479</c:v>
                </c:pt>
                <c:pt idx="15">
                  <c:v>20.164089803895479</c:v>
                </c:pt>
                <c:pt idx="16">
                  <c:v>25.304446139196386</c:v>
                </c:pt>
                <c:pt idx="17">
                  <c:v>25.304446139196386</c:v>
                </c:pt>
                <c:pt idx="18">
                  <c:v>25.304446139196386</c:v>
                </c:pt>
                <c:pt idx="19">
                  <c:v>35.358510998678909</c:v>
                </c:pt>
                <c:pt idx="20">
                  <c:v>35.358510998678909</c:v>
                </c:pt>
                <c:pt idx="21">
                  <c:v>35.358510998678909</c:v>
                </c:pt>
                <c:pt idx="22">
                  <c:v>47.63198055206179</c:v>
                </c:pt>
                <c:pt idx="23">
                  <c:v>47.63198055206179</c:v>
                </c:pt>
                <c:pt idx="24">
                  <c:v>47.63198055206179</c:v>
                </c:pt>
                <c:pt idx="25">
                  <c:v>55.339311684350136</c:v>
                </c:pt>
                <c:pt idx="26">
                  <c:v>55.339311684350136</c:v>
                </c:pt>
                <c:pt idx="27">
                  <c:v>55.339311684350136</c:v>
                </c:pt>
                <c:pt idx="28">
                  <c:v>62.177588897009919</c:v>
                </c:pt>
                <c:pt idx="29">
                  <c:v>62.177588897009919</c:v>
                </c:pt>
                <c:pt idx="30">
                  <c:v>62.177588897009919</c:v>
                </c:pt>
                <c:pt idx="31">
                  <c:v>71.306941382508583</c:v>
                </c:pt>
                <c:pt idx="32">
                  <c:v>71.306941382508583</c:v>
                </c:pt>
                <c:pt idx="33">
                  <c:v>71.306941382508583</c:v>
                </c:pt>
                <c:pt idx="34">
                  <c:v>75.826905599352145</c:v>
                </c:pt>
                <c:pt idx="35">
                  <c:v>75.826905599352145</c:v>
                </c:pt>
                <c:pt idx="36">
                  <c:v>75.826905599352145</c:v>
                </c:pt>
                <c:pt idx="37">
                  <c:v>87.442114939108762</c:v>
                </c:pt>
                <c:pt idx="38">
                  <c:v>87.442114939108762</c:v>
                </c:pt>
                <c:pt idx="39">
                  <c:v>87.442114939108762</c:v>
                </c:pt>
                <c:pt idx="40">
                  <c:v>88.387632279337453</c:v>
                </c:pt>
                <c:pt idx="41">
                  <c:v>88.387632279337453</c:v>
                </c:pt>
                <c:pt idx="42">
                  <c:v>88.387632279337453</c:v>
                </c:pt>
                <c:pt idx="43">
                  <c:v>98.054527607301225</c:v>
                </c:pt>
                <c:pt idx="44">
                  <c:v>98.054527607301225</c:v>
                </c:pt>
                <c:pt idx="45">
                  <c:v>98.054527607301225</c:v>
                </c:pt>
                <c:pt idx="46">
                  <c:v>100</c:v>
                </c:pt>
                <c:pt idx="47">
                  <c:v>100</c:v>
                </c:pt>
                <c:pt idx="48">
                  <c:v>100</c:v>
                </c:pt>
              </c:numCache>
            </c:numRef>
          </c:cat>
          <c:val>
            <c:numRef>
              <c:f>'Chart 2005'!$G$3:$G$51</c:f>
              <c:numCache>
                <c:formatCode>General</c:formatCode>
                <c:ptCount val="49"/>
                <c:pt idx="0">
                  <c:v>0</c:v>
                </c:pt>
                <c:pt idx="1">
                  <c:v>0</c:v>
                </c:pt>
                <c:pt idx="2">
                  <c:v>0</c:v>
                </c:pt>
                <c:pt idx="3">
                  <c:v>0</c:v>
                </c:pt>
                <c:pt idx="4">
                  <c:v>0</c:v>
                </c:pt>
                <c:pt idx="5">
                  <c:v>0</c:v>
                </c:pt>
                <c:pt idx="6">
                  <c:v>0</c:v>
                </c:pt>
                <c:pt idx="7">
                  <c:v>0</c:v>
                </c:pt>
                <c:pt idx="8">
                  <c:v>0</c:v>
                </c:pt>
                <c:pt idx="9">
                  <c:v>96.184541435858677</c:v>
                </c:pt>
                <c:pt idx="10">
                  <c:v>96.184541435858677</c:v>
                </c:pt>
                <c:pt idx="11">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numCache>
            </c:numRef>
          </c:val>
        </c:ser>
        <c:ser>
          <c:idx val="5"/>
          <c:order val="4"/>
          <c:tx>
            <c:strRef>
              <c:f>'Chart 2005'!$A$16</c:f>
              <c:strCache>
                <c:ptCount val="1"/>
                <c:pt idx="0">
                  <c:v>Cultural and recreational and personal other services</c:v>
                </c:pt>
              </c:strCache>
            </c:strRef>
          </c:tx>
          <c:spPr>
            <a:pattFill prst="pct50">
              <a:fgClr>
                <a:srgbClr val="5FAFCD"/>
              </a:fgClr>
              <a:bgClr>
                <a:prstClr val="white"/>
              </a:bgClr>
            </a:pattFill>
            <a:ln w="3175">
              <a:solidFill>
                <a:schemeClr val="bg1">
                  <a:lumMod val="85000"/>
                </a:schemeClr>
              </a:solidFill>
              <a:prstDash val="solid"/>
            </a:ln>
          </c:spPr>
          <c:dLbls>
            <c:delete val="1"/>
          </c:dLbls>
          <c:cat>
            <c:numRef>
              <c:f>'Chart 2005'!$C$3:$C$51</c:f>
              <c:numCache>
                <c:formatCode>m/d/yyyy</c:formatCode>
                <c:ptCount val="49"/>
                <c:pt idx="0">
                  <c:v>0</c:v>
                </c:pt>
                <c:pt idx="1">
                  <c:v>4.0678945695088427</c:v>
                </c:pt>
                <c:pt idx="2">
                  <c:v>4.0678945695088427</c:v>
                </c:pt>
                <c:pt idx="3">
                  <c:v>4.0678945695088427</c:v>
                </c:pt>
                <c:pt idx="4">
                  <c:v>8.3685701530949732</c:v>
                </c:pt>
                <c:pt idx="5">
                  <c:v>8.3685701530949732</c:v>
                </c:pt>
                <c:pt idx="6">
                  <c:v>8.3685701530949732</c:v>
                </c:pt>
                <c:pt idx="7">
                  <c:v>10.011664988961062</c:v>
                </c:pt>
                <c:pt idx="8">
                  <c:v>10.011664988961062</c:v>
                </c:pt>
                <c:pt idx="9">
                  <c:v>10.011664988961062</c:v>
                </c:pt>
                <c:pt idx="10">
                  <c:v>13.933508779854295</c:v>
                </c:pt>
                <c:pt idx="11">
                  <c:v>13.933508779854295</c:v>
                </c:pt>
                <c:pt idx="12">
                  <c:v>13.933508779854295</c:v>
                </c:pt>
                <c:pt idx="13">
                  <c:v>20.164089803895479</c:v>
                </c:pt>
                <c:pt idx="14">
                  <c:v>20.164089803895479</c:v>
                </c:pt>
                <c:pt idx="15">
                  <c:v>20.164089803895479</c:v>
                </c:pt>
                <c:pt idx="16">
                  <c:v>25.304446139196386</c:v>
                </c:pt>
                <c:pt idx="17">
                  <c:v>25.304446139196386</c:v>
                </c:pt>
                <c:pt idx="18">
                  <c:v>25.304446139196386</c:v>
                </c:pt>
                <c:pt idx="19">
                  <c:v>35.358510998678909</c:v>
                </c:pt>
                <c:pt idx="20">
                  <c:v>35.358510998678909</c:v>
                </c:pt>
                <c:pt idx="21">
                  <c:v>35.358510998678909</c:v>
                </c:pt>
                <c:pt idx="22">
                  <c:v>47.63198055206179</c:v>
                </c:pt>
                <c:pt idx="23">
                  <c:v>47.63198055206179</c:v>
                </c:pt>
                <c:pt idx="24">
                  <c:v>47.63198055206179</c:v>
                </c:pt>
                <c:pt idx="25">
                  <c:v>55.339311684350136</c:v>
                </c:pt>
                <c:pt idx="26">
                  <c:v>55.339311684350136</c:v>
                </c:pt>
                <c:pt idx="27">
                  <c:v>55.339311684350136</c:v>
                </c:pt>
                <c:pt idx="28">
                  <c:v>62.177588897009919</c:v>
                </c:pt>
                <c:pt idx="29">
                  <c:v>62.177588897009919</c:v>
                </c:pt>
                <c:pt idx="30">
                  <c:v>62.177588897009919</c:v>
                </c:pt>
                <c:pt idx="31">
                  <c:v>71.306941382508583</c:v>
                </c:pt>
                <c:pt idx="32">
                  <c:v>71.306941382508583</c:v>
                </c:pt>
                <c:pt idx="33">
                  <c:v>71.306941382508583</c:v>
                </c:pt>
                <c:pt idx="34">
                  <c:v>75.826905599352145</c:v>
                </c:pt>
                <c:pt idx="35">
                  <c:v>75.826905599352145</c:v>
                </c:pt>
                <c:pt idx="36">
                  <c:v>75.826905599352145</c:v>
                </c:pt>
                <c:pt idx="37">
                  <c:v>87.442114939108762</c:v>
                </c:pt>
                <c:pt idx="38">
                  <c:v>87.442114939108762</c:v>
                </c:pt>
                <c:pt idx="39">
                  <c:v>87.442114939108762</c:v>
                </c:pt>
                <c:pt idx="40">
                  <c:v>88.387632279337453</c:v>
                </c:pt>
                <c:pt idx="41">
                  <c:v>88.387632279337453</c:v>
                </c:pt>
                <c:pt idx="42">
                  <c:v>88.387632279337453</c:v>
                </c:pt>
                <c:pt idx="43">
                  <c:v>98.054527607301225</c:v>
                </c:pt>
                <c:pt idx="44">
                  <c:v>98.054527607301225</c:v>
                </c:pt>
                <c:pt idx="45">
                  <c:v>98.054527607301225</c:v>
                </c:pt>
                <c:pt idx="46">
                  <c:v>100</c:v>
                </c:pt>
                <c:pt idx="47">
                  <c:v>100</c:v>
                </c:pt>
                <c:pt idx="48">
                  <c:v>100</c:v>
                </c:pt>
              </c:numCache>
            </c:numRef>
          </c:cat>
          <c:val>
            <c:numRef>
              <c:f>'Chart 2005'!$H$3:$H$51</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0</c:v>
                </c:pt>
                <c:pt idx="12">
                  <c:v>95.131120056068369</c:v>
                </c:pt>
                <c:pt idx="13">
                  <c:v>95.131120056068369</c:v>
                </c:pt>
                <c:pt idx="14">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numCache>
            </c:numRef>
          </c:val>
        </c:ser>
        <c:ser>
          <c:idx val="6"/>
          <c:order val="5"/>
          <c:tx>
            <c:strRef>
              <c:f>'Chart 2005'!$A$19</c:f>
              <c:strCache>
                <c:ptCount val="1"/>
                <c:pt idx="0">
                  <c:v>Transport and storage </c:v>
                </c:pt>
              </c:strCache>
            </c:strRef>
          </c:tx>
          <c:spPr>
            <a:pattFill prst="pct50">
              <a:fgClr>
                <a:srgbClr val="5FAFCD"/>
              </a:fgClr>
              <a:bgClr>
                <a:schemeClr val="bg1"/>
              </a:bgClr>
            </a:pattFill>
            <a:ln w="3175">
              <a:solidFill>
                <a:schemeClr val="bg1">
                  <a:lumMod val="85000"/>
                </a:schemeClr>
              </a:solidFill>
              <a:prstDash val="solid"/>
            </a:ln>
          </c:spPr>
          <c:dLbls>
            <c:delete val="1"/>
          </c:dLbls>
          <c:cat>
            <c:numRef>
              <c:f>'Chart 2005'!$C$3:$C$51</c:f>
              <c:numCache>
                <c:formatCode>m/d/yyyy</c:formatCode>
                <c:ptCount val="49"/>
                <c:pt idx="0">
                  <c:v>0</c:v>
                </c:pt>
                <c:pt idx="1">
                  <c:v>4.0678945695088427</c:v>
                </c:pt>
                <c:pt idx="2">
                  <c:v>4.0678945695088427</c:v>
                </c:pt>
                <c:pt idx="3">
                  <c:v>4.0678945695088427</c:v>
                </c:pt>
                <c:pt idx="4">
                  <c:v>8.3685701530949732</c:v>
                </c:pt>
                <c:pt idx="5">
                  <c:v>8.3685701530949732</c:v>
                </c:pt>
                <c:pt idx="6">
                  <c:v>8.3685701530949732</c:v>
                </c:pt>
                <c:pt idx="7">
                  <c:v>10.011664988961062</c:v>
                </c:pt>
                <c:pt idx="8">
                  <c:v>10.011664988961062</c:v>
                </c:pt>
                <c:pt idx="9">
                  <c:v>10.011664988961062</c:v>
                </c:pt>
                <c:pt idx="10">
                  <c:v>13.933508779854295</c:v>
                </c:pt>
                <c:pt idx="11">
                  <c:v>13.933508779854295</c:v>
                </c:pt>
                <c:pt idx="12">
                  <c:v>13.933508779854295</c:v>
                </c:pt>
                <c:pt idx="13">
                  <c:v>20.164089803895479</c:v>
                </c:pt>
                <c:pt idx="14">
                  <c:v>20.164089803895479</c:v>
                </c:pt>
                <c:pt idx="15">
                  <c:v>20.164089803895479</c:v>
                </c:pt>
                <c:pt idx="16">
                  <c:v>25.304446139196386</c:v>
                </c:pt>
                <c:pt idx="17">
                  <c:v>25.304446139196386</c:v>
                </c:pt>
                <c:pt idx="18">
                  <c:v>25.304446139196386</c:v>
                </c:pt>
                <c:pt idx="19">
                  <c:v>35.358510998678909</c:v>
                </c:pt>
                <c:pt idx="20">
                  <c:v>35.358510998678909</c:v>
                </c:pt>
                <c:pt idx="21">
                  <c:v>35.358510998678909</c:v>
                </c:pt>
                <c:pt idx="22">
                  <c:v>47.63198055206179</c:v>
                </c:pt>
                <c:pt idx="23">
                  <c:v>47.63198055206179</c:v>
                </c:pt>
                <c:pt idx="24">
                  <c:v>47.63198055206179</c:v>
                </c:pt>
                <c:pt idx="25">
                  <c:v>55.339311684350136</c:v>
                </c:pt>
                <c:pt idx="26">
                  <c:v>55.339311684350136</c:v>
                </c:pt>
                <c:pt idx="27">
                  <c:v>55.339311684350136</c:v>
                </c:pt>
                <c:pt idx="28">
                  <c:v>62.177588897009919</c:v>
                </c:pt>
                <c:pt idx="29">
                  <c:v>62.177588897009919</c:v>
                </c:pt>
                <c:pt idx="30">
                  <c:v>62.177588897009919</c:v>
                </c:pt>
                <c:pt idx="31">
                  <c:v>71.306941382508583</c:v>
                </c:pt>
                <c:pt idx="32">
                  <c:v>71.306941382508583</c:v>
                </c:pt>
                <c:pt idx="33">
                  <c:v>71.306941382508583</c:v>
                </c:pt>
                <c:pt idx="34">
                  <c:v>75.826905599352145</c:v>
                </c:pt>
                <c:pt idx="35">
                  <c:v>75.826905599352145</c:v>
                </c:pt>
                <c:pt idx="36">
                  <c:v>75.826905599352145</c:v>
                </c:pt>
                <c:pt idx="37">
                  <c:v>87.442114939108762</c:v>
                </c:pt>
                <c:pt idx="38">
                  <c:v>87.442114939108762</c:v>
                </c:pt>
                <c:pt idx="39">
                  <c:v>87.442114939108762</c:v>
                </c:pt>
                <c:pt idx="40">
                  <c:v>88.387632279337453</c:v>
                </c:pt>
                <c:pt idx="41">
                  <c:v>88.387632279337453</c:v>
                </c:pt>
                <c:pt idx="42">
                  <c:v>88.387632279337453</c:v>
                </c:pt>
                <c:pt idx="43">
                  <c:v>98.054527607301225</c:v>
                </c:pt>
                <c:pt idx="44">
                  <c:v>98.054527607301225</c:v>
                </c:pt>
                <c:pt idx="45">
                  <c:v>98.054527607301225</c:v>
                </c:pt>
                <c:pt idx="46">
                  <c:v>100</c:v>
                </c:pt>
                <c:pt idx="47">
                  <c:v>100</c:v>
                </c:pt>
                <c:pt idx="48">
                  <c:v>100</c:v>
                </c:pt>
              </c:numCache>
            </c:numRef>
          </c:cat>
          <c:val>
            <c:numRef>
              <c:f>'Chart 2005'!$I$3:$I$51</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94.675273757994148</c:v>
                </c:pt>
                <c:pt idx="16">
                  <c:v>94.675273757994148</c:v>
                </c:pt>
                <c:pt idx="17">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numCache>
            </c:numRef>
          </c:val>
        </c:ser>
        <c:ser>
          <c:idx val="7"/>
          <c:order val="6"/>
          <c:tx>
            <c:strRef>
              <c:f>'Chart 2005'!$A$22</c:f>
              <c:strCache>
                <c:ptCount val="1"/>
                <c:pt idx="0">
                  <c:v>Retail trade</c:v>
                </c:pt>
              </c:strCache>
            </c:strRef>
          </c:tx>
          <c:spPr>
            <a:solidFill>
              <a:srgbClr val="5FAFCD"/>
            </a:solidFill>
            <a:ln w="3175">
              <a:solidFill>
                <a:schemeClr val="bg1">
                  <a:lumMod val="85000"/>
                </a:schemeClr>
              </a:solidFill>
              <a:prstDash val="solid"/>
            </a:ln>
          </c:spPr>
          <c:dLbls>
            <c:delete val="1"/>
          </c:dLbls>
          <c:cat>
            <c:numRef>
              <c:f>'Chart 2005'!$C$3:$C$51</c:f>
              <c:numCache>
                <c:formatCode>m/d/yyyy</c:formatCode>
                <c:ptCount val="49"/>
                <c:pt idx="0">
                  <c:v>0</c:v>
                </c:pt>
                <c:pt idx="1">
                  <c:v>4.0678945695088427</c:v>
                </c:pt>
                <c:pt idx="2">
                  <c:v>4.0678945695088427</c:v>
                </c:pt>
                <c:pt idx="3">
                  <c:v>4.0678945695088427</c:v>
                </c:pt>
                <c:pt idx="4">
                  <c:v>8.3685701530949732</c:v>
                </c:pt>
                <c:pt idx="5">
                  <c:v>8.3685701530949732</c:v>
                </c:pt>
                <c:pt idx="6">
                  <c:v>8.3685701530949732</c:v>
                </c:pt>
                <c:pt idx="7">
                  <c:v>10.011664988961062</c:v>
                </c:pt>
                <c:pt idx="8">
                  <c:v>10.011664988961062</c:v>
                </c:pt>
                <c:pt idx="9">
                  <c:v>10.011664988961062</c:v>
                </c:pt>
                <c:pt idx="10">
                  <c:v>13.933508779854295</c:v>
                </c:pt>
                <c:pt idx="11">
                  <c:v>13.933508779854295</c:v>
                </c:pt>
                <c:pt idx="12">
                  <c:v>13.933508779854295</c:v>
                </c:pt>
                <c:pt idx="13">
                  <c:v>20.164089803895479</c:v>
                </c:pt>
                <c:pt idx="14">
                  <c:v>20.164089803895479</c:v>
                </c:pt>
                <c:pt idx="15">
                  <c:v>20.164089803895479</c:v>
                </c:pt>
                <c:pt idx="16">
                  <c:v>25.304446139196386</c:v>
                </c:pt>
                <c:pt idx="17">
                  <c:v>25.304446139196386</c:v>
                </c:pt>
                <c:pt idx="18">
                  <c:v>25.304446139196386</c:v>
                </c:pt>
                <c:pt idx="19">
                  <c:v>35.358510998678909</c:v>
                </c:pt>
                <c:pt idx="20">
                  <c:v>35.358510998678909</c:v>
                </c:pt>
                <c:pt idx="21">
                  <c:v>35.358510998678909</c:v>
                </c:pt>
                <c:pt idx="22">
                  <c:v>47.63198055206179</c:v>
                </c:pt>
                <c:pt idx="23">
                  <c:v>47.63198055206179</c:v>
                </c:pt>
                <c:pt idx="24">
                  <c:v>47.63198055206179</c:v>
                </c:pt>
                <c:pt idx="25">
                  <c:v>55.339311684350136</c:v>
                </c:pt>
                <c:pt idx="26">
                  <c:v>55.339311684350136</c:v>
                </c:pt>
                <c:pt idx="27">
                  <c:v>55.339311684350136</c:v>
                </c:pt>
                <c:pt idx="28">
                  <c:v>62.177588897009919</c:v>
                </c:pt>
                <c:pt idx="29">
                  <c:v>62.177588897009919</c:v>
                </c:pt>
                <c:pt idx="30">
                  <c:v>62.177588897009919</c:v>
                </c:pt>
                <c:pt idx="31">
                  <c:v>71.306941382508583</c:v>
                </c:pt>
                <c:pt idx="32">
                  <c:v>71.306941382508583</c:v>
                </c:pt>
                <c:pt idx="33">
                  <c:v>71.306941382508583</c:v>
                </c:pt>
                <c:pt idx="34">
                  <c:v>75.826905599352145</c:v>
                </c:pt>
                <c:pt idx="35">
                  <c:v>75.826905599352145</c:v>
                </c:pt>
                <c:pt idx="36">
                  <c:v>75.826905599352145</c:v>
                </c:pt>
                <c:pt idx="37">
                  <c:v>87.442114939108762</c:v>
                </c:pt>
                <c:pt idx="38">
                  <c:v>87.442114939108762</c:v>
                </c:pt>
                <c:pt idx="39">
                  <c:v>87.442114939108762</c:v>
                </c:pt>
                <c:pt idx="40">
                  <c:v>88.387632279337453</c:v>
                </c:pt>
                <c:pt idx="41">
                  <c:v>88.387632279337453</c:v>
                </c:pt>
                <c:pt idx="42">
                  <c:v>88.387632279337453</c:v>
                </c:pt>
                <c:pt idx="43">
                  <c:v>98.054527607301225</c:v>
                </c:pt>
                <c:pt idx="44">
                  <c:v>98.054527607301225</c:v>
                </c:pt>
                <c:pt idx="45">
                  <c:v>98.054527607301225</c:v>
                </c:pt>
                <c:pt idx="46">
                  <c:v>100</c:v>
                </c:pt>
                <c:pt idx="47">
                  <c:v>100</c:v>
                </c:pt>
                <c:pt idx="48">
                  <c:v>100</c:v>
                </c:pt>
              </c:numCache>
            </c:numRef>
          </c:cat>
          <c:val>
            <c:numRef>
              <c:f>'Chart 2005'!$J$3:$J$51</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79.250294838161253</c:v>
                </c:pt>
                <c:pt idx="19">
                  <c:v>79.250294838161253</c:v>
                </c:pt>
                <c:pt idx="20">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numCache>
            </c:numRef>
          </c:val>
        </c:ser>
        <c:ser>
          <c:idx val="8"/>
          <c:order val="7"/>
          <c:tx>
            <c:strRef>
              <c:f>'Chart 2005'!$A$25</c:f>
              <c:strCache>
                <c:ptCount val="1"/>
                <c:pt idx="0">
                  <c:v>Property and business services </c:v>
                </c:pt>
              </c:strCache>
            </c:strRef>
          </c:tx>
          <c:spPr>
            <a:pattFill prst="pct50">
              <a:fgClr>
                <a:srgbClr val="5FAFCD"/>
              </a:fgClr>
              <a:bgClr>
                <a:schemeClr val="bg1"/>
              </a:bgClr>
            </a:pattFill>
            <a:ln w="3175">
              <a:solidFill>
                <a:schemeClr val="bg1">
                  <a:lumMod val="85000"/>
                </a:schemeClr>
              </a:solidFill>
              <a:prstDash val="solid"/>
            </a:ln>
          </c:spPr>
          <c:dLbls>
            <c:delete val="1"/>
          </c:dLbls>
          <c:cat>
            <c:numRef>
              <c:f>'Chart 2005'!$C$3:$C$51</c:f>
              <c:numCache>
                <c:formatCode>m/d/yyyy</c:formatCode>
                <c:ptCount val="49"/>
                <c:pt idx="0">
                  <c:v>0</c:v>
                </c:pt>
                <c:pt idx="1">
                  <c:v>4.0678945695088427</c:v>
                </c:pt>
                <c:pt idx="2">
                  <c:v>4.0678945695088427</c:v>
                </c:pt>
                <c:pt idx="3">
                  <c:v>4.0678945695088427</c:v>
                </c:pt>
                <c:pt idx="4">
                  <c:v>8.3685701530949732</c:v>
                </c:pt>
                <c:pt idx="5">
                  <c:v>8.3685701530949732</c:v>
                </c:pt>
                <c:pt idx="6">
                  <c:v>8.3685701530949732</c:v>
                </c:pt>
                <c:pt idx="7">
                  <c:v>10.011664988961062</c:v>
                </c:pt>
                <c:pt idx="8">
                  <c:v>10.011664988961062</c:v>
                </c:pt>
                <c:pt idx="9">
                  <c:v>10.011664988961062</c:v>
                </c:pt>
                <c:pt idx="10">
                  <c:v>13.933508779854295</c:v>
                </c:pt>
                <c:pt idx="11">
                  <c:v>13.933508779854295</c:v>
                </c:pt>
                <c:pt idx="12">
                  <c:v>13.933508779854295</c:v>
                </c:pt>
                <c:pt idx="13">
                  <c:v>20.164089803895479</c:v>
                </c:pt>
                <c:pt idx="14">
                  <c:v>20.164089803895479</c:v>
                </c:pt>
                <c:pt idx="15">
                  <c:v>20.164089803895479</c:v>
                </c:pt>
                <c:pt idx="16">
                  <c:v>25.304446139196386</c:v>
                </c:pt>
                <c:pt idx="17">
                  <c:v>25.304446139196386</c:v>
                </c:pt>
                <c:pt idx="18">
                  <c:v>25.304446139196386</c:v>
                </c:pt>
                <c:pt idx="19">
                  <c:v>35.358510998678909</c:v>
                </c:pt>
                <c:pt idx="20">
                  <c:v>35.358510998678909</c:v>
                </c:pt>
                <c:pt idx="21">
                  <c:v>35.358510998678909</c:v>
                </c:pt>
                <c:pt idx="22">
                  <c:v>47.63198055206179</c:v>
                </c:pt>
                <c:pt idx="23">
                  <c:v>47.63198055206179</c:v>
                </c:pt>
                <c:pt idx="24">
                  <c:v>47.63198055206179</c:v>
                </c:pt>
                <c:pt idx="25">
                  <c:v>55.339311684350136</c:v>
                </c:pt>
                <c:pt idx="26">
                  <c:v>55.339311684350136</c:v>
                </c:pt>
                <c:pt idx="27">
                  <c:v>55.339311684350136</c:v>
                </c:pt>
                <c:pt idx="28">
                  <c:v>62.177588897009919</c:v>
                </c:pt>
                <c:pt idx="29">
                  <c:v>62.177588897009919</c:v>
                </c:pt>
                <c:pt idx="30">
                  <c:v>62.177588897009919</c:v>
                </c:pt>
                <c:pt idx="31">
                  <c:v>71.306941382508583</c:v>
                </c:pt>
                <c:pt idx="32">
                  <c:v>71.306941382508583</c:v>
                </c:pt>
                <c:pt idx="33">
                  <c:v>71.306941382508583</c:v>
                </c:pt>
                <c:pt idx="34">
                  <c:v>75.826905599352145</c:v>
                </c:pt>
                <c:pt idx="35">
                  <c:v>75.826905599352145</c:v>
                </c:pt>
                <c:pt idx="36">
                  <c:v>75.826905599352145</c:v>
                </c:pt>
                <c:pt idx="37">
                  <c:v>87.442114939108762</c:v>
                </c:pt>
                <c:pt idx="38">
                  <c:v>87.442114939108762</c:v>
                </c:pt>
                <c:pt idx="39">
                  <c:v>87.442114939108762</c:v>
                </c:pt>
                <c:pt idx="40">
                  <c:v>88.387632279337453</c:v>
                </c:pt>
                <c:pt idx="41">
                  <c:v>88.387632279337453</c:v>
                </c:pt>
                <c:pt idx="42">
                  <c:v>88.387632279337453</c:v>
                </c:pt>
                <c:pt idx="43">
                  <c:v>98.054527607301225</c:v>
                </c:pt>
                <c:pt idx="44">
                  <c:v>98.054527607301225</c:v>
                </c:pt>
                <c:pt idx="45">
                  <c:v>98.054527607301225</c:v>
                </c:pt>
                <c:pt idx="46">
                  <c:v>100</c:v>
                </c:pt>
                <c:pt idx="47">
                  <c:v>100</c:v>
                </c:pt>
                <c:pt idx="48">
                  <c:v>100</c:v>
                </c:pt>
              </c:numCache>
            </c:numRef>
          </c:cat>
          <c:val>
            <c:numRef>
              <c:f>'Chart 2005'!$K$3:$K$51</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76.361995861590586</c:v>
                </c:pt>
                <c:pt idx="22">
                  <c:v>76.361995861590586</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numCache>
            </c:numRef>
          </c:val>
        </c:ser>
        <c:ser>
          <c:idx val="9"/>
          <c:order val="8"/>
          <c:tx>
            <c:strRef>
              <c:f>'Chart 2005'!$A$28</c:f>
              <c:strCache>
                <c:ptCount val="1"/>
                <c:pt idx="0">
                  <c:v>Wholesale trade</c:v>
                </c:pt>
              </c:strCache>
            </c:strRef>
          </c:tx>
          <c:spPr>
            <a:solidFill>
              <a:srgbClr val="5FAFCD"/>
            </a:solidFill>
            <a:ln w="3175">
              <a:solidFill>
                <a:schemeClr val="bg1">
                  <a:lumMod val="85000"/>
                </a:schemeClr>
              </a:solidFill>
              <a:prstDash val="solid"/>
            </a:ln>
          </c:spPr>
          <c:dLbls>
            <c:delete val="1"/>
          </c:dLbls>
          <c:cat>
            <c:numRef>
              <c:f>'Chart 2005'!$C$3:$C$51</c:f>
              <c:numCache>
                <c:formatCode>m/d/yyyy</c:formatCode>
                <c:ptCount val="49"/>
                <c:pt idx="0">
                  <c:v>0</c:v>
                </c:pt>
                <c:pt idx="1">
                  <c:v>4.0678945695088427</c:v>
                </c:pt>
                <c:pt idx="2">
                  <c:v>4.0678945695088427</c:v>
                </c:pt>
                <c:pt idx="3">
                  <c:v>4.0678945695088427</c:v>
                </c:pt>
                <c:pt idx="4">
                  <c:v>8.3685701530949732</c:v>
                </c:pt>
                <c:pt idx="5">
                  <c:v>8.3685701530949732</c:v>
                </c:pt>
                <c:pt idx="6">
                  <c:v>8.3685701530949732</c:v>
                </c:pt>
                <c:pt idx="7">
                  <c:v>10.011664988961062</c:v>
                </c:pt>
                <c:pt idx="8">
                  <c:v>10.011664988961062</c:v>
                </c:pt>
                <c:pt idx="9">
                  <c:v>10.011664988961062</c:v>
                </c:pt>
                <c:pt idx="10">
                  <c:v>13.933508779854295</c:v>
                </c:pt>
                <c:pt idx="11">
                  <c:v>13.933508779854295</c:v>
                </c:pt>
                <c:pt idx="12">
                  <c:v>13.933508779854295</c:v>
                </c:pt>
                <c:pt idx="13">
                  <c:v>20.164089803895479</c:v>
                </c:pt>
                <c:pt idx="14">
                  <c:v>20.164089803895479</c:v>
                </c:pt>
                <c:pt idx="15">
                  <c:v>20.164089803895479</c:v>
                </c:pt>
                <c:pt idx="16">
                  <c:v>25.304446139196386</c:v>
                </c:pt>
                <c:pt idx="17">
                  <c:v>25.304446139196386</c:v>
                </c:pt>
                <c:pt idx="18">
                  <c:v>25.304446139196386</c:v>
                </c:pt>
                <c:pt idx="19">
                  <c:v>35.358510998678909</c:v>
                </c:pt>
                <c:pt idx="20">
                  <c:v>35.358510998678909</c:v>
                </c:pt>
                <c:pt idx="21">
                  <c:v>35.358510998678909</c:v>
                </c:pt>
                <c:pt idx="22">
                  <c:v>47.63198055206179</c:v>
                </c:pt>
                <c:pt idx="23">
                  <c:v>47.63198055206179</c:v>
                </c:pt>
                <c:pt idx="24">
                  <c:v>47.63198055206179</c:v>
                </c:pt>
                <c:pt idx="25">
                  <c:v>55.339311684350136</c:v>
                </c:pt>
                <c:pt idx="26">
                  <c:v>55.339311684350136</c:v>
                </c:pt>
                <c:pt idx="27">
                  <c:v>55.339311684350136</c:v>
                </c:pt>
                <c:pt idx="28">
                  <c:v>62.177588897009919</c:v>
                </c:pt>
                <c:pt idx="29">
                  <c:v>62.177588897009919</c:v>
                </c:pt>
                <c:pt idx="30">
                  <c:v>62.177588897009919</c:v>
                </c:pt>
                <c:pt idx="31">
                  <c:v>71.306941382508583</c:v>
                </c:pt>
                <c:pt idx="32">
                  <c:v>71.306941382508583</c:v>
                </c:pt>
                <c:pt idx="33">
                  <c:v>71.306941382508583</c:v>
                </c:pt>
                <c:pt idx="34">
                  <c:v>75.826905599352145</c:v>
                </c:pt>
                <c:pt idx="35">
                  <c:v>75.826905599352145</c:v>
                </c:pt>
                <c:pt idx="36">
                  <c:v>75.826905599352145</c:v>
                </c:pt>
                <c:pt idx="37">
                  <c:v>87.442114939108762</c:v>
                </c:pt>
                <c:pt idx="38">
                  <c:v>87.442114939108762</c:v>
                </c:pt>
                <c:pt idx="39">
                  <c:v>87.442114939108762</c:v>
                </c:pt>
                <c:pt idx="40">
                  <c:v>88.387632279337453</c:v>
                </c:pt>
                <c:pt idx="41">
                  <c:v>88.387632279337453</c:v>
                </c:pt>
                <c:pt idx="42">
                  <c:v>88.387632279337453</c:v>
                </c:pt>
                <c:pt idx="43">
                  <c:v>98.054527607301225</c:v>
                </c:pt>
                <c:pt idx="44">
                  <c:v>98.054527607301225</c:v>
                </c:pt>
                <c:pt idx="45">
                  <c:v>98.054527607301225</c:v>
                </c:pt>
                <c:pt idx="46">
                  <c:v>100</c:v>
                </c:pt>
                <c:pt idx="47">
                  <c:v>100</c:v>
                </c:pt>
                <c:pt idx="48">
                  <c:v>100</c:v>
                </c:pt>
              </c:numCache>
            </c:numRef>
          </c:cat>
          <c:val>
            <c:numRef>
              <c:f>'Chart 2005'!$L$3:$L$51</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71.279677130335656</c:v>
                </c:pt>
                <c:pt idx="25">
                  <c:v>71.279677130335656</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numCache>
            </c:numRef>
          </c:val>
        </c:ser>
        <c:ser>
          <c:idx val="10"/>
          <c:order val="9"/>
          <c:tx>
            <c:strRef>
              <c:f>'Chart 2005'!$A$31</c:f>
              <c:strCache>
                <c:ptCount val="1"/>
                <c:pt idx="0">
                  <c:v>Education</c:v>
                </c:pt>
              </c:strCache>
            </c:strRef>
          </c:tx>
          <c:spPr>
            <a:pattFill prst="pct50">
              <a:fgClr>
                <a:srgbClr val="5FAFCD"/>
              </a:fgClr>
              <a:bgClr>
                <a:schemeClr val="bg1"/>
              </a:bgClr>
            </a:pattFill>
            <a:ln w="3175">
              <a:solidFill>
                <a:schemeClr val="bg1">
                  <a:lumMod val="85000"/>
                </a:schemeClr>
              </a:solidFill>
              <a:prstDash val="solid"/>
            </a:ln>
          </c:spPr>
          <c:dLbls>
            <c:delete val="1"/>
          </c:dLbls>
          <c:cat>
            <c:numRef>
              <c:f>'Chart 2005'!$C$3:$C$51</c:f>
              <c:numCache>
                <c:formatCode>m/d/yyyy</c:formatCode>
                <c:ptCount val="49"/>
                <c:pt idx="0">
                  <c:v>0</c:v>
                </c:pt>
                <c:pt idx="1">
                  <c:v>4.0678945695088427</c:v>
                </c:pt>
                <c:pt idx="2">
                  <c:v>4.0678945695088427</c:v>
                </c:pt>
                <c:pt idx="3">
                  <c:v>4.0678945695088427</c:v>
                </c:pt>
                <c:pt idx="4">
                  <c:v>8.3685701530949732</c:v>
                </c:pt>
                <c:pt idx="5">
                  <c:v>8.3685701530949732</c:v>
                </c:pt>
                <c:pt idx="6">
                  <c:v>8.3685701530949732</c:v>
                </c:pt>
                <c:pt idx="7">
                  <c:v>10.011664988961062</c:v>
                </c:pt>
                <c:pt idx="8">
                  <c:v>10.011664988961062</c:v>
                </c:pt>
                <c:pt idx="9">
                  <c:v>10.011664988961062</c:v>
                </c:pt>
                <c:pt idx="10">
                  <c:v>13.933508779854295</c:v>
                </c:pt>
                <c:pt idx="11">
                  <c:v>13.933508779854295</c:v>
                </c:pt>
                <c:pt idx="12">
                  <c:v>13.933508779854295</c:v>
                </c:pt>
                <c:pt idx="13">
                  <c:v>20.164089803895479</c:v>
                </c:pt>
                <c:pt idx="14">
                  <c:v>20.164089803895479</c:v>
                </c:pt>
                <c:pt idx="15">
                  <c:v>20.164089803895479</c:v>
                </c:pt>
                <c:pt idx="16">
                  <c:v>25.304446139196386</c:v>
                </c:pt>
                <c:pt idx="17">
                  <c:v>25.304446139196386</c:v>
                </c:pt>
                <c:pt idx="18">
                  <c:v>25.304446139196386</c:v>
                </c:pt>
                <c:pt idx="19">
                  <c:v>35.358510998678909</c:v>
                </c:pt>
                <c:pt idx="20">
                  <c:v>35.358510998678909</c:v>
                </c:pt>
                <c:pt idx="21">
                  <c:v>35.358510998678909</c:v>
                </c:pt>
                <c:pt idx="22">
                  <c:v>47.63198055206179</c:v>
                </c:pt>
                <c:pt idx="23">
                  <c:v>47.63198055206179</c:v>
                </c:pt>
                <c:pt idx="24">
                  <c:v>47.63198055206179</c:v>
                </c:pt>
                <c:pt idx="25">
                  <c:v>55.339311684350136</c:v>
                </c:pt>
                <c:pt idx="26">
                  <c:v>55.339311684350136</c:v>
                </c:pt>
                <c:pt idx="27">
                  <c:v>55.339311684350136</c:v>
                </c:pt>
                <c:pt idx="28">
                  <c:v>62.177588897009919</c:v>
                </c:pt>
                <c:pt idx="29">
                  <c:v>62.177588897009919</c:v>
                </c:pt>
                <c:pt idx="30">
                  <c:v>62.177588897009919</c:v>
                </c:pt>
                <c:pt idx="31">
                  <c:v>71.306941382508583</c:v>
                </c:pt>
                <c:pt idx="32">
                  <c:v>71.306941382508583</c:v>
                </c:pt>
                <c:pt idx="33">
                  <c:v>71.306941382508583</c:v>
                </c:pt>
                <c:pt idx="34">
                  <c:v>75.826905599352145</c:v>
                </c:pt>
                <c:pt idx="35">
                  <c:v>75.826905599352145</c:v>
                </c:pt>
                <c:pt idx="36">
                  <c:v>75.826905599352145</c:v>
                </c:pt>
                <c:pt idx="37">
                  <c:v>87.442114939108762</c:v>
                </c:pt>
                <c:pt idx="38">
                  <c:v>87.442114939108762</c:v>
                </c:pt>
                <c:pt idx="39">
                  <c:v>87.442114939108762</c:v>
                </c:pt>
                <c:pt idx="40">
                  <c:v>88.387632279337453</c:v>
                </c:pt>
                <c:pt idx="41">
                  <c:v>88.387632279337453</c:v>
                </c:pt>
                <c:pt idx="42">
                  <c:v>88.387632279337453</c:v>
                </c:pt>
                <c:pt idx="43">
                  <c:v>98.054527607301225</c:v>
                </c:pt>
                <c:pt idx="44">
                  <c:v>98.054527607301225</c:v>
                </c:pt>
                <c:pt idx="45">
                  <c:v>98.054527607301225</c:v>
                </c:pt>
                <c:pt idx="46">
                  <c:v>100</c:v>
                </c:pt>
                <c:pt idx="47">
                  <c:v>100</c:v>
                </c:pt>
                <c:pt idx="48">
                  <c:v>100</c:v>
                </c:pt>
              </c:numCache>
            </c:numRef>
          </c:cat>
          <c:val>
            <c:numRef>
              <c:f>'Chart 2005'!$M$3:$M$51</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68.788165358600949</c:v>
                </c:pt>
                <c:pt idx="28">
                  <c:v>68.788165358600949</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numCache>
            </c:numRef>
          </c:val>
        </c:ser>
        <c:ser>
          <c:idx val="11"/>
          <c:order val="10"/>
          <c:tx>
            <c:strRef>
              <c:f>'Chart 2005'!$A$34</c:f>
              <c:strCache>
                <c:ptCount val="1"/>
                <c:pt idx="0">
                  <c:v>Health and community services</c:v>
                </c:pt>
              </c:strCache>
            </c:strRef>
          </c:tx>
          <c:spPr>
            <a:pattFill prst="pct50">
              <a:fgClr>
                <a:srgbClr val="5FAFCD"/>
              </a:fgClr>
              <a:bgClr>
                <a:schemeClr val="bg1"/>
              </a:bgClr>
            </a:pattFill>
            <a:ln w="3175">
              <a:solidFill>
                <a:schemeClr val="bg1">
                  <a:lumMod val="85000"/>
                </a:schemeClr>
              </a:solidFill>
              <a:prstDash val="solid"/>
            </a:ln>
          </c:spPr>
          <c:dLbls>
            <c:delete val="1"/>
          </c:dLbls>
          <c:cat>
            <c:numRef>
              <c:f>'Chart 2005'!$C$3:$C$51</c:f>
              <c:numCache>
                <c:formatCode>m/d/yyyy</c:formatCode>
                <c:ptCount val="49"/>
                <c:pt idx="0">
                  <c:v>0</c:v>
                </c:pt>
                <c:pt idx="1">
                  <c:v>4.0678945695088427</c:v>
                </c:pt>
                <c:pt idx="2">
                  <c:v>4.0678945695088427</c:v>
                </c:pt>
                <c:pt idx="3">
                  <c:v>4.0678945695088427</c:v>
                </c:pt>
                <c:pt idx="4">
                  <c:v>8.3685701530949732</c:v>
                </c:pt>
                <c:pt idx="5">
                  <c:v>8.3685701530949732</c:v>
                </c:pt>
                <c:pt idx="6">
                  <c:v>8.3685701530949732</c:v>
                </c:pt>
                <c:pt idx="7">
                  <c:v>10.011664988961062</c:v>
                </c:pt>
                <c:pt idx="8">
                  <c:v>10.011664988961062</c:v>
                </c:pt>
                <c:pt idx="9">
                  <c:v>10.011664988961062</c:v>
                </c:pt>
                <c:pt idx="10">
                  <c:v>13.933508779854295</c:v>
                </c:pt>
                <c:pt idx="11">
                  <c:v>13.933508779854295</c:v>
                </c:pt>
                <c:pt idx="12">
                  <c:v>13.933508779854295</c:v>
                </c:pt>
                <c:pt idx="13">
                  <c:v>20.164089803895479</c:v>
                </c:pt>
                <c:pt idx="14">
                  <c:v>20.164089803895479</c:v>
                </c:pt>
                <c:pt idx="15">
                  <c:v>20.164089803895479</c:v>
                </c:pt>
                <c:pt idx="16">
                  <c:v>25.304446139196386</c:v>
                </c:pt>
                <c:pt idx="17">
                  <c:v>25.304446139196386</c:v>
                </c:pt>
                <c:pt idx="18">
                  <c:v>25.304446139196386</c:v>
                </c:pt>
                <c:pt idx="19">
                  <c:v>35.358510998678909</c:v>
                </c:pt>
                <c:pt idx="20">
                  <c:v>35.358510998678909</c:v>
                </c:pt>
                <c:pt idx="21">
                  <c:v>35.358510998678909</c:v>
                </c:pt>
                <c:pt idx="22">
                  <c:v>47.63198055206179</c:v>
                </c:pt>
                <c:pt idx="23">
                  <c:v>47.63198055206179</c:v>
                </c:pt>
                <c:pt idx="24">
                  <c:v>47.63198055206179</c:v>
                </c:pt>
                <c:pt idx="25">
                  <c:v>55.339311684350136</c:v>
                </c:pt>
                <c:pt idx="26">
                  <c:v>55.339311684350136</c:v>
                </c:pt>
                <c:pt idx="27">
                  <c:v>55.339311684350136</c:v>
                </c:pt>
                <c:pt idx="28">
                  <c:v>62.177588897009919</c:v>
                </c:pt>
                <c:pt idx="29">
                  <c:v>62.177588897009919</c:v>
                </c:pt>
                <c:pt idx="30">
                  <c:v>62.177588897009919</c:v>
                </c:pt>
                <c:pt idx="31">
                  <c:v>71.306941382508583</c:v>
                </c:pt>
                <c:pt idx="32">
                  <c:v>71.306941382508583</c:v>
                </c:pt>
                <c:pt idx="33">
                  <c:v>71.306941382508583</c:v>
                </c:pt>
                <c:pt idx="34">
                  <c:v>75.826905599352145</c:v>
                </c:pt>
                <c:pt idx="35">
                  <c:v>75.826905599352145</c:v>
                </c:pt>
                <c:pt idx="36">
                  <c:v>75.826905599352145</c:v>
                </c:pt>
                <c:pt idx="37">
                  <c:v>87.442114939108762</c:v>
                </c:pt>
                <c:pt idx="38">
                  <c:v>87.442114939108762</c:v>
                </c:pt>
                <c:pt idx="39">
                  <c:v>87.442114939108762</c:v>
                </c:pt>
                <c:pt idx="40">
                  <c:v>88.387632279337453</c:v>
                </c:pt>
                <c:pt idx="41">
                  <c:v>88.387632279337453</c:v>
                </c:pt>
                <c:pt idx="42">
                  <c:v>88.387632279337453</c:v>
                </c:pt>
                <c:pt idx="43">
                  <c:v>98.054527607301225</c:v>
                </c:pt>
                <c:pt idx="44">
                  <c:v>98.054527607301225</c:v>
                </c:pt>
                <c:pt idx="45">
                  <c:v>98.054527607301225</c:v>
                </c:pt>
                <c:pt idx="46">
                  <c:v>100</c:v>
                </c:pt>
                <c:pt idx="47">
                  <c:v>100</c:v>
                </c:pt>
                <c:pt idx="48">
                  <c:v>100</c:v>
                </c:pt>
              </c:numCache>
            </c:numRef>
          </c:cat>
          <c:val>
            <c:numRef>
              <c:f>'Chart 2005'!$N$3:$N$51</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66.756840178139242</c:v>
                </c:pt>
                <c:pt idx="31">
                  <c:v>66.756840178139242</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numCache>
            </c:numRef>
          </c:val>
        </c:ser>
        <c:ser>
          <c:idx val="12"/>
          <c:order val="11"/>
          <c:tx>
            <c:strRef>
              <c:f>'Chart 2005'!$A$37</c:f>
              <c:strCache>
                <c:ptCount val="1"/>
                <c:pt idx="0">
                  <c:v>Government administration and defence </c:v>
                </c:pt>
              </c:strCache>
            </c:strRef>
          </c:tx>
          <c:spPr>
            <a:pattFill prst="pct50">
              <a:fgClr>
                <a:srgbClr val="5FAFCD"/>
              </a:fgClr>
              <a:bgClr>
                <a:schemeClr val="bg1"/>
              </a:bgClr>
            </a:pattFill>
            <a:ln w="3175">
              <a:solidFill>
                <a:schemeClr val="bg1">
                  <a:lumMod val="85000"/>
                </a:schemeClr>
              </a:solidFill>
              <a:prstDash val="solid"/>
            </a:ln>
          </c:spPr>
          <c:dLbls>
            <c:delete val="1"/>
          </c:dLbls>
          <c:cat>
            <c:numRef>
              <c:f>'Chart 2005'!$C$3:$C$51</c:f>
              <c:numCache>
                <c:formatCode>m/d/yyyy</c:formatCode>
                <c:ptCount val="49"/>
                <c:pt idx="0">
                  <c:v>0</c:v>
                </c:pt>
                <c:pt idx="1">
                  <c:v>4.0678945695088427</c:v>
                </c:pt>
                <c:pt idx="2">
                  <c:v>4.0678945695088427</c:v>
                </c:pt>
                <c:pt idx="3">
                  <c:v>4.0678945695088427</c:v>
                </c:pt>
                <c:pt idx="4">
                  <c:v>8.3685701530949732</c:v>
                </c:pt>
                <c:pt idx="5">
                  <c:v>8.3685701530949732</c:v>
                </c:pt>
                <c:pt idx="6">
                  <c:v>8.3685701530949732</c:v>
                </c:pt>
                <c:pt idx="7">
                  <c:v>10.011664988961062</c:v>
                </c:pt>
                <c:pt idx="8">
                  <c:v>10.011664988961062</c:v>
                </c:pt>
                <c:pt idx="9">
                  <c:v>10.011664988961062</c:v>
                </c:pt>
                <c:pt idx="10">
                  <c:v>13.933508779854295</c:v>
                </c:pt>
                <c:pt idx="11">
                  <c:v>13.933508779854295</c:v>
                </c:pt>
                <c:pt idx="12">
                  <c:v>13.933508779854295</c:v>
                </c:pt>
                <c:pt idx="13">
                  <c:v>20.164089803895479</c:v>
                </c:pt>
                <c:pt idx="14">
                  <c:v>20.164089803895479</c:v>
                </c:pt>
                <c:pt idx="15">
                  <c:v>20.164089803895479</c:v>
                </c:pt>
                <c:pt idx="16">
                  <c:v>25.304446139196386</c:v>
                </c:pt>
                <c:pt idx="17">
                  <c:v>25.304446139196386</c:v>
                </c:pt>
                <c:pt idx="18">
                  <c:v>25.304446139196386</c:v>
                </c:pt>
                <c:pt idx="19">
                  <c:v>35.358510998678909</c:v>
                </c:pt>
                <c:pt idx="20">
                  <c:v>35.358510998678909</c:v>
                </c:pt>
                <c:pt idx="21">
                  <c:v>35.358510998678909</c:v>
                </c:pt>
                <c:pt idx="22">
                  <c:v>47.63198055206179</c:v>
                </c:pt>
                <c:pt idx="23">
                  <c:v>47.63198055206179</c:v>
                </c:pt>
                <c:pt idx="24">
                  <c:v>47.63198055206179</c:v>
                </c:pt>
                <c:pt idx="25">
                  <c:v>55.339311684350136</c:v>
                </c:pt>
                <c:pt idx="26">
                  <c:v>55.339311684350136</c:v>
                </c:pt>
                <c:pt idx="27">
                  <c:v>55.339311684350136</c:v>
                </c:pt>
                <c:pt idx="28">
                  <c:v>62.177588897009919</c:v>
                </c:pt>
                <c:pt idx="29">
                  <c:v>62.177588897009919</c:v>
                </c:pt>
                <c:pt idx="30">
                  <c:v>62.177588897009919</c:v>
                </c:pt>
                <c:pt idx="31">
                  <c:v>71.306941382508583</c:v>
                </c:pt>
                <c:pt idx="32">
                  <c:v>71.306941382508583</c:v>
                </c:pt>
                <c:pt idx="33">
                  <c:v>71.306941382508583</c:v>
                </c:pt>
                <c:pt idx="34">
                  <c:v>75.826905599352145</c:v>
                </c:pt>
                <c:pt idx="35">
                  <c:v>75.826905599352145</c:v>
                </c:pt>
                <c:pt idx="36">
                  <c:v>75.826905599352145</c:v>
                </c:pt>
                <c:pt idx="37">
                  <c:v>87.442114939108762</c:v>
                </c:pt>
                <c:pt idx="38">
                  <c:v>87.442114939108762</c:v>
                </c:pt>
                <c:pt idx="39">
                  <c:v>87.442114939108762</c:v>
                </c:pt>
                <c:pt idx="40">
                  <c:v>88.387632279337453</c:v>
                </c:pt>
                <c:pt idx="41">
                  <c:v>88.387632279337453</c:v>
                </c:pt>
                <c:pt idx="42">
                  <c:v>88.387632279337453</c:v>
                </c:pt>
                <c:pt idx="43">
                  <c:v>98.054527607301225</c:v>
                </c:pt>
                <c:pt idx="44">
                  <c:v>98.054527607301225</c:v>
                </c:pt>
                <c:pt idx="45">
                  <c:v>98.054527607301225</c:v>
                </c:pt>
                <c:pt idx="46">
                  <c:v>100</c:v>
                </c:pt>
                <c:pt idx="47">
                  <c:v>100</c:v>
                </c:pt>
                <c:pt idx="48">
                  <c:v>100</c:v>
                </c:pt>
              </c:numCache>
            </c:numRef>
          </c:cat>
          <c:val>
            <c:numRef>
              <c:f>'Chart 2005'!$O$3:$O$51</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59.088926572157597</c:v>
                </c:pt>
                <c:pt idx="34">
                  <c:v>59.088926572157597</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numCache>
            </c:numRef>
          </c:val>
        </c:ser>
        <c:ser>
          <c:idx val="13"/>
          <c:order val="12"/>
          <c:tx>
            <c:strRef>
              <c:f>'Chart 2005'!$P$2</c:f>
              <c:strCache>
                <c:ptCount val="1"/>
                <c:pt idx="0">
                  <c:v>Manufacturing </c:v>
                </c:pt>
              </c:strCache>
            </c:strRef>
          </c:tx>
          <c:spPr>
            <a:solidFill>
              <a:srgbClr val="FFC000"/>
            </a:solidFill>
            <a:ln w="3175">
              <a:solidFill>
                <a:schemeClr val="bg1">
                  <a:lumMod val="85000"/>
                </a:schemeClr>
              </a:solidFill>
              <a:prstDash val="solid"/>
            </a:ln>
          </c:spPr>
          <c:dLbls>
            <c:delete val="1"/>
          </c:dLbls>
          <c:cat>
            <c:numRef>
              <c:f>'Chart 2005'!$C$3:$C$51</c:f>
              <c:numCache>
                <c:formatCode>m/d/yyyy</c:formatCode>
                <c:ptCount val="49"/>
                <c:pt idx="0">
                  <c:v>0</c:v>
                </c:pt>
                <c:pt idx="1">
                  <c:v>4.0678945695088427</c:v>
                </c:pt>
                <c:pt idx="2">
                  <c:v>4.0678945695088427</c:v>
                </c:pt>
                <c:pt idx="3">
                  <c:v>4.0678945695088427</c:v>
                </c:pt>
                <c:pt idx="4">
                  <c:v>8.3685701530949732</c:v>
                </c:pt>
                <c:pt idx="5">
                  <c:v>8.3685701530949732</c:v>
                </c:pt>
                <c:pt idx="6">
                  <c:v>8.3685701530949732</c:v>
                </c:pt>
                <c:pt idx="7">
                  <c:v>10.011664988961062</c:v>
                </c:pt>
                <c:pt idx="8">
                  <c:v>10.011664988961062</c:v>
                </c:pt>
                <c:pt idx="9">
                  <c:v>10.011664988961062</c:v>
                </c:pt>
                <c:pt idx="10">
                  <c:v>13.933508779854295</c:v>
                </c:pt>
                <c:pt idx="11">
                  <c:v>13.933508779854295</c:v>
                </c:pt>
                <c:pt idx="12">
                  <c:v>13.933508779854295</c:v>
                </c:pt>
                <c:pt idx="13">
                  <c:v>20.164089803895479</c:v>
                </c:pt>
                <c:pt idx="14">
                  <c:v>20.164089803895479</c:v>
                </c:pt>
                <c:pt idx="15">
                  <c:v>20.164089803895479</c:v>
                </c:pt>
                <c:pt idx="16">
                  <c:v>25.304446139196386</c:v>
                </c:pt>
                <c:pt idx="17">
                  <c:v>25.304446139196386</c:v>
                </c:pt>
                <c:pt idx="18">
                  <c:v>25.304446139196386</c:v>
                </c:pt>
                <c:pt idx="19">
                  <c:v>35.358510998678909</c:v>
                </c:pt>
                <c:pt idx="20">
                  <c:v>35.358510998678909</c:v>
                </c:pt>
                <c:pt idx="21">
                  <c:v>35.358510998678909</c:v>
                </c:pt>
                <c:pt idx="22">
                  <c:v>47.63198055206179</c:v>
                </c:pt>
                <c:pt idx="23">
                  <c:v>47.63198055206179</c:v>
                </c:pt>
                <c:pt idx="24">
                  <c:v>47.63198055206179</c:v>
                </c:pt>
                <c:pt idx="25">
                  <c:v>55.339311684350136</c:v>
                </c:pt>
                <c:pt idx="26">
                  <c:v>55.339311684350136</c:v>
                </c:pt>
                <c:pt idx="27">
                  <c:v>55.339311684350136</c:v>
                </c:pt>
                <c:pt idx="28">
                  <c:v>62.177588897009919</c:v>
                </c:pt>
                <c:pt idx="29">
                  <c:v>62.177588897009919</c:v>
                </c:pt>
                <c:pt idx="30">
                  <c:v>62.177588897009919</c:v>
                </c:pt>
                <c:pt idx="31">
                  <c:v>71.306941382508583</c:v>
                </c:pt>
                <c:pt idx="32">
                  <c:v>71.306941382508583</c:v>
                </c:pt>
                <c:pt idx="33">
                  <c:v>71.306941382508583</c:v>
                </c:pt>
                <c:pt idx="34">
                  <c:v>75.826905599352145</c:v>
                </c:pt>
                <c:pt idx="35">
                  <c:v>75.826905599352145</c:v>
                </c:pt>
                <c:pt idx="36">
                  <c:v>75.826905599352145</c:v>
                </c:pt>
                <c:pt idx="37">
                  <c:v>87.442114939108762</c:v>
                </c:pt>
                <c:pt idx="38">
                  <c:v>87.442114939108762</c:v>
                </c:pt>
                <c:pt idx="39">
                  <c:v>87.442114939108762</c:v>
                </c:pt>
                <c:pt idx="40">
                  <c:v>88.387632279337453</c:v>
                </c:pt>
                <c:pt idx="41">
                  <c:v>88.387632279337453</c:v>
                </c:pt>
                <c:pt idx="42">
                  <c:v>88.387632279337453</c:v>
                </c:pt>
                <c:pt idx="43">
                  <c:v>98.054527607301225</c:v>
                </c:pt>
                <c:pt idx="44">
                  <c:v>98.054527607301225</c:v>
                </c:pt>
                <c:pt idx="45">
                  <c:v>98.054527607301225</c:v>
                </c:pt>
                <c:pt idx="46">
                  <c:v>100</c:v>
                </c:pt>
                <c:pt idx="47">
                  <c:v>100</c:v>
                </c:pt>
                <c:pt idx="48">
                  <c:v>100</c:v>
                </c:pt>
              </c:numCache>
            </c:numRef>
          </c:cat>
          <c:val>
            <c:numRef>
              <c:f>'Chart 2005'!$P$3:$P$50</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55.700588467061095</c:v>
                </c:pt>
                <c:pt idx="37">
                  <c:v>55.700588467061095</c:v>
                </c:pt>
                <c:pt idx="38">
                  <c:v>0</c:v>
                </c:pt>
                <c:pt idx="40">
                  <c:v>0</c:v>
                </c:pt>
                <c:pt idx="41">
                  <c:v>0</c:v>
                </c:pt>
                <c:pt idx="42">
                  <c:v>0</c:v>
                </c:pt>
                <c:pt idx="43">
                  <c:v>0</c:v>
                </c:pt>
                <c:pt idx="44">
                  <c:v>0</c:v>
                </c:pt>
                <c:pt idx="45">
                  <c:v>0</c:v>
                </c:pt>
                <c:pt idx="46">
                  <c:v>0</c:v>
                </c:pt>
                <c:pt idx="47">
                  <c:v>0</c:v>
                </c:pt>
              </c:numCache>
            </c:numRef>
          </c:val>
        </c:ser>
        <c:ser>
          <c:idx val="14"/>
          <c:order val="13"/>
          <c:tx>
            <c:strRef>
              <c:f>'Chart 2005'!$Q$2</c:f>
              <c:strCache>
                <c:ptCount val="1"/>
                <c:pt idx="0">
                  <c:v>Electricity, gas and water </c:v>
                </c:pt>
              </c:strCache>
            </c:strRef>
          </c:tx>
          <c:spPr>
            <a:solidFill>
              <a:srgbClr val="5FAFCD"/>
            </a:solidFill>
            <a:ln w="3175">
              <a:solidFill>
                <a:schemeClr val="bg1">
                  <a:lumMod val="85000"/>
                </a:schemeClr>
              </a:solidFill>
              <a:prstDash val="solid"/>
            </a:ln>
          </c:spPr>
          <c:dLbls>
            <c:delete val="1"/>
          </c:dLbls>
          <c:cat>
            <c:numRef>
              <c:f>'Chart 2005'!$C$3:$C$51</c:f>
              <c:numCache>
                <c:formatCode>m/d/yyyy</c:formatCode>
                <c:ptCount val="49"/>
                <c:pt idx="0">
                  <c:v>0</c:v>
                </c:pt>
                <c:pt idx="1">
                  <c:v>4.0678945695088427</c:v>
                </c:pt>
                <c:pt idx="2">
                  <c:v>4.0678945695088427</c:v>
                </c:pt>
                <c:pt idx="3">
                  <c:v>4.0678945695088427</c:v>
                </c:pt>
                <c:pt idx="4">
                  <c:v>8.3685701530949732</c:v>
                </c:pt>
                <c:pt idx="5">
                  <c:v>8.3685701530949732</c:v>
                </c:pt>
                <c:pt idx="6">
                  <c:v>8.3685701530949732</c:v>
                </c:pt>
                <c:pt idx="7">
                  <c:v>10.011664988961062</c:v>
                </c:pt>
                <c:pt idx="8">
                  <c:v>10.011664988961062</c:v>
                </c:pt>
                <c:pt idx="9">
                  <c:v>10.011664988961062</c:v>
                </c:pt>
                <c:pt idx="10">
                  <c:v>13.933508779854295</c:v>
                </c:pt>
                <c:pt idx="11">
                  <c:v>13.933508779854295</c:v>
                </c:pt>
                <c:pt idx="12">
                  <c:v>13.933508779854295</c:v>
                </c:pt>
                <c:pt idx="13">
                  <c:v>20.164089803895479</c:v>
                </c:pt>
                <c:pt idx="14">
                  <c:v>20.164089803895479</c:v>
                </c:pt>
                <c:pt idx="15">
                  <c:v>20.164089803895479</c:v>
                </c:pt>
                <c:pt idx="16">
                  <c:v>25.304446139196386</c:v>
                </c:pt>
                <c:pt idx="17">
                  <c:v>25.304446139196386</c:v>
                </c:pt>
                <c:pt idx="18">
                  <c:v>25.304446139196386</c:v>
                </c:pt>
                <c:pt idx="19">
                  <c:v>35.358510998678909</c:v>
                </c:pt>
                <c:pt idx="20">
                  <c:v>35.358510998678909</c:v>
                </c:pt>
                <c:pt idx="21">
                  <c:v>35.358510998678909</c:v>
                </c:pt>
                <c:pt idx="22">
                  <c:v>47.63198055206179</c:v>
                </c:pt>
                <c:pt idx="23">
                  <c:v>47.63198055206179</c:v>
                </c:pt>
                <c:pt idx="24">
                  <c:v>47.63198055206179</c:v>
                </c:pt>
                <c:pt idx="25">
                  <c:v>55.339311684350136</c:v>
                </c:pt>
                <c:pt idx="26">
                  <c:v>55.339311684350136</c:v>
                </c:pt>
                <c:pt idx="27">
                  <c:v>55.339311684350136</c:v>
                </c:pt>
                <c:pt idx="28">
                  <c:v>62.177588897009919</c:v>
                </c:pt>
                <c:pt idx="29">
                  <c:v>62.177588897009919</c:v>
                </c:pt>
                <c:pt idx="30">
                  <c:v>62.177588897009919</c:v>
                </c:pt>
                <c:pt idx="31">
                  <c:v>71.306941382508583</c:v>
                </c:pt>
                <c:pt idx="32">
                  <c:v>71.306941382508583</c:v>
                </c:pt>
                <c:pt idx="33">
                  <c:v>71.306941382508583</c:v>
                </c:pt>
                <c:pt idx="34">
                  <c:v>75.826905599352145</c:v>
                </c:pt>
                <c:pt idx="35">
                  <c:v>75.826905599352145</c:v>
                </c:pt>
                <c:pt idx="36">
                  <c:v>75.826905599352145</c:v>
                </c:pt>
                <c:pt idx="37">
                  <c:v>87.442114939108762</c:v>
                </c:pt>
                <c:pt idx="38">
                  <c:v>87.442114939108762</c:v>
                </c:pt>
                <c:pt idx="39">
                  <c:v>87.442114939108762</c:v>
                </c:pt>
                <c:pt idx="40">
                  <c:v>88.387632279337453</c:v>
                </c:pt>
                <c:pt idx="41">
                  <c:v>88.387632279337453</c:v>
                </c:pt>
                <c:pt idx="42">
                  <c:v>88.387632279337453</c:v>
                </c:pt>
                <c:pt idx="43">
                  <c:v>98.054527607301225</c:v>
                </c:pt>
                <c:pt idx="44">
                  <c:v>98.054527607301225</c:v>
                </c:pt>
                <c:pt idx="45">
                  <c:v>98.054527607301225</c:v>
                </c:pt>
                <c:pt idx="46">
                  <c:v>100</c:v>
                </c:pt>
                <c:pt idx="47">
                  <c:v>100</c:v>
                </c:pt>
                <c:pt idx="48">
                  <c:v>100</c:v>
                </c:pt>
              </c:numCache>
            </c:numRef>
          </c:cat>
          <c:val>
            <c:numRef>
              <c:f>'Chart 2005'!$Q$3:$Q$51</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52.161661841293771</c:v>
                </c:pt>
                <c:pt idx="40">
                  <c:v>52.161661841293771</c:v>
                </c:pt>
                <c:pt idx="41">
                  <c:v>0</c:v>
                </c:pt>
                <c:pt idx="42">
                  <c:v>0</c:v>
                </c:pt>
                <c:pt idx="43">
                  <c:v>0</c:v>
                </c:pt>
                <c:pt idx="44">
                  <c:v>0</c:v>
                </c:pt>
                <c:pt idx="45">
                  <c:v>0</c:v>
                </c:pt>
                <c:pt idx="46">
                  <c:v>0</c:v>
                </c:pt>
                <c:pt idx="47">
                  <c:v>0</c:v>
                </c:pt>
                <c:pt idx="48">
                  <c:v>0</c:v>
                </c:pt>
              </c:numCache>
            </c:numRef>
          </c:val>
        </c:ser>
        <c:ser>
          <c:idx val="15"/>
          <c:order val="14"/>
          <c:tx>
            <c:strRef>
              <c:f>'Chart 2005'!$R$2</c:f>
              <c:strCache>
                <c:ptCount val="1"/>
                <c:pt idx="0">
                  <c:v>Construction</c:v>
                </c:pt>
              </c:strCache>
            </c:strRef>
          </c:tx>
          <c:spPr>
            <a:solidFill>
              <a:srgbClr val="5FAFCD"/>
            </a:solidFill>
            <a:ln w="3175">
              <a:solidFill>
                <a:schemeClr val="bg1">
                  <a:lumMod val="85000"/>
                </a:schemeClr>
              </a:solidFill>
              <a:prstDash val="solid"/>
            </a:ln>
          </c:spPr>
          <c:dLbls>
            <c:delete val="1"/>
          </c:dLbls>
          <c:cat>
            <c:numRef>
              <c:f>'Chart 2005'!$C$3:$C$51</c:f>
              <c:numCache>
                <c:formatCode>m/d/yyyy</c:formatCode>
                <c:ptCount val="49"/>
                <c:pt idx="0">
                  <c:v>0</c:v>
                </c:pt>
                <c:pt idx="1">
                  <c:v>4.0678945695088427</c:v>
                </c:pt>
                <c:pt idx="2">
                  <c:v>4.0678945695088427</c:v>
                </c:pt>
                <c:pt idx="3">
                  <c:v>4.0678945695088427</c:v>
                </c:pt>
                <c:pt idx="4">
                  <c:v>8.3685701530949732</c:v>
                </c:pt>
                <c:pt idx="5">
                  <c:v>8.3685701530949732</c:v>
                </c:pt>
                <c:pt idx="6">
                  <c:v>8.3685701530949732</c:v>
                </c:pt>
                <c:pt idx="7">
                  <c:v>10.011664988961062</c:v>
                </c:pt>
                <c:pt idx="8">
                  <c:v>10.011664988961062</c:v>
                </c:pt>
                <c:pt idx="9">
                  <c:v>10.011664988961062</c:v>
                </c:pt>
                <c:pt idx="10">
                  <c:v>13.933508779854295</c:v>
                </c:pt>
                <c:pt idx="11">
                  <c:v>13.933508779854295</c:v>
                </c:pt>
                <c:pt idx="12">
                  <c:v>13.933508779854295</c:v>
                </c:pt>
                <c:pt idx="13">
                  <c:v>20.164089803895479</c:v>
                </c:pt>
                <c:pt idx="14">
                  <c:v>20.164089803895479</c:v>
                </c:pt>
                <c:pt idx="15">
                  <c:v>20.164089803895479</c:v>
                </c:pt>
                <c:pt idx="16">
                  <c:v>25.304446139196386</c:v>
                </c:pt>
                <c:pt idx="17">
                  <c:v>25.304446139196386</c:v>
                </c:pt>
                <c:pt idx="18">
                  <c:v>25.304446139196386</c:v>
                </c:pt>
                <c:pt idx="19">
                  <c:v>35.358510998678909</c:v>
                </c:pt>
                <c:pt idx="20">
                  <c:v>35.358510998678909</c:v>
                </c:pt>
                <c:pt idx="21">
                  <c:v>35.358510998678909</c:v>
                </c:pt>
                <c:pt idx="22">
                  <c:v>47.63198055206179</c:v>
                </c:pt>
                <c:pt idx="23">
                  <c:v>47.63198055206179</c:v>
                </c:pt>
                <c:pt idx="24">
                  <c:v>47.63198055206179</c:v>
                </c:pt>
                <c:pt idx="25">
                  <c:v>55.339311684350136</c:v>
                </c:pt>
                <c:pt idx="26">
                  <c:v>55.339311684350136</c:v>
                </c:pt>
                <c:pt idx="27">
                  <c:v>55.339311684350136</c:v>
                </c:pt>
                <c:pt idx="28">
                  <c:v>62.177588897009919</c:v>
                </c:pt>
                <c:pt idx="29">
                  <c:v>62.177588897009919</c:v>
                </c:pt>
                <c:pt idx="30">
                  <c:v>62.177588897009919</c:v>
                </c:pt>
                <c:pt idx="31">
                  <c:v>71.306941382508583</c:v>
                </c:pt>
                <c:pt idx="32">
                  <c:v>71.306941382508583</c:v>
                </c:pt>
                <c:pt idx="33">
                  <c:v>71.306941382508583</c:v>
                </c:pt>
                <c:pt idx="34">
                  <c:v>75.826905599352145</c:v>
                </c:pt>
                <c:pt idx="35">
                  <c:v>75.826905599352145</c:v>
                </c:pt>
                <c:pt idx="36">
                  <c:v>75.826905599352145</c:v>
                </c:pt>
                <c:pt idx="37">
                  <c:v>87.442114939108762</c:v>
                </c:pt>
                <c:pt idx="38">
                  <c:v>87.442114939108762</c:v>
                </c:pt>
                <c:pt idx="39">
                  <c:v>87.442114939108762</c:v>
                </c:pt>
                <c:pt idx="40">
                  <c:v>88.387632279337453</c:v>
                </c:pt>
                <c:pt idx="41">
                  <c:v>88.387632279337453</c:v>
                </c:pt>
                <c:pt idx="42">
                  <c:v>88.387632279337453</c:v>
                </c:pt>
                <c:pt idx="43">
                  <c:v>98.054527607301225</c:v>
                </c:pt>
                <c:pt idx="44">
                  <c:v>98.054527607301225</c:v>
                </c:pt>
                <c:pt idx="45">
                  <c:v>98.054527607301225</c:v>
                </c:pt>
                <c:pt idx="46">
                  <c:v>100</c:v>
                </c:pt>
                <c:pt idx="47">
                  <c:v>100</c:v>
                </c:pt>
                <c:pt idx="48">
                  <c:v>100</c:v>
                </c:pt>
              </c:numCache>
            </c:numRef>
          </c:cat>
          <c:val>
            <c:numRef>
              <c:f>'Chart 2005'!$R$3:$R$51</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51.922719574410046</c:v>
                </c:pt>
                <c:pt idx="43">
                  <c:v>51.922719574410046</c:v>
                </c:pt>
                <c:pt idx="44">
                  <c:v>0</c:v>
                </c:pt>
                <c:pt idx="45">
                  <c:v>0</c:v>
                </c:pt>
                <c:pt idx="46">
                  <c:v>0</c:v>
                </c:pt>
                <c:pt idx="47">
                  <c:v>0</c:v>
                </c:pt>
                <c:pt idx="48">
                  <c:v>0</c:v>
                </c:pt>
              </c:numCache>
            </c:numRef>
          </c:val>
        </c:ser>
        <c:ser>
          <c:idx val="16"/>
          <c:order val="15"/>
          <c:tx>
            <c:strRef>
              <c:f>'Chart 2005'!$S$2</c:f>
              <c:strCache>
                <c:ptCount val="1"/>
                <c:pt idx="0">
                  <c:v>Communication services </c:v>
                </c:pt>
              </c:strCache>
            </c:strRef>
          </c:tx>
          <c:spPr>
            <a:solidFill>
              <a:srgbClr val="5FAFCD"/>
            </a:solidFill>
            <a:ln w="3175">
              <a:solidFill>
                <a:schemeClr val="bg1">
                  <a:lumMod val="85000"/>
                </a:schemeClr>
              </a:solidFill>
              <a:prstDash val="solid"/>
            </a:ln>
          </c:spPr>
          <c:dLbls>
            <c:delete val="1"/>
          </c:dLbls>
          <c:cat>
            <c:numRef>
              <c:f>'Chart 2005'!$C$3:$C$51</c:f>
              <c:numCache>
                <c:formatCode>m/d/yyyy</c:formatCode>
                <c:ptCount val="49"/>
                <c:pt idx="0">
                  <c:v>0</c:v>
                </c:pt>
                <c:pt idx="1">
                  <c:v>4.0678945695088427</c:v>
                </c:pt>
                <c:pt idx="2">
                  <c:v>4.0678945695088427</c:v>
                </c:pt>
                <c:pt idx="3">
                  <c:v>4.0678945695088427</c:v>
                </c:pt>
                <c:pt idx="4">
                  <c:v>8.3685701530949732</c:v>
                </c:pt>
                <c:pt idx="5">
                  <c:v>8.3685701530949732</c:v>
                </c:pt>
                <c:pt idx="6">
                  <c:v>8.3685701530949732</c:v>
                </c:pt>
                <c:pt idx="7">
                  <c:v>10.011664988961062</c:v>
                </c:pt>
                <c:pt idx="8">
                  <c:v>10.011664988961062</c:v>
                </c:pt>
                <c:pt idx="9">
                  <c:v>10.011664988961062</c:v>
                </c:pt>
                <c:pt idx="10">
                  <c:v>13.933508779854295</c:v>
                </c:pt>
                <c:pt idx="11">
                  <c:v>13.933508779854295</c:v>
                </c:pt>
                <c:pt idx="12">
                  <c:v>13.933508779854295</c:v>
                </c:pt>
                <c:pt idx="13">
                  <c:v>20.164089803895479</c:v>
                </c:pt>
                <c:pt idx="14">
                  <c:v>20.164089803895479</c:v>
                </c:pt>
                <c:pt idx="15">
                  <c:v>20.164089803895479</c:v>
                </c:pt>
                <c:pt idx="16">
                  <c:v>25.304446139196386</c:v>
                </c:pt>
                <c:pt idx="17">
                  <c:v>25.304446139196386</c:v>
                </c:pt>
                <c:pt idx="18">
                  <c:v>25.304446139196386</c:v>
                </c:pt>
                <c:pt idx="19">
                  <c:v>35.358510998678909</c:v>
                </c:pt>
                <c:pt idx="20">
                  <c:v>35.358510998678909</c:v>
                </c:pt>
                <c:pt idx="21">
                  <c:v>35.358510998678909</c:v>
                </c:pt>
                <c:pt idx="22">
                  <c:v>47.63198055206179</c:v>
                </c:pt>
                <c:pt idx="23">
                  <c:v>47.63198055206179</c:v>
                </c:pt>
                <c:pt idx="24">
                  <c:v>47.63198055206179</c:v>
                </c:pt>
                <c:pt idx="25">
                  <c:v>55.339311684350136</c:v>
                </c:pt>
                <c:pt idx="26">
                  <c:v>55.339311684350136</c:v>
                </c:pt>
                <c:pt idx="27">
                  <c:v>55.339311684350136</c:v>
                </c:pt>
                <c:pt idx="28">
                  <c:v>62.177588897009919</c:v>
                </c:pt>
                <c:pt idx="29">
                  <c:v>62.177588897009919</c:v>
                </c:pt>
                <c:pt idx="30">
                  <c:v>62.177588897009919</c:v>
                </c:pt>
                <c:pt idx="31">
                  <c:v>71.306941382508583</c:v>
                </c:pt>
                <c:pt idx="32">
                  <c:v>71.306941382508583</c:v>
                </c:pt>
                <c:pt idx="33">
                  <c:v>71.306941382508583</c:v>
                </c:pt>
                <c:pt idx="34">
                  <c:v>75.826905599352145</c:v>
                </c:pt>
                <c:pt idx="35">
                  <c:v>75.826905599352145</c:v>
                </c:pt>
                <c:pt idx="36">
                  <c:v>75.826905599352145</c:v>
                </c:pt>
                <c:pt idx="37">
                  <c:v>87.442114939108762</c:v>
                </c:pt>
                <c:pt idx="38">
                  <c:v>87.442114939108762</c:v>
                </c:pt>
                <c:pt idx="39">
                  <c:v>87.442114939108762</c:v>
                </c:pt>
                <c:pt idx="40">
                  <c:v>88.387632279337453</c:v>
                </c:pt>
                <c:pt idx="41">
                  <c:v>88.387632279337453</c:v>
                </c:pt>
                <c:pt idx="42">
                  <c:v>88.387632279337453</c:v>
                </c:pt>
                <c:pt idx="43">
                  <c:v>98.054527607301225</c:v>
                </c:pt>
                <c:pt idx="44">
                  <c:v>98.054527607301225</c:v>
                </c:pt>
                <c:pt idx="45">
                  <c:v>98.054527607301225</c:v>
                </c:pt>
                <c:pt idx="46">
                  <c:v>100</c:v>
                </c:pt>
                <c:pt idx="47">
                  <c:v>100</c:v>
                </c:pt>
                <c:pt idx="48">
                  <c:v>100</c:v>
                </c:pt>
              </c:numCache>
            </c:numRef>
          </c:cat>
          <c:val>
            <c:numRef>
              <c:f>'Chart 2005'!$S$3:$S$51</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49.724970438779437</c:v>
                </c:pt>
                <c:pt idx="46">
                  <c:v>49.724970438779437</c:v>
                </c:pt>
                <c:pt idx="47">
                  <c:v>0</c:v>
                </c:pt>
                <c:pt idx="48">
                  <c:v>0</c:v>
                </c:pt>
              </c:numCache>
            </c:numRef>
          </c:val>
        </c:ser>
        <c:dLbls>
          <c:showLegendKey val="0"/>
          <c:showVal val="0"/>
          <c:showCatName val="0"/>
          <c:showSerName val="1"/>
          <c:showPercent val="0"/>
          <c:showBubbleSize val="0"/>
        </c:dLbls>
        <c:axId val="243898624"/>
        <c:axId val="243908608"/>
      </c:areaChart>
      <c:areaChart>
        <c:grouping val="stacked"/>
        <c:varyColors val="0"/>
        <c:ser>
          <c:idx val="0"/>
          <c:order val="16"/>
          <c:tx>
            <c:v>DUMMY</c:v>
          </c:tx>
          <c:spPr>
            <a:noFill/>
            <a:ln w="25400">
              <a:noFill/>
            </a:ln>
          </c:spPr>
          <c:dLbls>
            <c:delete val="1"/>
          </c:dLbls>
          <c:val>
            <c:numLit>
              <c:formatCode>General</c:formatCode>
              <c:ptCount val="1"/>
              <c:pt idx="0">
                <c:v>1</c:v>
              </c:pt>
            </c:numLit>
          </c:val>
        </c:ser>
        <c:dLbls>
          <c:showLegendKey val="0"/>
          <c:showVal val="0"/>
          <c:showCatName val="0"/>
          <c:showSerName val="1"/>
          <c:showPercent val="0"/>
          <c:showBubbleSize val="0"/>
        </c:dLbls>
        <c:axId val="243910144"/>
        <c:axId val="243911680"/>
      </c:areaChart>
      <c:dateAx>
        <c:axId val="243898624"/>
        <c:scaling>
          <c:orientation val="minMax"/>
        </c:scaling>
        <c:delete val="0"/>
        <c:axPos val="b"/>
        <c:numFmt formatCode="m/d/yyyy" sourceLinked="1"/>
        <c:majorTickMark val="none"/>
        <c:minorTickMark val="none"/>
        <c:tickLblPos val="none"/>
        <c:spPr>
          <a:ln w="3175">
            <a:solidFill>
              <a:srgbClr val="000000"/>
            </a:solidFill>
            <a:prstDash val="solid"/>
          </a:ln>
        </c:spPr>
        <c:crossAx val="243908608"/>
        <c:crosses val="autoZero"/>
        <c:auto val="1"/>
        <c:lblOffset val="100"/>
        <c:baseTimeUnit val="days"/>
      </c:dateAx>
      <c:valAx>
        <c:axId val="243908608"/>
        <c:scaling>
          <c:orientation val="minMax"/>
          <c:max val="200"/>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243898624"/>
        <c:crosses val="autoZero"/>
        <c:crossBetween val="midCat"/>
        <c:majorUnit val="25"/>
      </c:valAx>
      <c:catAx>
        <c:axId val="243910144"/>
        <c:scaling>
          <c:orientation val="minMax"/>
        </c:scaling>
        <c:delete val="1"/>
        <c:axPos val="b"/>
        <c:majorTickMark val="out"/>
        <c:minorTickMark val="none"/>
        <c:tickLblPos val="nextTo"/>
        <c:crossAx val="243911680"/>
        <c:crosses val="autoZero"/>
        <c:auto val="1"/>
        <c:lblAlgn val="ctr"/>
        <c:lblOffset val="100"/>
        <c:noMultiLvlLbl val="0"/>
      </c:catAx>
      <c:valAx>
        <c:axId val="243911680"/>
        <c:scaling>
          <c:orientation val="minMax"/>
          <c:max val="200"/>
        </c:scaling>
        <c:delete val="1"/>
        <c:axPos val="r"/>
        <c:numFmt formatCode="0" sourceLinked="0"/>
        <c:majorTickMark val="in"/>
        <c:minorTickMark val="none"/>
        <c:tickLblPos val="nextTo"/>
        <c:crossAx val="243910144"/>
        <c:crosses val="max"/>
        <c:crossBetween val="midCat"/>
        <c:majorUnit val="25"/>
      </c:valAx>
      <c:spPr>
        <a:noFill/>
        <a:ln w="25400">
          <a:noFill/>
        </a:ln>
      </c:spPr>
    </c:plotArea>
    <c:plotVisOnly val="1"/>
    <c:dispBlanksAs val="gap"/>
    <c:showDLblsOverMax val="0"/>
  </c:chart>
  <c:spPr>
    <a:noFill/>
    <a:ln w="6350">
      <a:noFill/>
    </a:ln>
  </c:spPr>
  <c:txPr>
    <a:bodyPr/>
    <a:lstStyle/>
    <a:p>
      <a:pPr>
        <a:defRPr sz="1200" b="0" i="0" u="none" strike="noStrike" baseline="0">
          <a:solidFill>
            <a:srgbClr val="000000"/>
          </a:solidFill>
          <a:latin typeface="Century Gothic" panose="020B0502020202020204" pitchFamily="34" charset="0"/>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11811023622051E-2"/>
          <c:y val="5.3483887430737821E-2"/>
          <c:w val="0.88943263342082235"/>
          <c:h val="0.72506085862074254"/>
        </c:manualLayout>
      </c:layout>
      <c:barChart>
        <c:barDir val="col"/>
        <c:grouping val="clustered"/>
        <c:varyColors val="0"/>
        <c:ser>
          <c:idx val="0"/>
          <c:order val="0"/>
          <c:tx>
            <c:strRef>
              <c:f>Sheet1!$O$5:$O$8</c:f>
              <c:strCache>
                <c:ptCount val="4"/>
                <c:pt idx="0">
                  <c:v>  % of total private sector employment, 2014-15</c:v>
                </c:pt>
              </c:strCache>
            </c:strRef>
          </c:tx>
          <c:spPr>
            <a:solidFill>
              <a:srgbClr val="5DAEC9"/>
            </a:solidFill>
            <a:ln>
              <a:solidFill>
                <a:srgbClr val="5DAEC9"/>
              </a:solidFill>
            </a:ln>
            <a:effectLst/>
          </c:spPr>
          <c:invertIfNegative val="0"/>
          <c:dPt>
            <c:idx val="0"/>
            <c:invertIfNegative val="0"/>
            <c:bubble3D val="0"/>
          </c:dPt>
          <c:cat>
            <c:strRef>
              <c:f>Sheet1!$N$9:$N$11</c:f>
              <c:strCache>
                <c:ptCount val="3"/>
                <c:pt idx="0">
                  <c:v>Small (&lt; 20 employees)</c:v>
                </c:pt>
                <c:pt idx="1">
                  <c:v> Medium (20-199 employees)</c:v>
                </c:pt>
                <c:pt idx="2">
                  <c:v>Large ( ≥ 200 employees)</c:v>
                </c:pt>
              </c:strCache>
            </c:strRef>
          </c:cat>
          <c:val>
            <c:numRef>
              <c:f>Sheet1!$O$9:$O$11</c:f>
              <c:numCache>
                <c:formatCode>0.0\ </c:formatCode>
                <c:ptCount val="3"/>
                <c:pt idx="0">
                  <c:v>44.763068822865733</c:v>
                </c:pt>
                <c:pt idx="1">
                  <c:v>23.523881158330198</c:v>
                </c:pt>
                <c:pt idx="2">
                  <c:v>31.713050018804061</c:v>
                </c:pt>
              </c:numCache>
            </c:numRef>
          </c:val>
        </c:ser>
        <c:ser>
          <c:idx val="1"/>
          <c:order val="1"/>
          <c:tx>
            <c:strRef>
              <c:f>Sheet1!$P$5:$P$8</c:f>
              <c:strCache>
                <c:ptCount val="4"/>
                <c:pt idx="0">
                  <c:v>  % of total private sector employment growth, 2009-10 to 2014-15</c:v>
                </c:pt>
              </c:strCache>
            </c:strRef>
          </c:tx>
          <c:spPr>
            <a:solidFill>
              <a:srgbClr val="FFC000"/>
            </a:solidFill>
            <a:ln>
              <a:noFill/>
            </a:ln>
            <a:effectLst/>
          </c:spPr>
          <c:invertIfNegative val="0"/>
          <c:cat>
            <c:strRef>
              <c:f>Sheet1!$N$9:$N$11</c:f>
              <c:strCache>
                <c:ptCount val="3"/>
                <c:pt idx="0">
                  <c:v>Small (&lt; 20 employees)</c:v>
                </c:pt>
                <c:pt idx="1">
                  <c:v> Medium (20-199 employees)</c:v>
                </c:pt>
                <c:pt idx="2">
                  <c:v>Large ( ≥ 200 employees)</c:v>
                </c:pt>
              </c:strCache>
            </c:strRef>
          </c:cat>
          <c:val>
            <c:numRef>
              <c:f>Sheet1!$P$9:$P$11</c:f>
              <c:numCache>
                <c:formatCode>0.0\ </c:formatCode>
                <c:ptCount val="3"/>
                <c:pt idx="0">
                  <c:v>5.1724137931034484</c:v>
                </c:pt>
                <c:pt idx="1">
                  <c:v>28.448275862068968</c:v>
                </c:pt>
                <c:pt idx="2">
                  <c:v>66.379310344827587</c:v>
                </c:pt>
              </c:numCache>
            </c:numRef>
          </c:val>
        </c:ser>
        <c:dLbls>
          <c:showLegendKey val="0"/>
          <c:showVal val="0"/>
          <c:showCatName val="0"/>
          <c:showSerName val="0"/>
          <c:showPercent val="0"/>
          <c:showBubbleSize val="0"/>
        </c:dLbls>
        <c:gapWidth val="50"/>
        <c:overlap val="25"/>
        <c:axId val="244020736"/>
        <c:axId val="244022272"/>
      </c:barChart>
      <c:catAx>
        <c:axId val="244020736"/>
        <c:scaling>
          <c:orientation val="minMax"/>
        </c:scaling>
        <c:delete val="0"/>
        <c:axPos val="b"/>
        <c:numFmt formatCode="General" sourceLinked="1"/>
        <c:majorTickMark val="out"/>
        <c:minorTickMark val="none"/>
        <c:tickLblPos val="nextTo"/>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Century Gothic" panose="020B0502020202020204" pitchFamily="34" charset="0"/>
                <a:ea typeface="+mn-ea"/>
                <a:cs typeface="+mn-cs"/>
              </a:defRPr>
            </a:pPr>
            <a:endParaRPr lang="en-US"/>
          </a:p>
        </c:txPr>
        <c:crossAx val="244022272"/>
        <c:crosses val="autoZero"/>
        <c:auto val="1"/>
        <c:lblAlgn val="ctr"/>
        <c:lblOffset val="100"/>
        <c:noMultiLvlLbl val="0"/>
      </c:catAx>
      <c:valAx>
        <c:axId val="244022272"/>
        <c:scaling>
          <c:orientation val="minMax"/>
        </c:scaling>
        <c:delete val="0"/>
        <c:axPos val="l"/>
        <c:numFmt formatCode="#,##0" sourceLinked="0"/>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200" b="0" i="0" u="none" strike="noStrike" kern="1200" baseline="0">
                <a:solidFill>
                  <a:srgbClr val="000000"/>
                </a:solidFill>
                <a:latin typeface="Century Gothic" panose="020B0502020202020204" pitchFamily="34" charset="0"/>
                <a:ea typeface="+mn-ea"/>
                <a:cs typeface="+mn-cs"/>
              </a:defRPr>
            </a:pPr>
            <a:endParaRPr lang="en-US"/>
          </a:p>
        </c:txPr>
        <c:crossAx val="244020736"/>
        <c:crosses val="autoZero"/>
        <c:crossBetween val="between"/>
      </c:valAx>
      <c:spPr>
        <a:noFill/>
        <a:ln>
          <a:noFill/>
        </a:ln>
        <a:effectLst/>
      </c:spPr>
    </c:plotArea>
    <c:legend>
      <c:legendPos val="b"/>
      <c:layout>
        <c:manualLayout>
          <c:xMode val="edge"/>
          <c:yMode val="edge"/>
          <c:x val="7.0761018535782719E-3"/>
          <c:y val="0.89895678244897748"/>
          <c:w val="0.98326596675415556"/>
          <c:h val="8.9428558272321226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rgbClr val="000000"/>
          </a:solidFill>
          <a:latin typeface="Century Gothic" panose="020B0502020202020204" pitchFamily="34" charset="0"/>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11811023622051E-2"/>
          <c:y val="3.4965368912219304E-2"/>
          <c:w val="0.88943263342082235"/>
          <c:h val="0.67963508305505382"/>
        </c:manualLayout>
      </c:layout>
      <c:barChart>
        <c:barDir val="col"/>
        <c:grouping val="clustered"/>
        <c:varyColors val="0"/>
        <c:ser>
          <c:idx val="0"/>
          <c:order val="0"/>
          <c:tx>
            <c:strRef>
              <c:f>Sheet1!$O$32:$O$35</c:f>
              <c:strCache>
                <c:ptCount val="4"/>
                <c:pt idx="0">
                  <c:v> Goods or services</c:v>
                </c:pt>
              </c:strCache>
            </c:strRef>
          </c:tx>
          <c:spPr>
            <a:solidFill>
              <a:srgbClr val="5DAEC9"/>
            </a:solidFill>
            <a:ln>
              <a:noFill/>
            </a:ln>
            <a:effectLst/>
          </c:spPr>
          <c:invertIfNegative val="0"/>
          <c:cat>
            <c:strRef>
              <c:f>Sheet1!$N$36:$N$39</c:f>
              <c:strCache>
                <c:ptCount val="4"/>
                <c:pt idx="0">
                  <c:v>0-4 employees</c:v>
                </c:pt>
                <c:pt idx="1">
                  <c:v>5-19 employees</c:v>
                </c:pt>
                <c:pt idx="2">
                  <c:v>20-199 employees</c:v>
                </c:pt>
                <c:pt idx="3">
                  <c:v>200 or more employees</c:v>
                </c:pt>
              </c:strCache>
            </c:strRef>
          </c:cat>
          <c:val>
            <c:numRef>
              <c:f>Sheet1!$O$36:$O$39</c:f>
              <c:numCache>
                <c:formatCode>0.0\ </c:formatCode>
                <c:ptCount val="4"/>
                <c:pt idx="0">
                  <c:v>16</c:v>
                </c:pt>
                <c:pt idx="1">
                  <c:v>23.1</c:v>
                </c:pt>
                <c:pt idx="2">
                  <c:v>29.4</c:v>
                </c:pt>
                <c:pt idx="3">
                  <c:v>29.8</c:v>
                </c:pt>
              </c:numCache>
            </c:numRef>
          </c:val>
        </c:ser>
        <c:ser>
          <c:idx val="1"/>
          <c:order val="1"/>
          <c:tx>
            <c:strRef>
              <c:f>Sheet1!$P$32:$P$35</c:f>
              <c:strCache>
                <c:ptCount val="4"/>
                <c:pt idx="0">
                  <c:v> Operational processes</c:v>
                </c:pt>
              </c:strCache>
            </c:strRef>
          </c:tx>
          <c:spPr>
            <a:solidFill>
              <a:schemeClr val="accent2"/>
            </a:solidFill>
            <a:ln>
              <a:noFill/>
            </a:ln>
            <a:effectLst/>
          </c:spPr>
          <c:invertIfNegative val="0"/>
          <c:cat>
            <c:strRef>
              <c:f>Sheet1!$N$36:$N$39</c:f>
              <c:strCache>
                <c:ptCount val="4"/>
                <c:pt idx="0">
                  <c:v>0-4 employees</c:v>
                </c:pt>
                <c:pt idx="1">
                  <c:v>5-19 employees</c:v>
                </c:pt>
                <c:pt idx="2">
                  <c:v>20-199 employees</c:v>
                </c:pt>
                <c:pt idx="3">
                  <c:v>200 or more employees</c:v>
                </c:pt>
              </c:strCache>
            </c:strRef>
          </c:cat>
          <c:val>
            <c:numRef>
              <c:f>Sheet1!$P$36:$P$39</c:f>
              <c:numCache>
                <c:formatCode>0.0\ </c:formatCode>
                <c:ptCount val="4"/>
                <c:pt idx="0">
                  <c:v>12.4</c:v>
                </c:pt>
                <c:pt idx="1">
                  <c:v>18</c:v>
                </c:pt>
                <c:pt idx="2">
                  <c:v>31.1</c:v>
                </c:pt>
                <c:pt idx="3">
                  <c:v>35.799999999999997</c:v>
                </c:pt>
              </c:numCache>
            </c:numRef>
          </c:val>
        </c:ser>
        <c:ser>
          <c:idx val="2"/>
          <c:order val="2"/>
          <c:tx>
            <c:strRef>
              <c:f>Sheet1!$Q$32</c:f>
              <c:strCache>
                <c:ptCount val="1"/>
                <c:pt idx="0">
                  <c:v> Organizational processes</c:v>
                </c:pt>
              </c:strCache>
            </c:strRef>
          </c:tx>
          <c:spPr>
            <a:solidFill>
              <a:schemeClr val="accent6"/>
            </a:solidFill>
            <a:ln>
              <a:noFill/>
            </a:ln>
            <a:effectLst/>
          </c:spPr>
          <c:invertIfNegative val="0"/>
          <c:val>
            <c:numRef>
              <c:f>Sheet1!$Q$36:$Q$39</c:f>
              <c:numCache>
                <c:formatCode>0.0\ </c:formatCode>
                <c:ptCount val="4"/>
                <c:pt idx="0">
                  <c:v>12.2</c:v>
                </c:pt>
                <c:pt idx="1">
                  <c:v>23.1</c:v>
                </c:pt>
                <c:pt idx="2">
                  <c:v>34.1</c:v>
                </c:pt>
                <c:pt idx="3">
                  <c:v>38.799999999999997</c:v>
                </c:pt>
              </c:numCache>
            </c:numRef>
          </c:val>
        </c:ser>
        <c:ser>
          <c:idx val="3"/>
          <c:order val="3"/>
          <c:tx>
            <c:strRef>
              <c:f>Sheet1!$R$32</c:f>
              <c:strCache>
                <c:ptCount val="1"/>
                <c:pt idx="0">
                  <c:v> Marketing methods</c:v>
                </c:pt>
              </c:strCache>
            </c:strRef>
          </c:tx>
          <c:spPr>
            <a:solidFill>
              <a:schemeClr val="accent4"/>
            </a:solidFill>
            <a:ln>
              <a:noFill/>
            </a:ln>
            <a:effectLst/>
          </c:spPr>
          <c:invertIfNegative val="0"/>
          <c:val>
            <c:numRef>
              <c:f>Sheet1!$R$36:$R$39</c:f>
              <c:numCache>
                <c:formatCode>0.0\ </c:formatCode>
                <c:ptCount val="4"/>
                <c:pt idx="0">
                  <c:v>12.6</c:v>
                </c:pt>
                <c:pt idx="1">
                  <c:v>21.3</c:v>
                </c:pt>
                <c:pt idx="2">
                  <c:v>27.2</c:v>
                </c:pt>
                <c:pt idx="3">
                  <c:v>28.5</c:v>
                </c:pt>
              </c:numCache>
            </c:numRef>
          </c:val>
        </c:ser>
        <c:dLbls>
          <c:showLegendKey val="0"/>
          <c:showVal val="0"/>
          <c:showCatName val="0"/>
          <c:showSerName val="0"/>
          <c:showPercent val="0"/>
          <c:showBubbleSize val="0"/>
        </c:dLbls>
        <c:gapWidth val="50"/>
        <c:overlap val="25"/>
        <c:axId val="244065792"/>
        <c:axId val="244067328"/>
      </c:barChart>
      <c:catAx>
        <c:axId val="244065792"/>
        <c:scaling>
          <c:orientation val="minMax"/>
        </c:scaling>
        <c:delete val="0"/>
        <c:axPos val="b"/>
        <c:numFmt formatCode="General" sourceLinked="1"/>
        <c:majorTickMark val="out"/>
        <c:minorTickMark val="none"/>
        <c:tickLblPos val="nextTo"/>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Century Gothic" panose="020B0502020202020204" pitchFamily="34" charset="0"/>
                <a:ea typeface="+mn-ea"/>
                <a:cs typeface="+mn-cs"/>
              </a:defRPr>
            </a:pPr>
            <a:endParaRPr lang="en-US"/>
          </a:p>
        </c:txPr>
        <c:crossAx val="244067328"/>
        <c:crosses val="autoZero"/>
        <c:auto val="1"/>
        <c:lblAlgn val="ctr"/>
        <c:lblOffset val="100"/>
        <c:noMultiLvlLbl val="0"/>
      </c:catAx>
      <c:valAx>
        <c:axId val="244067328"/>
        <c:scaling>
          <c:orientation val="minMax"/>
        </c:scaling>
        <c:delete val="0"/>
        <c:axPos val="l"/>
        <c:numFmt formatCode="#,##0" sourceLinked="0"/>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200" b="0" i="0" u="none" strike="noStrike" kern="1200" baseline="0">
                <a:solidFill>
                  <a:srgbClr val="000000"/>
                </a:solidFill>
                <a:latin typeface="Century Gothic" panose="020B0502020202020204" pitchFamily="34" charset="0"/>
                <a:ea typeface="+mn-ea"/>
                <a:cs typeface="+mn-cs"/>
              </a:defRPr>
            </a:pPr>
            <a:endParaRPr lang="en-US"/>
          </a:p>
        </c:txPr>
        <c:crossAx val="244065792"/>
        <c:crosses val="autoZero"/>
        <c:crossBetween val="between"/>
      </c:valAx>
      <c:spPr>
        <a:noFill/>
        <a:ln>
          <a:noFill/>
        </a:ln>
        <a:effectLst/>
      </c:spPr>
    </c:plotArea>
    <c:legend>
      <c:legendPos val="b"/>
      <c:layout>
        <c:manualLayout>
          <c:xMode val="edge"/>
          <c:yMode val="edge"/>
          <c:x val="1.1144872911720949E-2"/>
          <c:y val="0.90517412348643622"/>
          <c:w val="0.98326596675415556"/>
          <c:h val="9.237094171941918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rgbClr val="000000"/>
          </a:solidFill>
          <a:latin typeface="Century Gothic" panose="020B0502020202020204" pitchFamily="34" charset="0"/>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81021864281848E-2"/>
          <c:y val="4.6702891762669826E-2"/>
          <c:w val="0.93723942547285899"/>
          <c:h val="0.80983995056436919"/>
        </c:manualLayout>
      </c:layout>
      <c:barChart>
        <c:barDir val="col"/>
        <c:grouping val="clustered"/>
        <c:varyColors val="0"/>
        <c:ser>
          <c:idx val="0"/>
          <c:order val="0"/>
          <c:tx>
            <c:strRef>
              <c:f>Sheet1!$C$8</c:f>
              <c:strCache>
                <c:ptCount val="1"/>
                <c:pt idx="0">
                  <c:v> 'Security'</c:v>
                </c:pt>
              </c:strCache>
            </c:strRef>
          </c:tx>
          <c:spPr>
            <a:solidFill>
              <a:srgbClr val="5FAFCD"/>
            </a:solidFill>
            <a:ln w="6350">
              <a:solidFill>
                <a:schemeClr val="bg1">
                  <a:lumMod val="85000"/>
                </a:schemeClr>
              </a:solidFill>
            </a:ln>
            <a:effectLst/>
          </c:spPr>
          <c:invertIfNegative val="0"/>
          <c:cat>
            <c:strRef>
              <c:f>Sheet1!$A$10:$A$22</c:f>
              <c:strCache>
                <c:ptCount val="13"/>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strCache>
            </c:strRef>
          </c:cat>
          <c:val>
            <c:numRef>
              <c:f>Sheet1!$C$10:$C$22</c:f>
              <c:numCache>
                <c:formatCode>0\ </c:formatCode>
                <c:ptCount val="13"/>
                <c:pt idx="0">
                  <c:v>62</c:v>
                </c:pt>
                <c:pt idx="1">
                  <c:v>67</c:v>
                </c:pt>
                <c:pt idx="2">
                  <c:v>88</c:v>
                </c:pt>
                <c:pt idx="3">
                  <c:v>94</c:v>
                </c:pt>
                <c:pt idx="4">
                  <c:v>50</c:v>
                </c:pt>
                <c:pt idx="5">
                  <c:v>90</c:v>
                </c:pt>
                <c:pt idx="6">
                  <c:v>69</c:v>
                </c:pt>
                <c:pt idx="7">
                  <c:v>65</c:v>
                </c:pt>
                <c:pt idx="8">
                  <c:v>67</c:v>
                </c:pt>
                <c:pt idx="9">
                  <c:v>69</c:v>
                </c:pt>
                <c:pt idx="10">
                  <c:v>43</c:v>
                </c:pt>
                <c:pt idx="11">
                  <c:v>49</c:v>
                </c:pt>
                <c:pt idx="12">
                  <c:v>48</c:v>
                </c:pt>
              </c:numCache>
            </c:numRef>
          </c:val>
        </c:ser>
        <c:ser>
          <c:idx val="1"/>
          <c:order val="1"/>
          <c:tx>
            <c:strRef>
              <c:f>Sheet1!$D$8</c:f>
              <c:strCache>
                <c:ptCount val="1"/>
                <c:pt idx="0">
                  <c:v> 'Productivity'</c:v>
                </c:pt>
              </c:strCache>
            </c:strRef>
          </c:tx>
          <c:spPr>
            <a:solidFill>
              <a:srgbClr val="FFC000"/>
            </a:solidFill>
            <a:ln w="6350">
              <a:solidFill>
                <a:schemeClr val="bg1">
                  <a:lumMod val="85000"/>
                </a:schemeClr>
              </a:solidFill>
            </a:ln>
            <a:effectLst/>
          </c:spPr>
          <c:invertIfNegative val="0"/>
          <c:cat>
            <c:strRef>
              <c:f>Sheet1!$A$10:$A$22</c:f>
              <c:strCache>
                <c:ptCount val="13"/>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strCache>
            </c:strRef>
          </c:cat>
          <c:val>
            <c:numRef>
              <c:f>Sheet1!$D$10:$D$22</c:f>
              <c:numCache>
                <c:formatCode>0\ </c:formatCode>
                <c:ptCount val="13"/>
                <c:pt idx="0">
                  <c:v>51</c:v>
                </c:pt>
                <c:pt idx="1">
                  <c:v>89</c:v>
                </c:pt>
                <c:pt idx="2">
                  <c:v>21</c:v>
                </c:pt>
                <c:pt idx="3">
                  <c:v>69</c:v>
                </c:pt>
                <c:pt idx="4">
                  <c:v>76</c:v>
                </c:pt>
                <c:pt idx="5">
                  <c:v>44</c:v>
                </c:pt>
                <c:pt idx="6">
                  <c:v>47</c:v>
                </c:pt>
                <c:pt idx="7">
                  <c:v>46</c:v>
                </c:pt>
                <c:pt idx="8">
                  <c:v>28</c:v>
                </c:pt>
                <c:pt idx="9">
                  <c:v>31</c:v>
                </c:pt>
                <c:pt idx="10">
                  <c:v>134</c:v>
                </c:pt>
                <c:pt idx="11">
                  <c:v>21</c:v>
                </c:pt>
                <c:pt idx="12">
                  <c:v>33</c:v>
                </c:pt>
              </c:numCache>
            </c:numRef>
          </c:val>
        </c:ser>
        <c:dLbls>
          <c:showLegendKey val="0"/>
          <c:showVal val="0"/>
          <c:showCatName val="0"/>
          <c:showSerName val="0"/>
          <c:showPercent val="0"/>
          <c:showBubbleSize val="0"/>
        </c:dLbls>
        <c:gapWidth val="40"/>
        <c:axId val="244099328"/>
        <c:axId val="244109312"/>
      </c:barChart>
      <c:catAx>
        <c:axId val="244099328"/>
        <c:scaling>
          <c:orientation val="minMax"/>
        </c:scaling>
        <c:delete val="0"/>
        <c:axPos val="b"/>
        <c:numFmt formatCode="General" sourceLinked="1"/>
        <c:majorTickMark val="out"/>
        <c:minorTickMark val="none"/>
        <c:tickLblPos val="nextTo"/>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Century Gothic" panose="020B0502020202020204" pitchFamily="34" charset="0"/>
                <a:ea typeface="+mn-ea"/>
                <a:cs typeface="+mn-cs"/>
              </a:defRPr>
            </a:pPr>
            <a:endParaRPr lang="en-US"/>
          </a:p>
        </c:txPr>
        <c:crossAx val="244109312"/>
        <c:crosses val="autoZero"/>
        <c:auto val="1"/>
        <c:lblAlgn val="ctr"/>
        <c:lblOffset val="100"/>
        <c:noMultiLvlLbl val="0"/>
      </c:catAx>
      <c:valAx>
        <c:axId val="244109312"/>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0\ " sourceLinked="1"/>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200" b="0" i="0" u="none" strike="noStrike" kern="1200" baseline="0">
                <a:solidFill>
                  <a:srgbClr val="000000"/>
                </a:solidFill>
                <a:latin typeface="Century Gothic" panose="020B0502020202020204" pitchFamily="34" charset="0"/>
                <a:ea typeface="+mn-ea"/>
                <a:cs typeface="+mn-cs"/>
              </a:defRPr>
            </a:pPr>
            <a:endParaRPr lang="en-US"/>
          </a:p>
        </c:txPr>
        <c:crossAx val="244099328"/>
        <c:crosses val="autoZero"/>
        <c:crossBetween val="between"/>
      </c:valAx>
      <c:spPr>
        <a:noFill/>
        <a:ln>
          <a:noFill/>
        </a:ln>
        <a:effectLst/>
      </c:spPr>
    </c:plotArea>
    <c:legend>
      <c:legendPos val="b"/>
      <c:layout>
        <c:manualLayout>
          <c:xMode val="edge"/>
          <c:yMode val="edge"/>
          <c:x val="0.14927819736384149"/>
          <c:y val="0.18226370630977087"/>
          <c:w val="0.26527292087158422"/>
          <c:h val="7.7480401613694558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Century Gothic" panose="020B05020202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rgbClr val="000000"/>
          </a:solidFill>
          <a:latin typeface="Century Gothic" panose="020B050202020202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24320745372081E-2"/>
          <c:y val="3.414680109693629E-2"/>
          <c:w val="0.90371100105858992"/>
          <c:h val="0.85653751382556742"/>
        </c:manualLayout>
      </c:layout>
      <c:lineChart>
        <c:grouping val="standard"/>
        <c:varyColors val="0"/>
        <c:ser>
          <c:idx val="0"/>
          <c:order val="0"/>
          <c:tx>
            <c:v> Other post-secondary</c:v>
          </c:tx>
          <c:spPr>
            <a:ln w="25400">
              <a:solidFill>
                <a:srgbClr val="41B996"/>
              </a:solidFill>
            </a:ln>
          </c:spPr>
          <c:marker>
            <c:symbol val="none"/>
          </c:marker>
          <c:cat>
            <c:numRef>
              <c:f>Sheet1!$J$11:$J$22</c:f>
              <c:numCache>
                <c:formatCode>00</c:formatCode>
                <c:ptCount val="12"/>
                <c:pt idx="0">
                  <c:v>5</c:v>
                </c:pt>
                <c:pt idx="1">
                  <c:v>6</c:v>
                </c:pt>
                <c:pt idx="2">
                  <c:v>7</c:v>
                </c:pt>
                <c:pt idx="3">
                  <c:v>8</c:v>
                </c:pt>
                <c:pt idx="4">
                  <c:v>9</c:v>
                </c:pt>
                <c:pt idx="5">
                  <c:v>10</c:v>
                </c:pt>
                <c:pt idx="6">
                  <c:v>11</c:v>
                </c:pt>
                <c:pt idx="7">
                  <c:v>12</c:v>
                </c:pt>
                <c:pt idx="8">
                  <c:v>13</c:v>
                </c:pt>
                <c:pt idx="9">
                  <c:v>14</c:v>
                </c:pt>
                <c:pt idx="10">
                  <c:v>15</c:v>
                </c:pt>
                <c:pt idx="11">
                  <c:v>16</c:v>
                </c:pt>
              </c:numCache>
            </c:numRef>
          </c:cat>
          <c:val>
            <c:numRef>
              <c:f>Sheet1!$G$11:$G$22</c:f>
              <c:numCache>
                <c:formatCode>0.0\ </c:formatCode>
                <c:ptCount val="12"/>
                <c:pt idx="0">
                  <c:v>28.110827824281941</c:v>
                </c:pt>
                <c:pt idx="1">
                  <c:v>27.05697029422085</c:v>
                </c:pt>
                <c:pt idx="2">
                  <c:v>26.023668552227093</c:v>
                </c:pt>
                <c:pt idx="3">
                  <c:v>24.601644682218225</c:v>
                </c:pt>
                <c:pt idx="4">
                  <c:v>24.000000000000004</c:v>
                </c:pt>
                <c:pt idx="5">
                  <c:v>22.599999999999998</c:v>
                </c:pt>
                <c:pt idx="6">
                  <c:v>22.2</c:v>
                </c:pt>
                <c:pt idx="7">
                  <c:v>19.899999999999999</c:v>
                </c:pt>
                <c:pt idx="8">
                  <c:v>20.3</c:v>
                </c:pt>
                <c:pt idx="9">
                  <c:v>22.2</c:v>
                </c:pt>
                <c:pt idx="10">
                  <c:v>20.700000000000003</c:v>
                </c:pt>
                <c:pt idx="11">
                  <c:v>20.100000000000001</c:v>
                </c:pt>
              </c:numCache>
            </c:numRef>
          </c:val>
          <c:smooth val="0"/>
        </c:ser>
        <c:dLbls>
          <c:showLegendKey val="0"/>
          <c:showVal val="0"/>
          <c:showCatName val="0"/>
          <c:showSerName val="0"/>
          <c:showPercent val="0"/>
          <c:showBubbleSize val="0"/>
        </c:dLbls>
        <c:marker val="1"/>
        <c:smooth val="0"/>
        <c:axId val="234125184"/>
        <c:axId val="234126720"/>
      </c:lineChart>
      <c:catAx>
        <c:axId val="234125184"/>
        <c:scaling>
          <c:orientation val="minMax"/>
        </c:scaling>
        <c:delete val="0"/>
        <c:axPos val="b"/>
        <c:numFmt formatCode="00" sourceLinked="0"/>
        <c:majorTickMark val="out"/>
        <c:minorTickMark val="none"/>
        <c:tickLblPos val="low"/>
        <c:spPr>
          <a:ln w="3175">
            <a:solidFill>
              <a:srgbClr val="000000"/>
            </a:solidFill>
            <a:prstDash val="solid"/>
          </a:ln>
        </c:spPr>
        <c:txPr>
          <a:bodyPr rot="0" vert="horz"/>
          <a:lstStyle/>
          <a:p>
            <a:pPr>
              <a:defRPr/>
            </a:pPr>
            <a:endParaRPr lang="en-US"/>
          </a:p>
        </c:txPr>
        <c:crossAx val="234126720"/>
        <c:crosses val="autoZero"/>
        <c:auto val="1"/>
        <c:lblAlgn val="ctr"/>
        <c:lblOffset val="100"/>
        <c:tickLblSkip val="1"/>
        <c:tickMarkSkip val="1"/>
        <c:noMultiLvlLbl val="0"/>
      </c:catAx>
      <c:valAx>
        <c:axId val="234126720"/>
        <c:scaling>
          <c:orientation val="minMax"/>
          <c:min val="16"/>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34125184"/>
        <c:crosses val="autoZero"/>
        <c:crossBetween val="between"/>
      </c:valAx>
      <c:spPr>
        <a:noFill/>
        <a:ln w="25400">
          <a:noFill/>
        </a:ln>
      </c:spPr>
    </c:plotArea>
    <c:plotVisOnly val="1"/>
    <c:dispBlanksAs val="span"/>
    <c:showDLblsOverMax val="0"/>
  </c:chart>
  <c:spPr>
    <a:noFill/>
    <a:ln w="9525">
      <a:noFill/>
    </a:ln>
  </c:spPr>
  <c:txPr>
    <a:bodyPr/>
    <a:lstStyle/>
    <a:p>
      <a:pPr>
        <a:defRPr sz="1200" b="0" i="0" u="none" strike="noStrike" baseline="0">
          <a:solidFill>
            <a:srgbClr val="000000"/>
          </a:solidFill>
          <a:latin typeface="Century Gothic"/>
          <a:ea typeface="Century Gothic"/>
          <a:cs typeface="Century Gothic"/>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9693219960708194E-2"/>
          <c:y val="3.8255772164862964E-2"/>
          <c:w val="0.90371100105858992"/>
          <c:h val="0.8842128981781211"/>
        </c:manualLayout>
      </c:layout>
      <c:lineChart>
        <c:grouping val="standard"/>
        <c:varyColors val="0"/>
        <c:ser>
          <c:idx val="0"/>
          <c:order val="0"/>
          <c:tx>
            <c:v> Australia</c:v>
          </c:tx>
          <c:spPr>
            <a:ln w="25400">
              <a:solidFill>
                <a:srgbClr val="5DAEC9"/>
              </a:solidFill>
              <a:prstDash val="solid"/>
            </a:ln>
          </c:spPr>
          <c:marker>
            <c:symbol val="circle"/>
            <c:size val="6"/>
            <c:spPr>
              <a:ln w="9525">
                <a:solidFill>
                  <a:schemeClr val="bg1"/>
                </a:solidFill>
              </a:ln>
            </c:spPr>
          </c:marker>
          <c:cat>
            <c:numRef>
              <c:f>'AUSTRALIA 2003-12'!$D$6:$I$6</c:f>
              <c:numCache>
                <c:formatCode>General</c:formatCode>
                <c:ptCount val="6"/>
                <c:pt idx="0">
                  <c:v>2000</c:v>
                </c:pt>
                <c:pt idx="1">
                  <c:v>2003</c:v>
                </c:pt>
                <c:pt idx="2">
                  <c:v>2006</c:v>
                </c:pt>
                <c:pt idx="3">
                  <c:v>2009</c:v>
                </c:pt>
                <c:pt idx="4">
                  <c:v>2012</c:v>
                </c:pt>
                <c:pt idx="5">
                  <c:v>2015</c:v>
                </c:pt>
              </c:numCache>
            </c:numRef>
          </c:cat>
          <c:val>
            <c:numRef>
              <c:f>'AUSTRALIA 2003-12'!$D$13:$I$13</c:f>
              <c:numCache>
                <c:formatCode>#,##0\ </c:formatCode>
                <c:ptCount val="6"/>
                <c:pt idx="0">
                  <c:v>547.98167035426536</c:v>
                </c:pt>
                <c:pt idx="1">
                  <c:v>529.20465449720155</c:v>
                </c:pt>
                <c:pt idx="2">
                  <c:v>520.5414251867636</c:v>
                </c:pt>
                <c:pt idx="3">
                  <c:v>518.38933262629405</c:v>
                </c:pt>
                <c:pt idx="4">
                  <c:v>515.19254858087572</c:v>
                </c:pt>
                <c:pt idx="5">
                  <c:v>502.33333333333331</c:v>
                </c:pt>
              </c:numCache>
            </c:numRef>
          </c:val>
          <c:smooth val="0"/>
        </c:ser>
        <c:ser>
          <c:idx val="1"/>
          <c:order val="1"/>
          <c:tx>
            <c:v> OECD average</c:v>
          </c:tx>
          <c:spPr>
            <a:ln>
              <a:solidFill>
                <a:srgbClr val="FFC000"/>
              </a:solidFill>
            </a:ln>
          </c:spPr>
          <c:marker>
            <c:symbol val="circle"/>
            <c:size val="7"/>
            <c:spPr>
              <a:solidFill>
                <a:srgbClr val="FFC000"/>
              </a:solidFill>
              <a:ln>
                <a:solidFill>
                  <a:schemeClr val="bg1"/>
                </a:solidFill>
              </a:ln>
            </c:spPr>
          </c:marker>
          <c:val>
            <c:numRef>
              <c:f>'AUSTRALIA 2003-12'!$J$13:$O$13</c:f>
              <c:numCache>
                <c:formatCode>#,##0\ </c:formatCode>
                <c:ptCount val="6"/>
                <c:pt idx="0">
                  <c:v>505.23385257701995</c:v>
                </c:pt>
                <c:pt idx="1">
                  <c:v>500.53862592728871</c:v>
                </c:pt>
                <c:pt idx="2">
                  <c:v>498.00887028876349</c:v>
                </c:pt>
                <c:pt idx="3">
                  <c:v>498.44352809057563</c:v>
                </c:pt>
                <c:pt idx="4">
                  <c:v>497.71888290344543</c:v>
                </c:pt>
                <c:pt idx="5">
                  <c:v>492</c:v>
                </c:pt>
              </c:numCache>
            </c:numRef>
          </c:val>
          <c:smooth val="0"/>
        </c:ser>
        <c:dLbls>
          <c:showLegendKey val="0"/>
          <c:showVal val="0"/>
          <c:showCatName val="0"/>
          <c:showSerName val="0"/>
          <c:showPercent val="0"/>
          <c:showBubbleSize val="0"/>
        </c:dLbls>
        <c:marker val="1"/>
        <c:smooth val="0"/>
        <c:axId val="234216832"/>
        <c:axId val="234219008"/>
      </c:lineChart>
      <c:catAx>
        <c:axId val="234216832"/>
        <c:scaling>
          <c:orientation val="minMax"/>
        </c:scaling>
        <c:delete val="0"/>
        <c:axPos val="b"/>
        <c:numFmt formatCode="00" sourceLinked="0"/>
        <c:majorTickMark val="out"/>
        <c:minorTickMark val="none"/>
        <c:tickLblPos val="low"/>
        <c:spPr>
          <a:ln w="3175">
            <a:solidFill>
              <a:srgbClr val="000000"/>
            </a:solidFill>
            <a:prstDash val="solid"/>
          </a:ln>
        </c:spPr>
        <c:txPr>
          <a:bodyPr rot="0" vert="horz"/>
          <a:lstStyle/>
          <a:p>
            <a:pPr>
              <a:defRPr/>
            </a:pPr>
            <a:endParaRPr lang="en-US"/>
          </a:p>
        </c:txPr>
        <c:crossAx val="234219008"/>
        <c:crosses val="autoZero"/>
        <c:auto val="1"/>
        <c:lblAlgn val="ctr"/>
        <c:lblOffset val="100"/>
        <c:tickLblSkip val="1"/>
        <c:tickMarkSkip val="1"/>
        <c:noMultiLvlLbl val="0"/>
      </c:catAx>
      <c:valAx>
        <c:axId val="234219008"/>
        <c:scaling>
          <c:orientation val="minMax"/>
          <c:min val="480"/>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34216832"/>
        <c:crosses val="autoZero"/>
        <c:crossBetween val="between"/>
      </c:valAx>
      <c:spPr>
        <a:noFill/>
        <a:ln w="25400">
          <a:noFill/>
        </a:ln>
      </c:spPr>
    </c:plotArea>
    <c:plotVisOnly val="1"/>
    <c:dispBlanksAs val="span"/>
    <c:showDLblsOverMax val="0"/>
  </c:chart>
  <c:spPr>
    <a:solidFill>
      <a:srgbClr val="FFFFFF"/>
    </a:solidFill>
    <a:ln w="9525">
      <a:noFill/>
    </a:ln>
  </c:spPr>
  <c:txPr>
    <a:bodyPr/>
    <a:lstStyle/>
    <a:p>
      <a:pPr>
        <a:defRPr sz="1200" b="0" i="0" u="none" strike="noStrike" baseline="0">
          <a:solidFill>
            <a:srgbClr val="000000"/>
          </a:solidFill>
          <a:latin typeface="Century Gothic"/>
          <a:ea typeface="Century Gothic"/>
          <a:cs typeface="Century Gothic"/>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1994750656168"/>
          <c:y val="0.14730752405949255"/>
          <c:w val="0.85566987583604015"/>
          <c:h val="0.70767591551056119"/>
        </c:manualLayout>
      </c:layout>
      <c:barChart>
        <c:barDir val="bar"/>
        <c:grouping val="clustered"/>
        <c:varyColors val="0"/>
        <c:ser>
          <c:idx val="0"/>
          <c:order val="0"/>
          <c:tx>
            <c:v> Low</c:v>
          </c:tx>
          <c:spPr>
            <a:solidFill>
              <a:srgbClr val="FFC000"/>
            </a:solidFill>
            <a:ln w="6350">
              <a:solidFill>
                <a:srgbClr val="FFFFFF">
                  <a:lumMod val="85000"/>
                </a:srgbClr>
              </a:solidFill>
            </a:ln>
          </c:spPr>
          <c:invertIfNegative val="0"/>
          <c:cat>
            <c:numRef>
              <c:f>'AUSTRALIA 2003-12'!$D$6:$I$6</c:f>
              <c:numCache>
                <c:formatCode>General</c:formatCode>
                <c:ptCount val="6"/>
                <c:pt idx="0">
                  <c:v>2000</c:v>
                </c:pt>
                <c:pt idx="1">
                  <c:v>2003</c:v>
                </c:pt>
                <c:pt idx="2">
                  <c:v>2006</c:v>
                </c:pt>
                <c:pt idx="3">
                  <c:v>2009</c:v>
                </c:pt>
                <c:pt idx="4">
                  <c:v>2012</c:v>
                </c:pt>
                <c:pt idx="5">
                  <c:v>2015</c:v>
                </c:pt>
              </c:numCache>
            </c:numRef>
          </c:cat>
          <c:val>
            <c:numRef>
              <c:f>'AUSTRALIA 2003-12'!$D$26:$I$26</c:f>
              <c:numCache>
                <c:formatCode>#,##0\ </c:formatCode>
                <c:ptCount val="6"/>
                <c:pt idx="0">
                  <c:v>-12</c:v>
                </c:pt>
                <c:pt idx="1">
                  <c:v>-13</c:v>
                </c:pt>
                <c:pt idx="2">
                  <c:v>-13</c:v>
                </c:pt>
                <c:pt idx="3">
                  <c:v>-14.333333333333334</c:v>
                </c:pt>
                <c:pt idx="4">
                  <c:v>-16</c:v>
                </c:pt>
                <c:pt idx="5">
                  <c:v>-19.333333333333332</c:v>
                </c:pt>
              </c:numCache>
            </c:numRef>
          </c:val>
        </c:ser>
        <c:ser>
          <c:idx val="1"/>
          <c:order val="1"/>
          <c:tx>
            <c:v> High</c:v>
          </c:tx>
          <c:spPr>
            <a:solidFill>
              <a:srgbClr val="5FB7CC"/>
            </a:solidFill>
            <a:ln w="9525">
              <a:solidFill>
                <a:srgbClr val="FFFFFF">
                  <a:lumMod val="85000"/>
                </a:srgbClr>
              </a:solidFill>
            </a:ln>
          </c:spPr>
          <c:invertIfNegative val="0"/>
          <c:cat>
            <c:numRef>
              <c:f>'AUSTRALIA 2003-12'!$D$6:$I$6</c:f>
              <c:numCache>
                <c:formatCode>General</c:formatCode>
                <c:ptCount val="6"/>
                <c:pt idx="0">
                  <c:v>2000</c:v>
                </c:pt>
                <c:pt idx="1">
                  <c:v>2003</c:v>
                </c:pt>
                <c:pt idx="2">
                  <c:v>2006</c:v>
                </c:pt>
                <c:pt idx="3">
                  <c:v>2009</c:v>
                </c:pt>
                <c:pt idx="4">
                  <c:v>2012</c:v>
                </c:pt>
                <c:pt idx="5">
                  <c:v>2015</c:v>
                </c:pt>
              </c:numCache>
            </c:numRef>
          </c:cat>
          <c:val>
            <c:numRef>
              <c:f>'AUSTRALIA 2003-12'!$D$27:$I$27</c:f>
              <c:numCache>
                <c:formatCode>#,##0\ </c:formatCode>
                <c:ptCount val="6"/>
                <c:pt idx="0">
                  <c:v>17</c:v>
                </c:pt>
                <c:pt idx="1">
                  <c:v>17.5</c:v>
                </c:pt>
                <c:pt idx="2">
                  <c:v>14</c:v>
                </c:pt>
                <c:pt idx="3">
                  <c:v>14.666666666666666</c:v>
                </c:pt>
                <c:pt idx="4">
                  <c:v>13.666666666666666</c:v>
                </c:pt>
                <c:pt idx="5">
                  <c:v>11</c:v>
                </c:pt>
              </c:numCache>
            </c:numRef>
          </c:val>
        </c:ser>
        <c:dLbls>
          <c:showLegendKey val="0"/>
          <c:showVal val="0"/>
          <c:showCatName val="0"/>
          <c:showSerName val="0"/>
          <c:showPercent val="0"/>
          <c:showBubbleSize val="0"/>
        </c:dLbls>
        <c:gapWidth val="20"/>
        <c:overlap val="100"/>
        <c:axId val="235502208"/>
        <c:axId val="235528576"/>
      </c:barChart>
      <c:catAx>
        <c:axId val="235502208"/>
        <c:scaling>
          <c:orientation val="maxMin"/>
        </c:scaling>
        <c:delete val="0"/>
        <c:axPos val="l"/>
        <c:majorGridlines>
          <c:spPr>
            <a:ln w="3175" cap="flat" cmpd="sng" algn="ctr">
              <a:solidFill>
                <a:schemeClr val="tx1">
                  <a:lumMod val="15000"/>
                  <a:lumOff val="85000"/>
                </a:schemeClr>
              </a:solidFill>
              <a:prstDash val="sysDash"/>
              <a:round/>
            </a:ln>
            <a:effectLst/>
          </c:spPr>
        </c:majorGridlines>
        <c:numFmt formatCode="General" sourceLinked="1"/>
        <c:majorTickMark val="cross"/>
        <c:minorTickMark val="none"/>
        <c:tickLblPos val="low"/>
        <c:spPr>
          <a:noFill/>
          <a:ln w="9525" cap="flat" cmpd="sng" algn="ctr">
            <a:solidFill>
              <a:schemeClr val="tx1">
                <a:lumMod val="95000"/>
                <a:lumOff val="5000"/>
              </a:schemeClr>
            </a:solidFill>
            <a:round/>
          </a:ln>
          <a:effectLst/>
        </c:spPr>
        <c:txPr>
          <a:bodyPr rot="0" vert="horz"/>
          <a:lstStyle/>
          <a:p>
            <a:pPr>
              <a:defRPr/>
            </a:pPr>
            <a:endParaRPr lang="en-US"/>
          </a:p>
        </c:txPr>
        <c:crossAx val="235528576"/>
        <c:crossesAt val="0"/>
        <c:auto val="1"/>
        <c:lblAlgn val="ctr"/>
        <c:lblOffset val="400"/>
        <c:tickLblSkip val="1"/>
        <c:noMultiLvlLbl val="0"/>
      </c:catAx>
      <c:valAx>
        <c:axId val="235528576"/>
        <c:scaling>
          <c:orientation val="minMax"/>
          <c:min val="-20"/>
        </c:scaling>
        <c:delete val="0"/>
        <c:axPos val="b"/>
        <c:majorGridlines>
          <c:spPr>
            <a:ln w="9525" cap="flat" cmpd="sng" algn="ctr">
              <a:solidFill>
                <a:schemeClr val="tx1">
                  <a:lumMod val="15000"/>
                  <a:lumOff val="85000"/>
                </a:schemeClr>
              </a:solidFill>
              <a:prstDash val="sysDash"/>
              <a:round/>
            </a:ln>
            <a:effectLst/>
          </c:spPr>
        </c:majorGridlines>
        <c:numFmt formatCode="#,##0;[Black]#,##0" sourceLinked="0"/>
        <c:majorTickMark val="out"/>
        <c:minorTickMark val="none"/>
        <c:tickLblPos val="nextTo"/>
        <c:spPr>
          <a:noFill/>
          <a:ln>
            <a:solidFill>
              <a:schemeClr val="tx1">
                <a:lumMod val="95000"/>
                <a:lumOff val="5000"/>
              </a:schemeClr>
            </a:solidFill>
          </a:ln>
          <a:effectLst/>
        </c:spPr>
        <c:txPr>
          <a:bodyPr rot="0" vert="horz"/>
          <a:lstStyle/>
          <a:p>
            <a:pPr>
              <a:defRPr/>
            </a:pPr>
            <a:endParaRPr lang="en-US"/>
          </a:p>
        </c:txPr>
        <c:crossAx val="235502208"/>
        <c:crosses val="max"/>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200" b="0" i="0" u="none" strike="noStrike" baseline="0">
          <a:solidFill>
            <a:schemeClr val="tx1">
              <a:lumMod val="95000"/>
              <a:lumOff val="5000"/>
            </a:schemeClr>
          </a:solidFill>
          <a:latin typeface="Century Gothic"/>
          <a:ea typeface="Century Gothic"/>
          <a:cs typeface="Century Gothic"/>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5FAFCD"/>
            </a:solidFill>
            <a:ln w="3175">
              <a:solidFill>
                <a:sysClr val="window" lastClr="FFFFFF">
                  <a:lumMod val="85000"/>
                </a:sysClr>
              </a:solidFill>
            </a:ln>
            <a:effectLst/>
          </c:spPr>
          <c:invertIfNegative val="0"/>
          <c:dPt>
            <c:idx val="0"/>
            <c:invertIfNegative val="0"/>
            <c:bubble3D val="0"/>
            <c:spPr>
              <a:solidFill>
                <a:srgbClr val="FFC000"/>
              </a:solidFill>
              <a:ln w="3175">
                <a:solidFill>
                  <a:sysClr val="window" lastClr="FFFFFF">
                    <a:lumMod val="85000"/>
                  </a:sysClr>
                </a:solidFill>
              </a:ln>
              <a:effectLst/>
            </c:spPr>
          </c:dPt>
          <c:dPt>
            <c:idx val="1"/>
            <c:invertIfNegative val="0"/>
            <c:bubble3D val="0"/>
            <c:spPr>
              <a:solidFill>
                <a:srgbClr val="5DAEC9"/>
              </a:solidFill>
              <a:ln w="3175">
                <a:solidFill>
                  <a:sysClr val="window" lastClr="FFFFFF">
                    <a:lumMod val="85000"/>
                  </a:sysClr>
                </a:solidFill>
              </a:ln>
              <a:effectLst/>
            </c:spPr>
          </c:dPt>
          <c:cat>
            <c:strRef>
              <c:f>INTERNATIONAL!$E$3:$N$3</c:f>
              <c:strCache>
                <c:ptCount val="10"/>
                <c:pt idx="0">
                  <c:v>AUS</c:v>
                </c:pt>
                <c:pt idx="1">
                  <c:v>NZL</c:v>
                </c:pt>
                <c:pt idx="2">
                  <c:v>USA</c:v>
                </c:pt>
                <c:pt idx="3">
                  <c:v>GBR</c:v>
                </c:pt>
                <c:pt idx="4">
                  <c:v>JPN</c:v>
                </c:pt>
                <c:pt idx="5">
                  <c:v>DEU</c:v>
                </c:pt>
                <c:pt idx="6">
                  <c:v>FRA</c:v>
                </c:pt>
                <c:pt idx="7">
                  <c:v>NLD</c:v>
                </c:pt>
                <c:pt idx="8">
                  <c:v>CHE</c:v>
                </c:pt>
                <c:pt idx="9">
                  <c:v>CAN</c:v>
                </c:pt>
              </c:strCache>
            </c:strRef>
          </c:cat>
          <c:val>
            <c:numRef>
              <c:f>INTERNATIONAL!$E$36:$N$36</c:f>
              <c:numCache>
                <c:formatCode>#,##0.0\ </c:formatCode>
                <c:ptCount val="10"/>
                <c:pt idx="0">
                  <c:v>2.4995294134862398</c:v>
                </c:pt>
                <c:pt idx="1">
                  <c:v>6.1002386156283199</c:v>
                </c:pt>
                <c:pt idx="2">
                  <c:v>1.33423927619933</c:v>
                </c:pt>
                <c:pt idx="3">
                  <c:v>0.67710167483851302</c:v>
                </c:pt>
                <c:pt idx="4">
                  <c:v>1.1734478532283099</c:v>
                </c:pt>
                <c:pt idx="5">
                  <c:v>0.77665977011843701</c:v>
                </c:pt>
                <c:pt idx="6">
                  <c:v>1.7308980927425099</c:v>
                </c:pt>
                <c:pt idx="7">
                  <c:v>1.8405996511631799</c:v>
                </c:pt>
                <c:pt idx="8">
                  <c:v>0.751560086046972</c:v>
                </c:pt>
                <c:pt idx="9">
                  <c:v>1.7600449228504</c:v>
                </c:pt>
              </c:numCache>
            </c:numRef>
          </c:val>
        </c:ser>
        <c:dLbls>
          <c:showLegendKey val="0"/>
          <c:showVal val="0"/>
          <c:showCatName val="0"/>
          <c:showSerName val="0"/>
          <c:showPercent val="0"/>
          <c:showBubbleSize val="0"/>
        </c:dLbls>
        <c:gapWidth val="25"/>
        <c:axId val="233152512"/>
        <c:axId val="233154048"/>
      </c:barChart>
      <c:catAx>
        <c:axId val="233152512"/>
        <c:scaling>
          <c:orientation val="minMax"/>
        </c:scaling>
        <c:delete val="0"/>
        <c:axPos val="b"/>
        <c:numFmt formatCode="General" sourceLinked="1"/>
        <c:majorTickMark val="out"/>
        <c:minorTickMark val="none"/>
        <c:tickLblPos val="low"/>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crossAx val="233154048"/>
        <c:crosses val="autoZero"/>
        <c:auto val="1"/>
        <c:lblAlgn val="ctr"/>
        <c:lblOffset val="100"/>
        <c:noMultiLvlLbl val="0"/>
      </c:catAx>
      <c:valAx>
        <c:axId val="233154048"/>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crossAx val="2331525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chemeClr val="tx1"/>
          </a:solidFill>
          <a:latin typeface="Century Gothic" panose="020B0502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5FAFCD"/>
            </a:solidFill>
            <a:ln w="3175">
              <a:solidFill>
                <a:sysClr val="window" lastClr="FFFFFF">
                  <a:lumMod val="85000"/>
                </a:sysClr>
              </a:solidFill>
            </a:ln>
            <a:effectLst/>
          </c:spPr>
          <c:invertIfNegative val="0"/>
          <c:dPt>
            <c:idx val="0"/>
            <c:invertIfNegative val="0"/>
            <c:bubble3D val="0"/>
            <c:spPr>
              <a:solidFill>
                <a:srgbClr val="FFC000"/>
              </a:solidFill>
              <a:ln w="3175">
                <a:solidFill>
                  <a:sysClr val="window" lastClr="FFFFFF">
                    <a:lumMod val="85000"/>
                  </a:sysClr>
                </a:solidFill>
              </a:ln>
              <a:effectLst/>
            </c:spPr>
          </c:dPt>
          <c:dPt>
            <c:idx val="1"/>
            <c:invertIfNegative val="0"/>
            <c:bubble3D val="0"/>
            <c:spPr>
              <a:solidFill>
                <a:srgbClr val="5DAEC9"/>
              </a:solidFill>
              <a:ln w="3175">
                <a:solidFill>
                  <a:sysClr val="window" lastClr="FFFFFF">
                    <a:lumMod val="85000"/>
                  </a:sysClr>
                </a:solidFill>
              </a:ln>
              <a:effectLst/>
            </c:spPr>
          </c:dPt>
          <c:cat>
            <c:strRef>
              <c:f>INTERNATIONAL!$E$3:$N$3</c:f>
              <c:strCache>
                <c:ptCount val="10"/>
                <c:pt idx="0">
                  <c:v>AUS</c:v>
                </c:pt>
                <c:pt idx="1">
                  <c:v>NZL</c:v>
                </c:pt>
                <c:pt idx="2">
                  <c:v>USA</c:v>
                </c:pt>
                <c:pt idx="3">
                  <c:v>GBR</c:v>
                </c:pt>
                <c:pt idx="4">
                  <c:v>JPN</c:v>
                </c:pt>
                <c:pt idx="5">
                  <c:v>DEU</c:v>
                </c:pt>
                <c:pt idx="6">
                  <c:v>FRA</c:v>
                </c:pt>
                <c:pt idx="7">
                  <c:v>NLD</c:v>
                </c:pt>
                <c:pt idx="8">
                  <c:v>CHE</c:v>
                </c:pt>
                <c:pt idx="9">
                  <c:v>CAN</c:v>
                </c:pt>
              </c:strCache>
            </c:strRef>
          </c:cat>
          <c:val>
            <c:numRef>
              <c:f>INTERNATIONAL!$E$37:$N$37</c:f>
              <c:numCache>
                <c:formatCode>#,##0.0\ </c:formatCode>
                <c:ptCount val="10"/>
                <c:pt idx="0">
                  <c:v>9.8660208601191108</c:v>
                </c:pt>
                <c:pt idx="1">
                  <c:v>5.4019369974535003</c:v>
                </c:pt>
                <c:pt idx="2">
                  <c:v>5.7369506344395003</c:v>
                </c:pt>
                <c:pt idx="3">
                  <c:v>4.0304110877707995</c:v>
                </c:pt>
                <c:pt idx="4">
                  <c:v>2.0655457402350983</c:v>
                </c:pt>
                <c:pt idx="5">
                  <c:v>3.0652901946893998</c:v>
                </c:pt>
                <c:pt idx="6">
                  <c:v>2.6346487282776998</c:v>
                </c:pt>
                <c:pt idx="7">
                  <c:v>4.5651759081642016</c:v>
                </c:pt>
                <c:pt idx="8">
                  <c:v>1.7335052840895031</c:v>
                </c:pt>
                <c:pt idx="9">
                  <c:v>8.0147039872962011</c:v>
                </c:pt>
              </c:numCache>
            </c:numRef>
          </c:val>
        </c:ser>
        <c:dLbls>
          <c:showLegendKey val="0"/>
          <c:showVal val="0"/>
          <c:showCatName val="0"/>
          <c:showSerName val="0"/>
          <c:showPercent val="0"/>
          <c:showBubbleSize val="0"/>
        </c:dLbls>
        <c:gapWidth val="25"/>
        <c:axId val="217794432"/>
        <c:axId val="217795968"/>
      </c:barChart>
      <c:catAx>
        <c:axId val="217794432"/>
        <c:scaling>
          <c:orientation val="minMax"/>
        </c:scaling>
        <c:delete val="0"/>
        <c:axPos val="b"/>
        <c:numFmt formatCode="General" sourceLinked="1"/>
        <c:majorTickMark val="out"/>
        <c:minorTickMark val="none"/>
        <c:tickLblPos val="low"/>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crossAx val="217795968"/>
        <c:crosses val="autoZero"/>
        <c:auto val="1"/>
        <c:lblAlgn val="ctr"/>
        <c:lblOffset val="100"/>
        <c:noMultiLvlLbl val="0"/>
      </c:catAx>
      <c:valAx>
        <c:axId val="217795968"/>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crossAx val="2177944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chemeClr val="tx1"/>
          </a:solidFill>
          <a:latin typeface="Century Gothic" panose="020B0502020202020204"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5FAFCD"/>
            </a:solidFill>
            <a:ln>
              <a:solidFill>
                <a:sysClr val="window" lastClr="FFFFFF">
                  <a:lumMod val="85000"/>
                </a:sysClr>
              </a:solidFill>
            </a:ln>
            <a:effectLst/>
          </c:spPr>
          <c:invertIfNegative val="0"/>
          <c:dPt>
            <c:idx val="0"/>
            <c:invertIfNegative val="0"/>
            <c:bubble3D val="0"/>
            <c:spPr>
              <a:solidFill>
                <a:srgbClr val="FFC000"/>
              </a:solidFill>
              <a:ln>
                <a:solidFill>
                  <a:sysClr val="window" lastClr="FFFFFF">
                    <a:lumMod val="85000"/>
                  </a:sysClr>
                </a:solidFill>
              </a:ln>
              <a:effectLst/>
            </c:spPr>
          </c:dPt>
          <c:dPt>
            <c:idx val="1"/>
            <c:invertIfNegative val="0"/>
            <c:bubble3D val="0"/>
            <c:spPr>
              <a:solidFill>
                <a:srgbClr val="5DAEC9"/>
              </a:solidFill>
              <a:ln>
                <a:solidFill>
                  <a:sysClr val="window" lastClr="FFFFFF">
                    <a:lumMod val="85000"/>
                  </a:sysClr>
                </a:solidFill>
              </a:ln>
              <a:effectLst/>
            </c:spPr>
          </c:dPt>
          <c:cat>
            <c:strRef>
              <c:f>INTERNATIONAL!$E$3:$N$3</c:f>
              <c:strCache>
                <c:ptCount val="10"/>
                <c:pt idx="0">
                  <c:v>AUS</c:v>
                </c:pt>
                <c:pt idx="1">
                  <c:v>NZL</c:v>
                </c:pt>
                <c:pt idx="2">
                  <c:v>USA</c:v>
                </c:pt>
                <c:pt idx="3">
                  <c:v>GBR</c:v>
                </c:pt>
                <c:pt idx="4">
                  <c:v>JPN</c:v>
                </c:pt>
                <c:pt idx="5">
                  <c:v>DEU</c:v>
                </c:pt>
                <c:pt idx="6">
                  <c:v>FRA</c:v>
                </c:pt>
                <c:pt idx="7">
                  <c:v>NLD</c:v>
                </c:pt>
                <c:pt idx="8">
                  <c:v>CHE</c:v>
                </c:pt>
                <c:pt idx="9">
                  <c:v>CAN</c:v>
                </c:pt>
              </c:strCache>
            </c:strRef>
          </c:cat>
          <c:val>
            <c:numRef>
              <c:f>INTERNATIONAL!$E$38:$N$38</c:f>
              <c:numCache>
                <c:formatCode>#,##0.0\ </c:formatCode>
                <c:ptCount val="10"/>
                <c:pt idx="0">
                  <c:v>6.8248014723537898</c:v>
                </c:pt>
                <c:pt idx="1">
                  <c:v>11.8641094022578</c:v>
                </c:pt>
                <c:pt idx="2">
                  <c:v>12.326067909954</c:v>
                </c:pt>
                <c:pt idx="3">
                  <c:v>10.1618197892476</c:v>
                </c:pt>
                <c:pt idx="4">
                  <c:v>18.670102097833201</c:v>
                </c:pt>
                <c:pt idx="5">
                  <c:v>22.973220515736099</c:v>
                </c:pt>
                <c:pt idx="6">
                  <c:v>11.1425032917465</c:v>
                </c:pt>
                <c:pt idx="7">
                  <c:v>11.383060992879299</c:v>
                </c:pt>
                <c:pt idx="8">
                  <c:v>18.590956265461799</c:v>
                </c:pt>
                <c:pt idx="9">
                  <c:v>11.089332229800499</c:v>
                </c:pt>
              </c:numCache>
            </c:numRef>
          </c:val>
        </c:ser>
        <c:dLbls>
          <c:showLegendKey val="0"/>
          <c:showVal val="0"/>
          <c:showCatName val="0"/>
          <c:showSerName val="0"/>
          <c:showPercent val="0"/>
          <c:showBubbleSize val="0"/>
        </c:dLbls>
        <c:gapWidth val="25"/>
        <c:axId val="234348544"/>
        <c:axId val="234350080"/>
      </c:barChart>
      <c:catAx>
        <c:axId val="234348544"/>
        <c:scaling>
          <c:orientation val="minMax"/>
        </c:scaling>
        <c:delete val="0"/>
        <c:axPos val="b"/>
        <c:numFmt formatCode="General" sourceLinked="1"/>
        <c:majorTickMark val="out"/>
        <c:minorTickMark val="none"/>
        <c:tickLblPos val="low"/>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crossAx val="234350080"/>
        <c:crosses val="autoZero"/>
        <c:auto val="1"/>
        <c:lblAlgn val="ctr"/>
        <c:lblOffset val="100"/>
        <c:noMultiLvlLbl val="0"/>
      </c:catAx>
      <c:valAx>
        <c:axId val="234350080"/>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crossAx val="2343485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chemeClr val="tx1"/>
          </a:solidFill>
          <a:latin typeface="Century Gothic" panose="020B0502020202020204"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5FAFCD"/>
            </a:solidFill>
            <a:ln w="3175">
              <a:solidFill>
                <a:sysClr val="window" lastClr="FFFFFF">
                  <a:lumMod val="85000"/>
                </a:sysClr>
              </a:solidFill>
            </a:ln>
            <a:effectLst/>
          </c:spPr>
          <c:invertIfNegative val="0"/>
          <c:dPt>
            <c:idx val="0"/>
            <c:invertIfNegative val="0"/>
            <c:bubble3D val="0"/>
            <c:spPr>
              <a:solidFill>
                <a:srgbClr val="FFC000"/>
              </a:solidFill>
              <a:ln w="3175">
                <a:solidFill>
                  <a:sysClr val="window" lastClr="FFFFFF">
                    <a:lumMod val="85000"/>
                  </a:sysClr>
                </a:solidFill>
              </a:ln>
              <a:effectLst/>
            </c:spPr>
          </c:dPt>
          <c:dPt>
            <c:idx val="1"/>
            <c:invertIfNegative val="0"/>
            <c:bubble3D val="0"/>
            <c:spPr>
              <a:solidFill>
                <a:srgbClr val="5DAEC9"/>
              </a:solidFill>
              <a:ln w="3175">
                <a:solidFill>
                  <a:sysClr val="window" lastClr="FFFFFF">
                    <a:lumMod val="85000"/>
                  </a:sysClr>
                </a:solidFill>
              </a:ln>
              <a:effectLst/>
            </c:spPr>
          </c:dPt>
          <c:cat>
            <c:strRef>
              <c:f>INTERNATIONAL!$E$3:$N$3</c:f>
              <c:strCache>
                <c:ptCount val="10"/>
                <c:pt idx="0">
                  <c:v>AUS</c:v>
                </c:pt>
                <c:pt idx="1">
                  <c:v>NZL</c:v>
                </c:pt>
                <c:pt idx="2">
                  <c:v>USA</c:v>
                </c:pt>
                <c:pt idx="3">
                  <c:v>GBR</c:v>
                </c:pt>
                <c:pt idx="4">
                  <c:v>JPN</c:v>
                </c:pt>
                <c:pt idx="5">
                  <c:v>DEU</c:v>
                </c:pt>
                <c:pt idx="6">
                  <c:v>FRA</c:v>
                </c:pt>
                <c:pt idx="7">
                  <c:v>NLD</c:v>
                </c:pt>
                <c:pt idx="8">
                  <c:v>CHE</c:v>
                </c:pt>
                <c:pt idx="9">
                  <c:v>CAN</c:v>
                </c:pt>
              </c:strCache>
            </c:strRef>
          </c:cat>
          <c:val>
            <c:numRef>
              <c:f>INTERNATIONAL!$E$39:$N$39</c:f>
              <c:numCache>
                <c:formatCode>#,##0.0\ </c:formatCode>
                <c:ptCount val="10"/>
                <c:pt idx="0">
                  <c:v>8.8333245756573398</c:v>
                </c:pt>
                <c:pt idx="1">
                  <c:v>5.7428164664835304</c:v>
                </c:pt>
                <c:pt idx="2">
                  <c:v>3.9575398883067798</c:v>
                </c:pt>
                <c:pt idx="3">
                  <c:v>5.9568693990430202</c:v>
                </c:pt>
                <c:pt idx="4">
                  <c:v>6.1227634386288399</c:v>
                </c:pt>
                <c:pt idx="5">
                  <c:v>4.4919787722117199</c:v>
                </c:pt>
                <c:pt idx="6">
                  <c:v>4.5668322317389496</c:v>
                </c:pt>
                <c:pt idx="7">
                  <c:v>4.55680650269327</c:v>
                </c:pt>
                <c:pt idx="8">
                  <c:v>5.3466395384928003</c:v>
                </c:pt>
                <c:pt idx="9">
                  <c:v>7.9106771486650898</c:v>
                </c:pt>
              </c:numCache>
            </c:numRef>
          </c:val>
        </c:ser>
        <c:dLbls>
          <c:showLegendKey val="0"/>
          <c:showVal val="0"/>
          <c:showCatName val="0"/>
          <c:showSerName val="0"/>
          <c:showPercent val="0"/>
          <c:showBubbleSize val="0"/>
        </c:dLbls>
        <c:gapWidth val="25"/>
        <c:axId val="233195392"/>
        <c:axId val="233196928"/>
      </c:barChart>
      <c:catAx>
        <c:axId val="233195392"/>
        <c:scaling>
          <c:orientation val="minMax"/>
        </c:scaling>
        <c:delete val="0"/>
        <c:axPos val="b"/>
        <c:numFmt formatCode="General" sourceLinked="1"/>
        <c:majorTickMark val="out"/>
        <c:minorTickMark val="none"/>
        <c:tickLblPos val="low"/>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crossAx val="233196928"/>
        <c:crosses val="autoZero"/>
        <c:auto val="1"/>
        <c:lblAlgn val="ctr"/>
        <c:lblOffset val="100"/>
        <c:noMultiLvlLbl val="0"/>
      </c:catAx>
      <c:valAx>
        <c:axId val="233196928"/>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crossAx val="2331953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chemeClr val="tx1"/>
          </a:solidFill>
          <a:latin typeface="Century Gothic" panose="020B0502020202020204" pitchFamily="34" charset="0"/>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5FAFCD"/>
            </a:solidFill>
            <a:ln w="3175">
              <a:solidFill>
                <a:sysClr val="window" lastClr="FFFFFF">
                  <a:lumMod val="85000"/>
                </a:sysClr>
              </a:solidFill>
            </a:ln>
            <a:effectLst/>
          </c:spPr>
          <c:invertIfNegative val="0"/>
          <c:dPt>
            <c:idx val="0"/>
            <c:invertIfNegative val="0"/>
            <c:bubble3D val="0"/>
            <c:spPr>
              <a:solidFill>
                <a:srgbClr val="FFC000"/>
              </a:solidFill>
              <a:ln w="3175">
                <a:solidFill>
                  <a:sysClr val="window" lastClr="FFFFFF">
                    <a:lumMod val="85000"/>
                  </a:sysClr>
                </a:solidFill>
              </a:ln>
              <a:effectLst/>
            </c:spPr>
          </c:dPt>
          <c:cat>
            <c:strRef>
              <c:f>INTERNATIONAL!$E$3:$N$3</c:f>
              <c:strCache>
                <c:ptCount val="10"/>
                <c:pt idx="0">
                  <c:v>AUS</c:v>
                </c:pt>
                <c:pt idx="1">
                  <c:v>NZL</c:v>
                </c:pt>
                <c:pt idx="2">
                  <c:v>USA</c:v>
                </c:pt>
                <c:pt idx="3">
                  <c:v>GBR</c:v>
                </c:pt>
                <c:pt idx="4">
                  <c:v>JPN</c:v>
                </c:pt>
                <c:pt idx="5">
                  <c:v>DEU</c:v>
                </c:pt>
                <c:pt idx="6">
                  <c:v>FRA</c:v>
                </c:pt>
                <c:pt idx="7">
                  <c:v>NLD</c:v>
                </c:pt>
                <c:pt idx="8">
                  <c:v>CHE</c:v>
                </c:pt>
                <c:pt idx="9">
                  <c:v>CAN</c:v>
                </c:pt>
              </c:strCache>
            </c:strRef>
          </c:cat>
          <c:val>
            <c:numRef>
              <c:f>INTERNATIONAL!$E$43:$N$43</c:f>
              <c:numCache>
                <c:formatCode>#,##0.0\ </c:formatCode>
                <c:ptCount val="10"/>
                <c:pt idx="0">
                  <c:v>71.97</c:v>
                </c:pt>
                <c:pt idx="1">
                  <c:v>70.89</c:v>
                </c:pt>
                <c:pt idx="2">
                  <c:v>77.98</c:v>
                </c:pt>
                <c:pt idx="3">
                  <c:v>79.17</c:v>
                </c:pt>
                <c:pt idx="4">
                  <c:v>71.97</c:v>
                </c:pt>
                <c:pt idx="5">
                  <c:v>68.69</c:v>
                </c:pt>
                <c:pt idx="6">
                  <c:v>78.69</c:v>
                </c:pt>
                <c:pt idx="7">
                  <c:v>77.650000000000006</c:v>
                </c:pt>
                <c:pt idx="8">
                  <c:v>73.58</c:v>
                </c:pt>
                <c:pt idx="9">
                  <c:v>69.349999999999994</c:v>
                </c:pt>
              </c:numCache>
            </c:numRef>
          </c:val>
        </c:ser>
        <c:dLbls>
          <c:showLegendKey val="0"/>
          <c:showVal val="0"/>
          <c:showCatName val="0"/>
          <c:showSerName val="0"/>
          <c:showPercent val="0"/>
          <c:showBubbleSize val="0"/>
        </c:dLbls>
        <c:gapWidth val="25"/>
        <c:axId val="233250176"/>
        <c:axId val="233251968"/>
      </c:barChart>
      <c:catAx>
        <c:axId val="233250176"/>
        <c:scaling>
          <c:orientation val="minMax"/>
        </c:scaling>
        <c:delete val="0"/>
        <c:axPos val="b"/>
        <c:numFmt formatCode="General" sourceLinked="1"/>
        <c:majorTickMark val="out"/>
        <c:minorTickMark val="none"/>
        <c:tickLblPos val="low"/>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crossAx val="233251968"/>
        <c:crosses val="autoZero"/>
        <c:auto val="1"/>
        <c:lblAlgn val="ctr"/>
        <c:lblOffset val="100"/>
        <c:noMultiLvlLbl val="0"/>
      </c:catAx>
      <c:valAx>
        <c:axId val="233251968"/>
        <c:scaling>
          <c:orientation val="minMax"/>
          <c:min val="60"/>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crossAx val="233250176"/>
        <c:crosses val="autoZero"/>
        <c:crossBetween val="between"/>
        <c:majorUnit val="5"/>
      </c:valAx>
      <c:spPr>
        <a:noFill/>
        <a:ln>
          <a:noFill/>
        </a:ln>
        <a:effectLst/>
      </c:spPr>
    </c:plotArea>
    <c:plotVisOnly val="1"/>
    <c:dispBlanksAs val="gap"/>
    <c:showDLblsOverMax val="0"/>
  </c:chart>
  <c:spPr>
    <a:noFill/>
    <a:ln w="9525" cap="flat" cmpd="sng" algn="ctr">
      <a:noFill/>
      <a:round/>
    </a:ln>
    <a:effectLst/>
  </c:spPr>
  <c:txPr>
    <a:bodyPr/>
    <a:lstStyle/>
    <a:p>
      <a:pPr>
        <a:defRPr sz="1100">
          <a:solidFill>
            <a:schemeClr val="tx1"/>
          </a:solidFill>
          <a:latin typeface="Century Gothic" panose="020B0502020202020204" pitchFamily="34"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0.0775</cdr:x>
      <cdr:y>0.02841</cdr:y>
    </cdr:from>
    <cdr:to>
      <cdr:x>0.33537</cdr:x>
      <cdr:y>0.0791</cdr:y>
    </cdr:to>
    <cdr:sp macro="" textlink="">
      <cdr:nvSpPr>
        <cdr:cNvPr id="764929" name="Text Box 1025"/>
        <cdr:cNvSpPr txBox="1">
          <a:spLocks xmlns:a="http://schemas.openxmlformats.org/drawingml/2006/main" noChangeArrowheads="1"/>
        </cdr:cNvSpPr>
      </cdr:nvSpPr>
      <cdr:spPr bwMode="auto">
        <a:xfrm xmlns:a="http://schemas.openxmlformats.org/drawingml/2006/main">
          <a:off x="437758" y="131121"/>
          <a:ext cx="1456576" cy="23391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18288" tIns="32004" rIns="0" bIns="32004" anchor="ctr"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rPr>
            <a:t>% of population</a:t>
          </a:r>
        </a:p>
      </cdr:txBody>
    </cdr:sp>
  </cdr:relSizeAnchor>
  <cdr:relSizeAnchor xmlns:cdr="http://schemas.openxmlformats.org/drawingml/2006/chartDrawing">
    <cdr:from>
      <cdr:x>0.78693</cdr:x>
      <cdr:y>0.43455</cdr:y>
    </cdr:from>
    <cdr:to>
      <cdr:x>0.97141</cdr:x>
      <cdr:y>0.5666</cdr:y>
    </cdr:to>
    <cdr:sp macro="" textlink="">
      <cdr:nvSpPr>
        <cdr:cNvPr id="764940" name="Text Box 1036"/>
        <cdr:cNvSpPr txBox="1">
          <a:spLocks xmlns:a="http://schemas.openxmlformats.org/drawingml/2006/main" noChangeArrowheads="1"/>
        </cdr:cNvSpPr>
      </cdr:nvSpPr>
      <cdr:spPr bwMode="auto">
        <a:xfrm xmlns:a="http://schemas.openxmlformats.org/drawingml/2006/main">
          <a:off x="4444956" y="2005449"/>
          <a:ext cx="1042017" cy="60939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7432" rIns="18288" bIns="27432" anchor="ctr" upright="1">
          <a:spAutoFit/>
        </a:bodyPr>
        <a:lstStyle xmlns:a="http://schemas.openxmlformats.org/drawingml/2006/main"/>
        <a:p xmlns:a="http://schemas.openxmlformats.org/drawingml/2006/main">
          <a:pPr algn="l" rtl="0">
            <a:defRPr sz="1000"/>
          </a:pPr>
          <a:r>
            <a:rPr lang="en-AU" sz="1200" b="0" i="0" u="none" strike="noStrike" baseline="0" dirty="0">
              <a:solidFill>
                <a:srgbClr val="FFC000"/>
              </a:solidFill>
              <a:latin typeface="Century Gothic" panose="020B0502020202020204" pitchFamily="34" charset="0"/>
            </a:rPr>
            <a:t>Diploma, </a:t>
          </a:r>
        </a:p>
        <a:p xmlns:a="http://schemas.openxmlformats.org/drawingml/2006/main">
          <a:pPr algn="l" rtl="0">
            <a:defRPr sz="1000"/>
          </a:pPr>
          <a:r>
            <a:rPr lang="en-AU" sz="1200" b="0" i="0" u="none" strike="noStrike" baseline="0" dirty="0">
              <a:solidFill>
                <a:srgbClr val="FFC000"/>
              </a:solidFill>
              <a:latin typeface="Century Gothic" panose="020B0502020202020204" pitchFamily="34" charset="0"/>
            </a:rPr>
            <a:t>adv. diploma</a:t>
          </a:r>
        </a:p>
        <a:p xmlns:a="http://schemas.openxmlformats.org/drawingml/2006/main">
          <a:pPr algn="l" rtl="0">
            <a:defRPr sz="1000"/>
          </a:pPr>
          <a:r>
            <a:rPr lang="en-AU" sz="1200" b="0" i="0" u="none" strike="noStrike" baseline="0" dirty="0">
              <a:solidFill>
                <a:srgbClr val="FFC000"/>
              </a:solidFill>
              <a:latin typeface="Century Gothic" panose="020B0502020202020204" pitchFamily="34" charset="0"/>
            </a:rPr>
            <a:t>or Cert III/IV</a:t>
          </a:r>
        </a:p>
      </cdr:txBody>
    </cdr:sp>
  </cdr:relSizeAnchor>
  <cdr:relSizeAnchor xmlns:cdr="http://schemas.openxmlformats.org/drawingml/2006/chartDrawing">
    <cdr:from>
      <cdr:x>0.67553</cdr:x>
      <cdr:y>0.04507</cdr:y>
    </cdr:from>
    <cdr:to>
      <cdr:x>0.92159</cdr:x>
      <cdr:y>0.13711</cdr:y>
    </cdr:to>
    <cdr:sp macro="" textlink="">
      <cdr:nvSpPr>
        <cdr:cNvPr id="764941" name="Text Box 1037"/>
        <cdr:cNvSpPr txBox="1">
          <a:spLocks xmlns:a="http://schemas.openxmlformats.org/drawingml/2006/main" noChangeArrowheads="1"/>
        </cdr:cNvSpPr>
      </cdr:nvSpPr>
      <cdr:spPr bwMode="auto">
        <a:xfrm xmlns:a="http://schemas.openxmlformats.org/drawingml/2006/main">
          <a:off x="3815714" y="208011"/>
          <a:ext cx="1389868" cy="42473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7432" rIns="18288" bIns="27432" anchor="ctr" upright="1">
          <a:spAutoFit/>
        </a:bodyPr>
        <a:lstStyle xmlns:a="http://schemas.openxmlformats.org/drawingml/2006/main"/>
        <a:p xmlns:a="http://schemas.openxmlformats.org/drawingml/2006/main">
          <a:pPr algn="r" rtl="0">
            <a:defRPr sz="1000"/>
          </a:pPr>
          <a:r>
            <a:rPr lang="en-AU" sz="1200" b="0" i="0" u="none" strike="noStrike" baseline="0" dirty="0">
              <a:solidFill>
                <a:srgbClr val="5DAEC9"/>
              </a:solidFill>
              <a:latin typeface="Century Gothic" panose="020B0502020202020204" pitchFamily="34" charset="0"/>
            </a:rPr>
            <a:t>Bachelor's degree</a:t>
          </a:r>
        </a:p>
        <a:p xmlns:a="http://schemas.openxmlformats.org/drawingml/2006/main">
          <a:pPr algn="r" rtl="0">
            <a:defRPr sz="1000"/>
          </a:pPr>
          <a:r>
            <a:rPr lang="en-AU" sz="1200" b="0" i="0" u="none" strike="noStrike" baseline="0" dirty="0">
              <a:solidFill>
                <a:srgbClr val="5DAEC9"/>
              </a:solidFill>
              <a:latin typeface="Century Gothic" panose="020B0502020202020204" pitchFamily="34" charset="0"/>
            </a:rPr>
            <a:t>or higher</a:t>
          </a:r>
        </a:p>
      </cdr:txBody>
    </cdr:sp>
  </cdr:relSizeAnchor>
  <cdr:relSizeAnchor xmlns:cdr="http://schemas.openxmlformats.org/drawingml/2006/chartDrawing">
    <cdr:from>
      <cdr:x>0.36157</cdr:x>
      <cdr:y>0.14746</cdr:y>
    </cdr:from>
    <cdr:to>
      <cdr:x>0.36157</cdr:x>
      <cdr:y>0.77634</cdr:y>
    </cdr:to>
    <cdr:cxnSp macro="">
      <cdr:nvCxnSpPr>
        <cdr:cNvPr id="3" name="Straight Connector 2"/>
        <cdr:cNvCxnSpPr/>
      </cdr:nvCxnSpPr>
      <cdr:spPr>
        <a:xfrm xmlns:a="http://schemas.openxmlformats.org/drawingml/2006/main" flipH="1">
          <a:off x="1510862" y="372242"/>
          <a:ext cx="1" cy="1587500"/>
        </a:xfrm>
        <a:prstGeom xmlns:a="http://schemas.openxmlformats.org/drawingml/2006/main" prst="line">
          <a:avLst/>
        </a:prstGeom>
        <a:ln xmlns:a="http://schemas.openxmlformats.org/drawingml/2006/main" w="3175">
          <a:solidFill>
            <a:schemeClr val="bg1">
              <a:lumMod val="75000"/>
            </a:schemeClr>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0.73814</cdr:x>
      <cdr:y>0.15778</cdr:y>
    </cdr:from>
    <cdr:to>
      <cdr:x>0.73814</cdr:x>
      <cdr:y>0.78666</cdr:y>
    </cdr:to>
    <cdr:cxnSp macro="">
      <cdr:nvCxnSpPr>
        <cdr:cNvPr id="9" name="Straight Connector 8"/>
        <cdr:cNvCxnSpPr/>
      </cdr:nvCxnSpPr>
      <cdr:spPr>
        <a:xfrm xmlns:a="http://schemas.openxmlformats.org/drawingml/2006/main" flipH="1">
          <a:off x="4169350" y="728149"/>
          <a:ext cx="0" cy="2902263"/>
        </a:xfrm>
        <a:prstGeom xmlns:a="http://schemas.openxmlformats.org/drawingml/2006/main" prst="line">
          <a:avLst/>
        </a:prstGeom>
        <a:ln xmlns:a="http://schemas.openxmlformats.org/drawingml/2006/main" w="3175">
          <a:solidFill>
            <a:schemeClr val="bg1">
              <a:lumMod val="75000"/>
            </a:schemeClr>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0.08593</cdr:x>
      <cdr:y>0.73991</cdr:y>
    </cdr:from>
    <cdr:to>
      <cdr:x>0.3438</cdr:x>
      <cdr:y>0.82061</cdr:y>
    </cdr:to>
    <cdr:sp macro="" textlink="">
      <cdr:nvSpPr>
        <cdr:cNvPr id="7" name="Text Box 1025"/>
        <cdr:cNvSpPr txBox="1">
          <a:spLocks xmlns:a="http://schemas.openxmlformats.org/drawingml/2006/main" noChangeArrowheads="1"/>
        </cdr:cNvSpPr>
      </cdr:nvSpPr>
      <cdr:spPr bwMode="auto">
        <a:xfrm xmlns:a="http://schemas.openxmlformats.org/drawingml/2006/main">
          <a:off x="485383" y="3414671"/>
          <a:ext cx="1456576" cy="37241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18288" tIns="32004" rIns="0" bIns="32004" anchor="ctr" upright="1">
          <a:spAutoFit/>
        </a:bodyPr>
        <a:lstStyle xmlns:a="http://schemas.openxmlformats.org/drawingml/2006/main"/>
        <a:p xmlns:a="http://schemas.openxmlformats.org/drawingml/2006/main">
          <a:pPr algn="ctr" rtl="0">
            <a:defRPr sz="1000"/>
          </a:pPr>
          <a:r>
            <a:rPr lang="en-AU" sz="1000" dirty="0" smtClean="0">
              <a:solidFill>
                <a:srgbClr val="000000"/>
              </a:solidFill>
              <a:latin typeface="Century Gothic" panose="020B0502020202020204" pitchFamily="34" charset="0"/>
            </a:rPr>
            <a:t>Population </a:t>
          </a:r>
        </a:p>
        <a:p xmlns:a="http://schemas.openxmlformats.org/drawingml/2006/main">
          <a:pPr algn="ctr" rtl="0">
            <a:defRPr sz="1000"/>
          </a:pPr>
          <a:r>
            <a:rPr lang="en-AU" sz="1000" dirty="0" smtClean="0">
              <a:solidFill>
                <a:srgbClr val="000000"/>
              </a:solidFill>
              <a:latin typeface="Century Gothic" panose="020B0502020202020204" pitchFamily="34" charset="0"/>
            </a:rPr>
            <a:t>aged 15+</a:t>
          </a:r>
          <a:endParaRPr lang="en-AU" sz="1000" b="0" i="0" u="none" strike="noStrike" baseline="0" dirty="0">
            <a:solidFill>
              <a:srgbClr val="000000"/>
            </a:solidFill>
            <a:latin typeface="Century Gothic" panose="020B0502020202020204" pitchFamily="34" charset="0"/>
          </a:endParaRPr>
        </a:p>
      </cdr:txBody>
    </cdr:sp>
  </cdr:relSizeAnchor>
  <cdr:relSizeAnchor xmlns:cdr="http://schemas.openxmlformats.org/drawingml/2006/chartDrawing">
    <cdr:from>
      <cdr:x>0.4215</cdr:x>
      <cdr:y>0.73991</cdr:y>
    </cdr:from>
    <cdr:to>
      <cdr:x>0.67937</cdr:x>
      <cdr:y>0.82061</cdr:y>
    </cdr:to>
    <cdr:sp macro="" textlink="">
      <cdr:nvSpPr>
        <cdr:cNvPr id="8" name="Text Box 1025"/>
        <cdr:cNvSpPr txBox="1">
          <a:spLocks xmlns:a="http://schemas.openxmlformats.org/drawingml/2006/main" noChangeArrowheads="1"/>
        </cdr:cNvSpPr>
      </cdr:nvSpPr>
      <cdr:spPr bwMode="auto">
        <a:xfrm xmlns:a="http://schemas.openxmlformats.org/drawingml/2006/main">
          <a:off x="2380858" y="3414671"/>
          <a:ext cx="1456576" cy="37241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18288" tIns="32004" rIns="0" bIns="32004" anchor="ctr" upright="1">
          <a:spAutoFit/>
        </a:bodyPr>
        <a:lstStyle xmlns:a="http://schemas.openxmlformats.org/drawingml/2006/main"/>
        <a:p xmlns:a="http://schemas.openxmlformats.org/drawingml/2006/main">
          <a:pPr algn="ctr" rtl="0">
            <a:defRPr sz="1000"/>
          </a:pPr>
          <a:r>
            <a:rPr lang="en-AU" sz="1000" dirty="0" smtClean="0">
              <a:solidFill>
                <a:srgbClr val="000000"/>
              </a:solidFill>
              <a:latin typeface="Century Gothic" panose="020B0502020202020204" pitchFamily="34" charset="0"/>
            </a:rPr>
            <a:t>Population </a:t>
          </a:r>
        </a:p>
        <a:p xmlns:a="http://schemas.openxmlformats.org/drawingml/2006/main">
          <a:pPr algn="ctr" rtl="0">
            <a:defRPr sz="1000"/>
          </a:pPr>
          <a:r>
            <a:rPr lang="en-AU" sz="1000" dirty="0" smtClean="0">
              <a:solidFill>
                <a:srgbClr val="000000"/>
              </a:solidFill>
              <a:latin typeface="Century Gothic" panose="020B0502020202020204" pitchFamily="34" charset="0"/>
            </a:rPr>
            <a:t>aged 15-64</a:t>
          </a:r>
          <a:endParaRPr lang="en-AU" sz="1000" b="0" i="0" u="none" strike="noStrike" baseline="0" dirty="0">
            <a:solidFill>
              <a:srgbClr val="000000"/>
            </a:solidFill>
            <a:latin typeface="Century Gothic" panose="020B0502020202020204" pitchFamily="34" charset="0"/>
          </a:endParaRPr>
        </a:p>
      </cdr:txBody>
    </cdr:sp>
  </cdr:relSizeAnchor>
  <cdr:relSizeAnchor xmlns:cdr="http://schemas.openxmlformats.org/drawingml/2006/chartDrawing">
    <cdr:from>
      <cdr:x>0.75717</cdr:x>
      <cdr:y>0.73578</cdr:y>
    </cdr:from>
    <cdr:to>
      <cdr:x>0.96122</cdr:x>
      <cdr:y>0.81648</cdr:y>
    </cdr:to>
    <cdr:sp macro="" textlink="">
      <cdr:nvSpPr>
        <cdr:cNvPr id="10" name="Text Box 1025"/>
        <cdr:cNvSpPr txBox="1">
          <a:spLocks xmlns:a="http://schemas.openxmlformats.org/drawingml/2006/main" noChangeArrowheads="1"/>
        </cdr:cNvSpPr>
      </cdr:nvSpPr>
      <cdr:spPr bwMode="auto">
        <a:xfrm xmlns:a="http://schemas.openxmlformats.org/drawingml/2006/main">
          <a:off x="4276890" y="3395621"/>
          <a:ext cx="1152524" cy="37241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18288" tIns="32004" rIns="0" bIns="32004" anchor="ctr" upright="1">
          <a:spAutoFit/>
        </a:bodyPr>
        <a:lstStyle xmlns:a="http://schemas.openxmlformats.org/drawingml/2006/main"/>
        <a:p xmlns:a="http://schemas.openxmlformats.org/drawingml/2006/main">
          <a:pPr algn="ctr" rtl="0">
            <a:defRPr sz="1000"/>
          </a:pPr>
          <a:r>
            <a:rPr lang="en-AU" sz="1000" dirty="0" smtClean="0">
              <a:solidFill>
                <a:srgbClr val="000000"/>
              </a:solidFill>
              <a:latin typeface="Century Gothic" panose="020B0502020202020204" pitchFamily="34" charset="0"/>
            </a:rPr>
            <a:t>Population </a:t>
          </a:r>
        </a:p>
        <a:p xmlns:a="http://schemas.openxmlformats.org/drawingml/2006/main">
          <a:pPr algn="ctr" rtl="0">
            <a:defRPr sz="1000"/>
          </a:pPr>
          <a:r>
            <a:rPr lang="en-AU" sz="1000" dirty="0" smtClean="0">
              <a:solidFill>
                <a:srgbClr val="000000"/>
              </a:solidFill>
              <a:latin typeface="Century Gothic" panose="020B0502020202020204" pitchFamily="34" charset="0"/>
            </a:rPr>
            <a:t>aged 15-74</a:t>
          </a:r>
          <a:endParaRPr lang="en-AU" sz="1000" b="0" i="0" u="none" strike="noStrike" baseline="0" dirty="0">
            <a:solidFill>
              <a:srgbClr val="000000"/>
            </a:solidFill>
            <a:latin typeface="Century Gothic" panose="020B0502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0.04894</cdr:x>
      <cdr:y>0.03013</cdr:y>
    </cdr:from>
    <cdr:to>
      <cdr:x>0.20725</cdr:x>
      <cdr:y>0.06614</cdr:y>
    </cdr:to>
    <cdr:sp macro="" textlink="">
      <cdr:nvSpPr>
        <cdr:cNvPr id="2" name="TextBox 1"/>
        <cdr:cNvSpPr txBox="1"/>
      </cdr:nvSpPr>
      <cdr:spPr>
        <a:xfrm xmlns:a="http://schemas.openxmlformats.org/drawingml/2006/main">
          <a:off x="629751" y="160984"/>
          <a:ext cx="2037249" cy="192437"/>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lIns="0" tIns="0" rIns="0" bIns="0" rtlCol="0"/>
        <a:lstStyle xmlns:a="http://schemas.openxmlformats.org/drawingml/2006/main"/>
        <a:p xmlns:a="http://schemas.openxmlformats.org/drawingml/2006/main">
          <a:pPr algn="l"/>
          <a:r>
            <a:rPr lang="en-AU" sz="1100" dirty="0">
              <a:latin typeface="Century Gothic" panose="020B0502020202020204" pitchFamily="34" charset="0"/>
            </a:rPr>
            <a:t>$ per hour </a:t>
          </a:r>
          <a:r>
            <a:rPr lang="en-AU" sz="1100" dirty="0" smtClean="0">
              <a:latin typeface="Century Gothic" panose="020B0502020202020204" pitchFamily="34" charset="0"/>
            </a:rPr>
            <a:t>worked, 2015-16</a:t>
          </a:r>
          <a:endParaRPr lang="en-AU" sz="1100" dirty="0">
            <a:latin typeface="Century Gothic" panose="020B0502020202020204" pitchFamily="34" charset="0"/>
          </a:endParaRPr>
        </a:p>
      </cdr:txBody>
    </cdr:sp>
  </cdr:relSizeAnchor>
  <cdr:relSizeAnchor xmlns:cdr="http://schemas.openxmlformats.org/drawingml/2006/chartDrawing">
    <cdr:from>
      <cdr:x>0.28358</cdr:x>
      <cdr:y>0.31908</cdr:y>
    </cdr:from>
    <cdr:to>
      <cdr:x>0.33309</cdr:x>
      <cdr:y>0.39506</cdr:y>
    </cdr:to>
    <cdr:sp macro="" textlink="">
      <cdr:nvSpPr>
        <cdr:cNvPr id="5" name="TextBox 4"/>
        <cdr:cNvSpPr txBox="1"/>
      </cdr:nvSpPr>
      <cdr:spPr>
        <a:xfrm xmlns:a="http://schemas.openxmlformats.org/drawingml/2006/main">
          <a:off x="3649177" y="1672972"/>
          <a:ext cx="637074" cy="39837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lIns="0" tIns="0" rIns="0" bIns="0" rtlCol="0"/>
        <a:lstStyle xmlns:a="http://schemas.openxmlformats.org/drawingml/2006/main"/>
        <a:p xmlns:a="http://schemas.openxmlformats.org/drawingml/2006/main">
          <a:pPr algn="ctr"/>
          <a:r>
            <a:rPr lang="en-AU" sz="1200" dirty="0" smtClean="0">
              <a:solidFill>
                <a:srgbClr val="42BA97"/>
              </a:solidFill>
              <a:latin typeface="Century Gothic" panose="020B0502020202020204" pitchFamily="34" charset="0"/>
            </a:rPr>
            <a:t>Whole </a:t>
          </a:r>
        </a:p>
        <a:p xmlns:a="http://schemas.openxmlformats.org/drawingml/2006/main">
          <a:pPr algn="ctr"/>
          <a:r>
            <a:rPr lang="en-AU" sz="1200" dirty="0" smtClean="0">
              <a:solidFill>
                <a:srgbClr val="42BA97"/>
              </a:solidFill>
              <a:latin typeface="Century Gothic" panose="020B0502020202020204" pitchFamily="34" charset="0"/>
            </a:rPr>
            <a:t>economy</a:t>
          </a:r>
          <a:endParaRPr lang="en-AU" sz="1200" dirty="0">
            <a:solidFill>
              <a:srgbClr val="42BA97"/>
            </a:solidFill>
            <a:latin typeface="Century Gothic" panose="020B0502020202020204" pitchFamily="34" charset="0"/>
          </a:endParaRPr>
        </a:p>
      </cdr:txBody>
    </cdr:sp>
  </cdr:relSizeAnchor>
  <cdr:relSizeAnchor xmlns:cdr="http://schemas.openxmlformats.org/drawingml/2006/chartDrawing">
    <cdr:from>
      <cdr:x>0.30422</cdr:x>
      <cdr:y>0.39506</cdr:y>
    </cdr:from>
    <cdr:to>
      <cdr:x>0.30422</cdr:x>
      <cdr:y>0.48407</cdr:y>
    </cdr:to>
    <cdr:cxnSp macro="">
      <cdr:nvCxnSpPr>
        <cdr:cNvPr id="6" name="Straight Arrow Connector 5"/>
        <cdr:cNvCxnSpPr/>
      </cdr:nvCxnSpPr>
      <cdr:spPr>
        <a:xfrm xmlns:a="http://schemas.openxmlformats.org/drawingml/2006/main">
          <a:off x="3914775" y="2071345"/>
          <a:ext cx="0" cy="466725"/>
        </a:xfrm>
        <a:prstGeom xmlns:a="http://schemas.openxmlformats.org/drawingml/2006/main" prst="straightConnector1">
          <a:avLst/>
        </a:prstGeom>
        <a:ln xmlns:a="http://schemas.openxmlformats.org/drawingml/2006/main" w="6350">
          <a:solidFill>
            <a:srgbClr val="42BA97"/>
          </a:solidFill>
          <a:tailEnd type="triangle" w="sm" len="sm"/>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0.06223</cdr:x>
      <cdr:y>0.01491</cdr:y>
    </cdr:from>
    <cdr:to>
      <cdr:x>0.25669</cdr:x>
      <cdr:y>0.06713</cdr:y>
    </cdr:to>
    <cdr:sp macro="" textlink="">
      <cdr:nvSpPr>
        <cdr:cNvPr id="2" name="TextBox 1"/>
        <cdr:cNvSpPr txBox="1"/>
      </cdr:nvSpPr>
      <cdr:spPr>
        <a:xfrm xmlns:a="http://schemas.openxmlformats.org/drawingml/2006/main">
          <a:off x="507185" y="71231"/>
          <a:ext cx="1584813" cy="2495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100" dirty="0">
              <a:latin typeface="Century Gothic" panose="020B0502020202020204" pitchFamily="34" charset="0"/>
            </a:rPr>
            <a:t>$ per</a:t>
          </a:r>
          <a:r>
            <a:rPr lang="en-AU" sz="1100" baseline="0" dirty="0">
              <a:latin typeface="Century Gothic" panose="020B0502020202020204" pitchFamily="34" charset="0"/>
            </a:rPr>
            <a:t> hour worked</a:t>
          </a:r>
          <a:endParaRPr lang="en-AU" sz="1100" dirty="0">
            <a:latin typeface="Century Gothic" panose="020B0502020202020204" pitchFamily="34" charset="0"/>
          </a:endParaRPr>
        </a:p>
      </cdr:txBody>
    </cdr:sp>
  </cdr:relSizeAnchor>
  <cdr:relSizeAnchor xmlns:cdr="http://schemas.openxmlformats.org/drawingml/2006/chartDrawing">
    <cdr:from>
      <cdr:x>0.16487</cdr:x>
      <cdr:y>0.53186</cdr:y>
    </cdr:from>
    <cdr:to>
      <cdr:x>0.2976</cdr:x>
      <cdr:y>0.6412</cdr:y>
    </cdr:to>
    <cdr:sp macro="" textlink="">
      <cdr:nvSpPr>
        <cdr:cNvPr id="3" name="TextBox 2"/>
        <cdr:cNvSpPr txBox="1"/>
      </cdr:nvSpPr>
      <cdr:spPr>
        <a:xfrm xmlns:a="http://schemas.openxmlformats.org/drawingml/2006/main">
          <a:off x="1343711" y="2541471"/>
          <a:ext cx="1081662" cy="5225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AU" sz="1200" dirty="0">
              <a:solidFill>
                <a:schemeClr val="accent6">
                  <a:lumMod val="50000"/>
                </a:schemeClr>
              </a:solidFill>
              <a:latin typeface="Century Gothic" panose="020B0502020202020204" pitchFamily="34" charset="0"/>
            </a:rPr>
            <a:t>National </a:t>
          </a:r>
        </a:p>
        <a:p xmlns:a="http://schemas.openxmlformats.org/drawingml/2006/main">
          <a:pPr algn="ctr"/>
          <a:r>
            <a:rPr lang="en-AU" sz="1200" dirty="0">
              <a:solidFill>
                <a:schemeClr val="accent6">
                  <a:lumMod val="50000"/>
                </a:schemeClr>
              </a:solidFill>
              <a:latin typeface="Century Gothic" panose="020B0502020202020204" pitchFamily="34" charset="0"/>
            </a:rPr>
            <a:t>average</a:t>
          </a:r>
        </a:p>
      </cdr:txBody>
    </cdr:sp>
  </cdr:relSizeAnchor>
</c:userShapes>
</file>

<file path=ppt/drawings/drawing12.xml><?xml version="1.0" encoding="utf-8"?>
<c:userShapes xmlns:c="http://schemas.openxmlformats.org/drawingml/2006/chart">
  <cdr:relSizeAnchor xmlns:cdr="http://schemas.openxmlformats.org/drawingml/2006/chartDrawing">
    <cdr:from>
      <cdr:x>0.06855</cdr:x>
      <cdr:y>0.03486</cdr:y>
    </cdr:from>
    <cdr:to>
      <cdr:x>0.21386</cdr:x>
      <cdr:y>0.0789</cdr:y>
    </cdr:to>
    <cdr:sp macro="" textlink="">
      <cdr:nvSpPr>
        <cdr:cNvPr id="2" name="TextBox 1"/>
        <cdr:cNvSpPr txBox="1"/>
      </cdr:nvSpPr>
      <cdr:spPr>
        <a:xfrm xmlns:a="http://schemas.openxmlformats.org/drawingml/2006/main">
          <a:off x="401970" y="168341"/>
          <a:ext cx="852156" cy="21266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pPr algn="l"/>
          <a:r>
            <a:rPr lang="en-AU" sz="1100" dirty="0">
              <a:solidFill>
                <a:schemeClr val="tx1">
                  <a:lumMod val="95000"/>
                  <a:lumOff val="5000"/>
                </a:schemeClr>
              </a:solidFill>
              <a:latin typeface="Century Gothic" panose="020B0502020202020204" pitchFamily="34" charset="0"/>
            </a:rPr>
            <a:t>% of firms</a:t>
          </a:r>
        </a:p>
      </cdr:txBody>
    </cdr:sp>
  </cdr:relSizeAnchor>
  <cdr:relSizeAnchor xmlns:cdr="http://schemas.openxmlformats.org/drawingml/2006/chartDrawing">
    <cdr:from>
      <cdr:x>0.20029</cdr:x>
      <cdr:y>0.93294</cdr:y>
    </cdr:from>
    <cdr:to>
      <cdr:x>0.87117</cdr:x>
      <cdr:y>0.9889</cdr:y>
    </cdr:to>
    <cdr:sp macro="" textlink="">
      <cdr:nvSpPr>
        <cdr:cNvPr id="3" name="TextBox 1"/>
        <cdr:cNvSpPr txBox="1"/>
      </cdr:nvSpPr>
      <cdr:spPr>
        <a:xfrm xmlns:a="http://schemas.openxmlformats.org/drawingml/2006/main">
          <a:off x="1174546" y="4505326"/>
          <a:ext cx="3934191" cy="27024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1100" dirty="0">
              <a:solidFill>
                <a:schemeClr val="tx1">
                  <a:lumMod val="95000"/>
                  <a:lumOff val="5000"/>
                </a:schemeClr>
              </a:solidFill>
              <a:latin typeface="Century Gothic" panose="020B0502020202020204" pitchFamily="34" charset="0"/>
            </a:rPr>
            <a:t>Management performance</a:t>
          </a:r>
          <a:r>
            <a:rPr lang="en-AU" sz="1100" baseline="0" dirty="0">
              <a:solidFill>
                <a:schemeClr val="tx1">
                  <a:lumMod val="95000"/>
                  <a:lumOff val="5000"/>
                </a:schemeClr>
              </a:solidFill>
              <a:latin typeface="Century Gothic" panose="020B0502020202020204" pitchFamily="34" charset="0"/>
            </a:rPr>
            <a:t> (1=worst, 5 = best)</a:t>
          </a:r>
          <a:endParaRPr lang="en-AU" sz="1100" dirty="0">
            <a:solidFill>
              <a:schemeClr val="tx1">
                <a:lumMod val="95000"/>
                <a:lumOff val="5000"/>
              </a:schemeClr>
            </a:solidFill>
            <a:latin typeface="Century Gothic" panose="020B0502020202020204" pitchFamily="34" charset="0"/>
          </a:endParaRPr>
        </a:p>
      </cdr:txBody>
    </cdr:sp>
  </cdr:relSizeAnchor>
  <cdr:relSizeAnchor xmlns:cdr="http://schemas.openxmlformats.org/drawingml/2006/chartDrawing">
    <cdr:from>
      <cdr:x>0.3299</cdr:x>
      <cdr:y>0.18093</cdr:y>
    </cdr:from>
    <cdr:to>
      <cdr:x>0.49513</cdr:x>
      <cdr:y>0.27671</cdr:y>
    </cdr:to>
    <cdr:sp macro="" textlink="">
      <cdr:nvSpPr>
        <cdr:cNvPr id="4" name="TextBox 3"/>
        <cdr:cNvSpPr txBox="1"/>
      </cdr:nvSpPr>
      <cdr:spPr>
        <a:xfrm xmlns:a="http://schemas.openxmlformats.org/drawingml/2006/main">
          <a:off x="1934592" y="873735"/>
          <a:ext cx="968946" cy="462539"/>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pPr algn="r"/>
          <a:r>
            <a:rPr lang="en-AU" sz="1200" dirty="0" smtClean="0">
              <a:solidFill>
                <a:srgbClr val="5FAFCD"/>
              </a:solidFill>
              <a:latin typeface="Century Gothic" panose="020B0502020202020204" pitchFamily="34" charset="0"/>
            </a:rPr>
            <a:t>Australia</a:t>
          </a:r>
        </a:p>
        <a:p xmlns:a="http://schemas.openxmlformats.org/drawingml/2006/main">
          <a:pPr algn="r"/>
          <a:r>
            <a:rPr lang="en-AU" sz="1200" dirty="0" smtClean="0">
              <a:solidFill>
                <a:srgbClr val="5FAFCD"/>
              </a:solidFill>
              <a:latin typeface="Century Gothic" panose="020B0502020202020204" pitchFamily="34" charset="0"/>
            </a:rPr>
            <a:t>(n -= 473)</a:t>
          </a:r>
          <a:endParaRPr lang="en-AU" sz="1200" dirty="0">
            <a:solidFill>
              <a:srgbClr val="5FAFCD"/>
            </a:solidFill>
            <a:latin typeface="Century Gothic" panose="020B0502020202020204" pitchFamily="34" charset="0"/>
          </a:endParaRPr>
        </a:p>
      </cdr:txBody>
    </cdr:sp>
  </cdr:relSizeAnchor>
  <cdr:relSizeAnchor xmlns:cdr="http://schemas.openxmlformats.org/drawingml/2006/chartDrawing">
    <cdr:from>
      <cdr:x>0.65565</cdr:x>
      <cdr:y>0.32639</cdr:y>
    </cdr:from>
    <cdr:to>
      <cdr:x>0.86398</cdr:x>
      <cdr:y>0.43016</cdr:y>
    </cdr:to>
    <cdr:sp macro="" textlink="">
      <cdr:nvSpPr>
        <cdr:cNvPr id="5" name="TextBox 4"/>
        <cdr:cNvSpPr txBox="1"/>
      </cdr:nvSpPr>
      <cdr:spPr>
        <a:xfrm xmlns:a="http://schemas.openxmlformats.org/drawingml/2006/main">
          <a:off x="2997637" y="895349"/>
          <a:ext cx="952500" cy="284655"/>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pPr algn="l"/>
          <a:r>
            <a:rPr lang="en-AU" sz="1200" dirty="0">
              <a:solidFill>
                <a:srgbClr val="FFC000"/>
              </a:solidFill>
              <a:latin typeface="Century Gothic" panose="020B0502020202020204" pitchFamily="34" charset="0"/>
            </a:rPr>
            <a:t>United </a:t>
          </a:r>
          <a:r>
            <a:rPr lang="en-AU" sz="1200" dirty="0" smtClean="0">
              <a:solidFill>
                <a:srgbClr val="FFC000"/>
              </a:solidFill>
              <a:latin typeface="Century Gothic" panose="020B0502020202020204" pitchFamily="34" charset="0"/>
            </a:rPr>
            <a:t>States</a:t>
          </a:r>
        </a:p>
        <a:p xmlns:a="http://schemas.openxmlformats.org/drawingml/2006/main">
          <a:pPr algn="l"/>
          <a:r>
            <a:rPr lang="en-AU" sz="1200" dirty="0" smtClean="0">
              <a:solidFill>
                <a:srgbClr val="FFC000"/>
              </a:solidFill>
              <a:latin typeface="Century Gothic" panose="020B0502020202020204" pitchFamily="34" charset="0"/>
            </a:rPr>
            <a:t>(n = 1,580)</a:t>
          </a:r>
          <a:endParaRPr lang="en-AU" sz="1200" dirty="0">
            <a:solidFill>
              <a:srgbClr val="FFC000"/>
            </a:solidFill>
            <a:latin typeface="Century Gothic" panose="020B0502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0.18724</cdr:x>
      <cdr:y>0.3944</cdr:y>
    </cdr:from>
    <cdr:to>
      <cdr:x>0.21848</cdr:x>
      <cdr:y>0.49856</cdr:y>
    </cdr:to>
    <cdr:sp macro="" textlink="">
      <cdr:nvSpPr>
        <cdr:cNvPr id="123906" name="Text Box 1026"/>
        <cdr:cNvSpPr txBox="1">
          <a:spLocks xmlns:a="http://schemas.openxmlformats.org/drawingml/2006/main" noChangeArrowheads="1"/>
        </cdr:cNvSpPr>
      </cdr:nvSpPr>
      <cdr:spPr bwMode="auto">
        <a:xfrm xmlns:a="http://schemas.openxmlformats.org/drawingml/2006/main">
          <a:off x="1125364" y="1793825"/>
          <a:ext cx="187744" cy="47371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vert270" wrap="none" lIns="18288" tIns="0" rIns="0" bIns="18288" anchor="t"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cs typeface="Arial"/>
            </a:rPr>
            <a:t>Mining</a:t>
          </a:r>
        </a:p>
      </cdr:txBody>
    </cdr:sp>
  </cdr:relSizeAnchor>
  <cdr:relSizeAnchor xmlns:cdr="http://schemas.openxmlformats.org/drawingml/2006/chartDrawing">
    <cdr:from>
      <cdr:x>0.16299</cdr:x>
      <cdr:y>0.21818</cdr:y>
    </cdr:from>
    <cdr:to>
      <cdr:x>0.19423</cdr:x>
      <cdr:y>0.4834</cdr:y>
    </cdr:to>
    <cdr:sp macro="" textlink="">
      <cdr:nvSpPr>
        <cdr:cNvPr id="123907" name="Text Box 1027"/>
        <cdr:cNvSpPr txBox="1">
          <a:spLocks xmlns:a="http://schemas.openxmlformats.org/drawingml/2006/main" noChangeArrowheads="1"/>
        </cdr:cNvSpPr>
      </cdr:nvSpPr>
      <cdr:spPr bwMode="auto">
        <a:xfrm xmlns:a="http://schemas.openxmlformats.org/drawingml/2006/main">
          <a:off x="979615" y="992302"/>
          <a:ext cx="187744" cy="120629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vert270" wrap="none" lIns="18288" tIns="0" rIns="0" bIns="18288" anchor="t"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cs typeface="Arial"/>
            </a:rPr>
            <a:t>Accommodation</a:t>
          </a:r>
        </a:p>
      </cdr:txBody>
    </cdr:sp>
  </cdr:relSizeAnchor>
  <cdr:relSizeAnchor xmlns:cdr="http://schemas.openxmlformats.org/drawingml/2006/chartDrawing">
    <cdr:from>
      <cdr:x>0.24822</cdr:x>
      <cdr:y>0.39334</cdr:y>
    </cdr:from>
    <cdr:to>
      <cdr:x>0.27946</cdr:x>
      <cdr:y>0.51371</cdr:y>
    </cdr:to>
    <cdr:sp macro="" textlink="">
      <cdr:nvSpPr>
        <cdr:cNvPr id="123908" name="Text Box 1028"/>
        <cdr:cNvSpPr txBox="1">
          <a:spLocks xmlns:a="http://schemas.openxmlformats.org/drawingml/2006/main" noChangeArrowheads="1"/>
        </cdr:cNvSpPr>
      </cdr:nvSpPr>
      <cdr:spPr bwMode="auto">
        <a:xfrm xmlns:a="http://schemas.openxmlformats.org/drawingml/2006/main">
          <a:off x="1491870" y="1788991"/>
          <a:ext cx="187744" cy="54745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vert270" wrap="none" lIns="18288" tIns="0" rIns="0" bIns="18288" anchor="t"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cs typeface="Arial"/>
            </a:rPr>
            <a:t>Cultural</a:t>
          </a:r>
        </a:p>
      </cdr:txBody>
    </cdr:sp>
  </cdr:relSizeAnchor>
  <cdr:relSizeAnchor xmlns:cdr="http://schemas.openxmlformats.org/drawingml/2006/chartDrawing">
    <cdr:from>
      <cdr:x>0.29647</cdr:x>
      <cdr:y>0.37709</cdr:y>
    </cdr:from>
    <cdr:to>
      <cdr:x>0.32771</cdr:x>
      <cdr:y>0.51684</cdr:y>
    </cdr:to>
    <cdr:sp macro="" textlink="">
      <cdr:nvSpPr>
        <cdr:cNvPr id="123909" name="Text Box 1029"/>
        <cdr:cNvSpPr txBox="1">
          <a:spLocks xmlns:a="http://schemas.openxmlformats.org/drawingml/2006/main" noChangeArrowheads="1"/>
        </cdr:cNvSpPr>
      </cdr:nvSpPr>
      <cdr:spPr bwMode="auto">
        <a:xfrm xmlns:a="http://schemas.openxmlformats.org/drawingml/2006/main">
          <a:off x="1781866" y="1715062"/>
          <a:ext cx="187744" cy="63562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vert270" wrap="none" lIns="18288" tIns="0" rIns="0" bIns="18288" anchor="t"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cs typeface="Arial"/>
            </a:rPr>
            <a:t>Transport</a:t>
          </a:r>
        </a:p>
      </cdr:txBody>
    </cdr:sp>
  </cdr:relSizeAnchor>
  <cdr:relSizeAnchor xmlns:cdr="http://schemas.openxmlformats.org/drawingml/2006/chartDrawing">
    <cdr:from>
      <cdr:x>0.21198</cdr:x>
      <cdr:y>0.26449</cdr:y>
    </cdr:from>
    <cdr:to>
      <cdr:x>0.24847</cdr:x>
      <cdr:y>0.50601</cdr:y>
    </cdr:to>
    <cdr:sp macro="" textlink="">
      <cdr:nvSpPr>
        <cdr:cNvPr id="123910" name="Text Box 1030"/>
        <cdr:cNvSpPr txBox="1">
          <a:spLocks xmlns:a="http://schemas.openxmlformats.org/drawingml/2006/main" noChangeArrowheads="1"/>
        </cdr:cNvSpPr>
      </cdr:nvSpPr>
      <cdr:spPr bwMode="auto">
        <a:xfrm xmlns:a="http://schemas.openxmlformats.org/drawingml/2006/main">
          <a:off x="996556" y="670770"/>
          <a:ext cx="171017" cy="60964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vert="vert270" wrap="square" lIns="27432" tIns="0" rIns="0" bIns="18288" anchor="t" upright="1"/>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cs typeface="Arial"/>
            </a:rPr>
            <a:t>Finance</a:t>
          </a:r>
        </a:p>
      </cdr:txBody>
    </cdr:sp>
  </cdr:relSizeAnchor>
  <cdr:relSizeAnchor xmlns:cdr="http://schemas.openxmlformats.org/drawingml/2006/chartDrawing">
    <cdr:from>
      <cdr:x>0.43289</cdr:x>
      <cdr:y>0.33764</cdr:y>
    </cdr:from>
    <cdr:to>
      <cdr:x>0.49229</cdr:x>
      <cdr:y>0.58877</cdr:y>
    </cdr:to>
    <cdr:sp macro="" textlink="">
      <cdr:nvSpPr>
        <cdr:cNvPr id="123911" name="Text Box 1031"/>
        <cdr:cNvSpPr txBox="1">
          <a:spLocks xmlns:a="http://schemas.openxmlformats.org/drawingml/2006/main" noChangeArrowheads="1"/>
        </cdr:cNvSpPr>
      </cdr:nvSpPr>
      <cdr:spPr bwMode="auto">
        <a:xfrm xmlns:a="http://schemas.openxmlformats.org/drawingml/2006/main">
          <a:off x="2601788" y="1535664"/>
          <a:ext cx="357021" cy="114217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vert270" wrap="none" lIns="18288" tIns="0" rIns="0" bIns="18288" anchor="t"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cs typeface="Arial"/>
            </a:rPr>
            <a:t>Property and </a:t>
          </a:r>
        </a:p>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cs typeface="Arial"/>
            </a:rPr>
            <a:t>Business Services</a:t>
          </a:r>
        </a:p>
      </cdr:txBody>
    </cdr:sp>
  </cdr:relSizeAnchor>
  <cdr:relSizeAnchor xmlns:cdr="http://schemas.openxmlformats.org/drawingml/2006/chartDrawing">
    <cdr:from>
      <cdr:x>0.35746</cdr:x>
      <cdr:y>0.3979</cdr:y>
    </cdr:from>
    <cdr:to>
      <cdr:x>0.3887</cdr:x>
      <cdr:y>0.57818</cdr:y>
    </cdr:to>
    <cdr:sp macro="" textlink="">
      <cdr:nvSpPr>
        <cdr:cNvPr id="123912" name="Text Box 1032"/>
        <cdr:cNvSpPr txBox="1">
          <a:spLocks xmlns:a="http://schemas.openxmlformats.org/drawingml/2006/main" noChangeArrowheads="1"/>
        </cdr:cNvSpPr>
      </cdr:nvSpPr>
      <cdr:spPr bwMode="auto">
        <a:xfrm xmlns:a="http://schemas.openxmlformats.org/drawingml/2006/main">
          <a:off x="2148433" y="1809703"/>
          <a:ext cx="187744" cy="8199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vert270" wrap="none" lIns="18288" tIns="0" rIns="0" bIns="18288" anchor="t"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cs typeface="Arial"/>
            </a:rPr>
            <a:t>Retail Trade</a:t>
          </a:r>
        </a:p>
      </cdr:txBody>
    </cdr:sp>
  </cdr:relSizeAnchor>
  <cdr:relSizeAnchor xmlns:cdr="http://schemas.openxmlformats.org/drawingml/2006/chartDrawing">
    <cdr:from>
      <cdr:x>0.52033</cdr:x>
      <cdr:y>0.45248</cdr:y>
    </cdr:from>
    <cdr:to>
      <cdr:x>0.55157</cdr:x>
      <cdr:y>0.61162</cdr:y>
    </cdr:to>
    <cdr:sp macro="" textlink="">
      <cdr:nvSpPr>
        <cdr:cNvPr id="123913" name="Text Box 1033"/>
        <cdr:cNvSpPr txBox="1">
          <a:spLocks xmlns:a="http://schemas.openxmlformats.org/drawingml/2006/main" noChangeArrowheads="1"/>
        </cdr:cNvSpPr>
      </cdr:nvSpPr>
      <cdr:spPr bwMode="auto">
        <a:xfrm xmlns:a="http://schemas.openxmlformats.org/drawingml/2006/main">
          <a:off x="3127326" y="2057974"/>
          <a:ext cx="187744" cy="72378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vert270" wrap="none" lIns="18288" tIns="0" rIns="0" bIns="18288" anchor="t"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cs typeface="Arial"/>
            </a:rPr>
            <a:t>Wholesale</a:t>
          </a:r>
        </a:p>
      </cdr:txBody>
    </cdr:sp>
  </cdr:relSizeAnchor>
  <cdr:relSizeAnchor xmlns:cdr="http://schemas.openxmlformats.org/drawingml/2006/chartDrawing">
    <cdr:from>
      <cdr:x>0.8615</cdr:x>
      <cdr:y>0.50268</cdr:y>
    </cdr:from>
    <cdr:to>
      <cdr:x>0.89274</cdr:x>
      <cdr:y>0.69847</cdr:y>
    </cdr:to>
    <cdr:sp macro="" textlink="">
      <cdr:nvSpPr>
        <cdr:cNvPr id="123914" name="Text Box 1034"/>
        <cdr:cNvSpPr txBox="1">
          <a:spLocks xmlns:a="http://schemas.openxmlformats.org/drawingml/2006/main" noChangeArrowheads="1"/>
        </cdr:cNvSpPr>
      </cdr:nvSpPr>
      <cdr:spPr bwMode="auto">
        <a:xfrm xmlns:a="http://schemas.openxmlformats.org/drawingml/2006/main">
          <a:off x="5177852" y="2286272"/>
          <a:ext cx="187744" cy="8905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vert270" wrap="none" lIns="18288" tIns="0" rIns="0" bIns="18288" anchor="t"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cs typeface="Arial"/>
            </a:rPr>
            <a:t>Construction</a:t>
          </a:r>
        </a:p>
      </cdr:txBody>
    </cdr:sp>
  </cdr:relSizeAnchor>
  <cdr:relSizeAnchor xmlns:cdr="http://schemas.openxmlformats.org/drawingml/2006/chartDrawing">
    <cdr:from>
      <cdr:x>0.12821</cdr:x>
      <cdr:y>0.31218</cdr:y>
    </cdr:from>
    <cdr:to>
      <cdr:x>0.15945</cdr:x>
      <cdr:y>0.47907</cdr:y>
    </cdr:to>
    <cdr:sp macro="" textlink="">
      <cdr:nvSpPr>
        <cdr:cNvPr id="123915" name="Text Box 1035"/>
        <cdr:cNvSpPr txBox="1">
          <a:spLocks xmlns:a="http://schemas.openxmlformats.org/drawingml/2006/main" noChangeArrowheads="1"/>
        </cdr:cNvSpPr>
      </cdr:nvSpPr>
      <cdr:spPr bwMode="auto">
        <a:xfrm xmlns:a="http://schemas.openxmlformats.org/drawingml/2006/main">
          <a:off x="770577" y="1419846"/>
          <a:ext cx="187744" cy="75905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vert270" wrap="none" lIns="18288" tIns="0" rIns="0" bIns="18288" anchor="t"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cs typeface="Arial"/>
            </a:rPr>
            <a:t>Agriculture</a:t>
          </a:r>
        </a:p>
      </cdr:txBody>
    </cdr:sp>
  </cdr:relSizeAnchor>
  <cdr:relSizeAnchor xmlns:cdr="http://schemas.openxmlformats.org/drawingml/2006/chartDrawing">
    <cdr:from>
      <cdr:x>0.81913</cdr:x>
      <cdr:y>0.61316</cdr:y>
    </cdr:from>
    <cdr:to>
      <cdr:x>0.85037</cdr:x>
      <cdr:y>0.69053</cdr:y>
    </cdr:to>
    <cdr:sp macro="" textlink="">
      <cdr:nvSpPr>
        <cdr:cNvPr id="123916" name="Text Box 1036"/>
        <cdr:cNvSpPr txBox="1">
          <a:spLocks xmlns:a="http://schemas.openxmlformats.org/drawingml/2006/main" noChangeArrowheads="1"/>
        </cdr:cNvSpPr>
      </cdr:nvSpPr>
      <cdr:spPr bwMode="auto">
        <a:xfrm xmlns:a="http://schemas.openxmlformats.org/drawingml/2006/main">
          <a:off x="4923197" y="2788769"/>
          <a:ext cx="187744" cy="3518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vert270" wrap="none" lIns="18288" tIns="0" rIns="0" bIns="18288" anchor="t"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cs typeface="Arial"/>
            </a:rPr>
            <a:t>EGW</a:t>
          </a:r>
        </a:p>
      </cdr:txBody>
    </cdr:sp>
  </cdr:relSizeAnchor>
  <cdr:relSizeAnchor xmlns:cdr="http://schemas.openxmlformats.org/drawingml/2006/chartDrawing">
    <cdr:from>
      <cdr:x>0.64009</cdr:x>
      <cdr:y>0.53569</cdr:y>
    </cdr:from>
    <cdr:to>
      <cdr:x>0.67133</cdr:x>
      <cdr:y>0.63808</cdr:y>
    </cdr:to>
    <cdr:sp macro="" textlink="">
      <cdr:nvSpPr>
        <cdr:cNvPr id="123917" name="Text Box 1037"/>
        <cdr:cNvSpPr txBox="1">
          <a:spLocks xmlns:a="http://schemas.openxmlformats.org/drawingml/2006/main" noChangeArrowheads="1"/>
        </cdr:cNvSpPr>
      </cdr:nvSpPr>
      <cdr:spPr bwMode="auto">
        <a:xfrm xmlns:a="http://schemas.openxmlformats.org/drawingml/2006/main">
          <a:off x="3847117" y="2436402"/>
          <a:ext cx="187744" cy="46570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vert270" wrap="none" lIns="18288" tIns="0" rIns="0" bIns="18288" anchor="t"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cs typeface="Arial"/>
            </a:rPr>
            <a:t>Health</a:t>
          </a:r>
        </a:p>
      </cdr:txBody>
    </cdr:sp>
  </cdr:relSizeAnchor>
  <cdr:relSizeAnchor xmlns:cdr="http://schemas.openxmlformats.org/drawingml/2006/chartDrawing">
    <cdr:from>
      <cdr:x>0.70108</cdr:x>
      <cdr:y>0.46817</cdr:y>
    </cdr:from>
    <cdr:to>
      <cdr:x>0.73232</cdr:x>
      <cdr:y>0.66431</cdr:y>
    </cdr:to>
    <cdr:sp macro="" textlink="">
      <cdr:nvSpPr>
        <cdr:cNvPr id="123918" name="Text Box 1038"/>
        <cdr:cNvSpPr txBox="1">
          <a:spLocks xmlns:a="http://schemas.openxmlformats.org/drawingml/2006/main" noChangeArrowheads="1"/>
        </cdr:cNvSpPr>
      </cdr:nvSpPr>
      <cdr:spPr bwMode="auto">
        <a:xfrm xmlns:a="http://schemas.openxmlformats.org/drawingml/2006/main">
          <a:off x="4213684" y="2129302"/>
          <a:ext cx="187744" cy="89210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vert270" wrap="none" lIns="18288" tIns="0" rIns="0" bIns="18288" anchor="t"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cs typeface="Arial"/>
            </a:rPr>
            <a:t>Government</a:t>
          </a:r>
        </a:p>
      </cdr:txBody>
    </cdr:sp>
  </cdr:relSizeAnchor>
  <cdr:relSizeAnchor xmlns:cdr="http://schemas.openxmlformats.org/drawingml/2006/chartDrawing">
    <cdr:from>
      <cdr:x>0.58548</cdr:x>
      <cdr:y>0.45739</cdr:y>
    </cdr:from>
    <cdr:to>
      <cdr:x>0.61672</cdr:x>
      <cdr:y>0.61547</cdr:y>
    </cdr:to>
    <cdr:sp macro="" textlink="">
      <cdr:nvSpPr>
        <cdr:cNvPr id="123919" name="Text Box 1039"/>
        <cdr:cNvSpPr txBox="1">
          <a:spLocks xmlns:a="http://schemas.openxmlformats.org/drawingml/2006/main" noChangeArrowheads="1"/>
        </cdr:cNvSpPr>
      </cdr:nvSpPr>
      <cdr:spPr bwMode="auto">
        <a:xfrm xmlns:a="http://schemas.openxmlformats.org/drawingml/2006/main">
          <a:off x="3518896" y="2080294"/>
          <a:ext cx="187744" cy="71897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vert270" wrap="none" lIns="18288" tIns="0" rIns="0" bIns="18288" anchor="t"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cs typeface="Arial"/>
            </a:rPr>
            <a:t>Education</a:t>
          </a:r>
        </a:p>
      </cdr:txBody>
    </cdr:sp>
  </cdr:relSizeAnchor>
  <cdr:relSizeAnchor xmlns:cdr="http://schemas.openxmlformats.org/drawingml/2006/chartDrawing">
    <cdr:from>
      <cdr:x>0.90485</cdr:x>
      <cdr:y>0.366</cdr:y>
    </cdr:from>
    <cdr:to>
      <cdr:x>0.94134</cdr:x>
      <cdr:y>0.70929</cdr:y>
    </cdr:to>
    <cdr:sp macro="" textlink="">
      <cdr:nvSpPr>
        <cdr:cNvPr id="123920" name="Text Box 1040"/>
        <cdr:cNvSpPr txBox="1">
          <a:spLocks xmlns:a="http://schemas.openxmlformats.org/drawingml/2006/main" noChangeArrowheads="1"/>
        </cdr:cNvSpPr>
      </cdr:nvSpPr>
      <cdr:spPr bwMode="auto">
        <a:xfrm xmlns:a="http://schemas.openxmlformats.org/drawingml/2006/main">
          <a:off x="4243576" y="927017"/>
          <a:ext cx="171017" cy="86650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vert="vert270" wrap="square" lIns="27432" tIns="0" rIns="0" bIns="18288" anchor="t" upright="1"/>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cs typeface="Arial"/>
            </a:rPr>
            <a:t>Communication</a:t>
          </a:r>
        </a:p>
      </cdr:txBody>
    </cdr:sp>
  </cdr:relSizeAnchor>
  <cdr:relSizeAnchor xmlns:cdr="http://schemas.openxmlformats.org/drawingml/2006/chartDrawing">
    <cdr:from>
      <cdr:x>0.76598</cdr:x>
      <cdr:y>0.44845</cdr:y>
    </cdr:from>
    <cdr:to>
      <cdr:x>0.79722</cdr:x>
      <cdr:y>0.67561</cdr:y>
    </cdr:to>
    <cdr:sp macro="" textlink="">
      <cdr:nvSpPr>
        <cdr:cNvPr id="123921" name="Text Box 1041"/>
        <cdr:cNvSpPr txBox="1">
          <a:spLocks xmlns:a="http://schemas.openxmlformats.org/drawingml/2006/main" noChangeArrowheads="1"/>
        </cdr:cNvSpPr>
      </cdr:nvSpPr>
      <cdr:spPr bwMode="auto">
        <a:xfrm xmlns:a="http://schemas.openxmlformats.org/drawingml/2006/main">
          <a:off x="4603750" y="2039633"/>
          <a:ext cx="187744" cy="10331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vert270" wrap="none" lIns="18288" tIns="0" rIns="0" bIns="18288" anchor="t"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cs typeface="Arial"/>
            </a:rPr>
            <a:t>Manufacturing</a:t>
          </a:r>
        </a:p>
      </cdr:txBody>
    </cdr:sp>
  </cdr:relSizeAnchor>
  <cdr:relSizeAnchor xmlns:cdr="http://schemas.openxmlformats.org/drawingml/2006/chartDrawing">
    <cdr:from>
      <cdr:x>0.03074</cdr:x>
      <cdr:y>0.51684</cdr:y>
    </cdr:from>
    <cdr:to>
      <cdr:x>0.06625</cdr:x>
      <cdr:y>0.51684</cdr:y>
    </cdr:to>
    <cdr:sp macro="" textlink="">
      <cdr:nvSpPr>
        <cdr:cNvPr id="123932" name="Line 1052"/>
        <cdr:cNvSpPr>
          <a:spLocks xmlns:a="http://schemas.openxmlformats.org/drawingml/2006/main" noChangeShapeType="1"/>
        </cdr:cNvSpPr>
      </cdr:nvSpPr>
      <cdr:spPr bwMode="auto">
        <a:xfrm xmlns:a="http://schemas.openxmlformats.org/drawingml/2006/main" flipH="1" flipV="1">
          <a:off x="147212" y="1307743"/>
          <a:ext cx="166426" cy="0"/>
        </a:xfrm>
        <a:prstGeom xmlns:a="http://schemas.openxmlformats.org/drawingml/2006/main" prst="line">
          <a:avLst/>
        </a:prstGeom>
        <a:noFill xmlns:a="http://schemas.openxmlformats.org/drawingml/2006/main"/>
        <a:ln xmlns:a="http://schemas.openxmlformats.org/drawingml/2006/main" w="3175">
          <a:solidFill>
            <a:srgbClr xmlns:mc="http://schemas.openxmlformats.org/markup-compatibility/2006" xmlns:a14="http://schemas.microsoft.com/office/drawing/2010/main" val="000000" mc:Ignorable="a14" a14:legacySpreadsheetColorIndex="64"/>
          </a:solidFill>
          <a:prstDash val="dash"/>
          <a:round/>
          <a:headEnd/>
          <a:tailEn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sp>
  </cdr:relSizeAnchor>
  <cdr:relSizeAnchor xmlns:cdr="http://schemas.openxmlformats.org/drawingml/2006/chartDrawing">
    <cdr:from>
      <cdr:x>0.05498</cdr:x>
      <cdr:y>0.09056</cdr:y>
    </cdr:from>
    <cdr:to>
      <cdr:x>0.05498</cdr:x>
      <cdr:y>0.94721</cdr:y>
    </cdr:to>
    <cdr:sp macro="" textlink="">
      <cdr:nvSpPr>
        <cdr:cNvPr id="123934" name="Line 1054"/>
        <cdr:cNvSpPr>
          <a:spLocks xmlns:a="http://schemas.openxmlformats.org/drawingml/2006/main" noChangeShapeType="1"/>
        </cdr:cNvSpPr>
      </cdr:nvSpPr>
      <cdr:spPr bwMode="auto">
        <a:xfrm xmlns:a="http://schemas.openxmlformats.org/drawingml/2006/main">
          <a:off x="260841" y="231751"/>
          <a:ext cx="0" cy="2162306"/>
        </a:xfrm>
        <a:prstGeom xmlns:a="http://schemas.openxmlformats.org/drawingml/2006/main" prst="line">
          <a:avLst/>
        </a:prstGeom>
        <a:noFill xmlns:a="http://schemas.openxmlformats.org/drawingml/2006/main"/>
        <a:ln xmlns:a="http://schemas.openxmlformats.org/drawingml/2006/main" w="6350">
          <a:solidFill>
            <a:srgbClr xmlns:mc="http://schemas.openxmlformats.org/markup-compatibility/2006" xmlns:a14="http://schemas.microsoft.com/office/drawing/2010/main" val="000000" mc:Ignorable="a14" a14:legacySpreadsheetColorIndex="64"/>
          </a:solidFill>
          <a:round/>
          <a:headEnd type="triangle" w="sm" len="sm"/>
          <a:tailEnd type="triangle" w="sm" len="sm"/>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sp>
  </cdr:relSizeAnchor>
  <cdr:relSizeAnchor xmlns:cdr="http://schemas.openxmlformats.org/drawingml/2006/chartDrawing">
    <cdr:from>
      <cdr:x>0.01432</cdr:x>
      <cdr:y>0.59906</cdr:y>
    </cdr:from>
    <cdr:to>
      <cdr:x>0.04862</cdr:x>
      <cdr:y>0.82314</cdr:y>
    </cdr:to>
    <cdr:sp macro="" textlink="">
      <cdr:nvSpPr>
        <cdr:cNvPr id="123935" name="Text Box 1055"/>
        <cdr:cNvSpPr txBox="1">
          <a:spLocks xmlns:a="http://schemas.openxmlformats.org/drawingml/2006/main" noChangeArrowheads="1"/>
        </cdr:cNvSpPr>
      </cdr:nvSpPr>
      <cdr:spPr bwMode="auto">
        <a:xfrm xmlns:a="http://schemas.openxmlformats.org/drawingml/2006/main">
          <a:off x="86038" y="2724621"/>
          <a:ext cx="206210" cy="101919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6350" algn="ctr">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vert270" wrap="none" lIns="18288" tIns="22860" rIns="18288" bIns="22860" anchor="ctr" upright="1">
          <a:spAutoFit/>
        </a:bodyPr>
        <a:lstStyle xmlns:a="http://schemas.openxmlformats.org/drawingml/2006/main"/>
        <a:p xmlns:a="http://schemas.openxmlformats.org/drawingml/2006/main">
          <a:pPr algn="ctr" rtl="0">
            <a:defRPr sz="1000"/>
          </a:pPr>
          <a:r>
            <a:rPr lang="en-AU" sz="1100" b="0" i="0" u="none" strike="noStrike" baseline="0" dirty="0">
              <a:solidFill>
                <a:srgbClr val="000000"/>
              </a:solidFill>
              <a:latin typeface="Century Gothic" panose="020B0502020202020204" pitchFamily="34" charset="0"/>
              <a:cs typeface="Arial"/>
            </a:rPr>
            <a:t>Worse than US</a:t>
          </a:r>
        </a:p>
      </cdr:txBody>
    </cdr:sp>
  </cdr:relSizeAnchor>
  <cdr:relSizeAnchor xmlns:cdr="http://schemas.openxmlformats.org/drawingml/2006/chartDrawing">
    <cdr:from>
      <cdr:x>0.01016</cdr:x>
      <cdr:y>0.1341</cdr:y>
    </cdr:from>
    <cdr:to>
      <cdr:x>0.04666</cdr:x>
      <cdr:y>0.45477</cdr:y>
    </cdr:to>
    <cdr:sp macro="" textlink="">
      <cdr:nvSpPr>
        <cdr:cNvPr id="123936" name="Text Box 1056"/>
        <cdr:cNvSpPr txBox="1">
          <a:spLocks xmlns:a="http://schemas.openxmlformats.org/drawingml/2006/main" noChangeArrowheads="1"/>
        </cdr:cNvSpPr>
      </cdr:nvSpPr>
      <cdr:spPr bwMode="auto">
        <a:xfrm xmlns:a="http://schemas.openxmlformats.org/drawingml/2006/main">
          <a:off x="50800" y="341658"/>
          <a:ext cx="171017" cy="80942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6350" algn="ctr">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vert="vert270" wrap="square" lIns="27432" tIns="22860" rIns="27432" bIns="22860" anchor="ctr" upright="1"/>
        <a:lstStyle xmlns:a="http://schemas.openxmlformats.org/drawingml/2006/main"/>
        <a:p xmlns:a="http://schemas.openxmlformats.org/drawingml/2006/main">
          <a:pPr algn="ctr" rtl="0">
            <a:defRPr sz="1000"/>
          </a:pPr>
          <a:r>
            <a:rPr lang="en-AU" sz="1100" b="0" i="0" u="none" strike="noStrike" baseline="0" dirty="0">
              <a:solidFill>
                <a:srgbClr val="000000"/>
              </a:solidFill>
              <a:latin typeface="Century Gothic" panose="020B0502020202020204" pitchFamily="34" charset="0"/>
              <a:cs typeface="Arial"/>
            </a:rPr>
            <a:t>Better than US</a:t>
          </a:r>
        </a:p>
      </cdr:txBody>
    </cdr:sp>
  </cdr:relSizeAnchor>
  <cdr:relSizeAnchor xmlns:cdr="http://schemas.openxmlformats.org/drawingml/2006/chartDrawing">
    <cdr:from>
      <cdr:x>0.12759</cdr:x>
      <cdr:y>0.50218</cdr:y>
    </cdr:from>
    <cdr:to>
      <cdr:x>0.9346</cdr:x>
      <cdr:y>0.50218</cdr:y>
    </cdr:to>
    <cdr:sp macro="" textlink="">
      <cdr:nvSpPr>
        <cdr:cNvPr id="123942" name="Line 1062"/>
        <cdr:cNvSpPr>
          <a:spLocks xmlns:a="http://schemas.openxmlformats.org/drawingml/2006/main" noChangeShapeType="1"/>
        </cdr:cNvSpPr>
      </cdr:nvSpPr>
      <cdr:spPr bwMode="auto">
        <a:xfrm xmlns:a="http://schemas.openxmlformats.org/drawingml/2006/main">
          <a:off x="766880" y="2284010"/>
          <a:ext cx="4850352" cy="0"/>
        </a:xfrm>
        <a:prstGeom xmlns:a="http://schemas.openxmlformats.org/drawingml/2006/main" prst="line">
          <a:avLst/>
        </a:prstGeom>
        <a:noFill xmlns:a="http://schemas.openxmlformats.org/drawingml/2006/main"/>
        <a:ln xmlns:a="http://schemas.openxmlformats.org/drawingml/2006/main" w="3175">
          <a:solidFill>
            <a:schemeClr val="bg1">
              <a:lumMod val="75000"/>
            </a:schemeClr>
          </a:solidFill>
          <a:prstDash val="dash"/>
          <a:round/>
          <a:headEnd/>
          <a:tailEn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sp>
  </cdr:relSizeAnchor>
  <cdr:relSizeAnchor xmlns:cdr="http://schemas.openxmlformats.org/drawingml/2006/chartDrawing">
    <cdr:from>
      <cdr:x>0.15566</cdr:x>
      <cdr:y>0.06003</cdr:y>
    </cdr:from>
    <cdr:to>
      <cdr:x>0.17196</cdr:x>
      <cdr:y>0.09499</cdr:y>
    </cdr:to>
    <cdr:sp macro="" textlink="">
      <cdr:nvSpPr>
        <cdr:cNvPr id="123943" name="PrimaryAxis"/>
        <cdr:cNvSpPr txBox="1">
          <a:spLocks xmlns:a="http://schemas.openxmlformats.org/drawingml/2006/main" noChangeArrowheads="1"/>
        </cdr:cNvSpPr>
      </cdr:nvSpPr>
      <cdr:spPr bwMode="auto">
        <a:xfrm xmlns:a="http://schemas.openxmlformats.org/drawingml/2006/main">
          <a:off x="935552" y="273050"/>
          <a:ext cx="97967" cy="15900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AU" sz="800" b="0" i="0" u="none" strike="noStrike" baseline="0" dirty="0">
              <a:solidFill>
                <a:srgbClr val="000000"/>
              </a:solidFill>
              <a:latin typeface="Century Gothic" panose="020B0502020202020204" pitchFamily="34" charset="0"/>
              <a:cs typeface="Arial"/>
            </a:rPr>
            <a:t>%</a:t>
          </a:r>
        </a:p>
      </cdr:txBody>
    </cdr:sp>
  </cdr:relSizeAnchor>
</c:userShapes>
</file>

<file path=ppt/drawings/drawing14.xml><?xml version="1.0" encoding="utf-8"?>
<c:userShapes xmlns:c="http://schemas.openxmlformats.org/drawingml/2006/chart">
  <cdr:relSizeAnchor xmlns:cdr="http://schemas.openxmlformats.org/drawingml/2006/chartDrawing">
    <cdr:from>
      <cdr:x>0.0849</cdr:x>
      <cdr:y>0.03835</cdr:y>
    </cdr:from>
    <cdr:to>
      <cdr:x>0.14949</cdr:x>
      <cdr:y>0.13557</cdr:y>
    </cdr:to>
    <cdr:sp macro="" textlink="">
      <cdr:nvSpPr>
        <cdr:cNvPr id="2" name="TextBox 1"/>
        <cdr:cNvSpPr txBox="1"/>
      </cdr:nvSpPr>
      <cdr:spPr>
        <a:xfrm xmlns:a="http://schemas.openxmlformats.org/drawingml/2006/main">
          <a:off x="530020" y="187383"/>
          <a:ext cx="403226" cy="475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900" dirty="0">
              <a:latin typeface="Century Gothic" panose="020B0502020202020204" pitchFamily="34" charset="0"/>
            </a:rPr>
            <a:t>%</a:t>
          </a:r>
        </a:p>
      </cdr:txBody>
    </cdr:sp>
  </cdr:relSizeAnchor>
</c:userShapes>
</file>

<file path=ppt/drawings/drawing15.xml><?xml version="1.0" encoding="utf-8"?>
<c:userShapes xmlns:c="http://schemas.openxmlformats.org/drawingml/2006/chart">
  <cdr:relSizeAnchor xmlns:cdr="http://schemas.openxmlformats.org/drawingml/2006/chartDrawing">
    <cdr:from>
      <cdr:x>0.08738</cdr:x>
      <cdr:y>0.0191</cdr:y>
    </cdr:from>
    <cdr:to>
      <cdr:x>0.15197</cdr:x>
      <cdr:y>0.11632</cdr:y>
    </cdr:to>
    <cdr:sp macro="" textlink="">
      <cdr:nvSpPr>
        <cdr:cNvPr id="2" name="TextBox 1"/>
        <cdr:cNvSpPr txBox="1"/>
      </cdr:nvSpPr>
      <cdr:spPr>
        <a:xfrm xmlns:a="http://schemas.openxmlformats.org/drawingml/2006/main">
          <a:off x="384083" y="52392"/>
          <a:ext cx="283924" cy="2666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900" dirty="0">
              <a:latin typeface="Century Gothic" panose="020B0502020202020204" pitchFamily="34" charset="0"/>
            </a:rPr>
            <a:t>% </a:t>
          </a:r>
        </a:p>
      </cdr:txBody>
    </cdr:sp>
  </cdr:relSizeAnchor>
  <cdr:relSizeAnchor xmlns:cdr="http://schemas.openxmlformats.org/drawingml/2006/chartDrawing">
    <cdr:from>
      <cdr:x>0.06891</cdr:x>
      <cdr:y>0.83935</cdr:y>
    </cdr:from>
    <cdr:to>
      <cdr:x>0.97249</cdr:x>
      <cdr:y>0.90012</cdr:y>
    </cdr:to>
    <cdr:sp macro="" textlink="">
      <cdr:nvSpPr>
        <cdr:cNvPr id="3" name="TextBox 2"/>
        <cdr:cNvSpPr txBox="1"/>
      </cdr:nvSpPr>
      <cdr:spPr>
        <a:xfrm xmlns:a="http://schemas.openxmlformats.org/drawingml/2006/main">
          <a:off x="376394" y="3914776"/>
          <a:ext cx="4935168" cy="2834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AU" sz="1200" dirty="0">
              <a:latin typeface="Century Gothic" panose="020B0502020202020204" pitchFamily="34" charset="0"/>
            </a:rPr>
            <a:t>% of businesses introducing new or significantly improved - </a:t>
          </a:r>
        </a:p>
      </cdr:txBody>
    </cdr:sp>
  </cdr:relSizeAnchor>
</c:userShapes>
</file>

<file path=ppt/drawings/drawing16.xml><?xml version="1.0" encoding="utf-8"?>
<c:userShapes xmlns:c="http://schemas.openxmlformats.org/drawingml/2006/chart">
  <cdr:relSizeAnchor xmlns:cdr="http://schemas.openxmlformats.org/drawingml/2006/chartDrawing">
    <cdr:from>
      <cdr:x>0.04864</cdr:x>
      <cdr:y>0.01668</cdr:y>
    </cdr:from>
    <cdr:to>
      <cdr:x>0.2305</cdr:x>
      <cdr:y>0.10615</cdr:y>
    </cdr:to>
    <cdr:sp macro="" textlink="">
      <cdr:nvSpPr>
        <cdr:cNvPr id="2" name="TextBox 1"/>
        <cdr:cNvSpPr txBox="1"/>
      </cdr:nvSpPr>
      <cdr:spPr>
        <a:xfrm xmlns:a="http://schemas.openxmlformats.org/drawingml/2006/main">
          <a:off x="613052" y="80289"/>
          <a:ext cx="2292359" cy="4307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dirty="0">
              <a:latin typeface="Century Gothic" panose="020B0502020202020204" pitchFamily="34" charset="0"/>
            </a:rPr>
            <a:t>Number of mentions</a:t>
          </a:r>
        </a:p>
      </cdr:txBody>
    </cdr:sp>
  </cdr:relSizeAnchor>
  <cdr:relSizeAnchor xmlns:cdr="http://schemas.openxmlformats.org/drawingml/2006/chartDrawing">
    <cdr:from>
      <cdr:x>0.35039</cdr:x>
      <cdr:y>0.92661</cdr:y>
    </cdr:from>
    <cdr:to>
      <cdr:x>0.53225</cdr:x>
      <cdr:y>0.98871</cdr:y>
    </cdr:to>
    <cdr:sp macro="" textlink="">
      <cdr:nvSpPr>
        <cdr:cNvPr id="3" name="TextBox 1"/>
        <cdr:cNvSpPr txBox="1"/>
      </cdr:nvSpPr>
      <cdr:spPr>
        <a:xfrm xmlns:a="http://schemas.openxmlformats.org/drawingml/2006/main">
          <a:off x="4416702" y="4690461"/>
          <a:ext cx="2292359" cy="3143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1100" dirty="0" smtClean="0">
              <a:latin typeface="Century Gothic" panose="020B0502020202020204" pitchFamily="34" charset="0"/>
            </a:rPr>
            <a:t>Budget</a:t>
          </a:r>
          <a:endParaRPr lang="en-AU" sz="1100" dirty="0">
            <a:latin typeface="Century Gothic" panose="020B0502020202020204" pitchFamily="34" charset="0"/>
          </a:endParaRPr>
        </a:p>
      </cdr:txBody>
    </cdr:sp>
  </cdr:relSizeAnchor>
  <cdr:relSizeAnchor xmlns:cdr="http://schemas.openxmlformats.org/drawingml/2006/chartDrawing">
    <cdr:from>
      <cdr:x>0.18692</cdr:x>
      <cdr:y>0.23119</cdr:y>
    </cdr:from>
    <cdr:to>
      <cdr:x>0.26098</cdr:x>
      <cdr:y>0.27931</cdr:y>
    </cdr:to>
    <cdr:sp macro="" textlink="">
      <cdr:nvSpPr>
        <cdr:cNvPr id="4" name="TextBox 3"/>
        <cdr:cNvSpPr txBox="1"/>
      </cdr:nvSpPr>
      <cdr:spPr>
        <a:xfrm xmlns:a="http://schemas.openxmlformats.org/drawingml/2006/main">
          <a:off x="2356128" y="1170270"/>
          <a:ext cx="933502" cy="2435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000" dirty="0" smtClean="0">
              <a:latin typeface="Century Gothic" panose="020B0502020202020204" pitchFamily="34" charset="0"/>
            </a:rPr>
            <a:t>(Total = 861)</a:t>
          </a:r>
          <a:endParaRPr lang="en-AU" sz="1000" dirty="0">
            <a:latin typeface="Century Gothic" panose="020B0502020202020204" pitchFamily="34" charset="0"/>
          </a:endParaRPr>
        </a:p>
      </cdr:txBody>
    </cdr:sp>
  </cdr:relSizeAnchor>
  <cdr:relSizeAnchor xmlns:cdr="http://schemas.openxmlformats.org/drawingml/2006/chartDrawing">
    <cdr:from>
      <cdr:x>0.30102</cdr:x>
      <cdr:y>0.23119</cdr:y>
    </cdr:from>
    <cdr:to>
      <cdr:x>0.37508</cdr:x>
      <cdr:y>0.27931</cdr:y>
    </cdr:to>
    <cdr:sp macro="" textlink="">
      <cdr:nvSpPr>
        <cdr:cNvPr id="5" name="TextBox 4"/>
        <cdr:cNvSpPr txBox="1"/>
      </cdr:nvSpPr>
      <cdr:spPr>
        <a:xfrm xmlns:a="http://schemas.openxmlformats.org/drawingml/2006/main">
          <a:off x="3794403" y="1170270"/>
          <a:ext cx="933502" cy="2435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000" dirty="0" smtClean="0">
              <a:latin typeface="Century Gothic" panose="020B0502020202020204" pitchFamily="34" charset="0"/>
            </a:rPr>
            <a:t>(Total = 690)</a:t>
          </a:r>
          <a:endParaRPr lang="en-AU" sz="1000" dirty="0">
            <a:latin typeface="Century Gothic" panose="020B0502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0.07578</cdr:x>
      <cdr:y>0.02004</cdr:y>
    </cdr:from>
    <cdr:to>
      <cdr:x>0.33365</cdr:x>
      <cdr:y>0.0689</cdr:y>
    </cdr:to>
    <cdr:sp macro="" textlink="">
      <cdr:nvSpPr>
        <cdr:cNvPr id="764929" name="Text Box 1025"/>
        <cdr:cNvSpPr txBox="1">
          <a:spLocks xmlns:a="http://schemas.openxmlformats.org/drawingml/2006/main" noChangeArrowheads="1"/>
        </cdr:cNvSpPr>
      </cdr:nvSpPr>
      <cdr:spPr bwMode="auto">
        <a:xfrm xmlns:a="http://schemas.openxmlformats.org/drawingml/2006/main">
          <a:off x="428070" y="95896"/>
          <a:ext cx="1456576" cy="23391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18288" tIns="32004" rIns="0" bIns="32004" anchor="ctr"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rPr>
            <a:t>% of population</a:t>
          </a:r>
        </a:p>
      </cdr:txBody>
    </cdr:sp>
  </cdr:relSizeAnchor>
  <cdr:relSizeAnchor xmlns:cdr="http://schemas.openxmlformats.org/drawingml/2006/chartDrawing">
    <cdr:from>
      <cdr:x>0.36157</cdr:x>
      <cdr:y>0.14746</cdr:y>
    </cdr:from>
    <cdr:to>
      <cdr:x>0.36157</cdr:x>
      <cdr:y>0.77634</cdr:y>
    </cdr:to>
    <cdr:cxnSp macro="">
      <cdr:nvCxnSpPr>
        <cdr:cNvPr id="3" name="Straight Connector 2"/>
        <cdr:cNvCxnSpPr/>
      </cdr:nvCxnSpPr>
      <cdr:spPr>
        <a:xfrm xmlns:a="http://schemas.openxmlformats.org/drawingml/2006/main" flipH="1">
          <a:off x="1510862" y="372242"/>
          <a:ext cx="1" cy="1587500"/>
        </a:xfrm>
        <a:prstGeom xmlns:a="http://schemas.openxmlformats.org/drawingml/2006/main" prst="line">
          <a:avLst/>
        </a:prstGeom>
        <a:ln xmlns:a="http://schemas.openxmlformats.org/drawingml/2006/main" w="3175">
          <a:solidFill>
            <a:schemeClr val="bg1">
              <a:lumMod val="75000"/>
            </a:schemeClr>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0.73982</cdr:x>
      <cdr:y>0.14746</cdr:y>
    </cdr:from>
    <cdr:to>
      <cdr:x>0.73982</cdr:x>
      <cdr:y>0.77634</cdr:y>
    </cdr:to>
    <cdr:cxnSp macro="">
      <cdr:nvCxnSpPr>
        <cdr:cNvPr id="9" name="Straight Connector 8"/>
        <cdr:cNvCxnSpPr/>
      </cdr:nvCxnSpPr>
      <cdr:spPr>
        <a:xfrm xmlns:a="http://schemas.openxmlformats.org/drawingml/2006/main" flipH="1">
          <a:off x="4178876" y="705806"/>
          <a:ext cx="0" cy="3010085"/>
        </a:xfrm>
        <a:prstGeom xmlns:a="http://schemas.openxmlformats.org/drawingml/2006/main" prst="line">
          <a:avLst/>
        </a:prstGeom>
        <a:ln xmlns:a="http://schemas.openxmlformats.org/drawingml/2006/main" w="3175">
          <a:solidFill>
            <a:schemeClr val="bg1">
              <a:lumMod val="75000"/>
            </a:schemeClr>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0.09493</cdr:x>
      <cdr:y>0.72402</cdr:y>
    </cdr:from>
    <cdr:to>
      <cdr:x>0.35279</cdr:x>
      <cdr:y>0.80183</cdr:y>
    </cdr:to>
    <cdr:sp macro="" textlink="">
      <cdr:nvSpPr>
        <cdr:cNvPr id="5" name="Text Box 1025"/>
        <cdr:cNvSpPr txBox="1">
          <a:spLocks xmlns:a="http://schemas.openxmlformats.org/drawingml/2006/main" noChangeArrowheads="1"/>
        </cdr:cNvSpPr>
      </cdr:nvSpPr>
      <cdr:spPr bwMode="auto">
        <a:xfrm xmlns:a="http://schemas.openxmlformats.org/drawingml/2006/main">
          <a:off x="536183" y="3465471"/>
          <a:ext cx="1456576" cy="37241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18288" tIns="32004" rIns="0" bIns="32004" anchor="ctr"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AU" sz="1000" dirty="0" smtClean="0">
              <a:solidFill>
                <a:srgbClr val="000000"/>
              </a:solidFill>
              <a:latin typeface="Century Gothic" panose="020B0502020202020204" pitchFamily="34" charset="0"/>
            </a:rPr>
            <a:t>Population </a:t>
          </a:r>
        </a:p>
        <a:p xmlns:a="http://schemas.openxmlformats.org/drawingml/2006/main">
          <a:pPr algn="ctr" rtl="0">
            <a:defRPr sz="1000"/>
          </a:pPr>
          <a:r>
            <a:rPr lang="en-AU" sz="1000" dirty="0" smtClean="0">
              <a:solidFill>
                <a:srgbClr val="000000"/>
              </a:solidFill>
              <a:latin typeface="Century Gothic" panose="020B0502020202020204" pitchFamily="34" charset="0"/>
            </a:rPr>
            <a:t>aged 15+</a:t>
          </a:r>
          <a:endParaRPr lang="en-AU" sz="1000" b="0" i="0" u="none" strike="noStrike" baseline="0" dirty="0">
            <a:solidFill>
              <a:srgbClr val="000000"/>
            </a:solidFill>
            <a:latin typeface="Century Gothic" panose="020B0502020202020204" pitchFamily="34" charset="0"/>
          </a:endParaRPr>
        </a:p>
      </cdr:txBody>
    </cdr:sp>
  </cdr:relSizeAnchor>
  <cdr:relSizeAnchor xmlns:cdr="http://schemas.openxmlformats.org/drawingml/2006/chartDrawing">
    <cdr:from>
      <cdr:x>0.4305</cdr:x>
      <cdr:y>0.72402</cdr:y>
    </cdr:from>
    <cdr:to>
      <cdr:x>0.68837</cdr:x>
      <cdr:y>0.80183</cdr:y>
    </cdr:to>
    <cdr:sp macro="" textlink="">
      <cdr:nvSpPr>
        <cdr:cNvPr id="6" name="Text Box 1025"/>
        <cdr:cNvSpPr txBox="1">
          <a:spLocks xmlns:a="http://schemas.openxmlformats.org/drawingml/2006/main" noChangeArrowheads="1"/>
        </cdr:cNvSpPr>
      </cdr:nvSpPr>
      <cdr:spPr bwMode="auto">
        <a:xfrm xmlns:a="http://schemas.openxmlformats.org/drawingml/2006/main">
          <a:off x="2431658" y="3465471"/>
          <a:ext cx="1456576" cy="37241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18288" tIns="32004" rIns="0" bIns="32004" anchor="ctr"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AU" sz="1000" dirty="0" smtClean="0">
              <a:solidFill>
                <a:srgbClr val="000000"/>
              </a:solidFill>
              <a:latin typeface="Century Gothic" panose="020B0502020202020204" pitchFamily="34" charset="0"/>
            </a:rPr>
            <a:t>Population </a:t>
          </a:r>
        </a:p>
        <a:p xmlns:a="http://schemas.openxmlformats.org/drawingml/2006/main">
          <a:pPr algn="ctr" rtl="0">
            <a:defRPr sz="1000"/>
          </a:pPr>
          <a:r>
            <a:rPr lang="en-AU" sz="1000" dirty="0" smtClean="0">
              <a:solidFill>
                <a:srgbClr val="000000"/>
              </a:solidFill>
              <a:latin typeface="Century Gothic" panose="020B0502020202020204" pitchFamily="34" charset="0"/>
            </a:rPr>
            <a:t>aged 15-64</a:t>
          </a:r>
          <a:endParaRPr lang="en-AU" sz="1000" b="0" i="0" u="none" strike="noStrike" baseline="0" dirty="0">
            <a:solidFill>
              <a:srgbClr val="000000"/>
            </a:solidFill>
            <a:latin typeface="Century Gothic" panose="020B0502020202020204" pitchFamily="34" charset="0"/>
          </a:endParaRPr>
        </a:p>
      </cdr:txBody>
    </cdr:sp>
  </cdr:relSizeAnchor>
  <cdr:relSizeAnchor xmlns:cdr="http://schemas.openxmlformats.org/drawingml/2006/chartDrawing">
    <cdr:from>
      <cdr:x>0.76617</cdr:x>
      <cdr:y>0.72004</cdr:y>
    </cdr:from>
    <cdr:to>
      <cdr:x>0.97021</cdr:x>
      <cdr:y>0.79785</cdr:y>
    </cdr:to>
    <cdr:sp macro="" textlink="">
      <cdr:nvSpPr>
        <cdr:cNvPr id="7" name="Text Box 1025"/>
        <cdr:cNvSpPr txBox="1">
          <a:spLocks xmlns:a="http://schemas.openxmlformats.org/drawingml/2006/main" noChangeArrowheads="1"/>
        </cdr:cNvSpPr>
      </cdr:nvSpPr>
      <cdr:spPr bwMode="auto">
        <a:xfrm xmlns:a="http://schemas.openxmlformats.org/drawingml/2006/main">
          <a:off x="4327690" y="3446421"/>
          <a:ext cx="1152524" cy="37241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18288" tIns="32004" rIns="0" bIns="32004" anchor="ctr"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AU" sz="1000" dirty="0" smtClean="0">
              <a:solidFill>
                <a:srgbClr val="000000"/>
              </a:solidFill>
              <a:latin typeface="Century Gothic" panose="020B0502020202020204" pitchFamily="34" charset="0"/>
            </a:rPr>
            <a:t>Population </a:t>
          </a:r>
        </a:p>
        <a:p xmlns:a="http://schemas.openxmlformats.org/drawingml/2006/main">
          <a:pPr algn="ctr" rtl="0">
            <a:defRPr sz="1000"/>
          </a:pPr>
          <a:r>
            <a:rPr lang="en-AU" sz="1000" dirty="0" smtClean="0">
              <a:solidFill>
                <a:srgbClr val="000000"/>
              </a:solidFill>
              <a:latin typeface="Century Gothic" panose="020B0502020202020204" pitchFamily="34" charset="0"/>
            </a:rPr>
            <a:t>aged 15-74</a:t>
          </a:r>
          <a:endParaRPr lang="en-AU" sz="1000" b="0" i="0" u="none" strike="noStrike" baseline="0" dirty="0">
            <a:solidFill>
              <a:srgbClr val="000000"/>
            </a:solidFill>
            <a:latin typeface="Century Gothic" panose="020B0502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0.08796</cdr:x>
      <cdr:y>0.01958</cdr:y>
    </cdr:from>
    <cdr:to>
      <cdr:x>0.29722</cdr:x>
      <cdr:y>0.07212</cdr:y>
    </cdr:to>
    <cdr:sp macro="" textlink="">
      <cdr:nvSpPr>
        <cdr:cNvPr id="764929" name="Text Box 1025"/>
        <cdr:cNvSpPr txBox="1">
          <a:spLocks xmlns:a="http://schemas.openxmlformats.org/drawingml/2006/main" noChangeArrowheads="1"/>
        </cdr:cNvSpPr>
      </cdr:nvSpPr>
      <cdr:spPr bwMode="auto">
        <a:xfrm xmlns:a="http://schemas.openxmlformats.org/drawingml/2006/main">
          <a:off x="479257" y="89252"/>
          <a:ext cx="1140158" cy="23946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18288" tIns="32004" rIns="0" bIns="32004" anchor="ctr"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rPr>
            <a:t>Average score </a:t>
          </a:r>
        </a:p>
      </cdr:txBody>
    </cdr:sp>
  </cdr:relSizeAnchor>
  <cdr:relSizeAnchor xmlns:cdr="http://schemas.openxmlformats.org/drawingml/2006/chartDrawing">
    <cdr:from>
      <cdr:x>0.26002</cdr:x>
      <cdr:y>0.56939</cdr:y>
    </cdr:from>
    <cdr:to>
      <cdr:x>0.47657</cdr:x>
      <cdr:y>0.62207</cdr:y>
    </cdr:to>
    <cdr:sp macro="" textlink="">
      <cdr:nvSpPr>
        <cdr:cNvPr id="764940" name="Text Box 1036"/>
        <cdr:cNvSpPr txBox="1">
          <a:spLocks xmlns:a="http://schemas.openxmlformats.org/drawingml/2006/main" noChangeArrowheads="1"/>
        </cdr:cNvSpPr>
      </cdr:nvSpPr>
      <cdr:spPr bwMode="auto">
        <a:xfrm xmlns:a="http://schemas.openxmlformats.org/drawingml/2006/main">
          <a:off x="1416710" y="2595198"/>
          <a:ext cx="1179875" cy="24006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7432" rIns="18288" bIns="27432" anchor="ctr" upright="1">
          <a:spAutoFit/>
        </a:bodyPr>
        <a:lstStyle xmlns:a="http://schemas.openxmlformats.org/drawingml/2006/main"/>
        <a:p xmlns:a="http://schemas.openxmlformats.org/drawingml/2006/main">
          <a:pPr algn="l" rtl="0">
            <a:defRPr sz="1000"/>
          </a:pPr>
          <a:r>
            <a:rPr lang="en-AU" sz="1200" b="0" i="0" u="none" strike="noStrike" baseline="0">
              <a:solidFill>
                <a:srgbClr val="FFC000"/>
              </a:solidFill>
              <a:latin typeface="Century Gothic" panose="020B0502020202020204" pitchFamily="34" charset="0"/>
            </a:rPr>
            <a:t>OECD average</a:t>
          </a:r>
        </a:p>
      </cdr:txBody>
    </cdr:sp>
  </cdr:relSizeAnchor>
  <cdr:relSizeAnchor xmlns:cdr="http://schemas.openxmlformats.org/drawingml/2006/chartDrawing">
    <cdr:from>
      <cdr:x>0.77372</cdr:x>
      <cdr:y>0.39437</cdr:y>
    </cdr:from>
    <cdr:to>
      <cdr:x>0.89759</cdr:x>
      <cdr:y>0.44704</cdr:y>
    </cdr:to>
    <cdr:sp macro="" textlink="">
      <cdr:nvSpPr>
        <cdr:cNvPr id="764941" name="Text Box 1037"/>
        <cdr:cNvSpPr txBox="1">
          <a:spLocks xmlns:a="http://schemas.openxmlformats.org/drawingml/2006/main" noChangeArrowheads="1"/>
        </cdr:cNvSpPr>
      </cdr:nvSpPr>
      <cdr:spPr bwMode="auto">
        <a:xfrm xmlns:a="http://schemas.openxmlformats.org/drawingml/2006/main">
          <a:off x="4215559" y="1797465"/>
          <a:ext cx="674928" cy="24006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7432" rIns="18288" bIns="27432" anchor="ctr" upright="1">
          <a:spAutoFit/>
        </a:bodyPr>
        <a:lstStyle xmlns:a="http://schemas.openxmlformats.org/drawingml/2006/main"/>
        <a:p xmlns:a="http://schemas.openxmlformats.org/drawingml/2006/main">
          <a:pPr algn="r" rtl="0">
            <a:defRPr sz="1000"/>
          </a:pPr>
          <a:r>
            <a:rPr lang="en-AU" sz="1200" b="0" i="0" u="none" strike="noStrike" baseline="0">
              <a:solidFill>
                <a:srgbClr val="5DAEC9"/>
              </a:solidFill>
              <a:latin typeface="Century Gothic" panose="020B0502020202020204" pitchFamily="34" charset="0"/>
            </a:rPr>
            <a:t>Australia</a:t>
          </a:r>
        </a:p>
      </cdr:txBody>
    </cdr:sp>
  </cdr:relSizeAnchor>
</c:userShapes>
</file>

<file path=ppt/drawings/drawing4.xml><?xml version="1.0" encoding="utf-8"?>
<c:userShapes xmlns:c="http://schemas.openxmlformats.org/drawingml/2006/chart">
  <cdr:relSizeAnchor xmlns:cdr="http://schemas.openxmlformats.org/drawingml/2006/chartDrawing">
    <cdr:from>
      <cdr:x>0.42633</cdr:x>
      <cdr:y>0.93279</cdr:y>
    </cdr:from>
    <cdr:to>
      <cdr:x>0.62937</cdr:x>
      <cdr:y>1</cdr:y>
    </cdr:to>
    <cdr:sp macro="" textlink="">
      <cdr:nvSpPr>
        <cdr:cNvPr id="2" name="TextBox 1"/>
        <cdr:cNvSpPr txBox="1"/>
      </cdr:nvSpPr>
      <cdr:spPr>
        <a:xfrm xmlns:a="http://schemas.openxmlformats.org/drawingml/2006/main">
          <a:off x="2552905" y="4362451"/>
          <a:ext cx="1215820" cy="3143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dirty="0">
              <a:latin typeface="Century Gothic" panose="020B0502020202020204" pitchFamily="34" charset="0"/>
            </a:rPr>
            <a:t>Pc of students</a:t>
          </a:r>
        </a:p>
      </cdr:txBody>
    </cdr:sp>
  </cdr:relSizeAnchor>
  <cdr:relSizeAnchor xmlns:cdr="http://schemas.openxmlformats.org/drawingml/2006/chartDrawing">
    <cdr:from>
      <cdr:x>2.16022E-7</cdr:x>
      <cdr:y>0.01191</cdr:y>
    </cdr:from>
    <cdr:to>
      <cdr:x>0.09388</cdr:x>
      <cdr:y>0.14026</cdr:y>
    </cdr:to>
    <cdr:sp macro="" textlink="">
      <cdr:nvSpPr>
        <cdr:cNvPr id="3" name="TextBox 2"/>
        <cdr:cNvSpPr txBox="1"/>
      </cdr:nvSpPr>
      <cdr:spPr>
        <a:xfrm xmlns:a="http://schemas.openxmlformats.org/drawingml/2006/main">
          <a:off x="1" y="38117"/>
          <a:ext cx="434584" cy="4107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AU" sz="1200">
              <a:latin typeface="Century Gothic" panose="020B0502020202020204" pitchFamily="34" charset="0"/>
            </a:rPr>
            <a:t>PISA</a:t>
          </a:r>
        </a:p>
        <a:p xmlns:a="http://schemas.openxmlformats.org/drawingml/2006/main">
          <a:pPr algn="ctr"/>
          <a:r>
            <a:rPr lang="en-AU" sz="1200">
              <a:latin typeface="Century Gothic" panose="020B0502020202020204" pitchFamily="34" charset="0"/>
            </a:rPr>
            <a:t>cycle</a:t>
          </a:r>
        </a:p>
      </cdr:txBody>
    </cdr:sp>
  </cdr:relSizeAnchor>
  <cdr:relSizeAnchor xmlns:cdr="http://schemas.openxmlformats.org/drawingml/2006/chartDrawing">
    <cdr:from>
      <cdr:x>0.22094</cdr:x>
      <cdr:y>0.02551</cdr:y>
    </cdr:from>
    <cdr:to>
      <cdr:x>0.46906</cdr:x>
      <cdr:y>0.11281</cdr:y>
    </cdr:to>
    <cdr:sp macro="" textlink="">
      <cdr:nvSpPr>
        <cdr:cNvPr id="4" name="TextBox 3"/>
        <cdr:cNvSpPr txBox="1"/>
      </cdr:nvSpPr>
      <cdr:spPr>
        <a:xfrm xmlns:a="http://schemas.openxmlformats.org/drawingml/2006/main">
          <a:off x="1322996" y="119320"/>
          <a:ext cx="1485755" cy="4082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AU" sz="1200" dirty="0">
              <a:latin typeface="Century Gothic" panose="020B0502020202020204" pitchFamily="34" charset="0"/>
            </a:rPr>
            <a:t>Low performers</a:t>
          </a:r>
        </a:p>
      </cdr:txBody>
    </cdr:sp>
  </cdr:relSizeAnchor>
  <cdr:relSizeAnchor xmlns:cdr="http://schemas.openxmlformats.org/drawingml/2006/chartDrawing">
    <cdr:from>
      <cdr:x>0.59922</cdr:x>
      <cdr:y>0.03366</cdr:y>
    </cdr:from>
    <cdr:to>
      <cdr:x>0.82956</cdr:x>
      <cdr:y>0.11699</cdr:y>
    </cdr:to>
    <cdr:sp macro="" textlink="">
      <cdr:nvSpPr>
        <cdr:cNvPr id="5" name="TextBox 4"/>
        <cdr:cNvSpPr txBox="1"/>
      </cdr:nvSpPr>
      <cdr:spPr>
        <a:xfrm xmlns:a="http://schemas.openxmlformats.org/drawingml/2006/main">
          <a:off x="3588179" y="157420"/>
          <a:ext cx="1379288" cy="3897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AU" sz="1200" dirty="0">
              <a:latin typeface="Century Gothic" panose="020B0502020202020204" pitchFamily="34" charset="0"/>
            </a:rPr>
            <a:t>High performers</a:t>
          </a:r>
        </a:p>
      </cdr:txBody>
    </cdr:sp>
  </cdr:relSizeAnchor>
</c:userShapes>
</file>

<file path=ppt/drawings/drawing5.xml><?xml version="1.0" encoding="utf-8"?>
<c:userShapes xmlns:c="http://schemas.openxmlformats.org/drawingml/2006/chart">
  <cdr:relSizeAnchor xmlns:cdr="http://schemas.openxmlformats.org/drawingml/2006/chartDrawing">
    <cdr:from>
      <cdr:x>0.07083</cdr:x>
      <cdr:y>0.01563</cdr:y>
    </cdr:from>
    <cdr:to>
      <cdr:x>0.29583</cdr:x>
      <cdr:y>0.10243</cdr:y>
    </cdr:to>
    <cdr:sp macro="" textlink="">
      <cdr:nvSpPr>
        <cdr:cNvPr id="2" name="TextBox 1"/>
        <cdr:cNvSpPr txBox="1"/>
      </cdr:nvSpPr>
      <cdr:spPr>
        <a:xfrm xmlns:a="http://schemas.openxmlformats.org/drawingml/2006/main">
          <a:off x="323835" y="42885"/>
          <a:ext cx="1028700" cy="2381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000" dirty="0">
              <a:latin typeface="Century Gothic" panose="020B0502020202020204" pitchFamily="34" charset="0"/>
            </a:rPr>
            <a:t>% of GDP, 2014</a:t>
          </a:r>
        </a:p>
      </cdr:txBody>
    </cdr:sp>
  </cdr:relSizeAnchor>
</c:userShapes>
</file>

<file path=ppt/drawings/drawing6.xml><?xml version="1.0" encoding="utf-8"?>
<c:userShapes xmlns:c="http://schemas.openxmlformats.org/drawingml/2006/chart">
  <cdr:relSizeAnchor xmlns:cdr="http://schemas.openxmlformats.org/drawingml/2006/chartDrawing">
    <cdr:from>
      <cdr:x>0.07083</cdr:x>
      <cdr:y>0.01563</cdr:y>
    </cdr:from>
    <cdr:to>
      <cdr:x>0.29583</cdr:x>
      <cdr:y>0.10243</cdr:y>
    </cdr:to>
    <cdr:sp macro="" textlink="">
      <cdr:nvSpPr>
        <cdr:cNvPr id="2" name="TextBox 1"/>
        <cdr:cNvSpPr txBox="1"/>
      </cdr:nvSpPr>
      <cdr:spPr>
        <a:xfrm xmlns:a="http://schemas.openxmlformats.org/drawingml/2006/main">
          <a:off x="323835" y="42885"/>
          <a:ext cx="1028700" cy="2381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000" dirty="0">
              <a:latin typeface="Century Gothic" panose="020B0502020202020204" pitchFamily="34" charset="0"/>
            </a:rPr>
            <a:t>% of GDP, 2014</a:t>
          </a:r>
        </a:p>
      </cdr:txBody>
    </cdr:sp>
  </cdr:relSizeAnchor>
</c:userShapes>
</file>

<file path=ppt/drawings/drawing7.xml><?xml version="1.0" encoding="utf-8"?>
<c:userShapes xmlns:c="http://schemas.openxmlformats.org/drawingml/2006/chart">
  <cdr:relSizeAnchor xmlns:cdr="http://schemas.openxmlformats.org/drawingml/2006/chartDrawing">
    <cdr:from>
      <cdr:x>0.07083</cdr:x>
      <cdr:y>0.01563</cdr:y>
    </cdr:from>
    <cdr:to>
      <cdr:x>0.29583</cdr:x>
      <cdr:y>0.10243</cdr:y>
    </cdr:to>
    <cdr:sp macro="" textlink="">
      <cdr:nvSpPr>
        <cdr:cNvPr id="2" name="TextBox 1"/>
        <cdr:cNvSpPr txBox="1"/>
      </cdr:nvSpPr>
      <cdr:spPr>
        <a:xfrm xmlns:a="http://schemas.openxmlformats.org/drawingml/2006/main">
          <a:off x="323835" y="42885"/>
          <a:ext cx="1028700" cy="2381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000" dirty="0">
              <a:latin typeface="Century Gothic" panose="020B0502020202020204" pitchFamily="34" charset="0"/>
            </a:rPr>
            <a:t>% of GDP, 2014</a:t>
          </a:r>
        </a:p>
      </cdr:txBody>
    </cdr:sp>
  </cdr:relSizeAnchor>
</c:userShapes>
</file>

<file path=ppt/drawings/drawing8.xml><?xml version="1.0" encoding="utf-8"?>
<c:userShapes xmlns:c="http://schemas.openxmlformats.org/drawingml/2006/chart">
  <cdr:relSizeAnchor xmlns:cdr="http://schemas.openxmlformats.org/drawingml/2006/chartDrawing">
    <cdr:from>
      <cdr:x>0.08478</cdr:x>
      <cdr:y>0.01563</cdr:y>
    </cdr:from>
    <cdr:to>
      <cdr:x>0.30978</cdr:x>
      <cdr:y>0.10243</cdr:y>
    </cdr:to>
    <cdr:sp macro="" textlink="">
      <cdr:nvSpPr>
        <cdr:cNvPr id="2" name="TextBox 1"/>
        <cdr:cNvSpPr txBox="1"/>
      </cdr:nvSpPr>
      <cdr:spPr>
        <a:xfrm xmlns:a="http://schemas.openxmlformats.org/drawingml/2006/main">
          <a:off x="347364" y="38410"/>
          <a:ext cx="921901" cy="21330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000" dirty="0">
              <a:latin typeface="Century Gothic" panose="020B0502020202020204" pitchFamily="34" charset="0"/>
            </a:rPr>
            <a:t>% of GDP, 2014</a:t>
          </a:r>
        </a:p>
      </cdr:txBody>
    </cdr:sp>
  </cdr:relSizeAnchor>
</c:userShapes>
</file>

<file path=ppt/drawings/drawing9.xml><?xml version="1.0" encoding="utf-8"?>
<c:userShapes xmlns:c="http://schemas.openxmlformats.org/drawingml/2006/chart">
  <cdr:relSizeAnchor xmlns:cdr="http://schemas.openxmlformats.org/drawingml/2006/chartDrawing">
    <cdr:from>
      <cdr:x>0.08014</cdr:x>
      <cdr:y>0.01563</cdr:y>
    </cdr:from>
    <cdr:to>
      <cdr:x>0.30514</cdr:x>
      <cdr:y>0.10243</cdr:y>
    </cdr:to>
    <cdr:sp macro="" textlink="">
      <cdr:nvSpPr>
        <cdr:cNvPr id="2" name="TextBox 1"/>
        <cdr:cNvSpPr txBox="1"/>
      </cdr:nvSpPr>
      <cdr:spPr>
        <a:xfrm xmlns:a="http://schemas.openxmlformats.org/drawingml/2006/main">
          <a:off x="327977" y="38112"/>
          <a:ext cx="920829" cy="2116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000" dirty="0">
              <a:latin typeface="Century Gothic" panose="020B0502020202020204" pitchFamily="34" charset="0"/>
            </a:rPr>
            <a:t>% of GDP, 2014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76363" cy="51173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1298" y="1"/>
            <a:ext cx="3076363" cy="511731"/>
          </a:xfrm>
          <a:prstGeom prst="rect">
            <a:avLst/>
          </a:prstGeom>
        </p:spPr>
        <p:txBody>
          <a:bodyPr vert="horz" lIns="91440" tIns="45720" rIns="91440" bIns="45720" rtlCol="0"/>
          <a:lstStyle>
            <a:lvl1pPr algn="r">
              <a:defRPr sz="1200"/>
            </a:lvl1pPr>
          </a:lstStyle>
          <a:p>
            <a:fld id="{5FD1815A-6D57-49D2-93E9-C5C37AE30D9E}" type="datetimeFigureOut">
              <a:rPr lang="en-US" smtClean="0"/>
              <a:t>2/7/2017</a:t>
            </a:fld>
            <a:endParaRPr lang="en-US"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931" y="4861441"/>
            <a:ext cx="5679440" cy="460557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9721106"/>
            <a:ext cx="3076363" cy="51173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8" y="9721106"/>
            <a:ext cx="3076363" cy="511731"/>
          </a:xfrm>
          <a:prstGeom prst="rect">
            <a:avLst/>
          </a:prstGeom>
        </p:spPr>
        <p:txBody>
          <a:bodyPr vert="horz" lIns="91440" tIns="45720" rIns="91440" bIns="45720" rtlCol="0" anchor="b"/>
          <a:lstStyle>
            <a:lvl1pPr algn="r">
              <a:defRPr sz="1200"/>
            </a:lvl1pPr>
          </a:lstStyle>
          <a:p>
            <a:fld id="{63933992-26EC-449F-A090-CF3FB8510F66}" type="slidenum">
              <a:rPr lang="en-US" smtClean="0"/>
              <a:t>‹#›</a:t>
            </a:fld>
            <a:endParaRPr lang="en-US" dirty="0"/>
          </a:p>
        </p:txBody>
      </p:sp>
    </p:spTree>
    <p:extLst>
      <p:ext uri="{BB962C8B-B14F-4D97-AF65-F5344CB8AC3E}">
        <p14:creationId xmlns:p14="http://schemas.microsoft.com/office/powerpoint/2010/main" val="56478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933992-26EC-449F-A090-CF3FB8510F66}" type="slidenum">
              <a:rPr lang="en-US" smtClean="0"/>
              <a:t>1</a:t>
            </a:fld>
            <a:endParaRPr lang="en-US" dirty="0"/>
          </a:p>
        </p:txBody>
      </p:sp>
    </p:spTree>
    <p:extLst>
      <p:ext uri="{BB962C8B-B14F-4D97-AF65-F5344CB8AC3E}">
        <p14:creationId xmlns:p14="http://schemas.microsoft.com/office/powerpoint/2010/main" val="294941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9" name="Rectangle 18"/>
          <p:cNvSpPr/>
          <p:nvPr userDrawn="1"/>
        </p:nvSpPr>
        <p:spPr>
          <a:xfrm>
            <a:off x="0" y="1"/>
            <a:ext cx="13817600" cy="7772398"/>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720" dirty="0"/>
          </a:p>
        </p:txBody>
      </p:sp>
      <p:sp>
        <p:nvSpPr>
          <p:cNvPr id="2" name="Title 1"/>
          <p:cNvSpPr>
            <a:spLocks noGrp="1"/>
          </p:cNvSpPr>
          <p:nvPr>
            <p:ph type="ctrTitle" hasCustomPrompt="1"/>
          </p:nvPr>
        </p:nvSpPr>
        <p:spPr>
          <a:xfrm>
            <a:off x="5067300" y="1504264"/>
            <a:ext cx="8260243" cy="3472766"/>
          </a:xfrm>
        </p:spPr>
        <p:txBody>
          <a:bodyPr/>
          <a:lstStyle>
            <a:lvl1pPr algn="r">
              <a:defRPr sz="4000">
                <a:solidFill>
                  <a:schemeClr val="bg1"/>
                </a:solidFill>
              </a:defRPr>
            </a:lvl1pPr>
          </a:lstStyle>
          <a:p>
            <a:r>
              <a:rPr lang="en-AU" dirty="0" smtClean="0"/>
              <a:t>CLICK TO EDIT MASTER TITLE STYLE</a:t>
            </a:r>
            <a:endParaRPr lang="en-US" dirty="0"/>
          </a:p>
        </p:txBody>
      </p:sp>
      <p:sp>
        <p:nvSpPr>
          <p:cNvPr id="3" name="Subtitle 2"/>
          <p:cNvSpPr>
            <a:spLocks noGrp="1"/>
          </p:cNvSpPr>
          <p:nvPr>
            <p:ph type="subTitle" idx="1" hasCustomPrompt="1"/>
          </p:nvPr>
        </p:nvSpPr>
        <p:spPr>
          <a:xfrm>
            <a:off x="5145914" y="5106624"/>
            <a:ext cx="8181627" cy="866480"/>
          </a:xfrm>
        </p:spPr>
        <p:txBody>
          <a:bodyPr/>
          <a:lstStyle>
            <a:lvl1pPr marL="0" indent="0" algn="r">
              <a:buNone/>
              <a:defRPr>
                <a:solidFill>
                  <a:schemeClr val="tx2">
                    <a:lumMod val="20000"/>
                    <a:lumOff val="80000"/>
                  </a:schemeClr>
                </a:solidFill>
              </a:defRPr>
            </a:lvl1pPr>
            <a:lvl2pPr marL="690875" indent="0" algn="ctr">
              <a:buNone/>
              <a:defRPr>
                <a:solidFill>
                  <a:schemeClr val="tx1">
                    <a:tint val="75000"/>
                  </a:schemeClr>
                </a:solidFill>
              </a:defRPr>
            </a:lvl2pPr>
            <a:lvl3pPr marL="1381750" indent="0" algn="ctr">
              <a:buNone/>
              <a:defRPr>
                <a:solidFill>
                  <a:schemeClr val="tx1">
                    <a:tint val="75000"/>
                  </a:schemeClr>
                </a:solidFill>
              </a:defRPr>
            </a:lvl3pPr>
            <a:lvl4pPr marL="2072625" indent="0" algn="ctr">
              <a:buNone/>
              <a:defRPr>
                <a:solidFill>
                  <a:schemeClr val="tx1">
                    <a:tint val="75000"/>
                  </a:schemeClr>
                </a:solidFill>
              </a:defRPr>
            </a:lvl4pPr>
            <a:lvl5pPr marL="2763500" indent="0" algn="ctr">
              <a:buNone/>
              <a:defRPr>
                <a:solidFill>
                  <a:schemeClr val="tx1">
                    <a:tint val="75000"/>
                  </a:schemeClr>
                </a:solidFill>
              </a:defRPr>
            </a:lvl5pPr>
            <a:lvl6pPr marL="3454375" indent="0" algn="ctr">
              <a:buNone/>
              <a:defRPr>
                <a:solidFill>
                  <a:schemeClr val="tx1">
                    <a:tint val="75000"/>
                  </a:schemeClr>
                </a:solidFill>
              </a:defRPr>
            </a:lvl6pPr>
            <a:lvl7pPr marL="4145250" indent="0" algn="ctr">
              <a:buNone/>
              <a:defRPr>
                <a:solidFill>
                  <a:schemeClr val="tx1">
                    <a:tint val="75000"/>
                  </a:schemeClr>
                </a:solidFill>
              </a:defRPr>
            </a:lvl7pPr>
            <a:lvl8pPr marL="4836124" indent="0" algn="ctr">
              <a:buNone/>
              <a:defRPr>
                <a:solidFill>
                  <a:schemeClr val="tx1">
                    <a:tint val="75000"/>
                  </a:schemeClr>
                </a:solidFill>
              </a:defRPr>
            </a:lvl8pPr>
            <a:lvl9pPr marL="5526999" indent="0" algn="ctr">
              <a:buNone/>
              <a:defRPr>
                <a:solidFill>
                  <a:schemeClr val="tx1">
                    <a:tint val="75000"/>
                  </a:schemeClr>
                </a:solidFill>
              </a:defRPr>
            </a:lvl9pPr>
          </a:lstStyle>
          <a:p>
            <a:r>
              <a:rPr lang="en-AU" dirty="0" smtClean="0"/>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8449938" y="6937271"/>
            <a:ext cx="4961854" cy="491429"/>
          </a:xfrm>
          <a:prstGeom prst="rect">
            <a:avLst/>
          </a:prstGeom>
        </p:spPr>
      </p:pic>
      <p:sp>
        <p:nvSpPr>
          <p:cNvPr id="20" name="Rectangle 19"/>
          <p:cNvSpPr/>
          <p:nvPr userDrawn="1"/>
        </p:nvSpPr>
        <p:spPr>
          <a:xfrm>
            <a:off x="8449937" y="6481293"/>
            <a:ext cx="4961855" cy="165437"/>
          </a:xfrm>
          <a:prstGeom prst="rect">
            <a:avLst/>
          </a:prstGeom>
          <a:solidFill>
            <a:srgbClr val="5DAE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20" dirty="0"/>
          </a:p>
        </p:txBody>
      </p:sp>
      <p:pic>
        <p:nvPicPr>
          <p:cNvPr id="6" name="Picture 5"/>
          <p:cNvPicPr>
            <a:picLocks noChangeAspect="1"/>
          </p:cNvPicPr>
          <p:nvPr userDrawn="1"/>
        </p:nvPicPr>
        <p:blipFill>
          <a:blip r:embed="rId3"/>
          <a:stretch>
            <a:fillRect/>
          </a:stretch>
        </p:blipFill>
        <p:spPr>
          <a:xfrm>
            <a:off x="428501" y="7244783"/>
            <a:ext cx="2219696" cy="162057"/>
          </a:xfrm>
          <a:prstGeom prst="rect">
            <a:avLst/>
          </a:prstGeom>
        </p:spPr>
      </p:pic>
    </p:spTree>
    <p:extLst>
      <p:ext uri="{BB962C8B-B14F-4D97-AF65-F5344CB8AC3E}">
        <p14:creationId xmlns:p14="http://schemas.microsoft.com/office/powerpoint/2010/main" val="210021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270"/>
            </a:lvl1pPr>
          </a:lstStyle>
          <a:p>
            <a:r>
              <a:rPr lang="en-AU" dirty="0" smtClean="0"/>
              <a:t>CLICK TO EDIT MASTER TITLE STYLE</a:t>
            </a:r>
            <a:endParaRPr lang="en-US" dirty="0"/>
          </a:p>
        </p:txBody>
      </p:sp>
      <p:sp>
        <p:nvSpPr>
          <p:cNvPr id="3" name="Content Placeholder 2"/>
          <p:cNvSpPr>
            <a:spLocks noGrp="1"/>
          </p:cNvSpPr>
          <p:nvPr>
            <p:ph idx="1"/>
          </p:nvPr>
        </p:nvSpPr>
        <p:spPr>
          <a:xfrm>
            <a:off x="592185" y="1939082"/>
            <a:ext cx="12791306" cy="5122186"/>
          </a:xfrm>
        </p:spPr>
        <p:txBody>
          <a:bodyPr/>
          <a:lstStyle>
            <a:lvl1pPr>
              <a:defRPr sz="2000"/>
            </a:lvl1pPr>
            <a:lvl2pPr>
              <a:buClr>
                <a:srgbClr val="5DAEC9"/>
              </a:buClr>
              <a:defRPr sz="2000"/>
            </a:lvl2pPr>
            <a:lvl3pPr>
              <a:defRPr sz="2000"/>
            </a:lvl3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8" name="Text Placeholder 2"/>
          <p:cNvSpPr>
            <a:spLocks noGrp="1"/>
          </p:cNvSpPr>
          <p:nvPr>
            <p:ph type="body" idx="14" hasCustomPrompt="1"/>
          </p:nvPr>
        </p:nvSpPr>
        <p:spPr>
          <a:xfrm>
            <a:off x="592185" y="1171053"/>
            <a:ext cx="12819606" cy="649747"/>
          </a:xfrm>
        </p:spPr>
        <p:txBody>
          <a:bodyPr anchor="b">
            <a:normAutofit/>
          </a:bodyPr>
          <a:lstStyle>
            <a:lvl1pPr marL="0" indent="0">
              <a:buNone/>
              <a:defRPr sz="2000" b="1">
                <a:solidFill>
                  <a:srgbClr val="5DAEC9"/>
                </a:solidFill>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smtClean="0"/>
              <a:t>CLICK TO EDIT MASTER TEXT STYLES</a:t>
            </a:r>
          </a:p>
        </p:txBody>
      </p:sp>
      <p:sp>
        <p:nvSpPr>
          <p:cNvPr id="13" name="Rectangle 12"/>
          <p:cNvSpPr/>
          <p:nvPr userDrawn="1"/>
        </p:nvSpPr>
        <p:spPr>
          <a:xfrm>
            <a:off x="11382375" y="7258050"/>
            <a:ext cx="2057992" cy="72730"/>
          </a:xfrm>
          <a:prstGeom prst="rect">
            <a:avLst/>
          </a:prstGeom>
          <a:solidFill>
            <a:srgbClr val="5DAE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20" dirty="0"/>
          </a:p>
        </p:txBody>
      </p:sp>
      <p:pic>
        <p:nvPicPr>
          <p:cNvPr id="14" name="Picture 13"/>
          <p:cNvPicPr>
            <a:picLocks noChangeAspect="1"/>
          </p:cNvPicPr>
          <p:nvPr userDrawn="1"/>
        </p:nvPicPr>
        <p:blipFill>
          <a:blip r:embed="rId2"/>
          <a:stretch>
            <a:fillRect/>
          </a:stretch>
        </p:blipFill>
        <p:spPr>
          <a:xfrm>
            <a:off x="11386591" y="7400925"/>
            <a:ext cx="2034726" cy="201523"/>
          </a:xfrm>
          <a:prstGeom prst="rect">
            <a:avLst/>
          </a:prstGeom>
        </p:spPr>
      </p:pic>
      <p:sp>
        <p:nvSpPr>
          <p:cNvPr id="15" name="Text Placeholder 2"/>
          <p:cNvSpPr>
            <a:spLocks noGrp="1"/>
          </p:cNvSpPr>
          <p:nvPr>
            <p:ph type="body" idx="20" hasCustomPrompt="1"/>
          </p:nvPr>
        </p:nvSpPr>
        <p:spPr>
          <a:xfrm>
            <a:off x="122628" y="7352982"/>
            <a:ext cx="11147054" cy="340303"/>
          </a:xfrm>
        </p:spPr>
        <p:txBody>
          <a:bodyPr anchor="b">
            <a:normAutofit/>
          </a:bodyPr>
          <a:lstStyle>
            <a:lvl1pPr marL="0" indent="0">
              <a:buNone/>
              <a:defRPr sz="1000" b="0">
                <a:solidFill>
                  <a:schemeClr val="tx2"/>
                </a:solidFill>
                <a:latin typeface="Arial Narrow" charset="0"/>
                <a:ea typeface="Arial Narrow" charset="0"/>
                <a:cs typeface="Arial Narrow" charset="0"/>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smtClean="0"/>
              <a:t>Click to edit master text styles</a:t>
            </a:r>
          </a:p>
        </p:txBody>
      </p:sp>
    </p:spTree>
    <p:extLst>
      <p:ext uri="{BB962C8B-B14F-4D97-AF65-F5344CB8AC3E}">
        <p14:creationId xmlns:p14="http://schemas.microsoft.com/office/powerpoint/2010/main" val="1575992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 Placeholder 2"/>
          <p:cNvSpPr>
            <a:spLocks noGrp="1"/>
          </p:cNvSpPr>
          <p:nvPr>
            <p:ph idx="13"/>
          </p:nvPr>
        </p:nvSpPr>
        <p:spPr>
          <a:xfrm>
            <a:off x="592185" y="2069115"/>
            <a:ext cx="6224251" cy="4860945"/>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2" name="Title 1"/>
          <p:cNvSpPr>
            <a:spLocks noGrp="1"/>
          </p:cNvSpPr>
          <p:nvPr>
            <p:ph type="title" hasCustomPrompt="1"/>
          </p:nvPr>
        </p:nvSpPr>
        <p:spPr/>
        <p:txBody>
          <a:bodyPr/>
          <a:lstStyle/>
          <a:p>
            <a:r>
              <a:rPr lang="en-AU" dirty="0" smtClean="0"/>
              <a:t>CLICK TO EDIT MASTER TITLE STYLE</a:t>
            </a:r>
            <a:endParaRPr lang="en-US" dirty="0"/>
          </a:p>
        </p:txBody>
      </p:sp>
      <p:sp>
        <p:nvSpPr>
          <p:cNvPr id="8" name="Text Placeholder 2"/>
          <p:cNvSpPr>
            <a:spLocks noGrp="1"/>
          </p:cNvSpPr>
          <p:nvPr>
            <p:ph idx="1"/>
          </p:nvPr>
        </p:nvSpPr>
        <p:spPr>
          <a:xfrm>
            <a:off x="7147365" y="2069115"/>
            <a:ext cx="6224250" cy="4860945"/>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6" name="Title 1"/>
          <p:cNvSpPr txBox="1">
            <a:spLocks/>
          </p:cNvSpPr>
          <p:nvPr userDrawn="1"/>
        </p:nvSpPr>
        <p:spPr>
          <a:xfrm>
            <a:off x="1803469" y="5343899"/>
            <a:ext cx="6270174" cy="399628"/>
          </a:xfrm>
          <a:prstGeom prst="rect">
            <a:avLst/>
          </a:prstGeom>
        </p:spPr>
        <p:txBody>
          <a:bodyPr vert="horz" lIns="91440" tIns="45720" rIns="91440" bIns="45720" rtlCol="0" anchor="ctr">
            <a:noAutofit/>
          </a:bodyPr>
          <a:lstStyle>
            <a:lvl1pPr algn="l" defTabSz="690875" rtl="0" eaLnBrk="1" latinLnBrk="0" hangingPunct="1">
              <a:lnSpc>
                <a:spcPct val="90000"/>
              </a:lnSpc>
              <a:spcBef>
                <a:spcPct val="0"/>
              </a:spcBef>
              <a:buNone/>
              <a:defRPr sz="2267" b="1" kern="1200" spc="0">
                <a:solidFill>
                  <a:schemeClr val="tx2"/>
                </a:solidFill>
                <a:latin typeface="+mj-lt"/>
                <a:ea typeface="+mj-ea"/>
                <a:cs typeface="+mj-cs"/>
              </a:defRPr>
            </a:lvl1pPr>
          </a:lstStyle>
          <a:p>
            <a:endParaRPr lang="en-US" sz="2000" dirty="0">
              <a:solidFill>
                <a:srgbClr val="5DAEC9"/>
              </a:solidFill>
            </a:endParaRPr>
          </a:p>
        </p:txBody>
      </p:sp>
      <p:sp>
        <p:nvSpPr>
          <p:cNvPr id="24" name="Text Placeholder 2"/>
          <p:cNvSpPr>
            <a:spLocks noGrp="1"/>
          </p:cNvSpPr>
          <p:nvPr>
            <p:ph type="body" idx="14" hasCustomPrompt="1"/>
          </p:nvPr>
        </p:nvSpPr>
        <p:spPr>
          <a:xfrm>
            <a:off x="592185" y="1344051"/>
            <a:ext cx="6224251" cy="649747"/>
          </a:xfrm>
        </p:spPr>
        <p:txBody>
          <a:bodyPr anchor="b">
            <a:normAutofit/>
          </a:bodyPr>
          <a:lstStyle>
            <a:lvl1pPr marL="0" indent="0">
              <a:spcBef>
                <a:spcPts val="1200"/>
              </a:spcBef>
              <a:buNone/>
              <a:defRPr sz="2000" b="1">
                <a:solidFill>
                  <a:srgbClr val="5DAEC9"/>
                </a:solidFill>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smtClean="0"/>
              <a:t>CLICK TO EDIT MASTER TEXT STYLES</a:t>
            </a:r>
          </a:p>
        </p:txBody>
      </p:sp>
      <p:sp>
        <p:nvSpPr>
          <p:cNvPr id="26" name="Text Placeholder 2"/>
          <p:cNvSpPr>
            <a:spLocks noGrp="1"/>
          </p:cNvSpPr>
          <p:nvPr>
            <p:ph type="body" idx="15" hasCustomPrompt="1"/>
          </p:nvPr>
        </p:nvSpPr>
        <p:spPr>
          <a:xfrm>
            <a:off x="7147364" y="1344051"/>
            <a:ext cx="6224251" cy="649747"/>
          </a:xfrm>
        </p:spPr>
        <p:txBody>
          <a:bodyPr anchor="b">
            <a:normAutofit/>
          </a:bodyPr>
          <a:lstStyle>
            <a:lvl1pPr marL="0" indent="0">
              <a:buNone/>
              <a:defRPr sz="2000" b="1">
                <a:solidFill>
                  <a:srgbClr val="5DAEC9"/>
                </a:solidFill>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smtClean="0"/>
              <a:t>CLICK TO EDIT MASTER TEXT STYLES</a:t>
            </a:r>
          </a:p>
        </p:txBody>
      </p:sp>
      <p:sp>
        <p:nvSpPr>
          <p:cNvPr id="27" name="Rectangle 26"/>
          <p:cNvSpPr/>
          <p:nvPr userDrawn="1"/>
        </p:nvSpPr>
        <p:spPr>
          <a:xfrm>
            <a:off x="11269683" y="7118345"/>
            <a:ext cx="2142109" cy="79085"/>
          </a:xfrm>
          <a:prstGeom prst="rect">
            <a:avLst/>
          </a:prstGeom>
          <a:solidFill>
            <a:srgbClr val="5DAE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20" dirty="0"/>
          </a:p>
        </p:txBody>
      </p:sp>
      <p:pic>
        <p:nvPicPr>
          <p:cNvPr id="28" name="Picture 27"/>
          <p:cNvPicPr>
            <a:picLocks noChangeAspect="1"/>
          </p:cNvPicPr>
          <p:nvPr userDrawn="1"/>
        </p:nvPicPr>
        <p:blipFill>
          <a:blip r:embed="rId2"/>
          <a:stretch>
            <a:fillRect/>
          </a:stretch>
        </p:blipFill>
        <p:spPr>
          <a:xfrm>
            <a:off x="11269682" y="7333141"/>
            <a:ext cx="2142109" cy="212158"/>
          </a:xfrm>
          <a:prstGeom prst="rect">
            <a:avLst/>
          </a:prstGeom>
        </p:spPr>
      </p:pic>
      <p:sp>
        <p:nvSpPr>
          <p:cNvPr id="29" name="Text Placeholder 2"/>
          <p:cNvSpPr>
            <a:spLocks noGrp="1"/>
          </p:cNvSpPr>
          <p:nvPr>
            <p:ph type="body" idx="20" hasCustomPrompt="1"/>
          </p:nvPr>
        </p:nvSpPr>
        <p:spPr>
          <a:xfrm>
            <a:off x="86497" y="7320784"/>
            <a:ext cx="11183185" cy="298359"/>
          </a:xfrm>
        </p:spPr>
        <p:txBody>
          <a:bodyPr anchor="b">
            <a:normAutofit/>
          </a:bodyPr>
          <a:lstStyle>
            <a:lvl1pPr marL="0" indent="0">
              <a:buNone/>
              <a:defRPr sz="1000" b="0">
                <a:solidFill>
                  <a:schemeClr val="tx2"/>
                </a:solidFill>
                <a:latin typeface="Arial Narrow" charset="0"/>
                <a:ea typeface="Arial Narrow" charset="0"/>
                <a:cs typeface="Arial Narrow" charset="0"/>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smtClean="0"/>
              <a:t>Click to edit master text styles</a:t>
            </a:r>
          </a:p>
        </p:txBody>
      </p:sp>
    </p:spTree>
    <p:extLst>
      <p:ext uri="{BB962C8B-B14F-4D97-AF65-F5344CB8AC3E}">
        <p14:creationId xmlns:p14="http://schemas.microsoft.com/office/powerpoint/2010/main" val="212647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Text Placeholder 2"/>
          <p:cNvSpPr>
            <a:spLocks noGrp="1"/>
          </p:cNvSpPr>
          <p:nvPr>
            <p:ph idx="13"/>
          </p:nvPr>
        </p:nvSpPr>
        <p:spPr>
          <a:xfrm>
            <a:off x="592185" y="1725530"/>
            <a:ext cx="6248002" cy="2604485"/>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2" name="Title 1"/>
          <p:cNvSpPr>
            <a:spLocks noGrp="1"/>
          </p:cNvSpPr>
          <p:nvPr>
            <p:ph type="title" hasCustomPrompt="1"/>
          </p:nvPr>
        </p:nvSpPr>
        <p:spPr/>
        <p:txBody>
          <a:bodyPr/>
          <a:lstStyle/>
          <a:p>
            <a:r>
              <a:rPr lang="en-AU" dirty="0" smtClean="0"/>
              <a:t>CLICK TO EDIT MASTER TITLE STYLE</a:t>
            </a:r>
            <a:endParaRPr lang="en-US" dirty="0"/>
          </a:p>
        </p:txBody>
      </p:sp>
      <p:sp>
        <p:nvSpPr>
          <p:cNvPr id="8" name="Text Placeholder 2"/>
          <p:cNvSpPr>
            <a:spLocks noGrp="1"/>
          </p:cNvSpPr>
          <p:nvPr>
            <p:ph idx="1"/>
          </p:nvPr>
        </p:nvSpPr>
        <p:spPr>
          <a:xfrm>
            <a:off x="7147364" y="1737886"/>
            <a:ext cx="6248001" cy="2604485"/>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24" name="Text Placeholder 2"/>
          <p:cNvSpPr>
            <a:spLocks noGrp="1"/>
          </p:cNvSpPr>
          <p:nvPr>
            <p:ph type="body" idx="14" hasCustomPrompt="1"/>
          </p:nvPr>
        </p:nvSpPr>
        <p:spPr>
          <a:xfrm>
            <a:off x="592185" y="1341913"/>
            <a:ext cx="6248002" cy="340303"/>
          </a:xfrm>
        </p:spPr>
        <p:txBody>
          <a:bodyPr anchor="b">
            <a:normAutofit/>
          </a:bodyPr>
          <a:lstStyle>
            <a:lvl1pPr marL="0" indent="0">
              <a:buNone/>
              <a:defRPr sz="2000" b="1">
                <a:solidFill>
                  <a:srgbClr val="5DAEC9"/>
                </a:solidFill>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smtClean="0"/>
              <a:t>CLICK TO EDIT MASTER TEXT STYLES</a:t>
            </a:r>
          </a:p>
        </p:txBody>
      </p:sp>
      <p:sp>
        <p:nvSpPr>
          <p:cNvPr id="26" name="Text Placeholder 2"/>
          <p:cNvSpPr>
            <a:spLocks noGrp="1"/>
          </p:cNvSpPr>
          <p:nvPr>
            <p:ph type="body" idx="15" hasCustomPrompt="1"/>
          </p:nvPr>
        </p:nvSpPr>
        <p:spPr>
          <a:xfrm>
            <a:off x="7147364" y="1341913"/>
            <a:ext cx="6248002" cy="340303"/>
          </a:xfrm>
        </p:spPr>
        <p:txBody>
          <a:bodyPr anchor="b">
            <a:normAutofit/>
          </a:bodyPr>
          <a:lstStyle>
            <a:lvl1pPr marL="0" indent="0">
              <a:buNone/>
              <a:defRPr sz="2000" b="1">
                <a:solidFill>
                  <a:srgbClr val="5DAEC9"/>
                </a:solidFill>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smtClean="0"/>
              <a:t>CLICK TO EDIT MASTER TEXT STYLES</a:t>
            </a:r>
          </a:p>
        </p:txBody>
      </p:sp>
      <p:sp>
        <p:nvSpPr>
          <p:cNvPr id="17" name="Text Placeholder 2"/>
          <p:cNvSpPr>
            <a:spLocks noGrp="1"/>
          </p:cNvSpPr>
          <p:nvPr>
            <p:ph idx="16"/>
          </p:nvPr>
        </p:nvSpPr>
        <p:spPr>
          <a:xfrm>
            <a:off x="592185" y="4868162"/>
            <a:ext cx="6248002" cy="2402746"/>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8" name="Text Placeholder 2"/>
          <p:cNvSpPr>
            <a:spLocks noGrp="1"/>
          </p:cNvSpPr>
          <p:nvPr>
            <p:ph idx="17"/>
          </p:nvPr>
        </p:nvSpPr>
        <p:spPr>
          <a:xfrm>
            <a:off x="7147364" y="4868162"/>
            <a:ext cx="6248001" cy="2402746"/>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9" name="Text Placeholder 2"/>
          <p:cNvSpPr>
            <a:spLocks noGrp="1"/>
          </p:cNvSpPr>
          <p:nvPr>
            <p:ph type="body" idx="18" hasCustomPrompt="1"/>
          </p:nvPr>
        </p:nvSpPr>
        <p:spPr>
          <a:xfrm>
            <a:off x="592185" y="4484542"/>
            <a:ext cx="6248002" cy="340303"/>
          </a:xfrm>
        </p:spPr>
        <p:txBody>
          <a:bodyPr anchor="b">
            <a:normAutofit/>
          </a:bodyPr>
          <a:lstStyle>
            <a:lvl1pPr marL="0" indent="0">
              <a:buNone/>
              <a:defRPr sz="2000" b="1">
                <a:solidFill>
                  <a:srgbClr val="5DAEC9"/>
                </a:solidFill>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smtClean="0"/>
              <a:t>CLICK TO EDIT MASTER TEXT STYLES</a:t>
            </a:r>
          </a:p>
        </p:txBody>
      </p:sp>
      <p:sp>
        <p:nvSpPr>
          <p:cNvPr id="20" name="Text Placeholder 2"/>
          <p:cNvSpPr>
            <a:spLocks noGrp="1"/>
          </p:cNvSpPr>
          <p:nvPr>
            <p:ph type="body" idx="19" hasCustomPrompt="1"/>
          </p:nvPr>
        </p:nvSpPr>
        <p:spPr>
          <a:xfrm>
            <a:off x="7147364" y="4484542"/>
            <a:ext cx="6248002" cy="340303"/>
          </a:xfrm>
        </p:spPr>
        <p:txBody>
          <a:bodyPr anchor="b">
            <a:normAutofit/>
          </a:bodyPr>
          <a:lstStyle>
            <a:lvl1pPr marL="0" indent="0">
              <a:buNone/>
              <a:defRPr sz="2000" b="1">
                <a:solidFill>
                  <a:srgbClr val="5DAEC9"/>
                </a:solidFill>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smtClean="0"/>
              <a:t>CLICK TO EDIT MASTER TEXT STYLES</a:t>
            </a:r>
          </a:p>
        </p:txBody>
      </p:sp>
      <p:sp>
        <p:nvSpPr>
          <p:cNvPr id="21" name="Rectangle 20"/>
          <p:cNvSpPr/>
          <p:nvPr userDrawn="1"/>
        </p:nvSpPr>
        <p:spPr>
          <a:xfrm>
            <a:off x="11269683" y="578018"/>
            <a:ext cx="2142109" cy="79085"/>
          </a:xfrm>
          <a:prstGeom prst="rect">
            <a:avLst/>
          </a:prstGeom>
          <a:solidFill>
            <a:srgbClr val="5DAE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20" dirty="0"/>
          </a:p>
        </p:txBody>
      </p:sp>
      <p:pic>
        <p:nvPicPr>
          <p:cNvPr id="22" name="Picture 21"/>
          <p:cNvPicPr>
            <a:picLocks noChangeAspect="1"/>
          </p:cNvPicPr>
          <p:nvPr userDrawn="1"/>
        </p:nvPicPr>
        <p:blipFill>
          <a:blip r:embed="rId2"/>
          <a:stretch>
            <a:fillRect/>
          </a:stretch>
        </p:blipFill>
        <p:spPr>
          <a:xfrm>
            <a:off x="11269682" y="214796"/>
            <a:ext cx="2142109" cy="212158"/>
          </a:xfrm>
          <a:prstGeom prst="rect">
            <a:avLst/>
          </a:prstGeom>
        </p:spPr>
      </p:pic>
      <p:sp>
        <p:nvSpPr>
          <p:cNvPr id="25" name="Text Placeholder 2"/>
          <p:cNvSpPr>
            <a:spLocks noGrp="1"/>
          </p:cNvSpPr>
          <p:nvPr>
            <p:ph type="body" idx="20" hasCustomPrompt="1"/>
          </p:nvPr>
        </p:nvSpPr>
        <p:spPr>
          <a:xfrm>
            <a:off x="86497" y="7320784"/>
            <a:ext cx="11183185" cy="298359"/>
          </a:xfrm>
        </p:spPr>
        <p:txBody>
          <a:bodyPr anchor="b">
            <a:normAutofit/>
          </a:bodyPr>
          <a:lstStyle>
            <a:lvl1pPr marL="0" indent="0">
              <a:buNone/>
              <a:defRPr sz="1000" b="0">
                <a:solidFill>
                  <a:schemeClr val="tx2"/>
                </a:solidFill>
                <a:latin typeface="Arial Narrow" charset="0"/>
                <a:ea typeface="Arial Narrow" charset="0"/>
                <a:cs typeface="Arial Narrow" charset="0"/>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smtClean="0"/>
              <a:t>Click to edit master text styles</a:t>
            </a:r>
          </a:p>
        </p:txBody>
      </p:sp>
    </p:spTree>
    <p:extLst>
      <p:ext uri="{BB962C8B-B14F-4D97-AF65-F5344CB8AC3E}">
        <p14:creationId xmlns:p14="http://schemas.microsoft.com/office/powerpoint/2010/main" val="8389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2185" y="182351"/>
            <a:ext cx="10818635" cy="870420"/>
          </a:xfrm>
          <a:prstGeom prst="rect">
            <a:avLst/>
          </a:prstGeom>
        </p:spPr>
        <p:txBody>
          <a:bodyPr vert="horz" lIns="91440" tIns="45720" rIns="91440" bIns="45720" rtlCol="0" anchor="ctr">
            <a:noAutofit/>
          </a:bodyPr>
          <a:lstStyle/>
          <a:p>
            <a:r>
              <a:rPr lang="en-AU" dirty="0" smtClean="0"/>
              <a:t>CLICK TO EDIT MASTER TITLE STYLE</a:t>
            </a:r>
            <a:endParaRPr lang="en-US" dirty="0"/>
          </a:p>
        </p:txBody>
      </p:sp>
      <p:sp>
        <p:nvSpPr>
          <p:cNvPr id="8" name="Rectangle 7"/>
          <p:cNvSpPr/>
          <p:nvPr userDrawn="1"/>
        </p:nvSpPr>
        <p:spPr>
          <a:xfrm>
            <a:off x="11269683" y="7118345"/>
            <a:ext cx="2142109" cy="79085"/>
          </a:xfrm>
          <a:prstGeom prst="rect">
            <a:avLst/>
          </a:prstGeom>
          <a:solidFill>
            <a:srgbClr val="5DAE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20" dirty="0"/>
          </a:p>
        </p:txBody>
      </p:sp>
      <p:pic>
        <p:nvPicPr>
          <p:cNvPr id="9" name="Picture 8"/>
          <p:cNvPicPr>
            <a:picLocks noChangeAspect="1"/>
          </p:cNvPicPr>
          <p:nvPr userDrawn="1"/>
        </p:nvPicPr>
        <p:blipFill>
          <a:blip r:embed="rId2"/>
          <a:stretch>
            <a:fillRect/>
          </a:stretch>
        </p:blipFill>
        <p:spPr>
          <a:xfrm>
            <a:off x="11269682" y="7333141"/>
            <a:ext cx="2142109" cy="212158"/>
          </a:xfrm>
          <a:prstGeom prst="rect">
            <a:avLst/>
          </a:prstGeom>
        </p:spPr>
      </p:pic>
      <p:sp>
        <p:nvSpPr>
          <p:cNvPr id="11" name="Text Placeholder 2"/>
          <p:cNvSpPr>
            <a:spLocks noGrp="1"/>
          </p:cNvSpPr>
          <p:nvPr>
            <p:ph type="body" idx="20" hasCustomPrompt="1"/>
          </p:nvPr>
        </p:nvSpPr>
        <p:spPr>
          <a:xfrm>
            <a:off x="86497" y="7320784"/>
            <a:ext cx="11183185" cy="298359"/>
          </a:xfrm>
        </p:spPr>
        <p:txBody>
          <a:bodyPr anchor="b">
            <a:normAutofit/>
          </a:bodyPr>
          <a:lstStyle>
            <a:lvl1pPr marL="0" indent="0">
              <a:buNone/>
              <a:defRPr sz="1000" b="0">
                <a:solidFill>
                  <a:schemeClr val="tx2"/>
                </a:solidFill>
                <a:latin typeface="Arial Narrow" charset="0"/>
                <a:ea typeface="Arial Narrow" charset="0"/>
                <a:cs typeface="Arial Narrow" charset="0"/>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smtClean="0"/>
              <a:t>Click to edit master text styles</a:t>
            </a:r>
          </a:p>
        </p:txBody>
      </p:sp>
    </p:spTree>
    <p:extLst>
      <p:ext uri="{BB962C8B-B14F-4D97-AF65-F5344CB8AC3E}">
        <p14:creationId xmlns:p14="http://schemas.microsoft.com/office/powerpoint/2010/main" val="112614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3132" y="213757"/>
            <a:ext cx="13134109" cy="807522"/>
          </a:xfrm>
        </p:spPr>
        <p:txBody>
          <a:bodyPr anchor="t" anchorCtr="0"/>
          <a:lstStyle>
            <a:lvl1pPr algn="l">
              <a:defRPr sz="2500" b="1"/>
            </a:lvl1pPr>
          </a:lstStyle>
          <a:p>
            <a:r>
              <a:rPr lang="en-AU" dirty="0" smtClean="0"/>
              <a:t>CLICK TO EDIT MASTER TITLE STYLE</a:t>
            </a:r>
            <a:endParaRPr lang="en-US" dirty="0"/>
          </a:p>
        </p:txBody>
      </p:sp>
      <p:sp>
        <p:nvSpPr>
          <p:cNvPr id="4" name="Text Placeholder 3"/>
          <p:cNvSpPr>
            <a:spLocks noGrp="1"/>
          </p:cNvSpPr>
          <p:nvPr>
            <p:ph type="body" sz="half" idx="2"/>
          </p:nvPr>
        </p:nvSpPr>
        <p:spPr>
          <a:xfrm>
            <a:off x="273133" y="1626449"/>
            <a:ext cx="6008914" cy="5316538"/>
          </a:xfrm>
        </p:spPr>
        <p:txBody>
          <a:bodyPr/>
          <a:lstStyle>
            <a:lvl1pPr marL="0" indent="0">
              <a:buNone/>
              <a:defRPr sz="2116"/>
            </a:lvl1pPr>
            <a:lvl2pPr marL="690875" indent="0">
              <a:buNone/>
              <a:defRPr sz="1813"/>
            </a:lvl2pPr>
            <a:lvl3pPr marL="1381750" indent="0">
              <a:buNone/>
              <a:defRPr sz="1511"/>
            </a:lvl3pPr>
            <a:lvl4pPr marL="2072625" indent="0">
              <a:buNone/>
              <a:defRPr sz="1360"/>
            </a:lvl4pPr>
            <a:lvl5pPr marL="2763500" indent="0">
              <a:buNone/>
              <a:defRPr sz="1360"/>
            </a:lvl5pPr>
            <a:lvl6pPr marL="3454375" indent="0">
              <a:buNone/>
              <a:defRPr sz="1360"/>
            </a:lvl6pPr>
            <a:lvl7pPr marL="4145250" indent="0">
              <a:buNone/>
              <a:defRPr sz="1360"/>
            </a:lvl7pPr>
            <a:lvl8pPr marL="4836124" indent="0">
              <a:buNone/>
              <a:defRPr sz="1360"/>
            </a:lvl8pPr>
            <a:lvl9pPr marL="5526999" indent="0">
              <a:buNone/>
              <a:defRPr sz="1360"/>
            </a:lvl9pPr>
          </a:lstStyle>
          <a:p>
            <a:pPr lvl="0"/>
            <a:r>
              <a:rPr lang="en-AU" dirty="0" smtClean="0"/>
              <a:t>Click to edit Master text styles</a:t>
            </a:r>
          </a:p>
        </p:txBody>
      </p:sp>
      <p:sp>
        <p:nvSpPr>
          <p:cNvPr id="8" name="Text Placeholder 2"/>
          <p:cNvSpPr>
            <a:spLocks noGrp="1"/>
          </p:cNvSpPr>
          <p:nvPr>
            <p:ph idx="1"/>
          </p:nvPr>
        </p:nvSpPr>
        <p:spPr>
          <a:xfrm>
            <a:off x="7326161" y="1626448"/>
            <a:ext cx="6184378" cy="5316537"/>
          </a:xfrm>
          <a:prstGeom prst="rect">
            <a:avLst/>
          </a:prstGeom>
        </p:spPr>
        <p:txBody>
          <a:bodyPr vert="horz" lIns="91440" tIns="45720" rIns="91440" bIns="45720" rtlCol="0">
            <a:normAutofit/>
          </a:bodyPr>
          <a:lstStyle>
            <a:lvl3pPr>
              <a:defRPr>
                <a:solidFill>
                  <a:srgbClr val="5DAEC9"/>
                </a:solidFill>
              </a:defRPr>
            </a:lvl3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2" name="Rectangle 11"/>
          <p:cNvSpPr/>
          <p:nvPr userDrawn="1"/>
        </p:nvSpPr>
        <p:spPr>
          <a:xfrm>
            <a:off x="11269683" y="7118345"/>
            <a:ext cx="2142109" cy="79085"/>
          </a:xfrm>
          <a:prstGeom prst="rect">
            <a:avLst/>
          </a:prstGeom>
          <a:solidFill>
            <a:srgbClr val="5DAE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20" dirty="0"/>
          </a:p>
        </p:txBody>
      </p:sp>
      <p:pic>
        <p:nvPicPr>
          <p:cNvPr id="13" name="Picture 12"/>
          <p:cNvPicPr>
            <a:picLocks noChangeAspect="1"/>
          </p:cNvPicPr>
          <p:nvPr userDrawn="1"/>
        </p:nvPicPr>
        <p:blipFill>
          <a:blip r:embed="rId2"/>
          <a:stretch>
            <a:fillRect/>
          </a:stretch>
        </p:blipFill>
        <p:spPr>
          <a:xfrm>
            <a:off x="11269682" y="7333141"/>
            <a:ext cx="2142109" cy="212158"/>
          </a:xfrm>
          <a:prstGeom prst="rect">
            <a:avLst/>
          </a:prstGeom>
        </p:spPr>
      </p:pic>
      <p:sp>
        <p:nvSpPr>
          <p:cNvPr id="14" name="Text Placeholder 2"/>
          <p:cNvSpPr>
            <a:spLocks noGrp="1"/>
          </p:cNvSpPr>
          <p:nvPr>
            <p:ph type="body" idx="20" hasCustomPrompt="1"/>
          </p:nvPr>
        </p:nvSpPr>
        <p:spPr>
          <a:xfrm>
            <a:off x="86497" y="7320784"/>
            <a:ext cx="11183185" cy="298359"/>
          </a:xfrm>
        </p:spPr>
        <p:txBody>
          <a:bodyPr anchor="b">
            <a:normAutofit/>
          </a:bodyPr>
          <a:lstStyle>
            <a:lvl1pPr marL="0" indent="0">
              <a:buNone/>
              <a:defRPr sz="1000" b="0">
                <a:solidFill>
                  <a:schemeClr val="tx2"/>
                </a:solidFill>
                <a:latin typeface="Arial Narrow" charset="0"/>
                <a:ea typeface="Arial Narrow" charset="0"/>
                <a:cs typeface="Arial Narrow" charset="0"/>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smtClean="0"/>
              <a:t>Click to edit master text styles</a:t>
            </a:r>
          </a:p>
        </p:txBody>
      </p:sp>
    </p:spTree>
    <p:extLst>
      <p:ext uri="{BB962C8B-B14F-4D97-AF65-F5344CB8AC3E}">
        <p14:creationId xmlns:p14="http://schemas.microsoft.com/office/powerpoint/2010/main" val="25354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21" y="5117"/>
            <a:ext cx="13831489" cy="7780250"/>
          </a:xfrm>
        </p:spPr>
        <p:txBody>
          <a:bodyPr/>
          <a:lstStyle>
            <a:lvl1pPr marL="0" indent="0">
              <a:buNone/>
              <a:defRPr sz="4836"/>
            </a:lvl1pPr>
            <a:lvl2pPr marL="690875" indent="0">
              <a:buNone/>
              <a:defRPr sz="4231"/>
            </a:lvl2pPr>
            <a:lvl3pPr marL="1381750" indent="0">
              <a:buNone/>
              <a:defRPr sz="3627"/>
            </a:lvl3pPr>
            <a:lvl4pPr marL="2072625" indent="0">
              <a:buNone/>
              <a:defRPr sz="3022"/>
            </a:lvl4pPr>
            <a:lvl5pPr marL="2763500" indent="0">
              <a:buNone/>
              <a:defRPr sz="3022"/>
            </a:lvl5pPr>
            <a:lvl6pPr marL="3454375" indent="0">
              <a:buNone/>
              <a:defRPr sz="3022"/>
            </a:lvl6pPr>
            <a:lvl7pPr marL="4145250" indent="0">
              <a:buNone/>
              <a:defRPr sz="3022"/>
            </a:lvl7pPr>
            <a:lvl8pPr marL="4836124" indent="0">
              <a:buNone/>
              <a:defRPr sz="3022"/>
            </a:lvl8pPr>
            <a:lvl9pPr marL="5526999" indent="0">
              <a:buNone/>
              <a:defRPr sz="3022"/>
            </a:lvl9pPr>
          </a:lstStyle>
          <a:p>
            <a:r>
              <a:rPr lang="en-AU" dirty="0" smtClean="0"/>
              <a:t>Drag picture to placeholder or click icon to add</a:t>
            </a:r>
            <a:endParaRPr lang="en-US" dirty="0"/>
          </a:p>
        </p:txBody>
      </p:sp>
      <p:sp>
        <p:nvSpPr>
          <p:cNvPr id="2" name="Title 1"/>
          <p:cNvSpPr>
            <a:spLocks noGrp="1"/>
          </p:cNvSpPr>
          <p:nvPr>
            <p:ph type="title"/>
          </p:nvPr>
        </p:nvSpPr>
        <p:spPr>
          <a:xfrm>
            <a:off x="2708346" y="3895242"/>
            <a:ext cx="8290560" cy="642304"/>
          </a:xfrm>
        </p:spPr>
        <p:txBody>
          <a:bodyPr anchor="b">
            <a:noAutofit/>
          </a:bodyPr>
          <a:lstStyle>
            <a:lvl1pPr algn="l">
              <a:defRPr sz="3500" b="1">
                <a:solidFill>
                  <a:schemeClr val="bg1"/>
                </a:solidFill>
              </a:defRPr>
            </a:lvl1pPr>
          </a:lstStyle>
          <a:p>
            <a:r>
              <a:rPr lang="en-AU" dirty="0" smtClean="0"/>
              <a:t>Click to edit Master title style</a:t>
            </a:r>
            <a:endParaRPr lang="en-US" dirty="0"/>
          </a:p>
        </p:txBody>
      </p:sp>
      <p:sp>
        <p:nvSpPr>
          <p:cNvPr id="4" name="Text Placeholder 3"/>
          <p:cNvSpPr>
            <a:spLocks noGrp="1"/>
          </p:cNvSpPr>
          <p:nvPr>
            <p:ph type="body" sz="half" idx="2"/>
          </p:nvPr>
        </p:nvSpPr>
        <p:spPr>
          <a:xfrm>
            <a:off x="2708346" y="6082983"/>
            <a:ext cx="8290560" cy="912178"/>
          </a:xfrm>
        </p:spPr>
        <p:txBody>
          <a:bodyPr/>
          <a:lstStyle>
            <a:lvl1pPr marL="0" indent="0">
              <a:buNone/>
              <a:defRPr sz="2116">
                <a:solidFill>
                  <a:schemeClr val="bg1"/>
                </a:solidFill>
              </a:defRPr>
            </a:lvl1pPr>
            <a:lvl2pPr marL="690875" indent="0">
              <a:buNone/>
              <a:defRPr sz="1813"/>
            </a:lvl2pPr>
            <a:lvl3pPr marL="1381750" indent="0">
              <a:buNone/>
              <a:defRPr sz="1511"/>
            </a:lvl3pPr>
            <a:lvl4pPr marL="2072625" indent="0">
              <a:buNone/>
              <a:defRPr sz="1360"/>
            </a:lvl4pPr>
            <a:lvl5pPr marL="2763500" indent="0">
              <a:buNone/>
              <a:defRPr sz="1360"/>
            </a:lvl5pPr>
            <a:lvl6pPr marL="3454375" indent="0">
              <a:buNone/>
              <a:defRPr sz="1360"/>
            </a:lvl6pPr>
            <a:lvl7pPr marL="4145250" indent="0">
              <a:buNone/>
              <a:defRPr sz="1360"/>
            </a:lvl7pPr>
            <a:lvl8pPr marL="4836124" indent="0">
              <a:buNone/>
              <a:defRPr sz="1360"/>
            </a:lvl8pPr>
            <a:lvl9pPr marL="5526999" indent="0">
              <a:buNone/>
              <a:defRPr sz="1360"/>
            </a:lvl9pPr>
          </a:lstStyle>
          <a:p>
            <a:pPr lvl="0"/>
            <a:r>
              <a:rPr lang="en-AU" dirty="0" smtClean="0"/>
              <a:t>Click to edit Master text styles</a:t>
            </a:r>
          </a:p>
        </p:txBody>
      </p:sp>
      <p:sp>
        <p:nvSpPr>
          <p:cNvPr id="13" name="Rectangle 12"/>
          <p:cNvSpPr/>
          <p:nvPr userDrawn="1"/>
        </p:nvSpPr>
        <p:spPr>
          <a:xfrm>
            <a:off x="11269683" y="7118345"/>
            <a:ext cx="2142109" cy="79085"/>
          </a:xfrm>
          <a:prstGeom prst="rect">
            <a:avLst/>
          </a:prstGeom>
          <a:solidFill>
            <a:srgbClr val="5DAE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20" dirty="0"/>
          </a:p>
        </p:txBody>
      </p:sp>
      <p:pic>
        <p:nvPicPr>
          <p:cNvPr id="14" name="Picture 13"/>
          <p:cNvPicPr>
            <a:picLocks noChangeAspect="1"/>
          </p:cNvPicPr>
          <p:nvPr userDrawn="1"/>
        </p:nvPicPr>
        <p:blipFill>
          <a:blip r:embed="rId2"/>
          <a:stretch>
            <a:fillRect/>
          </a:stretch>
        </p:blipFill>
        <p:spPr>
          <a:xfrm>
            <a:off x="11269682" y="7333141"/>
            <a:ext cx="2142109" cy="212158"/>
          </a:xfrm>
          <a:prstGeom prst="rect">
            <a:avLst/>
          </a:prstGeom>
        </p:spPr>
      </p:pic>
    </p:spTree>
    <p:extLst>
      <p:ext uri="{BB962C8B-B14F-4D97-AF65-F5344CB8AC3E}">
        <p14:creationId xmlns:p14="http://schemas.microsoft.com/office/powerpoint/2010/main" val="595296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9" name="Rectangle 18"/>
          <p:cNvSpPr/>
          <p:nvPr userDrawn="1"/>
        </p:nvSpPr>
        <p:spPr>
          <a:xfrm>
            <a:off x="0" y="1"/>
            <a:ext cx="13817600" cy="7772398"/>
          </a:xfrm>
          <a:prstGeom prst="rec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720" dirty="0"/>
          </a:p>
        </p:txBody>
      </p:sp>
      <p:sp>
        <p:nvSpPr>
          <p:cNvPr id="2" name="Title 1"/>
          <p:cNvSpPr>
            <a:spLocks noGrp="1"/>
          </p:cNvSpPr>
          <p:nvPr>
            <p:ph type="ctrTitle" hasCustomPrompt="1"/>
          </p:nvPr>
        </p:nvSpPr>
        <p:spPr>
          <a:xfrm>
            <a:off x="5771404" y="1504264"/>
            <a:ext cx="7556139" cy="3472766"/>
          </a:xfrm>
        </p:spPr>
        <p:txBody>
          <a:bodyPr/>
          <a:lstStyle>
            <a:lvl1pPr algn="r">
              <a:defRPr sz="4000">
                <a:solidFill>
                  <a:schemeClr val="bg1"/>
                </a:solidFill>
              </a:defRPr>
            </a:lvl1pPr>
          </a:lstStyle>
          <a:p>
            <a:r>
              <a:rPr lang="en-AU" dirty="0" smtClean="0"/>
              <a:t>CLICK TO EDIT MASTER TITLE STYLE</a:t>
            </a:r>
            <a:endParaRPr lang="en-US" dirty="0"/>
          </a:p>
        </p:txBody>
      </p:sp>
      <p:sp>
        <p:nvSpPr>
          <p:cNvPr id="3" name="Subtitle 2"/>
          <p:cNvSpPr>
            <a:spLocks noGrp="1"/>
          </p:cNvSpPr>
          <p:nvPr>
            <p:ph type="subTitle" idx="1" hasCustomPrompt="1"/>
          </p:nvPr>
        </p:nvSpPr>
        <p:spPr>
          <a:xfrm>
            <a:off x="428501" y="6116595"/>
            <a:ext cx="8181627" cy="675406"/>
          </a:xfrm>
        </p:spPr>
        <p:txBody>
          <a:bodyPr/>
          <a:lstStyle>
            <a:lvl1pPr marL="0" indent="0" algn="l">
              <a:buNone/>
              <a:defRPr>
                <a:solidFill>
                  <a:schemeClr val="tx2">
                    <a:lumMod val="20000"/>
                    <a:lumOff val="80000"/>
                  </a:schemeClr>
                </a:solidFill>
              </a:defRPr>
            </a:lvl1pPr>
            <a:lvl2pPr marL="690875" indent="0" algn="ctr">
              <a:buNone/>
              <a:defRPr>
                <a:solidFill>
                  <a:schemeClr val="tx1">
                    <a:tint val="75000"/>
                  </a:schemeClr>
                </a:solidFill>
              </a:defRPr>
            </a:lvl2pPr>
            <a:lvl3pPr marL="1381750" indent="0" algn="ctr">
              <a:buNone/>
              <a:defRPr>
                <a:solidFill>
                  <a:schemeClr val="tx1">
                    <a:tint val="75000"/>
                  </a:schemeClr>
                </a:solidFill>
              </a:defRPr>
            </a:lvl3pPr>
            <a:lvl4pPr marL="2072625" indent="0" algn="ctr">
              <a:buNone/>
              <a:defRPr>
                <a:solidFill>
                  <a:schemeClr val="tx1">
                    <a:tint val="75000"/>
                  </a:schemeClr>
                </a:solidFill>
              </a:defRPr>
            </a:lvl4pPr>
            <a:lvl5pPr marL="2763500" indent="0" algn="ctr">
              <a:buNone/>
              <a:defRPr>
                <a:solidFill>
                  <a:schemeClr val="tx1">
                    <a:tint val="75000"/>
                  </a:schemeClr>
                </a:solidFill>
              </a:defRPr>
            </a:lvl5pPr>
            <a:lvl6pPr marL="3454375" indent="0" algn="ctr">
              <a:buNone/>
              <a:defRPr>
                <a:solidFill>
                  <a:schemeClr val="tx1">
                    <a:tint val="75000"/>
                  </a:schemeClr>
                </a:solidFill>
              </a:defRPr>
            </a:lvl6pPr>
            <a:lvl7pPr marL="4145250" indent="0" algn="ctr">
              <a:buNone/>
              <a:defRPr>
                <a:solidFill>
                  <a:schemeClr val="tx1">
                    <a:tint val="75000"/>
                  </a:schemeClr>
                </a:solidFill>
              </a:defRPr>
            </a:lvl7pPr>
            <a:lvl8pPr marL="4836124" indent="0" algn="ctr">
              <a:buNone/>
              <a:defRPr>
                <a:solidFill>
                  <a:schemeClr val="tx1">
                    <a:tint val="75000"/>
                  </a:schemeClr>
                </a:solidFill>
              </a:defRPr>
            </a:lvl8pPr>
            <a:lvl9pPr marL="5526999" indent="0" algn="ctr">
              <a:buNone/>
              <a:defRPr>
                <a:solidFill>
                  <a:schemeClr val="tx1">
                    <a:tint val="75000"/>
                  </a:schemeClr>
                </a:solidFill>
              </a:defRPr>
            </a:lvl9pPr>
          </a:lstStyle>
          <a:p>
            <a:r>
              <a:rPr lang="en-AU" dirty="0" smtClean="0"/>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8449938" y="6937271"/>
            <a:ext cx="4961854" cy="491429"/>
          </a:xfrm>
          <a:prstGeom prst="rect">
            <a:avLst/>
          </a:prstGeom>
        </p:spPr>
      </p:pic>
      <p:sp>
        <p:nvSpPr>
          <p:cNvPr id="20" name="Rectangle 19"/>
          <p:cNvSpPr/>
          <p:nvPr userDrawn="1"/>
        </p:nvSpPr>
        <p:spPr>
          <a:xfrm>
            <a:off x="8449937" y="6481293"/>
            <a:ext cx="4961855" cy="165437"/>
          </a:xfrm>
          <a:prstGeom prst="rect">
            <a:avLst/>
          </a:prstGeom>
          <a:solidFill>
            <a:srgbClr val="5DAE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20" dirty="0"/>
          </a:p>
        </p:txBody>
      </p:sp>
      <p:pic>
        <p:nvPicPr>
          <p:cNvPr id="6" name="Picture 5"/>
          <p:cNvPicPr>
            <a:picLocks noChangeAspect="1"/>
          </p:cNvPicPr>
          <p:nvPr userDrawn="1"/>
        </p:nvPicPr>
        <p:blipFill>
          <a:blip r:embed="rId3"/>
          <a:stretch>
            <a:fillRect/>
          </a:stretch>
        </p:blipFill>
        <p:spPr>
          <a:xfrm>
            <a:off x="428501" y="7117493"/>
            <a:ext cx="3963202" cy="289348"/>
          </a:xfrm>
          <a:prstGeom prst="rect">
            <a:avLst/>
          </a:prstGeom>
        </p:spPr>
      </p:pic>
    </p:spTree>
    <p:extLst>
      <p:ext uri="{BB962C8B-B14F-4D97-AF65-F5344CB8AC3E}">
        <p14:creationId xmlns:p14="http://schemas.microsoft.com/office/powerpoint/2010/main" val="12595936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2186" y="182351"/>
            <a:ext cx="12600636" cy="870420"/>
          </a:xfrm>
          <a:prstGeom prst="rect">
            <a:avLst/>
          </a:prstGeom>
        </p:spPr>
        <p:txBody>
          <a:bodyPr vert="horz" lIns="91440" tIns="45720" rIns="91440" bIns="45720" rtlCol="0" anchor="ctr">
            <a:no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592185" y="1436914"/>
            <a:ext cx="12600636" cy="5506072"/>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0" name="Rectangle 9"/>
          <p:cNvSpPr/>
          <p:nvPr userDrawn="1"/>
        </p:nvSpPr>
        <p:spPr>
          <a:xfrm>
            <a:off x="0" y="1052771"/>
            <a:ext cx="3032143" cy="111945"/>
          </a:xfrm>
          <a:prstGeom prst="rect">
            <a:avLst/>
          </a:prstGeom>
          <a:solidFill>
            <a:srgbClr val="5DAE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20" dirty="0"/>
          </a:p>
        </p:txBody>
      </p:sp>
      <p:sp>
        <p:nvSpPr>
          <p:cNvPr id="11" name="Footer Placeholder 3"/>
          <p:cNvSpPr>
            <a:spLocks noGrp="1"/>
          </p:cNvSpPr>
          <p:nvPr>
            <p:ph type="ftr" sz="quarter" idx="3"/>
          </p:nvPr>
        </p:nvSpPr>
        <p:spPr>
          <a:xfrm>
            <a:off x="639686" y="7381429"/>
            <a:ext cx="4114800" cy="242529"/>
          </a:xfrm>
          <a:prstGeom prst="rect">
            <a:avLst/>
          </a:prstGeom>
        </p:spPr>
        <p:txBody>
          <a:bodyPr/>
          <a:lstStyle>
            <a:lvl1pPr>
              <a:defRPr sz="1000">
                <a:solidFill>
                  <a:schemeClr val="tx2"/>
                </a:solidFill>
              </a:defRPr>
            </a:lvl1pPr>
          </a:lstStyle>
          <a:p>
            <a:endParaRPr lang="en-US" dirty="0"/>
          </a:p>
        </p:txBody>
      </p:sp>
      <p:sp>
        <p:nvSpPr>
          <p:cNvPr id="12" name="Slide Number Placeholder 4"/>
          <p:cNvSpPr>
            <a:spLocks noGrp="1"/>
          </p:cNvSpPr>
          <p:nvPr>
            <p:ph type="sldNum" sz="quarter" idx="4"/>
          </p:nvPr>
        </p:nvSpPr>
        <p:spPr>
          <a:xfrm>
            <a:off x="83127" y="7381430"/>
            <a:ext cx="391886" cy="242528"/>
          </a:xfrm>
          <a:prstGeom prst="rect">
            <a:avLst/>
          </a:prstGeom>
        </p:spPr>
        <p:txBody>
          <a:bodyPr/>
          <a:lstStyle>
            <a:lvl1pPr>
              <a:defRPr sz="1000">
                <a:solidFill>
                  <a:schemeClr val="tx2"/>
                </a:solidFill>
              </a:defRPr>
            </a:lvl1pPr>
          </a:lstStyle>
          <a:p>
            <a:fld id="{44CC89CD-5613-FC4A-AEE5-892C7B201769}" type="slidenum">
              <a:rPr lang="en-US" smtClean="0"/>
              <a:pPr/>
              <a:t>‹#›</a:t>
            </a:fld>
            <a:endParaRPr lang="en-US" dirty="0"/>
          </a:p>
        </p:txBody>
      </p:sp>
    </p:spTree>
    <p:extLst>
      <p:ext uri="{BB962C8B-B14F-4D97-AF65-F5344CB8AC3E}">
        <p14:creationId xmlns:p14="http://schemas.microsoft.com/office/powerpoint/2010/main" val="1029691750"/>
      </p:ext>
    </p:extLst>
  </p:cSld>
  <p:clrMap bg1="lt1" tx1="dk1" bg2="lt2" tx2="dk2" accent1="accent1" accent2="accent2" accent3="accent3" accent4="accent4" accent5="accent5" accent6="accent6" hlink="hlink" folHlink="folHlink"/>
  <p:sldLayoutIdLst>
    <p:sldLayoutId id="2147483686" r:id="rId1"/>
    <p:sldLayoutId id="2147483689" r:id="rId2"/>
    <p:sldLayoutId id="2147483691" r:id="rId3"/>
    <p:sldLayoutId id="2147483710" r:id="rId4"/>
    <p:sldLayoutId id="2147483694" r:id="rId5"/>
    <p:sldLayoutId id="2147483697" r:id="rId6"/>
    <p:sldLayoutId id="2147483699" r:id="rId7"/>
    <p:sldLayoutId id="2147483711" r:id="rId8"/>
  </p:sldLayoutIdLst>
  <p:hf sldNum="0" hdr="0" dt="0"/>
  <p:txStyles>
    <p:titleStyle>
      <a:lvl1pPr algn="l" defTabSz="690875" rtl="0" eaLnBrk="1" latinLnBrk="0" hangingPunct="1">
        <a:lnSpc>
          <a:spcPct val="90000"/>
        </a:lnSpc>
        <a:spcBef>
          <a:spcPct val="0"/>
        </a:spcBef>
        <a:buNone/>
        <a:defRPr sz="2267" b="1" kern="1200" spc="0">
          <a:solidFill>
            <a:schemeClr val="tx2"/>
          </a:solidFill>
          <a:latin typeface="+mj-lt"/>
          <a:ea typeface="+mj-ea"/>
          <a:cs typeface="+mj-cs"/>
        </a:defRPr>
      </a:lvl1pPr>
    </p:titleStyle>
    <p:bodyStyle>
      <a:lvl1pPr marL="0" indent="0" algn="l" defTabSz="690875" rtl="0" eaLnBrk="1" latinLnBrk="0" hangingPunct="1">
        <a:spcBef>
          <a:spcPts val="1058"/>
        </a:spcBef>
        <a:spcAft>
          <a:spcPts val="0"/>
        </a:spcAft>
        <a:buFontTx/>
        <a:buNone/>
        <a:defRPr sz="2569" b="0" i="0" kern="1200">
          <a:solidFill>
            <a:schemeClr val="tx2"/>
          </a:solidFill>
          <a:latin typeface="Arial"/>
          <a:ea typeface="+mn-ea"/>
          <a:cs typeface="Arial"/>
        </a:defRPr>
      </a:lvl1pPr>
      <a:lvl2pPr marL="380797" indent="-380797" algn="l" defTabSz="690875" rtl="0" eaLnBrk="1" latinLnBrk="0" hangingPunct="1">
        <a:spcBef>
          <a:spcPts val="1058"/>
        </a:spcBef>
        <a:spcAft>
          <a:spcPts val="0"/>
        </a:spcAft>
        <a:buClr>
          <a:schemeClr val="tx2"/>
        </a:buClr>
        <a:buFont typeface="Wingdings" charset="2"/>
        <a:buChar char="§"/>
        <a:defRPr sz="2569" b="0" i="0" kern="1200">
          <a:solidFill>
            <a:schemeClr val="tx2"/>
          </a:solidFill>
          <a:latin typeface="Arial"/>
          <a:ea typeface="+mn-ea"/>
          <a:cs typeface="Arial"/>
        </a:defRPr>
      </a:lvl2pPr>
      <a:lvl3pPr marL="761594" indent="-380797" algn="l" defTabSz="690875" rtl="0" eaLnBrk="1" latinLnBrk="0" hangingPunct="1">
        <a:spcBef>
          <a:spcPts val="1058"/>
        </a:spcBef>
        <a:spcAft>
          <a:spcPts val="0"/>
        </a:spcAft>
        <a:buClr>
          <a:schemeClr val="tx2"/>
        </a:buClr>
        <a:buFont typeface="Lucida Grande"/>
        <a:buChar char="–"/>
        <a:defRPr sz="2569" b="0" i="0" kern="1200">
          <a:solidFill>
            <a:schemeClr val="tx2"/>
          </a:solidFill>
          <a:latin typeface="Arial"/>
          <a:ea typeface="+mn-ea"/>
          <a:cs typeface="Arial"/>
        </a:defRPr>
      </a:lvl3pPr>
      <a:lvl4pPr marL="1196791" indent="-380797" algn="l" defTabSz="690875" rtl="0" eaLnBrk="1" latinLnBrk="0" hangingPunct="1">
        <a:spcBef>
          <a:spcPts val="1058"/>
        </a:spcBef>
        <a:spcAft>
          <a:spcPts val="0"/>
        </a:spcAft>
        <a:buClr>
          <a:schemeClr val="accent2"/>
        </a:buClr>
        <a:buSzPct val="100000"/>
        <a:buFont typeface="Wingdings" charset="2"/>
        <a:buChar char="§"/>
        <a:defRPr sz="1813" b="0" i="0" kern="1200">
          <a:solidFill>
            <a:schemeClr val="tx2"/>
          </a:solidFill>
          <a:latin typeface="Arial"/>
          <a:ea typeface="+mn-ea"/>
          <a:cs typeface="Arial"/>
        </a:defRPr>
      </a:lvl4pPr>
      <a:lvl5pPr marL="1523189" indent="-326398" algn="l" defTabSz="690875" rtl="0" eaLnBrk="1" latinLnBrk="0" hangingPunct="1">
        <a:spcBef>
          <a:spcPts val="1058"/>
        </a:spcBef>
        <a:spcAft>
          <a:spcPts val="453"/>
        </a:spcAft>
        <a:buClr>
          <a:schemeClr val="tx2"/>
        </a:buClr>
        <a:buFont typeface="Arial"/>
        <a:buChar char="»"/>
        <a:defRPr sz="1813" b="0" i="0" kern="1200">
          <a:solidFill>
            <a:schemeClr val="tx2"/>
          </a:solidFill>
          <a:latin typeface="Arial"/>
          <a:ea typeface="+mn-ea"/>
          <a:cs typeface="Arial"/>
        </a:defRPr>
      </a:lvl5pPr>
      <a:lvl6pPr marL="3799812" indent="-345437" algn="l" defTabSz="690875" rtl="0" eaLnBrk="1" latinLnBrk="0" hangingPunct="1">
        <a:spcBef>
          <a:spcPct val="20000"/>
        </a:spcBef>
        <a:buFont typeface="Arial"/>
        <a:buChar char="•"/>
        <a:defRPr sz="3022" kern="1200">
          <a:solidFill>
            <a:schemeClr val="tx1"/>
          </a:solidFill>
          <a:latin typeface="+mn-lt"/>
          <a:ea typeface="+mn-ea"/>
          <a:cs typeface="+mn-cs"/>
        </a:defRPr>
      </a:lvl6pPr>
      <a:lvl7pPr marL="4490687" indent="-345437" algn="l" defTabSz="690875" rtl="0" eaLnBrk="1" latinLnBrk="0" hangingPunct="1">
        <a:spcBef>
          <a:spcPct val="20000"/>
        </a:spcBef>
        <a:buFont typeface="Arial"/>
        <a:buChar char="•"/>
        <a:defRPr sz="3022" kern="1200">
          <a:solidFill>
            <a:schemeClr val="tx1"/>
          </a:solidFill>
          <a:latin typeface="+mn-lt"/>
          <a:ea typeface="+mn-ea"/>
          <a:cs typeface="+mn-cs"/>
        </a:defRPr>
      </a:lvl7pPr>
      <a:lvl8pPr marL="5181562" indent="-345437" algn="l" defTabSz="690875" rtl="0" eaLnBrk="1" latinLnBrk="0" hangingPunct="1">
        <a:spcBef>
          <a:spcPct val="20000"/>
        </a:spcBef>
        <a:buFont typeface="Arial"/>
        <a:buChar char="•"/>
        <a:defRPr sz="3022" kern="1200">
          <a:solidFill>
            <a:schemeClr val="tx1"/>
          </a:solidFill>
          <a:latin typeface="+mn-lt"/>
          <a:ea typeface="+mn-ea"/>
          <a:cs typeface="+mn-cs"/>
        </a:defRPr>
      </a:lvl8pPr>
      <a:lvl9pPr marL="5872437" indent="-345437" algn="l" defTabSz="690875" rtl="0" eaLnBrk="1" latinLnBrk="0" hangingPunct="1">
        <a:spcBef>
          <a:spcPct val="20000"/>
        </a:spcBef>
        <a:buFont typeface="Arial"/>
        <a:buChar char="•"/>
        <a:defRPr sz="3022" kern="1200">
          <a:solidFill>
            <a:schemeClr val="tx1"/>
          </a:solidFill>
          <a:latin typeface="+mn-lt"/>
          <a:ea typeface="+mn-ea"/>
          <a:cs typeface="+mn-cs"/>
        </a:defRPr>
      </a:lvl9pPr>
    </p:bodyStyle>
    <p:otherStyle>
      <a:defPPr>
        <a:defRPr lang="en-US"/>
      </a:defPPr>
      <a:lvl1pPr marL="0" algn="l" defTabSz="690875" rtl="0" eaLnBrk="1" latinLnBrk="0" hangingPunct="1">
        <a:defRPr sz="2720" kern="1200">
          <a:solidFill>
            <a:schemeClr val="tx1"/>
          </a:solidFill>
          <a:latin typeface="+mn-lt"/>
          <a:ea typeface="+mn-ea"/>
          <a:cs typeface="+mn-cs"/>
        </a:defRPr>
      </a:lvl1pPr>
      <a:lvl2pPr marL="690875" algn="l" defTabSz="690875" rtl="0" eaLnBrk="1" latinLnBrk="0" hangingPunct="1">
        <a:defRPr sz="2720" kern="1200">
          <a:solidFill>
            <a:schemeClr val="tx1"/>
          </a:solidFill>
          <a:latin typeface="+mn-lt"/>
          <a:ea typeface="+mn-ea"/>
          <a:cs typeface="+mn-cs"/>
        </a:defRPr>
      </a:lvl2pPr>
      <a:lvl3pPr marL="1381750" algn="l" defTabSz="690875" rtl="0" eaLnBrk="1" latinLnBrk="0" hangingPunct="1">
        <a:defRPr sz="2720" kern="1200">
          <a:solidFill>
            <a:schemeClr val="tx1"/>
          </a:solidFill>
          <a:latin typeface="+mn-lt"/>
          <a:ea typeface="+mn-ea"/>
          <a:cs typeface="+mn-cs"/>
        </a:defRPr>
      </a:lvl3pPr>
      <a:lvl4pPr marL="2072625" algn="l" defTabSz="690875" rtl="0" eaLnBrk="1" latinLnBrk="0" hangingPunct="1">
        <a:defRPr sz="2720" kern="1200">
          <a:solidFill>
            <a:schemeClr val="tx1"/>
          </a:solidFill>
          <a:latin typeface="+mn-lt"/>
          <a:ea typeface="+mn-ea"/>
          <a:cs typeface="+mn-cs"/>
        </a:defRPr>
      </a:lvl4pPr>
      <a:lvl5pPr marL="2763500" algn="l" defTabSz="690875" rtl="0" eaLnBrk="1" latinLnBrk="0" hangingPunct="1">
        <a:defRPr sz="2720" kern="1200">
          <a:solidFill>
            <a:schemeClr val="tx1"/>
          </a:solidFill>
          <a:latin typeface="+mn-lt"/>
          <a:ea typeface="+mn-ea"/>
          <a:cs typeface="+mn-cs"/>
        </a:defRPr>
      </a:lvl5pPr>
      <a:lvl6pPr marL="3454375" algn="l" defTabSz="690875" rtl="0" eaLnBrk="1" latinLnBrk="0" hangingPunct="1">
        <a:defRPr sz="2720" kern="1200">
          <a:solidFill>
            <a:schemeClr val="tx1"/>
          </a:solidFill>
          <a:latin typeface="+mn-lt"/>
          <a:ea typeface="+mn-ea"/>
          <a:cs typeface="+mn-cs"/>
        </a:defRPr>
      </a:lvl6pPr>
      <a:lvl7pPr marL="4145250" algn="l" defTabSz="690875" rtl="0" eaLnBrk="1" latinLnBrk="0" hangingPunct="1">
        <a:defRPr sz="2720" kern="1200">
          <a:solidFill>
            <a:schemeClr val="tx1"/>
          </a:solidFill>
          <a:latin typeface="+mn-lt"/>
          <a:ea typeface="+mn-ea"/>
          <a:cs typeface="+mn-cs"/>
        </a:defRPr>
      </a:lvl7pPr>
      <a:lvl8pPr marL="4836124" algn="l" defTabSz="690875" rtl="0" eaLnBrk="1" latinLnBrk="0" hangingPunct="1">
        <a:defRPr sz="2720" kern="1200">
          <a:solidFill>
            <a:schemeClr val="tx1"/>
          </a:solidFill>
          <a:latin typeface="+mn-lt"/>
          <a:ea typeface="+mn-ea"/>
          <a:cs typeface="+mn-cs"/>
        </a:defRPr>
      </a:lvl8pPr>
      <a:lvl9pPr marL="5526999" algn="l" defTabSz="690875" rtl="0" eaLnBrk="1" latinLnBrk="0" hangingPunct="1">
        <a:defRPr sz="27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rba.gov.au/speeches/2014/sp-dg-120314.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n.oxforddictionaries.com/word-of-the-year/word-of-the-year-201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www.acer.edu.au/files/PISA-First-Look.pdf" TargetMode="Externa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hyperlink" Target="https://data.oecd.org/natincome/value-added-by-activity.htm#indicator-chart" TargetMode="Externa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orldmanagementsurvey.org/" TargetMode="External"/><Relationship Id="rId1" Type="http://schemas.openxmlformats.org/officeDocument/2006/relationships/slideLayout" Target="../slideLayouts/slideLayout2.xml"/><Relationship Id="rId5" Type="http://schemas.openxmlformats.org/officeDocument/2006/relationships/hyperlink" Target="https://archive.treasury.gov.au/documents/1421/HTML/docshell.asp?URL=04%20International%20comparison%20of%20industry%20productivity.htm" TargetMode="Externa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04876" y="1265725"/>
            <a:ext cx="12422670" cy="3472766"/>
          </a:xfrm>
        </p:spPr>
        <p:txBody>
          <a:bodyPr/>
          <a:lstStyle/>
          <a:p>
            <a:r>
              <a:rPr lang="en-US" dirty="0" smtClean="0"/>
              <a:t>POTENTIAL IMPEDIMENTS TO IMPROVING AUSTRALIA’S PRODUCTIVITY PERFORMANCE</a:t>
            </a:r>
            <a:endParaRPr lang="en-US" sz="3200" b="0" dirty="0"/>
          </a:p>
        </p:txBody>
      </p:sp>
      <p:sp>
        <p:nvSpPr>
          <p:cNvPr id="7" name="Subtitle 6"/>
          <p:cNvSpPr>
            <a:spLocks noGrp="1"/>
          </p:cNvSpPr>
          <p:nvPr>
            <p:ph type="subTitle" idx="1"/>
          </p:nvPr>
        </p:nvSpPr>
        <p:spPr>
          <a:xfrm>
            <a:off x="647700" y="4467225"/>
            <a:ext cx="12640085" cy="1548903"/>
          </a:xfrm>
        </p:spPr>
        <p:txBody>
          <a:bodyPr>
            <a:normAutofit/>
          </a:bodyPr>
          <a:lstStyle/>
          <a:p>
            <a:r>
              <a:rPr lang="en-US" dirty="0" smtClean="0">
                <a:solidFill>
                  <a:srgbClr val="5DAEC9"/>
                </a:solidFill>
              </a:rPr>
              <a:t>   	</a:t>
            </a:r>
            <a:r>
              <a:rPr lang="en-US" sz="2800" dirty="0" smtClean="0">
                <a:solidFill>
                  <a:srgbClr val="5DAEC9"/>
                </a:solidFill>
              </a:rPr>
              <a:t>PRESENTATION TO A CONFERENCE HOSTED BY THE PRODUCTIVITY COMMISSION</a:t>
            </a:r>
          </a:p>
          <a:p>
            <a:r>
              <a:rPr lang="en-US" sz="1900" dirty="0" smtClean="0">
                <a:solidFill>
                  <a:schemeClr val="bg1"/>
                </a:solidFill>
              </a:rPr>
              <a:t>CANBERRA – 13</a:t>
            </a:r>
            <a:r>
              <a:rPr lang="en-US" sz="1900" baseline="30000" dirty="0" smtClean="0">
                <a:solidFill>
                  <a:schemeClr val="bg1"/>
                </a:solidFill>
              </a:rPr>
              <a:t>TH</a:t>
            </a:r>
            <a:r>
              <a:rPr lang="en-US" sz="1900" dirty="0" smtClean="0">
                <a:solidFill>
                  <a:schemeClr val="bg1"/>
                </a:solidFill>
              </a:rPr>
              <a:t> DECEMBER 2016</a:t>
            </a:r>
            <a:endParaRPr lang="en-US" dirty="0" smtClean="0"/>
          </a:p>
          <a:p>
            <a:endParaRPr lang="en-US" dirty="0"/>
          </a:p>
        </p:txBody>
      </p:sp>
    </p:spTree>
    <p:extLst>
      <p:ext uri="{BB962C8B-B14F-4D97-AF65-F5344CB8AC3E}">
        <p14:creationId xmlns:p14="http://schemas.microsoft.com/office/powerpoint/2010/main" val="1870720935"/>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25510" y="96626"/>
            <a:ext cx="12604831" cy="870420"/>
          </a:xfrm>
        </p:spPr>
        <p:txBody>
          <a:bodyPr>
            <a:noAutofit/>
          </a:bodyPr>
          <a:lstStyle/>
          <a:p>
            <a:r>
              <a:rPr lang="en-US" sz="2800" dirty="0" smtClean="0"/>
              <a:t>Preferencing small business – through the taxation system or in other ways – isn’t going to boost employment or innovation</a:t>
            </a:r>
            <a:endParaRPr lang="en-US" sz="2800" dirty="0"/>
          </a:p>
        </p:txBody>
      </p:sp>
      <p:sp>
        <p:nvSpPr>
          <p:cNvPr id="12" name="Text Placeholder 11"/>
          <p:cNvSpPr>
            <a:spLocks noGrp="1"/>
          </p:cNvSpPr>
          <p:nvPr>
            <p:ph type="body" idx="14"/>
          </p:nvPr>
        </p:nvSpPr>
        <p:spPr>
          <a:xfrm>
            <a:off x="639809" y="1263925"/>
            <a:ext cx="6037216" cy="774425"/>
          </a:xfrm>
        </p:spPr>
        <p:txBody>
          <a:bodyPr anchor="t">
            <a:normAutofit/>
          </a:bodyPr>
          <a:lstStyle/>
          <a:p>
            <a:r>
              <a:rPr lang="en-US" sz="2200" dirty="0" smtClean="0">
                <a:latin typeface="Century Gothic" panose="020B0502020202020204" pitchFamily="34" charset="0"/>
              </a:rPr>
              <a:t>Employment and employment growth by business size</a:t>
            </a:r>
            <a:endParaRPr lang="en-US" sz="2200" dirty="0">
              <a:latin typeface="Century Gothic" panose="020B0502020202020204" pitchFamily="34" charset="0"/>
            </a:endParaRPr>
          </a:p>
        </p:txBody>
      </p:sp>
      <p:sp>
        <p:nvSpPr>
          <p:cNvPr id="7" name="Text Placeholder 11"/>
          <p:cNvSpPr>
            <a:spLocks noGrp="1"/>
          </p:cNvSpPr>
          <p:nvPr>
            <p:ph type="body" idx="14"/>
          </p:nvPr>
        </p:nvSpPr>
        <p:spPr>
          <a:xfrm>
            <a:off x="7406674" y="1302025"/>
            <a:ext cx="5571548" cy="664358"/>
          </a:xfrm>
        </p:spPr>
        <p:txBody>
          <a:bodyPr anchor="t">
            <a:normAutofit/>
          </a:bodyPr>
          <a:lstStyle/>
          <a:p>
            <a:r>
              <a:rPr lang="en-US" sz="2200" dirty="0" smtClean="0">
                <a:latin typeface="Century Gothic" panose="020B0502020202020204" pitchFamily="34" charset="0"/>
              </a:rPr>
              <a:t>Business innovation, by business size</a:t>
            </a:r>
            <a:endParaRPr lang="en-US" sz="2200" dirty="0">
              <a:latin typeface="Century Gothic" panose="020B0502020202020204" pitchFamily="34" charset="0"/>
            </a:endParaRPr>
          </a:p>
        </p:txBody>
      </p:sp>
      <p:sp>
        <p:nvSpPr>
          <p:cNvPr id="15" name="Text Box 218"/>
          <p:cNvSpPr txBox="1">
            <a:spLocks noChangeArrowheads="1"/>
          </p:cNvSpPr>
          <p:nvPr/>
        </p:nvSpPr>
        <p:spPr bwMode="auto">
          <a:xfrm>
            <a:off x="743246" y="7149115"/>
            <a:ext cx="10080467" cy="25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sz="1000" i="1" dirty="0" smtClean="0">
                <a:solidFill>
                  <a:srgbClr val="003366"/>
                </a:solidFill>
                <a:latin typeface="Century Gothic" panose="020B0502020202020204" pitchFamily="34" charset="0"/>
                <a:cs typeface="Arial" panose="020B0604020202020204" pitchFamily="34" charset="0"/>
              </a:rPr>
              <a:t>Sources: </a:t>
            </a:r>
            <a:r>
              <a:rPr lang="en-US" sz="1000" dirty="0" smtClean="0">
                <a:solidFill>
                  <a:srgbClr val="003366"/>
                </a:solidFill>
                <a:latin typeface="Century Gothic" panose="020B0502020202020204" pitchFamily="34" charset="0"/>
                <a:cs typeface="Arial" panose="020B0604020202020204" pitchFamily="34" charset="0"/>
              </a:rPr>
              <a:t> </a:t>
            </a:r>
            <a:r>
              <a:rPr lang="en-AU" sz="1000" dirty="0" smtClean="0">
                <a:solidFill>
                  <a:srgbClr val="003366"/>
                </a:solidFill>
                <a:latin typeface="Century Gothic" panose="020B0502020202020204" pitchFamily="34" charset="0"/>
                <a:cs typeface="Arial" panose="020B0604020202020204" pitchFamily="34" charset="0"/>
              </a:rPr>
              <a:t>ABS, </a:t>
            </a:r>
            <a:r>
              <a:rPr lang="en-AU" sz="1000" i="1" dirty="0" smtClean="0">
                <a:solidFill>
                  <a:srgbClr val="003366"/>
                </a:solidFill>
                <a:latin typeface="Century Gothic" panose="020B0502020202020204" pitchFamily="34" charset="0"/>
                <a:cs typeface="Arial" panose="020B0604020202020204" pitchFamily="34" charset="0"/>
              </a:rPr>
              <a:t>Australian Industry</a:t>
            </a:r>
            <a:r>
              <a:rPr lang="en-AU" sz="1000" dirty="0">
                <a:solidFill>
                  <a:srgbClr val="003366"/>
                </a:solidFill>
                <a:latin typeface="Century Gothic" panose="020B0502020202020204" pitchFamily="34" charset="0"/>
                <a:cs typeface="Arial" panose="020B0604020202020204" pitchFamily="34" charset="0"/>
              </a:rPr>
              <a:t> </a:t>
            </a:r>
            <a:r>
              <a:rPr lang="en-AU" sz="1000" dirty="0" smtClean="0">
                <a:solidFill>
                  <a:srgbClr val="003366"/>
                </a:solidFill>
                <a:latin typeface="Century Gothic" panose="020B0502020202020204" pitchFamily="34" charset="0"/>
                <a:cs typeface="Arial" panose="020B0604020202020204" pitchFamily="34" charset="0"/>
              </a:rPr>
              <a:t>(8155.0), 2014-15; </a:t>
            </a:r>
            <a:r>
              <a:rPr lang="en-AU" sz="1000" i="1" dirty="0" smtClean="0">
                <a:solidFill>
                  <a:srgbClr val="003366"/>
                </a:solidFill>
                <a:latin typeface="Century Gothic" panose="020B0502020202020204" pitchFamily="34" charset="0"/>
                <a:cs typeface="Arial" panose="020B0604020202020204" pitchFamily="34" charset="0"/>
              </a:rPr>
              <a:t>Summary of IT Use and Innovation in Australian Businesses</a:t>
            </a:r>
            <a:r>
              <a:rPr lang="en-AU" sz="1000" dirty="0" smtClean="0">
                <a:solidFill>
                  <a:srgbClr val="003366"/>
                </a:solidFill>
                <a:latin typeface="Century Gothic" panose="020B0502020202020204" pitchFamily="34" charset="0"/>
                <a:cs typeface="Arial" panose="020B0604020202020204" pitchFamily="34" charset="0"/>
              </a:rPr>
              <a:t> (8166.0), 2014-15. </a:t>
            </a:r>
            <a:endParaRPr lang="en-US" sz="1000" dirty="0">
              <a:solidFill>
                <a:srgbClr val="003366"/>
              </a:solidFill>
              <a:latin typeface="Century Gothic" panose="020B0502020202020204" pitchFamily="34" charset="0"/>
              <a:cs typeface="Arial" panose="020B0604020202020204" pitchFamily="34" charset="0"/>
            </a:endParaRPr>
          </a:p>
        </p:txBody>
      </p:sp>
      <p:graphicFrame>
        <p:nvGraphicFramePr>
          <p:cNvPr id="11" name="Chart 10"/>
          <p:cNvGraphicFramePr>
            <a:graphicFrameLocks/>
          </p:cNvGraphicFramePr>
          <p:nvPr>
            <p:extLst/>
          </p:nvPr>
        </p:nvGraphicFramePr>
        <p:xfrm>
          <a:off x="529431" y="1987550"/>
          <a:ext cx="6242844" cy="4886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nvPr>
        </p:nvGraphicFramePr>
        <p:xfrm>
          <a:off x="7292180" y="2066925"/>
          <a:ext cx="5852319" cy="48069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23077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5" grpId="0"/>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92185" y="172826"/>
            <a:ext cx="12604831" cy="870420"/>
          </a:xfrm>
        </p:spPr>
        <p:txBody>
          <a:bodyPr>
            <a:noAutofit/>
          </a:bodyPr>
          <a:lstStyle/>
          <a:p>
            <a:r>
              <a:rPr lang="en-AU" sz="2800" dirty="0" smtClean="0"/>
              <a:t>Australia has prioritized ‘security’ over ‘productivity’</a:t>
            </a:r>
            <a:endParaRPr lang="en-US" sz="2800" dirty="0"/>
          </a:p>
        </p:txBody>
      </p:sp>
      <p:sp>
        <p:nvSpPr>
          <p:cNvPr id="15" name="Text Box 218"/>
          <p:cNvSpPr txBox="1">
            <a:spLocks noChangeArrowheads="1"/>
          </p:cNvSpPr>
          <p:nvPr/>
        </p:nvSpPr>
        <p:spPr bwMode="auto">
          <a:xfrm>
            <a:off x="622299" y="6799263"/>
            <a:ext cx="10360025" cy="71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sz="1000" i="1" dirty="0" smtClean="0">
                <a:solidFill>
                  <a:srgbClr val="003366"/>
                </a:solidFill>
                <a:latin typeface="Century Gothic" panose="020B0502020202020204" pitchFamily="34" charset="0"/>
              </a:rPr>
              <a:t>Note: </a:t>
            </a:r>
            <a:r>
              <a:rPr lang="en-US" sz="1000" dirty="0" smtClean="0">
                <a:solidFill>
                  <a:srgbClr val="003366"/>
                </a:solidFill>
                <a:latin typeface="Century Gothic" panose="020B0502020202020204" pitchFamily="34" charset="0"/>
              </a:rPr>
              <a:t>Statement No. 4 in 2005-06 BP1 was entitled ‘Prosperity and Sustainability’ and contained 63 of the 89 mentions of ‘productivity’; Statement No 4 in 2008-09 BP1 was entitled ‘Boosting Australia’s Productive Capacity  and contained 40 of the 76 mentions of ‘productivity’; Statement No 4 in 2014-15 BP1 was entitled ‘Sustaining Strong Growth and Living Standards’, and contained 113 of the 134 mentions of ‘productivity’.</a:t>
            </a:r>
            <a:endParaRPr lang="en-US" sz="1000" i="1" dirty="0" smtClean="0">
              <a:solidFill>
                <a:srgbClr val="003366"/>
              </a:solidFill>
              <a:latin typeface="Century Gothic" panose="020B0502020202020204" pitchFamily="34" charset="0"/>
            </a:endParaRPr>
          </a:p>
          <a:p>
            <a:pPr eaLnBrk="1" hangingPunct="1"/>
            <a:r>
              <a:rPr lang="en-US" sz="1000" i="1" dirty="0" smtClean="0">
                <a:solidFill>
                  <a:srgbClr val="003366"/>
                </a:solidFill>
                <a:latin typeface="Century Gothic" panose="020B0502020202020204" pitchFamily="34" charset="0"/>
              </a:rPr>
              <a:t>Sources: </a:t>
            </a:r>
            <a:r>
              <a:rPr lang="en-US" sz="1000" dirty="0" smtClean="0">
                <a:solidFill>
                  <a:srgbClr val="003366"/>
                </a:solidFill>
                <a:latin typeface="Century Gothic" panose="020B0502020202020204" pitchFamily="34" charset="0"/>
              </a:rPr>
              <a:t> </a:t>
            </a:r>
            <a:r>
              <a:rPr lang="en-AU" sz="1000" dirty="0" smtClean="0">
                <a:solidFill>
                  <a:srgbClr val="003366"/>
                </a:solidFill>
                <a:latin typeface="Century Gothic" panose="020B0502020202020204" pitchFamily="34" charset="0"/>
              </a:rPr>
              <a:t>Australian Government, Budget Paper No. 1, 2004-05 through 2016-17. </a:t>
            </a:r>
            <a:endParaRPr lang="en-US" sz="1000" dirty="0">
              <a:solidFill>
                <a:srgbClr val="003366"/>
              </a:solidFill>
              <a:latin typeface="Century Gothic" panose="020B0502020202020204" pitchFamily="34" charset="0"/>
            </a:endParaRPr>
          </a:p>
        </p:txBody>
      </p:sp>
      <p:sp>
        <p:nvSpPr>
          <p:cNvPr id="18" name="Text Placeholder 11"/>
          <p:cNvSpPr>
            <a:spLocks noGrp="1"/>
          </p:cNvSpPr>
          <p:nvPr>
            <p:ph type="body" idx="14"/>
          </p:nvPr>
        </p:nvSpPr>
        <p:spPr>
          <a:xfrm>
            <a:off x="733080" y="1350903"/>
            <a:ext cx="10011120" cy="392172"/>
          </a:xfrm>
        </p:spPr>
        <p:txBody>
          <a:bodyPr>
            <a:noAutofit/>
          </a:bodyPr>
          <a:lstStyle/>
          <a:p>
            <a:r>
              <a:rPr lang="en-US" dirty="0" smtClean="0">
                <a:latin typeface="Century Gothic" panose="020B0502020202020204" pitchFamily="34" charset="0"/>
              </a:rPr>
              <a:t>Number of mentions of ‘security’ and ‘productivity’ in Budget Paper No 1</a:t>
            </a:r>
            <a:endParaRPr lang="en-US" dirty="0">
              <a:latin typeface="Century Gothic" panose="020B0502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913017326"/>
              </p:ext>
            </p:extLst>
          </p:nvPr>
        </p:nvGraphicFramePr>
        <p:xfrm>
          <a:off x="529896" y="1777014"/>
          <a:ext cx="12605079" cy="5061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9317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build="p"/>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92185" y="182351"/>
            <a:ext cx="12604831" cy="870420"/>
          </a:xfrm>
        </p:spPr>
        <p:txBody>
          <a:bodyPr>
            <a:noAutofit/>
          </a:bodyPr>
          <a:lstStyle/>
          <a:p>
            <a:r>
              <a:rPr lang="en-AU" sz="2800" dirty="0" smtClean="0"/>
              <a:t>The trade-off between ‘security’ and productivity</a:t>
            </a:r>
            <a:endParaRPr lang="en-US" sz="2800" dirty="0"/>
          </a:p>
        </p:txBody>
      </p:sp>
      <p:sp>
        <p:nvSpPr>
          <p:cNvPr id="2" name="Rectangle 1"/>
          <p:cNvSpPr/>
          <p:nvPr/>
        </p:nvSpPr>
        <p:spPr>
          <a:xfrm>
            <a:off x="549274" y="1353741"/>
            <a:ext cx="12633325" cy="5755422"/>
          </a:xfrm>
          <a:prstGeom prst="rect">
            <a:avLst/>
          </a:prstGeom>
        </p:spPr>
        <p:txBody>
          <a:bodyPr wrap="square">
            <a:spAutoFit/>
          </a:bodyPr>
          <a:lstStyle/>
          <a:p>
            <a:pPr>
              <a:spcAft>
                <a:spcPts val="1200"/>
              </a:spcAft>
            </a:pPr>
            <a:r>
              <a:rPr lang="en-AU" sz="2000" b="1" dirty="0" smtClean="0"/>
              <a:t>“If </a:t>
            </a:r>
            <a:r>
              <a:rPr lang="en-AU" sz="2000" b="1" dirty="0"/>
              <a:t>ageing societies do become inherently more risk averse and less supportive of innovation – as I suspect they might – then we are likely to face a greater challenge than we have to date in generating productivity </a:t>
            </a:r>
            <a:r>
              <a:rPr lang="en-AU" sz="2000" b="1" dirty="0" smtClean="0"/>
              <a:t>growth.” </a:t>
            </a:r>
          </a:p>
          <a:p>
            <a:pPr>
              <a:spcAft>
                <a:spcPts val="1200"/>
              </a:spcAft>
            </a:pPr>
            <a:r>
              <a:rPr lang="en-AU" sz="2000" b="1" dirty="0"/>
              <a:t>“There has been a subtle, but important, shift in the way we think about risk and innovation … our preferences appear to have shifted in such a way that we increasingly focus on risk mitigation and risk control. There are examples of this in a whole range of activities in our society – from the nature of the legislation that parliaments pass, to the increase in compliance activities in the nation's boardrooms, to the amount of money we are prepared to spend to limit the probability of blackouts and even to our attitudes about the design of children's playgrounds. In each of these areas, our society has been prepared to limit options or to spend more of our scarce resources to reduce risk </a:t>
            </a:r>
            <a:r>
              <a:rPr lang="en-AU" sz="2000" b="1" dirty="0" smtClean="0"/>
              <a:t>…" </a:t>
            </a:r>
            <a:endParaRPr lang="en-AU" sz="2000" b="1" dirty="0"/>
          </a:p>
          <a:p>
            <a:pPr>
              <a:spcAft>
                <a:spcPts val="1200"/>
              </a:spcAft>
            </a:pPr>
            <a:r>
              <a:rPr lang="en-AU" sz="2000" b="1" dirty="0" smtClean="0"/>
              <a:t>“Reducing </a:t>
            </a:r>
            <a:r>
              <a:rPr lang="en-AU" sz="2000" b="1" dirty="0"/>
              <a:t>risks is not always cost free – resources need to be devoted to the task and this means that these resources cannot be used for other tasks. And perhaps even more importantly, it might also be the case that a more risk-averse society is naturally less inclined to support and finance innovation, to implement new processes and to apply new technologies. If this is indeed the case, it has implications for future productivity growth</a:t>
            </a:r>
            <a:r>
              <a:rPr lang="en-AU" sz="2000" b="1" dirty="0" smtClean="0"/>
              <a:t>”.</a:t>
            </a:r>
            <a:endParaRPr lang="en-AU" sz="2000" b="1" dirty="0"/>
          </a:p>
          <a:p>
            <a:pPr algn="r"/>
            <a:r>
              <a:rPr lang="en-AU" sz="2000" b="1" dirty="0"/>
              <a:t>	</a:t>
            </a:r>
            <a:r>
              <a:rPr lang="en-AU" sz="2000" b="1" dirty="0" smtClean="0">
                <a:solidFill>
                  <a:srgbClr val="5DAEC9"/>
                </a:solidFill>
              </a:rPr>
              <a:t>―</a:t>
            </a:r>
            <a:r>
              <a:rPr lang="en-AU" sz="2000" b="1" dirty="0" smtClean="0"/>
              <a:t> </a:t>
            </a:r>
            <a:r>
              <a:rPr lang="en-AU" b="1" dirty="0" smtClean="0">
                <a:solidFill>
                  <a:srgbClr val="5DAEC9"/>
                </a:solidFill>
              </a:rPr>
              <a:t>Dr Phil Lowe, </a:t>
            </a:r>
            <a:r>
              <a:rPr lang="en-AU" b="1" dirty="0" smtClean="0">
                <a:solidFill>
                  <a:srgbClr val="5DAEC9"/>
                </a:solidFill>
                <a:hlinkClick r:id="rId2"/>
              </a:rPr>
              <a:t>'Demographics, Productivity and Innovation'</a:t>
            </a:r>
            <a:r>
              <a:rPr lang="en-AU" b="1" dirty="0" smtClean="0">
                <a:solidFill>
                  <a:srgbClr val="5DAEC9"/>
                </a:solidFill>
              </a:rPr>
              <a:t>, </a:t>
            </a:r>
          </a:p>
          <a:p>
            <a:pPr algn="r"/>
            <a:r>
              <a:rPr lang="en-AU" b="1" dirty="0" smtClean="0">
                <a:solidFill>
                  <a:srgbClr val="5DAEC9"/>
                </a:solidFill>
              </a:rPr>
              <a:t>Address to the Sydney Institute, 12</a:t>
            </a:r>
            <a:r>
              <a:rPr lang="en-AU" b="1" baseline="30000" dirty="0" smtClean="0">
                <a:solidFill>
                  <a:srgbClr val="5DAEC9"/>
                </a:solidFill>
              </a:rPr>
              <a:t>th</a:t>
            </a:r>
            <a:r>
              <a:rPr lang="en-AU" b="1" dirty="0" smtClean="0">
                <a:solidFill>
                  <a:srgbClr val="5DAEC9"/>
                </a:solidFill>
              </a:rPr>
              <a:t> March 2014</a:t>
            </a:r>
          </a:p>
        </p:txBody>
      </p:sp>
    </p:spTree>
    <p:extLst>
      <p:ext uri="{BB962C8B-B14F-4D97-AF65-F5344CB8AC3E}">
        <p14:creationId xmlns:p14="http://schemas.microsoft.com/office/powerpoint/2010/main" val="280144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42003" y="729607"/>
            <a:ext cx="12944126" cy="4480982"/>
          </a:xfrm>
          <a:prstGeom prst="rect">
            <a:avLst/>
          </a:prstGeom>
          <a:noFill/>
          <a:ln>
            <a:noFill/>
          </a:ln>
          <a:extLst/>
        </p:spPr>
        <p:txBody>
          <a:bodyPr vert="horz" wrap="square" lIns="101870" tIns="50935" rIns="101870" bIns="50935" numCol="1" anchor="b" anchorCtr="0" compatLnSpc="1">
            <a:prstTxWarp prst="textNoShape">
              <a:avLst/>
            </a:prstTxWarp>
          </a:bodyPr>
          <a:lstStyle>
            <a:defPPr>
              <a:defRPr lang="en-US"/>
            </a:defPPr>
            <a:lvl1pPr defTabSz="509528" fontAlgn="base">
              <a:spcBef>
                <a:spcPct val="0"/>
              </a:spcBef>
              <a:spcAft>
                <a:spcPct val="0"/>
              </a:spcAft>
              <a:defRPr sz="2200" b="1">
                <a:solidFill>
                  <a:schemeClr val="bg1"/>
                </a:solidFill>
                <a:latin typeface="Arial"/>
                <a:ea typeface="Geneva" pitchFamily="-111" charset="-128"/>
                <a:cs typeface="Arial"/>
              </a:defRPr>
            </a:lvl1pPr>
          </a:lstStyle>
          <a:p>
            <a:r>
              <a:rPr lang="en-US" altLang="en-US" sz="1400" dirty="0">
                <a:latin typeface="Arial Narrow" panose="020B0606020202030204" pitchFamily="34" charset="0"/>
              </a:rPr>
              <a:t>This document has been prepared by Saul Eslake on behalf of Corinna Economic Advisory Pty Ltd, ABN 165 668 058 69, whose registered office is located at Level 11, 114 William Street, Melbourne, Victoria 3000 Australia. </a:t>
            </a:r>
          </a:p>
          <a:p>
            <a:endParaRPr lang="en-US" altLang="en-US" sz="1400" dirty="0">
              <a:latin typeface="Arial Narrow" panose="020B0606020202030204" pitchFamily="34" charset="0"/>
            </a:endParaRPr>
          </a:p>
          <a:p>
            <a:r>
              <a:rPr lang="en-US" altLang="en-US" sz="1400" dirty="0">
                <a:latin typeface="Arial Narrow" panose="020B0606020202030204" pitchFamily="34" charset="0"/>
              </a:rPr>
              <a:t>This document has been prepared for the use of the party or parties named on the first page hereof, and is not to be further circulated or distributed without permission.</a:t>
            </a:r>
          </a:p>
          <a:p>
            <a:endParaRPr lang="en-US" altLang="en-US" sz="1400" dirty="0">
              <a:latin typeface="Arial Narrow" panose="020B0606020202030204" pitchFamily="34" charset="0"/>
            </a:endParaRPr>
          </a:p>
          <a:p>
            <a:r>
              <a:rPr lang="en-US" altLang="en-US" sz="1400" dirty="0">
                <a:latin typeface="Arial Narrow" panose="020B0606020202030204" pitchFamily="34" charset="0"/>
              </a:rPr>
              <a:t>This document does not purport to constitute investment advice. It should not be used or interpreted as an invitation or offer to engage in any kind of financial or other transaction, nor relied upon in order to undertake, or in the course of undertaking, any such transaction.</a:t>
            </a:r>
          </a:p>
          <a:p>
            <a:endParaRPr lang="en-US" altLang="en-US" sz="1400" dirty="0">
              <a:latin typeface="Arial Narrow" panose="020B0606020202030204" pitchFamily="34" charset="0"/>
            </a:endParaRPr>
          </a:p>
          <a:p>
            <a:r>
              <a:rPr lang="en-AU" altLang="en-US" sz="1400" dirty="0">
                <a:latin typeface="Arial Narrow" panose="020B0606020202030204" pitchFamily="34" charset="0"/>
              </a:rPr>
              <a:t>The information herein has been obtained from, and any opinions herein are based upon, sources believed reliable.  The views expressed in this document accurately reflect the author’s personal views, including those about any and all financial instruments referred to herein.  Neither Saul Eslake nor Corinna Economic Advisory Pty Ltd however makes any representation as to its accuracy or completeness and the information should not be relied upon as such.  All opinions and estimates herein reflect the author’s judgement on the date of this document and are subject to change without notice. The author and Corinna Economic Advisory Pty Ltd expressly disclaim any responsibility, and shall not be liable, for any loss, damage, claim, liability, proceedings, cost or expense (“Liability”) arising directly or indirectly (and whether in tort (including negligence), contract, equity or otherwise) out of or in connection with the contents of and/or any omissions from this communication except where a Liability is made non-excludable by legislation.</a:t>
            </a:r>
          </a:p>
          <a:p>
            <a:endParaRPr lang="en-AU" altLang="en-US" sz="1400" dirty="0">
              <a:latin typeface="Arial Narrow" panose="020B0606020202030204" pitchFamily="34" charset="0"/>
            </a:endParaRPr>
          </a:p>
          <a:p>
            <a:r>
              <a:rPr lang="en-AU" altLang="en-US" sz="1400" dirty="0">
                <a:latin typeface="Arial Narrow" panose="020B0606020202030204" pitchFamily="34" charset="0"/>
              </a:rPr>
              <a:t>Any opinions expressed herein should not be attributed to any other organization with which Saul Eslake is affiliated. </a:t>
            </a:r>
            <a:endParaRPr lang="en-US" altLang="en-US" sz="1400" dirty="0">
              <a:latin typeface="Arial Narrow" panose="020B0606020202030204" pitchFamily="34" charset="0"/>
            </a:endParaRPr>
          </a:p>
          <a:p>
            <a:endParaRPr lang="en-US" altLang="en-US" sz="1400" dirty="0">
              <a:latin typeface="Arial Narrow" panose="020B0606020202030204" pitchFamily="34" charset="0"/>
            </a:endParaRPr>
          </a:p>
          <a:p>
            <a:endParaRPr lang="en-US" altLang="en-US" sz="1400" dirty="0">
              <a:latin typeface="Arial Narrow" panose="020B0606020202030204" pitchFamily="34" charset="0"/>
            </a:endParaRPr>
          </a:p>
        </p:txBody>
      </p:sp>
    </p:spTree>
    <p:extLst>
      <p:ext uri="{BB962C8B-B14F-4D97-AF65-F5344CB8AC3E}">
        <p14:creationId xmlns:p14="http://schemas.microsoft.com/office/powerpoint/2010/main" val="3173986379"/>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35035" y="172826"/>
            <a:ext cx="12604831" cy="870420"/>
          </a:xfrm>
        </p:spPr>
        <p:txBody>
          <a:bodyPr>
            <a:noAutofit/>
          </a:bodyPr>
          <a:lstStyle/>
          <a:p>
            <a:r>
              <a:rPr lang="en-AU" sz="2800" dirty="0" smtClean="0"/>
              <a:t>Five potential impediments to improving Australia’s productivity performance </a:t>
            </a:r>
            <a:endParaRPr lang="en-US" sz="2800" dirty="0"/>
          </a:p>
        </p:txBody>
      </p:sp>
      <p:sp>
        <p:nvSpPr>
          <p:cNvPr id="4" name="Rectangle 3"/>
          <p:cNvSpPr/>
          <p:nvPr/>
        </p:nvSpPr>
        <p:spPr>
          <a:xfrm>
            <a:off x="431483" y="1736642"/>
            <a:ext cx="11227117" cy="4144724"/>
          </a:xfrm>
          <a:prstGeom prst="rect">
            <a:avLst/>
          </a:prstGeom>
        </p:spPr>
        <p:txBody>
          <a:bodyPr wrap="square">
            <a:spAutoFit/>
          </a:bodyPr>
          <a:lstStyle/>
          <a:p>
            <a:pPr marL="342900" lvl="0" indent="-504000">
              <a:lnSpc>
                <a:spcPct val="250000"/>
              </a:lnSpc>
              <a:spcAft>
                <a:spcPts val="400"/>
              </a:spcAft>
              <a:buFont typeface="Wingdings" panose="05000000000000000000" pitchFamily="2" charset="2"/>
              <a:buChar char="q"/>
            </a:pPr>
            <a:r>
              <a:rPr lang="en-AU" sz="2000" b="1" dirty="0" smtClean="0">
                <a:solidFill>
                  <a:srgbClr val="2E5E92"/>
                </a:solidFill>
                <a:latin typeface="Century Gothic" panose="020B0502020202020204" pitchFamily="34" charset="0"/>
                <a:ea typeface="Century Gothic" panose="020B0502020202020204" pitchFamily="34" charset="0"/>
                <a:cs typeface="Times New Roman" panose="02020603050405020304" pitchFamily="18" charset="0"/>
              </a:rPr>
              <a:t>Politics</a:t>
            </a:r>
          </a:p>
          <a:p>
            <a:pPr marL="342900" lvl="0" indent="-504000">
              <a:lnSpc>
                <a:spcPct val="250000"/>
              </a:lnSpc>
              <a:spcAft>
                <a:spcPts val="400"/>
              </a:spcAft>
              <a:buFont typeface="Wingdings" panose="05000000000000000000" pitchFamily="2" charset="2"/>
              <a:buChar char="q"/>
            </a:pPr>
            <a:r>
              <a:rPr lang="en-AU" sz="2000" b="1" dirty="0" smtClean="0">
                <a:solidFill>
                  <a:srgbClr val="2E5E92"/>
                </a:solidFill>
                <a:latin typeface="Century Gothic" panose="020B0502020202020204" pitchFamily="34" charset="0"/>
                <a:ea typeface="Century Gothic" panose="020B0502020202020204" pitchFamily="34" charset="0"/>
                <a:cs typeface="Times New Roman" panose="02020603050405020304" pitchFamily="18" charset="0"/>
              </a:rPr>
              <a:t>Quality of our human capital </a:t>
            </a:r>
          </a:p>
          <a:p>
            <a:pPr marL="342900" lvl="0" indent="-504000">
              <a:lnSpc>
                <a:spcPct val="250000"/>
              </a:lnSpc>
              <a:spcAft>
                <a:spcPts val="400"/>
              </a:spcAft>
              <a:buFont typeface="Wingdings" panose="05000000000000000000" pitchFamily="2" charset="2"/>
              <a:buChar char="q"/>
            </a:pPr>
            <a:r>
              <a:rPr lang="en-AU" sz="2000" b="1" dirty="0" smtClean="0">
                <a:solidFill>
                  <a:srgbClr val="2E5E92"/>
                </a:solidFill>
                <a:latin typeface="Century Gothic" panose="020B0502020202020204" pitchFamily="34" charset="0"/>
                <a:ea typeface="Century Gothic" panose="020B0502020202020204" pitchFamily="34" charset="0"/>
                <a:cs typeface="Times New Roman" panose="02020603050405020304" pitchFamily="18" charset="0"/>
              </a:rPr>
              <a:t>‘Manufacturing fetishism’</a:t>
            </a:r>
          </a:p>
          <a:p>
            <a:pPr marL="342900" lvl="0" indent="-504000">
              <a:lnSpc>
                <a:spcPct val="250000"/>
              </a:lnSpc>
              <a:spcAft>
                <a:spcPts val="400"/>
              </a:spcAft>
              <a:buFont typeface="Wingdings" panose="05000000000000000000" pitchFamily="2" charset="2"/>
              <a:buChar char="q"/>
            </a:pPr>
            <a:r>
              <a:rPr lang="en-AU" sz="2000" b="1" dirty="0" smtClean="0">
                <a:solidFill>
                  <a:srgbClr val="2E5E92"/>
                </a:solidFill>
                <a:latin typeface="Century Gothic" panose="020B0502020202020204" pitchFamily="34" charset="0"/>
                <a:ea typeface="Century Gothic" panose="020B0502020202020204" pitchFamily="34" charset="0"/>
                <a:cs typeface="Times New Roman" panose="02020603050405020304" pitchFamily="18" charset="0"/>
              </a:rPr>
              <a:t>Romantic but misguided notions about small business</a:t>
            </a:r>
          </a:p>
          <a:p>
            <a:pPr marL="342900" lvl="0" indent="-504000">
              <a:lnSpc>
                <a:spcPct val="250000"/>
              </a:lnSpc>
              <a:spcAft>
                <a:spcPts val="400"/>
              </a:spcAft>
              <a:buFont typeface="Wingdings" panose="05000000000000000000" pitchFamily="2" charset="2"/>
              <a:buChar char="q"/>
            </a:pPr>
            <a:r>
              <a:rPr lang="en-AU" sz="2000" b="1" dirty="0" smtClean="0">
                <a:solidFill>
                  <a:srgbClr val="2E5E92"/>
                </a:solidFill>
                <a:latin typeface="Century Gothic" panose="020B0502020202020204" pitchFamily="34" charset="0"/>
                <a:ea typeface="Century Gothic" panose="020B0502020202020204" pitchFamily="34" charset="0"/>
                <a:cs typeface="Times New Roman" panose="02020603050405020304" pitchFamily="18" charset="0"/>
              </a:rPr>
              <a:t>The obsession with ‘security’</a:t>
            </a:r>
            <a:endParaRPr lang="en-AU" b="1" dirty="0">
              <a:solidFill>
                <a:schemeClr val="accent3">
                  <a:lumMod val="75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4235216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92185" y="182351"/>
            <a:ext cx="12604831" cy="870420"/>
          </a:xfrm>
        </p:spPr>
        <p:txBody>
          <a:bodyPr>
            <a:noAutofit/>
          </a:bodyPr>
          <a:lstStyle/>
          <a:p>
            <a:r>
              <a:rPr lang="en-AU" sz="2800" dirty="0" smtClean="0"/>
              <a:t>It will be very difficult to promote the case for productivity-enhancing reforms in the political climate which has emerged this year</a:t>
            </a:r>
            <a:endParaRPr lang="en-US" sz="2800" dirty="0"/>
          </a:p>
        </p:txBody>
      </p:sp>
      <p:sp>
        <p:nvSpPr>
          <p:cNvPr id="2" name="Rectangle 1"/>
          <p:cNvSpPr/>
          <p:nvPr/>
        </p:nvSpPr>
        <p:spPr>
          <a:xfrm>
            <a:off x="530225" y="1382316"/>
            <a:ext cx="12585700" cy="1169551"/>
          </a:xfrm>
          <a:prstGeom prst="rect">
            <a:avLst/>
          </a:prstGeom>
        </p:spPr>
        <p:txBody>
          <a:bodyPr wrap="square">
            <a:spAutoFit/>
          </a:bodyPr>
          <a:lstStyle/>
          <a:p>
            <a:pPr>
              <a:spcAft>
                <a:spcPts val="1200"/>
              </a:spcAft>
            </a:pPr>
            <a:r>
              <a:rPr lang="en-AU" sz="2000" b="1" dirty="0" smtClean="0"/>
              <a:t>‘Facts are stubborn things, and whatever may be our wishes, our inclinations, or the dictates of our passion, they cannot alter the state of facts and evidence</a:t>
            </a:r>
            <a:endParaRPr lang="en-AU" sz="2000" b="1" dirty="0"/>
          </a:p>
          <a:p>
            <a:pPr algn="r"/>
            <a:r>
              <a:rPr lang="en-AU" sz="2000" b="1" dirty="0"/>
              <a:t>		</a:t>
            </a:r>
            <a:r>
              <a:rPr lang="en-AU" sz="2000" b="1" dirty="0" smtClean="0">
                <a:solidFill>
                  <a:srgbClr val="5DAEC9"/>
                </a:solidFill>
              </a:rPr>
              <a:t>―</a:t>
            </a:r>
            <a:r>
              <a:rPr lang="en-AU" sz="2000" b="1" dirty="0" smtClean="0"/>
              <a:t> </a:t>
            </a:r>
            <a:r>
              <a:rPr lang="en-AU" b="1" dirty="0" smtClean="0">
                <a:solidFill>
                  <a:srgbClr val="5DAEC9"/>
                </a:solidFill>
              </a:rPr>
              <a:t>John Adams (2</a:t>
            </a:r>
            <a:r>
              <a:rPr lang="en-AU" b="1" baseline="30000" dirty="0" smtClean="0">
                <a:solidFill>
                  <a:srgbClr val="5DAEC9"/>
                </a:solidFill>
              </a:rPr>
              <a:t>nd</a:t>
            </a:r>
            <a:r>
              <a:rPr lang="en-AU" b="1" dirty="0" smtClean="0">
                <a:solidFill>
                  <a:srgbClr val="5DAEC9"/>
                </a:solidFill>
              </a:rPr>
              <a:t> President of the United States), 4</a:t>
            </a:r>
            <a:r>
              <a:rPr lang="en-AU" b="1" baseline="30000" dirty="0" smtClean="0">
                <a:solidFill>
                  <a:srgbClr val="5DAEC9"/>
                </a:solidFill>
              </a:rPr>
              <a:t>th</a:t>
            </a:r>
            <a:r>
              <a:rPr lang="en-AU" b="1" dirty="0" smtClean="0">
                <a:solidFill>
                  <a:srgbClr val="5DAEC9"/>
                </a:solidFill>
              </a:rPr>
              <a:t> December 1770</a:t>
            </a:r>
            <a:endParaRPr lang="en-AU" b="1" dirty="0">
              <a:solidFill>
                <a:srgbClr val="5DAEC9"/>
              </a:solidFill>
            </a:endParaRPr>
          </a:p>
        </p:txBody>
      </p:sp>
      <p:sp>
        <p:nvSpPr>
          <p:cNvPr id="3" name="Rectangle 2"/>
          <p:cNvSpPr/>
          <p:nvPr/>
        </p:nvSpPr>
        <p:spPr>
          <a:xfrm>
            <a:off x="568324" y="2590711"/>
            <a:ext cx="12557125" cy="1169551"/>
          </a:xfrm>
          <a:prstGeom prst="rect">
            <a:avLst/>
          </a:prstGeom>
        </p:spPr>
        <p:txBody>
          <a:bodyPr wrap="square">
            <a:spAutoFit/>
          </a:bodyPr>
          <a:lstStyle/>
          <a:p>
            <a:pPr>
              <a:spcAft>
                <a:spcPts val="1200"/>
              </a:spcAft>
            </a:pPr>
            <a:r>
              <a:rPr lang="en-AU" sz="2000" b="1" dirty="0" smtClean="0"/>
              <a:t>Post-truth </a:t>
            </a:r>
            <a:r>
              <a:rPr lang="en-AU" sz="2000" b="1" dirty="0"/>
              <a:t>- an adjective defined as ‘relating to or denoting circumstances in which objective facts are less influential in shaping public opinion than appeals to emotion and personal belief’</a:t>
            </a:r>
          </a:p>
          <a:p>
            <a:pPr algn="r"/>
            <a:r>
              <a:rPr lang="en-AU" sz="2000" b="1" dirty="0"/>
              <a:t>		</a:t>
            </a:r>
            <a:r>
              <a:rPr lang="en-AU" b="1" dirty="0" smtClean="0">
                <a:solidFill>
                  <a:srgbClr val="5DAEC9"/>
                </a:solidFill>
              </a:rPr>
              <a:t>― </a:t>
            </a:r>
            <a:r>
              <a:rPr lang="en-AU" b="1" dirty="0">
                <a:solidFill>
                  <a:srgbClr val="5DAEC9"/>
                </a:solidFill>
              </a:rPr>
              <a:t>Oxford Dictionaries </a:t>
            </a:r>
            <a:r>
              <a:rPr lang="en-AU" b="1" dirty="0" smtClean="0">
                <a:solidFill>
                  <a:srgbClr val="5DAEC9"/>
                </a:solidFill>
                <a:hlinkClick r:id="rId2"/>
              </a:rPr>
              <a:t>Word of the Year 2016</a:t>
            </a:r>
            <a:r>
              <a:rPr lang="en-AU" b="1" dirty="0" smtClean="0">
                <a:solidFill>
                  <a:srgbClr val="5DAEC9"/>
                </a:solidFill>
              </a:rPr>
              <a:t> </a:t>
            </a:r>
            <a:endParaRPr lang="en-AU" b="1" dirty="0">
              <a:solidFill>
                <a:srgbClr val="5DAEC9"/>
              </a:solidFill>
            </a:endParaRPr>
          </a:p>
        </p:txBody>
      </p:sp>
      <p:sp>
        <p:nvSpPr>
          <p:cNvPr id="6" name="Rectangle 5"/>
          <p:cNvSpPr/>
          <p:nvPr/>
        </p:nvSpPr>
        <p:spPr>
          <a:xfrm>
            <a:off x="549275" y="5434310"/>
            <a:ext cx="12642850" cy="1107996"/>
          </a:xfrm>
          <a:prstGeom prst="rect">
            <a:avLst/>
          </a:prstGeom>
        </p:spPr>
        <p:txBody>
          <a:bodyPr wrap="square">
            <a:spAutoFit/>
          </a:bodyPr>
          <a:lstStyle/>
          <a:p>
            <a:pPr>
              <a:spcAft>
                <a:spcPts val="1200"/>
              </a:spcAft>
            </a:pPr>
            <a:r>
              <a:rPr lang="en-AU" sz="2000" b="1" dirty="0" smtClean="0">
                <a:latin typeface="Century Gothic" panose="020B0502020202020204" pitchFamily="34" charset="0"/>
              </a:rPr>
              <a:t>‘People in this country have had enough of experts</a:t>
            </a:r>
            <a:r>
              <a:rPr lang="en-AU" sz="2000" b="1" dirty="0" smtClean="0"/>
              <a:t>’</a:t>
            </a:r>
          </a:p>
          <a:p>
            <a:pPr algn="r"/>
            <a:r>
              <a:rPr lang="en-AU" b="1" dirty="0">
                <a:solidFill>
                  <a:srgbClr val="5DAEC9"/>
                </a:solidFill>
              </a:rPr>
              <a:t>― </a:t>
            </a:r>
            <a:r>
              <a:rPr lang="en-AU" b="1" dirty="0" smtClean="0">
                <a:solidFill>
                  <a:srgbClr val="5DAEC9"/>
                </a:solidFill>
              </a:rPr>
              <a:t>Michael Gove (former UK Justice Secretary and prominent ‘Leave’ campaigner), when asked to name any economists who supported ‘Brexit’, 3</a:t>
            </a:r>
            <a:r>
              <a:rPr lang="en-AU" b="1" baseline="30000" dirty="0" smtClean="0">
                <a:solidFill>
                  <a:srgbClr val="5DAEC9"/>
                </a:solidFill>
              </a:rPr>
              <a:t>rd</a:t>
            </a:r>
            <a:r>
              <a:rPr lang="en-AU" b="1" dirty="0" smtClean="0">
                <a:solidFill>
                  <a:srgbClr val="5DAEC9"/>
                </a:solidFill>
              </a:rPr>
              <a:t> June 2016</a:t>
            </a:r>
            <a:endParaRPr lang="en-AU" b="1" dirty="0">
              <a:solidFill>
                <a:srgbClr val="5DAEC9"/>
              </a:solidFill>
            </a:endParaRPr>
          </a:p>
        </p:txBody>
      </p:sp>
      <p:sp>
        <p:nvSpPr>
          <p:cNvPr id="7" name="Rectangle 6"/>
          <p:cNvSpPr/>
          <p:nvPr/>
        </p:nvSpPr>
        <p:spPr>
          <a:xfrm>
            <a:off x="568324" y="3886111"/>
            <a:ext cx="12557125" cy="1446550"/>
          </a:xfrm>
          <a:prstGeom prst="rect">
            <a:avLst/>
          </a:prstGeom>
        </p:spPr>
        <p:txBody>
          <a:bodyPr wrap="square">
            <a:spAutoFit/>
          </a:bodyPr>
          <a:lstStyle/>
          <a:p>
            <a:pPr>
              <a:spcAft>
                <a:spcPts val="1200"/>
              </a:spcAft>
            </a:pPr>
            <a:r>
              <a:rPr lang="en-AU" sz="2000" b="1" dirty="0"/>
              <a:t>‘People that say that facts are facts — they’re not really facts. Everybody has a way of interpreting them to be the truth or not </a:t>
            </a:r>
            <a:r>
              <a:rPr lang="en-AU" sz="2000" b="1" dirty="0" smtClean="0"/>
              <a:t>true. There’s </a:t>
            </a:r>
            <a:r>
              <a:rPr lang="en-AU" sz="2000" b="1" dirty="0"/>
              <a:t>no such thing, unfortunately, anymore of </a:t>
            </a:r>
            <a:r>
              <a:rPr lang="en-AU" sz="2000" b="1" dirty="0" smtClean="0"/>
              <a:t>facts’</a:t>
            </a:r>
            <a:endParaRPr lang="en-AU" sz="2000" b="1" dirty="0"/>
          </a:p>
          <a:p>
            <a:pPr algn="r"/>
            <a:r>
              <a:rPr lang="en-AU" sz="2000" b="1" dirty="0"/>
              <a:t>		</a:t>
            </a:r>
            <a:r>
              <a:rPr lang="en-AU" b="1" dirty="0" smtClean="0">
                <a:solidFill>
                  <a:srgbClr val="5DAEC9"/>
                </a:solidFill>
              </a:rPr>
              <a:t>― Scottie Nell Hughes (Political Editor of ‘Rights Alerts’, CNN commentator and prominent Donald Trump supporter), 30</a:t>
            </a:r>
            <a:r>
              <a:rPr lang="en-AU" b="1" baseline="30000" dirty="0" smtClean="0">
                <a:solidFill>
                  <a:srgbClr val="5DAEC9"/>
                </a:solidFill>
              </a:rPr>
              <a:t>th</a:t>
            </a:r>
            <a:r>
              <a:rPr lang="en-AU" b="1" dirty="0" smtClean="0">
                <a:solidFill>
                  <a:srgbClr val="5DAEC9"/>
                </a:solidFill>
              </a:rPr>
              <a:t> November 2016  </a:t>
            </a:r>
            <a:endParaRPr lang="en-AU" b="1" dirty="0">
              <a:solidFill>
                <a:srgbClr val="5DAEC9"/>
              </a:solidFill>
            </a:endParaRPr>
          </a:p>
        </p:txBody>
      </p:sp>
    </p:spTree>
    <p:extLst>
      <p:ext uri="{BB962C8B-B14F-4D97-AF65-F5344CB8AC3E}">
        <p14:creationId xmlns:p14="http://schemas.microsoft.com/office/powerpoint/2010/main" val="34913127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25510" y="96626"/>
            <a:ext cx="12604831" cy="870420"/>
          </a:xfrm>
        </p:spPr>
        <p:txBody>
          <a:bodyPr>
            <a:noAutofit/>
          </a:bodyPr>
          <a:lstStyle/>
          <a:p>
            <a:r>
              <a:rPr lang="en-US" sz="2800" dirty="0" smtClean="0"/>
              <a:t>More Australians are getting more education …</a:t>
            </a:r>
            <a:endParaRPr lang="en-US" sz="2800" dirty="0"/>
          </a:p>
        </p:txBody>
      </p:sp>
      <p:sp>
        <p:nvSpPr>
          <p:cNvPr id="12" name="Text Placeholder 11"/>
          <p:cNvSpPr>
            <a:spLocks noGrp="1"/>
          </p:cNvSpPr>
          <p:nvPr>
            <p:ph type="body" idx="14"/>
          </p:nvPr>
        </p:nvSpPr>
        <p:spPr>
          <a:xfrm>
            <a:off x="535034" y="1263925"/>
            <a:ext cx="5989591" cy="774425"/>
          </a:xfrm>
        </p:spPr>
        <p:txBody>
          <a:bodyPr anchor="t">
            <a:normAutofit/>
          </a:bodyPr>
          <a:lstStyle/>
          <a:p>
            <a:r>
              <a:rPr lang="en-US" sz="2200" dirty="0" smtClean="0">
                <a:latin typeface="Century Gothic" panose="020B0502020202020204" pitchFamily="34" charset="0"/>
              </a:rPr>
              <a:t>Australians with some kind of post-secondary school qualification</a:t>
            </a:r>
            <a:endParaRPr lang="en-US" sz="2200" dirty="0">
              <a:latin typeface="Century Gothic" panose="020B0502020202020204" pitchFamily="34" charset="0"/>
            </a:endParaRPr>
          </a:p>
        </p:txBody>
      </p:sp>
      <p:sp>
        <p:nvSpPr>
          <p:cNvPr id="7" name="Text Placeholder 11"/>
          <p:cNvSpPr>
            <a:spLocks noGrp="1"/>
          </p:cNvSpPr>
          <p:nvPr>
            <p:ph type="body" idx="14"/>
          </p:nvPr>
        </p:nvSpPr>
        <p:spPr>
          <a:xfrm>
            <a:off x="7044723" y="1292499"/>
            <a:ext cx="6185501" cy="736325"/>
          </a:xfrm>
        </p:spPr>
        <p:txBody>
          <a:bodyPr anchor="t">
            <a:noAutofit/>
          </a:bodyPr>
          <a:lstStyle/>
          <a:p>
            <a:r>
              <a:rPr lang="en-AU" sz="2200" dirty="0" smtClean="0">
                <a:latin typeface="Century Gothic" panose="020B0502020202020204" pitchFamily="34" charset="0"/>
              </a:rPr>
              <a:t>Australians with no formal educational qualification beyond Year 10</a:t>
            </a:r>
            <a:endParaRPr lang="en-US" sz="2200" dirty="0">
              <a:latin typeface="Century Gothic" panose="020B0502020202020204" pitchFamily="34" charset="0"/>
            </a:endParaRPr>
          </a:p>
        </p:txBody>
      </p:sp>
      <p:sp>
        <p:nvSpPr>
          <p:cNvPr id="15" name="Text Box 218"/>
          <p:cNvSpPr txBox="1">
            <a:spLocks noChangeArrowheads="1"/>
          </p:cNvSpPr>
          <p:nvPr/>
        </p:nvSpPr>
        <p:spPr bwMode="auto">
          <a:xfrm>
            <a:off x="752772" y="7025290"/>
            <a:ext cx="10277178" cy="25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sz="1000" i="1" dirty="0" smtClean="0">
                <a:solidFill>
                  <a:srgbClr val="003366"/>
                </a:solidFill>
                <a:latin typeface="Century Gothic" panose="020B0502020202020204" pitchFamily="34" charset="0"/>
                <a:cs typeface="Arial" panose="020B0604020202020204" pitchFamily="34" charset="0"/>
              </a:rPr>
              <a:t>Source: </a:t>
            </a:r>
            <a:r>
              <a:rPr lang="en-AU" sz="1000" dirty="0" smtClean="0">
                <a:solidFill>
                  <a:srgbClr val="003366"/>
                </a:solidFill>
                <a:latin typeface="Century Gothic" panose="020B0502020202020204" pitchFamily="34" charset="0"/>
                <a:cs typeface="Arial" panose="020B0604020202020204" pitchFamily="34" charset="0"/>
              </a:rPr>
              <a:t>ABS, </a:t>
            </a:r>
            <a:r>
              <a:rPr lang="en-AU" sz="1000" i="1" dirty="0" smtClean="0">
                <a:solidFill>
                  <a:srgbClr val="003366"/>
                </a:solidFill>
                <a:latin typeface="Century Gothic" panose="020B0502020202020204" pitchFamily="34" charset="0"/>
                <a:cs typeface="Arial" panose="020B0604020202020204" pitchFamily="34" charset="0"/>
              </a:rPr>
              <a:t>Education and Work</a:t>
            </a:r>
            <a:r>
              <a:rPr lang="en-AU" sz="1000" dirty="0" smtClean="0">
                <a:solidFill>
                  <a:srgbClr val="003366"/>
                </a:solidFill>
                <a:latin typeface="Century Gothic" panose="020B0502020202020204" pitchFamily="34" charset="0"/>
                <a:cs typeface="Arial" panose="020B0604020202020204" pitchFamily="34" charset="0"/>
              </a:rPr>
              <a:t> (6227.0).</a:t>
            </a:r>
            <a:endParaRPr lang="en-US" sz="1000" dirty="0">
              <a:solidFill>
                <a:srgbClr val="003366"/>
              </a:solidFill>
              <a:latin typeface="Century Gothic" panose="020B0502020202020204" pitchFamily="34" charset="0"/>
              <a:cs typeface="Arial" panose="020B0604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824796362"/>
              </p:ext>
            </p:extLst>
          </p:nvPr>
        </p:nvGraphicFramePr>
        <p:xfrm>
          <a:off x="533235" y="2052528"/>
          <a:ext cx="5648489" cy="46149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1248626039"/>
              </p:ext>
            </p:extLst>
          </p:nvPr>
        </p:nvGraphicFramePr>
        <p:xfrm>
          <a:off x="7029286" y="2090628"/>
          <a:ext cx="5648490" cy="47864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97753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25510" y="96626"/>
            <a:ext cx="12604831" cy="870420"/>
          </a:xfrm>
        </p:spPr>
        <p:txBody>
          <a:bodyPr>
            <a:noAutofit/>
          </a:bodyPr>
          <a:lstStyle/>
          <a:p>
            <a:r>
              <a:rPr lang="en-US" sz="2800" dirty="0" smtClean="0"/>
              <a:t>… but they may not be getting </a:t>
            </a:r>
            <a:r>
              <a:rPr lang="en-US" sz="2800" i="1" dirty="0" smtClean="0"/>
              <a:t>better</a:t>
            </a:r>
            <a:r>
              <a:rPr lang="en-US" sz="2800" dirty="0" smtClean="0"/>
              <a:t> education</a:t>
            </a:r>
            <a:endParaRPr lang="en-US" sz="2800" dirty="0"/>
          </a:p>
        </p:txBody>
      </p:sp>
      <p:sp>
        <p:nvSpPr>
          <p:cNvPr id="12" name="Text Placeholder 11"/>
          <p:cNvSpPr>
            <a:spLocks noGrp="1"/>
          </p:cNvSpPr>
          <p:nvPr>
            <p:ph type="body" idx="14"/>
          </p:nvPr>
        </p:nvSpPr>
        <p:spPr>
          <a:xfrm>
            <a:off x="535034" y="1263925"/>
            <a:ext cx="5989591" cy="774425"/>
          </a:xfrm>
        </p:spPr>
        <p:txBody>
          <a:bodyPr anchor="t">
            <a:normAutofit/>
          </a:bodyPr>
          <a:lstStyle/>
          <a:p>
            <a:r>
              <a:rPr lang="en-US" sz="2200" dirty="0" smtClean="0">
                <a:latin typeface="Century Gothic" panose="020B0502020202020204" pitchFamily="34" charset="0"/>
              </a:rPr>
              <a:t>Australia’s average PISA scores compared with OECD average</a:t>
            </a:r>
            <a:endParaRPr lang="en-US" sz="2200" dirty="0">
              <a:latin typeface="Century Gothic" panose="020B0502020202020204" pitchFamily="34" charset="0"/>
            </a:endParaRPr>
          </a:p>
        </p:txBody>
      </p:sp>
      <p:sp>
        <p:nvSpPr>
          <p:cNvPr id="7" name="Text Placeholder 11"/>
          <p:cNvSpPr>
            <a:spLocks noGrp="1"/>
          </p:cNvSpPr>
          <p:nvPr>
            <p:ph type="body" idx="14"/>
          </p:nvPr>
        </p:nvSpPr>
        <p:spPr>
          <a:xfrm>
            <a:off x="7044723" y="1292499"/>
            <a:ext cx="6185501" cy="736325"/>
          </a:xfrm>
        </p:spPr>
        <p:txBody>
          <a:bodyPr anchor="t">
            <a:noAutofit/>
          </a:bodyPr>
          <a:lstStyle/>
          <a:p>
            <a:r>
              <a:rPr lang="en-AU" sz="2200" dirty="0" smtClean="0">
                <a:latin typeface="Century Gothic" panose="020B0502020202020204" pitchFamily="34" charset="0"/>
              </a:rPr>
              <a:t>High and low performers in Australia</a:t>
            </a:r>
            <a:endParaRPr lang="en-US" sz="2200" dirty="0">
              <a:latin typeface="Century Gothic" panose="020B0502020202020204" pitchFamily="34" charset="0"/>
            </a:endParaRPr>
          </a:p>
        </p:txBody>
      </p:sp>
      <p:sp>
        <p:nvSpPr>
          <p:cNvPr id="15" name="Text Box 218"/>
          <p:cNvSpPr txBox="1">
            <a:spLocks noChangeArrowheads="1"/>
          </p:cNvSpPr>
          <p:nvPr/>
        </p:nvSpPr>
        <p:spPr bwMode="auto">
          <a:xfrm>
            <a:off x="752772" y="7025290"/>
            <a:ext cx="10277178" cy="564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sz="1000" i="1" dirty="0" smtClean="0">
                <a:solidFill>
                  <a:srgbClr val="003366"/>
                </a:solidFill>
                <a:latin typeface="Century Gothic" panose="020B0502020202020204" pitchFamily="34" charset="0"/>
                <a:cs typeface="Arial" panose="020B0604020202020204" pitchFamily="34" charset="0"/>
              </a:rPr>
              <a:t>Note: </a:t>
            </a:r>
            <a:r>
              <a:rPr lang="en-US" sz="1000" dirty="0" smtClean="0">
                <a:solidFill>
                  <a:srgbClr val="003366"/>
                </a:solidFill>
                <a:latin typeface="Century Gothic" panose="020B0502020202020204" pitchFamily="34" charset="0"/>
                <a:cs typeface="Arial" panose="020B0604020202020204" pitchFamily="34" charset="0"/>
              </a:rPr>
              <a:t> Scores are averaged across reading (2000 onwards), mathematical literacy (2003 onwards) and scientific literacy(2006 onwards).</a:t>
            </a:r>
          </a:p>
          <a:p>
            <a:pPr eaLnBrk="1" hangingPunct="1"/>
            <a:r>
              <a:rPr lang="en-US" sz="1000" i="1" dirty="0" smtClean="0">
                <a:solidFill>
                  <a:srgbClr val="003366"/>
                </a:solidFill>
                <a:latin typeface="Century Gothic" panose="020B0502020202020204" pitchFamily="34" charset="0"/>
                <a:cs typeface="Arial" panose="020B0604020202020204" pitchFamily="34" charset="0"/>
              </a:rPr>
              <a:t>Source: </a:t>
            </a:r>
            <a:r>
              <a:rPr lang="en-US" sz="1000" dirty="0" smtClean="0">
                <a:solidFill>
                  <a:srgbClr val="003366"/>
                </a:solidFill>
                <a:latin typeface="Century Gothic" panose="020B0502020202020204" pitchFamily="34" charset="0"/>
                <a:cs typeface="Arial" panose="020B0604020202020204" pitchFamily="34" charset="0"/>
              </a:rPr>
              <a:t>Sue Thomson, Lisa De </a:t>
            </a:r>
            <a:r>
              <a:rPr lang="en-US" sz="1000" dirty="0" err="1" smtClean="0">
                <a:solidFill>
                  <a:srgbClr val="003366"/>
                </a:solidFill>
                <a:latin typeface="Century Gothic" panose="020B0502020202020204" pitchFamily="34" charset="0"/>
                <a:cs typeface="Arial" panose="020B0604020202020204" pitchFamily="34" charset="0"/>
              </a:rPr>
              <a:t>Bortoli</a:t>
            </a:r>
            <a:r>
              <a:rPr lang="en-US" sz="1000" dirty="0" smtClean="0">
                <a:solidFill>
                  <a:srgbClr val="003366"/>
                </a:solidFill>
                <a:latin typeface="Century Gothic" panose="020B0502020202020204" pitchFamily="34" charset="0"/>
                <a:cs typeface="Arial" panose="020B0604020202020204" pitchFamily="34" charset="0"/>
              </a:rPr>
              <a:t> and </a:t>
            </a:r>
            <a:r>
              <a:rPr lang="en-US" sz="1000" dirty="0">
                <a:solidFill>
                  <a:srgbClr val="003366"/>
                </a:solidFill>
                <a:latin typeface="Century Gothic" panose="020B0502020202020204" pitchFamily="34" charset="0"/>
                <a:cs typeface="Arial" panose="020B0604020202020204" pitchFamily="34" charset="0"/>
              </a:rPr>
              <a:t>Catherine Underwood, </a:t>
            </a:r>
            <a:r>
              <a:rPr lang="en-AU" sz="1000" dirty="0" smtClean="0">
                <a:solidFill>
                  <a:srgbClr val="003366"/>
                </a:solidFill>
                <a:latin typeface="Century Gothic" panose="020B0502020202020204" pitchFamily="34" charset="0"/>
                <a:cs typeface="Arial" panose="020B0604020202020204" pitchFamily="34" charset="0"/>
                <a:hlinkClick r:id="rId2"/>
              </a:rPr>
              <a:t>PISA 2015: A first look at Australian student’s [sic] performance</a:t>
            </a:r>
            <a:r>
              <a:rPr lang="en-AU" sz="1000" dirty="0" smtClean="0">
                <a:solidFill>
                  <a:srgbClr val="003366"/>
                </a:solidFill>
                <a:latin typeface="Century Gothic" panose="020B0502020202020204" pitchFamily="34" charset="0"/>
                <a:cs typeface="Arial" panose="020B0604020202020204" pitchFamily="34" charset="0"/>
              </a:rPr>
              <a:t>, Australian Council for Educational Research, December 2016.</a:t>
            </a:r>
            <a:endParaRPr lang="en-US" sz="1000" dirty="0">
              <a:solidFill>
                <a:srgbClr val="003366"/>
              </a:solidFill>
              <a:latin typeface="Century Gothic" panose="020B0502020202020204" pitchFamily="34" charset="0"/>
              <a:cs typeface="Arial" panose="020B060402020202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3904266188"/>
              </p:ext>
            </p:extLst>
          </p:nvPr>
        </p:nvGraphicFramePr>
        <p:xfrm>
          <a:off x="580861" y="2090627"/>
          <a:ext cx="5448464" cy="46816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3464711408"/>
              </p:ext>
            </p:extLst>
          </p:nvPr>
        </p:nvGraphicFramePr>
        <p:xfrm>
          <a:off x="7070725" y="1990724"/>
          <a:ext cx="5988050" cy="47720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28566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Graphic spid="1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92185" y="172826"/>
            <a:ext cx="12604831" cy="870420"/>
          </a:xfrm>
        </p:spPr>
        <p:txBody>
          <a:bodyPr>
            <a:noAutofit/>
          </a:bodyPr>
          <a:lstStyle/>
          <a:p>
            <a:r>
              <a:rPr lang="en-US" sz="2800" dirty="0" smtClean="0"/>
              <a:t>The sum of the different sectors’ shares of GDP can’t be more than 100%</a:t>
            </a:r>
            <a:endParaRPr lang="en-US" sz="2800" dirty="0"/>
          </a:p>
        </p:txBody>
      </p:sp>
      <p:sp>
        <p:nvSpPr>
          <p:cNvPr id="15" name="Text Box 218"/>
          <p:cNvSpPr txBox="1">
            <a:spLocks noChangeArrowheads="1"/>
          </p:cNvSpPr>
          <p:nvPr/>
        </p:nvSpPr>
        <p:spPr bwMode="auto">
          <a:xfrm>
            <a:off x="679450" y="7199313"/>
            <a:ext cx="948824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sz="1000" i="1" dirty="0" smtClean="0">
                <a:solidFill>
                  <a:srgbClr val="003366"/>
                </a:solidFill>
                <a:latin typeface="Century Gothic" panose="020B0502020202020204" pitchFamily="34" charset="0"/>
              </a:rPr>
              <a:t>Note: </a:t>
            </a:r>
            <a:r>
              <a:rPr lang="en-US" sz="1000" dirty="0" smtClean="0">
                <a:solidFill>
                  <a:srgbClr val="003366"/>
                </a:solidFill>
                <a:latin typeface="Century Gothic" panose="020B0502020202020204" pitchFamily="34" charset="0"/>
              </a:rPr>
              <a:t>Figures for New Zealand and Canada are for 2012. Mining and energy is derived as ‘Industry’ minus manufacturing.</a:t>
            </a:r>
          </a:p>
          <a:p>
            <a:pPr eaLnBrk="1" hangingPunct="1"/>
            <a:r>
              <a:rPr lang="en-US" sz="1000" i="1" dirty="0" smtClean="0">
                <a:solidFill>
                  <a:srgbClr val="003366"/>
                </a:solidFill>
                <a:latin typeface="Century Gothic" panose="020B0502020202020204" pitchFamily="34" charset="0"/>
              </a:rPr>
              <a:t>Source: </a:t>
            </a:r>
            <a:r>
              <a:rPr lang="en-US" sz="1000" dirty="0" smtClean="0">
                <a:solidFill>
                  <a:srgbClr val="003366"/>
                </a:solidFill>
                <a:latin typeface="Century Gothic" panose="020B0502020202020204" pitchFamily="34" charset="0"/>
              </a:rPr>
              <a:t> OECD, </a:t>
            </a:r>
            <a:r>
              <a:rPr lang="en-US" sz="1000" dirty="0" smtClean="0">
                <a:solidFill>
                  <a:srgbClr val="003366"/>
                </a:solidFill>
                <a:latin typeface="Century Gothic" panose="020B0502020202020204" pitchFamily="34" charset="0"/>
                <a:hlinkClick r:id="rId2"/>
              </a:rPr>
              <a:t>Value added by indicator</a:t>
            </a:r>
            <a:endParaRPr lang="en-US" sz="1000" dirty="0">
              <a:solidFill>
                <a:srgbClr val="003366"/>
              </a:solidFill>
              <a:latin typeface="Century Gothic" panose="020B0502020202020204" pitchFamily="34" charset="0"/>
            </a:endParaRPr>
          </a:p>
        </p:txBody>
      </p:sp>
      <p:sp>
        <p:nvSpPr>
          <p:cNvPr id="18" name="Text Placeholder 11"/>
          <p:cNvSpPr>
            <a:spLocks noGrp="1"/>
          </p:cNvSpPr>
          <p:nvPr>
            <p:ph type="body" idx="14"/>
          </p:nvPr>
        </p:nvSpPr>
        <p:spPr>
          <a:xfrm>
            <a:off x="618780" y="1389003"/>
            <a:ext cx="3857970" cy="318557"/>
          </a:xfrm>
        </p:spPr>
        <p:txBody>
          <a:bodyPr>
            <a:noAutofit/>
          </a:bodyPr>
          <a:lstStyle/>
          <a:p>
            <a:r>
              <a:rPr lang="en-US" dirty="0" smtClean="0">
                <a:latin typeface="Century Gothic" panose="020B0502020202020204" pitchFamily="34" charset="0"/>
              </a:rPr>
              <a:t>Agriculture, forestry &amp; fishing</a:t>
            </a:r>
            <a:endParaRPr lang="en-US" dirty="0">
              <a:latin typeface="Century Gothic" panose="020B0502020202020204" pitchFamily="34" charset="0"/>
            </a:endParaRPr>
          </a:p>
        </p:txBody>
      </p:sp>
      <p:graphicFrame>
        <p:nvGraphicFramePr>
          <p:cNvPr id="16" name="Chart 15"/>
          <p:cNvGraphicFramePr>
            <a:graphicFrameLocks/>
          </p:cNvGraphicFramePr>
          <p:nvPr>
            <p:extLst>
              <p:ext uri="{D42A27DB-BD31-4B8C-83A1-F6EECF244321}">
                <p14:modId xmlns:p14="http://schemas.microsoft.com/office/powerpoint/2010/main" val="837604697"/>
              </p:ext>
            </p:extLst>
          </p:nvPr>
        </p:nvGraphicFramePr>
        <p:xfrm>
          <a:off x="588965" y="1838326"/>
          <a:ext cx="4097335" cy="2457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4102166822"/>
              </p:ext>
            </p:extLst>
          </p:nvPr>
        </p:nvGraphicFramePr>
        <p:xfrm>
          <a:off x="4894265" y="1847851"/>
          <a:ext cx="4097335" cy="2457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3014173140"/>
              </p:ext>
            </p:extLst>
          </p:nvPr>
        </p:nvGraphicFramePr>
        <p:xfrm>
          <a:off x="9275765" y="1838326"/>
          <a:ext cx="4097335" cy="24574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extLst>
              <p:ext uri="{D42A27DB-BD31-4B8C-83A1-F6EECF244321}">
                <p14:modId xmlns:p14="http://schemas.microsoft.com/office/powerpoint/2010/main" val="2609515403"/>
              </p:ext>
            </p:extLst>
          </p:nvPr>
        </p:nvGraphicFramePr>
        <p:xfrm>
          <a:off x="569915" y="4619626"/>
          <a:ext cx="4097335" cy="2457450"/>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 Placeholder 11"/>
          <p:cNvSpPr>
            <a:spLocks noGrp="1"/>
          </p:cNvSpPr>
          <p:nvPr>
            <p:ph type="body" idx="14"/>
          </p:nvPr>
        </p:nvSpPr>
        <p:spPr>
          <a:xfrm>
            <a:off x="4924080" y="1389003"/>
            <a:ext cx="3857970" cy="318557"/>
          </a:xfrm>
        </p:spPr>
        <p:txBody>
          <a:bodyPr>
            <a:noAutofit/>
          </a:bodyPr>
          <a:lstStyle/>
          <a:p>
            <a:r>
              <a:rPr lang="en-US" dirty="0" smtClean="0">
                <a:latin typeface="Century Gothic" panose="020B0502020202020204" pitchFamily="34" charset="0"/>
              </a:rPr>
              <a:t>Mining and energy</a:t>
            </a:r>
            <a:endParaRPr lang="en-US" dirty="0">
              <a:latin typeface="Century Gothic" panose="020B0502020202020204" pitchFamily="34" charset="0"/>
            </a:endParaRPr>
          </a:p>
        </p:txBody>
      </p:sp>
      <p:sp>
        <p:nvSpPr>
          <p:cNvPr id="24" name="Text Placeholder 11"/>
          <p:cNvSpPr>
            <a:spLocks noGrp="1"/>
          </p:cNvSpPr>
          <p:nvPr>
            <p:ph type="body" idx="14"/>
          </p:nvPr>
        </p:nvSpPr>
        <p:spPr>
          <a:xfrm>
            <a:off x="9381780" y="1389003"/>
            <a:ext cx="3857970" cy="318557"/>
          </a:xfrm>
        </p:spPr>
        <p:txBody>
          <a:bodyPr>
            <a:noAutofit/>
          </a:bodyPr>
          <a:lstStyle/>
          <a:p>
            <a:r>
              <a:rPr lang="en-US" dirty="0" smtClean="0">
                <a:latin typeface="Century Gothic" panose="020B0502020202020204" pitchFamily="34" charset="0"/>
              </a:rPr>
              <a:t>Manufacturing</a:t>
            </a:r>
            <a:endParaRPr lang="en-US" dirty="0">
              <a:latin typeface="Century Gothic" panose="020B0502020202020204" pitchFamily="34" charset="0"/>
            </a:endParaRPr>
          </a:p>
        </p:txBody>
      </p:sp>
      <p:sp>
        <p:nvSpPr>
          <p:cNvPr id="25" name="Text Placeholder 11"/>
          <p:cNvSpPr>
            <a:spLocks noGrp="1"/>
          </p:cNvSpPr>
          <p:nvPr>
            <p:ph type="body" idx="14"/>
          </p:nvPr>
        </p:nvSpPr>
        <p:spPr>
          <a:xfrm>
            <a:off x="618780" y="4303653"/>
            <a:ext cx="3857970" cy="318557"/>
          </a:xfrm>
        </p:spPr>
        <p:txBody>
          <a:bodyPr>
            <a:noAutofit/>
          </a:bodyPr>
          <a:lstStyle/>
          <a:p>
            <a:r>
              <a:rPr lang="en-US" dirty="0" smtClean="0">
                <a:latin typeface="Century Gothic" panose="020B0502020202020204" pitchFamily="34" charset="0"/>
              </a:rPr>
              <a:t>Construction</a:t>
            </a:r>
            <a:endParaRPr lang="en-US" dirty="0">
              <a:latin typeface="Century Gothic" panose="020B0502020202020204" pitchFamily="34" charset="0"/>
            </a:endParaRPr>
          </a:p>
        </p:txBody>
      </p:sp>
      <p:sp>
        <p:nvSpPr>
          <p:cNvPr id="26" name="Text Placeholder 11"/>
          <p:cNvSpPr>
            <a:spLocks noGrp="1"/>
          </p:cNvSpPr>
          <p:nvPr>
            <p:ph type="body" idx="14"/>
          </p:nvPr>
        </p:nvSpPr>
        <p:spPr>
          <a:xfrm>
            <a:off x="4924080" y="4303653"/>
            <a:ext cx="3857970" cy="318557"/>
          </a:xfrm>
        </p:spPr>
        <p:txBody>
          <a:bodyPr>
            <a:noAutofit/>
          </a:bodyPr>
          <a:lstStyle/>
          <a:p>
            <a:r>
              <a:rPr lang="en-US" dirty="0" smtClean="0">
                <a:latin typeface="Century Gothic" panose="020B0502020202020204" pitchFamily="34" charset="0"/>
              </a:rPr>
              <a:t>Services</a:t>
            </a:r>
            <a:endParaRPr lang="en-US" dirty="0">
              <a:latin typeface="Century Gothic" panose="020B0502020202020204" pitchFamily="34" charset="0"/>
            </a:endParaRPr>
          </a:p>
        </p:txBody>
      </p:sp>
      <p:graphicFrame>
        <p:nvGraphicFramePr>
          <p:cNvPr id="28" name="Chart 27"/>
          <p:cNvGraphicFramePr>
            <a:graphicFrameLocks/>
          </p:cNvGraphicFramePr>
          <p:nvPr>
            <p:extLst>
              <p:ext uri="{D42A27DB-BD31-4B8C-83A1-F6EECF244321}">
                <p14:modId xmlns:p14="http://schemas.microsoft.com/office/powerpoint/2010/main" val="4200025415"/>
              </p:ext>
            </p:extLst>
          </p:nvPr>
        </p:nvGraphicFramePr>
        <p:xfrm>
          <a:off x="4851400" y="4657725"/>
          <a:ext cx="4092575" cy="24384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50631213"/>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92185" y="172826"/>
            <a:ext cx="12604831" cy="870420"/>
          </a:xfrm>
        </p:spPr>
        <p:txBody>
          <a:bodyPr>
            <a:noAutofit/>
          </a:bodyPr>
          <a:lstStyle/>
          <a:p>
            <a:r>
              <a:rPr lang="en-US" sz="2800" dirty="0" smtClean="0"/>
              <a:t>Manufacturing is </a:t>
            </a:r>
            <a:r>
              <a:rPr lang="en-US" sz="2800" i="1" dirty="0" smtClean="0"/>
              <a:t>not</a:t>
            </a:r>
            <a:r>
              <a:rPr lang="en-US" sz="2800" dirty="0" smtClean="0"/>
              <a:t> a high (</a:t>
            </a:r>
            <a:r>
              <a:rPr lang="en-AU" sz="2800" dirty="0" smtClean="0"/>
              <a:t>labour</a:t>
            </a:r>
            <a:r>
              <a:rPr lang="en-US" sz="2800" dirty="0" smtClean="0"/>
              <a:t>) productivity industry – at least, not in Australia …</a:t>
            </a:r>
            <a:endParaRPr lang="en-US" sz="2800" dirty="0"/>
          </a:p>
        </p:txBody>
      </p:sp>
      <p:sp>
        <p:nvSpPr>
          <p:cNvPr id="15" name="Text Box 218"/>
          <p:cNvSpPr txBox="1">
            <a:spLocks noChangeArrowheads="1"/>
          </p:cNvSpPr>
          <p:nvPr/>
        </p:nvSpPr>
        <p:spPr bwMode="auto">
          <a:xfrm>
            <a:off x="641349" y="6999288"/>
            <a:ext cx="10360025" cy="564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sz="1000" i="1" dirty="0" smtClean="0">
                <a:solidFill>
                  <a:srgbClr val="003366"/>
                </a:solidFill>
                <a:latin typeface="Century Gothic" panose="020B0502020202020204" pitchFamily="34" charset="0"/>
              </a:rPr>
              <a:t>Note: </a:t>
            </a:r>
            <a:r>
              <a:rPr lang="en-US" sz="1000" dirty="0" smtClean="0">
                <a:solidFill>
                  <a:srgbClr val="003366"/>
                </a:solidFill>
                <a:latin typeface="Century Gothic" panose="020B0502020202020204" pitchFamily="34" charset="0"/>
              </a:rPr>
              <a:t>Hours worked for each sector derived as the average of hours worked in the </a:t>
            </a:r>
            <a:r>
              <a:rPr lang="en-AU" sz="1000" dirty="0" smtClean="0">
                <a:solidFill>
                  <a:srgbClr val="003366"/>
                </a:solidFill>
                <a:latin typeface="Century Gothic" panose="020B0502020202020204" pitchFamily="34" charset="0"/>
              </a:rPr>
              <a:t>labour</a:t>
            </a:r>
            <a:r>
              <a:rPr lang="en-US" sz="1000" dirty="0" smtClean="0">
                <a:solidFill>
                  <a:srgbClr val="003366"/>
                </a:solidFill>
                <a:latin typeface="Century Gothic" panose="020B0502020202020204" pitchFamily="34" charset="0"/>
              </a:rPr>
              <a:t> force survey week for the middle month of each quarter of 2015-16, multiplied by 52, and multiplied by the average of employment in that sector over the middle month of each quarter.</a:t>
            </a:r>
          </a:p>
          <a:p>
            <a:pPr eaLnBrk="1" hangingPunct="1"/>
            <a:r>
              <a:rPr lang="en-US" sz="1000" i="1" dirty="0" smtClean="0">
                <a:solidFill>
                  <a:srgbClr val="003366"/>
                </a:solidFill>
                <a:latin typeface="Century Gothic" panose="020B0502020202020204" pitchFamily="34" charset="0"/>
              </a:rPr>
              <a:t>Sources: </a:t>
            </a:r>
            <a:r>
              <a:rPr lang="en-US" sz="1000" dirty="0" smtClean="0">
                <a:solidFill>
                  <a:srgbClr val="003366"/>
                </a:solidFill>
                <a:latin typeface="Century Gothic" panose="020B0502020202020204" pitchFamily="34" charset="0"/>
              </a:rPr>
              <a:t> ABS, </a:t>
            </a:r>
            <a:r>
              <a:rPr lang="en-US" sz="1000" i="1" dirty="0" smtClean="0">
                <a:solidFill>
                  <a:srgbClr val="003366"/>
                </a:solidFill>
                <a:latin typeface="Century Gothic" panose="020B0502020202020204" pitchFamily="34" charset="0"/>
              </a:rPr>
              <a:t>Australian System of National Accounts</a:t>
            </a:r>
            <a:r>
              <a:rPr lang="en-US" sz="1000" dirty="0" smtClean="0">
                <a:solidFill>
                  <a:srgbClr val="003366"/>
                </a:solidFill>
                <a:latin typeface="Century Gothic" panose="020B0502020202020204" pitchFamily="34" charset="0"/>
              </a:rPr>
              <a:t> (5204.0) and </a:t>
            </a:r>
            <a:r>
              <a:rPr lang="en-AU" sz="1000" dirty="0">
                <a:solidFill>
                  <a:srgbClr val="003366"/>
                </a:solidFill>
                <a:latin typeface="Century Gothic" panose="020B0502020202020204" pitchFamily="34" charset="0"/>
              </a:rPr>
              <a:t> </a:t>
            </a:r>
            <a:r>
              <a:rPr lang="en-AU" sz="1000" i="1" dirty="0">
                <a:solidFill>
                  <a:srgbClr val="003366"/>
                </a:solidFill>
                <a:latin typeface="Century Gothic" panose="020B0502020202020204" pitchFamily="34" charset="0"/>
              </a:rPr>
              <a:t>Labour Force, Australia, Detailed, </a:t>
            </a:r>
            <a:r>
              <a:rPr lang="en-AU" sz="1000" i="1" dirty="0" smtClean="0">
                <a:solidFill>
                  <a:srgbClr val="003366"/>
                </a:solidFill>
                <a:latin typeface="Century Gothic" panose="020B0502020202020204" pitchFamily="34" charset="0"/>
              </a:rPr>
              <a:t>Quarterly </a:t>
            </a:r>
            <a:r>
              <a:rPr lang="en-AU" sz="1000" dirty="0" smtClean="0">
                <a:solidFill>
                  <a:srgbClr val="003366"/>
                </a:solidFill>
                <a:latin typeface="Century Gothic" panose="020B0502020202020204" pitchFamily="34" charset="0"/>
              </a:rPr>
              <a:t>(6291.0.55.003). </a:t>
            </a:r>
            <a:endParaRPr lang="en-US" sz="1000" dirty="0">
              <a:solidFill>
                <a:srgbClr val="003366"/>
              </a:solidFill>
              <a:latin typeface="Century Gothic" panose="020B0502020202020204" pitchFamily="34" charset="0"/>
            </a:endParaRPr>
          </a:p>
        </p:txBody>
      </p:sp>
      <p:sp>
        <p:nvSpPr>
          <p:cNvPr id="18" name="Text Placeholder 11"/>
          <p:cNvSpPr>
            <a:spLocks noGrp="1"/>
          </p:cNvSpPr>
          <p:nvPr>
            <p:ph type="body" idx="14"/>
          </p:nvPr>
        </p:nvSpPr>
        <p:spPr>
          <a:xfrm>
            <a:off x="733080" y="1350903"/>
            <a:ext cx="9668220" cy="318557"/>
          </a:xfrm>
        </p:spPr>
        <p:txBody>
          <a:bodyPr>
            <a:noAutofit/>
          </a:bodyPr>
          <a:lstStyle/>
          <a:p>
            <a:r>
              <a:rPr lang="en-US" dirty="0" smtClean="0">
                <a:latin typeface="Century Gothic" panose="020B0502020202020204" pitchFamily="34" charset="0"/>
              </a:rPr>
              <a:t>Gross value added per hour worked, by industry, 2015-16</a:t>
            </a:r>
            <a:endParaRPr lang="en-US" dirty="0">
              <a:latin typeface="Century Gothic" panose="020B0502020202020204" pitchFamily="34" charset="0"/>
            </a:endParaRPr>
          </a:p>
        </p:txBody>
      </p:sp>
      <p:graphicFrame>
        <p:nvGraphicFramePr>
          <p:cNvPr id="27" name="Chart 26"/>
          <p:cNvGraphicFramePr>
            <a:graphicFrameLocks/>
          </p:cNvGraphicFramePr>
          <p:nvPr>
            <p:extLst>
              <p:ext uri="{D42A27DB-BD31-4B8C-83A1-F6EECF244321}">
                <p14:modId xmlns:p14="http://schemas.microsoft.com/office/powerpoint/2010/main" val="3255970177"/>
              </p:ext>
            </p:extLst>
          </p:nvPr>
        </p:nvGraphicFramePr>
        <p:xfrm>
          <a:off x="552450" y="1724025"/>
          <a:ext cx="12868275" cy="5343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8876389"/>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92185" y="172826"/>
            <a:ext cx="12604831" cy="870420"/>
          </a:xfrm>
        </p:spPr>
        <p:txBody>
          <a:bodyPr>
            <a:noAutofit/>
          </a:bodyPr>
          <a:lstStyle/>
          <a:p>
            <a:r>
              <a:rPr lang="en-US" sz="2800" dirty="0" smtClean="0"/>
              <a:t>… and especially not in South Australia</a:t>
            </a:r>
            <a:endParaRPr lang="en-US" sz="2800" dirty="0"/>
          </a:p>
        </p:txBody>
      </p:sp>
      <p:sp>
        <p:nvSpPr>
          <p:cNvPr id="15" name="Text Box 218"/>
          <p:cNvSpPr txBox="1">
            <a:spLocks noChangeArrowheads="1"/>
          </p:cNvSpPr>
          <p:nvPr/>
        </p:nvSpPr>
        <p:spPr bwMode="auto">
          <a:xfrm>
            <a:off x="641349" y="6999288"/>
            <a:ext cx="10360025" cy="564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sz="1000" i="1" dirty="0" smtClean="0">
                <a:solidFill>
                  <a:srgbClr val="003366"/>
                </a:solidFill>
                <a:latin typeface="Century Gothic" panose="020B0502020202020204" pitchFamily="34" charset="0"/>
              </a:rPr>
              <a:t>Note: </a:t>
            </a:r>
            <a:r>
              <a:rPr lang="en-US" sz="1000" dirty="0" smtClean="0">
                <a:solidFill>
                  <a:srgbClr val="003366"/>
                </a:solidFill>
                <a:latin typeface="Century Gothic" panose="020B0502020202020204" pitchFamily="34" charset="0"/>
              </a:rPr>
              <a:t>Hours worked for each sector derived as the average of hours worked in the </a:t>
            </a:r>
            <a:r>
              <a:rPr lang="en-AU" sz="1000" dirty="0" smtClean="0">
                <a:solidFill>
                  <a:srgbClr val="003366"/>
                </a:solidFill>
                <a:latin typeface="Century Gothic" panose="020B0502020202020204" pitchFamily="34" charset="0"/>
              </a:rPr>
              <a:t>labour</a:t>
            </a:r>
            <a:r>
              <a:rPr lang="en-US" sz="1000" dirty="0" smtClean="0">
                <a:solidFill>
                  <a:srgbClr val="003366"/>
                </a:solidFill>
                <a:latin typeface="Century Gothic" panose="020B0502020202020204" pitchFamily="34" charset="0"/>
              </a:rPr>
              <a:t> force survey week for the middle month of each quarter of 2015-16, multiplied by 52, and multiplied by the average of employment in that sector over the middle month of each quarter.</a:t>
            </a:r>
          </a:p>
          <a:p>
            <a:pPr eaLnBrk="1" hangingPunct="1"/>
            <a:r>
              <a:rPr lang="en-US" sz="1000" i="1" dirty="0" smtClean="0">
                <a:solidFill>
                  <a:srgbClr val="003366"/>
                </a:solidFill>
                <a:latin typeface="Century Gothic" panose="020B0502020202020204" pitchFamily="34" charset="0"/>
              </a:rPr>
              <a:t>Sources: </a:t>
            </a:r>
            <a:r>
              <a:rPr lang="en-US" sz="1000" dirty="0" smtClean="0">
                <a:solidFill>
                  <a:srgbClr val="003366"/>
                </a:solidFill>
                <a:latin typeface="Century Gothic" panose="020B0502020202020204" pitchFamily="34" charset="0"/>
              </a:rPr>
              <a:t> ABS, </a:t>
            </a:r>
            <a:r>
              <a:rPr lang="en-US" sz="1000" i="1" dirty="0" smtClean="0">
                <a:solidFill>
                  <a:srgbClr val="003366"/>
                </a:solidFill>
                <a:latin typeface="Century Gothic" panose="020B0502020202020204" pitchFamily="34" charset="0"/>
              </a:rPr>
              <a:t>State Accounts</a:t>
            </a:r>
            <a:r>
              <a:rPr lang="en-US" sz="1000" dirty="0" smtClean="0">
                <a:solidFill>
                  <a:srgbClr val="003366"/>
                </a:solidFill>
                <a:latin typeface="Century Gothic" panose="020B0502020202020204" pitchFamily="34" charset="0"/>
              </a:rPr>
              <a:t>(5220.0) and </a:t>
            </a:r>
            <a:r>
              <a:rPr lang="en-AU" sz="1000" dirty="0">
                <a:solidFill>
                  <a:srgbClr val="003366"/>
                </a:solidFill>
                <a:latin typeface="Century Gothic" panose="020B0502020202020204" pitchFamily="34" charset="0"/>
              </a:rPr>
              <a:t> </a:t>
            </a:r>
            <a:r>
              <a:rPr lang="en-AU" sz="1000" i="1" dirty="0">
                <a:solidFill>
                  <a:srgbClr val="003366"/>
                </a:solidFill>
                <a:latin typeface="Century Gothic" panose="020B0502020202020204" pitchFamily="34" charset="0"/>
              </a:rPr>
              <a:t>Labour Force, Australia, Detailed, </a:t>
            </a:r>
            <a:r>
              <a:rPr lang="en-AU" sz="1000" i="1" dirty="0" smtClean="0">
                <a:solidFill>
                  <a:srgbClr val="003366"/>
                </a:solidFill>
                <a:latin typeface="Century Gothic" panose="020B0502020202020204" pitchFamily="34" charset="0"/>
              </a:rPr>
              <a:t>Quarterly </a:t>
            </a:r>
            <a:r>
              <a:rPr lang="en-AU" sz="1000" dirty="0" smtClean="0">
                <a:solidFill>
                  <a:srgbClr val="003366"/>
                </a:solidFill>
                <a:latin typeface="Century Gothic" panose="020B0502020202020204" pitchFamily="34" charset="0"/>
              </a:rPr>
              <a:t>(6291.0.55.003). </a:t>
            </a:r>
            <a:endParaRPr lang="en-US" sz="1000" dirty="0">
              <a:solidFill>
                <a:srgbClr val="003366"/>
              </a:solidFill>
              <a:latin typeface="Century Gothic" panose="020B0502020202020204" pitchFamily="34" charset="0"/>
            </a:endParaRPr>
          </a:p>
        </p:txBody>
      </p:sp>
      <p:sp>
        <p:nvSpPr>
          <p:cNvPr id="18" name="Text Placeholder 11"/>
          <p:cNvSpPr>
            <a:spLocks noGrp="1"/>
          </p:cNvSpPr>
          <p:nvPr>
            <p:ph type="body" idx="14"/>
          </p:nvPr>
        </p:nvSpPr>
        <p:spPr>
          <a:xfrm>
            <a:off x="733079" y="1266825"/>
            <a:ext cx="7172671" cy="666750"/>
          </a:xfrm>
        </p:spPr>
        <p:txBody>
          <a:bodyPr>
            <a:noAutofit/>
          </a:bodyPr>
          <a:lstStyle/>
          <a:p>
            <a:r>
              <a:rPr lang="en-US" dirty="0" smtClean="0">
                <a:latin typeface="Century Gothic" panose="020B0502020202020204" pitchFamily="34" charset="0"/>
              </a:rPr>
              <a:t>Gross value added per hour worked in manufacturing, States and Territories, 2015-16</a:t>
            </a:r>
            <a:endParaRPr lang="en-US" dirty="0">
              <a:latin typeface="Century Gothic" panose="020B0502020202020204" pitchFamily="34" charset="0"/>
            </a:endParaRPr>
          </a:p>
        </p:txBody>
      </p:sp>
      <p:graphicFrame>
        <p:nvGraphicFramePr>
          <p:cNvPr id="6" name="_NG_244bf"/>
          <p:cNvGraphicFramePr>
            <a:graphicFrameLocks/>
          </p:cNvGraphicFramePr>
          <p:nvPr>
            <p:extLst>
              <p:ext uri="{D42A27DB-BD31-4B8C-83A1-F6EECF244321}">
                <p14:modId xmlns:p14="http://schemas.microsoft.com/office/powerpoint/2010/main" val="2826782449"/>
              </p:ext>
            </p:extLst>
          </p:nvPr>
        </p:nvGraphicFramePr>
        <p:xfrm>
          <a:off x="746452" y="1908066"/>
          <a:ext cx="8149897" cy="47784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5507354"/>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25510" y="96626"/>
            <a:ext cx="12604831" cy="870420"/>
          </a:xfrm>
        </p:spPr>
        <p:txBody>
          <a:bodyPr>
            <a:noAutofit/>
          </a:bodyPr>
          <a:lstStyle/>
          <a:p>
            <a:r>
              <a:rPr lang="en-US" sz="2800" dirty="0" smtClean="0"/>
              <a:t>A lot of Australian manufacturing management is well below ‘best practice’ </a:t>
            </a:r>
            <a:endParaRPr lang="en-US" sz="2800" dirty="0"/>
          </a:p>
        </p:txBody>
      </p:sp>
      <p:sp>
        <p:nvSpPr>
          <p:cNvPr id="12" name="Text Placeholder 11"/>
          <p:cNvSpPr>
            <a:spLocks noGrp="1"/>
          </p:cNvSpPr>
          <p:nvPr>
            <p:ph type="body" idx="14"/>
          </p:nvPr>
        </p:nvSpPr>
        <p:spPr>
          <a:xfrm>
            <a:off x="535034" y="1263925"/>
            <a:ext cx="5989591" cy="774425"/>
          </a:xfrm>
        </p:spPr>
        <p:txBody>
          <a:bodyPr anchor="t">
            <a:normAutofit/>
          </a:bodyPr>
          <a:lstStyle/>
          <a:p>
            <a:r>
              <a:rPr lang="en-US" sz="2200" dirty="0" smtClean="0">
                <a:latin typeface="Century Gothic" panose="020B0502020202020204" pitchFamily="34" charset="0"/>
              </a:rPr>
              <a:t>Distribution of manufacturing management performance, Australia and US</a:t>
            </a:r>
            <a:endParaRPr lang="en-US" sz="2200" dirty="0">
              <a:latin typeface="Century Gothic" panose="020B0502020202020204" pitchFamily="34" charset="0"/>
            </a:endParaRPr>
          </a:p>
        </p:txBody>
      </p:sp>
      <p:sp>
        <p:nvSpPr>
          <p:cNvPr id="7" name="Text Placeholder 11"/>
          <p:cNvSpPr>
            <a:spLocks noGrp="1"/>
          </p:cNvSpPr>
          <p:nvPr>
            <p:ph type="body" idx="14"/>
          </p:nvPr>
        </p:nvSpPr>
        <p:spPr>
          <a:xfrm>
            <a:off x="7044723" y="1292499"/>
            <a:ext cx="6185501" cy="736325"/>
          </a:xfrm>
        </p:spPr>
        <p:txBody>
          <a:bodyPr anchor="t">
            <a:noAutofit/>
          </a:bodyPr>
          <a:lstStyle/>
          <a:p>
            <a:r>
              <a:rPr lang="en-US" sz="2200" dirty="0" smtClean="0">
                <a:latin typeface="Century Gothic" panose="020B0502020202020204" pitchFamily="34" charset="0"/>
              </a:rPr>
              <a:t>Australian </a:t>
            </a:r>
            <a:r>
              <a:rPr lang="en-AU" sz="2200" dirty="0" smtClean="0">
                <a:latin typeface="Century Gothic" panose="020B0502020202020204" pitchFamily="34" charset="0"/>
              </a:rPr>
              <a:t>labour</a:t>
            </a:r>
            <a:r>
              <a:rPr lang="en-US" sz="2200" dirty="0" smtClean="0">
                <a:latin typeface="Century Gothic" panose="020B0502020202020204" pitchFamily="34" charset="0"/>
              </a:rPr>
              <a:t> productivity by industry as a pc of US level, 2005</a:t>
            </a:r>
            <a:endParaRPr lang="en-US" sz="2200" dirty="0">
              <a:latin typeface="Century Gothic" panose="020B0502020202020204" pitchFamily="34" charset="0"/>
            </a:endParaRPr>
          </a:p>
        </p:txBody>
      </p:sp>
      <p:sp>
        <p:nvSpPr>
          <p:cNvPr id="15" name="Text Box 218"/>
          <p:cNvSpPr txBox="1">
            <a:spLocks noChangeArrowheads="1"/>
          </p:cNvSpPr>
          <p:nvPr/>
        </p:nvSpPr>
        <p:spPr bwMode="auto">
          <a:xfrm>
            <a:off x="743247" y="7149115"/>
            <a:ext cx="2657178" cy="25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sz="1000" i="1" dirty="0">
                <a:solidFill>
                  <a:srgbClr val="003366"/>
                </a:solidFill>
                <a:latin typeface="Century Gothic" panose="020B0502020202020204" pitchFamily="34" charset="0"/>
                <a:cs typeface="Arial" panose="020B0604020202020204" pitchFamily="34" charset="0"/>
              </a:rPr>
              <a:t>Sources:  </a:t>
            </a:r>
            <a:r>
              <a:rPr lang="en-US" sz="1000" u="sng" dirty="0" smtClean="0">
                <a:solidFill>
                  <a:srgbClr val="003366"/>
                </a:solidFill>
                <a:latin typeface="Century Gothic" panose="020B0502020202020204" pitchFamily="34" charset="0"/>
                <a:cs typeface="Arial" panose="020B0604020202020204" pitchFamily="34" charset="0"/>
                <a:hlinkClick r:id="rId2"/>
              </a:rPr>
              <a:t>World Management Survey</a:t>
            </a:r>
            <a:r>
              <a:rPr lang="en-US" sz="1000" i="1" dirty="0" smtClean="0">
                <a:solidFill>
                  <a:srgbClr val="003366"/>
                </a:solidFill>
                <a:latin typeface="Century Gothic" panose="020B0502020202020204" pitchFamily="34" charset="0"/>
                <a:cs typeface="Arial" panose="020B0604020202020204" pitchFamily="34" charset="0"/>
              </a:rPr>
              <a:t>;</a:t>
            </a:r>
            <a:endParaRPr lang="en-US" sz="1000" dirty="0">
              <a:solidFill>
                <a:srgbClr val="003366"/>
              </a:solidFill>
              <a:latin typeface="Century Gothic" panose="020B0502020202020204" pitchFamily="34"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3183296291"/>
              </p:ext>
            </p:extLst>
          </p:nvPr>
        </p:nvGraphicFramePr>
        <p:xfrm>
          <a:off x="593724" y="2066924"/>
          <a:ext cx="5864225" cy="4829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2304310579"/>
              </p:ext>
            </p:extLst>
          </p:nvPr>
        </p:nvGraphicFramePr>
        <p:xfrm>
          <a:off x="7056437" y="2028825"/>
          <a:ext cx="6010275" cy="454818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Box 218"/>
          <p:cNvSpPr txBox="1">
            <a:spLocks noChangeArrowheads="1"/>
          </p:cNvSpPr>
          <p:nvPr/>
        </p:nvSpPr>
        <p:spPr bwMode="auto">
          <a:xfrm>
            <a:off x="762297" y="7168165"/>
            <a:ext cx="10277178"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sz="1000" i="1" dirty="0" smtClean="0">
                <a:solidFill>
                  <a:srgbClr val="003366"/>
                </a:solidFill>
                <a:latin typeface="Century Gothic" panose="020B0502020202020204" pitchFamily="34" charset="0"/>
                <a:cs typeface="Arial" panose="020B0604020202020204" pitchFamily="34" charset="0"/>
              </a:rPr>
              <a:t>                                                                   </a:t>
            </a:r>
            <a:r>
              <a:rPr lang="en-US" sz="1000" dirty="0" smtClean="0">
                <a:solidFill>
                  <a:srgbClr val="003366"/>
                </a:solidFill>
                <a:latin typeface="Century Gothic" panose="020B0502020202020204" pitchFamily="34" charset="0"/>
                <a:cs typeface="Arial" panose="020B0604020202020204" pitchFamily="34" charset="0"/>
              </a:rPr>
              <a:t>Adam Young, Joann </a:t>
            </a:r>
            <a:r>
              <a:rPr lang="en-US" sz="1000" dirty="0" err="1" smtClean="0">
                <a:solidFill>
                  <a:srgbClr val="003366"/>
                </a:solidFill>
                <a:latin typeface="Century Gothic" panose="020B0502020202020204" pitchFamily="34" charset="0"/>
                <a:cs typeface="Arial" panose="020B0604020202020204" pitchFamily="34" charset="0"/>
              </a:rPr>
              <a:t>Wilkie</a:t>
            </a:r>
            <a:r>
              <a:rPr lang="en-US" sz="1000" dirty="0" smtClean="0">
                <a:solidFill>
                  <a:srgbClr val="003366"/>
                </a:solidFill>
                <a:latin typeface="Century Gothic" panose="020B0502020202020204" pitchFamily="34" charset="0"/>
                <a:cs typeface="Arial" panose="020B0604020202020204" pitchFamily="34" charset="0"/>
              </a:rPr>
              <a:t>, Robert Ewing &amp; </a:t>
            </a:r>
            <a:r>
              <a:rPr lang="en-US" sz="1000" dirty="0" err="1" smtClean="0">
                <a:solidFill>
                  <a:srgbClr val="003366"/>
                </a:solidFill>
                <a:latin typeface="Century Gothic" panose="020B0502020202020204" pitchFamily="34" charset="0"/>
                <a:cs typeface="Arial" panose="020B0604020202020204" pitchFamily="34" charset="0"/>
              </a:rPr>
              <a:t>Jyoti</a:t>
            </a:r>
            <a:r>
              <a:rPr lang="en-US" sz="1000" dirty="0" smtClean="0">
                <a:solidFill>
                  <a:srgbClr val="003366"/>
                </a:solidFill>
                <a:latin typeface="Century Gothic" panose="020B0502020202020204" pitchFamily="34" charset="0"/>
                <a:cs typeface="Arial" panose="020B0604020202020204" pitchFamily="34" charset="0"/>
              </a:rPr>
              <a:t> </a:t>
            </a:r>
            <a:r>
              <a:rPr lang="en-US" sz="1000" dirty="0">
                <a:solidFill>
                  <a:srgbClr val="003366"/>
                </a:solidFill>
                <a:latin typeface="Century Gothic" panose="020B0502020202020204" pitchFamily="34" charset="0"/>
                <a:cs typeface="Arial" panose="020B0604020202020204" pitchFamily="34" charset="0"/>
              </a:rPr>
              <a:t>Rahman, </a:t>
            </a:r>
            <a:r>
              <a:rPr lang="en-AU" sz="1000" dirty="0" smtClean="0">
                <a:solidFill>
                  <a:srgbClr val="003366"/>
                </a:solidFill>
                <a:latin typeface="Century Gothic" panose="020B0502020202020204" pitchFamily="34" charset="0"/>
                <a:cs typeface="Arial" panose="020B0604020202020204" pitchFamily="34" charset="0"/>
                <a:hlinkClick r:id="rId5"/>
              </a:rPr>
              <a:t>'International comparison of industry productivity‘</a:t>
            </a:r>
            <a:r>
              <a:rPr lang="en-AU" sz="1000" dirty="0" smtClean="0">
                <a:solidFill>
                  <a:srgbClr val="003366"/>
                </a:solidFill>
                <a:latin typeface="Century Gothic" panose="020B0502020202020204" pitchFamily="34" charset="0"/>
                <a:cs typeface="Arial" panose="020B0604020202020204" pitchFamily="34" charset="0"/>
              </a:rPr>
              <a:t>, Treasury </a:t>
            </a:r>
            <a:r>
              <a:rPr lang="en-AU" sz="1000" i="1" dirty="0" smtClean="0">
                <a:solidFill>
                  <a:srgbClr val="003366"/>
                </a:solidFill>
                <a:latin typeface="Century Gothic" panose="020B0502020202020204" pitchFamily="34" charset="0"/>
                <a:cs typeface="Arial" panose="020B0604020202020204" pitchFamily="34" charset="0"/>
              </a:rPr>
              <a:t>Economic Roundup </a:t>
            </a:r>
            <a:r>
              <a:rPr lang="en-AU" sz="1000" dirty="0" smtClean="0">
                <a:solidFill>
                  <a:srgbClr val="003366"/>
                </a:solidFill>
                <a:latin typeface="Century Gothic" panose="020B0502020202020204" pitchFamily="34" charset="0"/>
                <a:cs typeface="Arial" panose="020B0604020202020204" pitchFamily="34" charset="0"/>
              </a:rPr>
              <a:t>No. 3, 2008.</a:t>
            </a:r>
            <a:r>
              <a:rPr lang="en-US" sz="1000" dirty="0" smtClean="0">
                <a:solidFill>
                  <a:srgbClr val="003366"/>
                </a:solidFill>
                <a:latin typeface="Century Gothic" panose="020B0502020202020204" pitchFamily="34" charset="0"/>
                <a:cs typeface="Arial" panose="020B0604020202020204" pitchFamily="34" charset="0"/>
              </a:rPr>
              <a:t>  </a:t>
            </a:r>
            <a:endParaRPr lang="en-US" sz="1000" dirty="0">
              <a:solidFill>
                <a:srgbClr val="003366"/>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9797109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Graphic spid="13" grpId="0">
        <p:bldAsOne/>
      </p:bldGraphic>
      <p:bldP spid="14" grpId="0"/>
    </p:bldLst>
  </p:timing>
</p:sld>
</file>

<file path=ppt/theme/theme1.xml><?xml version="1.0" encoding="utf-8"?>
<a:theme xmlns:a="http://schemas.openxmlformats.org/drawingml/2006/main" name="mpmm">
  <a:themeElements>
    <a:clrScheme name="Custom 7">
      <a:dk1>
        <a:srgbClr val="485C6B"/>
      </a:dk1>
      <a:lt1>
        <a:srgbClr val="FFFFFF"/>
      </a:lt1>
      <a:dk2>
        <a:srgbClr val="335B74"/>
      </a:dk2>
      <a:lt2>
        <a:srgbClr val="DFE3E5"/>
      </a:lt2>
      <a:accent1>
        <a:srgbClr val="1CADE4"/>
      </a:accent1>
      <a:accent2>
        <a:srgbClr val="2683C6"/>
      </a:accent2>
      <a:accent3>
        <a:srgbClr val="27CED7"/>
      </a:accent3>
      <a:accent4>
        <a:srgbClr val="42BA97"/>
      </a:accent4>
      <a:accent5>
        <a:srgbClr val="F92FEE"/>
      </a:accent5>
      <a:accent6>
        <a:srgbClr val="79C7C3"/>
      </a:accent6>
      <a:hlink>
        <a:srgbClr val="8D26AF"/>
      </a:hlink>
      <a:folHlink>
        <a:srgbClr val="004BB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root xmlns="urn:NextGen/PropertyType/DocumentMetadata">
  <DocumentMetadata xmlns="" xmlns:xsi="http://www.w3.org/2001/XMLSchema-instance" xmlns:xsd="http://www.w3.org/2001/XMLSchema" Id="11391945" ReadOnly="true" OriginalId="11391945" Date="2014-10-01" PageCount="33" Class="Standard" FileType="PowerPointX" Quality="Production" Type="Generic" ResearchApproach="Fundamental" Title="The Tasmanian economy and public finances" TitleDiscipline="Economics" TitleIndustry="" TitleRegion="Australasia" SubTitle="" DisplayRating="" DisplaySubject=" " Url="http://researcharchive.bankofamerica.com/GetDoc.aspx?id=11391945" ExternalUrl="http://research1.ml.com/C?q=T0DPGzSdwQM" CustomDictionaryLanguage="EnglishAustralia" FrontPageValues="Economics | Australasia" FrontPageEquityValues="Australasia" FrontPageDiscipline="Economics | " MimeType="application/vnd.openxmlformats-officedocument.presentationml.presentation">
    <Created Login="ASIA\NBKMMGM" Time="2014-05-26T14:06:51.783+10:00"/>
    <Updated Login="ASIA\ZKVW3WE" Time="2014-05-26T14:42:41.253+10:00"/>
    <Distribution GrisKey="PPT" ResearchAlert="true" GlobalSupportReason="">
      <Director/>
      <SpecialSymbols/>
      <Date xsi:nil="true"/>
      <ReleaseTime xsi:nil="true"/>
      <PublishDate xsi:nil="true"/>
    </Distribution>
    <Workflow Distributed="true" State="Completed">
      <SubmitDate>2014-05-26T14:07:42.5468272+10:00</SubmitDate>
      <Requests FormattingApproved="true">
        <Operations Login="ASIA\NBKFU7P" Time="2014-05-26T14:29:53.3963305+10:00">
          <Notes>Please make sure that the date shows as May 2014 through out the report not 30 May 2014 before release - thanks</Notes>
        </Operations>
      </Requests>
      <NewClient>false</NewClient>
      <ManagerInvolved>false</ManagerInvolved>
      <RRCDisclosureRequired>false</RRCDisclosureRequired>
      <RRCReviewed>false</RRCReviewed>
      <Events>
        <DocumentEvent Login="ASIA\NBSLKQH" Time="2014-05-26T14:07:10.523+10:00" Id="17401369" Version="512" Event="CheckIn" State="Draft"/>
        <DocumentEvent Login="ASIA\NBSLKQH" Time="2014-05-26T14:07:10.637+10:00" Id="17401370" Version="512" Event="CheckOut" State="Draft"/>
        <DocumentEvent Login="ASIA\NBKMMGM" Time="2014-05-26T14:07:35.687+10:00" Id="17401371" Version="512" Event="CertificationChanged" State="Draft"/>
        <DocumentEvent Login="ASIA\NBKMMGM" Time="2014-05-26T14:07:52.04+10:00" Id="17401372" Version="512" Event="CheckIn" State="Draft"/>
        <DocumentEvent Login="ASIA\NBKMMGM" Time="2014-05-26T14:07:52.393+10:00" Id="17401373" Version="512" Event="Submitted" State="Submitted"/>
        <DocumentEvent Login="ASIA\NBKFU7P" Time="2014-05-26T14:09:51.64+10:00" Id="17401387" Version="512" Event="CheckOut" State="Submitted"/>
        <DocumentEvent Login="ASIA\NBKFU7P" Time="2014-05-26T14:26:38.31+10:00" Id="17401452" Version="1024" Event="CheckIn" State="Submitted"/>
        <DocumentEvent Login="ASIA\NBKFU7P" Time="2014-05-26T14:27:29.507+10:00" Id="17401454" Version="1024" Event="CheckOut" State="Submitted"/>
        <DocumentEvent Login="ASIA\NBKFU7P" Time="2014-05-26T14:32:01.643+10:00" Id="17401473" Version="1536" Event="CheckIn" State="Submitted"/>
        <DocumentEvent Login="ASIA\NBKFU7P" Time="2014-05-26T14:32:02.01+10:00" Id="17401474" Version="1536" Event="ComplianceApproved" State="Complied"/>
        <DocumentEvent Login="ASIA\ZKVW3WE" Time="2014-05-26T14:35:09.15+10:00" Id="17401475" Version="1536" Event="CheckOut" State="Complied"/>
        <DocumentEvent Login="ASIA\ZKVW3WE" Time="2014-05-26T14:40:53.803+10:00" Id="17401482" Version="2048" Event="CheckIn" State="Complied"/>
        <DocumentEvent Login="ASIA\ZKVW3WE" Time="2014-05-26T14:40:54.15+10:00" Id="17401483" Version="2048" Event="OperationCompleted" State="Complied"/>
        <DocumentEvent Login="ASIA\ZKVW3WE" Time="2014-05-26T14:40:54.19+10:00" Id="17401484" Version="2048" Event="DocStorePublishStart" State="Complied"/>
        <DocumentEvent Login="ASIA\ZKVW3WE" Time="2014-05-26T14:41:21.557+10:00" Id="17401489" Version="2048" Event="DocStorePublishComplete" State="Complied"/>
        <DocumentEvent Login="ASIA\ZKVW3WE" Time="2014-05-26T14:41:21.637+10:00" Id="17401490" Version="2048" Event="PdfConvertStart" State="Complied"/>
        <DocumentEvent Login="ASIA\ZKVW3WE" Time="2014-05-26T14:42:40.127+10:00" Id="17401493" Version="2048" Event="PdfConvertEnd" State="Complied"/>
        <DocumentEvent Login="ASIA\ZKVW3WE" Time="2014-05-26T14:42:41.097+10:00" Id="17401494" Version="2048" Event="PdfDistributed" State="Complied"/>
        <DocumentEvent Login="ASIA\ZKVW3WE" Time="2014-05-26T14:42:41.3+10:00" Id="17401495" Version="2048" Event="ArchiveStart" State="Completed"/>
        <DocumentEvent Login="ASIA\ZKVW3WE" Time="2014-05-26T14:42:44.017+10:00" Id="17401496" Version="2048" Event="ArchiveEnd" State="Completed"/>
        <DocumentEvent Login="ASIA\ZKVW3WE" Time="2014-05-26T14:42:44.023+10:00" Id="17401497" Version="2048" Event="DocumentCompleted" State="Completed"/>
      </Events>
    </Workflow>
    <WorkItem Id="1" RandomSampling="true">
      <Audit Login="CORP\ZSTEW5H" Time="2014-05-26T14:07:52.9+10:00"/>
    </WorkItem>
    <Context LocalCopy="true" Version="2015.1.1.4" MachineName="F8851FB432F89">
      <Application Type="PowerPoint" Version="14.0"/>
      <Created Login="ASIA\nbkmmgm" Time="2015-06-15T17:36:33.0947258+10:00"/>
      <User Id="18028" Name="Saul Eslake" WorkerId="06C57" LoginName="NBKMMGM" DomainName="ASIA" Environment="" GrisAnalystCode="302845" FirstName="Saul" LastName="Eslake" Title="Australian Economist" Email="saul.eslake@baml.com" OfficePhone="+61 3 9659 2531" PublishApproved="true" AuthorBlock="true" ShowOrganization="true" ShowTitle="true" ShowOfficePhone="true" ShowEmail="true" ComplianceOffice="Melbourne" OperationOffice="Hong Kong" EditingOffice="Hong Kong" BusinessUnit="GL RESEARCH">
        <OverTheWallDate xsi:nil="true"/>
        <Organization Id="24" Name="Merrill Lynch (Australia)"/>
        <Department Id="1718"/>
        <Country Id="1224" Name="Australia" IsoCode="AUS"/>
        <Region Id="34848" Name="AsiaPac"/>
        <Roles>
          <Role Id="1" Name="Analyst"/>
        </Roles>
        <RDRRoles>
          <Role Id="3" Name="Senior Analyst"/>
          <Role Id="1155" Name="FX Analyst"/>
          <Role Id="1157" Name="Macro Economist"/>
          <Role Id="1657" Name="Voice Blast Research User"/>
          <Role Id="1837" Name="RDW APAC Broker Vote"/>
          <Role Id="1901" Name="GBV APAC Equity Research Senior"/>
        </RDRRoles>
      </User>
      <Settings>
        <Item>
          <Key>SystemSettings</Key>
          <Value DeclaringType="System.Xml.XmlDocument" Assembly="System.Xml, Version=2.0.0.0, Culture=neutral, PublicKeyToken=b77a5c561934e089">
            <SystemSettings xmlns:xsi="http://www.w3.org/2001/XMLSchema-instance" xmlns:xsd="http://www.w3.org/2001/XMLSchema">
              <Style xsi:nil="true"/>
            </SystemSettings>
          </Value>
        </Item>
      </Settings>
    </Context>
    <Category Id="6" Name="Presentation"/>
    <Template Id="397" Name="PowerPoint English (2010)" Url="\\liveupdate.rsch.ml.com\notouch\Production\NextGen\Authoring2\Templates\PPTX\PPT template (2010).potx" Title="English Presentation" Active="true"/>
    <Profile Id="32829" Name="Powerpoint Template" Active="true">
      <Group Id="24002" Name="PPT Australian Research Marketing Template" Active="true"/>
      <Team Id="f641401e-02af-4dc1-b339-819eb2d17246" Name="Eslake, Saul" CanSubmit="true" Active="true" SiteUrl="http://researchauthoring-apac.bankofamerica.com/Analyst/Femac/Team6538">
        <TimeZone Id="10" Name="Eastern Standard Time" DisplayName="(GMT-05:00) Eastern Time (US &amp; Canada)"/>
        <Primary Id="18028" Name="Saul Eslake" LoginName="NBKMMGM" DomainName="ASIA" GrisAnalystCode="302845" FirstName="Saul" LastName="Eslake" Title="Australian Economist" Email="saul.eslake@baml.com" OfficePhone="+61 3 9659 2531" PublishApproved="true" ComplianceOffice="Melbourne" OperationOffice="Hong Kong" EditingOffice="Hong Kong">
          <OverTheWallDate xsi:nil="true"/>
          <Organization Id="24" Name="Merrill Lynch (Australia)"/>
          <Country Id="1224" Name="Australia" IsoCode="AUS"/>
          <Region Id="34848" Name="AsiaPac"/>
        </Primary>
      </Team>
    </Profile>
    <Priority Id="3" ReadOnly="true" Name="3 - Low"/>
    <AnalystTeams>
      <RDRGroup Id="3939" ReadOnly="true" AnalysisOffered="true" Type="Primary" Name="Australia Economics">
        <BusinessType Id="4311" Name="Developed Markets Economics"/>
      </RDRGroup>
    </AnalystTeams>
    <Languages>
      <Language Id="1" ReadOnly="true" AnalysisOffered="true" Type="Primary" Name="ENGLISH" Code="eng" Culture="en-US" DateFormat="dd MMMM yyyy" IsDefault="true"/>
    </Languages>
    <Authors>
      <Person Id="18028" ReadOnly="true" AnalysisOffered="true" Type="Primary" Name="Saul Eslake" Index="9" WorkerId="06C57" LoginName="NBKMMGM" DomainName="ASIA" GrisAnalystCode="302845" FirstName="Saul" LastName="Eslake" Title="Australian Economist" Email="saul.eslake@baml.com" OfficePhone="+61 3 9659 2531" PublishApproved="true" AuthorBlock="true" VisibleOnReport="true" ShowOrganization="true" ShowTitle="true" ShowOfficePhone="true" ShowEmail="true" IncludeRSEmail="true" Readership="true" Searchable="true" ComplianceOffice="Melbourne" OperationOffice="Hong Kong" EditingOffice="Hong Kong" BusinessUnit="GL RESEARCH" PSS="Melbourne">
        <OverTheWallDate xsi:nil="true"/>
        <Organization Id="24" Name="Merrill Lynch (Australia)"/>
        <Country Id="1224" Name="Australia" IsoCode="AUS"/>
        <Region Id="34848" Name="AsiaPac"/>
      </Person>
    </Authors>
    <Certifications>
      <Certification Primary="true" CanCertify="true" State="NotNecessary">
        <ExpirationDate xsi:nil="true"/>
        <HasAnalystDisclosures xsi:nil="true"/>
        <HasStrategicDisclosures>false</HasStrategicDisclosures>
        <RequestedFor Id="18028" Name="Saul Eslake" LoginName="NBKMMGM" DomainName="ASIA" FirstName="Saul" LastName="Eslake">
          <OverTheWallDate xsi:nil="true"/>
          <Country Id="1224" Name="Australia"/>
        </RequestedFor>
        <Audit Login="ASIA\NBKMMGM" Time="2014-05-26T14:07:35.687+10:00"/>
      </Certification>
    </Certifications>
    <Industries/>
    <Subjects>
      <Subject Id="82" Type="Primary" Name="No Subject" Priority="Low"/>
    </Subjects>
    <Disciplines>
      <Discipline Id="42002" ReadOnly="true" AnalysisOffered="true" Type="Primary" Name="Economics"/>
    </Disciplines>
    <MLDisciplines>
      <MLDiscipline Id="1166" ReadOnly="true" AnalysisOffered="true" Type="Primary" Name="Economics" Code="33"/>
    </MLDisciplines>
    <Regions>
      <Region Id="34853" ReadOnly="true" AnalysisOffered="true" Type="Primary" Name="Australasia"/>
    </Regions>
    <Countries>
      <Country Id="1224" ReadOnly="true" AnalysisOffered="true" Type="Primary" Name="Australia" IsoCode="AUS"/>
    </Countries>
    <FocusAreas>
      <FocusArea Id="2" ReadOnly="true" AnalysisOffered="true" Type="Primary" Name="Discipline"/>
    </FocusAreas>
    <Topics/>
    <Footnotes>
      <Footnote Id="110320" Name="ML IBK compensation" FootnoteCode="91b" DisplayOrder="2" State="SystemSupplied">
        <ModifiedAt xsi:nil="true"/>
      </Footnote>
      <Footnote Id="35264" Name="Regulatory footnote" FootnoteCode="32" DisplayOrder="23" State="SystemSupplied">
        <ModifiedAt xsi:nil="true"/>
      </Footnote>
      <Footnote Id="35207" Name="Analyst Compensation" FootnoteCode="L" DisplayOrder="79" State="SystemSupplied">
        <ModifiedAt xsi:nil="true"/>
      </Footnote>
      <Footnote Id="95105" Name="Economists disclaimer" FootnoteCode="P81" DisplayOrder="2475" State="SystemSupplied">
        <ModifiedAt xsi:nil="true"/>
      </Footnote>
      <Footnote Id="93969" Name="Conflicts Policy" FootnoteCode="P30r" DisplayOrder="2610" State="SystemSupplied">
        <ModifiedAt xsi:nil="true"/>
      </Footnote>
      <Footnote Id="93665" Name="ML &amp; BofA Name Definitions" FootnoteCode="P51" DisplayOrder="2620" State="SystemSupplied">
        <ModifiedAt xsi:nil="true"/>
      </Footnote>
      <Footnote Id="93970" Name="Non-US Affiliate subheader" FootnoteCode="P26r" DisplayOrder="2640" State="SystemSupplied">
        <ModifiedAt xsi:nil="true"/>
      </Footnote>
      <Footnote Id="93971" Name="Non-US Affiliates" FootnoteCode="P18r" DisplayOrder="2650" State="SystemSupplied">
        <ModifiedAt xsi:nil="true"/>
      </Footnote>
      <Footnote Id="93972" Name="Global Affiliate Disclaimer" FootnoteCode="P21r" DisplayOrder="2660" State="SystemSupplied">
        <ModifiedAt xsi:nil="true"/>
      </Footnote>
      <Footnote Id="93973" Name="Merrill Lynch (Frankfurt)" FootnoteCode="P42r" DisplayOrder="2680" State="SystemSupplied">
        <ModifiedAt xsi:nil="true"/>
      </Footnote>
      <Footnote Id="93976" Name="Global Affiliates" FootnoteCode="P20r" DisplayOrder="2690" State="SystemSupplied">
        <ModifiedAt xsi:nil="true"/>
      </Footnote>
      <Footnote Id="93667" Name="General Investment Header" FootnoteCode="P53" DisplayOrder="2720" State="SystemSupplied">
        <ModifiedAt xsi:nil="true"/>
      </Footnote>
      <Footnote Id="110800" Name="Taiwan Readers" FootnoteCode="P102" DisplayOrder="2721" State="SystemSupplied">
        <ModifiedAt xsi:nil="true"/>
      </Footnote>
      <Footnote Id="93977" Name="Trading &amp; IBK Solicitation" FootnoteCode="02r" DisplayOrder="2730" State="SystemSupplied">
        <ModifiedAt xsi:nil="true"/>
      </Footnote>
      <Footnote Id="93668" Name="No FDIC" FootnoteCode="P54" DisplayOrder="2740" State="SystemSupplied">
        <ModifiedAt xsi:nil="true"/>
      </Footnote>
      <Footnote Id="101016" Name="Investor Short Selling" FootnoteCode="P90" DisplayOrder="2765" State="SystemSupplied">
        <ModifiedAt xsi:nil="true"/>
      </Footnote>
      <Footnote Id="95010" Name="Foreign Currency Risk - Fixed Income" FootnoteCode="P74" DisplayOrder="2796" State="SystemSupplied">
        <ModifiedAt xsi:nil="true"/>
      </Footnote>
      <Footnote Id="93670" Name="UK Readers" FootnoteCode="P56" DisplayOrder="2800" State="SystemSupplied">
        <ModifiedAt xsi:nil="true"/>
      </Footnote>
      <Footnote Id="93979" Name="Officer Owner" FootnoteCode="P19r" DisplayOrder="2810" State="SystemSupplied">
        <ModifiedAt xsi:nil="true"/>
      </Footnote>
      <Footnote Id="93671" Name="Issuer &amp; Trading Position" FootnoteCode="P57" DisplayOrder="2820" State="SystemSupplied">
        <ModifiedAt xsi:nil="true"/>
      </Footnote>
      <Footnote Id="93672" Name="Trading Ideas" FootnoteCode="P58" DisplayOrder="2830" State="SystemSupplied">
        <ModifiedAt xsi:nil="true"/>
      </Footnote>
      <Footnote Id="98433" Name="Investment Advisor MLPF&amp;S" FootnoteCode="P87" DisplayOrder="2845" State="SystemSupplied">
        <ModifiedAt xsi:nil="true"/>
      </Footnote>
      <Footnote Id="93980" Name="Copyright Subheader" FootnoteCode="P27r" DisplayOrder="2850" State="SystemSupplied">
        <ModifiedAt xsi:nil="true"/>
      </Footnote>
      <Footnote Id="95254" Name="Copyright - Bond Indices" FootnoteCode="01bi" DisplayOrder="2860" State="SystemSupplied">
        <ModifiedAt xsi:nil="true"/>
      </Footnote>
      <Footnote Id="93674" Name="IBK and Legal Info" FootnoteCode="P60" DisplayOrder="2870" State="SystemSupplied">
        <ModifiedAt xsi:nil="true"/>
      </Footnote>
      <Footnote Id="93676" Name="Tax Advice" FootnoteCode="P62" DisplayOrder="2890" State="SystemSupplied">
        <ModifiedAt xsi:nil="true"/>
      </Footnote>
      <Footnote Id="93677" Name="Third-party Websites" FootnoteCode="P63" DisplayOrder="2900" State="SystemSupplied">
        <ModifiedAt xsi:nil="true"/>
      </Footnote>
      <Footnote Id="95255" Name="ML Publishing Policy" FootnoteCode="P77bi" DisplayOrder="2902" State="SystemSupplied">
        <ModifiedAt xsi:nil="true"/>
      </Footnote>
      <Footnote Id="96662" Name="Compilation - Restriction Disclosure1" FootnoteCode="P83" DisplayOrder="2915" State="SystemSupplied">
        <ModifiedAt xsi:nil="true"/>
      </Footnote>
      <Footnote Id="96663" Name="Compilation - Restriction Disclosure2" FootnoteCode="P84" DisplayOrder="2916" State="SystemSupplied">
        <ModifiedAt xsi:nil="true"/>
      </Footnote>
      <Footnote Id="93679" Name="No Liability" FootnoteCode="P65" DisplayOrder="2920" State="SystemSupplied">
        <ModifiedAt xsi:nil="true"/>
      </Footnote>
    </Footnotes>
    <Audit>
      <DocumentAudit Login="ASIA\nbkmmgm" Time="2014-05-26T14:03:22.2025272+10:00" Id="11357728" Event="ClearMetadata" State="Draft" Version="2014.1.1.4" MachineName="F8851FB432F89"/>
      <DocumentAudit Login="ASIA\NBKMMGM" Time="2014-05-26T14:03:24.5921023+10:00" Event="UpdateMetadata" State="Draft" Version="2014.1.1.4" MachineName="WLTWA76719" Details="Powerpoint Template (32829)"/>
      <DocumentAudit Login="ASIA\NBKMMGM" Time="2014-05-26T14:03:24.6262798+10:00" Event="EnrichMetadata" State="Draft" Version="2014.1.1.4" MachineName="WLTWA76719"/>
      <DocumentAudit Login="ASIA\NBKMMGM" Time="2014-05-26T14:03:29.8378603+10:00" Event="UpdateMetadata" State="Draft" Version="2014.1.1.4" MachineName="WLTWA76719" Details="Powerpoint Template (32829)"/>
      <DocumentAudit Login="ASIA\NBKMMGM" Time="2014-05-26T14:03:29.8720378+10:00" Event="EnrichMetadata" State="Draft" Version="2014.1.1.4" MachineName="WLTWA76719"/>
      <DocumentAudit Login="ASIA\NBKMMGM" Time="2014-05-26T14:03:30.2362723+10:00" Event="GetDisclosures" State="Draft" Version="2014.1.1.4" MachineName="WLTWA76719"/>
      <DocumentAudit Login="ASIA\NBKMMGM" Time="2014-05-26T14:03:30.4218073+10:00" Event="EnrichComponents" State="Draft" Version="2014.1.1.4" MachineName="WLTWA76719" Details="Production"/>
      <DocumentAudit Login="ASIA\NBKMMGM" Time="2014-05-26T14:06:52.2257353+10:00" Event="EnrichMetadata" State="Draft" Version="2014.1.1.4" MachineName="WLTWA76719"/>
      <DocumentAudit Login="ASIA\NBKMMGM" Time="2014-05-26T14:06:52.2521008+10:00" Id="11391945" Event="CreateDocument" State="Draft" Version="2014.1.1.4" MachineName="WLTWA76719"/>
      <DocumentAudit Login="ASIA\NBKMMGM" Time="2014-05-26T14:07:38.5599973+10:00" Id="11391945" Event="UpdateMetadata" State="Draft" Version="2014.1.1.4" MachineName="WLTWA76719" Details="Powerpoint Template (32829)"/>
      <DocumentAudit Login="ASIA\NBKMMGM" Time="2014-05-26T14:07:38.5971613+10:00" Id="11391945" Event="EnrichMetadata" State="Draft" Version="2014.1.1.4" MachineName="WLTWA76719"/>
      <DocumentAudit Login="ASIA\NBKMMGM" Time="2014-05-26T14:07:39.1076773+10:00" Id="11391945" Event="GetDisclosures" State="Draft" Version="2014.1.1.4" MachineName="WLTWA76719"/>
      <DocumentAudit Login="ASIA\NBKMMGM" Time="2014-05-26T14:07:39.3050383+10:00" Id="11391945" Event="EnrichComponents" State="Draft" Version="2014.1.1.4" MachineName="WLTWA76719" Details="Production"/>
      <DocumentAudit Login="ASIA\NBKFU7P" Time="2014-05-26T14:10:32.3435437+10:00" Id="11391945" Event="EnrichMetadata" State="Submitted" Version="2014.1.1.4" MachineName="WLTWA76718"/>
      <DocumentAudit Login="ASIA\NBKFU7P" Time="2014-05-26T14:18:18.7801349+10:00" Id="11391945" Event="EnrichMetadata" State="Submitted" Version="2014.1.1.4" MachineName="WLTWA76718"/>
      <DocumentAudit Login="ASIA\NBKFU7P" Time="2014-05-26T14:18:19.290894+10:00" Id="11391945" Event="GetDisclosures" State="Submitted" Version="2014.1.1.4" MachineName="WLTWA76718"/>
      <DocumentAudit Login="ASIA\NBKFU7P" Time="2014-05-26T14:28:30.1444855+10:00" Id="11391945" Event="EnrichMetadata" State="Submitted" Version="2014.1.1.4" MachineName="WLTWA76718"/>
    </Audit>
    <Validations>
      <DocumentValidation Id="9" Name="Later report date" Severity="Information" Result="Fail" Event="Submit">
        <UserErrorMessage>The date of this report has been set to one later than today.</UserErrorMessage>
        <Audit Login="ASIA\zkvw3we" Time="2014-05-26T14:40:27.339849+10:00"/>
      </DocumentValidation>
    </Validations>
    <Alerts/>
    <Properties>
      <Item Key="Action.31" Value="5"/>
      <Item Key="Action.1020" Value="16"/>
      <Item Key="Action.33" Value="1"/>
      <Item Key="Action.41" Value="1"/>
      <Item Key="Action.64" Value="1"/>
      <Item Key="Action.1087" Value="1"/>
      <Item Key="Action.84" Value="1"/>
      <Item Key="Action.53" Value="1"/>
      <Item Key="Action.246" Value="1"/>
    </Properties>
    <Summary>
      <Settings Required="true">
        <Count MinValue="2" MaxValue="3"/>
        <Length MinValue="50" MaxValue="125"/>
      </Settings>
    </Summary>
  </DocumentMetadata>
</root>
</file>

<file path=customXml/item2.xml><?xml version="1.0" encoding="utf-8"?>
<ct:contentTypeSchema xmlns:ct="http://schemas.microsoft.com/office/2006/metadata/contentType" xmlns:ma="http://schemas.microsoft.com/office/2006/metadata/properties/metaAttributes" ct:_="" ma:_="" ma:contentTypeName="Document" ma:contentTypeID="0x010100242515C415F28B448AD71F773DB3732E" ma:contentTypeVersion="" ma:contentTypeDescription="Create a new document." ma:contentTypeScope="" ma:versionID="aa0e81eb9eee5773eda5cfd7bf840c32">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root xmlns="urn:NextGen/PropertyType/LandingAreas">
  <ArrayOfComponentLandingArea xmlns="" xmlns:xsi="http://www.w3.org/2001/XMLSchema-instance" xmlns:xsd="http://www.w3.org/2001/XMLSchema">
    <ComponentLandingArea Id="145" Name="Special Disclosures Slide" Bookmark="Special Disclosures">
      <RefreshableComponents>
        <RefreshableComponent Id="1179" Name="Special Disclosures PPTX.xml" FamilyId="50" FamilyName="Special Disclosures PPTX" ComponentType="Regulatory" ProcessingType="Metadata" Quality="Draft" IsRefreshable="true" Version="2" FriendlyName="Special Disclosures PPTX" BookmarkName="Special Disclosures" LandingArea="Special Disclosures" SpaceAfter="0.00">
          <Audit Login="ASIA\NBKFU7P" Time="2014-05-26T12:18:19.9266095+08:00"/>
        </RefreshableComponent>
      </RefreshableComponents>
    </ComponentLandingArea>
    <ComponentLandingArea Id="146" Name="Other Important Disclosures Slide" Bookmark="Other Important Disclosures">
      <RefreshableComponents>
        <RefreshableComponent Id="1173" Name="Other Important Disclosures PPTX.xml" Position="10" FamilyId="51" FamilyName="Other Important Disclosures PPTX" ComponentType="Regulatory" ProcessingType="Metadata" Quality="Draft" IsRefreshable="true" Version="2" FriendlyName="Other Important Disclosures PPTX" BookmarkName="Other Important Disclosures" LandingArea="Other Important Disclosures" SpaceAfter="0.00">
          <Audit Login="ASIA\NBKFU7P" Time="2014-05-26T12:18:19.9266095+08:00"/>
        </RefreshableComponent>
      </RefreshableComponents>
    </ComponentLandingArea>
    <ComponentLandingArea Id="148" Name="Price Chart Slide" Bookmark="Important Disclosures">
      <RefreshableComponents>
        <RefreshableComponent Position="2" FamilyId="7" FamilyName="Price Chart" ComponentType="Regulatory" Quality="Draft" IsRefreshable="true" FriendlyName="Price Chart" LandingArea="Important Disclosures" SpaceAfter="0.00">
          <Audit Login="ASIA\NBKFU7P" Time="2014-05-26T12:18:19.9266095+08:00"/>
        </RefreshableComponent>
      </RefreshableComponents>
    </ComponentLandingArea>
    <ComponentLandingArea Id="149" Name="Global Rating Table Slide" Bookmark="Important Disclosures">
      <RefreshableComponents>
        <RefreshableComponent Position="4" FamilyId="108" FamilyName="Global Rating Table" ComponentType="Regulatory" Quality="Draft" IsRefreshable="true" FriendlyName="Global Rating Table" LandingArea="Important Disclosures" SpaceAfter="0.00">
          <Audit Login="ASIA\NBKFU7P" Time="2014-05-26T12:18:19.9266095+08:00"/>
        </RefreshableComponent>
      </RefreshableComponents>
    </ComponentLandingArea>
    <ComponentLandingArea Id="150" Name="Rating Table Slide" Bookmark="Important Disclosures">
      <RefreshableComponents>
        <RefreshableComponent Position="3" FamilyId="8" FamilyName="Rating Table" ComponentType="Regulatory" Quality="Draft" IsRefreshable="true" FriendlyName="Rating Table" LandingArea="Important Disclosures" SpaceAfter="0.00">
          <Audit Login="ASIA\NBKFU7P" Time="2014-05-26T12:18:19.9276106+08:00"/>
        </RefreshableComponent>
      </RefreshableComponents>
    </ComponentLandingArea>
    <ComponentLandingArea Id="152" Name="Opinion Key Slide" Bookmark="Important Disclosures">
      <RefreshableComponents>
        <RefreshableComponent Position="5" FamilyId="5" FamilyName="Opinion Key" ComponentType="Regulatory" Quality="Draft" IsRefreshable="true" FriendlyName="Opinion Key" LandingArea="Important Disclosures" SpaceAfter="0.00">
          <Audit Login="ASIA\NBKFU7P" Time="2014-05-26T12:18:19.9276106+08:00"/>
        </RefreshableComponent>
      </RefreshableComponents>
    </ComponentLandingArea>
    <ComponentLandingArea Id="153" Name="Credit History Table Slide" Bookmark="Opinion History">
      <RefreshableComponents>
        <RefreshableComponent Position="7" FamilyId="1223" FamilyName="Credit History Table" ComponentType="Regulatory" Quality="Draft" IsRefreshable="true" FriendlyName="Credit Opinion History Table" LandingArea="Opinion History" SpaceAfter="0.00">
          <Audit Login="ASIA\NBKFU7P" Time="2014-05-26T12:18:19.9276106+08:00"/>
        </RefreshableComponent>
      </RefreshableComponents>
    </ComponentLandingArea>
    <ComponentLandingArea Id="154" Name="Rating Scale Slide" Bookmark="BofAML Credit Opinion Key">
      <RefreshableComponents>
        <RefreshableComponent Position="8" FamilyId="118" FamilyName="Rating Scale Action Points" ComponentType="Regulatory" Quality="Draft" IsRefreshable="true" FriendlyName="Rating Scale Action Points" LandingArea="BofAML Credit Opinion Key" SpaceAfter="0.00">
          <Audit Login="ASIA\NBKFU7P" Time="2014-05-26T12:18:19.9276106+08:00"/>
        </RefreshableComponent>
      </RefreshableComponents>
    </ComponentLandingArea>
    <ComponentLandingArea Id="155" Name="Bond Pricing Table Slide" Bookmark="Security Pricing">
      <RefreshableComponents>
        <RefreshableComponent Position="6" FamilyId="1224" FamilyName="Bond Pricing Table" ComponentType="Regulatory" Quality="Draft" IsRefreshable="true" FriendlyName="Bond Pricing Table" LandingArea="Security Pricing" SpaceAfter="0.00">
          <Audit Login="ASIA\NBKFU7P" Time="2014-05-26T12:18:19.9276106+08:00"/>
        </RefreshableComponent>
      </RefreshableComponents>
    </ComponentLandingArea>
    <ComponentLandingArea Id="156" Name="Cover Slide" Bookmark="CoverPage">
      <RefreshableComponents>
        <RefreshableComponent Id="1151" Name="Disclaimer Front PPTX.xml" FamilyId="52" FamilyName="Disclaimer Front PPTX" ComponentType="Regulatory" ProcessingType="Metadata" Quality="Draft" IsRefreshable="true" RefreshOnFileNew="true" Version="2" FriendlyName="Front Disclaimer for PPTX" BookmarkName="DisclaimerFront" LandingArea="CoverPage" SpaceAfter="0.00">
          <Audit Login="ASIA\NBKFU7P" Time="2014-05-26T12:18:19.9276106+08:00"/>
        </RefreshableComponent>
        <RefreshableComponent Id="1249" Name="Contributors Block PPTX.xml" Position="1" FamilyId="1" FamilyName="Author Block" ComponentType="Pattern" ProcessingType="ContributorsBlock" Quality="Draft" IsRefreshable="true" RefreshOnFileNew="true" Version="2" FriendlyName="Author Block" LandingArea="CoverPage" SpaceAfter="0.00">
          <Audit Login="ASIA\nbkmmgm" Time="2014-05-26T12:07:40.1978272+08:00"/>
        </RefreshableComponent>
      </RefreshableComponents>
    </ComponentLandingArea>
    <ComponentLandingArea Id="157" Name="Price Obj Basis Risk Slide" Bookmark="Price Objective Basis and Risk">
      <RefreshableComponents>
        <RefreshableComponent FamilyId="1219" FamilyName="Price Objective" ComponentType="Financial" Quality="Draft" IsRefreshable="true" FriendlyName="Price Objective" LandingArea="Price Objective Basis and Risk" SpaceAfter="0.00">
          <Audit Login="ASIA\nbkmmgm" Time="2014-05-26T12:07:40.1978272+08:00"/>
        </RefreshableComponent>
      </RefreshableComponents>
    </ComponentLandingArea>
    <ComponentLandingArea Id="158" Name="Analyst Certification Slide" Bookmark="Analyst Certification">
      <RefreshableComponents>
        <RefreshableComponent Id="1146" Name="Analyst Certification PPTX.xml" Position="1" FamilyId="64" FamilyName="Analyst Certification PPTX" ComponentType="Regulatory" ProcessingType="Metadata" Quality="Draft" IsRefreshable="true" Version="2" FriendlyName="Analyst Certification PPTX" BookmarkName="Analyst Certification" LandingArea="Analyst Certification" SpaceAfter="0.00">
          <Audit Login="ASIA\NBKFU7P" Time="2014-05-26T12:18:19.9286117+08:00"/>
        </RefreshableComponent>
      </RefreshableComponents>
    </ComponentLandingArea>
    <ComponentLandingArea Id="173" Name="Important Disclosures Slide" Bookmark="Important Disclosures">
      <RefreshableComponents>
        <RefreshableComponent Id="1159" Name="Footnotes PPTX.xml" Position="9" FamilyId="65" FamilyName="Footnote PPTX" ComponentType="Regulatory" ProcessingType="Metadata" Quality="Draft" IsRefreshable="true" Version="2" FriendlyName="Footnote PPTX" BookmarkName="FootnotePPTX" LandingArea="Important Disclosures" SpaceAfter="0.00">
          <Audit Login="ASIA\NBKFU7P" Time="2014-05-26T12:18:19.9286117+08:00"/>
        </RefreshableComponent>
      </RefreshableComponents>
    </ComponentLandingArea>
  </ArrayOfComponentLandingArea>
</root>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B93707-11D7-42F6-981D-1ECE40AB8F4F}">
  <ds:schemaRefs>
    <ds:schemaRef ds:uri="urn:NextGen/PropertyType/DocumentMetadata"/>
    <ds:schemaRef ds:uri=""/>
    <ds:schemaRef ds:uri="http://www.w3.org/2001/XMLSchema"/>
  </ds:schemaRefs>
</ds:datastoreItem>
</file>

<file path=customXml/itemProps2.xml><?xml version="1.0" encoding="utf-8"?>
<ds:datastoreItem xmlns:ds="http://schemas.openxmlformats.org/officeDocument/2006/customXml" ds:itemID="{8A0ED79C-1E10-4983-8CAF-37F65BE2AC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9107F6C-D90A-405B-8BB7-40FB856F7243}">
  <ds:schemaRefs>
    <ds:schemaRef ds:uri="http://schemas.microsoft.com/sharepoint/v3/contenttype/forms"/>
  </ds:schemaRefs>
</ds:datastoreItem>
</file>

<file path=customXml/itemProps4.xml><?xml version="1.0" encoding="utf-8"?>
<ds:datastoreItem xmlns:ds="http://schemas.openxmlformats.org/officeDocument/2006/customXml" ds:itemID="{6E47117D-043D-498B-A379-A0E4BCE72302}">
  <ds:schemaRefs>
    <ds:schemaRef ds:uri="urn:NextGen/PropertyType/LandingAreas"/>
    <ds:schemaRef ds:uri=""/>
    <ds:schemaRef ds:uri="http://www.w3.org/2001/XMLSchema"/>
  </ds:schemaRefs>
</ds:datastoreItem>
</file>

<file path=customXml/itemProps5.xml><?xml version="1.0" encoding="utf-8"?>
<ds:datastoreItem xmlns:ds="http://schemas.openxmlformats.org/officeDocument/2006/customXml" ds:itemID="{6520D90E-F176-4685-AB5A-73DBB00C29C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104447</TotalTime>
  <Words>1575</Words>
  <Application>Microsoft Office PowerPoint</Application>
  <PresentationFormat>Custom</PresentationFormat>
  <Paragraphs>143</Paragraphs>
  <Slides>13</Slides>
  <Notes>1</Notes>
  <HiddenSlides>1</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mpmm</vt:lpstr>
      <vt:lpstr>POTENTIAL IMPEDIMENTS TO IMPROVING AUSTRALIA’S PRODUCTIVITY PERFORMANCE</vt:lpstr>
      <vt:lpstr>Five potential impediments to improving Australia’s productivity performance </vt:lpstr>
      <vt:lpstr>It will be very difficult to promote the case for productivity-enhancing reforms in the political climate which has emerged this year</vt:lpstr>
      <vt:lpstr>More Australians are getting more education …</vt:lpstr>
      <vt:lpstr>… but they may not be getting better education</vt:lpstr>
      <vt:lpstr>The sum of the different sectors’ shares of GDP can’t be more than 100%</vt:lpstr>
      <vt:lpstr>Manufacturing is not a high (labour) productivity industry – at least, not in Australia …</vt:lpstr>
      <vt:lpstr>… and especially not in South Australia</vt:lpstr>
      <vt:lpstr>A lot of Australian manufacturing management is well below ‘best practice’ </vt:lpstr>
      <vt:lpstr>Preferencing small business – through the taxation system or in other ways – isn’t going to boost employment or innovation</vt:lpstr>
      <vt:lpstr>Australia has prioritized ‘security’ over ‘productivity’</vt:lpstr>
      <vt:lpstr>The trade-off between ‘security’ and productivity</vt:lpstr>
      <vt:lpstr>PowerPoint Presentation</vt:lpstr>
    </vt:vector>
  </TitlesOfParts>
  <Company>Corinna Economic Advisory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improvements to improving Australia's productivity performance</dc:title>
  <dc:subject>Presentation to a Productivity Commission conference</dc:subject>
  <dc:creator>Saul Eslake</dc:creator>
  <cp:keywords>Saul Eslake, Productivity Commission, productivity, 'post-truth' climate, 'manufacturing fetishism', educational attainment, small business, innovation, employment creation, security, risk trade-off</cp:keywords>
  <cp:lastModifiedBy>Pimperl, Mark</cp:lastModifiedBy>
  <cp:revision>3423</cp:revision>
  <cp:lastPrinted>2016-09-17T01:23:52Z</cp:lastPrinted>
  <dcterms:created xsi:type="dcterms:W3CDTF">2014-01-21T02:26:59Z</dcterms:created>
  <dcterms:modified xsi:type="dcterms:W3CDTF">2017-02-07T00:59:37Z</dcterms:modified>
  <cp:category>Presentation</cp:category>
  <dc:language>ENGLISH</dc:language>
</cp:coreProperties>
</file>