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04" r:id="rId2"/>
    <p:sldId id="258" r:id="rId3"/>
    <p:sldId id="259" r:id="rId4"/>
    <p:sldId id="314" r:id="rId5"/>
    <p:sldId id="260" r:id="rId6"/>
    <p:sldId id="261" r:id="rId7"/>
    <p:sldId id="305" r:id="rId8"/>
    <p:sldId id="262" r:id="rId9"/>
    <p:sldId id="306" r:id="rId10"/>
    <p:sldId id="307" r:id="rId11"/>
    <p:sldId id="308" r:id="rId12"/>
    <p:sldId id="309" r:id="rId13"/>
    <p:sldId id="310" r:id="rId14"/>
    <p:sldId id="266" r:id="rId15"/>
    <p:sldId id="315" r:id="rId16"/>
    <p:sldId id="267" r:id="rId17"/>
    <p:sldId id="269" r:id="rId18"/>
    <p:sldId id="271" r:id="rId19"/>
    <p:sldId id="311" r:id="rId20"/>
    <p:sldId id="272" r:id="rId21"/>
    <p:sldId id="273" r:id="rId22"/>
    <p:sldId id="275" r:id="rId23"/>
    <p:sldId id="312" r:id="rId24"/>
    <p:sldId id="276" r:id="rId25"/>
    <p:sldId id="277" r:id="rId26"/>
    <p:sldId id="278" r:id="rId27"/>
    <p:sldId id="313" r:id="rId28"/>
    <p:sldId id="320" r:id="rId29"/>
    <p:sldId id="316" r:id="rId30"/>
    <p:sldId id="318" r:id="rId31"/>
    <p:sldId id="319" r:id="rId32"/>
    <p:sldId id="279" r:id="rId33"/>
    <p:sldId id="280" r:id="rId34"/>
    <p:sldId id="290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5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909B3-E824-450C-8B0A-DC9CB9F587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56C76-DCC2-4B54-AE59-D8CE57A4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33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6B8A038-63E3-4349-B06C-45449FA2D5DD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7800203-0E57-4DED-BED5-6EC89F9D8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48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00203-0E57-4DED-BED5-6EC89F9D83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36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51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85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5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526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9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85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49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63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59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58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600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478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269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181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923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249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152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72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884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730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6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852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60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10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FC4-7A65-4C71-B650-B6CFDBA478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69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612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61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55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B0739-3F40-4666-9B50-4646E9AE5F2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5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7658926-7AE3-4D60-9945-BD87490F86AE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EBECE1A-D8F9-447B-9045-8C664BB602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/>
              <a:t>Creating </a:t>
            </a:r>
            <a:br>
              <a:rPr lang="en-US" sz="4800" b="1" dirty="0" smtClean="0"/>
            </a:br>
            <a:r>
              <a:rPr lang="en-US" sz="4800" b="1" dirty="0" smtClean="0"/>
              <a:t>a Learning Society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i="1" cap="none" dirty="0" smtClean="0">
                <a:solidFill>
                  <a:schemeClr val="accent3"/>
                </a:solidFill>
              </a:rPr>
              <a:t>A New Approach to Growth, Development, and Social Progress.</a:t>
            </a:r>
            <a:endParaRPr lang="en-US" sz="4000" i="1" cap="none" dirty="0">
              <a:solidFill>
                <a:schemeClr val="accent3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Joseph E. Stiglitz</a:t>
            </a:r>
          </a:p>
          <a:p>
            <a:r>
              <a:rPr lang="en-US" dirty="0" smtClean="0"/>
              <a:t>Columbia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0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</a:t>
            </a:r>
          </a:p>
          <a:p>
            <a:pPr marL="0" indent="0">
              <a:buNone/>
            </a:pPr>
            <a:r>
              <a:rPr lang="en-US" i="1" dirty="0">
                <a:ea typeface="ＭＳ Ｐゴシック" pitchFamily="-106" charset="-128"/>
              </a:rPr>
              <a:t>Creating a Learning Society: </a:t>
            </a:r>
            <a:r>
              <a:rPr lang="en-US" i="1" dirty="0" smtClean="0">
                <a:ea typeface="ＭＳ Ｐゴシック" pitchFamily="-106" charset="-128"/>
              </a:rPr>
              <a:t> </a:t>
            </a:r>
            <a:r>
              <a:rPr lang="en-US" i="1" dirty="0"/>
              <a:t>A New Approach to Growth, Development, and Social </a:t>
            </a:r>
            <a:r>
              <a:rPr lang="en-US" i="1" dirty="0" smtClean="0"/>
              <a:t>Progress </a:t>
            </a:r>
            <a:r>
              <a:rPr lang="en-US" dirty="0" smtClean="0"/>
              <a:t>with Bruce Greenwald </a:t>
            </a:r>
            <a:r>
              <a:rPr lang="en-US" i="1" dirty="0" smtClean="0"/>
              <a:t>(</a:t>
            </a:r>
            <a:r>
              <a:rPr lang="en-US" dirty="0" smtClean="0"/>
              <a:t>Columbia University Press, 2014)</a:t>
            </a:r>
            <a:r>
              <a:rPr lang="en-US" i="1" dirty="0">
                <a:ea typeface="ＭＳ Ｐゴシック" pitchFamily="-106" charset="-128"/>
              </a:rPr>
              <a:t/>
            </a:r>
            <a:br>
              <a:rPr lang="en-US" i="1" dirty="0">
                <a:ea typeface="ＭＳ Ｐゴシック" pitchFamily="-106" charset="-128"/>
              </a:rPr>
            </a:br>
            <a:endParaRPr lang="en-US" i="1" dirty="0">
              <a:ea typeface="ＭＳ Ｐゴシック" pitchFamily="-106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2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 Education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to focus on “learning to learn”—life long learning</a:t>
            </a:r>
          </a:p>
          <a:p>
            <a:r>
              <a:rPr lang="en-US" dirty="0" smtClean="0"/>
              <a:t>Only small part of learning occurs in “formal” schooling</a:t>
            </a:r>
          </a:p>
          <a:p>
            <a:r>
              <a:rPr lang="en-US" dirty="0" smtClean="0"/>
              <a:t>Have to understand role of formal schooling vs. “life long learning”</a:t>
            </a:r>
          </a:p>
          <a:p>
            <a:pPr lvl="1"/>
            <a:r>
              <a:rPr lang="en-US" dirty="0" smtClean="0"/>
              <a:t>Relationship changing with increasing pace of innovation, changes in labor market</a:t>
            </a:r>
          </a:p>
          <a:p>
            <a:pPr lvl="1"/>
            <a:r>
              <a:rPr lang="en-US" dirty="0" smtClean="0"/>
              <a:t>Relationship changing with ability to access “knowledge” on internet</a:t>
            </a:r>
          </a:p>
          <a:p>
            <a:pPr lvl="2"/>
            <a:r>
              <a:rPr lang="en-US" dirty="0" smtClean="0"/>
              <a:t>Need to know how to access, evaluate, and analyze knowledge base which is readily available</a:t>
            </a:r>
          </a:p>
          <a:p>
            <a:r>
              <a:rPr lang="en-US" dirty="0" smtClean="0"/>
              <a:t>Changes in technology are allowing changes in learning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education on the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provision of education by employers</a:t>
            </a:r>
          </a:p>
          <a:p>
            <a:pPr lvl="1"/>
            <a:r>
              <a:rPr lang="en-US" dirty="0" smtClean="0"/>
              <a:t>With greater labor mobility</a:t>
            </a:r>
          </a:p>
          <a:p>
            <a:r>
              <a:rPr lang="en-US" dirty="0" smtClean="0"/>
              <a:t>Greater uncertainty about nature of future jobs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Implying greater need for individuals to have access to relevant continuing education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4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perspective has changed thinking about education in developing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Importance not just of primary education but secondary and tertiary</a:t>
            </a:r>
          </a:p>
          <a:p>
            <a:r>
              <a:rPr lang="en-US" dirty="0" smtClean="0"/>
              <a:t>Learning skills that enable individuals to learn in the contexts in which they live</a:t>
            </a:r>
          </a:p>
          <a:p>
            <a:pPr lvl="1"/>
            <a:r>
              <a:rPr lang="en-US" dirty="0" smtClean="0"/>
              <a:t>With many continuing to live in rural sector, a rural-based education—not just qualifying individuals for urban jobs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Among central messages of WDR </a:t>
            </a:r>
            <a:r>
              <a:rPr lang="en-US" i="1" dirty="0" smtClean="0"/>
              <a:t>Knowledge for Development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0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-106" charset="-128"/>
              </a:rPr>
              <a:t>II.  New perspectives on trade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-106" charset="-128"/>
              </a:rPr>
              <a:t>Standard theories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Focus on comparative advantage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 smtClean="0"/>
              <a:t>One-time </a:t>
            </a:r>
            <a:r>
              <a:rPr lang="en-US" sz="2000" dirty="0"/>
              <a:t>gain from liberalization, opening up markets</a:t>
            </a:r>
          </a:p>
          <a:p>
            <a:pPr>
              <a:lnSpc>
                <a:spcPct val="80000"/>
              </a:lnSpc>
            </a:pPr>
            <a:endParaRPr lang="en-US" sz="2800" dirty="0" smtClean="0">
              <a:ea typeface="ＭＳ Ｐゴシック" pitchFamily="-106" charset="-128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ＭＳ Ｐゴシック" pitchFamily="-106" charset="-128"/>
              </a:rPr>
              <a:t>Technology-based learning theories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Focus on diffusion of technology from developed to less developed countries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And </a:t>
            </a:r>
            <a:r>
              <a:rPr lang="en-US" sz="2000" b="1" dirty="0"/>
              <a:t>spillovers</a:t>
            </a:r>
            <a:r>
              <a:rPr lang="en-US" sz="2000" dirty="0"/>
              <a:t> from one sector to </a:t>
            </a:r>
            <a:r>
              <a:rPr lang="en-US" sz="2000" dirty="0" smtClean="0"/>
              <a:t>other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 smtClean="0"/>
              <a:t>And learning within any sector</a:t>
            </a:r>
          </a:p>
          <a:p>
            <a:pPr lvl="2"/>
            <a:r>
              <a:rPr lang="en-US" sz="1400" dirty="0"/>
              <a:t>Within all countries, there are large differences between average and best practices</a:t>
            </a:r>
          </a:p>
          <a:p>
            <a:pPr lvl="2" fontAlgn="base">
              <a:lnSpc>
                <a:spcPct val="110000"/>
              </a:lnSpc>
              <a:buFont typeface="Verdana" pitchFamily="34" charset="0"/>
              <a:buChar char="−"/>
            </a:pPr>
            <a:r>
              <a:rPr lang="en-US" sz="1400" dirty="0"/>
              <a:t>Suggesting large scope for “learning</a:t>
            </a:r>
            <a:r>
              <a:rPr lang="en-US" sz="1400" dirty="0" smtClean="0"/>
              <a:t>”</a:t>
            </a:r>
          </a:p>
          <a:p>
            <a:pPr lvl="1" fontAlgn="base">
              <a:lnSpc>
                <a:spcPct val="110000"/>
              </a:lnSpc>
              <a:buFont typeface="Verdana" pitchFamily="34" charset="0"/>
              <a:buChar char="−"/>
            </a:pPr>
            <a:r>
              <a:rPr lang="en-US" sz="1600" dirty="0" smtClean="0"/>
              <a:t>Localized learning—localized to technologies</a:t>
            </a:r>
          </a:p>
          <a:p>
            <a:pPr lvl="2" fontAlgn="base">
              <a:lnSpc>
                <a:spcPct val="110000"/>
              </a:lnSpc>
              <a:buFont typeface="Verdana" pitchFamily="34" charset="0"/>
              <a:buChar char="−"/>
            </a:pPr>
            <a:r>
              <a:rPr lang="en-US" sz="1400" dirty="0" smtClean="0"/>
              <a:t>Similar technologies can be used across sectors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767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/>
            <a:r>
              <a:rPr lang="en-US" sz="3200" dirty="0" smtClean="0"/>
              <a:t>Dynamic comparative advantage—comparative advantage is endogenous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dirty="0" smtClean="0"/>
              <a:t>With </a:t>
            </a:r>
            <a:r>
              <a:rPr lang="en-US" dirty="0"/>
              <a:t>learning by doing affected by what a country produces</a:t>
            </a:r>
          </a:p>
          <a:p>
            <a:pPr marL="274320" lvl="1" indent="0" fontAlgn="base">
              <a:lnSpc>
                <a:spcPct val="90000"/>
              </a:lnSpc>
              <a:buNone/>
            </a:pPr>
            <a:endParaRPr lang="en-US" dirty="0"/>
          </a:p>
          <a:p>
            <a:r>
              <a:rPr lang="en-US" dirty="0">
                <a:ea typeface="ＭＳ Ｐゴシック" pitchFamily="-106" charset="-128"/>
              </a:rPr>
              <a:t>Central then is understanding the structure of learning within an economy—including </a:t>
            </a:r>
            <a:r>
              <a:rPr lang="en-US" dirty="0" smtClean="0">
                <a:ea typeface="ＭＳ Ｐゴシック" pitchFamily="-106" charset="-128"/>
              </a:rPr>
              <a:t>within and across sectors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sz="2400" dirty="0"/>
              <a:t>Many processes, practices, and institutions entail cross-sector learning/increases in productivity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Inventory control processes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Labor management processes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Computerization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Financial services</a:t>
            </a:r>
          </a:p>
          <a:p>
            <a:endParaRPr lang="en-US" dirty="0">
              <a:ea typeface="ＭＳ Ｐゴシック" pitchFamily="-106" charset="-128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ＭＳ Ｐゴシック" pitchFamily="-106" charset="-128"/>
              </a:rPr>
              <a:t>Infant industry </a:t>
            </a:r>
            <a:r>
              <a:rPr lang="en-US" b="1" dirty="0" smtClean="0">
                <a:ea typeface="ＭＳ Ｐゴシック" pitchFamily="-106" charset="-128"/>
              </a:rPr>
              <a:t>argument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>
              <a:lnSpc>
                <a:spcPct val="80000"/>
              </a:lnSpc>
            </a:pPr>
            <a:r>
              <a:rPr lang="en-US" dirty="0" smtClean="0">
                <a:ea typeface="ＭＳ Ｐゴシック" pitchFamily="-106" charset="-128"/>
              </a:rPr>
              <a:t>Infant industries—economies of scale</a:t>
            </a:r>
          </a:p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Losses during “learning phase” serve as entry barriers, putting developing countries at disadvantage</a:t>
            </a:r>
          </a:p>
          <a:p>
            <a:pPr lvl="1">
              <a:lnSpc>
                <a:spcPct val="80000"/>
              </a:lnSpc>
              <a:buNone/>
            </a:pPr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9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In fact, learning by doing itself provides little basis of industrial policy</a:t>
            </a:r>
          </a:p>
          <a:p>
            <a:pPr lvl="1"/>
            <a:endParaRPr lang="en-US" sz="2400" dirty="0" smtClean="0"/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Consider a two-country, two-product </a:t>
            </a:r>
            <a:r>
              <a:rPr lang="en-US" dirty="0" err="1"/>
              <a:t>Ricardian</a:t>
            </a:r>
            <a:r>
              <a:rPr lang="en-US" dirty="0"/>
              <a:t> world with Cobb-Douglas utility functions, with one product with learning and the other stagnant (learning internalized in country)</a:t>
            </a:r>
          </a:p>
          <a:p>
            <a:pPr lvl="1" fontAlgn="base">
              <a:buFont typeface="Verdana" pitchFamily="34" charset="0"/>
              <a:buChar char="−"/>
            </a:pPr>
            <a:endParaRPr lang="en-US" dirty="0"/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Consider equilibrium in which “developed” country specializes in dynamic sector</a:t>
            </a:r>
          </a:p>
          <a:p>
            <a:pPr lvl="1" fontAlgn="base">
              <a:buFont typeface="Verdana" pitchFamily="34" charset="0"/>
              <a:buChar char="−"/>
            </a:pPr>
            <a:endParaRPr lang="en-US" dirty="0"/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With competition, full benefits of learning are shared with developing country through price declines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3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Infant </a:t>
            </a:r>
            <a:r>
              <a:rPr lang="en-US" i="1" dirty="0"/>
              <a:t>economy </a:t>
            </a:r>
            <a:r>
              <a:rPr lang="en-US" dirty="0"/>
              <a:t>argument for protection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The industrial sector (broadly understood, including  modern services) may not only exhibit a larger learning elasticity, but also more spillovers to the rural/agricultural sector</a:t>
            </a:r>
          </a:p>
          <a:p>
            <a:r>
              <a:rPr lang="en-US" dirty="0"/>
              <a:t>Markets fail to take into account of these externalities on their </a:t>
            </a:r>
            <a:r>
              <a:rPr lang="en-US" dirty="0" smtClean="0"/>
              <a:t>own</a:t>
            </a:r>
          </a:p>
          <a:p>
            <a:r>
              <a:rPr lang="en-US" dirty="0" smtClean="0"/>
              <a:t>Korea provides an example of effective use of such policies</a:t>
            </a:r>
            <a:endParaRPr lang="en-US" dirty="0"/>
          </a:p>
          <a:p>
            <a:endParaRPr lang="en-US" dirty="0" smtClean="0">
              <a:ea typeface="ＭＳ Ｐゴシック" pitchFamily="-106" charset="-128"/>
            </a:endParaRPr>
          </a:p>
          <a:p>
            <a:pPr marL="0" indent="0">
              <a:buNone/>
            </a:pPr>
            <a:endParaRPr lang="en-US" dirty="0" smtClean="0">
              <a:ea typeface="ＭＳ Ｐゴシック" pitchFamily="-106" charset="-128"/>
            </a:endParaRPr>
          </a:p>
          <a:p>
            <a:endParaRPr lang="en-US" dirty="0" smtClean="0">
              <a:ea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5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market failures endemic to “learning”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</a:t>
            </a:r>
            <a:r>
              <a:rPr lang="en-US" dirty="0"/>
              <a:t>cases:</a:t>
            </a:r>
          </a:p>
          <a:p>
            <a:r>
              <a:rPr lang="en-US" dirty="0"/>
              <a:t>Learning external to the firm</a:t>
            </a:r>
          </a:p>
          <a:p>
            <a:pPr lvl="1"/>
            <a:r>
              <a:rPr lang="en-US" dirty="0"/>
              <a:t>Failure to take into account learning benefits to industry as well as spillovers</a:t>
            </a:r>
          </a:p>
          <a:p>
            <a:endParaRPr lang="en-US" dirty="0"/>
          </a:p>
          <a:p>
            <a:r>
              <a:rPr lang="en-US" dirty="0"/>
              <a:t>Learning limited to the firm</a:t>
            </a:r>
          </a:p>
          <a:p>
            <a:pPr lvl="1"/>
            <a:r>
              <a:rPr lang="en-US" dirty="0"/>
              <a:t>Natural monopoly</a:t>
            </a:r>
          </a:p>
          <a:p>
            <a:pPr lvl="1"/>
            <a:r>
              <a:rPr lang="en-US" dirty="0"/>
              <a:t>If there were no cross-</a:t>
            </a:r>
            <a:r>
              <a:rPr lang="en-US" dirty="0" err="1"/>
              <a:t>sectoral</a:t>
            </a:r>
            <a:r>
              <a:rPr lang="en-US" dirty="0"/>
              <a:t> spillovers, rational firm would take into account all learning benefits</a:t>
            </a:r>
          </a:p>
          <a:p>
            <a:pPr lvl="1"/>
            <a:r>
              <a:rPr lang="en-US" dirty="0"/>
              <a:t>But distortion from monopoly power</a:t>
            </a:r>
          </a:p>
          <a:p>
            <a:endParaRPr lang="en-US" dirty="0"/>
          </a:p>
          <a:p>
            <a:r>
              <a:rPr lang="en-US" dirty="0"/>
              <a:t>In both cases, in general, market equilibrium not efficient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themes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Successful and </a:t>
            </a:r>
            <a:r>
              <a:rPr lang="en-US" i="1" dirty="0" smtClean="0"/>
              <a:t>sustained</a:t>
            </a:r>
            <a:r>
              <a:rPr lang="en-US" dirty="0" smtClean="0"/>
              <a:t> growth requires creating a learning society.  </a:t>
            </a:r>
          </a:p>
          <a:p>
            <a:pPr lvl="1">
              <a:buFont typeface="Verdana" pitchFamily="34" charset="0"/>
              <a:buChar char="−"/>
            </a:pPr>
            <a:r>
              <a:rPr lang="en-US" sz="2600" dirty="0"/>
              <a:t>Especially in the 21st century, as we move to a knowledge </a:t>
            </a:r>
            <a:r>
              <a:rPr lang="en-US" sz="2600" dirty="0" smtClean="0"/>
              <a:t>economy.</a:t>
            </a:r>
            <a:endParaRPr lang="en-US" dirty="0" smtClean="0"/>
          </a:p>
          <a:p>
            <a:r>
              <a:rPr lang="en-US" dirty="0" smtClean="0"/>
              <a:t>Markets on their own will not do this</a:t>
            </a:r>
          </a:p>
          <a:p>
            <a:pPr lvl="1"/>
            <a:r>
              <a:rPr lang="en-US" dirty="0" smtClean="0"/>
              <a:t>There needs to be systematic interventions by the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5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*Advantages of industrial sector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Large—high returns to scale</a:t>
            </a:r>
          </a:p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Long-lived—high returns from continuity (learning to learn)</a:t>
            </a:r>
          </a:p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Stable—high returns from completion</a:t>
            </a:r>
          </a:p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Concentrated—high rates of diffusion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5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a typeface="ＭＳ Ｐゴシック" pitchFamily="-106" charset="-128"/>
              </a:rPr>
              <a:t>*Strong industrial sector is basis for: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ea typeface="ＭＳ Ｐゴシック" pitchFamily="-106" charset="-128"/>
              </a:rPr>
              <a:t>More research– 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1900" dirty="0"/>
              <a:t>More resources and incentives for research and development 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1900" dirty="0"/>
              <a:t>More internalization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1900" dirty="0"/>
              <a:t>Greater ability to support public research and development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1900" dirty="0"/>
              <a:t>More human capital formation, including public support for human capital accumulation</a:t>
            </a:r>
          </a:p>
          <a:p>
            <a:pPr>
              <a:lnSpc>
                <a:spcPct val="90000"/>
              </a:lnSpc>
            </a:pPr>
            <a:endParaRPr lang="en-US" sz="2400" dirty="0" smtClean="0">
              <a:ea typeface="ＭＳ Ｐゴシック" pitchFamily="-106" charset="-128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ea typeface="ＭＳ Ｐゴシック" pitchFamily="-106" charset="-128"/>
              </a:rPr>
              <a:t>The development of a robust financial sector </a:t>
            </a:r>
          </a:p>
          <a:p>
            <a:pPr>
              <a:lnSpc>
                <a:spcPct val="90000"/>
              </a:lnSpc>
            </a:pPr>
            <a:endParaRPr lang="en-US" sz="2400" dirty="0" smtClean="0">
              <a:ea typeface="ＭＳ Ｐゴシック" pitchFamily="-106" charset="-128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ea typeface="ＭＳ Ｐゴシック" pitchFamily="-106" charset="-128"/>
              </a:rPr>
              <a:t>Learning to learn and cross-border knowledge flows 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ea typeface="ＭＳ Ｐゴシック" pitchFamily="-106" charset="-128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 smtClean="0">
                <a:ea typeface="ＭＳ Ｐゴシック" pitchFamily="-106" charset="-128"/>
              </a:rPr>
              <a:t>Implication</a:t>
            </a:r>
            <a:r>
              <a:rPr lang="en-US" sz="2400" dirty="0" smtClean="0">
                <a:ea typeface="ＭＳ Ｐゴシック" pitchFamily="-106" charset="-128"/>
              </a:rPr>
              <a:t>:  Rate of productivity increase related to (relative) size of industrial sector.</a:t>
            </a:r>
          </a:p>
          <a:p>
            <a:pPr>
              <a:lnSpc>
                <a:spcPct val="90000"/>
              </a:lnSpc>
            </a:pPr>
            <a:endParaRPr lang="en-US" sz="2400" dirty="0" smtClean="0">
              <a:ea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352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ea typeface="ＭＳ Ｐゴシック" pitchFamily="-106" charset="-128"/>
              </a:rPr>
              <a:t>Optimal to impose some subsidies, even if </a:t>
            </a:r>
            <a:r>
              <a:rPr lang="en-US" sz="2000" dirty="0" smtClean="0">
                <a:ea typeface="ＭＳ Ｐゴシック" pitchFamily="-106" charset="-128"/>
              </a:rPr>
              <a:t>taxes to finance subsidies </a:t>
            </a:r>
            <a:r>
              <a:rPr lang="en-US" sz="2000" dirty="0">
                <a:ea typeface="ＭＳ Ｐゴシック" pitchFamily="-106" charset="-128"/>
              </a:rPr>
              <a:t>are distortionary</a:t>
            </a:r>
          </a:p>
          <a:p>
            <a:endParaRPr lang="en-US" sz="2000" dirty="0">
              <a:ea typeface="ＭＳ Ｐゴシック" pitchFamily="-106" charset="-128"/>
            </a:endParaRPr>
          </a:p>
          <a:p>
            <a:r>
              <a:rPr lang="en-US" sz="2000" dirty="0">
                <a:ea typeface="ＭＳ Ｐゴシック" pitchFamily="-106" charset="-128"/>
              </a:rPr>
              <a:t>Optimal subsidies lead to expansion of those sectors that have larger societal learning benefits, taking into account both direct learning and cross </a:t>
            </a:r>
            <a:r>
              <a:rPr lang="en-US" sz="2000" dirty="0" err="1">
                <a:ea typeface="ＭＳ Ｐゴシック" pitchFamily="-106" charset="-128"/>
              </a:rPr>
              <a:t>sectoral</a:t>
            </a:r>
            <a:r>
              <a:rPr lang="en-US" sz="2000" dirty="0">
                <a:ea typeface="ＭＳ Ｐゴシック" pitchFamily="-106" charset="-128"/>
              </a:rPr>
              <a:t> spillovers.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000" dirty="0">
                <a:ea typeface="ＭＳ Ｐゴシック" pitchFamily="-106" charset="-128"/>
              </a:rPr>
              <a:t>If the learning elasticity of some sector is much larger than that of others, and there is some sector that is a substitute for the high-learning sector, then it may pay to tax that sector, in order to encourage learning in the high-learning </a:t>
            </a:r>
            <a:r>
              <a:rPr lang="en-US" sz="2000" dirty="0" smtClean="0">
                <a:ea typeface="ＭＳ Ｐゴシック" pitchFamily="-106" charset="-128"/>
              </a:rPr>
              <a:t>sector</a:t>
            </a:r>
          </a:p>
          <a:p>
            <a:pPr fontAlgn="base">
              <a:buFont typeface="Verdana" pitchFamily="34" charset="0"/>
              <a:buChar char="−"/>
            </a:pPr>
            <a:r>
              <a:rPr lang="en-US" sz="2400" dirty="0" smtClean="0">
                <a:ea typeface="ＭＳ Ｐゴシック" pitchFamily="-106" charset="-128"/>
              </a:rPr>
              <a:t>Book provides precise formulae (analogous to Ramsey formulae) for optimal subsidies and taxes</a:t>
            </a:r>
            <a:endParaRPr lang="en-US" sz="2400" dirty="0">
              <a:ea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263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protection is an alternative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Especially relevant where government cannot raise revenues through taxation to finance subsidies</a:t>
            </a:r>
          </a:p>
          <a:p>
            <a:r>
              <a:rPr lang="en-US" dirty="0" smtClean="0"/>
              <a:t>Quotas, tariffs can encourage industrial sector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Industrial policy in the presence of WTO constraints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Exchange rate policy may be an effective alternative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Lowering exchange rate below “equilibrium” (trade balance)  leads to larger industrial sector and faster learning and trade surplus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Avoids the problem of “picking winners”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Avoids the problems posed by WTO restrictions</a:t>
            </a:r>
          </a:p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Even pays to have a </a:t>
            </a:r>
            <a:r>
              <a:rPr lang="en-US" i="1" dirty="0" smtClean="0">
                <a:ea typeface="ＭＳ Ｐゴシック" pitchFamily="-106" charset="-128"/>
              </a:rPr>
              <a:t>perpetual </a:t>
            </a:r>
            <a:r>
              <a:rPr lang="en-US" dirty="0" smtClean="0">
                <a:ea typeface="ＭＳ Ｐゴシック" pitchFamily="-106" charset="-128"/>
              </a:rPr>
              <a:t>current account surplus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Surprising — “capital” that one never uses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But learning benefit exceeds the opportunity cost of funds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6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06" charset="-128"/>
              </a:rPr>
              <a:t>But even if it were not desirable to do it </a:t>
            </a:r>
            <a:r>
              <a:rPr lang="en-US" i="1" dirty="0" smtClean="0">
                <a:ea typeface="ＭＳ Ｐゴシック" pitchFamily="-106" charset="-128"/>
              </a:rPr>
              <a:t>forever, </a:t>
            </a:r>
            <a:r>
              <a:rPr lang="en-US" dirty="0" smtClean="0">
                <a:ea typeface="ＭＳ Ｐゴシック" pitchFamily="-106" charset="-128"/>
              </a:rPr>
              <a:t>it may be an important element of development strategy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Problem with using steady-state models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Trade policy can affect factor prices, and therefore the level of investment, and therefore the level of learning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More than offsetting the social costs of distortion</a:t>
            </a:r>
          </a:p>
          <a:p>
            <a:endParaRPr lang="en-US" dirty="0" smtClean="0">
              <a:ea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626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to learn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a typeface="ＭＳ Ｐゴシック" pitchFamily="-106" charset="-128"/>
              </a:rPr>
              <a:t>We have focused on “learning,” but even more important is “learning to learn”  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Industrial and trade policy can enhance an economy’s learning capacities</a:t>
            </a:r>
          </a:p>
          <a:p>
            <a:pPr lvl="1"/>
            <a:r>
              <a:rPr lang="en-US" dirty="0">
                <a:ea typeface="ＭＳ Ｐゴシック" pitchFamily="-106" charset="-128"/>
              </a:rPr>
              <a:t>Introduces complex strategic questions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4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economy objection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Ideal government intervention might improve matters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But real world interventions do not</a:t>
            </a:r>
          </a:p>
          <a:p>
            <a:pPr>
              <a:lnSpc>
                <a:spcPct val="90000"/>
              </a:lnSpc>
            </a:pPr>
            <a:endParaRPr lang="en-US" dirty="0">
              <a:ea typeface="ＭＳ Ｐゴシック" pitchFamily="-106" charset="-128"/>
            </a:endParaRPr>
          </a:p>
          <a:p>
            <a:pPr>
              <a:lnSpc>
                <a:spcPct val="90000"/>
              </a:lnSpc>
            </a:pPr>
            <a:r>
              <a:rPr lang="en-US" dirty="0">
                <a:ea typeface="ＭＳ Ｐゴシック" pitchFamily="-106" charset="-128"/>
              </a:rPr>
              <a:t>Political economy objections may be true—but conclusion based on political analysis, not economic analysis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Political analysis often more simplistic than economic analysis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Moreover, liberalization is also a political agenda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Not “perfectly applied”</a:t>
            </a:r>
          </a:p>
          <a:p>
            <a:pPr lvl="2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Asymmetric application can have adverse welfare effects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economy objections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 smtClean="0"/>
              <a:t>Critique of infant economy argument in particular</a:t>
            </a:r>
            <a:endParaRPr lang="en-US" sz="2400" dirty="0"/>
          </a:p>
          <a:p>
            <a:pPr lvl="2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Government can’t pick winners</a:t>
            </a:r>
          </a:p>
          <a:p>
            <a:pPr lvl="2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Infants never grow up</a:t>
            </a:r>
          </a:p>
          <a:p>
            <a:pPr lvl="2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000" dirty="0"/>
              <a:t>Better ways of providing assistance than protection—direct and transparent subsidies</a:t>
            </a:r>
          </a:p>
          <a:p>
            <a:r>
              <a:rPr lang="en-US" dirty="0"/>
              <a:t>Replies to critiques</a:t>
            </a:r>
          </a:p>
          <a:p>
            <a:pPr lvl="1"/>
            <a:r>
              <a:rPr lang="en-US" dirty="0"/>
              <a:t>Almost every successful country has had “industrial policies”</a:t>
            </a:r>
          </a:p>
          <a:p>
            <a:pPr lvl="2"/>
            <a:r>
              <a:rPr lang="en-US" dirty="0"/>
              <a:t>US from 19</a:t>
            </a:r>
            <a:r>
              <a:rPr lang="en-US" baseline="30000" dirty="0"/>
              <a:t>th</a:t>
            </a:r>
            <a:r>
              <a:rPr lang="en-US" dirty="0"/>
              <a:t> century (telecommunications, agriculture)</a:t>
            </a:r>
          </a:p>
          <a:p>
            <a:pPr lvl="3"/>
            <a:r>
              <a:rPr lang="en-US" dirty="0"/>
              <a:t>Today mostly through Defense Department</a:t>
            </a:r>
          </a:p>
          <a:p>
            <a:pPr lvl="3"/>
            <a:r>
              <a:rPr lang="en-US" dirty="0"/>
              <a:t>Including Internet and biotech</a:t>
            </a:r>
          </a:p>
          <a:p>
            <a:pPr lvl="4"/>
            <a:r>
              <a:rPr lang="en-US" dirty="0"/>
              <a:t>With private sector playing central role in bringing innovation to market</a:t>
            </a:r>
          </a:p>
          <a:p>
            <a:pPr lvl="3"/>
            <a:r>
              <a:rPr lang="en-US" dirty="0"/>
              <a:t>Successful countries learned how to manage “political economy” problems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On the importance of Creating a Learning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456384"/>
          </a:xfrm>
        </p:spPr>
        <p:txBody>
          <a:bodyPr>
            <a:noAutofit/>
          </a:bodyPr>
          <a:lstStyle/>
          <a:p>
            <a:pPr lvl="0"/>
            <a:r>
              <a:rPr lang="en-US" sz="1800" dirty="0" smtClean="0"/>
              <a:t>The transformation to “learning societies” that occurred around 1800 for Western economies, and more recently for those in Asia, appears to have had a far, far greater impact on human well-being than improvements in allocative efficiency or resource accumulation.</a:t>
            </a:r>
          </a:p>
          <a:p>
            <a:pPr lvl="1"/>
            <a:r>
              <a:rPr lang="en-US" sz="1400" dirty="0" smtClean="0"/>
              <a:t>For hundreds of years standards of living had remained essentially unchanged</a:t>
            </a:r>
            <a:endParaRPr lang="en-US" sz="1800" dirty="0" smtClean="0"/>
          </a:p>
          <a:p>
            <a:pPr fontAlgn="base"/>
            <a:r>
              <a:rPr lang="en-US" sz="1800" dirty="0"/>
              <a:t>Since Solow, we have recognized that the most important determinant of growth is technological change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1800" dirty="0"/>
              <a:t>Recognized earlier by Schumpeter, but Solow gave us first quantification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1800" dirty="0"/>
              <a:t>Our focus should be on the impact of policies on technological change, learning</a:t>
            </a:r>
          </a:p>
          <a:p>
            <a:pPr lvl="0"/>
            <a:endParaRPr lang="en-US" sz="1400" i="1" dirty="0" smtClean="0"/>
          </a:p>
          <a:p>
            <a:pPr lvl="0"/>
            <a:endParaRPr lang="en-US" sz="1400" i="1" dirty="0" smtClean="0"/>
          </a:p>
        </p:txBody>
      </p:sp>
    </p:spTree>
    <p:extLst>
      <p:ext uri="{BB962C8B-B14F-4D97-AF65-F5344CB8AC3E}">
        <p14:creationId xmlns:p14="http://schemas.microsoft.com/office/powerpoint/2010/main" val="30655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Point of industrial policies is not to pick winners, but to identify externalities and other market failures</a:t>
            </a:r>
          </a:p>
          <a:p>
            <a:pPr lvl="2"/>
            <a:r>
              <a:rPr lang="en-US" dirty="0"/>
              <a:t>With imperfect capital markets, can’t borrow to finance initial losses</a:t>
            </a:r>
          </a:p>
          <a:p>
            <a:pPr lvl="2"/>
            <a:r>
              <a:rPr lang="en-US" dirty="0"/>
              <a:t>Imperfections of capital markets are endemic (asymmetries of information)</a:t>
            </a:r>
          </a:p>
          <a:p>
            <a:pPr lvl="3"/>
            <a:r>
              <a:rPr lang="en-US" dirty="0"/>
              <a:t>Especially in developing </a:t>
            </a:r>
            <a:r>
              <a:rPr lang="en-US" dirty="0" smtClean="0"/>
              <a:t>countries</a:t>
            </a:r>
          </a:p>
          <a:p>
            <a:pPr lvl="1"/>
            <a:r>
              <a:rPr lang="en-US" dirty="0" smtClean="0"/>
              <a:t>Besides, we don’t reject “monetary policy” simply because there have been failures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1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of industrial policy has to reflect capacities and capabilities of government</a:t>
            </a:r>
          </a:p>
          <a:p>
            <a:r>
              <a:rPr lang="en-US" dirty="0">
                <a:ea typeface="ＭＳ Ｐゴシック" pitchFamily="-106" charset="-128"/>
              </a:rPr>
              <a:t>Broad-based export subsidies (as in East Asia) may be a desirable way of </a:t>
            </a:r>
            <a:r>
              <a:rPr lang="en-US" dirty="0" smtClean="0">
                <a:ea typeface="ＭＳ Ｐゴシック" pitchFamily="-106" charset="-128"/>
              </a:rPr>
              <a:t>promoting industrial sector (including through exchange rate policies)</a:t>
            </a:r>
            <a:endParaRPr lang="en-US" dirty="0">
              <a:ea typeface="ＭＳ Ｐゴシック" pitchFamily="-106" charset="-128"/>
            </a:endParaRPr>
          </a:p>
          <a:p>
            <a:endParaRPr lang="en-US" dirty="0">
              <a:ea typeface="ＭＳ Ｐゴシック" pitchFamily="-106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5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III.  Other implications of new theory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Theory of the firm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Not based on transactions costs (</a:t>
            </a:r>
            <a:r>
              <a:rPr lang="en-US" sz="2200" dirty="0" err="1"/>
              <a:t>Coase</a:t>
            </a:r>
            <a:r>
              <a:rPr lang="en-US" sz="2200" dirty="0"/>
              <a:t>)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Knowledge moves more freely within firms than across firm boundaries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Resource allocations within firm are typically not based on prices, or even contracts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200" dirty="0"/>
              <a:t>Trade-off between “learning” and “</a:t>
            </a:r>
            <a:r>
              <a:rPr lang="en-US" sz="2200" dirty="0" err="1"/>
              <a:t>allocative</a:t>
            </a:r>
            <a:r>
              <a:rPr lang="en-US" sz="2200" dirty="0"/>
              <a:t> efficiency”</a:t>
            </a:r>
          </a:p>
        </p:txBody>
      </p:sp>
    </p:spTree>
    <p:extLst>
      <p:ext uri="{BB962C8B-B14F-4D97-AF65-F5344CB8AC3E}">
        <p14:creationId xmlns:p14="http://schemas.microsoft.com/office/powerpoint/2010/main" val="389784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-106" charset="-128"/>
              </a:rPr>
              <a:t>IV.  General lessons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a typeface="ＭＳ Ｐゴシック" pitchFamily="-106" charset="-128"/>
              </a:rPr>
              <a:t>Another example of 2</a:t>
            </a:r>
            <a:r>
              <a:rPr lang="en-US" sz="2800" baseline="30000" dirty="0" smtClean="0">
                <a:ea typeface="ＭＳ Ｐゴシック" pitchFamily="-106" charset="-128"/>
              </a:rPr>
              <a:t>nd</a:t>
            </a:r>
            <a:r>
              <a:rPr lang="en-US" sz="2800" dirty="0" smtClean="0">
                <a:ea typeface="ＭＳ Ｐゴシック" pitchFamily="-106" charset="-128"/>
              </a:rPr>
              <a:t> best economics</a:t>
            </a:r>
          </a:p>
          <a:p>
            <a:endParaRPr lang="en-US" sz="2800" dirty="0" smtClean="0">
              <a:ea typeface="ＭＳ Ｐゴシック" pitchFamily="-106" charset="-128"/>
            </a:endParaRPr>
          </a:p>
          <a:p>
            <a:r>
              <a:rPr lang="en-US" sz="2800" dirty="0" smtClean="0">
                <a:ea typeface="ＭＳ Ｐゴシック" pitchFamily="-106" charset="-128"/>
              </a:rPr>
              <a:t>But whenever one talks about innovation, one is in the world of 2</a:t>
            </a:r>
            <a:r>
              <a:rPr lang="en-US" sz="2800" baseline="30000" dirty="0" smtClean="0">
                <a:ea typeface="ＭＳ Ｐゴシック" pitchFamily="-106" charset="-128"/>
              </a:rPr>
              <a:t>nd</a:t>
            </a:r>
            <a:r>
              <a:rPr lang="en-US" sz="2800" dirty="0">
                <a:ea typeface="ＭＳ Ｐゴシック" pitchFamily="-106" charset="-128"/>
              </a:rPr>
              <a:t>-</a:t>
            </a:r>
            <a:r>
              <a:rPr lang="en-US" sz="2800" dirty="0" smtClean="0">
                <a:ea typeface="ＭＳ Ｐゴシック" pitchFamily="-106" charset="-128"/>
              </a:rPr>
              <a:t>best economics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200" dirty="0"/>
              <a:t>Credit/revenue constraints are also likely to be particularly important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200" dirty="0"/>
              <a:t>Imperfect competition/increasing returns to scale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200" dirty="0"/>
              <a:t>Risk, with imperfect risk markets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200" dirty="0"/>
              <a:t>All elements of standard Schumpeterian economics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200" dirty="0"/>
              <a:t>Should be at the center of endogenous growth theory and growth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97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a typeface="ＭＳ Ｐゴシック" pitchFamily="-106" charset="-128"/>
              </a:rPr>
              <a:t>General lessons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Policies often based on simplistic models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sz="2400" dirty="0"/>
              <a:t>Simplistic models consistent with simplistic ideologies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sz="2400" dirty="0"/>
              <a:t>And used by special interests to advance particular policy agenda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sz="2400" dirty="0"/>
              <a:t>Trade and capital market liberalization can make everyone worse off (Pareto inferior trade and liberalization) if there are imperfect risk markets (Newbery-</a:t>
            </a:r>
            <a:r>
              <a:rPr lang="en-US" sz="2400" dirty="0" err="1"/>
              <a:t>Stiglitz</a:t>
            </a:r>
            <a:r>
              <a:rPr lang="en-US" sz="2400" dirty="0"/>
              <a:t>, 1982)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50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a typeface="ＭＳ Ｐゴシック" pitchFamily="-106" charset="-128"/>
              </a:rPr>
              <a:t>V.  Growth, learning and innovation:  </a:t>
            </a:r>
            <a:br>
              <a:rPr lang="en-US" b="1" dirty="0" smtClean="0">
                <a:ea typeface="ＭＳ Ｐゴシック" pitchFamily="-106" charset="-128"/>
              </a:rPr>
            </a:br>
            <a:r>
              <a:rPr lang="en-US" b="1" dirty="0" smtClean="0">
                <a:ea typeface="ＭＳ Ｐゴシック" pitchFamily="-106" charset="-128"/>
              </a:rPr>
              <a:t>To what end?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Much of innovation in advanced industrial economies has been directed towards saving labor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But in many developing countries, labor is in surplus, and unemployment is the problem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Labor saving innovations exacerbate this key social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8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It is natural resources/the environment which is “underpriced”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And innovation needs to be directed at saving resources and protecting the environment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Cannot just “borrow”/adapt technology from the North</a:t>
            </a:r>
          </a:p>
          <a:p>
            <a:pPr lvl="1" fontAlgn="base">
              <a:lnSpc>
                <a:spcPct val="80000"/>
              </a:lnSpc>
              <a:buFont typeface="Verdana" pitchFamily="34" charset="0"/>
              <a:buChar char="−"/>
            </a:pPr>
            <a:r>
              <a:rPr lang="en-US" dirty="0"/>
              <a:t>Need a new “model” of innovation</a:t>
            </a:r>
          </a:p>
        </p:txBody>
      </p:sp>
    </p:spTree>
    <p:extLst>
      <p:ext uri="{BB962C8B-B14F-4D97-AF65-F5344CB8AC3E}">
        <p14:creationId xmlns:p14="http://schemas.microsoft.com/office/powerpoint/2010/main" val="92334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06" charset="-128"/>
              </a:rPr>
              <a:t>These environmental impacts are important for all countries, but especially for developing countries</a:t>
            </a:r>
          </a:p>
          <a:p>
            <a:endParaRPr lang="en-US" dirty="0" smtClean="0">
              <a:ea typeface="ＭＳ Ｐゴシック" pitchFamily="-106" charset="-128"/>
            </a:endParaRPr>
          </a:p>
          <a:p>
            <a:r>
              <a:rPr lang="en-US" dirty="0" smtClean="0">
                <a:ea typeface="ＭＳ Ｐゴシック" pitchFamily="-106" charset="-128"/>
              </a:rPr>
              <a:t>What matters is not GDP, but the quality of life, “well-being” and individual capabilities 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100" dirty="0"/>
              <a:t>What that entails—and how it can be increased— should and can be a subject of rational inquiry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100" dirty="0"/>
              <a:t>Has been an area in which </a:t>
            </a:r>
            <a:r>
              <a:rPr lang="en-US" sz="2100" dirty="0" err="1"/>
              <a:t>Sen</a:t>
            </a:r>
            <a:r>
              <a:rPr lang="en-US" sz="2100" dirty="0"/>
              <a:t> has made major contributions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100" dirty="0"/>
              <a:t>Subject of </a:t>
            </a:r>
            <a:r>
              <a:rPr lang="en-US" sz="2100" dirty="0" err="1"/>
              <a:t>Sen-Fitoussi-Stiglitz</a:t>
            </a:r>
            <a:r>
              <a:rPr lang="en-US" sz="2100" dirty="0"/>
              <a:t> International Commission on the Measurement of Economic Performance and Social Progress</a:t>
            </a:r>
          </a:p>
        </p:txBody>
      </p:sp>
    </p:spTree>
    <p:extLst>
      <p:ext uri="{BB962C8B-B14F-4D97-AF65-F5344CB8AC3E}">
        <p14:creationId xmlns:p14="http://schemas.microsoft.com/office/powerpoint/2010/main" val="245882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V.  Social transformation and the creation of a learning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i="1" dirty="0" smtClean="0"/>
          </a:p>
          <a:p>
            <a:r>
              <a:rPr lang="en-US" i="1" dirty="0" smtClean="0"/>
              <a:t>Perceptions (beliefs) affect actions (choices) and  are shaped by cognitive frames</a:t>
            </a:r>
          </a:p>
          <a:p>
            <a:endParaRPr lang="en-US" i="1" dirty="0" smtClean="0"/>
          </a:p>
          <a:p>
            <a:r>
              <a:rPr lang="en-US" i="1" dirty="0" smtClean="0"/>
              <a:t>The categories that shape cognition are social constructions.</a:t>
            </a:r>
          </a:p>
          <a:p>
            <a:endParaRPr lang="en-US" i="1" dirty="0" smtClean="0"/>
          </a:p>
          <a:p>
            <a:r>
              <a:rPr lang="en-US" i="1" dirty="0" smtClean="0"/>
              <a:t>Because belief systems affect the equilibrium, e.g. by shaping perceptions, elites have a strong incentive to influence people’s beliefs</a:t>
            </a:r>
          </a:p>
          <a:p>
            <a:pPr lvl="1" fontAlgn="base">
              <a:lnSpc>
                <a:spcPct val="90000"/>
              </a:lnSpc>
              <a:buFont typeface="Verdana" pitchFamily="34" charset="0"/>
              <a:buChar char="−"/>
            </a:pPr>
            <a:r>
              <a:rPr lang="en-US" sz="2400" dirty="0"/>
              <a:t>In contrast, in a RE equilibrium cognitive frames play no </a:t>
            </a:r>
            <a:r>
              <a:rPr lang="en-US" sz="2400" dirty="0" smtClean="0"/>
              <a:t>role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31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Those in “power” typically do not control all the determinants of the evolution of beliefs</a:t>
            </a:r>
            <a:r>
              <a:rPr lang="en-US" dirty="0" smtClean="0"/>
              <a:t> 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Cultures are always contested.</a:t>
            </a:r>
          </a:p>
          <a:p>
            <a:endParaRPr lang="en-US" i="1" dirty="0" smtClean="0"/>
          </a:p>
          <a:p>
            <a:r>
              <a:rPr lang="en-US" i="1" dirty="0" smtClean="0"/>
              <a:t>The general beliefs about the world are a state variable that determine which beliefs are acceptable. </a:t>
            </a:r>
          </a:p>
          <a:p>
            <a:endParaRPr lang="en-US" i="1" dirty="0"/>
          </a:p>
          <a:p>
            <a:r>
              <a:rPr lang="en-US" dirty="0" smtClean="0"/>
              <a:t>How such belief systems change—and how those (like governments) who seek to deliberately change belief systems—is thus a core part of developmental analysis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500" dirty="0" smtClean="0"/>
              <a:t>(Analysis based on K. Hoff and J. E. Stiglitz, 2010, “Equilibrium Fictions: A Cognitive Approach to Societal Rigidity,” </a:t>
            </a:r>
            <a:r>
              <a:rPr lang="en-US" sz="2500" i="1" dirty="0" smtClean="0"/>
              <a:t>American Economic Review, </a:t>
            </a:r>
            <a:r>
              <a:rPr lang="en-US" sz="2500" dirty="0" smtClean="0"/>
              <a:t>100(2): 141-146)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9731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Gaps in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Font typeface="Verdana" pitchFamily="34" charset="0"/>
              <a:buChar char="−"/>
            </a:pPr>
            <a:r>
              <a:rPr lang="en-US" sz="2200" dirty="0"/>
              <a:t>In case of developing countries, focus on diffusion of knowledge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From developed to developing country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What separates developing from developed countries is as much a gap in knowledge as a gap in resources</a:t>
            </a:r>
          </a:p>
          <a:p>
            <a:pPr lvl="0"/>
            <a:endParaRPr lang="en-US" sz="1400" dirty="0"/>
          </a:p>
          <a:p>
            <a:r>
              <a:rPr lang="en-US" dirty="0" smtClean="0"/>
              <a:t>But even in developed countries, large gaps between productivity of best and other firms</a:t>
            </a:r>
          </a:p>
          <a:p>
            <a:pPr lvl="1"/>
            <a:r>
              <a:rPr lang="en-US" dirty="0" smtClean="0"/>
              <a:t>Undermines concept of an aggregate production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706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33400"/>
            <a:ext cx="8153400" cy="12954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VI.  Democracy and the creation of a learning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316835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Ideas concerning human rights and democracy have been among the most important in shaping what is and is not acceptable</a:t>
            </a:r>
          </a:p>
          <a:p>
            <a:endParaRPr lang="en-US" dirty="0" smtClean="0"/>
          </a:p>
          <a:p>
            <a:r>
              <a:rPr lang="en-US" dirty="0" smtClean="0"/>
              <a:t>Democratic ideals question authority</a:t>
            </a:r>
          </a:p>
          <a:p>
            <a:endParaRPr lang="en-US" dirty="0" smtClean="0"/>
          </a:p>
          <a:p>
            <a:r>
              <a:rPr lang="en-US" dirty="0" smtClean="0"/>
              <a:t>Same frame of mind which is so essential for creating a dynamic, learning economy and society  </a:t>
            </a:r>
          </a:p>
          <a:p>
            <a:endParaRPr lang="en-US" dirty="0" smtClean="0"/>
          </a:p>
          <a:p>
            <a:r>
              <a:rPr lang="en-US" dirty="0" smtClean="0"/>
              <a:t>A more open society generates more ideas, a flow of “mutations,” which provides not only excitement, but the possibility of dynamic evolution, rather than stasis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42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393213"/>
            <a:ext cx="8208912" cy="120698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Non-inclusive growth can lead to </a:t>
            </a:r>
            <a:br>
              <a:rPr lang="en-US" b="1" dirty="0" smtClean="0"/>
            </a:br>
            <a:r>
              <a:rPr lang="en-US" b="1" dirty="0" smtClean="0"/>
              <a:t>a failure to create a learning society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Unfortunately, even if in the long run, a more dynamic society benefits most members of society, in the short run, there can be (and normally will be) losers 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900" dirty="0"/>
              <a:t>Trickle-down economics doesn’t work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900" dirty="0" smtClean="0"/>
              <a:t>WC </a:t>
            </a:r>
            <a:r>
              <a:rPr lang="en-US" sz="2900" dirty="0"/>
              <a:t>policies were </a:t>
            </a:r>
            <a:r>
              <a:rPr lang="en-US" sz="2900" dirty="0" smtClean="0"/>
              <a:t>often </a:t>
            </a:r>
            <a:r>
              <a:rPr lang="en-US" sz="2900" dirty="0"/>
              <a:t>anti-poor (worse than failure to be pro-poor</a:t>
            </a:r>
            <a:r>
              <a:rPr lang="en-US" sz="2900" dirty="0" smtClean="0"/>
              <a:t>) </a:t>
            </a:r>
            <a:endParaRPr lang="en-US" sz="2900" dirty="0"/>
          </a:p>
          <a:p>
            <a:endParaRPr lang="en-US" dirty="0" smtClean="0"/>
          </a:p>
          <a:p>
            <a:r>
              <a:rPr lang="en-US" dirty="0" smtClean="0"/>
              <a:t>Democratic processes can be shaped, and there are incentives on the part of some to maintain existing inequities   </a:t>
            </a:r>
          </a:p>
          <a:p>
            <a:endParaRPr lang="en-US" dirty="0" smtClean="0"/>
          </a:p>
          <a:p>
            <a:r>
              <a:rPr lang="en-US" dirty="0" smtClean="0"/>
              <a:t>Democratic processes can then lead to the antithesis of an open and transparent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50838"/>
            <a:ext cx="7498080" cy="1477962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The political economy of inclusiveness and openness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3"/>
            <a:ext cx="8229600" cy="3384377"/>
          </a:xfrm>
        </p:spPr>
        <p:txBody>
          <a:bodyPr>
            <a:noAutofit/>
          </a:bodyPr>
          <a:lstStyle/>
          <a:p>
            <a:r>
              <a:rPr lang="en-US" sz="1600" dirty="0" smtClean="0"/>
              <a:t>Critique </a:t>
            </a:r>
            <a:r>
              <a:rPr lang="en-US" sz="1600" dirty="0"/>
              <a:t>of non-inclusive growth goes beyond that it is a waste of a country’s most valuable resource—its human talent—to fail to ensure that everyone lives up to his or her abilities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 smtClean="0"/>
              <a:t>Government needs to play an important role in any economy, correcting pervasive market failures, but especially in the “creative economy”</a:t>
            </a:r>
          </a:p>
          <a:p>
            <a:pPr marL="82296" indent="0">
              <a:buNone/>
            </a:pPr>
            <a:r>
              <a:rPr lang="en-US" sz="1600" dirty="0" smtClean="0"/>
              <a:t> </a:t>
            </a:r>
          </a:p>
          <a:p>
            <a:r>
              <a:rPr lang="en-US" sz="1600" dirty="0" smtClean="0"/>
              <a:t>In a society with very little inequality, the only role of the state is to provide collective goods and correct market failures</a:t>
            </a:r>
          </a:p>
          <a:p>
            <a:endParaRPr lang="en-US" sz="1600" dirty="0" smtClean="0"/>
          </a:p>
          <a:p>
            <a:r>
              <a:rPr lang="en-US" sz="1600" dirty="0" smtClean="0"/>
              <a:t>When there are large inequalities, interests differ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1600" dirty="0"/>
              <a:t>Distributive battles inevitably rage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1600" dirty="0"/>
              <a:t>To prevent redistribution, role of government is circumscribed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1600" dirty="0"/>
              <a:t>But in circumscribing government, ability to perform positive roles is also </a:t>
            </a:r>
            <a:r>
              <a:rPr lang="en-US" sz="1600" dirty="0" smtClean="0"/>
              <a:t>circumscribed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09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077200" cy="990600"/>
          </a:xfrm>
        </p:spPr>
        <p:txBody>
          <a:bodyPr/>
          <a:lstStyle/>
          <a:p>
            <a:r>
              <a:rPr lang="en-US" b="1" dirty="0" smtClean="0"/>
              <a:t>Adverse dynamic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inequality—more circumscribed government</a:t>
            </a:r>
          </a:p>
          <a:p>
            <a:endParaRPr lang="en-US" dirty="0" smtClean="0"/>
          </a:p>
          <a:p>
            <a:r>
              <a:rPr lang="en-US" dirty="0" smtClean="0"/>
              <a:t>Leading to more inequality</a:t>
            </a:r>
          </a:p>
          <a:p>
            <a:endParaRPr lang="en-US" dirty="0" smtClean="0"/>
          </a:p>
          <a:p>
            <a:r>
              <a:rPr lang="en-US" dirty="0" smtClean="0"/>
              <a:t>In the long run—more unstable, lower growth</a:t>
            </a:r>
          </a:p>
          <a:p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Some fear that US has now embarked on this adverse dynamic</a:t>
            </a:r>
          </a:p>
          <a:p>
            <a:pPr lvl="1" fontAlgn="base">
              <a:lnSpc>
                <a:spcPct val="120000"/>
              </a:lnSpc>
              <a:buFont typeface="Verdana" pitchFamily="34" charset="0"/>
              <a:buChar char="−"/>
            </a:pPr>
            <a:r>
              <a:rPr lang="en-US" dirty="0"/>
              <a:t>Less equality of opportunity, more inequality, than some countries of “old Europe”</a:t>
            </a:r>
          </a:p>
        </p:txBody>
      </p:sp>
    </p:spTree>
    <p:extLst>
      <p:ext uri="{BB962C8B-B14F-4D97-AF65-F5344CB8AC3E}">
        <p14:creationId xmlns:p14="http://schemas.microsoft.com/office/powerpoint/2010/main" val="31736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0772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VII.  General principles of a learning society have broad implications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sz="5100" dirty="0"/>
              <a:t>For </a:t>
            </a:r>
            <a:r>
              <a:rPr lang="en-US" sz="5100" dirty="0" smtClean="0"/>
              <a:t>entire </a:t>
            </a:r>
            <a:r>
              <a:rPr lang="en-US" sz="5100" dirty="0"/>
              <a:t>economic </a:t>
            </a:r>
            <a:r>
              <a:rPr lang="en-US" sz="5100" dirty="0" smtClean="0"/>
              <a:t>regime:</a:t>
            </a:r>
            <a:endParaRPr lang="en-US" sz="5100" dirty="0"/>
          </a:p>
          <a:p>
            <a:r>
              <a:rPr lang="en-US" sz="5100" dirty="0"/>
              <a:t>Financial and capital market </a:t>
            </a:r>
            <a:r>
              <a:rPr lang="en-US" sz="5100" dirty="0" smtClean="0"/>
              <a:t>liberalization</a:t>
            </a:r>
          </a:p>
          <a:p>
            <a:pPr lvl="1"/>
            <a:r>
              <a:rPr lang="en-US" sz="4700" dirty="0" smtClean="0"/>
              <a:t>Affects ability to learn how to allocate capital</a:t>
            </a:r>
            <a:endParaRPr lang="en-US" sz="4700" dirty="0"/>
          </a:p>
          <a:p>
            <a:r>
              <a:rPr lang="en-US" sz="5100" dirty="0"/>
              <a:t>The design of monetary policy and institutions </a:t>
            </a:r>
          </a:p>
          <a:p>
            <a:r>
              <a:rPr lang="en-US" sz="5100" dirty="0"/>
              <a:t>Intellectual property regimes</a:t>
            </a:r>
          </a:p>
          <a:p>
            <a:r>
              <a:rPr lang="en-US" sz="5100" dirty="0"/>
              <a:t>Investment treaties,</a:t>
            </a:r>
          </a:p>
          <a:p>
            <a:r>
              <a:rPr lang="en-US" sz="5100" dirty="0"/>
              <a:t>Taxation, and expenditures on infrastructure, education, and technology</a:t>
            </a:r>
          </a:p>
          <a:p>
            <a:r>
              <a:rPr lang="en-US" sz="5100" dirty="0"/>
              <a:t>Legal frameworks for corporate governance and </a:t>
            </a:r>
            <a:r>
              <a:rPr lang="en-US" sz="5100" dirty="0" smtClean="0"/>
              <a:t>bankruptcy</a:t>
            </a: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40518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 of this lecture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new lens through which one can examine these and other policy choices facing developing countries in the coming years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Countries might like to pretend that it could avoid matters of industrial policy—following the neoliberal doctrines that these are matters to be left to the market  </a:t>
            </a:r>
          </a:p>
          <a:p>
            <a:endParaRPr lang="en-US" dirty="0" smtClean="0"/>
          </a:p>
          <a:p>
            <a:r>
              <a:rPr lang="en-US" dirty="0" smtClean="0"/>
              <a:t>But they cannot </a:t>
            </a:r>
          </a:p>
          <a:p>
            <a:endParaRPr lang="en-US" dirty="0" smtClean="0"/>
          </a:p>
          <a:p>
            <a:r>
              <a:rPr lang="en-US" dirty="0" smtClean="0"/>
              <a:t>The choices they makes in each of these arenas will inevitably shape the economy, politics and society, for better or for worse, for decades to come. 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974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57200"/>
            <a:ext cx="8153400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Market failure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/>
              <a:t>Markets, on their own, are not efficient in promoting innovation. </a:t>
            </a:r>
            <a:endParaRPr lang="en-US" dirty="0" smtClean="0"/>
          </a:p>
          <a:p>
            <a:pPr lvl="1" fontAlgn="base"/>
            <a:r>
              <a:rPr lang="en-US" dirty="0" smtClean="0"/>
              <a:t>Since Arrow, recognized that markets by themselves do not yield efficiency in the production and dissemination  of knowledge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Knowledge as a public good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Spillovers/externalities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Other imperfections (capital markets, imperfect competition) inherently associated with </a:t>
            </a:r>
            <a:r>
              <a:rPr lang="en-US" dirty="0" smtClean="0"/>
              <a:t>innovation</a:t>
            </a:r>
          </a:p>
          <a:p>
            <a:pPr fontAlgn="base">
              <a:buFont typeface="Verdana" pitchFamily="34" charset="0"/>
              <a:buChar char="−"/>
            </a:pPr>
            <a:r>
              <a:rPr lang="en-US" dirty="0" smtClean="0"/>
              <a:t>Changed presumption from Smith’s invisible hand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 smtClean="0"/>
              <a:t>Production of knowledge/learning different from production of conventional commodities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 smtClean="0"/>
              <a:t>Results consistent with Greenwald-</a:t>
            </a:r>
            <a:r>
              <a:rPr lang="en-US" dirty="0" err="1" smtClean="0"/>
              <a:t>Stiglitz</a:t>
            </a:r>
            <a:r>
              <a:rPr lang="en-US" dirty="0" smtClean="0"/>
              <a:t> theorem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 smtClean="0"/>
              <a:t>Whenever information is imperfect/asymmetric, risk markets imperfect markets are not (constrained Pareto) efficient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 smtClean="0"/>
              <a:t>Information is similar to knowledge, so result not surprise</a:t>
            </a:r>
          </a:p>
          <a:p>
            <a:pPr lvl="1" fontAlgn="base">
              <a:buFont typeface="Verdana" pitchFamily="34" charset="0"/>
              <a:buChar char="−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0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Government policy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policies that promote a transformation to a learning society are markedly different than those </a:t>
            </a:r>
            <a:r>
              <a:rPr lang="en-US" dirty="0" smtClean="0"/>
              <a:t>traditionally advocated </a:t>
            </a:r>
            <a:r>
              <a:rPr lang="en-US" dirty="0"/>
              <a:t>by </a:t>
            </a:r>
            <a:r>
              <a:rPr lang="en-US" dirty="0" smtClean="0"/>
              <a:t>economists, which focus on improving the </a:t>
            </a:r>
            <a:r>
              <a:rPr lang="en-US" i="1" dirty="0" smtClean="0"/>
              <a:t>static </a:t>
            </a:r>
            <a:r>
              <a:rPr lang="en-US" dirty="0" smtClean="0"/>
              <a:t>efficiency of resource allocation and the accumulation of capital.</a:t>
            </a:r>
          </a:p>
          <a:p>
            <a:pPr lvl="0"/>
            <a:r>
              <a:rPr lang="en-US" dirty="0" smtClean="0"/>
              <a:t>Including policies that constituted the Washington Consensus.</a:t>
            </a:r>
          </a:p>
          <a:p>
            <a:pPr lvl="0"/>
            <a:r>
              <a:rPr lang="en-US" dirty="0" smtClean="0"/>
              <a:t>Indeed</a:t>
            </a:r>
            <a:r>
              <a:rPr lang="en-US" dirty="0"/>
              <a:t>, from the perspective of creating a learning society, those policies may be counterproductive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86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Long recognized conflict between static and dynamic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fontAlgn="base">
              <a:buFont typeface="Verdana" pitchFamily="34" charset="0"/>
              <a:buChar char="−"/>
            </a:pPr>
            <a:r>
              <a:rPr lang="en-US" dirty="0"/>
              <a:t>Intellectual property restricts use of knowledge (a distortion—knowledge is a public good), and can even  contribute to monopoly.  </a:t>
            </a:r>
            <a:endParaRPr lang="en-US" dirty="0" smtClean="0"/>
          </a:p>
          <a:p>
            <a:pPr lvl="1" fontAlgn="base">
              <a:buFont typeface="Verdana" pitchFamily="34" charset="0"/>
              <a:buChar char="−"/>
            </a:pPr>
            <a:r>
              <a:rPr lang="en-US" dirty="0" smtClean="0"/>
              <a:t>Willing </a:t>
            </a:r>
            <a:r>
              <a:rPr lang="en-US" dirty="0"/>
              <a:t>to accept because dynamic benefits outweigh static costs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May be negative dynamic benefits (US)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dirty="0"/>
              <a:t>Important to have a “developmentally oriented” intellectual property regime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With poorly designed IP regime, dynamic benefits less than the costs  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TRIPS (regime of WTO) is </a:t>
            </a:r>
            <a:r>
              <a:rPr lang="en-US" i="1" dirty="0"/>
              <a:t>NOT </a:t>
            </a:r>
            <a:r>
              <a:rPr lang="en-US" dirty="0"/>
              <a:t>developmentally oriented</a:t>
            </a:r>
          </a:p>
          <a:p>
            <a:pPr lvl="2" fontAlgn="base">
              <a:buFont typeface="Verdana" pitchFamily="34" charset="0"/>
              <a:buChar char="−"/>
            </a:pPr>
            <a:r>
              <a:rPr lang="en-US" dirty="0"/>
              <a:t>But important for countries to make full use of latitude given by TRIPS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620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3400"/>
            <a:ext cx="81534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ea typeface="ＭＳ Ｐゴシック" pitchFamily="-106" charset="-128"/>
              </a:rPr>
              <a:t>Implies that a central question of growth and development should be: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ea typeface="ＭＳ Ｐゴシック" pitchFamily="-106" charset="-128"/>
              </a:rPr>
              <a:t>What should governments do to promote growth through learning (technological progress)?</a:t>
            </a:r>
          </a:p>
          <a:p>
            <a:pPr lvl="1" fontAlgn="base">
              <a:buFont typeface="Verdana" pitchFamily="34" charset="0"/>
              <a:buChar char="−"/>
            </a:pPr>
            <a:r>
              <a:rPr lang="en-US" sz="2300" dirty="0" smtClean="0"/>
              <a:t>Question </a:t>
            </a:r>
            <a:r>
              <a:rPr lang="en-US" sz="2300" dirty="0"/>
              <a:t>is especially salient because </a:t>
            </a:r>
            <a:r>
              <a:rPr lang="en-US" sz="2300" dirty="0" smtClean="0"/>
              <a:t>such policies </a:t>
            </a:r>
            <a:r>
              <a:rPr lang="en-US" sz="2300" dirty="0"/>
              <a:t>may be in </a:t>
            </a:r>
            <a:r>
              <a:rPr lang="en-US" sz="2300" dirty="0" smtClean="0"/>
              <a:t>conflict with conventionally advocated policies</a:t>
            </a:r>
          </a:p>
          <a:p>
            <a:pPr lvl="1" fontAlgn="base">
              <a:buFont typeface="Verdana" pitchFamily="34" charset="0"/>
              <a:buChar char="−"/>
            </a:pPr>
            <a:endParaRPr lang="en-US" sz="2300" dirty="0"/>
          </a:p>
          <a:p>
            <a:r>
              <a:rPr lang="en-US" dirty="0" smtClean="0"/>
              <a:t>Book looks comprehensively at factors affecting learning</a:t>
            </a:r>
          </a:p>
          <a:p>
            <a:pPr lvl="1"/>
            <a:r>
              <a:rPr lang="en-US" dirty="0" smtClean="0"/>
              <a:t>Education system</a:t>
            </a:r>
          </a:p>
          <a:p>
            <a:pPr lvl="1"/>
            <a:r>
              <a:rPr lang="en-US" dirty="0" smtClean="0"/>
              <a:t>The economy’s innovation system, including IPR and technology policy</a:t>
            </a:r>
          </a:p>
          <a:p>
            <a:pPr lvl="1"/>
            <a:r>
              <a:rPr lang="en-US" dirty="0" smtClean="0"/>
              <a:t>Macro-economic policies, including exchange rate policy</a:t>
            </a:r>
          </a:p>
          <a:p>
            <a:pPr lvl="1"/>
            <a:r>
              <a:rPr lang="en-US" dirty="0" smtClean="0"/>
              <a:t>Industrial and trade policies</a:t>
            </a:r>
          </a:p>
          <a:p>
            <a:pPr lvl="1"/>
            <a:r>
              <a:rPr lang="en-US" dirty="0" smtClean="0"/>
              <a:t>Investment policies</a:t>
            </a:r>
          </a:p>
        </p:txBody>
      </p:sp>
    </p:spTree>
    <p:extLst>
      <p:ext uri="{BB962C8B-B14F-4D97-AF65-F5344CB8AC3E}">
        <p14:creationId xmlns:p14="http://schemas.microsoft.com/office/powerpoint/2010/main" val="14919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they affect capabilities of learning</a:t>
            </a:r>
          </a:p>
          <a:p>
            <a:r>
              <a:rPr lang="en-US" dirty="0" smtClean="0"/>
              <a:t>How they affect incentives to learn (motivate learning)</a:t>
            </a:r>
          </a:p>
          <a:p>
            <a:r>
              <a:rPr lang="en-US" dirty="0" smtClean="0"/>
              <a:t>How they facilitate learning and catalyze it</a:t>
            </a:r>
          </a:p>
          <a:p>
            <a:pPr lvl="1"/>
            <a:r>
              <a:rPr lang="en-US" dirty="0" smtClean="0"/>
              <a:t>Including mindsets that are conducive to learning</a:t>
            </a:r>
          </a:p>
          <a:p>
            <a:pPr lvl="2"/>
            <a:r>
              <a:rPr lang="en-US" dirty="0" smtClean="0"/>
              <a:t>Importance of the Enlightenment</a:t>
            </a:r>
          </a:p>
          <a:p>
            <a:r>
              <a:rPr lang="en-US" dirty="0" smtClean="0"/>
              <a:t>How they impose impediments to learning</a:t>
            </a:r>
          </a:p>
          <a:p>
            <a:r>
              <a:rPr lang="en-US" dirty="0" smtClean="0"/>
              <a:t>How does learning occur</a:t>
            </a:r>
          </a:p>
          <a:p>
            <a:pPr lvl="1"/>
            <a:r>
              <a:rPr lang="en-US" dirty="0" smtClean="0"/>
              <a:t>Especial attention to learning by doing</a:t>
            </a:r>
          </a:p>
          <a:p>
            <a:r>
              <a:rPr lang="en-US" dirty="0" smtClean="0"/>
              <a:t>Learning to learn</a:t>
            </a:r>
          </a:p>
          <a:p>
            <a:endParaRPr lang="en-US" dirty="0"/>
          </a:p>
          <a:p>
            <a:r>
              <a:rPr lang="en-US" dirty="0" smtClean="0"/>
              <a:t>This lecture will focus on role of education system and trade and industrial policies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2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0">
      <a:dk1>
        <a:sysClr val="windowText" lastClr="000000"/>
      </a:dk1>
      <a:lt1>
        <a:sysClr val="window" lastClr="FFFFFF"/>
      </a:lt1>
      <a:dk2>
        <a:srgbClr val="DA1F28"/>
      </a:dk2>
      <a:lt2>
        <a:srgbClr val="DEF5FA"/>
      </a:lt2>
      <a:accent1>
        <a:srgbClr val="0070C0"/>
      </a:accent1>
      <a:accent2>
        <a:srgbClr val="0070C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4563</TotalTime>
  <Words>2737</Words>
  <Application>Microsoft Office PowerPoint</Application>
  <PresentationFormat>On-screen Show (4:3)</PresentationFormat>
  <Paragraphs>354</Paragraphs>
  <Slides>45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Clarity</vt:lpstr>
      <vt:lpstr>Creating  a Learning Society A New Approach to Growth, Development, and Social Progress.</vt:lpstr>
      <vt:lpstr>Two themes</vt:lpstr>
      <vt:lpstr>On the importance of Creating a Learning Society</vt:lpstr>
      <vt:lpstr>Gaps in knowledge</vt:lpstr>
      <vt:lpstr>Market failure</vt:lpstr>
      <vt:lpstr>Government policy</vt:lpstr>
      <vt:lpstr>Long recognized conflict between static and dynamic perspectives</vt:lpstr>
      <vt:lpstr>Implies that a central question of growth and development should be:</vt:lpstr>
      <vt:lpstr>Multiple dimensions</vt:lpstr>
      <vt:lpstr>PowerPoint Presentation</vt:lpstr>
      <vt:lpstr>I.  Education </vt:lpstr>
      <vt:lpstr>Changes in education on the job</vt:lpstr>
      <vt:lpstr>Learning perspective has changed thinking about education in developing countries</vt:lpstr>
      <vt:lpstr>II.  New perspectives on trade </vt:lpstr>
      <vt:lpstr>Dynamic comparative advantage—comparative advantage is endogenous </vt:lpstr>
      <vt:lpstr>Infant industry argument</vt:lpstr>
      <vt:lpstr>PowerPoint Presentation</vt:lpstr>
      <vt:lpstr>Infant economy argument for protection</vt:lpstr>
      <vt:lpstr>Other market failures endemic to “learning” </vt:lpstr>
      <vt:lpstr>*Advantages of industrial sector</vt:lpstr>
      <vt:lpstr>*Strong industrial sector is basis for:</vt:lpstr>
      <vt:lpstr>Policies</vt:lpstr>
      <vt:lpstr>Trade protection is an alternative</vt:lpstr>
      <vt:lpstr>Industrial policy in the presence of WTO constraints</vt:lpstr>
      <vt:lpstr>PowerPoint Presentation</vt:lpstr>
      <vt:lpstr>Extensions</vt:lpstr>
      <vt:lpstr>Learning to learn </vt:lpstr>
      <vt:lpstr>Political economy objection</vt:lpstr>
      <vt:lpstr>Political economy objections</vt:lpstr>
      <vt:lpstr>PowerPoint Presentation</vt:lpstr>
      <vt:lpstr>lesson</vt:lpstr>
      <vt:lpstr>III.  Other implications of new theory</vt:lpstr>
      <vt:lpstr>IV.  General lessons</vt:lpstr>
      <vt:lpstr>General lessons</vt:lpstr>
      <vt:lpstr>V.  Growth, learning and innovation:   To what end?</vt:lpstr>
      <vt:lpstr>PowerPoint Presentation</vt:lpstr>
      <vt:lpstr>PowerPoint Presentation</vt:lpstr>
      <vt:lpstr>V.  Social transformation and the creation of a learning society</vt:lpstr>
      <vt:lpstr>PowerPoint Presentation</vt:lpstr>
      <vt:lpstr>VI.  Democracy and the creation of a learning society</vt:lpstr>
      <vt:lpstr>Non-inclusive growth can lead to  a failure to create a learning society</vt:lpstr>
      <vt:lpstr>The political economy of inclusiveness and openness</vt:lpstr>
      <vt:lpstr>Adverse dynamic</vt:lpstr>
      <vt:lpstr>VII.  General principles of a learning society have broad implications</vt:lpstr>
      <vt:lpstr>Objective of this lecture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Learning Society:  A New Approach to Growth, Development, and Social Progress - 2014 Richard Snape Lecture</dc:title>
  <dc:creator>Joseph E Stiglitz</dc:creator>
  <cp:lastModifiedBy>Productivity Commission</cp:lastModifiedBy>
  <cp:revision>16</cp:revision>
  <cp:lastPrinted>2014-05-29T19:24:05Z</cp:lastPrinted>
  <dcterms:created xsi:type="dcterms:W3CDTF">2014-05-29T19:20:35Z</dcterms:created>
  <dcterms:modified xsi:type="dcterms:W3CDTF">2014-06-18T00:46:02Z</dcterms:modified>
</cp:coreProperties>
</file>