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  <p:sldMasterId id="2147483666" r:id="rId3"/>
    <p:sldMasterId id="2147483679" r:id="rId4"/>
    <p:sldMasterId id="2147483691" r:id="rId5"/>
  </p:sldMasterIdLst>
  <p:notesMasterIdLst>
    <p:notesMasterId r:id="rId44"/>
  </p:notesMasterIdLst>
  <p:handoutMasterIdLst>
    <p:handoutMasterId r:id="rId45"/>
  </p:handoutMasterIdLst>
  <p:sldIdLst>
    <p:sldId id="331" r:id="rId6"/>
    <p:sldId id="332" r:id="rId7"/>
    <p:sldId id="368" r:id="rId8"/>
    <p:sldId id="353" r:id="rId9"/>
    <p:sldId id="324" r:id="rId10"/>
    <p:sldId id="323" r:id="rId11"/>
    <p:sldId id="350" r:id="rId12"/>
    <p:sldId id="351" r:id="rId13"/>
    <p:sldId id="338" r:id="rId14"/>
    <p:sldId id="339" r:id="rId15"/>
    <p:sldId id="325" r:id="rId16"/>
    <p:sldId id="329" r:id="rId17"/>
    <p:sldId id="327" r:id="rId18"/>
    <p:sldId id="300" r:id="rId19"/>
    <p:sldId id="315" r:id="rId20"/>
    <p:sldId id="316" r:id="rId21"/>
    <p:sldId id="326" r:id="rId22"/>
    <p:sldId id="328" r:id="rId23"/>
    <p:sldId id="317" r:id="rId24"/>
    <p:sldId id="352" r:id="rId25"/>
    <p:sldId id="347" r:id="rId26"/>
    <p:sldId id="333" r:id="rId27"/>
    <p:sldId id="366" r:id="rId28"/>
    <p:sldId id="357" r:id="rId29"/>
    <p:sldId id="358" r:id="rId30"/>
    <p:sldId id="359" r:id="rId31"/>
    <p:sldId id="321" r:id="rId32"/>
    <p:sldId id="360" r:id="rId33"/>
    <p:sldId id="334" r:id="rId34"/>
    <p:sldId id="349" r:id="rId35"/>
    <p:sldId id="362" r:id="rId36"/>
    <p:sldId id="363" r:id="rId37"/>
    <p:sldId id="342" r:id="rId38"/>
    <p:sldId id="354" r:id="rId39"/>
    <p:sldId id="355" r:id="rId40"/>
    <p:sldId id="356" r:id="rId41"/>
    <p:sldId id="364" r:id="rId42"/>
    <p:sldId id="348" r:id="rId43"/>
  </p:sldIdLst>
  <p:sldSz cx="6858000" cy="51435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5" userDrawn="1">
          <p15:clr>
            <a:srgbClr val="A4A3A4"/>
          </p15:clr>
        </p15:guide>
        <p15:guide id="2" orient="horz" pos="327" userDrawn="1">
          <p15:clr>
            <a:srgbClr val="A4A3A4"/>
          </p15:clr>
        </p15:guide>
        <p15:guide id="3" orient="horz" pos="1790" userDrawn="1">
          <p15:clr>
            <a:srgbClr val="A4A3A4"/>
          </p15:clr>
        </p15:guide>
        <p15:guide id="4" pos="2160" userDrawn="1">
          <p15:clr>
            <a:srgbClr val="A4A3A4"/>
          </p15:clr>
        </p15:guide>
        <p15:guide id="5" pos="425" userDrawn="1">
          <p15:clr>
            <a:srgbClr val="A4A3A4"/>
          </p15:clr>
        </p15:guide>
        <p15:guide id="6" pos="38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22F"/>
    <a:srgbClr val="404040"/>
    <a:srgbClr val="F15A25"/>
    <a:srgbClr val="F79C78"/>
    <a:srgbClr val="89439F"/>
    <a:srgbClr val="B88EC5"/>
    <a:srgbClr val="7AA22F"/>
    <a:srgbClr val="FFD22A"/>
    <a:srgbClr val="F8C9A7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69789" autoAdjust="0"/>
  </p:normalViewPr>
  <p:slideViewPr>
    <p:cSldViewPr showGuides="1">
      <p:cViewPr varScale="1">
        <p:scale>
          <a:sx n="100" d="100"/>
          <a:sy n="100" d="100"/>
        </p:scale>
        <p:origin x="1002" y="72"/>
      </p:cViewPr>
      <p:guideLst>
        <p:guide orient="horz" pos="3015"/>
        <p:guide orient="horz" pos="327"/>
        <p:guide orient="horz" pos="1790"/>
        <p:guide pos="2160"/>
        <p:guide pos="425"/>
        <p:guide pos="3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1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h1\groups\FAC_CANB\Health%20speech%20-%20particularly%20productivity%20for%20Michael\Copy%20of%20ABS%20National%20Health%20Survey%20First%20Results,%202017&#8211;18%20&#8212;%20Australia%20CN4364%20Table%20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ProdReview\Data%20from%20final%20report\Ultimate%20data%20files\Labour%20force,%20disability%20and%20ill%20health.xlsx" TargetMode="External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FAC_CANB\Health%20speech%20-%20particularly%20productivity%20for%20Michael\ABS%20SDAC%202015%20CN4430%20T20.xlsx" TargetMode="External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ttimore\Desktop\Health%20speech%20-%20particularly%20productivity%20for%20Michael\ABS%201993-2015%20Unemployment%20and%20participation%20risks%20by%20disabili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ttimore\Desktop\Health%20speech%20-%20particularly%20productivity%20for%20Michael\ABS%201993-2015%20Unemployment%20and%20participation%20risks%20by%20disabilit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rlattimore\Desktop\Health%20speech%20-%20particularly%20productivity%20for%20Michael\ABS%202019%20Demographic%20statistics%203105065001ds0006_2019.xls" TargetMode="External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FAC_CANB\Michael's%20Health%20speech%20July%202019%20-%20particularly%20productivity%20for%20Michael\Smoking%20rates%20in%20Australia%20and%20globally.xlsx" TargetMode="External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FAC_CANB\Michael's%20Health%20speech%20July%202019%20-%20particularly%20productivity%20for%20Michael\Smoking%20rates%20in%20Australia%20and%20globally.xlsx" TargetMode="External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FAC_CANB\Michael's%20Health%20speech%20July%202019%20-%20particularly%20productivity%20for%20Michael\Road%20fatalities.xlsx" TargetMode="External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FAC_CANB\Health%20speech%20-%20particularly%20productivity%20for%20Michael\OECD%20obesity%20rates%20globally%20Up%20to%202018.xlsx" TargetMode="External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ttimore\Desktop\Health%20speech%20-%20particularly%20productivity%20for%20Michael\ABS%20Health%20Survey%202017-18%20Cn4364%20Table%20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ch1\groups\FAC_CANB\Health%20speech%20-%20particularly%20productivity%20for%20Michael\OECD-Health-Statistics-2019-Frequently-Requested-Dat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ttimore\Downloads\4364055001do018_20172018%20(3)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FAC_CANB\Health%20speech%20-%20particularly%20productivity%20for%20Michael\WHO%20data%202016%20on%20HALE%20and%20LE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FAC_CANB\Health%20speech%20-%20particularly%20productivity%20for%20Michael\WHO%20data%202016%20on%20HALE%20and%20LE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h1\GROUPS\ProdReview\Data%20from%20final%20report\Ultimate%20data%20files\Labour%20force,%20disability%20and%20ill%20health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h1\GROUPS\ProdReview\Data%20from%20final%20report\Ultimate%20data%20files\Labour%20force,%20disability%20and%20ill%20health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'Table 1.1_Estimates'!$J$9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43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'Table 1.1_Estimates'!$I$10:$I$14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'Table 1.1_Estimates'!$J$10:$J$14</c:f>
              <c:numCache>
                <c:formatCode>#,##0.0</c:formatCode>
                <c:ptCount val="5"/>
                <c:pt idx="0">
                  <c:v>4079.3</c:v>
                </c:pt>
                <c:pt idx="1">
                  <c:v>6921.1</c:v>
                </c:pt>
                <c:pt idx="2">
                  <c:v>5621.8</c:v>
                </c:pt>
                <c:pt idx="3">
                  <c:v>2143.9</c:v>
                </c:pt>
                <c:pt idx="4">
                  <c:v>730.2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63948007120413E-2"/>
          <c:y val="1.730603397764403E-2"/>
          <c:w val="0.83939254976397426"/>
          <c:h val="0.8134482516165688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GSS_7!$P$99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4BACD2"/>
            </a:solidFill>
            <a:ln>
              <a:noFill/>
            </a:ln>
          </c:spPr>
          <c:invertIfNegative val="0"/>
          <c:dLbls>
            <c:dLbl>
              <c:idx val="10"/>
              <c:layout>
                <c:manualLayout>
                  <c:x val="-0.1281314896635416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GSS_7!$M$100:$M$111</c:f>
              <c:strCache>
                <c:ptCount val="12"/>
                <c:pt idx="0">
                  <c:v>Arthritis</c:v>
                </c:pt>
                <c:pt idx="1">
                  <c:v>Cancer</c:v>
                </c:pt>
                <c:pt idx="2">
                  <c:v>Diabetes</c:v>
                </c:pt>
                <c:pt idx="3">
                  <c:v>Heart Disease</c:v>
                </c:pt>
                <c:pt idx="4">
                  <c:v>Stroke</c:v>
                </c:pt>
                <c:pt idx="5">
                  <c:v>Kidney Disease</c:v>
                </c:pt>
                <c:pt idx="6">
                  <c:v>Osteoporosis</c:v>
                </c:pt>
                <c:pt idx="7">
                  <c:v>Emphysema</c:v>
                </c:pt>
                <c:pt idx="8">
                  <c:v>Depression</c:v>
                </c:pt>
                <c:pt idx="9">
                  <c:v>Behavioural/emotional</c:v>
                </c:pt>
                <c:pt idx="10">
                  <c:v>Alcohol/drug dependence</c:v>
                </c:pt>
                <c:pt idx="11">
                  <c:v>Anxious/nervous</c:v>
                </c:pt>
              </c:strCache>
            </c:strRef>
          </c:cat>
          <c:val>
            <c:numRef>
              <c:f>GSS_7!$P$100:$P$111</c:f>
              <c:numCache>
                <c:formatCode>0.0</c:formatCode>
                <c:ptCount val="12"/>
                <c:pt idx="0">
                  <c:v>30.936287671490746</c:v>
                </c:pt>
                <c:pt idx="1">
                  <c:v>26.437092824469808</c:v>
                </c:pt>
                <c:pt idx="2">
                  <c:v>27.080019709772202</c:v>
                </c:pt>
                <c:pt idx="3">
                  <c:v>23.683251699919296</c:v>
                </c:pt>
                <c:pt idx="4">
                  <c:v>54.096139589746961</c:v>
                </c:pt>
                <c:pt idx="5">
                  <c:v>31.820492033955979</c:v>
                </c:pt>
                <c:pt idx="6">
                  <c:v>37.803552451798993</c:v>
                </c:pt>
                <c:pt idx="7">
                  <c:v>52.428552451799007</c:v>
                </c:pt>
                <c:pt idx="8">
                  <c:v>35.247682579097443</c:v>
                </c:pt>
                <c:pt idx="9">
                  <c:v>43.764124960575664</c:v>
                </c:pt>
                <c:pt idx="10">
                  <c:v>59.271084919331471</c:v>
                </c:pt>
                <c:pt idx="11">
                  <c:v>32.329715030941713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487670880"/>
        <c:axId val="487673232"/>
      </c:barChart>
      <c:catAx>
        <c:axId val="48767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rgbClr val="BFBFBF"/>
            </a:solidFill>
          </a:ln>
        </c:spPr>
        <c:crossAx val="487673232"/>
        <c:crosses val="autoZero"/>
        <c:auto val="1"/>
        <c:lblAlgn val="ctr"/>
        <c:lblOffset val="100"/>
        <c:noMultiLvlLbl val="0"/>
      </c:catAx>
      <c:valAx>
        <c:axId val="487673232"/>
        <c:scaling>
          <c:orientation val="minMax"/>
          <c:max val="60"/>
          <c:min val="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AU" sz="1200" b="0"/>
                  <a:t>Percentage points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876708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'Main charts'!$A$8</c:f>
              <c:strCache>
                <c:ptCount val="1"/>
                <c:pt idx="0">
                  <c:v>Part time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'Main charts'!$B$2:$F$2</c:f>
              <c:strCache>
                <c:ptCount val="5"/>
                <c:pt idx="0">
                  <c:v>Profound or Severe core activity limitation</c:v>
                </c:pt>
                <c:pt idx="1">
                  <c:v>Moderate core activity limitation</c:v>
                </c:pt>
                <c:pt idx="2">
                  <c:v>Mild core activity limitation</c:v>
                </c:pt>
                <c:pt idx="3">
                  <c:v>Schooling or employment restriction</c:v>
                </c:pt>
                <c:pt idx="4">
                  <c:v>No reported disability</c:v>
                </c:pt>
              </c:strCache>
            </c:strRef>
          </c:cat>
          <c:val>
            <c:numRef>
              <c:f>'Main charts'!$B$8:$F$8</c:f>
              <c:numCache>
                <c:formatCode>0.0</c:formatCode>
                <c:ptCount val="5"/>
                <c:pt idx="0">
                  <c:v>63.223508459483533</c:v>
                </c:pt>
                <c:pt idx="1">
                  <c:v>47.775496235455172</c:v>
                </c:pt>
                <c:pt idx="2">
                  <c:v>44.389246054938639</c:v>
                </c:pt>
                <c:pt idx="3">
                  <c:v>53.069053708439903</c:v>
                </c:pt>
                <c:pt idx="4">
                  <c:v>31.779640764355563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7668528"/>
        <c:axId val="487668136"/>
      </c:barChart>
      <c:catAx>
        <c:axId val="48766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68136"/>
        <c:crosses val="autoZero"/>
        <c:auto val="1"/>
        <c:lblAlgn val="ctr"/>
        <c:lblOffset val="100"/>
        <c:noMultiLvlLbl val="0"/>
      </c:catAx>
      <c:valAx>
        <c:axId val="48766813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AU" sz="1200"/>
                  <a:t>Share of job holders working part time (%)</a:t>
                </a:r>
              </a:p>
            </c:rich>
          </c:tx>
          <c:layout>
            <c:manualLayout>
              <c:xMode val="edge"/>
              <c:yMode val="edge"/>
              <c:x val="2.224694104560623E-2"/>
              <c:y val="0.117538564721663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68528"/>
        <c:crosses val="autoZero"/>
        <c:crossBetween val="between"/>
        <c:majorUnit val="20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Non-participation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Sheet1!$B$2:$G$2</c:f>
              <c:numCache>
                <c:formatCode>General</c:formatCode>
                <c:ptCount val="6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cat>
          <c:val>
            <c:numRef>
              <c:f>Sheet1!$B$3:$G$3</c:f>
              <c:numCache>
                <c:formatCode>0.00</c:formatCode>
                <c:ptCount val="6"/>
                <c:pt idx="0">
                  <c:v>1.952380952380953</c:v>
                </c:pt>
                <c:pt idx="1">
                  <c:v>2.3517587939698483</c:v>
                </c:pt>
                <c:pt idx="2">
                  <c:v>2.4123711340206175</c:v>
                </c:pt>
                <c:pt idx="3">
                  <c:v>2.6569767441860463</c:v>
                </c:pt>
                <c:pt idx="4">
                  <c:v>2.6971428571428575</c:v>
                </c:pt>
                <c:pt idx="5">
                  <c:v>2.7738095238095242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7672840"/>
        <c:axId val="487673624"/>
      </c:lineChart>
      <c:catAx>
        <c:axId val="48767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673624"/>
        <c:crosses val="autoZero"/>
        <c:auto val="1"/>
        <c:lblAlgn val="ctr"/>
        <c:lblOffset val="100"/>
        <c:noMultiLvlLbl val="0"/>
      </c:catAx>
      <c:valAx>
        <c:axId val="487673624"/>
        <c:scaling>
          <c:orientation val="minMax"/>
          <c:min val="1.9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67284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Unemployment rate with disability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Sheet1!$B$2:$G$2</c:f>
              <c:numCache>
                <c:formatCode>General</c:formatCode>
                <c:ptCount val="6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cat>
          <c:val>
            <c:numRef>
              <c:f>Sheet1!$B$4:$G$4</c:f>
              <c:numCache>
                <c:formatCode>0.00</c:formatCode>
                <c:ptCount val="6"/>
                <c:pt idx="0">
                  <c:v>1.4833333333333334</c:v>
                </c:pt>
                <c:pt idx="1">
                  <c:v>1.4743589743589745</c:v>
                </c:pt>
                <c:pt idx="2">
                  <c:v>1.72</c:v>
                </c:pt>
                <c:pt idx="3">
                  <c:v>1.5294117647058825</c:v>
                </c:pt>
                <c:pt idx="4">
                  <c:v>1.9183673469387754</c:v>
                </c:pt>
                <c:pt idx="5">
                  <c:v>1.8867924528301887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7676368"/>
        <c:axId val="487674016"/>
      </c:lineChart>
      <c:catAx>
        <c:axId val="48767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674016"/>
        <c:crosses val="autoZero"/>
        <c:auto val="1"/>
        <c:lblAlgn val="ctr"/>
        <c:lblOffset val="100"/>
        <c:noMultiLvlLbl val="0"/>
      </c:catAx>
      <c:valAx>
        <c:axId val="487674016"/>
        <c:scaling>
          <c:orientation val="minMax"/>
          <c:min val="1.4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67636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30322774593672"/>
          <c:y val="4.424479324485385E-2"/>
          <c:w val="0.79963729520249383"/>
          <c:h val="0.85589415035452399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'Table 6.5'!$A$58</c:f>
              <c:strCache>
                <c:ptCount val="1"/>
                <c:pt idx="0">
                  <c:v>50</c:v>
                </c:pt>
              </c:strCache>
            </c:strRef>
          </c:tx>
          <c:spPr>
            <a:ln>
              <a:solidFill>
                <a:srgbClr val="4BACD2"/>
              </a:solidFill>
            </a:ln>
          </c:spPr>
          <c:marker>
            <c:symbol val="none"/>
          </c:marker>
          <c:xVal>
            <c:numRef>
              <c:f>'Table 6.5'!$B$7:$AL$7</c:f>
              <c:numCache>
                <c:formatCode>General</c:formatCode>
                <c:ptCount val="37"/>
                <c:pt idx="0">
                  <c:v>1886</c:v>
                </c:pt>
                <c:pt idx="1">
                  <c:v>1896</c:v>
                </c:pt>
                <c:pt idx="2">
                  <c:v>1906</c:v>
                </c:pt>
                <c:pt idx="3">
                  <c:v>1921</c:v>
                </c:pt>
                <c:pt idx="4">
                  <c:v>1933</c:v>
                </c:pt>
                <c:pt idx="5">
                  <c:v>1947</c:v>
                </c:pt>
                <c:pt idx="6">
                  <c:v>1954</c:v>
                </c:pt>
                <c:pt idx="7">
                  <c:v>1961</c:v>
                </c:pt>
                <c:pt idx="8">
                  <c:v>1966</c:v>
                </c:pt>
                <c:pt idx="9">
                  <c:v>1971</c:v>
                </c:pt>
                <c:pt idx="10">
                  <c:v>1976</c:v>
                </c:pt>
                <c:pt idx="11">
                  <c:v>1981</c:v>
                </c:pt>
                <c:pt idx="12">
                  <c:v>1986</c:v>
                </c:pt>
                <c:pt idx="13">
                  <c:v>1991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xVal>
          <c:yVal>
            <c:numRef>
              <c:f>'Table 6.5'!$B$58:$AL$58</c:f>
              <c:numCache>
                <c:formatCode>0.00000</c:formatCode>
                <c:ptCount val="37"/>
                <c:pt idx="0">
                  <c:v>1.8610000000000002E-2</c:v>
                </c:pt>
                <c:pt idx="1">
                  <c:v>1.5219999999999999E-2</c:v>
                </c:pt>
                <c:pt idx="2">
                  <c:v>1.3950000000000001E-2</c:v>
                </c:pt>
                <c:pt idx="3">
                  <c:v>1.158E-2</c:v>
                </c:pt>
                <c:pt idx="4">
                  <c:v>9.6600000000000002E-3</c:v>
                </c:pt>
                <c:pt idx="5">
                  <c:v>9.1900000000000003E-3</c:v>
                </c:pt>
                <c:pt idx="6">
                  <c:v>8.1899999999999994E-3</c:v>
                </c:pt>
                <c:pt idx="7">
                  <c:v>8.0400000000000003E-3</c:v>
                </c:pt>
                <c:pt idx="8">
                  <c:v>8.3400000000000002E-3</c:v>
                </c:pt>
                <c:pt idx="9">
                  <c:v>8.1399999999999997E-3</c:v>
                </c:pt>
                <c:pt idx="10">
                  <c:v>7.5100000000000002E-3</c:v>
                </c:pt>
                <c:pt idx="11">
                  <c:v>6.3400000000000001E-3</c:v>
                </c:pt>
                <c:pt idx="12">
                  <c:v>5.0400000000000002E-3</c:v>
                </c:pt>
                <c:pt idx="13">
                  <c:v>4.1799999999999997E-3</c:v>
                </c:pt>
                <c:pt idx="14">
                  <c:v>3.8400000000000001E-3</c:v>
                </c:pt>
                <c:pt idx="15">
                  <c:v>3.7100000000000002E-3</c:v>
                </c:pt>
                <c:pt idx="16">
                  <c:v>3.5599999999999998E-3</c:v>
                </c:pt>
                <c:pt idx="17">
                  <c:v>3.4499999999999999E-3</c:v>
                </c:pt>
                <c:pt idx="18">
                  <c:v>3.3400000000000001E-3</c:v>
                </c:pt>
                <c:pt idx="19">
                  <c:v>3.2599999999999999E-3</c:v>
                </c:pt>
                <c:pt idx="20">
                  <c:v>3.15E-3</c:v>
                </c:pt>
                <c:pt idx="21">
                  <c:v>3.13E-3</c:v>
                </c:pt>
                <c:pt idx="22">
                  <c:v>3.0799999999999998E-3</c:v>
                </c:pt>
                <c:pt idx="23">
                  <c:v>3.0699999999999998E-3</c:v>
                </c:pt>
                <c:pt idx="24">
                  <c:v>3.0400000000000002E-3</c:v>
                </c:pt>
                <c:pt idx="25">
                  <c:v>3.0500000000000002E-3</c:v>
                </c:pt>
                <c:pt idx="26">
                  <c:v>3.0400000000000002E-3</c:v>
                </c:pt>
                <c:pt idx="27">
                  <c:v>3.0200000000000001E-3</c:v>
                </c:pt>
                <c:pt idx="28">
                  <c:v>3.0599999999999998E-3</c:v>
                </c:pt>
                <c:pt idx="29">
                  <c:v>3.1199999999999999E-3</c:v>
                </c:pt>
                <c:pt idx="30">
                  <c:v>2.99E-3</c:v>
                </c:pt>
                <c:pt idx="31">
                  <c:v>2.9399999999999999E-3</c:v>
                </c:pt>
                <c:pt idx="32">
                  <c:v>2.9099999999999998E-3</c:v>
                </c:pt>
                <c:pt idx="33">
                  <c:v>2.9299999999999999E-3</c:v>
                </c:pt>
                <c:pt idx="34">
                  <c:v>2.98E-3</c:v>
                </c:pt>
                <c:pt idx="35">
                  <c:v>2.98E-3</c:v>
                </c:pt>
                <c:pt idx="36">
                  <c:v>2.98E-3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'Table 6.5'!$A$68</c:f>
              <c:strCache>
                <c:ptCount val="1"/>
                <c:pt idx="0">
                  <c:v>60</c:v>
                </c:pt>
              </c:strCache>
            </c:strRef>
          </c:tx>
          <c:marker>
            <c:symbol val="none"/>
          </c:marker>
          <c:xVal>
            <c:numRef>
              <c:f>'Table 6.5'!$B$7:$AL$7</c:f>
              <c:numCache>
                <c:formatCode>General</c:formatCode>
                <c:ptCount val="37"/>
                <c:pt idx="0">
                  <c:v>1886</c:v>
                </c:pt>
                <c:pt idx="1">
                  <c:v>1896</c:v>
                </c:pt>
                <c:pt idx="2">
                  <c:v>1906</c:v>
                </c:pt>
                <c:pt idx="3">
                  <c:v>1921</c:v>
                </c:pt>
                <c:pt idx="4">
                  <c:v>1933</c:v>
                </c:pt>
                <c:pt idx="5">
                  <c:v>1947</c:v>
                </c:pt>
                <c:pt idx="6">
                  <c:v>1954</c:v>
                </c:pt>
                <c:pt idx="7">
                  <c:v>1961</c:v>
                </c:pt>
                <c:pt idx="8">
                  <c:v>1966</c:v>
                </c:pt>
                <c:pt idx="9">
                  <c:v>1971</c:v>
                </c:pt>
                <c:pt idx="10">
                  <c:v>1976</c:v>
                </c:pt>
                <c:pt idx="11">
                  <c:v>1981</c:v>
                </c:pt>
                <c:pt idx="12">
                  <c:v>1986</c:v>
                </c:pt>
                <c:pt idx="13">
                  <c:v>1991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xVal>
          <c:yVal>
            <c:numRef>
              <c:f>'Table 6.5'!$B$68:$AL$68</c:f>
              <c:numCache>
                <c:formatCode>0.00000</c:formatCode>
                <c:ptCount val="37"/>
                <c:pt idx="0">
                  <c:v>3.2300000000000002E-2</c:v>
                </c:pt>
                <c:pt idx="1">
                  <c:v>3.0269999999999998E-2</c:v>
                </c:pt>
                <c:pt idx="2">
                  <c:v>2.5839999999999998E-2</c:v>
                </c:pt>
                <c:pt idx="3">
                  <c:v>2.4070000000000001E-2</c:v>
                </c:pt>
                <c:pt idx="4">
                  <c:v>2.2159999999999999E-2</c:v>
                </c:pt>
                <c:pt idx="5">
                  <c:v>2.2780000000000002E-2</c:v>
                </c:pt>
                <c:pt idx="6">
                  <c:v>2.2210000000000001E-2</c:v>
                </c:pt>
                <c:pt idx="7">
                  <c:v>2.1760000000000002E-2</c:v>
                </c:pt>
                <c:pt idx="8">
                  <c:v>2.2530000000000001E-2</c:v>
                </c:pt>
                <c:pt idx="9">
                  <c:v>2.2079999999999999E-2</c:v>
                </c:pt>
                <c:pt idx="10">
                  <c:v>1.9349999999999999E-2</c:v>
                </c:pt>
                <c:pt idx="11">
                  <c:v>1.6639999999999999E-2</c:v>
                </c:pt>
                <c:pt idx="12">
                  <c:v>1.465E-2</c:v>
                </c:pt>
                <c:pt idx="13">
                  <c:v>1.2409999999999999E-2</c:v>
                </c:pt>
                <c:pt idx="14">
                  <c:v>1.119E-2</c:v>
                </c:pt>
                <c:pt idx="15">
                  <c:v>1.0789999999999999E-2</c:v>
                </c:pt>
                <c:pt idx="16">
                  <c:v>1.039E-2</c:v>
                </c:pt>
                <c:pt idx="17">
                  <c:v>1.004E-2</c:v>
                </c:pt>
                <c:pt idx="18">
                  <c:v>9.5899999999999996E-3</c:v>
                </c:pt>
                <c:pt idx="19">
                  <c:v>9.1699999999999993E-3</c:v>
                </c:pt>
                <c:pt idx="20">
                  <c:v>8.7500000000000008E-3</c:v>
                </c:pt>
                <c:pt idx="21">
                  <c:v>8.43E-3</c:v>
                </c:pt>
                <c:pt idx="22">
                  <c:v>8.26E-3</c:v>
                </c:pt>
                <c:pt idx="23">
                  <c:v>7.9100000000000004E-3</c:v>
                </c:pt>
                <c:pt idx="24">
                  <c:v>7.6499999999999997E-3</c:v>
                </c:pt>
                <c:pt idx="25">
                  <c:v>7.4099999999999999E-3</c:v>
                </c:pt>
                <c:pt idx="26">
                  <c:v>7.1900000000000002E-3</c:v>
                </c:pt>
                <c:pt idx="27">
                  <c:v>7.0299999999999998E-3</c:v>
                </c:pt>
                <c:pt idx="28">
                  <c:v>6.9199999999999999E-3</c:v>
                </c:pt>
                <c:pt idx="29">
                  <c:v>6.9499999999999996E-3</c:v>
                </c:pt>
                <c:pt idx="30">
                  <c:v>6.7999999999999996E-3</c:v>
                </c:pt>
                <c:pt idx="31">
                  <c:v>6.7799999999999996E-3</c:v>
                </c:pt>
                <c:pt idx="32">
                  <c:v>6.7799999999999996E-3</c:v>
                </c:pt>
                <c:pt idx="33">
                  <c:v>6.6600000000000001E-3</c:v>
                </c:pt>
                <c:pt idx="34">
                  <c:v>6.7000000000000002E-3</c:v>
                </c:pt>
                <c:pt idx="35">
                  <c:v>6.7499999999999999E-3</c:v>
                </c:pt>
                <c:pt idx="36">
                  <c:v>6.7600000000000004E-3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'Table 6.5'!$A$48</c:f>
              <c:strCache>
                <c:ptCount val="1"/>
                <c:pt idx="0">
                  <c:v>40</c:v>
                </c:pt>
              </c:strCache>
            </c:strRef>
          </c:tx>
          <c:spPr>
            <a:ln>
              <a:solidFill>
                <a:srgbClr val="F15A25"/>
              </a:solidFill>
            </a:ln>
          </c:spPr>
          <c:marker>
            <c:symbol val="none"/>
          </c:marker>
          <c:xVal>
            <c:numRef>
              <c:f>'Table 6.5'!$B$7:$AL$7</c:f>
              <c:numCache>
                <c:formatCode>General</c:formatCode>
                <c:ptCount val="37"/>
                <c:pt idx="0">
                  <c:v>1886</c:v>
                </c:pt>
                <c:pt idx="1">
                  <c:v>1896</c:v>
                </c:pt>
                <c:pt idx="2">
                  <c:v>1906</c:v>
                </c:pt>
                <c:pt idx="3">
                  <c:v>1921</c:v>
                </c:pt>
                <c:pt idx="4">
                  <c:v>1933</c:v>
                </c:pt>
                <c:pt idx="5">
                  <c:v>1947</c:v>
                </c:pt>
                <c:pt idx="6">
                  <c:v>1954</c:v>
                </c:pt>
                <c:pt idx="7">
                  <c:v>1961</c:v>
                </c:pt>
                <c:pt idx="8">
                  <c:v>1966</c:v>
                </c:pt>
                <c:pt idx="9">
                  <c:v>1971</c:v>
                </c:pt>
                <c:pt idx="10">
                  <c:v>1976</c:v>
                </c:pt>
                <c:pt idx="11">
                  <c:v>1981</c:v>
                </c:pt>
                <c:pt idx="12">
                  <c:v>1986</c:v>
                </c:pt>
                <c:pt idx="13">
                  <c:v>1991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xVal>
          <c:yVal>
            <c:numRef>
              <c:f>'Table 6.5'!$B$48:$AL$48</c:f>
              <c:numCache>
                <c:formatCode>0.00000</c:formatCode>
                <c:ptCount val="37"/>
                <c:pt idx="0">
                  <c:v>1.129E-2</c:v>
                </c:pt>
                <c:pt idx="1">
                  <c:v>9.6900000000000007E-3</c:v>
                </c:pt>
                <c:pt idx="2">
                  <c:v>8.1600000000000006E-3</c:v>
                </c:pt>
                <c:pt idx="3">
                  <c:v>6.1700000000000001E-3</c:v>
                </c:pt>
                <c:pt idx="4">
                  <c:v>4.5999999999999999E-3</c:v>
                </c:pt>
                <c:pt idx="5">
                  <c:v>3.3700000000000002E-3</c:v>
                </c:pt>
                <c:pt idx="6">
                  <c:v>2.97E-3</c:v>
                </c:pt>
                <c:pt idx="7">
                  <c:v>3.0000000000000001E-3</c:v>
                </c:pt>
                <c:pt idx="8">
                  <c:v>3.1099999999999999E-3</c:v>
                </c:pt>
                <c:pt idx="9">
                  <c:v>2.8300000000000001E-3</c:v>
                </c:pt>
                <c:pt idx="10">
                  <c:v>2.6700000000000001E-3</c:v>
                </c:pt>
                <c:pt idx="11">
                  <c:v>2.14E-3</c:v>
                </c:pt>
                <c:pt idx="12">
                  <c:v>1.81E-3</c:v>
                </c:pt>
                <c:pt idx="13">
                  <c:v>1.7700000000000001E-3</c:v>
                </c:pt>
                <c:pt idx="14">
                  <c:v>1.7600000000000001E-3</c:v>
                </c:pt>
                <c:pt idx="15">
                  <c:v>1.74E-3</c:v>
                </c:pt>
                <c:pt idx="16">
                  <c:v>1.73E-3</c:v>
                </c:pt>
                <c:pt idx="17">
                  <c:v>1.6999999999999999E-3</c:v>
                </c:pt>
                <c:pt idx="18">
                  <c:v>1.6800000000000001E-3</c:v>
                </c:pt>
                <c:pt idx="19">
                  <c:v>1.6800000000000001E-3</c:v>
                </c:pt>
                <c:pt idx="20">
                  <c:v>1.6000000000000001E-3</c:v>
                </c:pt>
                <c:pt idx="21">
                  <c:v>1.5399999999999999E-3</c:v>
                </c:pt>
                <c:pt idx="22">
                  <c:v>1.5200000000000001E-3</c:v>
                </c:pt>
                <c:pt idx="23">
                  <c:v>1.47E-3</c:v>
                </c:pt>
                <c:pt idx="24">
                  <c:v>1.49E-3</c:v>
                </c:pt>
                <c:pt idx="25">
                  <c:v>1.4300000000000001E-3</c:v>
                </c:pt>
                <c:pt idx="26">
                  <c:v>1.42E-3</c:v>
                </c:pt>
                <c:pt idx="27">
                  <c:v>1.4300000000000001E-3</c:v>
                </c:pt>
                <c:pt idx="28">
                  <c:v>1.4300000000000001E-3</c:v>
                </c:pt>
                <c:pt idx="29">
                  <c:v>1.34E-3</c:v>
                </c:pt>
                <c:pt idx="30">
                  <c:v>1.4E-3</c:v>
                </c:pt>
                <c:pt idx="31">
                  <c:v>1.3500000000000001E-3</c:v>
                </c:pt>
                <c:pt idx="32">
                  <c:v>1.34E-3</c:v>
                </c:pt>
                <c:pt idx="33">
                  <c:v>1.39E-3</c:v>
                </c:pt>
                <c:pt idx="34">
                  <c:v>1.42E-3</c:v>
                </c:pt>
                <c:pt idx="35">
                  <c:v>1.42E-3</c:v>
                </c:pt>
                <c:pt idx="36">
                  <c:v>1.42E-3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'Table 6.5'!$A$28</c:f>
              <c:strCache>
                <c:ptCount val="1"/>
                <c:pt idx="0">
                  <c:v>20</c:v>
                </c:pt>
              </c:strCache>
            </c:strRef>
          </c:tx>
          <c:spPr>
            <a:ln>
              <a:solidFill>
                <a:srgbClr val="F4B123"/>
              </a:solidFill>
            </a:ln>
          </c:spPr>
          <c:marker>
            <c:symbol val="none"/>
          </c:marker>
          <c:xVal>
            <c:numRef>
              <c:f>'Table 6.5'!$B$7:$AL$7</c:f>
              <c:numCache>
                <c:formatCode>General</c:formatCode>
                <c:ptCount val="37"/>
                <c:pt idx="0">
                  <c:v>1886</c:v>
                </c:pt>
                <c:pt idx="1">
                  <c:v>1896</c:v>
                </c:pt>
                <c:pt idx="2">
                  <c:v>1906</c:v>
                </c:pt>
                <c:pt idx="3">
                  <c:v>1921</c:v>
                </c:pt>
                <c:pt idx="4">
                  <c:v>1933</c:v>
                </c:pt>
                <c:pt idx="5">
                  <c:v>1947</c:v>
                </c:pt>
                <c:pt idx="6">
                  <c:v>1954</c:v>
                </c:pt>
                <c:pt idx="7">
                  <c:v>1961</c:v>
                </c:pt>
                <c:pt idx="8">
                  <c:v>1966</c:v>
                </c:pt>
                <c:pt idx="9">
                  <c:v>1971</c:v>
                </c:pt>
                <c:pt idx="10">
                  <c:v>1976</c:v>
                </c:pt>
                <c:pt idx="11">
                  <c:v>1981</c:v>
                </c:pt>
                <c:pt idx="12">
                  <c:v>1986</c:v>
                </c:pt>
                <c:pt idx="13">
                  <c:v>1991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xVal>
          <c:yVal>
            <c:numRef>
              <c:f>'Table 6.5'!$B$28:$AL$28</c:f>
              <c:numCache>
                <c:formatCode>0.00000</c:formatCode>
                <c:ptCount val="37"/>
                <c:pt idx="0">
                  <c:v>7.1399999999999996E-3</c:v>
                </c:pt>
                <c:pt idx="1">
                  <c:v>4.7299999999999998E-3</c:v>
                </c:pt>
                <c:pt idx="2">
                  <c:v>3.7000000000000002E-3</c:v>
                </c:pt>
                <c:pt idx="3">
                  <c:v>2.8400000000000001E-3</c:v>
                </c:pt>
                <c:pt idx="4">
                  <c:v>2.1900000000000001E-3</c:v>
                </c:pt>
                <c:pt idx="5">
                  <c:v>1.6900000000000001E-3</c:v>
                </c:pt>
                <c:pt idx="6">
                  <c:v>1.8600000000000001E-3</c:v>
                </c:pt>
                <c:pt idx="7">
                  <c:v>1.73E-3</c:v>
                </c:pt>
                <c:pt idx="8">
                  <c:v>1.9400000000000001E-3</c:v>
                </c:pt>
                <c:pt idx="9">
                  <c:v>2.16E-3</c:v>
                </c:pt>
                <c:pt idx="10">
                  <c:v>2.0100000000000001E-3</c:v>
                </c:pt>
                <c:pt idx="11">
                  <c:v>1.7899999999999999E-3</c:v>
                </c:pt>
                <c:pt idx="12">
                  <c:v>1.6100000000000001E-3</c:v>
                </c:pt>
                <c:pt idx="13">
                  <c:v>1.2600000000000001E-3</c:v>
                </c:pt>
                <c:pt idx="14">
                  <c:v>1.16E-3</c:v>
                </c:pt>
                <c:pt idx="15">
                  <c:v>1.1800000000000001E-3</c:v>
                </c:pt>
                <c:pt idx="16">
                  <c:v>1.1999999999999999E-3</c:v>
                </c:pt>
                <c:pt idx="17">
                  <c:v>1.2099999999999999E-3</c:v>
                </c:pt>
                <c:pt idx="18">
                  <c:v>1.1800000000000001E-3</c:v>
                </c:pt>
                <c:pt idx="19">
                  <c:v>1.1199999999999999E-3</c:v>
                </c:pt>
                <c:pt idx="20">
                  <c:v>1.08E-3</c:v>
                </c:pt>
                <c:pt idx="21">
                  <c:v>9.7999999999999997E-4</c:v>
                </c:pt>
                <c:pt idx="22">
                  <c:v>8.9999999999999998E-4</c:v>
                </c:pt>
                <c:pt idx="23">
                  <c:v>8.4999999999999995E-4</c:v>
                </c:pt>
                <c:pt idx="24">
                  <c:v>8.3000000000000001E-4</c:v>
                </c:pt>
                <c:pt idx="25">
                  <c:v>8.0000000000000004E-4</c:v>
                </c:pt>
                <c:pt idx="26">
                  <c:v>7.6999999999999996E-4</c:v>
                </c:pt>
                <c:pt idx="27">
                  <c:v>7.2000000000000005E-4</c:v>
                </c:pt>
                <c:pt idx="28">
                  <c:v>6.6E-4</c:v>
                </c:pt>
                <c:pt idx="29">
                  <c:v>6.3000000000000003E-4</c:v>
                </c:pt>
                <c:pt idx="30">
                  <c:v>6.2E-4</c:v>
                </c:pt>
                <c:pt idx="31">
                  <c:v>6.3000000000000003E-4</c:v>
                </c:pt>
                <c:pt idx="32">
                  <c:v>6.2E-4</c:v>
                </c:pt>
                <c:pt idx="33">
                  <c:v>6.0999999999999997E-4</c:v>
                </c:pt>
                <c:pt idx="34">
                  <c:v>5.6999999999999998E-4</c:v>
                </c:pt>
                <c:pt idx="35">
                  <c:v>5.5999999999999995E-4</c:v>
                </c:pt>
                <c:pt idx="36">
                  <c:v>5.6999999999999998E-4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674408"/>
        <c:axId val="487665000"/>
      </c:scatterChart>
      <c:valAx>
        <c:axId val="487674408"/>
        <c:scaling>
          <c:orientation val="minMax"/>
          <c:max val="2018"/>
          <c:min val="188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65000"/>
        <c:crosses val="autoZero"/>
        <c:crossBetween val="midCat"/>
      </c:valAx>
      <c:valAx>
        <c:axId val="487665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Male age-specific mortality</a:t>
                </a:r>
                <a:r>
                  <a:rPr lang="en-AU" baseline="0" dirty="0" smtClean="0"/>
                  <a:t> rate</a:t>
                </a:r>
                <a:endParaRPr lang="en-AU" dirty="0"/>
              </a:p>
            </c:rich>
          </c:tx>
          <c:layout>
            <c:manualLayout>
              <c:xMode val="edge"/>
              <c:yMode val="edge"/>
              <c:x val="1.6599462804786396E-2"/>
              <c:y val="0.17703882845484112"/>
            </c:manualLayout>
          </c:layout>
          <c:overlay val="0"/>
        </c:title>
        <c:numFmt formatCode="0.00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7440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84148379648637E-2"/>
          <c:y val="4.8506944444444443E-2"/>
          <c:w val="0.87199736433356489"/>
          <c:h val="0.8532666666666666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'OECD by time (OECD)'!$L$5</c:f>
              <c:strCache>
                <c:ptCount val="1"/>
                <c:pt idx="0">
                  <c:v>Aust</c:v>
                </c:pt>
              </c:strCache>
            </c:strRef>
          </c:tx>
          <c:spPr>
            <a:ln>
              <a:solidFill>
                <a:srgbClr val="66BCDB"/>
              </a:solidFill>
            </a:ln>
          </c:spPr>
          <c:marker>
            <c:symbol val="circle"/>
            <c:size val="7"/>
            <c:spPr>
              <a:solidFill>
                <a:srgbClr val="5B9BD5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5213368382594099E-2"/>
                  <c:y val="9.51555581085772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3910026286945574E-2"/>
                  <c:y val="8.7225928266195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'OECD by time (OECD)'!$K$6:$K$23</c:f>
              <c:numCache>
                <c:formatCode>General</c:formatCode>
                <c:ptCount val="18"/>
                <c:pt idx="0">
                  <c:v>1964</c:v>
                </c:pt>
                <c:pt idx="1">
                  <c:v>1966</c:v>
                </c:pt>
                <c:pt idx="2">
                  <c:v>1969</c:v>
                </c:pt>
                <c:pt idx="3">
                  <c:v>1974</c:v>
                </c:pt>
                <c:pt idx="4">
                  <c:v>1976</c:v>
                </c:pt>
                <c:pt idx="5">
                  <c:v>1980</c:v>
                </c:pt>
                <c:pt idx="6">
                  <c:v>1983</c:v>
                </c:pt>
                <c:pt idx="7">
                  <c:v>1986</c:v>
                </c:pt>
                <c:pt idx="8">
                  <c:v>1989</c:v>
                </c:pt>
                <c:pt idx="9">
                  <c:v>1992</c:v>
                </c:pt>
                <c:pt idx="10">
                  <c:v>1995</c:v>
                </c:pt>
                <c:pt idx="11">
                  <c:v>1998</c:v>
                </c:pt>
                <c:pt idx="12">
                  <c:v>2001</c:v>
                </c:pt>
                <c:pt idx="13">
                  <c:v>2004</c:v>
                </c:pt>
                <c:pt idx="14">
                  <c:v>2007</c:v>
                </c:pt>
                <c:pt idx="15">
                  <c:v>2010</c:v>
                </c:pt>
                <c:pt idx="16">
                  <c:v>2013</c:v>
                </c:pt>
                <c:pt idx="17">
                  <c:v>2016</c:v>
                </c:pt>
              </c:numCache>
            </c:numRef>
          </c:xVal>
          <c:yVal>
            <c:numRef>
              <c:f>'OECD by time (OECD)'!$L$6:$L$23</c:f>
              <c:numCache>
                <c:formatCode>General</c:formatCode>
                <c:ptCount val="18"/>
                <c:pt idx="0">
                  <c:v>43</c:v>
                </c:pt>
                <c:pt idx="1">
                  <c:v>40</c:v>
                </c:pt>
                <c:pt idx="2">
                  <c:v>37</c:v>
                </c:pt>
                <c:pt idx="3">
                  <c:v>37.799999999999997</c:v>
                </c:pt>
                <c:pt idx="4">
                  <c:v>38.4</c:v>
                </c:pt>
                <c:pt idx="5">
                  <c:v>36</c:v>
                </c:pt>
                <c:pt idx="6">
                  <c:v>35.4</c:v>
                </c:pt>
                <c:pt idx="7">
                  <c:v>30.6</c:v>
                </c:pt>
                <c:pt idx="8">
                  <c:v>28.6</c:v>
                </c:pt>
                <c:pt idx="9">
                  <c:v>26</c:v>
                </c:pt>
                <c:pt idx="10">
                  <c:v>24.1</c:v>
                </c:pt>
                <c:pt idx="11">
                  <c:v>22.1</c:v>
                </c:pt>
                <c:pt idx="12">
                  <c:v>19.600000000000001</c:v>
                </c:pt>
                <c:pt idx="13">
                  <c:v>17.8</c:v>
                </c:pt>
                <c:pt idx="14">
                  <c:v>16.899999999999999</c:v>
                </c:pt>
                <c:pt idx="15">
                  <c:v>15.4</c:v>
                </c:pt>
                <c:pt idx="16">
                  <c:v>13</c:v>
                </c:pt>
                <c:pt idx="17">
                  <c:v>12.4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667352"/>
        <c:axId val="487675192"/>
      </c:scatterChart>
      <c:valAx>
        <c:axId val="487667352"/>
        <c:scaling>
          <c:orientation val="minMax"/>
          <c:max val="2018"/>
          <c:min val="196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crossAx val="487675192"/>
        <c:crosses val="autoZero"/>
        <c:crossBetween val="midCat"/>
        <c:majorUnit val="5"/>
      </c:valAx>
      <c:valAx>
        <c:axId val="487675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Daily smoking rate 15+ (%)</a:t>
                </a:r>
              </a:p>
            </c:rich>
          </c:tx>
          <c:layout>
            <c:manualLayout>
              <c:xMode val="edge"/>
              <c:yMode val="edge"/>
              <c:x val="1.2126822865092287E-2"/>
              <c:y val="0.112528315646720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67352"/>
        <c:crosses val="autoZero"/>
        <c:crossBetween val="midCat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26170420557895E-2"/>
          <c:y val="5.3227097583901262E-2"/>
          <c:w val="0.89342046633705674"/>
          <c:h val="0.71567090337090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'OECD latest'!$B$1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66BCDB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cat>
            <c:strRef>
              <c:f>'OECD latest'!$A$2:$A$40</c:f>
              <c:strCache>
                <c:ptCount val="39"/>
                <c:pt idx="0">
                  <c:v>MEX</c:v>
                </c:pt>
                <c:pt idx="1">
                  <c:v>ICE</c:v>
                </c:pt>
                <c:pt idx="2">
                  <c:v>SWE</c:v>
                </c:pt>
                <c:pt idx="3">
                  <c:v>US</c:v>
                </c:pt>
                <c:pt idx="4">
                  <c:v>India</c:v>
                </c:pt>
                <c:pt idx="5">
                  <c:v>CAN</c:v>
                </c:pt>
                <c:pt idx="6">
                  <c:v>NOR</c:v>
                </c:pt>
                <c:pt idx="7">
                  <c:v>AUS</c:v>
                </c:pt>
                <c:pt idx="8">
                  <c:v>NZL</c:v>
                </c:pt>
                <c:pt idx="9">
                  <c:v>FIN</c:v>
                </c:pt>
                <c:pt idx="10">
                  <c:v>LUX</c:v>
                </c:pt>
                <c:pt idx="11">
                  <c:v>NLD</c:v>
                </c:pt>
                <c:pt idx="12">
                  <c:v>PRT</c:v>
                </c:pt>
                <c:pt idx="13">
                  <c:v>DNK</c:v>
                </c:pt>
                <c:pt idx="14">
                  <c:v>ISR</c:v>
                </c:pt>
                <c:pt idx="15">
                  <c:v>IRL</c:v>
                </c:pt>
                <c:pt idx="16">
                  <c:v>UK</c:v>
                </c:pt>
                <c:pt idx="17">
                  <c:v>Spain</c:v>
                </c:pt>
                <c:pt idx="18">
                  <c:v>KOR</c:v>
                </c:pt>
                <c:pt idx="19">
                  <c:v>JPN</c:v>
                </c:pt>
                <c:pt idx="20">
                  <c:v>CZE</c:v>
                </c:pt>
                <c:pt idx="21">
                  <c:v>DEU</c:v>
                </c:pt>
                <c:pt idx="22">
                  <c:v>SVN</c:v>
                </c:pt>
                <c:pt idx="23">
                  <c:v>Switz</c:v>
                </c:pt>
                <c:pt idx="24">
                  <c:v>ITA</c:v>
                </c:pt>
                <c:pt idx="25">
                  <c:v>LTU</c:v>
                </c:pt>
                <c:pt idx="26">
                  <c:v>Spain</c:v>
                </c:pt>
                <c:pt idx="27">
                  <c:v>FRA</c:v>
                </c:pt>
                <c:pt idx="28">
                  <c:v>POL</c:v>
                </c:pt>
                <c:pt idx="29">
                  <c:v>SVK</c:v>
                </c:pt>
                <c:pt idx="30">
                  <c:v>LVA</c:v>
                </c:pt>
                <c:pt idx="31">
                  <c:v>AUT</c:v>
                </c:pt>
                <c:pt idx="32">
                  <c:v>CHL</c:v>
                </c:pt>
                <c:pt idx="33">
                  <c:v>China</c:v>
                </c:pt>
                <c:pt idx="34">
                  <c:v>HUN</c:v>
                </c:pt>
                <c:pt idx="35">
                  <c:v>Turkey</c:v>
                </c:pt>
                <c:pt idx="36">
                  <c:v>Greece</c:v>
                </c:pt>
                <c:pt idx="37">
                  <c:v>Russia</c:v>
                </c:pt>
                <c:pt idx="38">
                  <c:v>Indon</c:v>
                </c:pt>
              </c:strCache>
            </c:strRef>
          </c:cat>
          <c:val>
            <c:numRef>
              <c:f>'OECD latest'!$B$2:$B$40</c:f>
              <c:numCache>
                <c:formatCode>General</c:formatCode>
                <c:ptCount val="39"/>
                <c:pt idx="0">
                  <c:v>7.6</c:v>
                </c:pt>
                <c:pt idx="1">
                  <c:v>8.6</c:v>
                </c:pt>
                <c:pt idx="2">
                  <c:v>10.4</c:v>
                </c:pt>
                <c:pt idx="3">
                  <c:v>10.5</c:v>
                </c:pt>
                <c:pt idx="4">
                  <c:v>11.2</c:v>
                </c:pt>
                <c:pt idx="5">
                  <c:v>12</c:v>
                </c:pt>
                <c:pt idx="6">
                  <c:v>12</c:v>
                </c:pt>
                <c:pt idx="7">
                  <c:v>12.4</c:v>
                </c:pt>
                <c:pt idx="8">
                  <c:v>13.1</c:v>
                </c:pt>
                <c:pt idx="9">
                  <c:v>14</c:v>
                </c:pt>
                <c:pt idx="10">
                  <c:v>14.5</c:v>
                </c:pt>
                <c:pt idx="11">
                  <c:v>16.8</c:v>
                </c:pt>
                <c:pt idx="12">
                  <c:v>16.8</c:v>
                </c:pt>
                <c:pt idx="13">
                  <c:v>16.899999999999999</c:v>
                </c:pt>
                <c:pt idx="14">
                  <c:v>16.899999999999999</c:v>
                </c:pt>
                <c:pt idx="15">
                  <c:v>17</c:v>
                </c:pt>
                <c:pt idx="16">
                  <c:v>17.2</c:v>
                </c:pt>
                <c:pt idx="17">
                  <c:v>17.2</c:v>
                </c:pt>
                <c:pt idx="18">
                  <c:v>17.5</c:v>
                </c:pt>
                <c:pt idx="19">
                  <c:v>17.7</c:v>
                </c:pt>
                <c:pt idx="20">
                  <c:v>18.399999999999999</c:v>
                </c:pt>
                <c:pt idx="21">
                  <c:v>18.8</c:v>
                </c:pt>
                <c:pt idx="22">
                  <c:v>18.899999999999999</c:v>
                </c:pt>
                <c:pt idx="23">
                  <c:v>19.100000000000001</c:v>
                </c:pt>
                <c:pt idx="24">
                  <c:v>19.899999999999999</c:v>
                </c:pt>
                <c:pt idx="25">
                  <c:v>20.3</c:v>
                </c:pt>
                <c:pt idx="26">
                  <c:v>22.1</c:v>
                </c:pt>
                <c:pt idx="27">
                  <c:v>22.4</c:v>
                </c:pt>
                <c:pt idx="28">
                  <c:v>22.7</c:v>
                </c:pt>
                <c:pt idx="29">
                  <c:v>22.9</c:v>
                </c:pt>
                <c:pt idx="30">
                  <c:v>24.1</c:v>
                </c:pt>
                <c:pt idx="31">
                  <c:v>24.3</c:v>
                </c:pt>
                <c:pt idx="32">
                  <c:v>24.5</c:v>
                </c:pt>
                <c:pt idx="33">
                  <c:v>24.7</c:v>
                </c:pt>
                <c:pt idx="34">
                  <c:v>25.8</c:v>
                </c:pt>
                <c:pt idx="35">
                  <c:v>26.5</c:v>
                </c:pt>
                <c:pt idx="36">
                  <c:v>27.3</c:v>
                </c:pt>
                <c:pt idx="37">
                  <c:v>30.3</c:v>
                </c:pt>
                <c:pt idx="38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87676760"/>
        <c:axId val="487668920"/>
      </c:barChart>
      <c:catAx>
        <c:axId val="487676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487668920"/>
        <c:crosses val="autoZero"/>
        <c:auto val="1"/>
        <c:lblAlgn val="ctr"/>
        <c:lblOffset val="100"/>
        <c:noMultiLvlLbl val="0"/>
      </c:catAx>
      <c:valAx>
        <c:axId val="487668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Smoking rates 15+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76760"/>
        <c:crosses val="autoZero"/>
        <c:crossBetween val="between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63648148148149"/>
          <c:y val="4.8506944444444443E-2"/>
          <c:w val="0.84949314814814814"/>
          <c:h val="0.8070749999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Fatalities per 100000</c:v>
                </c:pt>
              </c:strCache>
            </c:strRef>
          </c:tx>
          <c:spPr>
            <a:ln>
              <a:solidFill>
                <a:srgbClr val="66BCDB"/>
              </a:solidFill>
            </a:ln>
          </c:spPr>
          <c:marker>
            <c:symbol val="none"/>
          </c:marker>
          <c:cat>
            <c:numRef>
              <c:f>Sheet1!$A$2:$A$95</c:f>
              <c:numCache>
                <c:formatCode>General</c:formatCode>
                <c:ptCount val="94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</c:numCache>
            </c:numRef>
          </c:cat>
          <c:val>
            <c:numRef>
              <c:f>Sheet1!$C$2:$C$95</c:f>
              <c:numCache>
                <c:formatCode>General</c:formatCode>
                <c:ptCount val="94"/>
                <c:pt idx="0">
                  <c:v>11.8</c:v>
                </c:pt>
                <c:pt idx="1">
                  <c:v>14.9</c:v>
                </c:pt>
                <c:pt idx="2">
                  <c:v>15.3</c:v>
                </c:pt>
                <c:pt idx="3">
                  <c:v>15.9</c:v>
                </c:pt>
                <c:pt idx="4">
                  <c:v>17.899999999999999</c:v>
                </c:pt>
                <c:pt idx="5">
                  <c:v>16.3</c:v>
                </c:pt>
                <c:pt idx="6">
                  <c:v>14</c:v>
                </c:pt>
                <c:pt idx="7">
                  <c:v>12.4</c:v>
                </c:pt>
                <c:pt idx="8">
                  <c:v>13.8</c:v>
                </c:pt>
                <c:pt idx="9">
                  <c:v>14.3</c:v>
                </c:pt>
                <c:pt idx="10">
                  <c:v>16.399999999999999</c:v>
                </c:pt>
                <c:pt idx="11">
                  <c:v>19.899999999999999</c:v>
                </c:pt>
                <c:pt idx="12">
                  <c:v>20.3</c:v>
                </c:pt>
                <c:pt idx="13">
                  <c:v>21.5</c:v>
                </c:pt>
                <c:pt idx="14">
                  <c:v>20.5</c:v>
                </c:pt>
                <c:pt idx="15">
                  <c:v>22.1</c:v>
                </c:pt>
                <c:pt idx="16">
                  <c:v>18.3</c:v>
                </c:pt>
                <c:pt idx="17">
                  <c:v>18.100000000000001</c:v>
                </c:pt>
                <c:pt idx="18">
                  <c:v>18.5</c:v>
                </c:pt>
                <c:pt idx="19">
                  <c:v>14.9</c:v>
                </c:pt>
                <c:pt idx="20">
                  <c:v>13.7</c:v>
                </c:pt>
                <c:pt idx="21">
                  <c:v>17</c:v>
                </c:pt>
                <c:pt idx="22">
                  <c:v>17.8</c:v>
                </c:pt>
                <c:pt idx="23">
                  <c:v>17.5</c:v>
                </c:pt>
                <c:pt idx="24">
                  <c:v>18</c:v>
                </c:pt>
                <c:pt idx="25">
                  <c:v>20.100000000000001</c:v>
                </c:pt>
                <c:pt idx="26">
                  <c:v>22.9</c:v>
                </c:pt>
                <c:pt idx="27">
                  <c:v>23.8</c:v>
                </c:pt>
                <c:pt idx="28">
                  <c:v>21.1</c:v>
                </c:pt>
                <c:pt idx="29">
                  <c:v>22</c:v>
                </c:pt>
                <c:pt idx="30">
                  <c:v>22.2</c:v>
                </c:pt>
                <c:pt idx="31">
                  <c:v>22.5</c:v>
                </c:pt>
                <c:pt idx="32">
                  <c:v>21.9</c:v>
                </c:pt>
                <c:pt idx="33">
                  <c:v>21.8</c:v>
                </c:pt>
                <c:pt idx="34">
                  <c:v>22.5</c:v>
                </c:pt>
                <c:pt idx="35">
                  <c:v>24</c:v>
                </c:pt>
                <c:pt idx="36">
                  <c:v>24.1</c:v>
                </c:pt>
                <c:pt idx="37">
                  <c:v>23.6</c:v>
                </c:pt>
                <c:pt idx="38">
                  <c:v>23.7</c:v>
                </c:pt>
                <c:pt idx="39">
                  <c:v>26.6</c:v>
                </c:pt>
                <c:pt idx="40">
                  <c:v>27.8</c:v>
                </c:pt>
                <c:pt idx="41">
                  <c:v>27.9</c:v>
                </c:pt>
                <c:pt idx="42">
                  <c:v>26.8</c:v>
                </c:pt>
                <c:pt idx="43">
                  <c:v>28.2</c:v>
                </c:pt>
                <c:pt idx="44">
                  <c:v>28.6</c:v>
                </c:pt>
                <c:pt idx="45">
                  <c:v>30.4</c:v>
                </c:pt>
                <c:pt idx="46">
                  <c:v>27.7</c:v>
                </c:pt>
                <c:pt idx="47">
                  <c:v>26</c:v>
                </c:pt>
                <c:pt idx="48">
                  <c:v>27.5</c:v>
                </c:pt>
                <c:pt idx="49">
                  <c:v>26.3</c:v>
                </c:pt>
                <c:pt idx="50">
                  <c:v>26.6</c:v>
                </c:pt>
                <c:pt idx="51">
                  <c:v>25.5</c:v>
                </c:pt>
                <c:pt idx="52">
                  <c:v>25.2</c:v>
                </c:pt>
                <c:pt idx="53">
                  <c:v>25.8</c:v>
                </c:pt>
                <c:pt idx="54">
                  <c:v>24.2</c:v>
                </c:pt>
                <c:pt idx="55">
                  <c:v>22.3</c:v>
                </c:pt>
                <c:pt idx="56">
                  <c:v>22.3</c:v>
                </c:pt>
                <c:pt idx="57">
                  <c:v>21.4</c:v>
                </c:pt>
                <c:pt idx="58">
                  <c:v>17.899999999999999</c:v>
                </c:pt>
                <c:pt idx="59">
                  <c:v>18.100000000000001</c:v>
                </c:pt>
                <c:pt idx="60">
                  <c:v>18.63</c:v>
                </c:pt>
                <c:pt idx="61">
                  <c:v>18</c:v>
                </c:pt>
                <c:pt idx="62">
                  <c:v>17</c:v>
                </c:pt>
                <c:pt idx="63">
                  <c:v>17.5</c:v>
                </c:pt>
                <c:pt idx="64">
                  <c:v>16.7</c:v>
                </c:pt>
                <c:pt idx="65">
                  <c:v>13.66</c:v>
                </c:pt>
                <c:pt idx="66">
                  <c:v>12.2</c:v>
                </c:pt>
                <c:pt idx="67">
                  <c:v>11.28</c:v>
                </c:pt>
                <c:pt idx="68">
                  <c:v>11.05</c:v>
                </c:pt>
                <c:pt idx="69">
                  <c:v>10.8</c:v>
                </c:pt>
                <c:pt idx="70">
                  <c:v>11.16</c:v>
                </c:pt>
                <c:pt idx="71">
                  <c:v>10.76</c:v>
                </c:pt>
                <c:pt idx="72">
                  <c:v>9.5399999999999991</c:v>
                </c:pt>
                <c:pt idx="73">
                  <c:v>9.3800000000000008</c:v>
                </c:pt>
                <c:pt idx="74">
                  <c:v>9.32</c:v>
                </c:pt>
                <c:pt idx="75">
                  <c:v>9.49</c:v>
                </c:pt>
                <c:pt idx="76">
                  <c:v>8.9499999999999993</c:v>
                </c:pt>
                <c:pt idx="77">
                  <c:v>8.73</c:v>
                </c:pt>
                <c:pt idx="78">
                  <c:v>8.15</c:v>
                </c:pt>
                <c:pt idx="79">
                  <c:v>7.86</c:v>
                </c:pt>
                <c:pt idx="80">
                  <c:v>7.98</c:v>
                </c:pt>
                <c:pt idx="81">
                  <c:v>7.72</c:v>
                </c:pt>
                <c:pt idx="82">
                  <c:v>7.62</c:v>
                </c:pt>
                <c:pt idx="83">
                  <c:v>6.68</c:v>
                </c:pt>
                <c:pt idx="84">
                  <c:v>6.78</c:v>
                </c:pt>
                <c:pt idx="85">
                  <c:v>6.06</c:v>
                </c:pt>
                <c:pt idx="86">
                  <c:v>5.71</c:v>
                </c:pt>
                <c:pt idx="87">
                  <c:v>5.78</c:v>
                </c:pt>
                <c:pt idx="88">
                  <c:v>5.16</c:v>
                </c:pt>
                <c:pt idx="89">
                  <c:v>4.91</c:v>
                </c:pt>
                <c:pt idx="90">
                  <c:v>5.08</c:v>
                </c:pt>
                <c:pt idx="91">
                  <c:v>5.34</c:v>
                </c:pt>
                <c:pt idx="92">
                  <c:v>4.9800000000000004</c:v>
                </c:pt>
                <c:pt idx="93">
                  <c:v>4.5999999999999996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675976"/>
        <c:axId val="487671664"/>
      </c:lineChart>
      <c:catAx>
        <c:axId val="48767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71664"/>
        <c:crosses val="autoZero"/>
        <c:auto val="1"/>
        <c:lblAlgn val="ctr"/>
        <c:lblOffset val="100"/>
        <c:tickLblSkip val="10"/>
        <c:noMultiLvlLbl val="0"/>
      </c:catAx>
      <c:valAx>
        <c:axId val="4876716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AU" sz="1200"/>
                  <a:t>Road fatalities per 100,000 people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7597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037037037037"/>
          <c:y val="3.7305571080999023E-2"/>
          <c:w val="0.87842592592592594"/>
          <c:h val="0.66103175406415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Chart!$C$3</c:f>
              <c:strCache>
                <c:ptCount val="1"/>
                <c:pt idx="0">
                  <c:v>Obesity</c:v>
                </c:pt>
              </c:strCache>
            </c:strRef>
          </c:tx>
          <c:spPr>
            <a:solidFill>
              <a:srgbClr val="F15A25"/>
            </a:solidFill>
            <a:ln>
              <a:noFill/>
            </a:ln>
          </c:spPr>
          <c:invertIfNegative val="0"/>
          <c:dLbls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Chart!$A$4:$A$26</c:f>
              <c:strCache>
                <c:ptCount val="23"/>
                <c:pt idx="0">
                  <c:v>Japan</c:v>
                </c:pt>
                <c:pt idx="1">
                  <c:v>Korea</c:v>
                </c:pt>
                <c:pt idx="2">
                  <c:v>Slovak Republic</c:v>
                </c:pt>
                <c:pt idx="3">
                  <c:v>France</c:v>
                </c:pt>
                <c:pt idx="4">
                  <c:v>Estonia</c:v>
                </c:pt>
                <c:pt idx="5">
                  <c:v>Belgium</c:v>
                </c:pt>
                <c:pt idx="6">
                  <c:v>Israel</c:v>
                </c:pt>
                <c:pt idx="7">
                  <c:v>Czech Republic</c:v>
                </c:pt>
                <c:pt idx="8">
                  <c:v>Luxembourg</c:v>
                </c:pt>
                <c:pt idx="9">
                  <c:v>Ireland</c:v>
                </c:pt>
                <c:pt idx="10">
                  <c:v>Latvia</c:v>
                </c:pt>
                <c:pt idx="11">
                  <c:v>Germany</c:v>
                </c:pt>
                <c:pt idx="12">
                  <c:v>Canada</c:v>
                </c:pt>
                <c:pt idx="13">
                  <c:v>Finland</c:v>
                </c:pt>
                <c:pt idx="14">
                  <c:v>United Kingdom</c:v>
                </c:pt>
                <c:pt idx="15">
                  <c:v>Portugal</c:v>
                </c:pt>
                <c:pt idx="16">
                  <c:v>Turkey</c:v>
                </c:pt>
                <c:pt idx="17">
                  <c:v>Hungary</c:v>
                </c:pt>
                <c:pt idx="18">
                  <c:v>Australia</c:v>
                </c:pt>
                <c:pt idx="19">
                  <c:v>New Zealand</c:v>
                </c:pt>
                <c:pt idx="20">
                  <c:v>Mexico</c:v>
                </c:pt>
                <c:pt idx="21">
                  <c:v>Chile</c:v>
                </c:pt>
                <c:pt idx="22">
                  <c:v>United States</c:v>
                </c:pt>
              </c:strCache>
            </c:strRef>
          </c:cat>
          <c:val>
            <c:numRef>
              <c:f>Chart!$C$4:$C$26</c:f>
              <c:numCache>
                <c:formatCode>General</c:formatCode>
                <c:ptCount val="23"/>
                <c:pt idx="0">
                  <c:v>4.4000000000000004</c:v>
                </c:pt>
                <c:pt idx="1">
                  <c:v>5.4</c:v>
                </c:pt>
                <c:pt idx="2">
                  <c:v>16.899999999999999</c:v>
                </c:pt>
                <c:pt idx="3">
                  <c:v>17</c:v>
                </c:pt>
                <c:pt idx="4">
                  <c:v>18</c:v>
                </c:pt>
                <c:pt idx="5">
                  <c:v>18.600000000000001</c:v>
                </c:pt>
                <c:pt idx="6">
                  <c:v>18.8</c:v>
                </c:pt>
                <c:pt idx="7">
                  <c:v>21</c:v>
                </c:pt>
                <c:pt idx="8">
                  <c:v>22.6</c:v>
                </c:pt>
                <c:pt idx="9">
                  <c:v>23</c:v>
                </c:pt>
                <c:pt idx="10">
                  <c:v>23.2</c:v>
                </c:pt>
                <c:pt idx="11">
                  <c:v>23.6</c:v>
                </c:pt>
                <c:pt idx="12">
                  <c:v>26.3</c:v>
                </c:pt>
                <c:pt idx="13">
                  <c:v>26.8</c:v>
                </c:pt>
                <c:pt idx="14">
                  <c:v>28.7</c:v>
                </c:pt>
                <c:pt idx="15">
                  <c:v>28.7</c:v>
                </c:pt>
                <c:pt idx="16">
                  <c:v>28.8</c:v>
                </c:pt>
                <c:pt idx="17">
                  <c:v>30</c:v>
                </c:pt>
                <c:pt idx="18">
                  <c:v>30.4</c:v>
                </c:pt>
                <c:pt idx="19">
                  <c:v>32.200000000000003</c:v>
                </c:pt>
                <c:pt idx="20">
                  <c:v>33.299999999999997</c:v>
                </c:pt>
                <c:pt idx="21">
                  <c:v>34.4</c:v>
                </c:pt>
                <c:pt idx="22">
                  <c:v>40</c:v>
                </c:pt>
              </c:numCache>
            </c:numRef>
          </c:val>
        </c:ser>
        <c:ser>
          <c:idx val="1"/>
          <c:order val="1"/>
          <c:tx>
            <c:strRef>
              <c:f>Chart!$B$3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rgbClr val="F4B123"/>
            </a:solidFill>
            <a:ln>
              <a:noFill/>
            </a:ln>
          </c:spPr>
          <c:invertIfNegative val="0"/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Chart!$A$4:$A$26</c:f>
              <c:strCache>
                <c:ptCount val="23"/>
                <c:pt idx="0">
                  <c:v>Japan</c:v>
                </c:pt>
                <c:pt idx="1">
                  <c:v>Korea</c:v>
                </c:pt>
                <c:pt idx="2">
                  <c:v>Slovak Republic</c:v>
                </c:pt>
                <c:pt idx="3">
                  <c:v>France</c:v>
                </c:pt>
                <c:pt idx="4">
                  <c:v>Estonia</c:v>
                </c:pt>
                <c:pt idx="5">
                  <c:v>Belgium</c:v>
                </c:pt>
                <c:pt idx="6">
                  <c:v>Israel</c:v>
                </c:pt>
                <c:pt idx="7">
                  <c:v>Czech Republic</c:v>
                </c:pt>
                <c:pt idx="8">
                  <c:v>Luxembourg</c:v>
                </c:pt>
                <c:pt idx="9">
                  <c:v>Ireland</c:v>
                </c:pt>
                <c:pt idx="10">
                  <c:v>Latvia</c:v>
                </c:pt>
                <c:pt idx="11">
                  <c:v>Germany</c:v>
                </c:pt>
                <c:pt idx="12">
                  <c:v>Canada</c:v>
                </c:pt>
                <c:pt idx="13">
                  <c:v>Finland</c:v>
                </c:pt>
                <c:pt idx="14">
                  <c:v>United Kingdom</c:v>
                </c:pt>
                <c:pt idx="15">
                  <c:v>Portugal</c:v>
                </c:pt>
                <c:pt idx="16">
                  <c:v>Turkey</c:v>
                </c:pt>
                <c:pt idx="17">
                  <c:v>Hungary</c:v>
                </c:pt>
                <c:pt idx="18">
                  <c:v>Australia</c:v>
                </c:pt>
                <c:pt idx="19">
                  <c:v>New Zealand</c:v>
                </c:pt>
                <c:pt idx="20">
                  <c:v>Mexico</c:v>
                </c:pt>
                <c:pt idx="21">
                  <c:v>Chile</c:v>
                </c:pt>
                <c:pt idx="22">
                  <c:v>United States</c:v>
                </c:pt>
              </c:strCache>
            </c:strRef>
          </c:cat>
          <c:val>
            <c:numRef>
              <c:f>Chart!$B$4:$B$26</c:f>
              <c:numCache>
                <c:formatCode>General</c:formatCode>
                <c:ptCount val="23"/>
                <c:pt idx="0">
                  <c:v>21.6</c:v>
                </c:pt>
                <c:pt idx="1">
                  <c:v>28.4</c:v>
                </c:pt>
                <c:pt idx="2">
                  <c:v>34.6</c:v>
                </c:pt>
                <c:pt idx="3">
                  <c:v>32</c:v>
                </c:pt>
                <c:pt idx="4">
                  <c:v>33.299999999999997</c:v>
                </c:pt>
                <c:pt idx="5">
                  <c:v>32.4</c:v>
                </c:pt>
                <c:pt idx="6">
                  <c:v>32.1</c:v>
                </c:pt>
                <c:pt idx="7">
                  <c:v>34</c:v>
                </c:pt>
                <c:pt idx="8">
                  <c:v>35.5</c:v>
                </c:pt>
                <c:pt idx="9">
                  <c:v>39</c:v>
                </c:pt>
                <c:pt idx="10">
                  <c:v>31.4</c:v>
                </c:pt>
                <c:pt idx="11">
                  <c:v>36.4</c:v>
                </c:pt>
                <c:pt idx="12">
                  <c:v>32.799999999999997</c:v>
                </c:pt>
                <c:pt idx="13">
                  <c:v>40.799999999999997</c:v>
                </c:pt>
                <c:pt idx="14">
                  <c:v>35.6</c:v>
                </c:pt>
                <c:pt idx="15">
                  <c:v>38.9</c:v>
                </c:pt>
                <c:pt idx="16">
                  <c:v>35.6</c:v>
                </c:pt>
                <c:pt idx="17">
                  <c:v>32.299999999999997</c:v>
                </c:pt>
                <c:pt idx="18">
                  <c:v>34.799999999999997</c:v>
                </c:pt>
                <c:pt idx="19">
                  <c:v>34.6</c:v>
                </c:pt>
                <c:pt idx="20">
                  <c:v>39.200000000000003</c:v>
                </c:pt>
                <c:pt idx="21">
                  <c:v>39.799999999999997</c:v>
                </c:pt>
                <c:pt idx="2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7665784"/>
        <c:axId val="487666176"/>
      </c:barChart>
      <c:catAx>
        <c:axId val="487665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crossAx val="487666176"/>
        <c:crosses val="autoZero"/>
        <c:auto val="1"/>
        <c:lblAlgn val="ctr"/>
        <c:lblOffset val="100"/>
        <c:noMultiLvlLbl val="0"/>
      </c:catAx>
      <c:valAx>
        <c:axId val="487666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Share of adult</a:t>
                </a:r>
                <a:r>
                  <a:rPr lang="en-AU" baseline="0" dirty="0" smtClean="0"/>
                  <a:t> population (%)</a:t>
                </a:r>
                <a:endParaRPr lang="en-AU" dirty="0"/>
              </a:p>
            </c:rich>
          </c:tx>
          <c:layout>
            <c:manualLayout>
              <c:xMode val="edge"/>
              <c:yMode val="edge"/>
              <c:x val="1.2891805191017789E-2"/>
              <c:y val="8.698687148324227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87665784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1930271216097986"/>
          <c:y val="4.1285010023368721E-2"/>
          <c:w val="0.40483887430737825"/>
          <c:h val="7.0332986111111107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3051339449281"/>
          <c:y val="3.5927078061285374E-2"/>
          <c:w val="0.87197093348965959"/>
          <c:h val="0.81729602060676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Charts!$B$4</c:f>
              <c:strCache>
                <c:ptCount val="1"/>
                <c:pt idx="0">
                  <c:v>Smoking share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Charts!$A$5:$A$9</c:f>
              <c:strCache>
                <c:ptCount val="5"/>
                <c:pt idx="0">
                  <c:v>First quintile</c:v>
                </c:pt>
                <c:pt idx="1">
                  <c:v>Second quintile</c:v>
                </c:pt>
                <c:pt idx="2">
                  <c:v>Third quintile</c:v>
                </c:pt>
                <c:pt idx="3">
                  <c:v>Fourth quintile</c:v>
                </c:pt>
                <c:pt idx="4">
                  <c:v>Fifth quintile </c:v>
                </c:pt>
              </c:strCache>
            </c:strRef>
          </c:cat>
          <c:val>
            <c:numRef>
              <c:f>Charts!$B$5:$B$9</c:f>
              <c:numCache>
                <c:formatCode>0</c:formatCode>
                <c:ptCount val="5"/>
                <c:pt idx="0">
                  <c:v>22.33219636983798</c:v>
                </c:pt>
                <c:pt idx="1">
                  <c:v>17.257596739215632</c:v>
                </c:pt>
                <c:pt idx="2">
                  <c:v>13.634230287859825</c:v>
                </c:pt>
                <c:pt idx="3">
                  <c:v>10.192830335188301</c:v>
                </c:pt>
                <c:pt idx="4">
                  <c:v>6.760416666666667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7672056"/>
        <c:axId val="487942328"/>
      </c:barChart>
      <c:catAx>
        <c:axId val="487672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942328"/>
        <c:crosses val="autoZero"/>
        <c:auto val="1"/>
        <c:lblAlgn val="ctr"/>
        <c:lblOffset val="100"/>
        <c:noMultiLvlLbl val="0"/>
      </c:catAx>
      <c:valAx>
        <c:axId val="487942328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>
                    <a:solidFill>
                      <a:schemeClr val="bg1"/>
                    </a:solidFill>
                  </a:rPr>
                  <a:t>Share daily smokers (%)</a:t>
                </a:r>
              </a:p>
            </c:rich>
          </c:tx>
          <c:layout>
            <c:manualLayout>
              <c:xMode val="edge"/>
              <c:yMode val="edge"/>
              <c:x val="1.4105702203301288E-2"/>
              <c:y val="0.24560439786525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76720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35888888888889"/>
          <c:y val="4.9939930555555553E-2"/>
          <c:w val="0.82037740740740739"/>
          <c:h val="0.77559500871411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'chart on LE and costs'!$C$2</c:f>
              <c:strCache>
                <c:ptCount val="1"/>
                <c:pt idx="0">
                  <c:v>Life expectancy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4BACC6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rgbClr val="F79646"/>
                </a:solidFill>
                <a:ln>
                  <a:noFill/>
                </a:ln>
              </c:spPr>
            </c:marker>
            <c:bubble3D val="0"/>
          </c:dPt>
          <c:dPt>
            <c:idx val="35"/>
            <c:marker>
              <c:spPr>
                <a:solidFill>
                  <a:sysClr val="window" lastClr="FFFFFF"/>
                </a:solidFill>
                <a:ln>
                  <a:noFill/>
                </a:ln>
              </c:spPr>
            </c:marker>
            <c:bubble3D val="0"/>
          </c:dPt>
          <c:trendline>
            <c:spPr>
              <a:ln>
                <a:solidFill>
                  <a:sysClr val="window" lastClr="FFFFFF"/>
                </a:solidFill>
              </a:ln>
            </c:spPr>
            <c:trendlineType val="log"/>
            <c:dispRSqr val="0"/>
            <c:dispEq val="0"/>
          </c:trendline>
          <c:xVal>
            <c:numRef>
              <c:f>'chart on LE and costs'!$B$3:$B$38</c:f>
              <c:numCache>
                <c:formatCode>0.0</c:formatCode>
                <c:ptCount val="36"/>
                <c:pt idx="0">
                  <c:v>9.2059999999999995</c:v>
                </c:pt>
                <c:pt idx="1">
                  <c:v>10.397</c:v>
                </c:pt>
                <c:pt idx="2">
                  <c:v>10.339</c:v>
                </c:pt>
                <c:pt idx="3">
                  <c:v>10.663</c:v>
                </c:pt>
                <c:pt idx="4">
                  <c:v>8.984</c:v>
                </c:pt>
                <c:pt idx="5">
                  <c:v>7.2309999999999999</c:v>
                </c:pt>
                <c:pt idx="6">
                  <c:v>10.108000000000001</c:v>
                </c:pt>
                <c:pt idx="7">
                  <c:v>6.4290000000000003</c:v>
                </c:pt>
                <c:pt idx="8">
                  <c:v>9.2100000000000009</c:v>
                </c:pt>
                <c:pt idx="9">
                  <c:v>11.33</c:v>
                </c:pt>
                <c:pt idx="10">
                  <c:v>11.247</c:v>
                </c:pt>
                <c:pt idx="11">
                  <c:v>8.0419999999999998</c:v>
                </c:pt>
                <c:pt idx="12">
                  <c:v>6.88</c:v>
                </c:pt>
                <c:pt idx="13">
                  <c:v>8.3249999999999993</c:v>
                </c:pt>
                <c:pt idx="14">
                  <c:v>7.1849999999999996</c:v>
                </c:pt>
                <c:pt idx="15">
                  <c:v>7.407</c:v>
                </c:pt>
                <c:pt idx="16">
                  <c:v>8.84</c:v>
                </c:pt>
                <c:pt idx="17">
                  <c:v>10.936</c:v>
                </c:pt>
                <c:pt idx="18">
                  <c:v>7.6040000000000001</c:v>
                </c:pt>
                <c:pt idx="19">
                  <c:v>5.9550000000000001</c:v>
                </c:pt>
                <c:pt idx="20">
                  <c:v>6.4569999999999999</c:v>
                </c:pt>
                <c:pt idx="21">
                  <c:v>5.3929999999999998</c:v>
                </c:pt>
                <c:pt idx="22">
                  <c:v>5.5170000000000003</c:v>
                </c:pt>
                <c:pt idx="23">
                  <c:v>10.101000000000001</c:v>
                </c:pt>
                <c:pt idx="24">
                  <c:v>9.1449999999999996</c:v>
                </c:pt>
                <c:pt idx="25">
                  <c:v>10.446</c:v>
                </c:pt>
                <c:pt idx="26">
                  <c:v>6.5449999999999999</c:v>
                </c:pt>
                <c:pt idx="27">
                  <c:v>8.9700000000000006</c:v>
                </c:pt>
                <c:pt idx="28">
                  <c:v>6.7430000000000003</c:v>
                </c:pt>
                <c:pt idx="29">
                  <c:v>8.1869999999999994</c:v>
                </c:pt>
                <c:pt idx="30">
                  <c:v>8.8729999999999993</c:v>
                </c:pt>
                <c:pt idx="31">
                  <c:v>11.019</c:v>
                </c:pt>
                <c:pt idx="32">
                  <c:v>12.346</c:v>
                </c:pt>
                <c:pt idx="33">
                  <c:v>4.2160000000000002</c:v>
                </c:pt>
                <c:pt idx="34">
                  <c:v>9.6319999999999997</c:v>
                </c:pt>
                <c:pt idx="35">
                  <c:v>17.061</c:v>
                </c:pt>
              </c:numCache>
            </c:numRef>
          </c:xVal>
          <c:yVal>
            <c:numRef>
              <c:f>'chart on LE and costs'!$C$3:$C$38</c:f>
              <c:numCache>
                <c:formatCode>0.0</c:formatCode>
                <c:ptCount val="36"/>
                <c:pt idx="0">
                  <c:v>82.6</c:v>
                </c:pt>
                <c:pt idx="1">
                  <c:v>81.7</c:v>
                </c:pt>
                <c:pt idx="2">
                  <c:v>81.599999999999994</c:v>
                </c:pt>
                <c:pt idx="3">
                  <c:v>82</c:v>
                </c:pt>
                <c:pt idx="4">
                  <c:v>80.2</c:v>
                </c:pt>
                <c:pt idx="5">
                  <c:v>79.099999999999994</c:v>
                </c:pt>
                <c:pt idx="6">
                  <c:v>81.2</c:v>
                </c:pt>
                <c:pt idx="7">
                  <c:v>78.2</c:v>
                </c:pt>
                <c:pt idx="8">
                  <c:v>81.7</c:v>
                </c:pt>
                <c:pt idx="9">
                  <c:v>82.6</c:v>
                </c:pt>
                <c:pt idx="10">
                  <c:v>81.099999999999994</c:v>
                </c:pt>
                <c:pt idx="11">
                  <c:v>81.400000000000006</c:v>
                </c:pt>
                <c:pt idx="12">
                  <c:v>75.900000000000006</c:v>
                </c:pt>
                <c:pt idx="13">
                  <c:v>82.7</c:v>
                </c:pt>
                <c:pt idx="14">
                  <c:v>82.2</c:v>
                </c:pt>
                <c:pt idx="15">
                  <c:v>82.6</c:v>
                </c:pt>
                <c:pt idx="16">
                  <c:v>83</c:v>
                </c:pt>
                <c:pt idx="17">
                  <c:v>84.2</c:v>
                </c:pt>
                <c:pt idx="18">
                  <c:v>82.7</c:v>
                </c:pt>
                <c:pt idx="19">
                  <c:v>74.8</c:v>
                </c:pt>
                <c:pt idx="20">
                  <c:v>75.599999999999994</c:v>
                </c:pt>
                <c:pt idx="21">
                  <c:v>82.2</c:v>
                </c:pt>
                <c:pt idx="22">
                  <c:v>75.400000000000006</c:v>
                </c:pt>
                <c:pt idx="23">
                  <c:v>81.8</c:v>
                </c:pt>
                <c:pt idx="24">
                  <c:v>81.900000000000006</c:v>
                </c:pt>
                <c:pt idx="25">
                  <c:v>82.7</c:v>
                </c:pt>
                <c:pt idx="26">
                  <c:v>77.900000000000006</c:v>
                </c:pt>
                <c:pt idx="27">
                  <c:v>81.5</c:v>
                </c:pt>
                <c:pt idx="28">
                  <c:v>77.3</c:v>
                </c:pt>
                <c:pt idx="29">
                  <c:v>81.099999999999994</c:v>
                </c:pt>
                <c:pt idx="30">
                  <c:v>83.4</c:v>
                </c:pt>
                <c:pt idx="31">
                  <c:v>82.5</c:v>
                </c:pt>
                <c:pt idx="32">
                  <c:v>83.6</c:v>
                </c:pt>
                <c:pt idx="33">
                  <c:v>78.099999999999994</c:v>
                </c:pt>
                <c:pt idx="34">
                  <c:v>81.3</c:v>
                </c:pt>
                <c:pt idx="35">
                  <c:v>78.599999999999994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551560"/>
        <c:axId val="484557440"/>
      </c:scatterChart>
      <c:valAx>
        <c:axId val="484551560"/>
        <c:scaling>
          <c:orientation val="minMax"/>
          <c:max val="18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Health spending to GDP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4557440"/>
        <c:crosses val="autoZero"/>
        <c:crossBetween val="midCat"/>
        <c:majorUnit val="2"/>
      </c:valAx>
      <c:valAx>
        <c:axId val="484557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Life expectancy (years)</a:t>
                </a:r>
              </a:p>
            </c:rich>
          </c:tx>
          <c:layout>
            <c:manualLayout>
              <c:xMode val="edge"/>
              <c:yMode val="edge"/>
              <c:x val="1.6593546992947059E-2"/>
              <c:y val="0.158191392294285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4551560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9884580725598"/>
          <c:y val="3.6154562436625994E-2"/>
          <c:w val="0.85694490735597284"/>
          <c:h val="0.78251180264008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'[4364055001do018_20172018 (3).xls]Sheet1'!$A$4</c:f>
              <c:strCache>
                <c:ptCount val="1"/>
                <c:pt idx="0">
                  <c:v>First quintile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'[4364055001do018_20172018 (3).xls]Sheet1'!$B$3:$C$3</c:f>
              <c:strCache>
                <c:ptCount val="2"/>
                <c:pt idx="0">
                  <c:v>15-44</c:v>
                </c:pt>
                <c:pt idx="1">
                  <c:v>45-64</c:v>
                </c:pt>
              </c:strCache>
            </c:strRef>
          </c:cat>
          <c:val>
            <c:numRef>
              <c:f>'[4364055001do018_20172018 (3).xls]Sheet1'!$B$4:$C$4</c:f>
              <c:numCache>
                <c:formatCode>0</c:formatCode>
                <c:ptCount val="2"/>
                <c:pt idx="0">
                  <c:v>4.291340897066604</c:v>
                </c:pt>
                <c:pt idx="1">
                  <c:v>22.429430347498215</c:v>
                </c:pt>
              </c:numCache>
            </c:numRef>
          </c:val>
        </c:ser>
        <c:ser>
          <c:idx val="1"/>
          <c:order val="1"/>
          <c:tx>
            <c:strRef>
              <c:f>'[4364055001do018_20172018 (3).xls]Sheet1'!$A$5</c:f>
              <c:strCache>
                <c:ptCount val="1"/>
                <c:pt idx="0">
                  <c:v>Second quintile</c:v>
                </c:pt>
              </c:strCache>
            </c:strRef>
          </c:tx>
          <c:spPr>
            <a:solidFill>
              <a:schemeClr val="bg2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'[4364055001do018_20172018 (3).xls]Sheet1'!$B$3:$C$3</c:f>
              <c:strCache>
                <c:ptCount val="2"/>
                <c:pt idx="0">
                  <c:v>15-44</c:v>
                </c:pt>
                <c:pt idx="1">
                  <c:v>45-64</c:v>
                </c:pt>
              </c:strCache>
            </c:strRef>
          </c:cat>
          <c:val>
            <c:numRef>
              <c:f>'[4364055001do018_20172018 (3).xls]Sheet1'!$B$5:$C$5</c:f>
              <c:numCache>
                <c:formatCode>0</c:formatCode>
                <c:ptCount val="2"/>
                <c:pt idx="0">
                  <c:v>2.8255778433968026</c:v>
                </c:pt>
                <c:pt idx="1">
                  <c:v>17.523539705024582</c:v>
                </c:pt>
              </c:numCache>
            </c:numRef>
          </c:val>
        </c:ser>
        <c:ser>
          <c:idx val="2"/>
          <c:order val="2"/>
          <c:tx>
            <c:strRef>
              <c:f>'[4364055001do018_20172018 (3).xls]Sheet1'!$A$6</c:f>
              <c:strCache>
                <c:ptCount val="1"/>
                <c:pt idx="0">
                  <c:v>Third quintile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'[4364055001do018_20172018 (3).xls]Sheet1'!$B$3:$C$3</c:f>
              <c:strCache>
                <c:ptCount val="2"/>
                <c:pt idx="0">
                  <c:v>15-44</c:v>
                </c:pt>
                <c:pt idx="1">
                  <c:v>45-64</c:v>
                </c:pt>
              </c:strCache>
            </c:strRef>
          </c:cat>
          <c:val>
            <c:numRef>
              <c:f>'[4364055001do018_20172018 (3).xls]Sheet1'!$B$6:$C$6</c:f>
              <c:numCache>
                <c:formatCode>0</c:formatCode>
                <c:ptCount val="2"/>
                <c:pt idx="0">
                  <c:v>2.5693777716819821</c:v>
                </c:pt>
                <c:pt idx="1">
                  <c:v>11.02335164835165</c:v>
                </c:pt>
              </c:numCache>
            </c:numRef>
          </c:val>
        </c:ser>
        <c:ser>
          <c:idx val="3"/>
          <c:order val="3"/>
          <c:tx>
            <c:strRef>
              <c:f>'[4364055001do018_20172018 (3).xls]Sheet1'!$A$7</c:f>
              <c:strCache>
                <c:ptCount val="1"/>
                <c:pt idx="0">
                  <c:v>Fourth quintile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'[4364055001do018_20172018 (3).xls]Sheet1'!$B$3:$C$3</c:f>
              <c:strCache>
                <c:ptCount val="2"/>
                <c:pt idx="0">
                  <c:v>15-44</c:v>
                </c:pt>
                <c:pt idx="1">
                  <c:v>45-64</c:v>
                </c:pt>
              </c:strCache>
            </c:strRef>
          </c:cat>
          <c:val>
            <c:numRef>
              <c:f>'[4364055001do018_20172018 (3).xls]Sheet1'!$B$7:$C$7</c:f>
              <c:numCache>
                <c:formatCode>0</c:formatCode>
                <c:ptCount val="2"/>
                <c:pt idx="0">
                  <c:v>2.2848110360684006</c:v>
                </c:pt>
                <c:pt idx="1">
                  <c:v>12.571022727272727</c:v>
                </c:pt>
              </c:numCache>
            </c:numRef>
          </c:val>
        </c:ser>
        <c:ser>
          <c:idx val="4"/>
          <c:order val="4"/>
          <c:tx>
            <c:strRef>
              <c:f>'[4364055001do018_20172018 (3).xls]Sheet1'!$A$8</c:f>
              <c:strCache>
                <c:ptCount val="1"/>
                <c:pt idx="0">
                  <c:v>Fifth quintile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'[4364055001do018_20172018 (3).xls]Sheet1'!$B$3:$C$3</c:f>
              <c:strCache>
                <c:ptCount val="2"/>
                <c:pt idx="0">
                  <c:v>15-44</c:v>
                </c:pt>
                <c:pt idx="1">
                  <c:v>45-64</c:v>
                </c:pt>
              </c:strCache>
            </c:strRef>
          </c:cat>
          <c:val>
            <c:numRef>
              <c:f>'[4364055001do018_20172018 (3).xls]Sheet1'!$B$8:$C$8</c:f>
              <c:numCache>
                <c:formatCode>0</c:formatCode>
                <c:ptCount val="2"/>
                <c:pt idx="0">
                  <c:v>1.8143332325370427</c:v>
                </c:pt>
                <c:pt idx="1">
                  <c:v>6.8515742128935537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4553912"/>
        <c:axId val="484557832"/>
      </c:barChart>
      <c:catAx>
        <c:axId val="484553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557832"/>
        <c:crosses val="autoZero"/>
        <c:auto val="1"/>
        <c:lblAlgn val="ctr"/>
        <c:lblOffset val="100"/>
        <c:noMultiLvlLbl val="0"/>
      </c:catAx>
      <c:valAx>
        <c:axId val="484557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sz="1100" dirty="0" smtClean="0">
                    <a:solidFill>
                      <a:schemeClr val="bg1"/>
                    </a:solidFill>
                  </a:rPr>
                  <a:t>Share with 3 or more chronic conditions (%)</a:t>
                </a:r>
                <a:endParaRPr lang="en-AU" sz="11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2.7911867817156117E-2"/>
              <c:y val="3.55688947573555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rgbClr val="78A22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55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44246732048092E-2"/>
          <c:y val="2.2394608194072286E-2"/>
          <c:w val="0.88323870607783506"/>
          <c:h val="0.66160383726400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chart!$CB$4</c:f>
              <c:strCache>
                <c:ptCount val="1"/>
              </c:strCache>
            </c:strRef>
          </c:tx>
          <c:spPr>
            <a:solidFill>
              <a:srgbClr val="66BCDB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4B123"/>
              </a:solidFill>
              <a:ln>
                <a:noFill/>
              </a:ln>
            </c:spPr>
          </c:dPt>
          <c:cat>
            <c:strRef>
              <c:f>chart!$A$6:$A$41</c:f>
              <c:strCache>
                <c:ptCount val="36"/>
                <c:pt idx="0">
                  <c:v>Slovenia</c:v>
                </c:pt>
                <c:pt idx="1">
                  <c:v>Australia</c:v>
                </c:pt>
                <c:pt idx="2">
                  <c:v>Czeck Rep</c:v>
                </c:pt>
                <c:pt idx="3">
                  <c:v>Sweden</c:v>
                </c:pt>
                <c:pt idx="4">
                  <c:v>US</c:v>
                </c:pt>
                <c:pt idx="5">
                  <c:v>Luxembourg</c:v>
                </c:pt>
                <c:pt idx="6">
                  <c:v>Canada</c:v>
                </c:pt>
                <c:pt idx="7">
                  <c:v>Finland</c:v>
                </c:pt>
                <c:pt idx="8">
                  <c:v>Turkey</c:v>
                </c:pt>
                <c:pt idx="9">
                  <c:v>Norway</c:v>
                </c:pt>
                <c:pt idx="10">
                  <c:v>Korea</c:v>
                </c:pt>
                <c:pt idx="11">
                  <c:v>Switzerland</c:v>
                </c:pt>
                <c:pt idx="12">
                  <c:v>UK</c:v>
                </c:pt>
                <c:pt idx="13">
                  <c:v>Netherlands</c:v>
                </c:pt>
                <c:pt idx="14">
                  <c:v>New Zealand</c:v>
                </c:pt>
                <c:pt idx="15">
                  <c:v>Iceland</c:v>
                </c:pt>
                <c:pt idx="16">
                  <c:v>Ireland</c:v>
                </c:pt>
                <c:pt idx="17">
                  <c:v>Belgium</c:v>
                </c:pt>
                <c:pt idx="18">
                  <c:v>Chile</c:v>
                </c:pt>
                <c:pt idx="19">
                  <c:v>Denmark</c:v>
                </c:pt>
                <c:pt idx="20">
                  <c:v>Israel</c:v>
                </c:pt>
                <c:pt idx="21">
                  <c:v>Austria</c:v>
                </c:pt>
                <c:pt idx="22">
                  <c:v>Germany</c:v>
                </c:pt>
                <c:pt idx="23">
                  <c:v>Italy</c:v>
                </c:pt>
                <c:pt idx="24">
                  <c:v>Japan</c:v>
                </c:pt>
                <c:pt idx="25">
                  <c:v>Slovakia</c:v>
                </c:pt>
                <c:pt idx="26">
                  <c:v>Estonia</c:v>
                </c:pt>
                <c:pt idx="27">
                  <c:v>Poland</c:v>
                </c:pt>
                <c:pt idx="28">
                  <c:v>France</c:v>
                </c:pt>
                <c:pt idx="29">
                  <c:v>Portugal</c:v>
                </c:pt>
                <c:pt idx="30">
                  <c:v>Greece</c:v>
                </c:pt>
                <c:pt idx="31">
                  <c:v>Hungary</c:v>
                </c:pt>
                <c:pt idx="32">
                  <c:v>Mexico</c:v>
                </c:pt>
                <c:pt idx="33">
                  <c:v>Spain</c:v>
                </c:pt>
                <c:pt idx="34">
                  <c:v>Latvia</c:v>
                </c:pt>
                <c:pt idx="35">
                  <c:v>Singapore</c:v>
                </c:pt>
              </c:strCache>
            </c:strRef>
          </c:cat>
          <c:val>
            <c:numRef>
              <c:f>chart!$C$6:$C$41</c:f>
              <c:numCache>
                <c:formatCode>General</c:formatCode>
                <c:ptCount val="36"/>
                <c:pt idx="0">
                  <c:v>9.7000000000000028</c:v>
                </c:pt>
                <c:pt idx="1">
                  <c:v>9.2000000000000028</c:v>
                </c:pt>
                <c:pt idx="2">
                  <c:v>9.2000000000000028</c:v>
                </c:pt>
                <c:pt idx="3">
                  <c:v>9.0999999999999943</c:v>
                </c:pt>
                <c:pt idx="4">
                  <c:v>9.0999999999999943</c:v>
                </c:pt>
                <c:pt idx="5">
                  <c:v>9</c:v>
                </c:pt>
                <c:pt idx="6">
                  <c:v>8.9000000000000057</c:v>
                </c:pt>
                <c:pt idx="7">
                  <c:v>8.9000000000000057</c:v>
                </c:pt>
                <c:pt idx="8">
                  <c:v>8.8999999999999915</c:v>
                </c:pt>
                <c:pt idx="9">
                  <c:v>8.7999999999999972</c:v>
                </c:pt>
                <c:pt idx="10">
                  <c:v>8.7999999999999972</c:v>
                </c:pt>
                <c:pt idx="11">
                  <c:v>8.7999999999999972</c:v>
                </c:pt>
                <c:pt idx="12">
                  <c:v>8.7999999999999972</c:v>
                </c:pt>
                <c:pt idx="13">
                  <c:v>8.7000000000000028</c:v>
                </c:pt>
                <c:pt idx="14">
                  <c:v>8.7000000000000028</c:v>
                </c:pt>
                <c:pt idx="15">
                  <c:v>8.6000000000000085</c:v>
                </c:pt>
                <c:pt idx="16">
                  <c:v>8.6000000000000085</c:v>
                </c:pt>
                <c:pt idx="17">
                  <c:v>8.5999999999999943</c:v>
                </c:pt>
                <c:pt idx="18">
                  <c:v>8.5999999999999943</c:v>
                </c:pt>
                <c:pt idx="19">
                  <c:v>8.5999999999999943</c:v>
                </c:pt>
                <c:pt idx="20">
                  <c:v>8.5999999999999943</c:v>
                </c:pt>
                <c:pt idx="21">
                  <c:v>8.5</c:v>
                </c:pt>
                <c:pt idx="22">
                  <c:v>8.5</c:v>
                </c:pt>
                <c:pt idx="23">
                  <c:v>8.5</c:v>
                </c:pt>
                <c:pt idx="24">
                  <c:v>8.5</c:v>
                </c:pt>
                <c:pt idx="25">
                  <c:v>8.5</c:v>
                </c:pt>
                <c:pt idx="26">
                  <c:v>8.4000000000000057</c:v>
                </c:pt>
                <c:pt idx="27">
                  <c:v>8.3999999999999915</c:v>
                </c:pt>
                <c:pt idx="28">
                  <c:v>8.2999999999999972</c:v>
                </c:pt>
                <c:pt idx="29">
                  <c:v>8.2999999999999972</c:v>
                </c:pt>
                <c:pt idx="30">
                  <c:v>8.2000000000000028</c:v>
                </c:pt>
                <c:pt idx="31">
                  <c:v>8.2000000000000028</c:v>
                </c:pt>
                <c:pt idx="32">
                  <c:v>8.2000000000000028</c:v>
                </c:pt>
                <c:pt idx="33">
                  <c:v>8.0999999999999943</c:v>
                </c:pt>
                <c:pt idx="34">
                  <c:v>7.6000000000000014</c:v>
                </c:pt>
                <c:pt idx="35">
                  <c:v>6.0999999999999943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84552736"/>
        <c:axId val="484558224"/>
      </c:barChart>
      <c:catAx>
        <c:axId val="484552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050">
                <a:solidFill>
                  <a:schemeClr val="bg1"/>
                </a:solidFill>
              </a:defRPr>
            </a:pPr>
            <a:endParaRPr lang="en-US"/>
          </a:p>
        </c:txPr>
        <c:crossAx val="484558224"/>
        <c:crosses val="autoZero"/>
        <c:auto val="1"/>
        <c:lblAlgn val="ctr"/>
        <c:lblOffset val="100"/>
        <c:noMultiLvlLbl val="0"/>
      </c:catAx>
      <c:valAx>
        <c:axId val="484558224"/>
        <c:scaling>
          <c:orientation val="minMax"/>
          <c:min val="6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r>
                  <a:rPr lang="en-AU" sz="1100" dirty="0" smtClean="0">
                    <a:solidFill>
                      <a:schemeClr val="bg1"/>
                    </a:solidFill>
                  </a:rPr>
                  <a:t>Male years spent in ill-health 2016</a:t>
                </a:r>
                <a:endParaRPr lang="en-AU" sz="11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4.5545916143627518E-3"/>
              <c:y val="0.131743695144983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4845527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spc="20" baseline="0"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'2000-2016'!$C$41</c:f>
              <c:strCache>
                <c:ptCount val="1"/>
                <c:pt idx="0">
                  <c:v> Male</c:v>
                </c:pt>
              </c:strCache>
            </c:strRef>
          </c:tx>
          <c:spPr>
            <a:ln w="63500">
              <a:solidFill>
                <a:srgbClr val="66BCDB"/>
              </a:solidFill>
            </a:ln>
          </c:spPr>
          <c:marker>
            <c:symbol val="none"/>
          </c:marker>
          <c:xVal>
            <c:numRef>
              <c:f>'2000-2016'!$A$42:$A$46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</c:numCache>
            </c:numRef>
          </c:xVal>
          <c:yVal>
            <c:numRef>
              <c:f>'2000-2016'!$C$42:$C$46</c:f>
              <c:numCache>
                <c:formatCode>General</c:formatCode>
                <c:ptCount val="5"/>
                <c:pt idx="0">
                  <c:v>11.038961038961039</c:v>
                </c:pt>
                <c:pt idx="1">
                  <c:v>11.068702290076322</c:v>
                </c:pt>
                <c:pt idx="2">
                  <c:v>11.264080100125156</c:v>
                </c:pt>
                <c:pt idx="3">
                  <c:v>11.290322580645155</c:v>
                </c:pt>
                <c:pt idx="4">
                  <c:v>11.358024691358027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555872"/>
        <c:axId val="484556656"/>
      </c:scatterChart>
      <c:valAx>
        <c:axId val="484555872"/>
        <c:scaling>
          <c:orientation val="minMax"/>
          <c:max val="2016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4556656"/>
        <c:crosses val="autoZero"/>
        <c:crossBetween val="midCat"/>
      </c:valAx>
      <c:valAx>
        <c:axId val="484556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Share of life expectancy spent in ill-health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4555872"/>
        <c:crosses val="autoZero"/>
        <c:crossBetween val="midCat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Sheet1!$C$23</c:f>
              <c:strCache>
                <c:ptCount val="1"/>
                <c:pt idx="0">
                  <c:v>25-49 yrs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1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Sheet1!$B$24:$B$26</c:f>
              <c:strCache>
                <c:ptCount val="3"/>
                <c:pt idx="0">
                  <c:v>Good or better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Sheet1!$C$24:$C$26</c:f>
              <c:numCache>
                <c:formatCode>0.0</c:formatCode>
                <c:ptCount val="3"/>
                <c:pt idx="0">
                  <c:v>88.039104646657336</c:v>
                </c:pt>
                <c:pt idx="1">
                  <c:v>74.250386398763524</c:v>
                </c:pt>
                <c:pt idx="2">
                  <c:v>45.232273838630803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Sheet1!$D$23</c:f>
              <c:strCache>
                <c:ptCount val="1"/>
                <c:pt idx="0">
                  <c:v>50-69 yrs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1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Sheet1!$B$24:$B$26</c:f>
              <c:strCache>
                <c:ptCount val="3"/>
                <c:pt idx="0">
                  <c:v>Good or better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Sheet1!$D$24:$D$26</c:f>
              <c:numCache>
                <c:formatCode>0.0</c:formatCode>
                <c:ptCount val="3"/>
                <c:pt idx="0">
                  <c:v>68.634773565283155</c:v>
                </c:pt>
                <c:pt idx="1">
                  <c:v>40.68796068796069</c:v>
                </c:pt>
                <c:pt idx="2">
                  <c:v>20.265324794144554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4562144"/>
        <c:axId val="484560576"/>
      </c:lineChart>
      <c:catAx>
        <c:axId val="4845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560576"/>
        <c:crosses val="autoZero"/>
        <c:auto val="1"/>
        <c:lblAlgn val="ctr"/>
        <c:lblOffset val="100"/>
        <c:noMultiLvlLbl val="0"/>
      </c:catAx>
      <c:valAx>
        <c:axId val="484560576"/>
        <c:scaling>
          <c:orientation val="minMax"/>
          <c:max val="9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56214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Sheet1!$E$23</c:f>
              <c:strCache>
                <c:ptCount val="1"/>
                <c:pt idx="0">
                  <c:v>25-49 yrs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1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0099287775322467"/>
                  <c:y val="-1.6607696999938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Sheet1!$B$24:$B$26</c:f>
              <c:strCache>
                <c:ptCount val="3"/>
                <c:pt idx="0">
                  <c:v>Good or better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Sheet1!$E$24:$E$26</c:f>
              <c:numCache>
                <c:formatCode>0.0</c:formatCode>
                <c:ptCount val="3"/>
                <c:pt idx="0">
                  <c:v>3.6224524341526179</c:v>
                </c:pt>
                <c:pt idx="1">
                  <c:v>12.239800166527894</c:v>
                </c:pt>
                <c:pt idx="2">
                  <c:v>24.504504504504503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Sheet1!$F$23</c:f>
              <c:strCache>
                <c:ptCount val="1"/>
                <c:pt idx="0">
                  <c:v>50-69 yrs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1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0136411411411411"/>
                  <c:y val="5.42735042735042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Sheet1!$B$24:$B$26</c:f>
              <c:strCache>
                <c:ptCount val="3"/>
                <c:pt idx="0">
                  <c:v>Good or better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Sheet1!$F$24:$F$26</c:f>
              <c:numCache>
                <c:formatCode>0.0</c:formatCode>
                <c:ptCount val="3"/>
                <c:pt idx="0">
                  <c:v>2.4450719746539016</c:v>
                </c:pt>
                <c:pt idx="1">
                  <c:v>4.4082125603864739</c:v>
                </c:pt>
                <c:pt idx="2">
                  <c:v>4.0632054176072243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7679112"/>
        <c:axId val="487678328"/>
      </c:lineChart>
      <c:catAx>
        <c:axId val="48767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78328"/>
        <c:crosses val="autoZero"/>
        <c:auto val="1"/>
        <c:lblAlgn val="ctr"/>
        <c:lblOffset val="100"/>
        <c:noMultiLvlLbl val="0"/>
      </c:catAx>
      <c:valAx>
        <c:axId val="487678328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7911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540888880081"/>
          <c:y val="5.8199239702129875E-2"/>
          <c:w val="0.88267993358527441"/>
          <c:h val="0.8358542313265428"/>
        </c:manualLayout>
      </c:layout>
      <c:lineChart>
        <c:grouping val="standard"/>
        <c:varyColors val="0"/>
        <c:ser>
          <c:idx val="0"/>
          <c:order val="0"/>
          <c:tx>
            <c:strRef>
              <c:f>Summary!$M$77</c:f>
              <c:strCache>
                <c:ptCount val="1"/>
                <c:pt idx="0">
                  <c:v>25-49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4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Summary!$K$81:$K$83</c:f>
              <c:strCache>
                <c:ptCount val="3"/>
                <c:pt idx="0">
                  <c:v>Good or better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Summary!$M$81:$M$83</c:f>
              <c:numCache>
                <c:formatCode>0.0</c:formatCode>
                <c:ptCount val="3"/>
                <c:pt idx="0">
                  <c:v>27.133201914953542</c:v>
                </c:pt>
                <c:pt idx="1">
                  <c:v>31.544256120527308</c:v>
                </c:pt>
                <c:pt idx="2">
                  <c:v>43.887775551102202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Summary!$N$77</c:f>
              <c:strCache>
                <c:ptCount val="1"/>
                <c:pt idx="0">
                  <c:v>50-69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Summary!$K$81:$K$83</c:f>
              <c:strCache>
                <c:ptCount val="3"/>
                <c:pt idx="0">
                  <c:v>Good or better</c:v>
                </c:pt>
                <c:pt idx="1">
                  <c:v>Fair</c:v>
                </c:pt>
                <c:pt idx="2">
                  <c:v>Poor</c:v>
                </c:pt>
              </c:strCache>
            </c:strRef>
          </c:cat>
          <c:val>
            <c:numRef>
              <c:f>Summary!$N$81:$N$83</c:f>
              <c:numCache>
                <c:formatCode>0.0</c:formatCode>
                <c:ptCount val="3"/>
                <c:pt idx="0">
                  <c:v>33.161863152702416</c:v>
                </c:pt>
                <c:pt idx="1">
                  <c:v>34.661354581673301</c:v>
                </c:pt>
                <c:pt idx="2">
                  <c:v>46.853146853146846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7679896"/>
        <c:axId val="487680288"/>
      </c:lineChart>
      <c:catAx>
        <c:axId val="48767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80288"/>
        <c:crosses val="autoZero"/>
        <c:auto val="1"/>
        <c:lblAlgn val="ctr"/>
        <c:lblOffset val="25"/>
        <c:noMultiLvlLbl val="0"/>
      </c:catAx>
      <c:valAx>
        <c:axId val="487680288"/>
        <c:scaling>
          <c:orientation val="minMax"/>
          <c:max val="50"/>
          <c:min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b="0" dirty="0" smtClean="0">
                    <a:solidFill>
                      <a:schemeClr val="bg1"/>
                    </a:solidFill>
                  </a:rPr>
                  <a:t>Part-time share of all work</a:t>
                </a:r>
                <a:r>
                  <a:rPr lang="en-AU" b="0" baseline="0" dirty="0" smtClean="0">
                    <a:solidFill>
                      <a:schemeClr val="bg1"/>
                    </a:solidFill>
                  </a:rPr>
                  <a:t> (%)</a:t>
                </a:r>
                <a:endParaRPr lang="en-AU" b="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0659524473943327E-2"/>
              <c:y val="0.159139823707531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798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614067447230253"/>
          <c:y val="7.9683533973237131E-3"/>
          <c:w val="0.43931765100365655"/>
          <c:h val="0.8496023921357012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GSS_7!$O$99</c:f>
              <c:strCache>
                <c:ptCount val="1"/>
                <c:pt idx="0">
                  <c:v>25-54</c:v>
                </c:pt>
              </c:strCache>
            </c:strRef>
          </c:tx>
          <c:spPr>
            <a:solidFill>
              <a:srgbClr val="4BACD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GSS_7!$M$100:$M$111</c:f>
              <c:strCache>
                <c:ptCount val="12"/>
                <c:pt idx="0">
                  <c:v>Arthritis</c:v>
                </c:pt>
                <c:pt idx="1">
                  <c:v>Cancer</c:v>
                </c:pt>
                <c:pt idx="2">
                  <c:v>Diabetes</c:v>
                </c:pt>
                <c:pt idx="3">
                  <c:v>Heart Disease</c:v>
                </c:pt>
                <c:pt idx="4">
                  <c:v>Stroke</c:v>
                </c:pt>
                <c:pt idx="5">
                  <c:v>Kidney Disease</c:v>
                </c:pt>
                <c:pt idx="6">
                  <c:v>Osteoporosis</c:v>
                </c:pt>
                <c:pt idx="7">
                  <c:v>Emphysema</c:v>
                </c:pt>
                <c:pt idx="8">
                  <c:v>Depression</c:v>
                </c:pt>
                <c:pt idx="9">
                  <c:v>Behavioural/emotional</c:v>
                </c:pt>
                <c:pt idx="10">
                  <c:v>Alcohol/drugs</c:v>
                </c:pt>
                <c:pt idx="11">
                  <c:v>Anxious/nervous</c:v>
                </c:pt>
              </c:strCache>
            </c:strRef>
          </c:cat>
          <c:val>
            <c:numRef>
              <c:f>GSS_7!$O$100:$O$111</c:f>
              <c:numCache>
                <c:formatCode>0.0</c:formatCode>
                <c:ptCount val="12"/>
                <c:pt idx="0">
                  <c:v>12.481392369232609</c:v>
                </c:pt>
                <c:pt idx="1">
                  <c:v>15.636642255702171</c:v>
                </c:pt>
                <c:pt idx="2">
                  <c:v>12.288784019989507</c:v>
                </c:pt>
                <c:pt idx="3">
                  <c:v>18.98001054463613</c:v>
                </c:pt>
                <c:pt idx="4">
                  <c:v>39.434603886397625</c:v>
                </c:pt>
                <c:pt idx="5">
                  <c:v>28.696221402036578</c:v>
                </c:pt>
                <c:pt idx="6">
                  <c:v>45.659541229756023</c:v>
                </c:pt>
                <c:pt idx="7">
                  <c:v>39.811588013381737</c:v>
                </c:pt>
                <c:pt idx="8">
                  <c:v>19.413850374264797</c:v>
                </c:pt>
                <c:pt idx="9">
                  <c:v>40.527543807105147</c:v>
                </c:pt>
                <c:pt idx="10">
                  <c:v>40.602444261984473</c:v>
                </c:pt>
                <c:pt idx="11">
                  <c:v>18.411584957940775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487677544"/>
        <c:axId val="487677936"/>
      </c:barChart>
      <c:catAx>
        <c:axId val="487677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487677936"/>
        <c:crosses val="autoZero"/>
        <c:auto val="1"/>
        <c:lblAlgn val="ctr"/>
        <c:lblOffset val="100"/>
        <c:noMultiLvlLbl val="0"/>
      </c:catAx>
      <c:valAx>
        <c:axId val="487677936"/>
        <c:scaling>
          <c:orientation val="minMax"/>
          <c:max val="60"/>
          <c:min val="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AU" b="0"/>
                  <a:t>Percentage points</a:t>
                </a:r>
              </a:p>
            </c:rich>
          </c:tx>
          <c:layout>
            <c:manualLayout>
              <c:xMode val="edge"/>
              <c:yMode val="edge"/>
              <c:x val="0.53324067892788884"/>
              <c:y val="0.9224691446028925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BFBFBF"/>
            </a:solidFill>
          </a:ln>
        </c:spPr>
        <c:crossAx val="487677544"/>
        <c:crosses val="autoZero"/>
        <c:crossBetween val="between"/>
        <c:majorUnit val="2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spc="20" baseline="0">
          <a:solidFill>
            <a:schemeClr val="bg1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0.37112</cdr:x>
      <cdr:y>0.05821</cdr:y>
    </cdr:from>
    <cdr:to>
      <cdr:x>0.54046</cdr:x>
      <cdr:y>0.16404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4060" y="16764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Australia</a:t>
          </a:r>
          <a:endParaRPr lang="en-AU" sz="1100" b="1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0.44873</cdr:x>
      <cdr:y>0.14023</cdr:y>
    </cdr:from>
    <cdr:to>
      <cdr:x>0.46849</cdr:x>
      <cdr:y>0.23548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2423160" y="403860"/>
          <a:ext cx="106680" cy="2743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0.86813</cdr:x>
      <cdr:y>0.4399</cdr:y>
    </cdr:from>
    <cdr:to>
      <cdr:x>0.9575</cdr:x>
      <cdr:y>0.51151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88632" y="1800204"/>
          <a:ext cx="585617" cy="293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0.18889</cdr:x>
      <cdr:y>0.48934</cdr:y>
    </cdr:from>
    <cdr:to>
      <cdr:x>0.39978</cdr:x>
      <cdr:y>0.58252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890793"/>
          <a:ext cx="136669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15-44 year olds</a:t>
          </a:r>
          <a:endParaRPr lang="en-A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</cdr:x>
      <cdr:y>0.11662</cdr:y>
    </cdr:from>
    <cdr:to>
      <cdr:x>0.91089</cdr:x>
      <cdr:y>0.2098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36504" y="450633"/>
          <a:ext cx="136669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45-64 year olds</a:t>
          </a:r>
          <a:endParaRPr lang="en-A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0.38432</cdr:x>
      <cdr:y>0.0622</cdr:y>
    </cdr:from>
    <cdr:to>
      <cdr:x>0.8139</cdr:x>
      <cdr:y>0.14064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110291" y="219640"/>
          <a:ext cx="124104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25-49 years old</a:t>
          </a:r>
          <a:endParaRPr lang="en-AU" sz="1200" dirty="0">
            <a:solidFill>
              <a:schemeClr val="accent1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0.53387</cdr:x>
      <cdr:y>0.6102</cdr:y>
    </cdr:from>
    <cdr:to>
      <cdr:x>0.96345</cdr:x>
      <cdr:y>0.68864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542338" y="2154735"/>
          <a:ext cx="124104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50-69 years old</a:t>
          </a:r>
          <a:endParaRPr lang="en-AU" sz="1200" dirty="0">
            <a:solidFill>
              <a:schemeClr val="accent2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0.63741</cdr:x>
      <cdr:y>0.61702</cdr:y>
    </cdr:from>
    <cdr:to>
      <cdr:x>0.78752</cdr:x>
      <cdr:y>0.72134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4218" y="2088232"/>
          <a:ext cx="924146" cy="353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2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25-49 </a:t>
          </a:r>
          <a:r>
            <a:rPr lang="en-AU" sz="1200" b="1" dirty="0" err="1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yrs</a:t>
          </a:r>
          <a:endParaRPr lang="en-AU" sz="1200" b="1" dirty="0">
            <a:solidFill>
              <a:schemeClr val="accent1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0.65464</cdr:x>
      <cdr:y>0.08511</cdr:y>
    </cdr:from>
    <cdr:to>
      <cdr:x>0.82677</cdr:x>
      <cdr:y>0.20883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58348" y="288032"/>
          <a:ext cx="1040779" cy="4187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b="1" dirty="0">
              <a:solidFill>
                <a:srgbClr val="66BCDB"/>
              </a:solidFill>
              <a:latin typeface="Arial" panose="020B0604020202020204" pitchFamily="34" charset="0"/>
              <a:cs typeface="Arial" panose="020B0604020202020204" pitchFamily="34" charset="0"/>
            </a:rPr>
            <a:t>50-69 </a:t>
          </a:r>
          <a:r>
            <a:rPr lang="en-AU" sz="1400" b="1" dirty="0" err="1">
              <a:solidFill>
                <a:srgbClr val="66BCDB"/>
              </a:solidFill>
              <a:latin typeface="Arial" panose="020B0604020202020204" pitchFamily="34" charset="0"/>
              <a:cs typeface="Arial" panose="020B0604020202020204" pitchFamily="34" charset="0"/>
            </a:rPr>
            <a:t>yrs</a:t>
          </a:r>
          <a:endParaRPr lang="en-AU" sz="1400" b="1" dirty="0">
            <a:solidFill>
              <a:srgbClr val="66BCD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0.53933</cdr:x>
      <cdr:y>0.27884</cdr:y>
    </cdr:from>
    <cdr:to>
      <cdr:x>0.70866</cdr:x>
      <cdr:y>0.38732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936103"/>
          <a:ext cx="1085187" cy="36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</a:t>
          </a:r>
          <a:r>
            <a:rPr lang="en-AU" sz="1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years</a:t>
          </a:r>
          <a:endParaRPr lang="en-A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0.38202</cdr:x>
      <cdr:y>0.55768</cdr:y>
    </cdr:from>
    <cdr:to>
      <cdr:x>0.55136</cdr:x>
      <cdr:y>0.66616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48272" y="1872207"/>
          <a:ext cx="1085252" cy="36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en-AU" sz="1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years</a:t>
          </a:r>
          <a:endParaRPr lang="en-A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0.26966</cdr:x>
      <cdr:y>0.64347</cdr:y>
    </cdr:from>
    <cdr:to>
      <cdr:x>0.43899</cdr:x>
      <cdr:y>0.75195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28192" y="2160239"/>
          <a:ext cx="1085187" cy="36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r>
            <a:rPr lang="en-AU" sz="1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years</a:t>
          </a:r>
          <a:endParaRPr lang="en-A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0.1573</cdr:x>
      <cdr:y>0.79362</cdr:y>
    </cdr:from>
    <cdr:to>
      <cdr:x>0.32663</cdr:x>
      <cdr:y>0.9021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08112" y="2664295"/>
          <a:ext cx="1085187" cy="36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en-AU" sz="1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years</a:t>
          </a:r>
          <a:endParaRPr lang="en-A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241CA362-8A64-4C0E-AF89-A7B39A880891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ECFD05BE-CA6C-4C88-B087-07A5FF8789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1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A46F0F89-FF74-4342-8BE2-EE0B71D5E6D4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057C3FE-26A4-4016-9A9C-79AF3EE619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93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8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70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5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A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5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730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146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797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80562" y="4721187"/>
            <a:ext cx="5444490" cy="5001010"/>
          </a:xfrm>
        </p:spPr>
        <p:txBody>
          <a:bodyPr/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A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36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43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586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20</a:t>
            </a:fld>
            <a:endParaRPr lang="en-AU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80562" y="4721187"/>
            <a:ext cx="5444490" cy="4472702"/>
          </a:xfrm>
        </p:spPr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55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039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0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9039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2650" y="747713"/>
            <a:ext cx="497046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191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2650" y="747713"/>
            <a:ext cx="497046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391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2650" y="747713"/>
            <a:ext cx="497046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89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752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097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29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3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135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4029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853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813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2279" y="746125"/>
            <a:ext cx="4970463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910" y="4720759"/>
            <a:ext cx="5443200" cy="5001437"/>
          </a:xfrm>
        </p:spPr>
        <p:txBody>
          <a:bodyPr/>
          <a:lstStyle/>
          <a:p>
            <a:pPr algn="just">
              <a:spcBef>
                <a:spcPts val="300"/>
              </a:spcBef>
            </a:pPr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1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4494" y="4720759"/>
            <a:ext cx="5443200" cy="5001437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34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74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910" y="4720759"/>
            <a:ext cx="5443200" cy="5001437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en-A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35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57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910" y="4720759"/>
            <a:ext cx="5443200" cy="5001437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36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99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052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454" y="4609629"/>
            <a:ext cx="6480720" cy="47525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62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A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1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endParaRPr lang="en-A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64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89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78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37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 userDrawn="1"/>
        </p:nvSpPr>
        <p:spPr>
          <a:xfrm>
            <a:off x="6237315" y="4598890"/>
            <a:ext cx="628541" cy="544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343150" cy="1852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/>
          <p:cNvSpPr/>
          <p:nvPr userDrawn="1"/>
        </p:nvSpPr>
        <p:spPr>
          <a:xfrm>
            <a:off x="-1" y="1844584"/>
            <a:ext cx="6858001" cy="2754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" y="1696067"/>
            <a:ext cx="2344509" cy="149492"/>
          </a:xfrm>
          <a:prstGeom prst="rect">
            <a:avLst/>
          </a:prstGeom>
          <a:solidFill>
            <a:srgbClr val="7A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Rectangle 6"/>
          <p:cNvSpPr/>
          <p:nvPr userDrawn="1"/>
        </p:nvSpPr>
        <p:spPr>
          <a:xfrm>
            <a:off x="2344117" y="6"/>
            <a:ext cx="4521739" cy="184458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682" y="190449"/>
            <a:ext cx="4091429" cy="1039156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8096" y="2355728"/>
            <a:ext cx="6072920" cy="52986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endParaRPr lang="en-AU" dirty="0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430067" y="1354354"/>
            <a:ext cx="4090988" cy="3533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 or tagline</a:t>
            </a:r>
            <a:endParaRPr lang="en-AU" dirty="0"/>
          </a:p>
        </p:txBody>
      </p:sp>
      <p:sp>
        <p:nvSpPr>
          <p:cNvPr id="261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642203"/>
            <a:ext cx="6109319" cy="467239"/>
          </a:xfrm>
          <a:noFill/>
        </p:spPr>
        <p:txBody>
          <a:bodyPr wrap="square" tIns="90000" bIns="90000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AU" dirty="0"/>
          </a:p>
        </p:txBody>
      </p:sp>
      <p:sp>
        <p:nvSpPr>
          <p:cNvPr id="26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7312" y="4641817"/>
            <a:ext cx="620688" cy="468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66" name="Text Placeholder 265"/>
          <p:cNvSpPr>
            <a:spLocks noGrp="1"/>
          </p:cNvSpPr>
          <p:nvPr>
            <p:ph type="body" sz="quarter" idx="15" hasCustomPrompt="1"/>
          </p:nvPr>
        </p:nvSpPr>
        <p:spPr>
          <a:xfrm>
            <a:off x="447305" y="2948606"/>
            <a:ext cx="6073751" cy="784225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Your name</a:t>
            </a:r>
            <a:endParaRPr lang="en-AU" dirty="0"/>
          </a:p>
        </p:txBody>
      </p:sp>
      <p:sp>
        <p:nvSpPr>
          <p:cNvPr id="268" name="Text Placeholder 267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8" y="3795832"/>
            <a:ext cx="6073751" cy="279400"/>
          </a:xfrm>
        </p:spPr>
        <p:txBody>
          <a:bodyPr anchor="ctr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Your title</a:t>
            </a:r>
            <a:endParaRPr lang="en-AU" dirty="0"/>
          </a:p>
        </p:txBody>
      </p:sp>
      <p:grpSp>
        <p:nvGrpSpPr>
          <p:cNvPr id="255" name="Group 254"/>
          <p:cNvGrpSpPr/>
          <p:nvPr userDrawn="1"/>
        </p:nvGrpSpPr>
        <p:grpSpPr>
          <a:xfrm>
            <a:off x="213162" y="164140"/>
            <a:ext cx="1916826" cy="1327490"/>
            <a:chOff x="2639219" y="1356236"/>
            <a:chExt cx="3290888" cy="2279090"/>
          </a:xfrm>
        </p:grpSpPr>
        <p:grpSp>
          <p:nvGrpSpPr>
            <p:cNvPr id="256" name="Group 255"/>
            <p:cNvGrpSpPr/>
            <p:nvPr/>
          </p:nvGrpSpPr>
          <p:grpSpPr>
            <a:xfrm>
              <a:off x="3430526" y="1356236"/>
              <a:ext cx="1690688" cy="1247775"/>
              <a:chOff x="789781" y="2420888"/>
              <a:chExt cx="1690688" cy="1247775"/>
            </a:xfrm>
          </p:grpSpPr>
          <p:sp>
            <p:nvSpPr>
              <p:cNvPr id="309" name="Freeform 5"/>
              <p:cNvSpPr>
                <a:spLocks/>
              </p:cNvSpPr>
              <p:nvPr/>
            </p:nvSpPr>
            <p:spPr bwMode="auto">
              <a:xfrm>
                <a:off x="1353344" y="3419426"/>
                <a:ext cx="11113" cy="0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0" name="Oval 6"/>
              <p:cNvSpPr>
                <a:spLocks noChangeArrowheads="1"/>
              </p:cNvSpPr>
              <p:nvPr/>
            </p:nvSpPr>
            <p:spPr bwMode="auto">
              <a:xfrm>
                <a:off x="1397794" y="3090813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1" name="Freeform 7"/>
              <p:cNvSpPr>
                <a:spLocks noEditPoints="1"/>
              </p:cNvSpPr>
              <p:nvPr/>
            </p:nvSpPr>
            <p:spPr bwMode="auto">
              <a:xfrm>
                <a:off x="1488281" y="2749501"/>
                <a:ext cx="293688" cy="374650"/>
              </a:xfrm>
              <a:custGeom>
                <a:avLst/>
                <a:gdLst>
                  <a:gd name="T0" fmla="*/ 0 w 26"/>
                  <a:gd name="T1" fmla="*/ 0 h 33"/>
                  <a:gd name="T2" fmla="*/ 0 w 26"/>
                  <a:gd name="T3" fmla="*/ 22 h 33"/>
                  <a:gd name="T4" fmla="*/ 13 w 26"/>
                  <a:gd name="T5" fmla="*/ 33 h 33"/>
                  <a:gd name="T6" fmla="*/ 26 w 26"/>
                  <a:gd name="T7" fmla="*/ 22 h 33"/>
                  <a:gd name="T8" fmla="*/ 9 w 26"/>
                  <a:gd name="T9" fmla="*/ 6 h 33"/>
                  <a:gd name="T10" fmla="*/ 9 w 26"/>
                  <a:gd name="T11" fmla="*/ 1 h 33"/>
                  <a:gd name="T12" fmla="*/ 7 w 26"/>
                  <a:gd name="T13" fmla="*/ 8 h 33"/>
                  <a:gd name="T14" fmla="*/ 8 w 26"/>
                  <a:gd name="T15" fmla="*/ 7 h 33"/>
                  <a:gd name="T16" fmla="*/ 8 w 26"/>
                  <a:gd name="T17" fmla="*/ 8 h 33"/>
                  <a:gd name="T18" fmla="*/ 8 w 26"/>
                  <a:gd name="T19" fmla="*/ 9 h 33"/>
                  <a:gd name="T20" fmla="*/ 7 w 26"/>
                  <a:gd name="T21" fmla="*/ 8 h 33"/>
                  <a:gd name="T22" fmla="*/ 1 w 26"/>
                  <a:gd name="T23" fmla="*/ 10 h 33"/>
                  <a:gd name="T24" fmla="*/ 1 w 26"/>
                  <a:gd name="T25" fmla="*/ 15 h 33"/>
                  <a:gd name="T26" fmla="*/ 2 w 26"/>
                  <a:gd name="T27" fmla="*/ 7 h 33"/>
                  <a:gd name="T28" fmla="*/ 2 w 26"/>
                  <a:gd name="T29" fmla="*/ 8 h 33"/>
                  <a:gd name="T30" fmla="*/ 2 w 26"/>
                  <a:gd name="T31" fmla="*/ 9 h 33"/>
                  <a:gd name="T32" fmla="*/ 1 w 26"/>
                  <a:gd name="T33" fmla="*/ 8 h 33"/>
                  <a:gd name="T34" fmla="*/ 1 w 26"/>
                  <a:gd name="T35" fmla="*/ 8 h 33"/>
                  <a:gd name="T36" fmla="*/ 5 w 26"/>
                  <a:gd name="T37" fmla="*/ 13 h 33"/>
                  <a:gd name="T38" fmla="*/ 5 w 26"/>
                  <a:gd name="T39" fmla="*/ 13 h 33"/>
                  <a:gd name="T40" fmla="*/ 5 w 26"/>
                  <a:gd name="T41" fmla="*/ 14 h 33"/>
                  <a:gd name="T42" fmla="*/ 5 w 26"/>
                  <a:gd name="T43" fmla="*/ 14 h 33"/>
                  <a:gd name="T44" fmla="*/ 4 w 26"/>
                  <a:gd name="T45" fmla="*/ 13 h 33"/>
                  <a:gd name="T46" fmla="*/ 5 w 26"/>
                  <a:gd name="T47" fmla="*/ 9 h 33"/>
                  <a:gd name="T48" fmla="*/ 3 w 26"/>
                  <a:gd name="T49" fmla="*/ 9 h 33"/>
                  <a:gd name="T50" fmla="*/ 4 w 26"/>
                  <a:gd name="T51" fmla="*/ 8 h 33"/>
                  <a:gd name="T52" fmla="*/ 5 w 26"/>
                  <a:gd name="T53" fmla="*/ 7 h 33"/>
                  <a:gd name="T54" fmla="*/ 4 w 26"/>
                  <a:gd name="T55" fmla="*/ 3 h 33"/>
                  <a:gd name="T56" fmla="*/ 5 w 26"/>
                  <a:gd name="T57" fmla="*/ 2 h 33"/>
                  <a:gd name="T58" fmla="*/ 6 w 26"/>
                  <a:gd name="T59" fmla="*/ 2 h 33"/>
                  <a:gd name="T60" fmla="*/ 5 w 26"/>
                  <a:gd name="T61" fmla="*/ 3 h 33"/>
                  <a:gd name="T62" fmla="*/ 5 w 26"/>
                  <a:gd name="T63" fmla="*/ 4 h 33"/>
                  <a:gd name="T64" fmla="*/ 3 w 26"/>
                  <a:gd name="T65" fmla="*/ 1 h 33"/>
                  <a:gd name="T66" fmla="*/ 1 w 26"/>
                  <a:gd name="T67" fmla="*/ 1 h 33"/>
                  <a:gd name="T68" fmla="*/ 2 w 26"/>
                  <a:gd name="T69" fmla="*/ 26 h 33"/>
                  <a:gd name="T70" fmla="*/ 9 w 26"/>
                  <a:gd name="T71" fmla="*/ 16 h 33"/>
                  <a:gd name="T72" fmla="*/ 6 w 26"/>
                  <a:gd name="T73" fmla="*/ 10 h 33"/>
                  <a:gd name="T74" fmla="*/ 6 w 26"/>
                  <a:gd name="T75" fmla="*/ 15 h 33"/>
                  <a:gd name="T76" fmla="*/ 14 w 26"/>
                  <a:gd name="T77" fmla="*/ 31 h 33"/>
                  <a:gd name="T78" fmla="*/ 9 w 26"/>
                  <a:gd name="T79" fmla="*/ 30 h 33"/>
                  <a:gd name="T80" fmla="*/ 17 w 26"/>
                  <a:gd name="T81" fmla="*/ 30 h 33"/>
                  <a:gd name="T82" fmla="*/ 9 w 26"/>
                  <a:gd name="T83" fmla="*/ 1 h 33"/>
                  <a:gd name="T84" fmla="*/ 26 w 26"/>
                  <a:gd name="T85" fmla="*/ 22 h 33"/>
                  <a:gd name="T86" fmla="*/ 18 w 26"/>
                  <a:gd name="T87" fmla="*/ 16 h 33"/>
                  <a:gd name="T88" fmla="*/ 26 w 26"/>
                  <a:gd name="T89" fmla="*/ 15 h 33"/>
                  <a:gd name="T90" fmla="*/ 26 w 26"/>
                  <a:gd name="T9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33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2" y="2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3" y="33"/>
                      <a:pt x="14" y="33"/>
                      <a:pt x="14" y="3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4"/>
                      <a:pt x="26" y="2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9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6"/>
                      <a:pt x="9" y="6"/>
                      <a:pt x="9" y="6"/>
                    </a:cubicBezTo>
                    <a:close/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lose/>
                    <a:moveTo>
                      <a:pt x="1" y="1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4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7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3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9" y="29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1" y="25"/>
                      <a:pt x="1" y="24"/>
                      <a:pt x="1" y="2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6" y="1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17" y="30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17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5"/>
                      <a:pt x="17" y="15"/>
                      <a:pt x="17" y="15"/>
                    </a:cubicBezTo>
                    <a:close/>
                    <a:moveTo>
                      <a:pt x="26" y="22"/>
                    </a:moveTo>
                    <a:cubicBezTo>
                      <a:pt x="26" y="24"/>
                      <a:pt x="25" y="25"/>
                      <a:pt x="24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26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2" name="Freeform 8"/>
              <p:cNvSpPr>
                <a:spLocks/>
              </p:cNvSpPr>
              <p:nvPr/>
            </p:nvSpPr>
            <p:spPr bwMode="auto">
              <a:xfrm>
                <a:off x="1499394" y="2943176"/>
                <a:ext cx="90488" cy="101600"/>
              </a:xfrm>
              <a:custGeom>
                <a:avLst/>
                <a:gdLst>
                  <a:gd name="T0" fmla="*/ 7 w 8"/>
                  <a:gd name="T1" fmla="*/ 4 h 9"/>
                  <a:gd name="T2" fmla="*/ 7 w 8"/>
                  <a:gd name="T3" fmla="*/ 4 h 9"/>
                  <a:gd name="T4" fmla="*/ 7 w 8"/>
                  <a:gd name="T5" fmla="*/ 3 h 9"/>
                  <a:gd name="T6" fmla="*/ 6 w 8"/>
                  <a:gd name="T7" fmla="*/ 3 h 9"/>
                  <a:gd name="T8" fmla="*/ 6 w 8"/>
                  <a:gd name="T9" fmla="*/ 2 h 9"/>
                  <a:gd name="T10" fmla="*/ 6 w 8"/>
                  <a:gd name="T11" fmla="*/ 1 h 9"/>
                  <a:gd name="T12" fmla="*/ 7 w 8"/>
                  <a:gd name="T13" fmla="*/ 0 h 9"/>
                  <a:gd name="T14" fmla="*/ 6 w 8"/>
                  <a:gd name="T15" fmla="*/ 1 h 9"/>
                  <a:gd name="T16" fmla="*/ 5 w 8"/>
                  <a:gd name="T17" fmla="*/ 3 h 9"/>
                  <a:gd name="T18" fmla="*/ 4 w 8"/>
                  <a:gd name="T19" fmla="*/ 2 h 9"/>
                  <a:gd name="T20" fmla="*/ 3 w 8"/>
                  <a:gd name="T21" fmla="*/ 2 h 9"/>
                  <a:gd name="T22" fmla="*/ 3 w 8"/>
                  <a:gd name="T23" fmla="*/ 3 h 9"/>
                  <a:gd name="T24" fmla="*/ 3 w 8"/>
                  <a:gd name="T25" fmla="*/ 4 h 9"/>
                  <a:gd name="T26" fmla="*/ 2 w 8"/>
                  <a:gd name="T27" fmla="*/ 2 h 9"/>
                  <a:gd name="T28" fmla="*/ 2 w 8"/>
                  <a:gd name="T29" fmla="*/ 2 h 9"/>
                  <a:gd name="T30" fmla="*/ 0 w 8"/>
                  <a:gd name="T31" fmla="*/ 0 h 9"/>
                  <a:gd name="T32" fmla="*/ 1 w 8"/>
                  <a:gd name="T33" fmla="*/ 1 h 9"/>
                  <a:gd name="T34" fmla="*/ 0 w 8"/>
                  <a:gd name="T35" fmla="*/ 1 h 9"/>
                  <a:gd name="T36" fmla="*/ 1 w 8"/>
                  <a:gd name="T37" fmla="*/ 2 h 9"/>
                  <a:gd name="T38" fmla="*/ 0 w 8"/>
                  <a:gd name="T39" fmla="*/ 2 h 9"/>
                  <a:gd name="T40" fmla="*/ 0 w 8"/>
                  <a:gd name="T41" fmla="*/ 2 h 9"/>
                  <a:gd name="T42" fmla="*/ 0 w 8"/>
                  <a:gd name="T43" fmla="*/ 3 h 9"/>
                  <a:gd name="T44" fmla="*/ 0 w 8"/>
                  <a:gd name="T45" fmla="*/ 3 h 9"/>
                  <a:gd name="T46" fmla="*/ 0 w 8"/>
                  <a:gd name="T47" fmla="*/ 4 h 9"/>
                  <a:gd name="T48" fmla="*/ 2 w 8"/>
                  <a:gd name="T49" fmla="*/ 6 h 9"/>
                  <a:gd name="T50" fmla="*/ 2 w 8"/>
                  <a:gd name="T51" fmla="*/ 6 h 9"/>
                  <a:gd name="T52" fmla="*/ 3 w 8"/>
                  <a:gd name="T53" fmla="*/ 6 h 9"/>
                  <a:gd name="T54" fmla="*/ 2 w 8"/>
                  <a:gd name="T55" fmla="*/ 7 h 9"/>
                  <a:gd name="T56" fmla="*/ 3 w 8"/>
                  <a:gd name="T57" fmla="*/ 7 h 9"/>
                  <a:gd name="T58" fmla="*/ 3 w 8"/>
                  <a:gd name="T59" fmla="*/ 8 h 9"/>
                  <a:gd name="T60" fmla="*/ 4 w 8"/>
                  <a:gd name="T61" fmla="*/ 8 h 9"/>
                  <a:gd name="T62" fmla="*/ 4 w 8"/>
                  <a:gd name="T63" fmla="*/ 9 h 9"/>
                  <a:gd name="T64" fmla="*/ 5 w 8"/>
                  <a:gd name="T65" fmla="*/ 8 h 9"/>
                  <a:gd name="T66" fmla="*/ 6 w 8"/>
                  <a:gd name="T67" fmla="*/ 8 h 9"/>
                  <a:gd name="T68" fmla="*/ 5 w 8"/>
                  <a:gd name="T69" fmla="*/ 7 h 9"/>
                  <a:gd name="T70" fmla="*/ 6 w 8"/>
                  <a:gd name="T71" fmla="*/ 7 h 9"/>
                  <a:gd name="T72" fmla="*/ 6 w 8"/>
                  <a:gd name="T73" fmla="*/ 6 h 9"/>
                  <a:gd name="T74" fmla="*/ 6 w 8"/>
                  <a:gd name="T75" fmla="*/ 6 h 9"/>
                  <a:gd name="T76" fmla="*/ 7 w 8"/>
                  <a:gd name="T7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5" y="5"/>
                      <a:pt x="6" y="6"/>
                    </a:cubicBezTo>
                    <a:cubicBezTo>
                      <a:pt x="7" y="6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3" name="Oval 9"/>
              <p:cNvSpPr>
                <a:spLocks noChangeArrowheads="1"/>
              </p:cNvSpPr>
              <p:nvPr/>
            </p:nvSpPr>
            <p:spPr bwMode="auto">
              <a:xfrm>
                <a:off x="18946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4" name="Oval 10"/>
              <p:cNvSpPr>
                <a:spLocks noChangeArrowheads="1"/>
              </p:cNvSpPr>
              <p:nvPr/>
            </p:nvSpPr>
            <p:spPr bwMode="auto">
              <a:xfrm>
                <a:off x="1848644" y="3055888"/>
                <a:ext cx="23813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5" name="Oval 11"/>
              <p:cNvSpPr>
                <a:spLocks noChangeArrowheads="1"/>
              </p:cNvSpPr>
              <p:nvPr/>
            </p:nvSpPr>
            <p:spPr bwMode="auto">
              <a:xfrm>
                <a:off x="1375569" y="3113038"/>
                <a:ext cx="22225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6" name="Oval 12"/>
              <p:cNvSpPr>
                <a:spLocks noChangeArrowheads="1"/>
              </p:cNvSpPr>
              <p:nvPr/>
            </p:nvSpPr>
            <p:spPr bwMode="auto">
              <a:xfrm>
                <a:off x="1410494" y="3113038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7" name="Freeform 13"/>
              <p:cNvSpPr>
                <a:spLocks/>
              </p:cNvSpPr>
              <p:nvPr/>
            </p:nvSpPr>
            <p:spPr bwMode="auto">
              <a:xfrm>
                <a:off x="2255044" y="2705051"/>
                <a:ext cx="33338" cy="79375"/>
              </a:xfrm>
              <a:custGeom>
                <a:avLst/>
                <a:gdLst>
                  <a:gd name="T0" fmla="*/ 1 w 3"/>
                  <a:gd name="T1" fmla="*/ 1 h 7"/>
                  <a:gd name="T2" fmla="*/ 2 w 3"/>
                  <a:gd name="T3" fmla="*/ 7 h 7"/>
                  <a:gd name="T4" fmla="*/ 1 w 3"/>
                  <a:gd name="T5" fmla="*/ 6 h 7"/>
                  <a:gd name="T6" fmla="*/ 1 w 3"/>
                  <a:gd name="T7" fmla="*/ 0 h 7"/>
                  <a:gd name="T8" fmla="*/ 1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1"/>
                    </a:moveTo>
                    <a:cubicBezTo>
                      <a:pt x="3" y="3"/>
                      <a:pt x="3" y="5"/>
                      <a:pt x="2" y="7"/>
                    </a:cubicBezTo>
                    <a:cubicBezTo>
                      <a:pt x="1" y="7"/>
                      <a:pt x="2" y="6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8" name="Freeform 14"/>
              <p:cNvSpPr>
                <a:spLocks/>
              </p:cNvSpPr>
              <p:nvPr/>
            </p:nvSpPr>
            <p:spPr bwMode="auto">
              <a:xfrm>
                <a:off x="992981" y="2716163"/>
                <a:ext cx="33338" cy="68263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6 h 6"/>
                  <a:gd name="T4" fmla="*/ 2 w 3"/>
                  <a:gd name="T5" fmla="*/ 6 h 6"/>
                  <a:gd name="T6" fmla="*/ 1 w 3"/>
                  <a:gd name="T7" fmla="*/ 0 h 6"/>
                  <a:gd name="T8" fmla="*/ 1 w 3"/>
                  <a:gd name="T9" fmla="*/ 0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3"/>
                      <a:pt x="2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9" name="Freeform 15"/>
              <p:cNvSpPr>
                <a:spLocks/>
              </p:cNvSpPr>
              <p:nvPr/>
            </p:nvSpPr>
            <p:spPr bwMode="auto">
              <a:xfrm>
                <a:off x="2288381" y="2738388"/>
                <a:ext cx="34925" cy="2222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0" name="Freeform 16"/>
              <p:cNvSpPr>
                <a:spLocks/>
              </p:cNvSpPr>
              <p:nvPr/>
            </p:nvSpPr>
            <p:spPr bwMode="auto">
              <a:xfrm>
                <a:off x="970756" y="27606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1" name="Freeform 17"/>
              <p:cNvSpPr>
                <a:spLocks/>
              </p:cNvSpPr>
              <p:nvPr/>
            </p:nvSpPr>
            <p:spPr bwMode="auto">
              <a:xfrm>
                <a:off x="2312194" y="2771726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2" name="Freeform 18"/>
              <p:cNvSpPr>
                <a:spLocks/>
              </p:cNvSpPr>
              <p:nvPr/>
            </p:nvSpPr>
            <p:spPr bwMode="auto">
              <a:xfrm>
                <a:off x="2288381" y="2771726"/>
                <a:ext cx="23813" cy="23813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3" name="Freeform 19"/>
              <p:cNvSpPr>
                <a:spLocks/>
              </p:cNvSpPr>
              <p:nvPr/>
            </p:nvSpPr>
            <p:spPr bwMode="auto">
              <a:xfrm>
                <a:off x="224393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4" name="Freeform 20"/>
              <p:cNvSpPr>
                <a:spLocks/>
              </p:cNvSpPr>
              <p:nvPr/>
            </p:nvSpPr>
            <p:spPr bwMode="auto">
              <a:xfrm>
                <a:off x="1026319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5" name="Freeform 21"/>
              <p:cNvSpPr>
                <a:spLocks/>
              </p:cNvSpPr>
              <p:nvPr/>
            </p:nvSpPr>
            <p:spPr bwMode="auto">
              <a:xfrm>
                <a:off x="99298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6" name="Freeform 22"/>
              <p:cNvSpPr>
                <a:spLocks/>
              </p:cNvSpPr>
              <p:nvPr/>
            </p:nvSpPr>
            <p:spPr bwMode="auto">
              <a:xfrm>
                <a:off x="2120106" y="2784426"/>
                <a:ext cx="33338" cy="66675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4 h 6"/>
                  <a:gd name="T4" fmla="*/ 2 w 3"/>
                  <a:gd name="T5" fmla="*/ 6 h 6"/>
                  <a:gd name="T6" fmla="*/ 1 w 3"/>
                  <a:gd name="T7" fmla="*/ 5 h 6"/>
                  <a:gd name="T8" fmla="*/ 1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1"/>
                      <a:pt x="3" y="3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7" name="Freeform 23"/>
              <p:cNvSpPr>
                <a:spLocks/>
              </p:cNvSpPr>
              <p:nvPr/>
            </p:nvSpPr>
            <p:spPr bwMode="auto">
              <a:xfrm>
                <a:off x="970756" y="27844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8" name="Freeform 24"/>
              <p:cNvSpPr>
                <a:spLocks/>
              </p:cNvSpPr>
              <p:nvPr/>
            </p:nvSpPr>
            <p:spPr bwMode="auto">
              <a:xfrm>
                <a:off x="2199481" y="2784426"/>
                <a:ext cx="33338" cy="79375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7 h 7"/>
                  <a:gd name="T4" fmla="*/ 2 w 3"/>
                  <a:gd name="T5" fmla="*/ 7 h 7"/>
                  <a:gd name="T6" fmla="*/ 0 w 3"/>
                  <a:gd name="T7" fmla="*/ 3 h 7"/>
                  <a:gd name="T8" fmla="*/ 1 w 3"/>
                  <a:gd name="T9" fmla="*/ 1 h 7"/>
                  <a:gd name="T10" fmla="*/ 1 w 3"/>
                  <a:gd name="T11" fmla="*/ 1 h 7"/>
                  <a:gd name="T12" fmla="*/ 2 w 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cubicBezTo>
                      <a:pt x="3" y="4"/>
                      <a:pt x="3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9" name="Freeform 25"/>
              <p:cNvSpPr>
                <a:spLocks/>
              </p:cNvSpPr>
              <p:nvPr/>
            </p:nvSpPr>
            <p:spPr bwMode="auto">
              <a:xfrm>
                <a:off x="2266156" y="27955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0" name="Freeform 26"/>
              <p:cNvSpPr>
                <a:spLocks/>
              </p:cNvSpPr>
              <p:nvPr/>
            </p:nvSpPr>
            <p:spPr bwMode="auto">
              <a:xfrm>
                <a:off x="992981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1" name="Freeform 27"/>
              <p:cNvSpPr>
                <a:spLocks/>
              </p:cNvSpPr>
              <p:nvPr/>
            </p:nvSpPr>
            <p:spPr bwMode="auto">
              <a:xfrm>
                <a:off x="1015206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2" name="Freeform 28"/>
              <p:cNvSpPr>
                <a:spLocks/>
              </p:cNvSpPr>
              <p:nvPr/>
            </p:nvSpPr>
            <p:spPr bwMode="auto">
              <a:xfrm>
                <a:off x="2243931" y="2817763"/>
                <a:ext cx="55563" cy="57150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1 h 5"/>
                  <a:gd name="T4" fmla="*/ 1 w 5"/>
                  <a:gd name="T5" fmla="*/ 4 h 5"/>
                  <a:gd name="T6" fmla="*/ 0 w 5"/>
                  <a:gd name="T7" fmla="*/ 5 h 5"/>
                  <a:gd name="T8" fmla="*/ 2 w 5"/>
                  <a:gd name="T9" fmla="*/ 2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3" name="Freeform 29"/>
              <p:cNvSpPr>
                <a:spLocks/>
              </p:cNvSpPr>
              <p:nvPr/>
            </p:nvSpPr>
            <p:spPr bwMode="auto">
              <a:xfrm>
                <a:off x="970756" y="2817763"/>
                <a:ext cx="55563" cy="46038"/>
              </a:xfrm>
              <a:custGeom>
                <a:avLst/>
                <a:gdLst>
                  <a:gd name="T0" fmla="*/ 3 w 5"/>
                  <a:gd name="T1" fmla="*/ 2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0 h 4"/>
                  <a:gd name="T8" fmla="*/ 1 w 5"/>
                  <a:gd name="T9" fmla="*/ 0 h 4"/>
                  <a:gd name="T10" fmla="*/ 3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4" name="Freeform 30"/>
              <p:cNvSpPr>
                <a:spLocks/>
              </p:cNvSpPr>
              <p:nvPr/>
            </p:nvSpPr>
            <p:spPr bwMode="auto">
              <a:xfrm>
                <a:off x="2266156" y="2839988"/>
                <a:ext cx="46038" cy="68263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5 h 6"/>
                  <a:gd name="T4" fmla="*/ 0 w 4"/>
                  <a:gd name="T5" fmla="*/ 6 h 6"/>
                  <a:gd name="T6" fmla="*/ 4 w 4"/>
                  <a:gd name="T7" fmla="*/ 0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4"/>
                      <a:pt x="2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5" name="Freeform 31"/>
              <p:cNvSpPr>
                <a:spLocks/>
              </p:cNvSpPr>
              <p:nvPr/>
            </p:nvSpPr>
            <p:spPr bwMode="auto">
              <a:xfrm>
                <a:off x="2186781" y="2851101"/>
                <a:ext cx="23813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6" name="Freeform 32"/>
              <p:cNvSpPr>
                <a:spLocks/>
              </p:cNvSpPr>
              <p:nvPr/>
            </p:nvSpPr>
            <p:spPr bwMode="auto">
              <a:xfrm>
                <a:off x="935831" y="2851101"/>
                <a:ext cx="68263" cy="46038"/>
              </a:xfrm>
              <a:custGeom>
                <a:avLst/>
                <a:gdLst>
                  <a:gd name="T0" fmla="*/ 4 w 6"/>
                  <a:gd name="T1" fmla="*/ 1 h 4"/>
                  <a:gd name="T2" fmla="*/ 6 w 6"/>
                  <a:gd name="T3" fmla="*/ 3 h 4"/>
                  <a:gd name="T4" fmla="*/ 4 w 6"/>
                  <a:gd name="T5" fmla="*/ 3 h 4"/>
                  <a:gd name="T6" fmla="*/ 0 w 6"/>
                  <a:gd name="T7" fmla="*/ 1 h 4"/>
                  <a:gd name="T8" fmla="*/ 1 w 6"/>
                  <a:gd name="T9" fmla="*/ 0 h 4"/>
                  <a:gd name="T10" fmla="*/ 4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4" y="2"/>
                      <a:pt x="5" y="2"/>
                      <a:pt x="6" y="3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7" name="Freeform 33"/>
              <p:cNvSpPr>
                <a:spLocks/>
              </p:cNvSpPr>
              <p:nvPr/>
            </p:nvSpPr>
            <p:spPr bwMode="auto">
              <a:xfrm>
                <a:off x="858044" y="2522488"/>
                <a:ext cx="720725" cy="681038"/>
              </a:xfrm>
              <a:custGeom>
                <a:avLst/>
                <a:gdLst>
                  <a:gd name="T0" fmla="*/ 53 w 64"/>
                  <a:gd name="T1" fmla="*/ 18 h 60"/>
                  <a:gd name="T2" fmla="*/ 52 w 64"/>
                  <a:gd name="T3" fmla="*/ 18 h 60"/>
                  <a:gd name="T4" fmla="*/ 51 w 64"/>
                  <a:gd name="T5" fmla="*/ 13 h 60"/>
                  <a:gd name="T6" fmla="*/ 53 w 64"/>
                  <a:gd name="T7" fmla="*/ 6 h 60"/>
                  <a:gd name="T8" fmla="*/ 51 w 64"/>
                  <a:gd name="T9" fmla="*/ 4 h 60"/>
                  <a:gd name="T10" fmla="*/ 51 w 64"/>
                  <a:gd name="T11" fmla="*/ 0 h 60"/>
                  <a:gd name="T12" fmla="*/ 46 w 64"/>
                  <a:gd name="T13" fmla="*/ 1 h 60"/>
                  <a:gd name="T14" fmla="*/ 44 w 64"/>
                  <a:gd name="T15" fmla="*/ 1 h 60"/>
                  <a:gd name="T16" fmla="*/ 46 w 64"/>
                  <a:gd name="T17" fmla="*/ 6 h 60"/>
                  <a:gd name="T18" fmla="*/ 35 w 64"/>
                  <a:gd name="T19" fmla="*/ 27 h 60"/>
                  <a:gd name="T20" fmla="*/ 29 w 64"/>
                  <a:gd name="T21" fmla="*/ 39 h 60"/>
                  <a:gd name="T22" fmla="*/ 18 w 64"/>
                  <a:gd name="T23" fmla="*/ 32 h 60"/>
                  <a:gd name="T24" fmla="*/ 19 w 64"/>
                  <a:gd name="T25" fmla="*/ 23 h 60"/>
                  <a:gd name="T26" fmla="*/ 17 w 64"/>
                  <a:gd name="T27" fmla="*/ 31 h 60"/>
                  <a:gd name="T28" fmla="*/ 17 w 64"/>
                  <a:gd name="T29" fmla="*/ 33 h 60"/>
                  <a:gd name="T30" fmla="*/ 7 w 64"/>
                  <a:gd name="T31" fmla="*/ 35 h 60"/>
                  <a:gd name="T32" fmla="*/ 10 w 64"/>
                  <a:gd name="T33" fmla="*/ 35 h 60"/>
                  <a:gd name="T34" fmla="*/ 14 w 64"/>
                  <a:gd name="T35" fmla="*/ 34 h 60"/>
                  <a:gd name="T36" fmla="*/ 23 w 64"/>
                  <a:gd name="T37" fmla="*/ 37 h 60"/>
                  <a:gd name="T38" fmla="*/ 20 w 64"/>
                  <a:gd name="T39" fmla="*/ 38 h 60"/>
                  <a:gd name="T40" fmla="*/ 18 w 64"/>
                  <a:gd name="T41" fmla="*/ 44 h 60"/>
                  <a:gd name="T42" fmla="*/ 19 w 64"/>
                  <a:gd name="T43" fmla="*/ 40 h 60"/>
                  <a:gd name="T44" fmla="*/ 29 w 64"/>
                  <a:gd name="T45" fmla="*/ 40 h 60"/>
                  <a:gd name="T46" fmla="*/ 26 w 64"/>
                  <a:gd name="T47" fmla="*/ 47 h 60"/>
                  <a:gd name="T48" fmla="*/ 12 w 64"/>
                  <a:gd name="T49" fmla="*/ 51 h 60"/>
                  <a:gd name="T50" fmla="*/ 28 w 64"/>
                  <a:gd name="T51" fmla="*/ 47 h 60"/>
                  <a:gd name="T52" fmla="*/ 26 w 64"/>
                  <a:gd name="T53" fmla="*/ 51 h 60"/>
                  <a:gd name="T54" fmla="*/ 24 w 64"/>
                  <a:gd name="T55" fmla="*/ 50 h 60"/>
                  <a:gd name="T56" fmla="*/ 26 w 64"/>
                  <a:gd name="T57" fmla="*/ 51 h 60"/>
                  <a:gd name="T58" fmla="*/ 19 w 64"/>
                  <a:gd name="T59" fmla="*/ 55 h 60"/>
                  <a:gd name="T60" fmla="*/ 23 w 64"/>
                  <a:gd name="T61" fmla="*/ 55 h 60"/>
                  <a:gd name="T62" fmla="*/ 27 w 64"/>
                  <a:gd name="T63" fmla="*/ 53 h 60"/>
                  <a:gd name="T64" fmla="*/ 25 w 64"/>
                  <a:gd name="T65" fmla="*/ 54 h 60"/>
                  <a:gd name="T66" fmla="*/ 21 w 64"/>
                  <a:gd name="T67" fmla="*/ 56 h 60"/>
                  <a:gd name="T68" fmla="*/ 6 w 64"/>
                  <a:gd name="T69" fmla="*/ 57 h 60"/>
                  <a:gd name="T70" fmla="*/ 1 w 64"/>
                  <a:gd name="T71" fmla="*/ 58 h 60"/>
                  <a:gd name="T72" fmla="*/ 26 w 64"/>
                  <a:gd name="T73" fmla="*/ 59 h 60"/>
                  <a:gd name="T74" fmla="*/ 35 w 64"/>
                  <a:gd name="T75" fmla="*/ 52 h 60"/>
                  <a:gd name="T76" fmla="*/ 39 w 64"/>
                  <a:gd name="T77" fmla="*/ 47 h 60"/>
                  <a:gd name="T78" fmla="*/ 38 w 64"/>
                  <a:gd name="T79" fmla="*/ 58 h 60"/>
                  <a:gd name="T80" fmla="*/ 57 w 64"/>
                  <a:gd name="T81" fmla="*/ 59 h 60"/>
                  <a:gd name="T82" fmla="*/ 60 w 64"/>
                  <a:gd name="T83" fmla="*/ 59 h 60"/>
                  <a:gd name="T84" fmla="*/ 58 w 64"/>
                  <a:gd name="T85" fmla="*/ 57 h 60"/>
                  <a:gd name="T86" fmla="*/ 43 w 64"/>
                  <a:gd name="T87" fmla="*/ 56 h 60"/>
                  <a:gd name="T88" fmla="*/ 46 w 64"/>
                  <a:gd name="T89" fmla="*/ 44 h 60"/>
                  <a:gd name="T90" fmla="*/ 46 w 64"/>
                  <a:gd name="T91" fmla="*/ 38 h 60"/>
                  <a:gd name="T92" fmla="*/ 49 w 64"/>
                  <a:gd name="T93" fmla="*/ 32 h 60"/>
                  <a:gd name="T94" fmla="*/ 53 w 64"/>
                  <a:gd name="T95" fmla="*/ 32 h 60"/>
                  <a:gd name="T96" fmla="*/ 54 w 64"/>
                  <a:gd name="T97" fmla="*/ 36 h 60"/>
                  <a:gd name="T98" fmla="*/ 54 w 64"/>
                  <a:gd name="T99" fmla="*/ 29 h 60"/>
                  <a:gd name="T100" fmla="*/ 51 w 64"/>
                  <a:gd name="T101" fmla="*/ 25 h 60"/>
                  <a:gd name="T102" fmla="*/ 53 w 64"/>
                  <a:gd name="T103" fmla="*/ 23 h 60"/>
                  <a:gd name="T104" fmla="*/ 54 w 64"/>
                  <a:gd name="T105" fmla="*/ 18 h 60"/>
                  <a:gd name="T106" fmla="*/ 60 w 64"/>
                  <a:gd name="T107" fmla="*/ 19 h 60"/>
                  <a:gd name="T108" fmla="*/ 64 w 64"/>
                  <a:gd name="T10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0">
                    <a:moveTo>
                      <a:pt x="60" y="16"/>
                    </a:moveTo>
                    <a:cubicBezTo>
                      <a:pt x="58" y="15"/>
                      <a:pt x="56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7"/>
                      <a:pt x="52" y="16"/>
                      <a:pt x="52" y="15"/>
                    </a:cubicBezTo>
                    <a:cubicBezTo>
                      <a:pt x="51" y="15"/>
                      <a:pt x="51" y="14"/>
                      <a:pt x="51" y="13"/>
                    </a:cubicBezTo>
                    <a:cubicBezTo>
                      <a:pt x="50" y="9"/>
                      <a:pt x="55" y="12"/>
                      <a:pt x="56" y="10"/>
                    </a:cubicBezTo>
                    <a:cubicBezTo>
                      <a:pt x="57" y="8"/>
                      <a:pt x="54" y="8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2" y="5"/>
                      <a:pt x="51" y="4"/>
                    </a:cubicBezTo>
                    <a:cubicBezTo>
                      <a:pt x="52" y="3"/>
                      <a:pt x="52" y="1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9" y="2"/>
                      <a:pt x="49" y="3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5" y="1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3"/>
                      <a:pt x="45" y="4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8"/>
                      <a:pt x="46" y="11"/>
                      <a:pt x="45" y="13"/>
                    </a:cubicBezTo>
                    <a:cubicBezTo>
                      <a:pt x="43" y="18"/>
                      <a:pt x="40" y="23"/>
                      <a:pt x="35" y="27"/>
                    </a:cubicBezTo>
                    <a:cubicBezTo>
                      <a:pt x="33" y="30"/>
                      <a:pt x="30" y="33"/>
                      <a:pt x="29" y="37"/>
                    </a:cubicBezTo>
                    <a:cubicBezTo>
                      <a:pt x="29" y="37"/>
                      <a:pt x="29" y="38"/>
                      <a:pt x="29" y="39"/>
                    </a:cubicBezTo>
                    <a:cubicBezTo>
                      <a:pt x="27" y="38"/>
                      <a:pt x="26" y="37"/>
                      <a:pt x="24" y="36"/>
                    </a:cubicBezTo>
                    <a:cubicBezTo>
                      <a:pt x="22" y="35"/>
                      <a:pt x="19" y="35"/>
                      <a:pt x="18" y="32"/>
                    </a:cubicBezTo>
                    <a:cubicBezTo>
                      <a:pt x="17" y="31"/>
                      <a:pt x="18" y="30"/>
                      <a:pt x="18" y="29"/>
                    </a:cubicBezTo>
                    <a:cubicBezTo>
                      <a:pt x="20" y="28"/>
                      <a:pt x="20" y="25"/>
                      <a:pt x="19" y="23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8" y="26"/>
                      <a:pt x="16" y="28"/>
                      <a:pt x="17" y="31"/>
                    </a:cubicBezTo>
                    <a:cubicBezTo>
                      <a:pt x="17" y="32"/>
                      <a:pt x="18" y="33"/>
                      <a:pt x="18" y="34"/>
                    </a:cubicBezTo>
                    <a:cubicBezTo>
                      <a:pt x="18" y="34"/>
                      <a:pt x="17" y="34"/>
                      <a:pt x="17" y="33"/>
                    </a:cubicBezTo>
                    <a:cubicBezTo>
                      <a:pt x="16" y="33"/>
                      <a:pt x="15" y="33"/>
                      <a:pt x="14" y="33"/>
                    </a:cubicBezTo>
                    <a:cubicBezTo>
                      <a:pt x="12" y="34"/>
                      <a:pt x="9" y="33"/>
                      <a:pt x="7" y="35"/>
                    </a:cubicBezTo>
                    <a:cubicBezTo>
                      <a:pt x="7" y="35"/>
                      <a:pt x="6" y="35"/>
                      <a:pt x="7" y="35"/>
                    </a:cubicBezTo>
                    <a:cubicBezTo>
                      <a:pt x="8" y="35"/>
                      <a:pt x="9" y="35"/>
                      <a:pt x="10" y="35"/>
                    </a:cubicBezTo>
                    <a:cubicBezTo>
                      <a:pt x="11" y="36"/>
                      <a:pt x="12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5" y="34"/>
                      <a:pt x="15" y="33"/>
                    </a:cubicBezTo>
                    <a:cubicBezTo>
                      <a:pt x="18" y="34"/>
                      <a:pt x="21" y="35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1" y="38"/>
                      <a:pt x="20" y="38"/>
                    </a:cubicBezTo>
                    <a:cubicBezTo>
                      <a:pt x="19" y="39"/>
                      <a:pt x="18" y="40"/>
                      <a:pt x="18" y="41"/>
                    </a:cubicBezTo>
                    <a:cubicBezTo>
                      <a:pt x="17" y="42"/>
                      <a:pt x="18" y="43"/>
                      <a:pt x="18" y="44"/>
                    </a:cubicBezTo>
                    <a:cubicBezTo>
                      <a:pt x="18" y="45"/>
                      <a:pt x="18" y="45"/>
                      <a:pt x="19" y="46"/>
                    </a:cubicBezTo>
                    <a:cubicBezTo>
                      <a:pt x="20" y="44"/>
                      <a:pt x="19" y="42"/>
                      <a:pt x="19" y="40"/>
                    </a:cubicBezTo>
                    <a:cubicBezTo>
                      <a:pt x="19" y="39"/>
                      <a:pt x="21" y="38"/>
                      <a:pt x="22" y="38"/>
                    </a:cubicBezTo>
                    <a:cubicBezTo>
                      <a:pt x="25" y="37"/>
                      <a:pt x="27" y="39"/>
                      <a:pt x="29" y="40"/>
                    </a:cubicBezTo>
                    <a:cubicBezTo>
                      <a:pt x="29" y="42"/>
                      <a:pt x="29" y="44"/>
                      <a:pt x="29" y="46"/>
                    </a:cubicBezTo>
                    <a:cubicBezTo>
                      <a:pt x="28" y="46"/>
                      <a:pt x="27" y="47"/>
                      <a:pt x="26" y="47"/>
                    </a:cubicBezTo>
                    <a:cubicBezTo>
                      <a:pt x="23" y="47"/>
                      <a:pt x="20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3" y="51"/>
                      <a:pt x="14" y="51"/>
                      <a:pt x="15" y="51"/>
                    </a:cubicBezTo>
                    <a:cubicBezTo>
                      <a:pt x="20" y="50"/>
                      <a:pt x="23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9"/>
                      <a:pt x="27" y="50"/>
                      <a:pt x="26" y="51"/>
                    </a:cubicBezTo>
                    <a:cubicBezTo>
                      <a:pt x="26" y="50"/>
                      <a:pt x="26" y="50"/>
                      <a:pt x="26" y="49"/>
                    </a:cubicBezTo>
                    <a:cubicBezTo>
                      <a:pt x="25" y="49"/>
                      <a:pt x="25" y="49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3" y="54"/>
                      <a:pt x="21" y="53"/>
                      <a:pt x="19" y="55"/>
                    </a:cubicBezTo>
                    <a:cubicBezTo>
                      <a:pt x="19" y="55"/>
                      <a:pt x="18" y="55"/>
                      <a:pt x="18" y="56"/>
                    </a:cubicBezTo>
                    <a:cubicBezTo>
                      <a:pt x="20" y="56"/>
                      <a:pt x="22" y="56"/>
                      <a:pt x="23" y="55"/>
                    </a:cubicBezTo>
                    <a:cubicBezTo>
                      <a:pt x="25" y="53"/>
                      <a:pt x="27" y="51"/>
                      <a:pt x="28" y="49"/>
                    </a:cubicBezTo>
                    <a:cubicBezTo>
                      <a:pt x="29" y="51"/>
                      <a:pt x="28" y="52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5" y="53"/>
                      <a:pt x="25" y="54"/>
                    </a:cubicBezTo>
                    <a:cubicBezTo>
                      <a:pt x="26" y="54"/>
                      <a:pt x="26" y="54"/>
                      <a:pt x="26" y="55"/>
                    </a:cubicBezTo>
                    <a:cubicBezTo>
                      <a:pt x="24" y="56"/>
                      <a:pt x="23" y="56"/>
                      <a:pt x="21" y="56"/>
                    </a:cubicBezTo>
                    <a:cubicBezTo>
                      <a:pt x="17" y="57"/>
                      <a:pt x="14" y="57"/>
                      <a:pt x="11" y="57"/>
                    </a:cubicBezTo>
                    <a:cubicBezTo>
                      <a:pt x="9" y="57"/>
                      <a:pt x="7" y="57"/>
                      <a:pt x="6" y="57"/>
                    </a:cubicBezTo>
                    <a:cubicBezTo>
                      <a:pt x="4" y="57"/>
                      <a:pt x="2" y="57"/>
                      <a:pt x="1" y="58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3" y="60"/>
                      <a:pt x="6" y="59"/>
                      <a:pt x="8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59"/>
                      <a:pt x="29" y="59"/>
                      <a:pt x="30" y="58"/>
                    </a:cubicBezTo>
                    <a:cubicBezTo>
                      <a:pt x="32" y="57"/>
                      <a:pt x="34" y="55"/>
                      <a:pt x="35" y="52"/>
                    </a:cubicBezTo>
                    <a:cubicBezTo>
                      <a:pt x="35" y="51"/>
                      <a:pt x="36" y="50"/>
                      <a:pt x="36" y="49"/>
                    </a:cubicBezTo>
                    <a:cubicBezTo>
                      <a:pt x="36" y="48"/>
                      <a:pt x="38" y="47"/>
                      <a:pt x="39" y="47"/>
                    </a:cubicBezTo>
                    <a:cubicBezTo>
                      <a:pt x="40" y="49"/>
                      <a:pt x="39" y="51"/>
                      <a:pt x="39" y="54"/>
                    </a:cubicBezTo>
                    <a:cubicBezTo>
                      <a:pt x="38" y="55"/>
                      <a:pt x="37" y="57"/>
                      <a:pt x="38" y="58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5" y="59"/>
                      <a:pt x="51" y="59"/>
                      <a:pt x="57" y="59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59" y="58"/>
                      <a:pt x="59" y="58"/>
                    </a:cubicBezTo>
                    <a:cubicBezTo>
                      <a:pt x="59" y="58"/>
                      <a:pt x="58" y="58"/>
                      <a:pt x="58" y="57"/>
                    </a:cubicBezTo>
                    <a:cubicBezTo>
                      <a:pt x="55" y="56"/>
                      <a:pt x="52" y="57"/>
                      <a:pt x="48" y="57"/>
                    </a:cubicBezTo>
                    <a:cubicBezTo>
                      <a:pt x="46" y="57"/>
                      <a:pt x="45" y="57"/>
                      <a:pt x="43" y="56"/>
                    </a:cubicBezTo>
                    <a:cubicBezTo>
                      <a:pt x="42" y="55"/>
                      <a:pt x="43" y="53"/>
                      <a:pt x="43" y="53"/>
                    </a:cubicBezTo>
                    <a:cubicBezTo>
                      <a:pt x="43" y="52"/>
                      <a:pt x="45" y="44"/>
                      <a:pt x="46" y="44"/>
                    </a:cubicBezTo>
                    <a:cubicBezTo>
                      <a:pt x="46" y="43"/>
                      <a:pt x="46" y="42"/>
                      <a:pt x="46" y="42"/>
                    </a:cubicBezTo>
                    <a:cubicBezTo>
                      <a:pt x="46" y="41"/>
                      <a:pt x="46" y="39"/>
                      <a:pt x="46" y="38"/>
                    </a:cubicBezTo>
                    <a:cubicBezTo>
                      <a:pt x="46" y="37"/>
                      <a:pt x="47" y="36"/>
                      <a:pt x="48" y="34"/>
                    </a:cubicBezTo>
                    <a:cubicBezTo>
                      <a:pt x="48" y="33"/>
                      <a:pt x="48" y="33"/>
                      <a:pt x="49" y="32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51" y="30"/>
                      <a:pt x="52" y="30"/>
                      <a:pt x="53" y="32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4" y="36"/>
                    </a:cubicBezTo>
                    <a:cubicBezTo>
                      <a:pt x="55" y="36"/>
                      <a:pt x="55" y="34"/>
                      <a:pt x="55" y="33"/>
                    </a:cubicBezTo>
                    <a:cubicBezTo>
                      <a:pt x="55" y="31"/>
                      <a:pt x="54" y="31"/>
                      <a:pt x="54" y="29"/>
                    </a:cubicBezTo>
                    <a:cubicBezTo>
                      <a:pt x="54" y="29"/>
                      <a:pt x="53" y="28"/>
                      <a:pt x="53" y="28"/>
                    </a:cubicBezTo>
                    <a:cubicBezTo>
                      <a:pt x="53" y="27"/>
                      <a:pt x="51" y="26"/>
                      <a:pt x="51" y="25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8"/>
                      <a:pt x="57" y="19"/>
                      <a:pt x="59" y="19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2" y="16"/>
                      <a:pt x="6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8" name="Freeform 34"/>
              <p:cNvSpPr>
                <a:spLocks/>
              </p:cNvSpPr>
              <p:nvPr/>
            </p:nvSpPr>
            <p:spPr bwMode="auto">
              <a:xfrm>
                <a:off x="1578769" y="2727276"/>
                <a:ext cx="111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9" name="Freeform 35"/>
              <p:cNvSpPr>
                <a:spLocks/>
              </p:cNvSpPr>
              <p:nvPr/>
            </p:nvSpPr>
            <p:spPr bwMode="auto">
              <a:xfrm>
                <a:off x="1105694" y="286380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0" name="Freeform 36"/>
              <p:cNvSpPr>
                <a:spLocks/>
              </p:cNvSpPr>
              <p:nvPr/>
            </p:nvSpPr>
            <p:spPr bwMode="auto">
              <a:xfrm>
                <a:off x="1070769" y="2863801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1" name="Freeform 37"/>
              <p:cNvSpPr>
                <a:spLocks/>
              </p:cNvSpPr>
              <p:nvPr/>
            </p:nvSpPr>
            <p:spPr bwMode="auto">
              <a:xfrm>
                <a:off x="1815306" y="28749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2" name="Freeform 38"/>
              <p:cNvSpPr>
                <a:spLocks/>
              </p:cNvSpPr>
              <p:nvPr/>
            </p:nvSpPr>
            <p:spPr bwMode="auto">
              <a:xfrm>
                <a:off x="2199481" y="28749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3" name="Freeform 39"/>
              <p:cNvSpPr>
                <a:spLocks/>
              </p:cNvSpPr>
              <p:nvPr/>
            </p:nvSpPr>
            <p:spPr bwMode="auto">
              <a:xfrm>
                <a:off x="2221706" y="28860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4" name="Oval 40"/>
              <p:cNvSpPr>
                <a:spLocks noChangeArrowheads="1"/>
              </p:cNvSpPr>
              <p:nvPr/>
            </p:nvSpPr>
            <p:spPr bwMode="auto">
              <a:xfrm>
                <a:off x="946944" y="2886026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5" name="Freeform 41"/>
              <p:cNvSpPr>
                <a:spLocks/>
              </p:cNvSpPr>
              <p:nvPr/>
            </p:nvSpPr>
            <p:spPr bwMode="auto">
              <a:xfrm>
                <a:off x="1116806" y="28860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6" name="Freeform 42"/>
              <p:cNvSpPr>
                <a:spLocks/>
              </p:cNvSpPr>
              <p:nvPr/>
            </p:nvSpPr>
            <p:spPr bwMode="auto">
              <a:xfrm>
                <a:off x="1094581" y="289713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7" name="Freeform 43"/>
              <p:cNvSpPr>
                <a:spLocks/>
              </p:cNvSpPr>
              <p:nvPr/>
            </p:nvSpPr>
            <p:spPr bwMode="auto">
              <a:xfrm>
                <a:off x="2299494" y="28971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8" name="Freeform 44"/>
              <p:cNvSpPr>
                <a:spLocks/>
              </p:cNvSpPr>
              <p:nvPr/>
            </p:nvSpPr>
            <p:spPr bwMode="auto">
              <a:xfrm>
                <a:off x="2334419" y="28971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9" name="Freeform 45"/>
              <p:cNvSpPr>
                <a:spLocks/>
              </p:cNvSpPr>
              <p:nvPr/>
            </p:nvSpPr>
            <p:spPr bwMode="auto">
              <a:xfrm>
                <a:off x="1004094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0" name="Freeform 46"/>
              <p:cNvSpPr>
                <a:spLocks/>
              </p:cNvSpPr>
              <p:nvPr/>
            </p:nvSpPr>
            <p:spPr bwMode="auto">
              <a:xfrm>
                <a:off x="1026319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1" name="Freeform 47"/>
              <p:cNvSpPr>
                <a:spLocks/>
              </p:cNvSpPr>
              <p:nvPr/>
            </p:nvSpPr>
            <p:spPr bwMode="auto">
              <a:xfrm>
                <a:off x="2277269" y="29082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2" name="Freeform 48"/>
              <p:cNvSpPr>
                <a:spLocks/>
              </p:cNvSpPr>
              <p:nvPr/>
            </p:nvSpPr>
            <p:spPr bwMode="auto">
              <a:xfrm>
                <a:off x="2312194" y="29193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3" name="Freeform 49"/>
              <p:cNvSpPr>
                <a:spLocks/>
              </p:cNvSpPr>
              <p:nvPr/>
            </p:nvSpPr>
            <p:spPr bwMode="auto">
              <a:xfrm>
                <a:off x="981869" y="2919363"/>
                <a:ext cx="22225" cy="23813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4" name="Freeform 50"/>
              <p:cNvSpPr>
                <a:spLocks/>
              </p:cNvSpPr>
              <p:nvPr/>
            </p:nvSpPr>
            <p:spPr bwMode="auto">
              <a:xfrm>
                <a:off x="2243931" y="2930476"/>
                <a:ext cx="55563" cy="34925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1 w 5"/>
                  <a:gd name="T9" fmla="*/ 0 h 3"/>
                  <a:gd name="T10" fmla="*/ 5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3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5" name="Freeform 51"/>
              <p:cNvSpPr>
                <a:spLocks/>
              </p:cNvSpPr>
              <p:nvPr/>
            </p:nvSpPr>
            <p:spPr bwMode="auto">
              <a:xfrm>
                <a:off x="1004094" y="29304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6" name="Freeform 52"/>
              <p:cNvSpPr>
                <a:spLocks/>
              </p:cNvSpPr>
              <p:nvPr/>
            </p:nvSpPr>
            <p:spPr bwMode="auto">
              <a:xfrm>
                <a:off x="1048544" y="2930476"/>
                <a:ext cx="22225" cy="3492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7" name="Freeform 53"/>
              <p:cNvSpPr>
                <a:spLocks/>
              </p:cNvSpPr>
              <p:nvPr/>
            </p:nvSpPr>
            <p:spPr bwMode="auto">
              <a:xfrm>
                <a:off x="1589881" y="2954288"/>
                <a:ext cx="90488" cy="112713"/>
              </a:xfrm>
              <a:custGeom>
                <a:avLst/>
                <a:gdLst>
                  <a:gd name="T0" fmla="*/ 8 w 8"/>
                  <a:gd name="T1" fmla="*/ 1 h 10"/>
                  <a:gd name="T2" fmla="*/ 6 w 8"/>
                  <a:gd name="T3" fmla="*/ 2 h 10"/>
                  <a:gd name="T4" fmla="*/ 7 w 8"/>
                  <a:gd name="T5" fmla="*/ 5 h 10"/>
                  <a:gd name="T6" fmla="*/ 7 w 8"/>
                  <a:gd name="T7" fmla="*/ 7 h 10"/>
                  <a:gd name="T8" fmla="*/ 6 w 8"/>
                  <a:gd name="T9" fmla="*/ 9 h 10"/>
                  <a:gd name="T10" fmla="*/ 2 w 8"/>
                  <a:gd name="T11" fmla="*/ 8 h 10"/>
                  <a:gd name="T12" fmla="*/ 1 w 8"/>
                  <a:gd name="T13" fmla="*/ 6 h 10"/>
                  <a:gd name="T14" fmla="*/ 1 w 8"/>
                  <a:gd name="T15" fmla="*/ 5 h 10"/>
                  <a:gd name="T16" fmla="*/ 1 w 8"/>
                  <a:gd name="T17" fmla="*/ 5 h 10"/>
                  <a:gd name="T18" fmla="*/ 2 w 8"/>
                  <a:gd name="T19" fmla="*/ 3 h 10"/>
                  <a:gd name="T20" fmla="*/ 5 w 8"/>
                  <a:gd name="T21" fmla="*/ 5 h 10"/>
                  <a:gd name="T22" fmla="*/ 6 w 8"/>
                  <a:gd name="T23" fmla="*/ 5 h 10"/>
                  <a:gd name="T24" fmla="*/ 5 w 8"/>
                  <a:gd name="T25" fmla="*/ 2 h 10"/>
                  <a:gd name="T26" fmla="*/ 6 w 8"/>
                  <a:gd name="T27" fmla="*/ 1 h 10"/>
                  <a:gd name="T28" fmla="*/ 8 w 8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8" y="1"/>
                    </a:moveTo>
                    <a:cubicBezTo>
                      <a:pt x="7" y="2"/>
                      <a:pt x="6" y="1"/>
                      <a:pt x="6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4" y="9"/>
                      <a:pt x="2" y="10"/>
                      <a:pt x="2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0" y="3"/>
                      <a:pt x="2" y="3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8" name="Freeform 54"/>
              <p:cNvSpPr>
                <a:spLocks/>
              </p:cNvSpPr>
              <p:nvPr/>
            </p:nvSpPr>
            <p:spPr bwMode="auto">
              <a:xfrm>
                <a:off x="1105694" y="296540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9" name="Freeform 55"/>
              <p:cNvSpPr>
                <a:spLocks/>
              </p:cNvSpPr>
              <p:nvPr/>
            </p:nvSpPr>
            <p:spPr bwMode="auto">
              <a:xfrm>
                <a:off x="1410494" y="2965401"/>
                <a:ext cx="33338" cy="79375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2 w 3"/>
                  <a:gd name="T5" fmla="*/ 7 h 7"/>
                  <a:gd name="T6" fmla="*/ 2 w 3"/>
                  <a:gd name="T7" fmla="*/ 1 h 7"/>
                  <a:gd name="T8" fmla="*/ 3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0" name="Freeform 56"/>
              <p:cNvSpPr>
                <a:spLocks/>
              </p:cNvSpPr>
              <p:nvPr/>
            </p:nvSpPr>
            <p:spPr bwMode="auto">
              <a:xfrm>
                <a:off x="1872456" y="2965401"/>
                <a:ext cx="22225" cy="68263"/>
              </a:xfrm>
              <a:custGeom>
                <a:avLst/>
                <a:gdLst>
                  <a:gd name="T0" fmla="*/ 1 w 2"/>
                  <a:gd name="T1" fmla="*/ 1 h 6"/>
                  <a:gd name="T2" fmla="*/ 1 w 2"/>
                  <a:gd name="T3" fmla="*/ 6 h 6"/>
                  <a:gd name="T4" fmla="*/ 1 w 2"/>
                  <a:gd name="T5" fmla="*/ 6 h 6"/>
                  <a:gd name="T6" fmla="*/ 0 w 2"/>
                  <a:gd name="T7" fmla="*/ 3 h 6"/>
                  <a:gd name="T8" fmla="*/ 1 w 2"/>
                  <a:gd name="T9" fmla="*/ 0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2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1" name="Freeform 57"/>
              <p:cNvSpPr>
                <a:spLocks/>
              </p:cNvSpPr>
              <p:nvPr/>
            </p:nvSpPr>
            <p:spPr bwMode="auto">
              <a:xfrm>
                <a:off x="1094581" y="2976513"/>
                <a:ext cx="66675" cy="34925"/>
              </a:xfrm>
              <a:custGeom>
                <a:avLst/>
                <a:gdLst>
                  <a:gd name="T0" fmla="*/ 6 w 6"/>
                  <a:gd name="T1" fmla="*/ 1 h 3"/>
                  <a:gd name="T2" fmla="*/ 4 w 6"/>
                  <a:gd name="T3" fmla="*/ 2 h 3"/>
                  <a:gd name="T4" fmla="*/ 0 w 6"/>
                  <a:gd name="T5" fmla="*/ 3 h 3"/>
                  <a:gd name="T6" fmla="*/ 5 w 6"/>
                  <a:gd name="T7" fmla="*/ 1 h 3"/>
                  <a:gd name="T8" fmla="*/ 6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5" y="1"/>
                      <a:pt x="5" y="2"/>
                      <a:pt x="4" y="2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2" name="Freeform 58"/>
              <p:cNvSpPr>
                <a:spLocks/>
              </p:cNvSpPr>
              <p:nvPr/>
            </p:nvSpPr>
            <p:spPr bwMode="auto">
              <a:xfrm>
                <a:off x="935831" y="3011438"/>
                <a:ext cx="57150" cy="55563"/>
              </a:xfrm>
              <a:custGeom>
                <a:avLst/>
                <a:gdLst>
                  <a:gd name="T0" fmla="*/ 1 w 5"/>
                  <a:gd name="T1" fmla="*/ 0 h 5"/>
                  <a:gd name="T2" fmla="*/ 4 w 5"/>
                  <a:gd name="T3" fmla="*/ 4 h 5"/>
                  <a:gd name="T4" fmla="*/ 4 w 5"/>
                  <a:gd name="T5" fmla="*/ 5 h 5"/>
                  <a:gd name="T6" fmla="*/ 3 w 5"/>
                  <a:gd name="T7" fmla="*/ 5 h 5"/>
                  <a:gd name="T8" fmla="*/ 0 w 5"/>
                  <a:gd name="T9" fmla="*/ 0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3" name="Freeform 59"/>
              <p:cNvSpPr>
                <a:spLocks/>
              </p:cNvSpPr>
              <p:nvPr/>
            </p:nvSpPr>
            <p:spPr bwMode="auto">
              <a:xfrm>
                <a:off x="1848644" y="30114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4" name="Freeform 60"/>
              <p:cNvSpPr>
                <a:spLocks/>
              </p:cNvSpPr>
              <p:nvPr/>
            </p:nvSpPr>
            <p:spPr bwMode="auto">
              <a:xfrm>
                <a:off x="1804194" y="2568526"/>
                <a:ext cx="406400" cy="623888"/>
              </a:xfrm>
              <a:custGeom>
                <a:avLst/>
                <a:gdLst>
                  <a:gd name="T0" fmla="*/ 25 w 36"/>
                  <a:gd name="T1" fmla="*/ 42 h 55"/>
                  <a:gd name="T2" fmla="*/ 25 w 36"/>
                  <a:gd name="T3" fmla="*/ 40 h 55"/>
                  <a:gd name="T4" fmla="*/ 26 w 36"/>
                  <a:gd name="T5" fmla="*/ 39 h 55"/>
                  <a:gd name="T6" fmla="*/ 31 w 36"/>
                  <a:gd name="T7" fmla="*/ 38 h 55"/>
                  <a:gd name="T8" fmla="*/ 33 w 36"/>
                  <a:gd name="T9" fmla="*/ 39 h 55"/>
                  <a:gd name="T10" fmla="*/ 34 w 36"/>
                  <a:gd name="T11" fmla="*/ 38 h 55"/>
                  <a:gd name="T12" fmla="*/ 35 w 36"/>
                  <a:gd name="T13" fmla="*/ 34 h 55"/>
                  <a:gd name="T14" fmla="*/ 34 w 36"/>
                  <a:gd name="T15" fmla="*/ 33 h 55"/>
                  <a:gd name="T16" fmla="*/ 34 w 36"/>
                  <a:gd name="T17" fmla="*/ 32 h 55"/>
                  <a:gd name="T18" fmla="*/ 33 w 36"/>
                  <a:gd name="T19" fmla="*/ 31 h 55"/>
                  <a:gd name="T20" fmla="*/ 29 w 36"/>
                  <a:gd name="T21" fmla="*/ 26 h 55"/>
                  <a:gd name="T22" fmla="*/ 20 w 36"/>
                  <a:gd name="T23" fmla="*/ 20 h 55"/>
                  <a:gd name="T24" fmla="*/ 9 w 36"/>
                  <a:gd name="T25" fmla="*/ 22 h 55"/>
                  <a:gd name="T26" fmla="*/ 7 w 36"/>
                  <a:gd name="T27" fmla="*/ 20 h 55"/>
                  <a:gd name="T28" fmla="*/ 8 w 36"/>
                  <a:gd name="T29" fmla="*/ 15 h 55"/>
                  <a:gd name="T30" fmla="*/ 9 w 36"/>
                  <a:gd name="T31" fmla="*/ 12 h 55"/>
                  <a:gd name="T32" fmla="*/ 11 w 36"/>
                  <a:gd name="T33" fmla="*/ 3 h 55"/>
                  <a:gd name="T34" fmla="*/ 9 w 36"/>
                  <a:gd name="T35" fmla="*/ 0 h 55"/>
                  <a:gd name="T36" fmla="*/ 6 w 36"/>
                  <a:gd name="T37" fmla="*/ 0 h 55"/>
                  <a:gd name="T38" fmla="*/ 3 w 36"/>
                  <a:gd name="T39" fmla="*/ 3 h 55"/>
                  <a:gd name="T40" fmla="*/ 4 w 36"/>
                  <a:gd name="T41" fmla="*/ 4 h 55"/>
                  <a:gd name="T42" fmla="*/ 7 w 36"/>
                  <a:gd name="T43" fmla="*/ 4 h 55"/>
                  <a:gd name="T44" fmla="*/ 6 w 36"/>
                  <a:gd name="T45" fmla="*/ 9 h 55"/>
                  <a:gd name="T46" fmla="*/ 1 w 36"/>
                  <a:gd name="T47" fmla="*/ 16 h 55"/>
                  <a:gd name="T48" fmla="*/ 1 w 36"/>
                  <a:gd name="T49" fmla="*/ 16 h 55"/>
                  <a:gd name="T50" fmla="*/ 1 w 36"/>
                  <a:gd name="T51" fmla="*/ 27 h 55"/>
                  <a:gd name="T52" fmla="*/ 7 w 36"/>
                  <a:gd name="T53" fmla="*/ 34 h 55"/>
                  <a:gd name="T54" fmla="*/ 13 w 36"/>
                  <a:gd name="T55" fmla="*/ 35 h 55"/>
                  <a:gd name="T56" fmla="*/ 14 w 36"/>
                  <a:gd name="T57" fmla="*/ 37 h 55"/>
                  <a:gd name="T58" fmla="*/ 14 w 36"/>
                  <a:gd name="T59" fmla="*/ 41 h 55"/>
                  <a:gd name="T60" fmla="*/ 12 w 36"/>
                  <a:gd name="T61" fmla="*/ 44 h 55"/>
                  <a:gd name="T62" fmla="*/ 8 w 36"/>
                  <a:gd name="T63" fmla="*/ 52 h 55"/>
                  <a:gd name="T64" fmla="*/ 6 w 36"/>
                  <a:gd name="T65" fmla="*/ 53 h 55"/>
                  <a:gd name="T66" fmla="*/ 4 w 36"/>
                  <a:gd name="T67" fmla="*/ 53 h 55"/>
                  <a:gd name="T68" fmla="*/ 0 w 36"/>
                  <a:gd name="T69" fmla="*/ 55 h 55"/>
                  <a:gd name="T70" fmla="*/ 0 w 36"/>
                  <a:gd name="T71" fmla="*/ 55 h 55"/>
                  <a:gd name="T72" fmla="*/ 9 w 36"/>
                  <a:gd name="T73" fmla="*/ 55 h 55"/>
                  <a:gd name="T74" fmla="*/ 10 w 36"/>
                  <a:gd name="T75" fmla="*/ 54 h 55"/>
                  <a:gd name="T76" fmla="*/ 10 w 36"/>
                  <a:gd name="T77" fmla="*/ 52 h 55"/>
                  <a:gd name="T78" fmla="*/ 12 w 36"/>
                  <a:gd name="T79" fmla="*/ 49 h 55"/>
                  <a:gd name="T80" fmla="*/ 15 w 36"/>
                  <a:gd name="T81" fmla="*/ 43 h 55"/>
                  <a:gd name="T82" fmla="*/ 16 w 36"/>
                  <a:gd name="T83" fmla="*/ 41 h 55"/>
                  <a:gd name="T84" fmla="*/ 18 w 36"/>
                  <a:gd name="T85" fmla="*/ 38 h 55"/>
                  <a:gd name="T86" fmla="*/ 19 w 36"/>
                  <a:gd name="T87" fmla="*/ 37 h 55"/>
                  <a:gd name="T88" fmla="*/ 18 w 36"/>
                  <a:gd name="T89" fmla="*/ 36 h 55"/>
                  <a:gd name="T90" fmla="*/ 19 w 36"/>
                  <a:gd name="T91" fmla="*/ 36 h 55"/>
                  <a:gd name="T92" fmla="*/ 22 w 36"/>
                  <a:gd name="T93" fmla="*/ 39 h 55"/>
                  <a:gd name="T94" fmla="*/ 22 w 36"/>
                  <a:gd name="T95" fmla="*/ 40 h 55"/>
                  <a:gd name="T96" fmla="*/ 23 w 36"/>
                  <a:gd name="T97" fmla="*/ 41 h 55"/>
                  <a:gd name="T98" fmla="*/ 22 w 36"/>
                  <a:gd name="T99" fmla="*/ 42 h 55"/>
                  <a:gd name="T100" fmla="*/ 23 w 36"/>
                  <a:gd name="T101" fmla="*/ 44 h 55"/>
                  <a:gd name="T102" fmla="*/ 22 w 36"/>
                  <a:gd name="T103" fmla="*/ 50 h 55"/>
                  <a:gd name="T104" fmla="*/ 16 w 36"/>
                  <a:gd name="T105" fmla="*/ 53 h 55"/>
                  <a:gd name="T106" fmla="*/ 14 w 36"/>
                  <a:gd name="T107" fmla="*/ 55 h 55"/>
                  <a:gd name="T108" fmla="*/ 23 w 36"/>
                  <a:gd name="T109" fmla="*/ 55 h 55"/>
                  <a:gd name="T110" fmla="*/ 24 w 36"/>
                  <a:gd name="T111" fmla="*/ 54 h 55"/>
                  <a:gd name="T112" fmla="*/ 24 w 36"/>
                  <a:gd name="T113" fmla="*/ 52 h 55"/>
                  <a:gd name="T114" fmla="*/ 24 w 36"/>
                  <a:gd name="T115" fmla="*/ 49 h 55"/>
                  <a:gd name="T116" fmla="*/ 24 w 36"/>
                  <a:gd name="T117" fmla="*/ 49 h 55"/>
                  <a:gd name="T118" fmla="*/ 25 w 36"/>
                  <a:gd name="T119" fmla="*/ 44 h 55"/>
                  <a:gd name="T120" fmla="*/ 25 w 36"/>
                  <a:gd name="T121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55">
                    <a:moveTo>
                      <a:pt x="25" y="42"/>
                    </a:moveTo>
                    <a:cubicBezTo>
                      <a:pt x="25" y="42"/>
                      <a:pt x="25" y="41"/>
                      <a:pt x="25" y="40"/>
                    </a:cubicBezTo>
                    <a:cubicBezTo>
                      <a:pt x="25" y="40"/>
                      <a:pt x="26" y="39"/>
                      <a:pt x="26" y="39"/>
                    </a:cubicBezTo>
                    <a:cubicBezTo>
                      <a:pt x="27" y="37"/>
                      <a:pt x="29" y="38"/>
                      <a:pt x="31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3" y="38"/>
                      <a:pt x="34" y="38"/>
                      <a:pt x="34" y="38"/>
                    </a:cubicBezTo>
                    <a:cubicBezTo>
                      <a:pt x="36" y="38"/>
                      <a:pt x="35" y="36"/>
                      <a:pt x="35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4" y="32"/>
                    </a:cubicBezTo>
                    <a:cubicBezTo>
                      <a:pt x="34" y="32"/>
                      <a:pt x="33" y="31"/>
                      <a:pt x="33" y="31"/>
                    </a:cubicBezTo>
                    <a:cubicBezTo>
                      <a:pt x="32" y="29"/>
                      <a:pt x="31" y="28"/>
                      <a:pt x="29" y="26"/>
                    </a:cubicBezTo>
                    <a:cubicBezTo>
                      <a:pt x="27" y="23"/>
                      <a:pt x="23" y="21"/>
                      <a:pt x="20" y="20"/>
                    </a:cubicBezTo>
                    <a:cubicBezTo>
                      <a:pt x="16" y="19"/>
                      <a:pt x="12" y="20"/>
                      <a:pt x="9" y="22"/>
                    </a:cubicBezTo>
                    <a:cubicBezTo>
                      <a:pt x="8" y="21"/>
                      <a:pt x="8" y="20"/>
                      <a:pt x="7" y="20"/>
                    </a:cubicBezTo>
                    <a:cubicBezTo>
                      <a:pt x="7" y="18"/>
                      <a:pt x="7" y="16"/>
                      <a:pt x="8" y="15"/>
                    </a:cubicBezTo>
                    <a:cubicBezTo>
                      <a:pt x="8" y="13"/>
                      <a:pt x="9" y="13"/>
                      <a:pt x="9" y="12"/>
                    </a:cubicBezTo>
                    <a:cubicBezTo>
                      <a:pt x="10" y="9"/>
                      <a:pt x="11" y="6"/>
                      <a:pt x="11" y="3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30"/>
                      <a:pt x="5" y="33"/>
                      <a:pt x="7" y="34"/>
                    </a:cubicBezTo>
                    <a:cubicBezTo>
                      <a:pt x="9" y="35"/>
                      <a:pt x="11" y="36"/>
                      <a:pt x="13" y="35"/>
                    </a:cubicBezTo>
                    <a:cubicBezTo>
                      <a:pt x="14" y="35"/>
                      <a:pt x="14" y="36"/>
                      <a:pt x="14" y="37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7"/>
                      <a:pt x="10" y="50"/>
                      <a:pt x="8" y="52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3" y="54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6" y="55"/>
                      <a:pt x="9" y="55"/>
                    </a:cubicBezTo>
                    <a:cubicBezTo>
                      <a:pt x="10" y="55"/>
                      <a:pt x="10" y="54"/>
                      <a:pt x="10" y="54"/>
                    </a:cubicBezTo>
                    <a:cubicBezTo>
                      <a:pt x="9" y="53"/>
                      <a:pt x="10" y="53"/>
                      <a:pt x="10" y="52"/>
                    </a:cubicBezTo>
                    <a:cubicBezTo>
                      <a:pt x="11" y="51"/>
                      <a:pt x="11" y="50"/>
                      <a:pt x="12" y="49"/>
                    </a:cubicBezTo>
                    <a:cubicBezTo>
                      <a:pt x="13" y="47"/>
                      <a:pt x="14" y="45"/>
                      <a:pt x="15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0"/>
                      <a:pt x="17" y="39"/>
                      <a:pt x="18" y="38"/>
                    </a:cubicBezTo>
                    <a:cubicBezTo>
                      <a:pt x="18" y="38"/>
                      <a:pt x="18" y="38"/>
                      <a:pt x="19" y="37"/>
                    </a:cubicBezTo>
                    <a:cubicBezTo>
                      <a:pt x="19" y="37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2" y="38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6"/>
                      <a:pt x="22" y="48"/>
                      <a:pt x="22" y="50"/>
                    </a:cubicBezTo>
                    <a:cubicBezTo>
                      <a:pt x="21" y="53"/>
                      <a:pt x="18" y="53"/>
                      <a:pt x="16" y="53"/>
                    </a:cubicBezTo>
                    <a:cubicBezTo>
                      <a:pt x="16" y="54"/>
                      <a:pt x="14" y="54"/>
                      <a:pt x="14" y="55"/>
                    </a:cubicBezTo>
                    <a:cubicBezTo>
                      <a:pt x="17" y="55"/>
                      <a:pt x="20" y="55"/>
                      <a:pt x="23" y="55"/>
                    </a:cubicBezTo>
                    <a:cubicBezTo>
                      <a:pt x="24" y="55"/>
                      <a:pt x="24" y="54"/>
                      <a:pt x="24" y="54"/>
                    </a:cubicBezTo>
                    <a:cubicBezTo>
                      <a:pt x="24" y="53"/>
                      <a:pt x="25" y="53"/>
                      <a:pt x="24" y="52"/>
                    </a:cubicBezTo>
                    <a:cubicBezTo>
                      <a:pt x="24" y="51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47"/>
                      <a:pt x="25" y="46"/>
                      <a:pt x="25" y="44"/>
                    </a:cubicBezTo>
                    <a:cubicBezTo>
                      <a:pt x="25" y="42"/>
                      <a:pt x="25" y="42"/>
                      <a:pt x="2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5" name="Freeform 61"/>
              <p:cNvSpPr>
                <a:spLocks/>
              </p:cNvSpPr>
              <p:nvPr/>
            </p:nvSpPr>
            <p:spPr bwMode="auto">
              <a:xfrm>
                <a:off x="2277269" y="3022551"/>
                <a:ext cx="68263" cy="6826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6 h 6"/>
                  <a:gd name="T4" fmla="*/ 0 w 6"/>
                  <a:gd name="T5" fmla="*/ 6 h 6"/>
                  <a:gd name="T6" fmla="*/ 5 w 6"/>
                  <a:gd name="T7" fmla="*/ 1 h 6"/>
                  <a:gd name="T8" fmla="*/ 6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1"/>
                      <a:pt x="5" y="1"/>
                    </a:cubicBezTo>
                    <a:cubicBezTo>
                      <a:pt x="5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6" name="Freeform 62"/>
              <p:cNvSpPr>
                <a:spLocks/>
              </p:cNvSpPr>
              <p:nvPr/>
            </p:nvSpPr>
            <p:spPr bwMode="auto">
              <a:xfrm>
                <a:off x="902494" y="3044776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7" name="Freeform 63"/>
              <p:cNvSpPr>
                <a:spLocks/>
              </p:cNvSpPr>
              <p:nvPr/>
            </p:nvSpPr>
            <p:spPr bwMode="auto">
              <a:xfrm>
                <a:off x="1004094" y="3044776"/>
                <a:ext cx="66675" cy="33338"/>
              </a:xfrm>
              <a:custGeom>
                <a:avLst/>
                <a:gdLst>
                  <a:gd name="T0" fmla="*/ 6 w 6"/>
                  <a:gd name="T1" fmla="*/ 2 h 3"/>
                  <a:gd name="T2" fmla="*/ 5 w 6"/>
                  <a:gd name="T3" fmla="*/ 2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8" name="Freeform 64"/>
              <p:cNvSpPr>
                <a:spLocks/>
              </p:cNvSpPr>
              <p:nvPr/>
            </p:nvSpPr>
            <p:spPr bwMode="auto">
              <a:xfrm>
                <a:off x="924719" y="305588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9" name="Freeform 65"/>
              <p:cNvSpPr>
                <a:spLocks/>
              </p:cNvSpPr>
              <p:nvPr/>
            </p:nvSpPr>
            <p:spPr bwMode="auto">
              <a:xfrm>
                <a:off x="1421606" y="30558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0" name="Freeform 66"/>
              <p:cNvSpPr>
                <a:spLocks/>
              </p:cNvSpPr>
              <p:nvPr/>
            </p:nvSpPr>
            <p:spPr bwMode="auto">
              <a:xfrm>
                <a:off x="2345531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1" name="Freeform 67"/>
              <p:cNvSpPr>
                <a:spLocks/>
              </p:cNvSpPr>
              <p:nvPr/>
            </p:nvSpPr>
            <p:spPr bwMode="auto">
              <a:xfrm>
                <a:off x="2378869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2" name="Freeform 68"/>
              <p:cNvSpPr>
                <a:spLocks/>
              </p:cNvSpPr>
              <p:nvPr/>
            </p:nvSpPr>
            <p:spPr bwMode="auto">
              <a:xfrm>
                <a:off x="880269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3" name="Freeform 69"/>
              <p:cNvSpPr>
                <a:spLocks/>
              </p:cNvSpPr>
              <p:nvPr/>
            </p:nvSpPr>
            <p:spPr bwMode="auto">
              <a:xfrm>
                <a:off x="1974056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4" name="Freeform 70"/>
              <p:cNvSpPr>
                <a:spLocks/>
              </p:cNvSpPr>
              <p:nvPr/>
            </p:nvSpPr>
            <p:spPr bwMode="auto">
              <a:xfrm>
                <a:off x="970756" y="3067001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5" name="Freeform 71"/>
              <p:cNvSpPr>
                <a:spLocks/>
              </p:cNvSpPr>
              <p:nvPr/>
            </p:nvSpPr>
            <p:spPr bwMode="auto">
              <a:xfrm>
                <a:off x="913606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6" name="Freeform 72"/>
              <p:cNvSpPr>
                <a:spLocks/>
              </p:cNvSpPr>
              <p:nvPr/>
            </p:nvSpPr>
            <p:spPr bwMode="auto">
              <a:xfrm>
                <a:off x="2007394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7" name="Freeform 73"/>
              <p:cNvSpPr>
                <a:spLocks/>
              </p:cNvSpPr>
              <p:nvPr/>
            </p:nvSpPr>
            <p:spPr bwMode="auto">
              <a:xfrm>
                <a:off x="935831" y="3078113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8" name="Freeform 74"/>
              <p:cNvSpPr>
                <a:spLocks/>
              </p:cNvSpPr>
              <p:nvPr/>
            </p:nvSpPr>
            <p:spPr bwMode="auto">
              <a:xfrm>
                <a:off x="231219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9" name="Freeform 75"/>
              <p:cNvSpPr>
                <a:spLocks/>
              </p:cNvSpPr>
              <p:nvPr/>
            </p:nvSpPr>
            <p:spPr bwMode="auto">
              <a:xfrm>
                <a:off x="235664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0" name="Freeform 76"/>
              <p:cNvSpPr>
                <a:spLocks/>
              </p:cNvSpPr>
              <p:nvPr/>
            </p:nvSpPr>
            <p:spPr bwMode="auto">
              <a:xfrm>
                <a:off x="2108994" y="30908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1" name="Freeform 77"/>
              <p:cNvSpPr>
                <a:spLocks/>
              </p:cNvSpPr>
              <p:nvPr/>
            </p:nvSpPr>
            <p:spPr bwMode="auto">
              <a:xfrm>
                <a:off x="1961356" y="3090813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2" name="Freeform 78"/>
              <p:cNvSpPr>
                <a:spLocks/>
              </p:cNvSpPr>
              <p:nvPr/>
            </p:nvSpPr>
            <p:spPr bwMode="auto">
              <a:xfrm>
                <a:off x="1996281" y="3101926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3" name="Freeform 79"/>
              <p:cNvSpPr>
                <a:spLocks/>
              </p:cNvSpPr>
              <p:nvPr/>
            </p:nvSpPr>
            <p:spPr bwMode="auto">
              <a:xfrm>
                <a:off x="1105694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4" name="Freeform 80"/>
              <p:cNvSpPr>
                <a:spLocks/>
              </p:cNvSpPr>
              <p:nvPr/>
            </p:nvSpPr>
            <p:spPr bwMode="auto">
              <a:xfrm>
                <a:off x="2164556" y="3101926"/>
                <a:ext cx="22225" cy="1111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5" name="Freeform 81"/>
              <p:cNvSpPr>
                <a:spLocks/>
              </p:cNvSpPr>
              <p:nvPr/>
            </p:nvSpPr>
            <p:spPr bwMode="auto">
              <a:xfrm>
                <a:off x="2131219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6" name="Freeform 82"/>
              <p:cNvSpPr>
                <a:spLocks/>
              </p:cNvSpPr>
              <p:nvPr/>
            </p:nvSpPr>
            <p:spPr bwMode="auto">
              <a:xfrm>
                <a:off x="2312194" y="3090813"/>
                <a:ext cx="77788" cy="44450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3 h 4"/>
                  <a:gd name="T4" fmla="*/ 0 w 7"/>
                  <a:gd name="T5" fmla="*/ 2 h 4"/>
                  <a:gd name="T6" fmla="*/ 1 w 7"/>
                  <a:gd name="T7" fmla="*/ 1 h 4"/>
                  <a:gd name="T8" fmla="*/ 7 w 7"/>
                  <a:gd name="T9" fmla="*/ 2 h 4"/>
                  <a:gd name="T10" fmla="*/ 7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3"/>
                      <a:pt x="6" y="2"/>
                      <a:pt x="6" y="3"/>
                    </a:cubicBezTo>
                    <a:cubicBezTo>
                      <a:pt x="4" y="4"/>
                      <a:pt x="1" y="3"/>
                      <a:pt x="0" y="2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7" name="Freeform 83"/>
              <p:cNvSpPr>
                <a:spLocks/>
              </p:cNvSpPr>
              <p:nvPr/>
            </p:nvSpPr>
            <p:spPr bwMode="auto">
              <a:xfrm>
                <a:off x="891381" y="3101926"/>
                <a:ext cx="66675" cy="2222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1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8" name="Freeform 84"/>
              <p:cNvSpPr>
                <a:spLocks/>
              </p:cNvSpPr>
              <p:nvPr/>
            </p:nvSpPr>
            <p:spPr bwMode="auto">
              <a:xfrm>
                <a:off x="2210594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9" name="Freeform 85"/>
              <p:cNvSpPr>
                <a:spLocks/>
              </p:cNvSpPr>
              <p:nvPr/>
            </p:nvSpPr>
            <p:spPr bwMode="auto">
              <a:xfrm>
                <a:off x="103743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0" name="Freeform 86"/>
              <p:cNvSpPr>
                <a:spLocks/>
              </p:cNvSpPr>
              <p:nvPr/>
            </p:nvSpPr>
            <p:spPr bwMode="auto">
              <a:xfrm>
                <a:off x="99298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1" name="Freeform 87"/>
              <p:cNvSpPr>
                <a:spLocks/>
              </p:cNvSpPr>
              <p:nvPr/>
            </p:nvSpPr>
            <p:spPr bwMode="auto">
              <a:xfrm>
                <a:off x="2255044" y="312415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2" name="Freeform 88"/>
              <p:cNvSpPr>
                <a:spLocks/>
              </p:cNvSpPr>
              <p:nvPr/>
            </p:nvSpPr>
            <p:spPr bwMode="auto">
              <a:xfrm>
                <a:off x="924719" y="3124151"/>
                <a:ext cx="57150" cy="4603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4 w 5"/>
                  <a:gd name="T5" fmla="*/ 3 h 4"/>
                  <a:gd name="T6" fmla="*/ 0 w 5"/>
                  <a:gd name="T7" fmla="*/ 4 h 4"/>
                  <a:gd name="T8" fmla="*/ 0 w 5"/>
                  <a:gd name="T9" fmla="*/ 4 h 4"/>
                  <a:gd name="T10" fmla="*/ 5 w 5"/>
                  <a:gd name="T11" fmla="*/ 0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3" name="Freeform 89"/>
              <p:cNvSpPr>
                <a:spLocks/>
              </p:cNvSpPr>
              <p:nvPr/>
            </p:nvSpPr>
            <p:spPr bwMode="auto">
              <a:xfrm>
                <a:off x="22217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4" name="Freeform 90"/>
              <p:cNvSpPr>
                <a:spLocks/>
              </p:cNvSpPr>
              <p:nvPr/>
            </p:nvSpPr>
            <p:spPr bwMode="auto">
              <a:xfrm>
                <a:off x="10152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5" name="Freeform 91"/>
              <p:cNvSpPr>
                <a:spLocks/>
              </p:cNvSpPr>
              <p:nvPr/>
            </p:nvSpPr>
            <p:spPr bwMode="auto">
              <a:xfrm>
                <a:off x="2299494" y="3124151"/>
                <a:ext cx="68263" cy="46038"/>
              </a:xfrm>
              <a:custGeom>
                <a:avLst/>
                <a:gdLst>
                  <a:gd name="T0" fmla="*/ 4 w 6"/>
                  <a:gd name="T1" fmla="*/ 2 h 4"/>
                  <a:gd name="T2" fmla="*/ 5 w 6"/>
                  <a:gd name="T3" fmla="*/ 1 h 4"/>
                  <a:gd name="T4" fmla="*/ 6 w 6"/>
                  <a:gd name="T5" fmla="*/ 2 h 4"/>
                  <a:gd name="T6" fmla="*/ 5 w 6"/>
                  <a:gd name="T7" fmla="*/ 3 h 4"/>
                  <a:gd name="T8" fmla="*/ 4 w 6"/>
                  <a:gd name="T9" fmla="*/ 3 h 4"/>
                  <a:gd name="T10" fmla="*/ 5 w 6"/>
                  <a:gd name="T11" fmla="*/ 4 h 4"/>
                  <a:gd name="T12" fmla="*/ 4 w 6"/>
                  <a:gd name="T13" fmla="*/ 4 h 4"/>
                  <a:gd name="T14" fmla="*/ 1 w 6"/>
                  <a:gd name="T15" fmla="*/ 1 h 4"/>
                  <a:gd name="T16" fmla="*/ 0 w 6"/>
                  <a:gd name="T17" fmla="*/ 0 h 4"/>
                  <a:gd name="T18" fmla="*/ 4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6" name="Freeform 92"/>
              <p:cNvSpPr>
                <a:spLocks/>
              </p:cNvSpPr>
              <p:nvPr/>
            </p:nvSpPr>
            <p:spPr bwMode="auto">
              <a:xfrm>
                <a:off x="236775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7" name="Freeform 93"/>
              <p:cNvSpPr>
                <a:spLocks/>
              </p:cNvSpPr>
              <p:nvPr/>
            </p:nvSpPr>
            <p:spPr bwMode="auto">
              <a:xfrm>
                <a:off x="2153444" y="3124151"/>
                <a:ext cx="57150" cy="57150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5 h 5"/>
                  <a:gd name="T4" fmla="*/ 5 w 5"/>
                  <a:gd name="T5" fmla="*/ 5 h 5"/>
                  <a:gd name="T6" fmla="*/ 1 w 5"/>
                  <a:gd name="T7" fmla="*/ 1 h 5"/>
                  <a:gd name="T8" fmla="*/ 0 w 5"/>
                  <a:gd name="T9" fmla="*/ 1 h 5"/>
                  <a:gd name="T10" fmla="*/ 3 w 5"/>
                  <a:gd name="T11" fmla="*/ 2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8" name="Freeform 94"/>
              <p:cNvSpPr>
                <a:spLocks/>
              </p:cNvSpPr>
              <p:nvPr/>
            </p:nvSpPr>
            <p:spPr bwMode="auto">
              <a:xfrm>
                <a:off x="992981" y="313526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9" name="Freeform 95"/>
              <p:cNvSpPr>
                <a:spLocks/>
              </p:cNvSpPr>
              <p:nvPr/>
            </p:nvSpPr>
            <p:spPr bwMode="auto">
              <a:xfrm>
                <a:off x="2243931" y="3146376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0" name="Freeform 96"/>
              <p:cNvSpPr>
                <a:spLocks/>
              </p:cNvSpPr>
              <p:nvPr/>
            </p:nvSpPr>
            <p:spPr bwMode="auto">
              <a:xfrm>
                <a:off x="2378869" y="3157488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1" name="Freeform 97"/>
              <p:cNvSpPr>
                <a:spLocks/>
              </p:cNvSpPr>
              <p:nvPr/>
            </p:nvSpPr>
            <p:spPr bwMode="auto">
              <a:xfrm>
                <a:off x="1961356" y="3225751"/>
                <a:ext cx="79375" cy="23813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1 h 2"/>
                  <a:gd name="T4" fmla="*/ 0 w 7"/>
                  <a:gd name="T5" fmla="*/ 2 h 2"/>
                  <a:gd name="T6" fmla="*/ 0 w 7"/>
                  <a:gd name="T7" fmla="*/ 2 h 2"/>
                  <a:gd name="T8" fmla="*/ 7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2" name="Freeform 98"/>
              <p:cNvSpPr>
                <a:spLocks/>
              </p:cNvSpPr>
              <p:nvPr/>
            </p:nvSpPr>
            <p:spPr bwMode="auto">
              <a:xfrm>
                <a:off x="1251744" y="3249563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3" name="Freeform 99"/>
              <p:cNvSpPr>
                <a:spLocks/>
              </p:cNvSpPr>
              <p:nvPr/>
            </p:nvSpPr>
            <p:spPr bwMode="auto">
              <a:xfrm>
                <a:off x="2007394" y="32495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4" name="Freeform 100"/>
              <p:cNvSpPr>
                <a:spLocks/>
              </p:cNvSpPr>
              <p:nvPr/>
            </p:nvSpPr>
            <p:spPr bwMode="auto">
              <a:xfrm>
                <a:off x="2051844" y="3260676"/>
                <a:ext cx="79375" cy="22225"/>
              </a:xfrm>
              <a:custGeom>
                <a:avLst/>
                <a:gdLst>
                  <a:gd name="T0" fmla="*/ 7 w 7"/>
                  <a:gd name="T1" fmla="*/ 0 h 2"/>
                  <a:gd name="T2" fmla="*/ 3 w 7"/>
                  <a:gd name="T3" fmla="*/ 2 h 2"/>
                  <a:gd name="T4" fmla="*/ 1 w 7"/>
                  <a:gd name="T5" fmla="*/ 2 h 2"/>
                  <a:gd name="T6" fmla="*/ 0 w 7"/>
                  <a:gd name="T7" fmla="*/ 2 h 2"/>
                  <a:gd name="T8" fmla="*/ 7 w 7"/>
                  <a:gd name="T9" fmla="*/ 0 h 2"/>
                  <a:gd name="T10" fmla="*/ 7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6" y="1"/>
                      <a:pt x="5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5" name="Freeform 101"/>
              <p:cNvSpPr>
                <a:spLocks/>
              </p:cNvSpPr>
              <p:nvPr/>
            </p:nvSpPr>
            <p:spPr bwMode="auto">
              <a:xfrm>
                <a:off x="1116806" y="32717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6" name="Freeform 102"/>
              <p:cNvSpPr>
                <a:spLocks/>
              </p:cNvSpPr>
              <p:nvPr/>
            </p:nvSpPr>
            <p:spPr bwMode="auto">
              <a:xfrm>
                <a:off x="1139031" y="32717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7" name="Freeform 103"/>
              <p:cNvSpPr>
                <a:spLocks/>
              </p:cNvSpPr>
              <p:nvPr/>
            </p:nvSpPr>
            <p:spPr bwMode="auto">
              <a:xfrm>
                <a:off x="902494" y="3282901"/>
                <a:ext cx="55563" cy="5715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4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1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2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2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8" name="Freeform 104"/>
              <p:cNvSpPr>
                <a:spLocks noEditPoints="1"/>
              </p:cNvSpPr>
              <p:nvPr/>
            </p:nvSpPr>
            <p:spPr bwMode="auto">
              <a:xfrm>
                <a:off x="789781" y="2908251"/>
                <a:ext cx="1690688" cy="590550"/>
              </a:xfrm>
              <a:custGeom>
                <a:avLst/>
                <a:gdLst>
                  <a:gd name="T0" fmla="*/ 145 w 150"/>
                  <a:gd name="T1" fmla="*/ 21 h 52"/>
                  <a:gd name="T2" fmla="*/ 100 w 150"/>
                  <a:gd name="T3" fmla="*/ 25 h 52"/>
                  <a:gd name="T4" fmla="*/ 80 w 150"/>
                  <a:gd name="T5" fmla="*/ 29 h 52"/>
                  <a:gd name="T6" fmla="*/ 90 w 150"/>
                  <a:gd name="T7" fmla="*/ 20 h 52"/>
                  <a:gd name="T8" fmla="*/ 105 w 150"/>
                  <a:gd name="T9" fmla="*/ 13 h 52"/>
                  <a:gd name="T10" fmla="*/ 119 w 150"/>
                  <a:gd name="T11" fmla="*/ 14 h 52"/>
                  <a:gd name="T12" fmla="*/ 133 w 150"/>
                  <a:gd name="T13" fmla="*/ 18 h 52"/>
                  <a:gd name="T14" fmla="*/ 130 w 150"/>
                  <a:gd name="T15" fmla="*/ 12 h 52"/>
                  <a:gd name="T16" fmla="*/ 108 w 150"/>
                  <a:gd name="T17" fmla="*/ 12 h 52"/>
                  <a:gd name="T18" fmla="*/ 127 w 150"/>
                  <a:gd name="T19" fmla="*/ 1 h 52"/>
                  <a:gd name="T20" fmla="*/ 100 w 150"/>
                  <a:gd name="T21" fmla="*/ 13 h 52"/>
                  <a:gd name="T22" fmla="*/ 82 w 150"/>
                  <a:gd name="T23" fmla="*/ 22 h 52"/>
                  <a:gd name="T24" fmla="*/ 80 w 150"/>
                  <a:gd name="T25" fmla="*/ 22 h 52"/>
                  <a:gd name="T26" fmla="*/ 73 w 150"/>
                  <a:gd name="T27" fmla="*/ 29 h 52"/>
                  <a:gd name="T28" fmla="*/ 75 w 150"/>
                  <a:gd name="T29" fmla="*/ 32 h 52"/>
                  <a:gd name="T30" fmla="*/ 67 w 150"/>
                  <a:gd name="T31" fmla="*/ 17 h 52"/>
                  <a:gd name="T32" fmla="*/ 55 w 150"/>
                  <a:gd name="T33" fmla="*/ 16 h 52"/>
                  <a:gd name="T34" fmla="*/ 63 w 150"/>
                  <a:gd name="T35" fmla="*/ 26 h 52"/>
                  <a:gd name="T36" fmla="*/ 5 w 150"/>
                  <a:gd name="T37" fmla="*/ 21 h 52"/>
                  <a:gd name="T38" fmla="*/ 1 w 150"/>
                  <a:gd name="T39" fmla="*/ 19 h 52"/>
                  <a:gd name="T40" fmla="*/ 68 w 150"/>
                  <a:gd name="T41" fmla="*/ 31 h 52"/>
                  <a:gd name="T42" fmla="*/ 46 w 150"/>
                  <a:gd name="T43" fmla="*/ 30 h 52"/>
                  <a:gd name="T44" fmla="*/ 36 w 150"/>
                  <a:gd name="T45" fmla="*/ 33 h 52"/>
                  <a:gd name="T46" fmla="*/ 21 w 150"/>
                  <a:gd name="T47" fmla="*/ 32 h 52"/>
                  <a:gd name="T48" fmla="*/ 17 w 150"/>
                  <a:gd name="T49" fmla="*/ 39 h 52"/>
                  <a:gd name="T50" fmla="*/ 7 w 150"/>
                  <a:gd name="T51" fmla="*/ 43 h 52"/>
                  <a:gd name="T52" fmla="*/ 19 w 150"/>
                  <a:gd name="T53" fmla="*/ 41 h 52"/>
                  <a:gd name="T54" fmla="*/ 28 w 150"/>
                  <a:gd name="T55" fmla="*/ 40 h 52"/>
                  <a:gd name="T56" fmla="*/ 35 w 150"/>
                  <a:gd name="T57" fmla="*/ 37 h 52"/>
                  <a:gd name="T58" fmla="*/ 43 w 150"/>
                  <a:gd name="T59" fmla="*/ 33 h 52"/>
                  <a:gd name="T60" fmla="*/ 56 w 150"/>
                  <a:gd name="T61" fmla="*/ 29 h 52"/>
                  <a:gd name="T62" fmla="*/ 53 w 150"/>
                  <a:gd name="T63" fmla="*/ 42 h 52"/>
                  <a:gd name="T64" fmla="*/ 54 w 150"/>
                  <a:gd name="T65" fmla="*/ 41 h 52"/>
                  <a:gd name="T66" fmla="*/ 58 w 150"/>
                  <a:gd name="T67" fmla="*/ 30 h 52"/>
                  <a:gd name="T68" fmla="*/ 60 w 150"/>
                  <a:gd name="T69" fmla="*/ 30 h 52"/>
                  <a:gd name="T70" fmla="*/ 64 w 150"/>
                  <a:gd name="T71" fmla="*/ 33 h 52"/>
                  <a:gd name="T72" fmla="*/ 63 w 150"/>
                  <a:gd name="T73" fmla="*/ 38 h 52"/>
                  <a:gd name="T74" fmla="*/ 76 w 150"/>
                  <a:gd name="T75" fmla="*/ 41 h 52"/>
                  <a:gd name="T76" fmla="*/ 89 w 150"/>
                  <a:gd name="T77" fmla="*/ 32 h 52"/>
                  <a:gd name="T78" fmla="*/ 91 w 150"/>
                  <a:gd name="T79" fmla="*/ 35 h 52"/>
                  <a:gd name="T80" fmla="*/ 92 w 150"/>
                  <a:gd name="T81" fmla="*/ 32 h 52"/>
                  <a:gd name="T82" fmla="*/ 95 w 150"/>
                  <a:gd name="T83" fmla="*/ 32 h 52"/>
                  <a:gd name="T84" fmla="*/ 97 w 150"/>
                  <a:gd name="T85" fmla="*/ 42 h 52"/>
                  <a:gd name="T86" fmla="*/ 99 w 150"/>
                  <a:gd name="T87" fmla="*/ 42 h 52"/>
                  <a:gd name="T88" fmla="*/ 110 w 150"/>
                  <a:gd name="T89" fmla="*/ 40 h 52"/>
                  <a:gd name="T90" fmla="*/ 117 w 150"/>
                  <a:gd name="T91" fmla="*/ 43 h 52"/>
                  <a:gd name="T92" fmla="*/ 118 w 150"/>
                  <a:gd name="T93" fmla="*/ 40 h 52"/>
                  <a:gd name="T94" fmla="*/ 116 w 150"/>
                  <a:gd name="T95" fmla="*/ 37 h 52"/>
                  <a:gd name="T96" fmla="*/ 133 w 150"/>
                  <a:gd name="T97" fmla="*/ 41 h 52"/>
                  <a:gd name="T98" fmla="*/ 121 w 150"/>
                  <a:gd name="T99" fmla="*/ 37 h 52"/>
                  <a:gd name="T100" fmla="*/ 103 w 150"/>
                  <a:gd name="T101" fmla="*/ 31 h 52"/>
                  <a:gd name="T102" fmla="*/ 144 w 150"/>
                  <a:gd name="T103" fmla="*/ 26 h 52"/>
                  <a:gd name="T104" fmla="*/ 75 w 150"/>
                  <a:gd name="T105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52">
                    <a:moveTo>
                      <a:pt x="150" y="20"/>
                    </a:moveTo>
                    <a:cubicBezTo>
                      <a:pt x="149" y="18"/>
                      <a:pt x="148" y="18"/>
                      <a:pt x="146" y="18"/>
                    </a:cubicBezTo>
                    <a:cubicBezTo>
                      <a:pt x="145" y="18"/>
                      <a:pt x="144" y="19"/>
                      <a:pt x="144" y="20"/>
                    </a:cubicBezTo>
                    <a:cubicBezTo>
                      <a:pt x="144" y="21"/>
                      <a:pt x="144" y="21"/>
                      <a:pt x="145" y="22"/>
                    </a:cubicBezTo>
                    <a:cubicBezTo>
                      <a:pt x="145" y="22"/>
                      <a:pt x="145" y="22"/>
                      <a:pt x="146" y="22"/>
                    </a:cubicBezTo>
                    <a:cubicBezTo>
                      <a:pt x="146" y="21"/>
                      <a:pt x="145" y="21"/>
                      <a:pt x="145" y="21"/>
                    </a:cubicBezTo>
                    <a:cubicBezTo>
                      <a:pt x="145" y="20"/>
                      <a:pt x="145" y="20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8" y="19"/>
                      <a:pt x="149" y="20"/>
                      <a:pt x="149" y="20"/>
                    </a:cubicBezTo>
                    <a:cubicBezTo>
                      <a:pt x="149" y="21"/>
                      <a:pt x="149" y="22"/>
                      <a:pt x="149" y="23"/>
                    </a:cubicBezTo>
                    <a:cubicBezTo>
                      <a:pt x="148" y="24"/>
                      <a:pt x="147" y="25"/>
                      <a:pt x="146" y="25"/>
                    </a:cubicBezTo>
                    <a:cubicBezTo>
                      <a:pt x="142" y="26"/>
                      <a:pt x="100" y="25"/>
                      <a:pt x="100" y="25"/>
                    </a:cubicBezTo>
                    <a:cubicBezTo>
                      <a:pt x="95" y="26"/>
                      <a:pt x="89" y="25"/>
                      <a:pt x="85" y="27"/>
                    </a:cubicBezTo>
                    <a:cubicBezTo>
                      <a:pt x="83" y="28"/>
                      <a:pt x="82" y="30"/>
                      <a:pt x="82" y="32"/>
                    </a:cubicBezTo>
                    <a:cubicBezTo>
                      <a:pt x="80" y="33"/>
                      <a:pt x="79" y="35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35"/>
                      <a:pt x="79" y="34"/>
                      <a:pt x="79" y="32"/>
                    </a:cubicBezTo>
                    <a:cubicBezTo>
                      <a:pt x="80" y="32"/>
                      <a:pt x="80" y="30"/>
                      <a:pt x="80" y="29"/>
                    </a:cubicBezTo>
                    <a:cubicBezTo>
                      <a:pt x="82" y="26"/>
                      <a:pt x="84" y="23"/>
                      <a:pt x="86" y="21"/>
                    </a:cubicBezTo>
                    <a:cubicBezTo>
                      <a:pt x="87" y="20"/>
                      <a:pt x="89" y="20"/>
                      <a:pt x="91" y="20"/>
                    </a:cubicBezTo>
                    <a:cubicBezTo>
                      <a:pt x="93" y="21"/>
                      <a:pt x="95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7" y="20"/>
                      <a:pt x="96" y="20"/>
                      <a:pt x="95" y="19"/>
                    </a:cubicBezTo>
                    <a:cubicBezTo>
                      <a:pt x="93" y="19"/>
                      <a:pt x="92" y="20"/>
                      <a:pt x="90" y="2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1" y="18"/>
                      <a:pt x="93" y="17"/>
                      <a:pt x="95" y="16"/>
                    </a:cubicBezTo>
                    <a:cubicBezTo>
                      <a:pt x="97" y="15"/>
                      <a:pt x="99" y="15"/>
                      <a:pt x="100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7" y="13"/>
                      <a:pt x="110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6" y="14"/>
                      <a:pt x="116" y="15"/>
                      <a:pt x="117" y="15"/>
                    </a:cubicBezTo>
                    <a:cubicBezTo>
                      <a:pt x="117" y="15"/>
                      <a:pt x="116" y="14"/>
                      <a:pt x="116" y="14"/>
                    </a:cubicBezTo>
                    <a:cubicBezTo>
                      <a:pt x="117" y="14"/>
                      <a:pt x="118" y="14"/>
                      <a:pt x="119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19" y="16"/>
                      <a:pt x="119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1" y="15"/>
                      <a:pt x="120" y="15"/>
                      <a:pt x="120" y="15"/>
                    </a:cubicBezTo>
                    <a:cubicBezTo>
                      <a:pt x="124" y="15"/>
                      <a:pt x="127" y="16"/>
                      <a:pt x="130" y="17"/>
                    </a:cubicBezTo>
                    <a:cubicBezTo>
                      <a:pt x="131" y="18"/>
                      <a:pt x="132" y="18"/>
                      <a:pt x="133" y="18"/>
                    </a:cubicBezTo>
                    <a:cubicBezTo>
                      <a:pt x="132" y="17"/>
                      <a:pt x="131" y="17"/>
                      <a:pt x="129" y="16"/>
                    </a:cubicBezTo>
                    <a:cubicBezTo>
                      <a:pt x="129" y="16"/>
                      <a:pt x="127" y="16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9" y="15"/>
                      <a:pt x="130" y="14"/>
                      <a:pt x="131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1"/>
                      <a:pt x="131" y="12"/>
                      <a:pt x="130" y="12"/>
                    </a:cubicBezTo>
                    <a:cubicBezTo>
                      <a:pt x="128" y="12"/>
                      <a:pt x="128" y="15"/>
                      <a:pt x="126" y="15"/>
                    </a:cubicBezTo>
                    <a:cubicBezTo>
                      <a:pt x="123" y="14"/>
                      <a:pt x="121" y="14"/>
                      <a:pt x="118" y="13"/>
                    </a:cubicBezTo>
                    <a:cubicBezTo>
                      <a:pt x="117" y="13"/>
                      <a:pt x="116" y="13"/>
                      <a:pt x="115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12"/>
                      <a:pt x="111" y="11"/>
                      <a:pt x="112" y="1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3"/>
                      <a:pt x="127" y="2"/>
                      <a:pt x="128" y="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7" y="1"/>
                      <a:pt x="127" y="1"/>
                    </a:cubicBezTo>
                    <a:cubicBezTo>
                      <a:pt x="126" y="2"/>
                      <a:pt x="125" y="3"/>
                      <a:pt x="125" y="3"/>
                    </a:cubicBezTo>
                    <a:cubicBezTo>
                      <a:pt x="125" y="3"/>
                      <a:pt x="112" y="9"/>
                      <a:pt x="112" y="9"/>
                    </a:cubicBezTo>
                    <a:cubicBezTo>
                      <a:pt x="110" y="10"/>
                      <a:pt x="108" y="11"/>
                      <a:pt x="106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2"/>
                      <a:pt x="103" y="12"/>
                      <a:pt x="102" y="12"/>
                    </a:cubicBezTo>
                    <a:cubicBezTo>
                      <a:pt x="102" y="13"/>
                      <a:pt x="101" y="13"/>
                      <a:pt x="100" y="13"/>
                    </a:cubicBezTo>
                    <a:cubicBezTo>
                      <a:pt x="94" y="15"/>
                      <a:pt x="88" y="18"/>
                      <a:pt x="83" y="23"/>
                    </a:cubicBezTo>
                    <a:cubicBezTo>
                      <a:pt x="84" y="22"/>
                      <a:pt x="84" y="21"/>
                      <a:pt x="84" y="21"/>
                    </a:cubicBezTo>
                    <a:cubicBezTo>
                      <a:pt x="84" y="20"/>
                      <a:pt x="84" y="19"/>
                      <a:pt x="83" y="19"/>
                    </a:cubicBezTo>
                    <a:cubicBezTo>
                      <a:pt x="83" y="18"/>
                      <a:pt x="83" y="18"/>
                      <a:pt x="83" y="17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9"/>
                      <a:pt x="81" y="21"/>
                      <a:pt x="82" y="22"/>
                    </a:cubicBezTo>
                    <a:cubicBezTo>
                      <a:pt x="82" y="23"/>
                      <a:pt x="83" y="24"/>
                      <a:pt x="82" y="24"/>
                    </a:cubicBezTo>
                    <a:cubicBezTo>
                      <a:pt x="80" y="27"/>
                      <a:pt x="79" y="30"/>
                      <a:pt x="77" y="33"/>
                    </a:cubicBezTo>
                    <a:cubicBezTo>
                      <a:pt x="77" y="33"/>
                      <a:pt x="76" y="33"/>
                      <a:pt x="76" y="32"/>
                    </a:cubicBezTo>
                    <a:cubicBezTo>
                      <a:pt x="78" y="30"/>
                      <a:pt x="79" y="28"/>
                      <a:pt x="79" y="25"/>
                    </a:cubicBezTo>
                    <a:cubicBezTo>
                      <a:pt x="80" y="25"/>
                      <a:pt x="79" y="25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1"/>
                      <a:pt x="78" y="20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23"/>
                      <a:pt x="80" y="27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30"/>
                      <a:pt x="76" y="31"/>
                      <a:pt x="76" y="32"/>
                    </a:cubicBezTo>
                    <a:cubicBezTo>
                      <a:pt x="74" y="31"/>
                      <a:pt x="74" y="30"/>
                      <a:pt x="73" y="29"/>
                    </a:cubicBezTo>
                    <a:cubicBezTo>
                      <a:pt x="72" y="28"/>
                      <a:pt x="72" y="26"/>
                      <a:pt x="73" y="25"/>
                    </a:cubicBezTo>
                    <a:cubicBezTo>
                      <a:pt x="73" y="23"/>
                      <a:pt x="73" y="22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1" y="26"/>
                    </a:cubicBezTo>
                    <a:cubicBezTo>
                      <a:pt x="72" y="27"/>
                      <a:pt x="72" y="28"/>
                      <a:pt x="73" y="29"/>
                    </a:cubicBezTo>
                    <a:cubicBezTo>
                      <a:pt x="73" y="30"/>
                      <a:pt x="74" y="31"/>
                      <a:pt x="75" y="32"/>
                    </a:cubicBezTo>
                    <a:cubicBezTo>
                      <a:pt x="75" y="33"/>
                      <a:pt x="74" y="33"/>
                      <a:pt x="74" y="33"/>
                    </a:cubicBezTo>
                    <a:cubicBezTo>
                      <a:pt x="74" y="33"/>
                      <a:pt x="74" y="32"/>
                      <a:pt x="73" y="32"/>
                    </a:cubicBezTo>
                    <a:cubicBezTo>
                      <a:pt x="72" y="28"/>
                      <a:pt x="70" y="26"/>
                      <a:pt x="67" y="23"/>
                    </a:cubicBezTo>
                    <a:cubicBezTo>
                      <a:pt x="67" y="23"/>
                      <a:pt x="67" y="22"/>
                      <a:pt x="67" y="22"/>
                    </a:cubicBezTo>
                    <a:cubicBezTo>
                      <a:pt x="68" y="21"/>
                      <a:pt x="68" y="19"/>
                      <a:pt x="68" y="18"/>
                    </a:cubicBezTo>
                    <a:cubicBezTo>
                      <a:pt x="68" y="18"/>
                      <a:pt x="67" y="18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9"/>
                      <a:pt x="66" y="20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1" y="18"/>
                      <a:pt x="56" y="15"/>
                      <a:pt x="51" y="1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4"/>
                      <a:pt x="55" y="16"/>
                      <a:pt x="55" y="16"/>
                    </a:cubicBezTo>
                    <a:cubicBezTo>
                      <a:pt x="57" y="17"/>
                      <a:pt x="58" y="18"/>
                      <a:pt x="60" y="19"/>
                    </a:cubicBezTo>
                    <a:cubicBezTo>
                      <a:pt x="66" y="22"/>
                      <a:pt x="70" y="28"/>
                      <a:pt x="73" y="34"/>
                    </a:cubicBezTo>
                    <a:cubicBezTo>
                      <a:pt x="73" y="35"/>
                      <a:pt x="74" y="35"/>
                      <a:pt x="73" y="36"/>
                    </a:cubicBezTo>
                    <a:cubicBezTo>
                      <a:pt x="72" y="34"/>
                      <a:pt x="71" y="34"/>
                      <a:pt x="70" y="32"/>
                    </a:cubicBezTo>
                    <a:cubicBezTo>
                      <a:pt x="69" y="30"/>
                      <a:pt x="68" y="28"/>
                      <a:pt x="66" y="27"/>
                    </a:cubicBezTo>
                    <a:cubicBezTo>
                      <a:pt x="66" y="26"/>
                      <a:pt x="64" y="26"/>
                      <a:pt x="6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32" y="26"/>
                      <a:pt x="20" y="26"/>
                      <a:pt x="6" y="26"/>
                    </a:cubicBezTo>
                    <a:cubicBezTo>
                      <a:pt x="4" y="26"/>
                      <a:pt x="2" y="25"/>
                      <a:pt x="2" y="23"/>
                    </a:cubicBezTo>
                    <a:cubicBezTo>
                      <a:pt x="1" y="22"/>
                      <a:pt x="1" y="21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7" y="21"/>
                      <a:pt x="7" y="20"/>
                      <a:pt x="6" y="20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3" y="18"/>
                      <a:pt x="2" y="18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5"/>
                      <a:pt x="3" y="27"/>
                      <a:pt x="5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5" y="27"/>
                      <a:pt x="60" y="27"/>
                      <a:pt x="64" y="27"/>
                    </a:cubicBezTo>
                    <a:cubicBezTo>
                      <a:pt x="66" y="28"/>
                      <a:pt x="67" y="29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4" y="29"/>
                      <a:pt x="59" y="28"/>
                      <a:pt x="54" y="28"/>
                    </a:cubicBezTo>
                    <a:cubicBezTo>
                      <a:pt x="53" y="28"/>
                      <a:pt x="51" y="29"/>
                      <a:pt x="49" y="29"/>
                    </a:cubicBezTo>
                    <a:cubicBezTo>
                      <a:pt x="48" y="30"/>
                      <a:pt x="47" y="29"/>
                      <a:pt x="47" y="29"/>
                    </a:cubicBezTo>
                    <a:cubicBezTo>
                      <a:pt x="45" y="27"/>
                      <a:pt x="42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5" y="31"/>
                      <a:pt x="43" y="32"/>
                      <a:pt x="41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8" y="31"/>
                      <a:pt x="37" y="31"/>
                      <a:pt x="35" y="31"/>
                    </a:cubicBezTo>
                    <a:cubicBezTo>
                      <a:pt x="35" y="31"/>
                      <a:pt x="35" y="31"/>
                      <a:pt x="34" y="31"/>
                    </a:cubicBezTo>
                    <a:cubicBezTo>
                      <a:pt x="35" y="32"/>
                      <a:pt x="36" y="32"/>
                      <a:pt x="36" y="33"/>
                    </a:cubicBez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34"/>
                      <a:pt x="39" y="34"/>
                      <a:pt x="39" y="34"/>
                    </a:cubicBezTo>
                    <a:cubicBezTo>
                      <a:pt x="37" y="35"/>
                      <a:pt x="35" y="37"/>
                      <a:pt x="33" y="37"/>
                    </a:cubicBezTo>
                    <a:cubicBezTo>
                      <a:pt x="30" y="37"/>
                      <a:pt x="27" y="36"/>
                      <a:pt x="26" y="34"/>
                    </a:cubicBezTo>
                    <a:cubicBezTo>
                      <a:pt x="25" y="33"/>
                      <a:pt x="23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3"/>
                      <a:pt x="23" y="34"/>
                      <a:pt x="24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7" y="36"/>
                      <a:pt x="28" y="37"/>
                      <a:pt x="29" y="37"/>
                    </a:cubicBezTo>
                    <a:cubicBezTo>
                      <a:pt x="30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7" y="39"/>
                      <a:pt x="22" y="39"/>
                      <a:pt x="17" y="39"/>
                    </a:cubicBezTo>
                    <a:cubicBezTo>
                      <a:pt x="16" y="39"/>
                      <a:pt x="15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4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11" y="40"/>
                      <a:pt x="10" y="40"/>
                      <a:pt x="9" y="41"/>
                    </a:cubicBezTo>
                    <a:cubicBezTo>
                      <a:pt x="9" y="41"/>
                      <a:pt x="8" y="42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9" y="43"/>
                      <a:pt x="10" y="43"/>
                    </a:cubicBezTo>
                    <a:cubicBezTo>
                      <a:pt x="11" y="43"/>
                      <a:pt x="12" y="41"/>
                      <a:pt x="13" y="40"/>
                    </a:cubicBezTo>
                    <a:cubicBezTo>
                      <a:pt x="15" y="39"/>
                      <a:pt x="17" y="39"/>
                      <a:pt x="18" y="40"/>
                    </a:cubicBezTo>
                    <a:cubicBezTo>
                      <a:pt x="19" y="40"/>
                      <a:pt x="18" y="40"/>
                      <a:pt x="1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4" y="40"/>
                      <a:pt x="26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30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4" y="37"/>
                      <a:pt x="35" y="37"/>
                      <a:pt x="35" y="37"/>
                    </a:cubicBezTo>
                    <a:cubicBezTo>
                      <a:pt x="35" y="38"/>
                      <a:pt x="35" y="39"/>
                      <a:pt x="34" y="39"/>
                    </a:cubicBezTo>
                    <a:cubicBezTo>
                      <a:pt x="34" y="42"/>
                      <a:pt x="33" y="45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5"/>
                      <a:pt x="34" y="42"/>
                      <a:pt x="35" y="40"/>
                    </a:cubicBezTo>
                    <a:cubicBezTo>
                      <a:pt x="36" y="36"/>
                      <a:pt x="40" y="35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5"/>
                      <a:pt x="41" y="37"/>
                      <a:pt x="41" y="40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3" y="39"/>
                    </a:cubicBezTo>
                    <a:cubicBezTo>
                      <a:pt x="43" y="37"/>
                      <a:pt x="42" y="34"/>
                      <a:pt x="44" y="32"/>
                    </a:cubicBezTo>
                    <a:cubicBezTo>
                      <a:pt x="48" y="31"/>
                      <a:pt x="51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30"/>
                      <a:pt x="54" y="31"/>
                      <a:pt x="54" y="32"/>
                    </a:cubicBezTo>
                    <a:cubicBezTo>
                      <a:pt x="52" y="34"/>
                      <a:pt x="52" y="38"/>
                      <a:pt x="53" y="41"/>
                    </a:cubicBezTo>
                    <a:cubicBezTo>
                      <a:pt x="53" y="42"/>
                      <a:pt x="52" y="43"/>
                      <a:pt x="51" y="44"/>
                    </a:cubicBezTo>
                    <a:cubicBezTo>
                      <a:pt x="51" y="44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3" y="44"/>
                      <a:pt x="53" y="42"/>
                    </a:cubicBezTo>
                    <a:cubicBezTo>
                      <a:pt x="53" y="43"/>
                      <a:pt x="54" y="43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cubicBezTo>
                      <a:pt x="55" y="42"/>
                      <a:pt x="55" y="42"/>
                      <a:pt x="55" y="43"/>
                    </a:cubicBezTo>
                    <a:cubicBezTo>
                      <a:pt x="56" y="43"/>
                      <a:pt x="57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1"/>
                      <a:pt x="56" y="41"/>
                      <a:pt x="54" y="41"/>
                    </a:cubicBezTo>
                    <a:cubicBezTo>
                      <a:pt x="53" y="39"/>
                      <a:pt x="53" y="38"/>
                      <a:pt x="53" y="36"/>
                    </a:cubicBezTo>
                    <a:cubicBezTo>
                      <a:pt x="53" y="35"/>
                      <a:pt x="53" y="34"/>
                      <a:pt x="54" y="33"/>
                    </a:cubicBezTo>
                    <a:cubicBezTo>
                      <a:pt x="54" y="32"/>
                      <a:pt x="55" y="32"/>
                      <a:pt x="55" y="31"/>
                    </a:cubicBezTo>
                    <a:cubicBezTo>
                      <a:pt x="56" y="30"/>
                      <a:pt x="57" y="30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7" y="31"/>
                      <a:pt x="57" y="32"/>
                      <a:pt x="56" y="33"/>
                    </a:cubicBezTo>
                    <a:cubicBezTo>
                      <a:pt x="55" y="34"/>
                      <a:pt x="55" y="36"/>
                      <a:pt x="56" y="37"/>
                    </a:cubicBezTo>
                    <a:cubicBezTo>
                      <a:pt x="56" y="38"/>
                      <a:pt x="56" y="39"/>
                      <a:pt x="57" y="39"/>
                    </a:cubicBezTo>
                    <a:cubicBezTo>
                      <a:pt x="57" y="38"/>
                      <a:pt x="57" y="37"/>
                      <a:pt x="58" y="36"/>
                    </a:cubicBezTo>
                    <a:cubicBezTo>
                      <a:pt x="57" y="35"/>
                      <a:pt x="56" y="33"/>
                      <a:pt x="57" y="32"/>
                    </a:cubicBezTo>
                    <a:cubicBezTo>
                      <a:pt x="58" y="31"/>
                      <a:pt x="59" y="30"/>
                      <a:pt x="60" y="30"/>
                    </a:cubicBezTo>
                    <a:cubicBezTo>
                      <a:pt x="62" y="30"/>
                      <a:pt x="65" y="31"/>
                      <a:pt x="67" y="32"/>
                    </a:cubicBezTo>
                    <a:cubicBezTo>
                      <a:pt x="67" y="32"/>
                      <a:pt x="68" y="32"/>
                      <a:pt x="68" y="33"/>
                    </a:cubicBezTo>
                    <a:cubicBezTo>
                      <a:pt x="68" y="34"/>
                      <a:pt x="67" y="36"/>
                      <a:pt x="66" y="36"/>
                    </a:cubicBezTo>
                    <a:cubicBezTo>
                      <a:pt x="65" y="37"/>
                      <a:pt x="63" y="37"/>
                      <a:pt x="62" y="36"/>
                    </a:cubicBezTo>
                    <a:cubicBezTo>
                      <a:pt x="62" y="35"/>
                      <a:pt x="61" y="34"/>
                      <a:pt x="61" y="33"/>
                    </a:cubicBezTo>
                    <a:cubicBezTo>
                      <a:pt x="62" y="33"/>
                      <a:pt x="63" y="32"/>
                      <a:pt x="64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5" y="33"/>
                      <a:pt x="65" y="32"/>
                      <a:pt x="65" y="32"/>
                    </a:cubicBezTo>
                    <a:cubicBezTo>
                      <a:pt x="65" y="32"/>
                      <a:pt x="65" y="31"/>
                      <a:pt x="64" y="31"/>
                    </a:cubicBezTo>
                    <a:cubicBezTo>
                      <a:pt x="63" y="31"/>
                      <a:pt x="62" y="31"/>
                      <a:pt x="61" y="32"/>
                    </a:cubicBezTo>
                    <a:cubicBezTo>
                      <a:pt x="60" y="33"/>
                      <a:pt x="60" y="34"/>
                      <a:pt x="60" y="35"/>
                    </a:cubicBezTo>
                    <a:cubicBezTo>
                      <a:pt x="61" y="36"/>
                      <a:pt x="62" y="38"/>
                      <a:pt x="63" y="38"/>
                    </a:cubicBezTo>
                    <a:cubicBezTo>
                      <a:pt x="65" y="38"/>
                      <a:pt x="67" y="38"/>
                      <a:pt x="69" y="36"/>
                    </a:cubicBezTo>
                    <a:cubicBezTo>
                      <a:pt x="69" y="35"/>
                      <a:pt x="69" y="35"/>
                      <a:pt x="70" y="34"/>
                    </a:cubicBezTo>
                    <a:cubicBezTo>
                      <a:pt x="72" y="35"/>
                      <a:pt x="74" y="38"/>
                      <a:pt x="75" y="40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2"/>
                      <a:pt x="76" y="42"/>
                      <a:pt x="76" y="41"/>
                    </a:cubicBezTo>
                    <a:cubicBezTo>
                      <a:pt x="77" y="38"/>
                      <a:pt x="79" y="36"/>
                      <a:pt x="81" y="34"/>
                    </a:cubicBezTo>
                    <a:cubicBezTo>
                      <a:pt x="82" y="33"/>
                      <a:pt x="82" y="34"/>
                      <a:pt x="82" y="35"/>
                    </a:cubicBezTo>
                    <a:cubicBezTo>
                      <a:pt x="83" y="37"/>
                      <a:pt x="84" y="38"/>
                      <a:pt x="86" y="38"/>
                    </a:cubicBezTo>
                    <a:cubicBezTo>
                      <a:pt x="88" y="39"/>
                      <a:pt x="90" y="38"/>
                      <a:pt x="91" y="37"/>
                    </a:cubicBezTo>
                    <a:cubicBezTo>
                      <a:pt x="92" y="36"/>
                      <a:pt x="92" y="34"/>
                      <a:pt x="91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7" y="32"/>
                      <a:pt x="87" y="32"/>
                      <a:pt x="86" y="3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3"/>
                      <a:pt x="88" y="33"/>
                      <a:pt x="88" y="33"/>
                    </a:cubicBezTo>
                    <a:cubicBezTo>
                      <a:pt x="89" y="32"/>
                      <a:pt x="89" y="33"/>
                      <a:pt x="90" y="33"/>
                    </a:cubicBezTo>
                    <a:cubicBezTo>
                      <a:pt x="90" y="33"/>
                      <a:pt x="90" y="34"/>
                      <a:pt x="91" y="35"/>
                    </a:cubicBezTo>
                    <a:cubicBezTo>
                      <a:pt x="90" y="36"/>
                      <a:pt x="90" y="37"/>
                      <a:pt x="89" y="37"/>
                    </a:cubicBezTo>
                    <a:cubicBezTo>
                      <a:pt x="88" y="38"/>
                      <a:pt x="86" y="37"/>
                      <a:pt x="85" y="36"/>
                    </a:cubicBezTo>
                    <a:cubicBezTo>
                      <a:pt x="84" y="36"/>
                      <a:pt x="84" y="35"/>
                      <a:pt x="83" y="34"/>
                    </a:cubicBezTo>
                    <a:cubicBezTo>
                      <a:pt x="83" y="34"/>
                      <a:pt x="83" y="33"/>
                      <a:pt x="83" y="32"/>
                    </a:cubicBezTo>
                    <a:cubicBezTo>
                      <a:pt x="85" y="31"/>
                      <a:pt x="87" y="30"/>
                      <a:pt x="90" y="30"/>
                    </a:cubicBezTo>
                    <a:cubicBezTo>
                      <a:pt x="91" y="30"/>
                      <a:pt x="92" y="31"/>
                      <a:pt x="92" y="32"/>
                    </a:cubicBezTo>
                    <a:cubicBezTo>
                      <a:pt x="94" y="34"/>
                      <a:pt x="92" y="37"/>
                      <a:pt x="93" y="39"/>
                    </a:cubicBezTo>
                    <a:cubicBezTo>
                      <a:pt x="94" y="39"/>
                      <a:pt x="94" y="38"/>
                      <a:pt x="94" y="38"/>
                    </a:cubicBezTo>
                    <a:cubicBezTo>
                      <a:pt x="95" y="36"/>
                      <a:pt x="94" y="34"/>
                      <a:pt x="94" y="33"/>
                    </a:cubicBezTo>
                    <a:cubicBezTo>
                      <a:pt x="93" y="32"/>
                      <a:pt x="93" y="31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1"/>
                      <a:pt x="94" y="31"/>
                      <a:pt x="95" y="32"/>
                    </a:cubicBezTo>
                    <a:cubicBezTo>
                      <a:pt x="96" y="35"/>
                      <a:pt x="97" y="37"/>
                      <a:pt x="97" y="40"/>
                    </a:cubicBezTo>
                    <a:cubicBezTo>
                      <a:pt x="97" y="41"/>
                      <a:pt x="95" y="42"/>
                      <a:pt x="94" y="43"/>
                    </a:cubicBezTo>
                    <a:cubicBezTo>
                      <a:pt x="93" y="43"/>
                      <a:pt x="93" y="44"/>
                      <a:pt x="93" y="44"/>
                    </a:cubicBezTo>
                    <a:cubicBezTo>
                      <a:pt x="93" y="44"/>
                      <a:pt x="94" y="44"/>
                      <a:pt x="95" y="44"/>
                    </a:cubicBezTo>
                    <a:cubicBezTo>
                      <a:pt x="95" y="44"/>
                      <a:pt x="96" y="42"/>
                      <a:pt x="97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3"/>
                      <a:pt x="96" y="43"/>
                      <a:pt x="97" y="44"/>
                    </a:cubicBezTo>
                    <a:cubicBezTo>
                      <a:pt x="97" y="43"/>
                      <a:pt x="97" y="42"/>
                      <a:pt x="97" y="41"/>
                    </a:cubicBezTo>
                    <a:cubicBezTo>
                      <a:pt x="98" y="42"/>
                      <a:pt x="98" y="43"/>
                      <a:pt x="98" y="43"/>
                    </a:cubicBezTo>
                    <a:cubicBezTo>
                      <a:pt x="99" y="44"/>
                      <a:pt x="99" y="45"/>
                      <a:pt x="100" y="46"/>
                    </a:cubicBezTo>
                    <a:cubicBezTo>
                      <a:pt x="101" y="45"/>
                      <a:pt x="100" y="45"/>
                      <a:pt x="100" y="44"/>
                    </a:cubicBezTo>
                    <a:cubicBezTo>
                      <a:pt x="100" y="43"/>
                      <a:pt x="99" y="43"/>
                      <a:pt x="99" y="42"/>
                    </a:cubicBezTo>
                    <a:cubicBezTo>
                      <a:pt x="97" y="40"/>
                      <a:pt x="98" y="36"/>
                      <a:pt x="96" y="34"/>
                    </a:cubicBezTo>
                    <a:cubicBezTo>
                      <a:pt x="96" y="32"/>
                      <a:pt x="95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6" y="30"/>
                      <a:pt x="98" y="31"/>
                      <a:pt x="100" y="31"/>
                    </a:cubicBezTo>
                    <a:cubicBezTo>
                      <a:pt x="103" y="32"/>
                      <a:pt x="107" y="32"/>
                      <a:pt x="108" y="35"/>
                    </a:cubicBezTo>
                    <a:cubicBezTo>
                      <a:pt x="108" y="37"/>
                      <a:pt x="109" y="39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1" y="39"/>
                      <a:pt x="111" y="39"/>
                    </a:cubicBezTo>
                    <a:cubicBezTo>
                      <a:pt x="110" y="36"/>
                      <a:pt x="108" y="36"/>
                      <a:pt x="107" y="34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8" y="34"/>
                      <a:pt x="110" y="34"/>
                      <a:pt x="111" y="35"/>
                    </a:cubicBezTo>
                    <a:cubicBezTo>
                      <a:pt x="114" y="36"/>
                      <a:pt x="117" y="39"/>
                      <a:pt x="117" y="43"/>
                    </a:cubicBezTo>
                    <a:cubicBezTo>
                      <a:pt x="117" y="46"/>
                      <a:pt x="117" y="48"/>
                      <a:pt x="116" y="51"/>
                    </a:cubicBezTo>
                    <a:cubicBezTo>
                      <a:pt x="116" y="51"/>
                      <a:pt x="115" y="52"/>
                      <a:pt x="115" y="52"/>
                    </a:cubicBezTo>
                    <a:cubicBezTo>
                      <a:pt x="116" y="52"/>
                      <a:pt x="116" y="51"/>
                      <a:pt x="116" y="51"/>
                    </a:cubicBezTo>
                    <a:cubicBezTo>
                      <a:pt x="118" y="48"/>
                      <a:pt x="119" y="45"/>
                      <a:pt x="118" y="41"/>
                    </a:cubicBezTo>
                    <a:cubicBezTo>
                      <a:pt x="118" y="41"/>
                      <a:pt x="117" y="40"/>
                      <a:pt x="117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0"/>
                      <a:pt x="119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8" y="38"/>
                      <a:pt x="118" y="38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9"/>
                      <a:pt x="116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7"/>
                      <a:pt x="120" y="39"/>
                      <a:pt x="122" y="39"/>
                    </a:cubicBezTo>
                    <a:cubicBezTo>
                      <a:pt x="122" y="39"/>
                      <a:pt x="123" y="40"/>
                      <a:pt x="123" y="40"/>
                    </a:cubicBezTo>
                    <a:cubicBezTo>
                      <a:pt x="125" y="40"/>
                      <a:pt x="127" y="41"/>
                      <a:pt x="129" y="41"/>
                    </a:cubicBezTo>
                    <a:cubicBezTo>
                      <a:pt x="130" y="41"/>
                      <a:pt x="131" y="42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1"/>
                      <a:pt x="131" y="41"/>
                      <a:pt x="131" y="41"/>
                    </a:cubicBezTo>
                    <a:cubicBezTo>
                      <a:pt x="127" y="40"/>
                      <a:pt x="124" y="39"/>
                      <a:pt x="121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3" y="38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8"/>
                      <a:pt x="121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0" y="38"/>
                      <a:pt x="118" y="37"/>
                      <a:pt x="117" y="36"/>
                    </a:cubicBezTo>
                    <a:cubicBezTo>
                      <a:pt x="116" y="36"/>
                      <a:pt x="116" y="36"/>
                      <a:pt x="115" y="36"/>
                    </a:cubicBezTo>
                    <a:cubicBezTo>
                      <a:pt x="114" y="35"/>
                      <a:pt x="113" y="35"/>
                      <a:pt x="112" y="34"/>
                    </a:cubicBezTo>
                    <a:cubicBezTo>
                      <a:pt x="109" y="33"/>
                      <a:pt x="106" y="32"/>
                      <a:pt x="103" y="31"/>
                    </a:cubicBezTo>
                    <a:cubicBezTo>
                      <a:pt x="102" y="31"/>
                      <a:pt x="102" y="30"/>
                      <a:pt x="101" y="30"/>
                    </a:cubicBezTo>
                    <a:cubicBezTo>
                      <a:pt x="100" y="30"/>
                      <a:pt x="99" y="30"/>
                      <a:pt x="97" y="29"/>
                    </a:cubicBezTo>
                    <a:cubicBezTo>
                      <a:pt x="94" y="28"/>
                      <a:pt x="88" y="28"/>
                      <a:pt x="85" y="30"/>
                    </a:cubicBezTo>
                    <a:cubicBezTo>
                      <a:pt x="84" y="30"/>
                      <a:pt x="84" y="31"/>
                      <a:pt x="84" y="31"/>
                    </a:cubicBezTo>
                    <a:cubicBezTo>
                      <a:pt x="85" y="28"/>
                      <a:pt x="87" y="27"/>
                      <a:pt x="90" y="27"/>
                    </a:cubicBezTo>
                    <a:cubicBezTo>
                      <a:pt x="109" y="27"/>
                      <a:pt x="126" y="27"/>
                      <a:pt x="144" y="26"/>
                    </a:cubicBezTo>
                    <a:cubicBezTo>
                      <a:pt x="146" y="26"/>
                      <a:pt x="148" y="26"/>
                      <a:pt x="150" y="24"/>
                    </a:cubicBezTo>
                    <a:cubicBezTo>
                      <a:pt x="150" y="23"/>
                      <a:pt x="150" y="21"/>
                      <a:pt x="150" y="20"/>
                    </a:cubicBezTo>
                    <a:close/>
                    <a:moveTo>
                      <a:pt x="76" y="37"/>
                    </a:moveTo>
                    <a:cubicBezTo>
                      <a:pt x="76" y="37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5" y="37"/>
                      <a:pt x="75" y="37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4" y="34"/>
                      <a:pt x="75" y="34"/>
                      <a:pt x="75" y="33"/>
                    </a:cubicBezTo>
                    <a:cubicBezTo>
                      <a:pt x="76" y="33"/>
                      <a:pt x="76" y="34"/>
                      <a:pt x="77" y="35"/>
                    </a:cubicBezTo>
                    <a:cubicBezTo>
                      <a:pt x="77" y="35"/>
                      <a:pt x="76" y="36"/>
                      <a:pt x="7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9" name="Freeform 105"/>
              <p:cNvSpPr>
                <a:spLocks/>
              </p:cNvSpPr>
              <p:nvPr/>
            </p:nvSpPr>
            <p:spPr bwMode="auto">
              <a:xfrm>
                <a:off x="2142331" y="3282901"/>
                <a:ext cx="79375" cy="33338"/>
              </a:xfrm>
              <a:custGeom>
                <a:avLst/>
                <a:gdLst>
                  <a:gd name="T0" fmla="*/ 6 w 7"/>
                  <a:gd name="T1" fmla="*/ 1 h 3"/>
                  <a:gd name="T2" fmla="*/ 7 w 7"/>
                  <a:gd name="T3" fmla="*/ 1 h 3"/>
                  <a:gd name="T4" fmla="*/ 0 w 7"/>
                  <a:gd name="T5" fmla="*/ 3 h 3"/>
                  <a:gd name="T6" fmla="*/ 0 w 7"/>
                  <a:gd name="T7" fmla="*/ 3 h 3"/>
                  <a:gd name="T8" fmla="*/ 0 w 7"/>
                  <a:gd name="T9" fmla="*/ 3 h 3"/>
                  <a:gd name="T10" fmla="*/ 6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6" y="1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0" name="Freeform 106"/>
              <p:cNvSpPr>
                <a:spLocks/>
              </p:cNvSpPr>
              <p:nvPr/>
            </p:nvSpPr>
            <p:spPr bwMode="auto">
              <a:xfrm>
                <a:off x="2108994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1" name="Freeform 107"/>
              <p:cNvSpPr>
                <a:spLocks/>
              </p:cNvSpPr>
              <p:nvPr/>
            </p:nvSpPr>
            <p:spPr bwMode="auto">
              <a:xfrm>
                <a:off x="1116806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2" name="Freeform 108"/>
              <p:cNvSpPr>
                <a:spLocks/>
              </p:cNvSpPr>
              <p:nvPr/>
            </p:nvSpPr>
            <p:spPr bwMode="auto">
              <a:xfrm>
                <a:off x="981869" y="3305126"/>
                <a:ext cx="66675" cy="34925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4" y="1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3" name="Freeform 109"/>
              <p:cNvSpPr>
                <a:spLocks/>
              </p:cNvSpPr>
              <p:nvPr/>
            </p:nvSpPr>
            <p:spPr bwMode="auto">
              <a:xfrm>
                <a:off x="2243931" y="3294013"/>
                <a:ext cx="55563" cy="57150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0 w 5"/>
                  <a:gd name="T5" fmla="*/ 5 h 5"/>
                  <a:gd name="T6" fmla="*/ 4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2"/>
                      <a:pt x="3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4" name="Freeform 110"/>
              <p:cNvSpPr>
                <a:spLocks/>
              </p:cNvSpPr>
              <p:nvPr/>
            </p:nvSpPr>
            <p:spPr bwMode="auto">
              <a:xfrm>
                <a:off x="1150144" y="33051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5" name="Freeform 111"/>
              <p:cNvSpPr>
                <a:spLocks/>
              </p:cNvSpPr>
              <p:nvPr/>
            </p:nvSpPr>
            <p:spPr bwMode="auto">
              <a:xfrm>
                <a:off x="2312194" y="3305126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1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6" name="Freeform 112"/>
              <p:cNvSpPr>
                <a:spLocks/>
              </p:cNvSpPr>
              <p:nvPr/>
            </p:nvSpPr>
            <p:spPr bwMode="auto">
              <a:xfrm>
                <a:off x="869156" y="3305126"/>
                <a:ext cx="22225" cy="23813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" name="Freeform 113"/>
              <p:cNvSpPr>
                <a:spLocks/>
              </p:cNvSpPr>
              <p:nvPr/>
            </p:nvSpPr>
            <p:spPr bwMode="auto">
              <a:xfrm>
                <a:off x="834231" y="3316238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8" name="Freeform 114"/>
              <p:cNvSpPr>
                <a:spLocks/>
              </p:cNvSpPr>
              <p:nvPr/>
            </p:nvSpPr>
            <p:spPr bwMode="auto">
              <a:xfrm>
                <a:off x="902494" y="3316238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9" name="Freeform 115"/>
              <p:cNvSpPr>
                <a:spLocks/>
              </p:cNvSpPr>
              <p:nvPr/>
            </p:nvSpPr>
            <p:spPr bwMode="auto">
              <a:xfrm>
                <a:off x="981869" y="332893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0" name="Freeform 116"/>
              <p:cNvSpPr>
                <a:spLocks/>
              </p:cNvSpPr>
              <p:nvPr/>
            </p:nvSpPr>
            <p:spPr bwMode="auto">
              <a:xfrm>
                <a:off x="2389981" y="332893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1" name="Freeform 117"/>
              <p:cNvSpPr>
                <a:spLocks/>
              </p:cNvSpPr>
              <p:nvPr/>
            </p:nvSpPr>
            <p:spPr bwMode="auto">
              <a:xfrm>
                <a:off x="2288381" y="33289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2" name="Freeform 118"/>
              <p:cNvSpPr>
                <a:spLocks/>
              </p:cNvSpPr>
              <p:nvPr/>
            </p:nvSpPr>
            <p:spPr bwMode="auto">
              <a:xfrm>
                <a:off x="2356644" y="33289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3" name="Freeform 119"/>
              <p:cNvSpPr>
                <a:spLocks/>
              </p:cNvSpPr>
              <p:nvPr/>
            </p:nvSpPr>
            <p:spPr bwMode="auto">
              <a:xfrm>
                <a:off x="858044" y="33400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4" name="Freeform 120"/>
              <p:cNvSpPr>
                <a:spLocks/>
              </p:cNvSpPr>
              <p:nvPr/>
            </p:nvSpPr>
            <p:spPr bwMode="auto">
              <a:xfrm>
                <a:off x="2266156" y="33400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5" name="Freeform 121"/>
              <p:cNvSpPr>
                <a:spLocks/>
              </p:cNvSpPr>
              <p:nvPr/>
            </p:nvSpPr>
            <p:spPr bwMode="auto">
              <a:xfrm>
                <a:off x="11279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6" name="Freeform 122"/>
              <p:cNvSpPr>
                <a:spLocks/>
              </p:cNvSpPr>
              <p:nvPr/>
            </p:nvSpPr>
            <p:spPr bwMode="auto">
              <a:xfrm>
                <a:off x="237886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7" name="Freeform 123"/>
              <p:cNvSpPr>
                <a:spLocks/>
              </p:cNvSpPr>
              <p:nvPr/>
            </p:nvSpPr>
            <p:spPr bwMode="auto">
              <a:xfrm>
                <a:off x="2323306" y="3351163"/>
                <a:ext cx="66675" cy="57150"/>
              </a:xfrm>
              <a:custGeom>
                <a:avLst/>
                <a:gdLst>
                  <a:gd name="T0" fmla="*/ 4 w 6"/>
                  <a:gd name="T1" fmla="*/ 1 h 5"/>
                  <a:gd name="T2" fmla="*/ 3 w 6"/>
                  <a:gd name="T3" fmla="*/ 2 h 5"/>
                  <a:gd name="T4" fmla="*/ 3 w 6"/>
                  <a:gd name="T5" fmla="*/ 2 h 5"/>
                  <a:gd name="T6" fmla="*/ 6 w 6"/>
                  <a:gd name="T7" fmla="*/ 5 h 5"/>
                  <a:gd name="T8" fmla="*/ 6 w 6"/>
                  <a:gd name="T9" fmla="*/ 5 h 5"/>
                  <a:gd name="T10" fmla="*/ 1 w 6"/>
                  <a:gd name="T11" fmla="*/ 3 h 5"/>
                  <a:gd name="T12" fmla="*/ 0 w 6"/>
                  <a:gd name="T13" fmla="*/ 3 h 5"/>
                  <a:gd name="T14" fmla="*/ 2 w 6"/>
                  <a:gd name="T15" fmla="*/ 2 h 5"/>
                  <a:gd name="T16" fmla="*/ 3 w 6"/>
                  <a:gd name="T17" fmla="*/ 1 h 5"/>
                  <a:gd name="T18" fmla="*/ 3 w 6"/>
                  <a:gd name="T19" fmla="*/ 0 h 5"/>
                  <a:gd name="T20" fmla="*/ 4 w 6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2" y="5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8" name="Freeform 124"/>
              <p:cNvSpPr>
                <a:spLocks/>
              </p:cNvSpPr>
              <p:nvPr/>
            </p:nvSpPr>
            <p:spPr bwMode="auto">
              <a:xfrm>
                <a:off x="21312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9" name="Freeform 125"/>
              <p:cNvSpPr>
                <a:spLocks/>
              </p:cNvSpPr>
              <p:nvPr/>
            </p:nvSpPr>
            <p:spPr bwMode="auto">
              <a:xfrm>
                <a:off x="970756" y="337338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0" name="Freeform 126"/>
              <p:cNvSpPr>
                <a:spLocks/>
              </p:cNvSpPr>
              <p:nvPr/>
            </p:nvSpPr>
            <p:spPr bwMode="auto">
              <a:xfrm>
                <a:off x="981869" y="3373388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0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1" name="Freeform 127"/>
              <p:cNvSpPr>
                <a:spLocks/>
              </p:cNvSpPr>
              <p:nvPr/>
            </p:nvSpPr>
            <p:spPr bwMode="auto">
              <a:xfrm>
                <a:off x="2120106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2" name="Freeform 128"/>
              <p:cNvSpPr>
                <a:spLocks/>
              </p:cNvSpPr>
              <p:nvPr/>
            </p:nvSpPr>
            <p:spPr bwMode="auto">
              <a:xfrm>
                <a:off x="2153444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3" name="Freeform 129"/>
              <p:cNvSpPr>
                <a:spLocks/>
              </p:cNvSpPr>
              <p:nvPr/>
            </p:nvSpPr>
            <p:spPr bwMode="auto">
              <a:xfrm>
                <a:off x="1094581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4" name="Freeform 130"/>
              <p:cNvSpPr>
                <a:spLocks/>
              </p:cNvSpPr>
              <p:nvPr/>
            </p:nvSpPr>
            <p:spPr bwMode="auto">
              <a:xfrm>
                <a:off x="1127919" y="338450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5" name="Freeform 131"/>
              <p:cNvSpPr>
                <a:spLocks/>
              </p:cNvSpPr>
              <p:nvPr/>
            </p:nvSpPr>
            <p:spPr bwMode="auto">
              <a:xfrm>
                <a:off x="2243931" y="3373388"/>
                <a:ext cx="55563" cy="68263"/>
              </a:xfrm>
              <a:custGeom>
                <a:avLst/>
                <a:gdLst>
                  <a:gd name="T0" fmla="*/ 4 w 5"/>
                  <a:gd name="T1" fmla="*/ 4 h 6"/>
                  <a:gd name="T2" fmla="*/ 4 w 5"/>
                  <a:gd name="T3" fmla="*/ 5 h 6"/>
                  <a:gd name="T4" fmla="*/ 2 w 5"/>
                  <a:gd name="T5" fmla="*/ 5 h 6"/>
                  <a:gd name="T6" fmla="*/ 0 w 5"/>
                  <a:gd name="T7" fmla="*/ 1 h 6"/>
                  <a:gd name="T8" fmla="*/ 1 w 5"/>
                  <a:gd name="T9" fmla="*/ 1 h 6"/>
                  <a:gd name="T10" fmla="*/ 4 w 5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5"/>
                      <a:pt x="5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6" name="Freeform 132"/>
              <p:cNvSpPr>
                <a:spLocks/>
              </p:cNvSpPr>
              <p:nvPr/>
            </p:nvSpPr>
            <p:spPr bwMode="auto">
              <a:xfrm>
                <a:off x="2288381" y="3384501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7" name="Freeform 133"/>
              <p:cNvSpPr>
                <a:spLocks/>
              </p:cNvSpPr>
              <p:nvPr/>
            </p:nvSpPr>
            <p:spPr bwMode="auto">
              <a:xfrm>
                <a:off x="1172369" y="3395613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8" name="Freeform 134"/>
              <p:cNvSpPr>
                <a:spLocks/>
              </p:cNvSpPr>
              <p:nvPr/>
            </p:nvSpPr>
            <p:spPr bwMode="auto">
              <a:xfrm>
                <a:off x="2142331" y="3408313"/>
                <a:ext cx="44450" cy="79375"/>
              </a:xfrm>
              <a:custGeom>
                <a:avLst/>
                <a:gdLst>
                  <a:gd name="T0" fmla="*/ 3 w 4"/>
                  <a:gd name="T1" fmla="*/ 2 h 7"/>
                  <a:gd name="T2" fmla="*/ 4 w 4"/>
                  <a:gd name="T3" fmla="*/ 6 h 7"/>
                  <a:gd name="T4" fmla="*/ 4 w 4"/>
                  <a:gd name="T5" fmla="*/ 7 h 7"/>
                  <a:gd name="T6" fmla="*/ 4 w 4"/>
                  <a:gd name="T7" fmla="*/ 7 h 7"/>
                  <a:gd name="T8" fmla="*/ 0 w 4"/>
                  <a:gd name="T9" fmla="*/ 1 h 7"/>
                  <a:gd name="T10" fmla="*/ 0 w 4"/>
                  <a:gd name="T11" fmla="*/ 1 h 7"/>
                  <a:gd name="T12" fmla="*/ 1 w 4"/>
                  <a:gd name="T13" fmla="*/ 1 h 7"/>
                  <a:gd name="T14" fmla="*/ 3 w 4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3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39" name="Freeform 135"/>
              <p:cNvSpPr>
                <a:spLocks/>
              </p:cNvSpPr>
              <p:nvPr/>
            </p:nvSpPr>
            <p:spPr bwMode="auto">
              <a:xfrm>
                <a:off x="1196181" y="3408313"/>
                <a:ext cx="66675" cy="33338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0 w 6"/>
                  <a:gd name="T5" fmla="*/ 2 h 3"/>
                  <a:gd name="T6" fmla="*/ 0 w 6"/>
                  <a:gd name="T7" fmla="*/ 1 h 3"/>
                  <a:gd name="T8" fmla="*/ 4 w 6"/>
                  <a:gd name="T9" fmla="*/ 1 h 3"/>
                  <a:gd name="T10" fmla="*/ 6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0" name="Freeform 136"/>
              <p:cNvSpPr>
                <a:spLocks/>
              </p:cNvSpPr>
              <p:nvPr/>
            </p:nvSpPr>
            <p:spPr bwMode="auto">
              <a:xfrm>
                <a:off x="1083469" y="3419426"/>
                <a:ext cx="66675" cy="44450"/>
              </a:xfrm>
              <a:custGeom>
                <a:avLst/>
                <a:gdLst>
                  <a:gd name="T0" fmla="*/ 6 w 6"/>
                  <a:gd name="T1" fmla="*/ 0 h 4"/>
                  <a:gd name="T2" fmla="*/ 1 w 6"/>
                  <a:gd name="T3" fmla="*/ 3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3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1" name="Freeform 137"/>
              <p:cNvSpPr>
                <a:spLocks/>
              </p:cNvSpPr>
              <p:nvPr/>
            </p:nvSpPr>
            <p:spPr bwMode="auto">
              <a:xfrm>
                <a:off x="2120106" y="34416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2" name="Freeform 138"/>
              <p:cNvSpPr>
                <a:spLocks/>
              </p:cNvSpPr>
              <p:nvPr/>
            </p:nvSpPr>
            <p:spPr bwMode="auto">
              <a:xfrm>
                <a:off x="2029619" y="3441651"/>
                <a:ext cx="68263" cy="2222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2 h 2"/>
                  <a:gd name="T4" fmla="*/ 0 w 6"/>
                  <a:gd name="T5" fmla="*/ 1 h 2"/>
                  <a:gd name="T6" fmla="*/ 1 w 6"/>
                  <a:gd name="T7" fmla="*/ 1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3" name="Freeform 139"/>
              <p:cNvSpPr>
                <a:spLocks/>
              </p:cNvSpPr>
              <p:nvPr/>
            </p:nvSpPr>
            <p:spPr bwMode="auto">
              <a:xfrm>
                <a:off x="1127919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4" name="Freeform 140"/>
              <p:cNvSpPr>
                <a:spLocks/>
              </p:cNvSpPr>
              <p:nvPr/>
            </p:nvSpPr>
            <p:spPr bwMode="auto">
              <a:xfrm>
                <a:off x="1150144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5" name="Freeform 141"/>
              <p:cNvSpPr>
                <a:spLocks/>
              </p:cNvSpPr>
              <p:nvPr/>
            </p:nvSpPr>
            <p:spPr bwMode="auto">
              <a:xfrm>
                <a:off x="2108994" y="34638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6" name="Freeform 142"/>
              <p:cNvSpPr>
                <a:spLocks/>
              </p:cNvSpPr>
              <p:nvPr/>
            </p:nvSpPr>
            <p:spPr bwMode="auto">
              <a:xfrm>
                <a:off x="2142331" y="3463876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7" name="Freeform 143"/>
              <p:cNvSpPr>
                <a:spLocks/>
              </p:cNvSpPr>
              <p:nvPr/>
            </p:nvSpPr>
            <p:spPr bwMode="auto">
              <a:xfrm>
                <a:off x="1139031" y="347657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8" name="Freeform 144"/>
              <p:cNvSpPr>
                <a:spLocks/>
              </p:cNvSpPr>
              <p:nvPr/>
            </p:nvSpPr>
            <p:spPr bwMode="auto">
              <a:xfrm>
                <a:off x="1139031" y="3487688"/>
                <a:ext cx="44450" cy="44450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3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49" name="Freeform 145"/>
              <p:cNvSpPr>
                <a:spLocks/>
              </p:cNvSpPr>
              <p:nvPr/>
            </p:nvSpPr>
            <p:spPr bwMode="auto">
              <a:xfrm>
                <a:off x="2029619" y="34876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0" name="Freeform 146"/>
              <p:cNvSpPr>
                <a:spLocks/>
              </p:cNvSpPr>
              <p:nvPr/>
            </p:nvSpPr>
            <p:spPr bwMode="auto">
              <a:xfrm>
                <a:off x="1218406" y="3487688"/>
                <a:ext cx="33338" cy="79375"/>
              </a:xfrm>
              <a:custGeom>
                <a:avLst/>
                <a:gdLst>
                  <a:gd name="T0" fmla="*/ 2 w 3"/>
                  <a:gd name="T1" fmla="*/ 3 h 7"/>
                  <a:gd name="T2" fmla="*/ 3 w 3"/>
                  <a:gd name="T3" fmla="*/ 7 h 7"/>
                  <a:gd name="T4" fmla="*/ 1 w 3"/>
                  <a:gd name="T5" fmla="*/ 5 h 7"/>
                  <a:gd name="T6" fmla="*/ 0 w 3"/>
                  <a:gd name="T7" fmla="*/ 1 h 7"/>
                  <a:gd name="T8" fmla="*/ 0 w 3"/>
                  <a:gd name="T9" fmla="*/ 0 h 7"/>
                  <a:gd name="T10" fmla="*/ 2 w 3"/>
                  <a:gd name="T11" fmla="*/ 2 h 7"/>
                  <a:gd name="T12" fmla="*/ 2 w 3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3" y="4"/>
                      <a:pt x="2" y="5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1" name="Freeform 147"/>
              <p:cNvSpPr>
                <a:spLocks/>
              </p:cNvSpPr>
              <p:nvPr/>
            </p:nvSpPr>
            <p:spPr bwMode="auto">
              <a:xfrm>
                <a:off x="2062956" y="3487688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2" name="Freeform 148"/>
              <p:cNvSpPr>
                <a:spLocks/>
              </p:cNvSpPr>
              <p:nvPr/>
            </p:nvSpPr>
            <p:spPr bwMode="auto">
              <a:xfrm>
                <a:off x="2108994" y="3498801"/>
                <a:ext cx="33338" cy="57150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3" name="Freeform 149"/>
              <p:cNvSpPr>
                <a:spLocks/>
              </p:cNvSpPr>
              <p:nvPr/>
            </p:nvSpPr>
            <p:spPr bwMode="auto">
              <a:xfrm>
                <a:off x="2074069" y="3521026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4" name="Freeform 150"/>
              <p:cNvSpPr>
                <a:spLocks/>
              </p:cNvSpPr>
              <p:nvPr/>
            </p:nvSpPr>
            <p:spPr bwMode="auto">
              <a:xfrm>
                <a:off x="2018506" y="3532138"/>
                <a:ext cx="55563" cy="57150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5 h 5"/>
                  <a:gd name="T4" fmla="*/ 1 w 5"/>
                  <a:gd name="T5" fmla="*/ 4 h 5"/>
                  <a:gd name="T6" fmla="*/ 4 w 5"/>
                  <a:gd name="T7" fmla="*/ 0 h 5"/>
                  <a:gd name="T8" fmla="*/ 4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4" y="3"/>
                      <a:pt x="2" y="3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5" name="Freeform 151"/>
              <p:cNvSpPr>
                <a:spLocks/>
              </p:cNvSpPr>
              <p:nvPr/>
            </p:nvSpPr>
            <p:spPr bwMode="auto">
              <a:xfrm>
                <a:off x="2086769" y="35559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6" name="Freeform 152"/>
              <p:cNvSpPr>
                <a:spLocks noEditPoints="1"/>
              </p:cNvSpPr>
              <p:nvPr/>
            </p:nvSpPr>
            <p:spPr bwMode="auto">
              <a:xfrm>
                <a:off x="1545431" y="2601863"/>
                <a:ext cx="179388" cy="23813"/>
              </a:xfrm>
              <a:custGeom>
                <a:avLst/>
                <a:gdLst>
                  <a:gd name="T0" fmla="*/ 15 w 16"/>
                  <a:gd name="T1" fmla="*/ 0 h 2"/>
                  <a:gd name="T2" fmla="*/ 16 w 16"/>
                  <a:gd name="T3" fmla="*/ 1 h 2"/>
                  <a:gd name="T4" fmla="*/ 15 w 16"/>
                  <a:gd name="T5" fmla="*/ 2 h 2"/>
                  <a:gd name="T6" fmla="*/ 2 w 16"/>
                  <a:gd name="T7" fmla="*/ 2 h 2"/>
                  <a:gd name="T8" fmla="*/ 0 w 16"/>
                  <a:gd name="T9" fmla="*/ 1 h 2"/>
                  <a:gd name="T10" fmla="*/ 2 w 16"/>
                  <a:gd name="T11" fmla="*/ 0 h 2"/>
                  <a:gd name="T12" fmla="*/ 15 w 16"/>
                  <a:gd name="T13" fmla="*/ 0 h 2"/>
                  <a:gd name="T14" fmla="*/ 6 w 16"/>
                  <a:gd name="T15" fmla="*/ 2 h 2"/>
                  <a:gd name="T16" fmla="*/ 5 w 16"/>
                  <a:gd name="T17" fmla="*/ 0 h 2"/>
                  <a:gd name="T18" fmla="*/ 4 w 16"/>
                  <a:gd name="T19" fmla="*/ 0 h 2"/>
                  <a:gd name="T20" fmla="*/ 4 w 16"/>
                  <a:gd name="T21" fmla="*/ 2 h 2"/>
                  <a:gd name="T22" fmla="*/ 6 w 16"/>
                  <a:gd name="T23" fmla="*/ 2 h 2"/>
                  <a:gd name="T24" fmla="*/ 11 w 16"/>
                  <a:gd name="T25" fmla="*/ 2 h 2"/>
                  <a:gd name="T26" fmla="*/ 11 w 16"/>
                  <a:gd name="T27" fmla="*/ 0 h 2"/>
                  <a:gd name="T28" fmla="*/ 9 w 16"/>
                  <a:gd name="T29" fmla="*/ 0 h 2"/>
                  <a:gd name="T30" fmla="*/ 10 w 16"/>
                  <a:gd name="T31" fmla="*/ 2 h 2"/>
                  <a:gd name="T32" fmla="*/ 11 w 16"/>
                  <a:gd name="T33" fmla="*/ 2 h 2"/>
                  <a:gd name="T34" fmla="*/ 15 w 16"/>
                  <a:gd name="T35" fmla="*/ 0 h 2"/>
                  <a:gd name="T36" fmla="*/ 15 w 16"/>
                  <a:gd name="T37" fmla="*/ 0 h 2"/>
                  <a:gd name="T38" fmla="*/ 15 w 16"/>
                  <a:gd name="T39" fmla="*/ 2 h 2"/>
                  <a:gd name="T40" fmla="*/ 15 w 16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">
                    <a:moveTo>
                      <a:pt x="15" y="0"/>
                    </a:move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6" y="2"/>
                    </a:moveTo>
                    <a:cubicBezTo>
                      <a:pt x="7" y="2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5" y="2"/>
                      <a:pt x="15" y="2"/>
                    </a:cubicBezTo>
                    <a:cubicBezTo>
                      <a:pt x="16" y="2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7" name="Freeform 153"/>
              <p:cNvSpPr>
                <a:spLocks noEditPoints="1"/>
              </p:cNvSpPr>
              <p:nvPr/>
            </p:nvSpPr>
            <p:spPr bwMode="auto">
              <a:xfrm>
                <a:off x="1691481" y="2771726"/>
                <a:ext cx="79375" cy="136525"/>
              </a:xfrm>
              <a:custGeom>
                <a:avLst/>
                <a:gdLst>
                  <a:gd name="T0" fmla="*/ 1 w 7"/>
                  <a:gd name="T1" fmla="*/ 0 h 12"/>
                  <a:gd name="T2" fmla="*/ 4 w 7"/>
                  <a:gd name="T3" fmla="*/ 1 h 12"/>
                  <a:gd name="T4" fmla="*/ 6 w 7"/>
                  <a:gd name="T5" fmla="*/ 0 h 12"/>
                  <a:gd name="T6" fmla="*/ 5 w 7"/>
                  <a:gd name="T7" fmla="*/ 4 h 12"/>
                  <a:gd name="T8" fmla="*/ 7 w 7"/>
                  <a:gd name="T9" fmla="*/ 4 h 12"/>
                  <a:gd name="T10" fmla="*/ 7 w 7"/>
                  <a:gd name="T11" fmla="*/ 6 h 12"/>
                  <a:gd name="T12" fmla="*/ 7 w 7"/>
                  <a:gd name="T13" fmla="*/ 8 h 12"/>
                  <a:gd name="T14" fmla="*/ 5 w 7"/>
                  <a:gd name="T15" fmla="*/ 8 h 12"/>
                  <a:gd name="T16" fmla="*/ 6 w 7"/>
                  <a:gd name="T17" fmla="*/ 12 h 12"/>
                  <a:gd name="T18" fmla="*/ 4 w 7"/>
                  <a:gd name="T19" fmla="*/ 11 h 12"/>
                  <a:gd name="T20" fmla="*/ 1 w 7"/>
                  <a:gd name="T21" fmla="*/ 12 h 12"/>
                  <a:gd name="T22" fmla="*/ 2 w 7"/>
                  <a:gd name="T23" fmla="*/ 8 h 12"/>
                  <a:gd name="T24" fmla="*/ 0 w 7"/>
                  <a:gd name="T25" fmla="*/ 8 h 12"/>
                  <a:gd name="T26" fmla="*/ 1 w 7"/>
                  <a:gd name="T27" fmla="*/ 6 h 12"/>
                  <a:gd name="T28" fmla="*/ 0 w 7"/>
                  <a:gd name="T29" fmla="*/ 4 h 12"/>
                  <a:gd name="T30" fmla="*/ 2 w 7"/>
                  <a:gd name="T31" fmla="*/ 4 h 12"/>
                  <a:gd name="T32" fmla="*/ 1 w 7"/>
                  <a:gd name="T33" fmla="*/ 0 h 12"/>
                  <a:gd name="T34" fmla="*/ 5 w 7"/>
                  <a:gd name="T35" fmla="*/ 7 h 12"/>
                  <a:gd name="T36" fmla="*/ 6 w 7"/>
                  <a:gd name="T37" fmla="*/ 6 h 12"/>
                  <a:gd name="T38" fmla="*/ 4 w 7"/>
                  <a:gd name="T39" fmla="*/ 4 h 12"/>
                  <a:gd name="T40" fmla="*/ 2 w 7"/>
                  <a:gd name="T41" fmla="*/ 6 h 12"/>
                  <a:gd name="T42" fmla="*/ 3 w 7"/>
                  <a:gd name="T43" fmla="*/ 7 h 12"/>
                  <a:gd name="T44" fmla="*/ 5 w 7"/>
                  <a:gd name="T45" fmla="*/ 7 h 12"/>
                  <a:gd name="T46" fmla="*/ 2 w 7"/>
                  <a:gd name="T47" fmla="*/ 6 h 12"/>
                  <a:gd name="T48" fmla="*/ 4 w 7"/>
                  <a:gd name="T49" fmla="*/ 6 h 12"/>
                  <a:gd name="T50" fmla="*/ 5 w 7"/>
                  <a:gd name="T51" fmla="*/ 6 h 12"/>
                  <a:gd name="T52" fmla="*/ 4 w 7"/>
                  <a:gd name="T53" fmla="*/ 5 h 12"/>
                  <a:gd name="T54" fmla="*/ 2 w 7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4"/>
                      <a:pt x="4" y="6"/>
                      <a:pt x="4" y="4"/>
                    </a:cubicBezTo>
                    <a:cubicBezTo>
                      <a:pt x="3" y="6"/>
                      <a:pt x="2" y="4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4" y="6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8" name="Freeform 154"/>
              <p:cNvSpPr>
                <a:spLocks/>
              </p:cNvSpPr>
              <p:nvPr/>
            </p:nvSpPr>
            <p:spPr bwMode="auto">
              <a:xfrm>
                <a:off x="1623219" y="2817763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8 w 15"/>
                  <a:gd name="T3" fmla="*/ 14 h 14"/>
                  <a:gd name="T4" fmla="*/ 0 w 15"/>
                  <a:gd name="T5" fmla="*/ 7 h 14"/>
                  <a:gd name="T6" fmla="*/ 8 w 15"/>
                  <a:gd name="T7" fmla="*/ 7 h 14"/>
                  <a:gd name="T8" fmla="*/ 8 w 15"/>
                  <a:gd name="T9" fmla="*/ 7 h 14"/>
                  <a:gd name="T10" fmla="*/ 8 w 15"/>
                  <a:gd name="T11" fmla="*/ 7 h 14"/>
                  <a:gd name="T12" fmla="*/ 8 w 15"/>
                  <a:gd name="T13" fmla="*/ 0 h 14"/>
                  <a:gd name="T14" fmla="*/ 15 w 15"/>
                  <a:gd name="T15" fmla="*/ 7 h 14"/>
                  <a:gd name="T16" fmla="*/ 15 w 15"/>
                  <a:gd name="T17" fmla="*/ 7 h 14"/>
                  <a:gd name="T18" fmla="*/ 15 w 15"/>
                  <a:gd name="T19" fmla="*/ 7 h 14"/>
                  <a:gd name="T20" fmla="*/ 15 w 15"/>
                  <a:gd name="T21" fmla="*/ 7 h 14"/>
                  <a:gd name="T22" fmla="*/ 15 w 15"/>
                  <a:gd name="T23" fmla="*/ 14 h 14"/>
                  <a:gd name="T24" fmla="*/ 15 w 15"/>
                  <a:gd name="T25" fmla="*/ 14 h 14"/>
                  <a:gd name="T26" fmla="*/ 8 w 15"/>
                  <a:gd name="T27" fmla="*/ 14 h 14"/>
                  <a:gd name="T28" fmla="*/ 8 w 15"/>
                  <a:gd name="T29" fmla="*/ 14 h 14"/>
                  <a:gd name="T30" fmla="*/ 8 w 15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8" y="14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9" name="Freeform 155"/>
              <p:cNvSpPr>
                <a:spLocks/>
              </p:cNvSpPr>
              <p:nvPr/>
            </p:nvSpPr>
            <p:spPr bwMode="auto">
              <a:xfrm>
                <a:off x="1600994" y="2851101"/>
                <a:ext cx="22225" cy="23813"/>
              </a:xfrm>
              <a:custGeom>
                <a:avLst/>
                <a:gdLst>
                  <a:gd name="T0" fmla="*/ 7 w 14"/>
                  <a:gd name="T1" fmla="*/ 15 h 15"/>
                  <a:gd name="T2" fmla="*/ 7 w 14"/>
                  <a:gd name="T3" fmla="*/ 8 h 15"/>
                  <a:gd name="T4" fmla="*/ 0 w 14"/>
                  <a:gd name="T5" fmla="*/ 8 h 15"/>
                  <a:gd name="T6" fmla="*/ 7 w 14"/>
                  <a:gd name="T7" fmla="*/ 8 h 15"/>
                  <a:gd name="T8" fmla="*/ 7 w 14"/>
                  <a:gd name="T9" fmla="*/ 0 h 15"/>
                  <a:gd name="T10" fmla="*/ 7 w 14"/>
                  <a:gd name="T11" fmla="*/ 0 h 15"/>
                  <a:gd name="T12" fmla="*/ 7 w 14"/>
                  <a:gd name="T13" fmla="*/ 0 h 15"/>
                  <a:gd name="T14" fmla="*/ 14 w 14"/>
                  <a:gd name="T15" fmla="*/ 0 h 15"/>
                  <a:gd name="T16" fmla="*/ 14 w 14"/>
                  <a:gd name="T17" fmla="*/ 0 h 15"/>
                  <a:gd name="T18" fmla="*/ 14 w 14"/>
                  <a:gd name="T19" fmla="*/ 8 h 15"/>
                  <a:gd name="T20" fmla="*/ 14 w 14"/>
                  <a:gd name="T21" fmla="*/ 8 h 15"/>
                  <a:gd name="T22" fmla="*/ 14 w 14"/>
                  <a:gd name="T23" fmla="*/ 8 h 15"/>
                  <a:gd name="T24" fmla="*/ 14 w 14"/>
                  <a:gd name="T25" fmla="*/ 15 h 15"/>
                  <a:gd name="T26" fmla="*/ 7 w 14"/>
                  <a:gd name="T27" fmla="*/ 8 h 15"/>
                  <a:gd name="T28" fmla="*/ 7 w 14"/>
                  <a:gd name="T29" fmla="*/ 15 h 15"/>
                  <a:gd name="T30" fmla="*/ 7 w 14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0" name="Freeform 156"/>
              <p:cNvSpPr>
                <a:spLocks/>
              </p:cNvSpPr>
              <p:nvPr/>
            </p:nvSpPr>
            <p:spPr bwMode="auto">
              <a:xfrm>
                <a:off x="1647031" y="2851101"/>
                <a:ext cx="22225" cy="12700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0 h 8"/>
                  <a:gd name="T8" fmla="*/ 0 w 14"/>
                  <a:gd name="T9" fmla="*/ 0 h 8"/>
                  <a:gd name="T10" fmla="*/ 0 w 14"/>
                  <a:gd name="T11" fmla="*/ 0 h 8"/>
                  <a:gd name="T12" fmla="*/ 7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7 w 14"/>
                  <a:gd name="T19" fmla="*/ 0 h 8"/>
                  <a:gd name="T20" fmla="*/ 14 w 14"/>
                  <a:gd name="T21" fmla="*/ 8 h 8"/>
                  <a:gd name="T22" fmla="*/ 7 w 14"/>
                  <a:gd name="T23" fmla="*/ 8 h 8"/>
                  <a:gd name="T24" fmla="*/ 7 w 14"/>
                  <a:gd name="T25" fmla="*/ 8 h 8"/>
                  <a:gd name="T26" fmla="*/ 7 w 14"/>
                  <a:gd name="T27" fmla="*/ 8 h 8"/>
                  <a:gd name="T28" fmla="*/ 0 w 14"/>
                  <a:gd name="T29" fmla="*/ 8 h 8"/>
                  <a:gd name="T30" fmla="*/ 0 w 14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1" name="Freeform 157"/>
              <p:cNvSpPr>
                <a:spLocks/>
              </p:cNvSpPr>
              <p:nvPr/>
            </p:nvSpPr>
            <p:spPr bwMode="auto">
              <a:xfrm>
                <a:off x="1658144" y="2874913"/>
                <a:ext cx="0" cy="11113"/>
              </a:xfrm>
              <a:custGeom>
                <a:avLst/>
                <a:gdLst>
                  <a:gd name="T0" fmla="*/ 7 h 7"/>
                  <a:gd name="T1" fmla="*/ 7 h 7"/>
                  <a:gd name="T2" fmla="*/ 7 h 7"/>
                  <a:gd name="T3" fmla="*/ 7 h 7"/>
                  <a:gd name="T4" fmla="*/ 7 h 7"/>
                  <a:gd name="T5" fmla="*/ 7 h 7"/>
                  <a:gd name="T6" fmla="*/ 0 h 7"/>
                  <a:gd name="T7" fmla="*/ 7 h 7"/>
                  <a:gd name="T8" fmla="*/ 7 h 7"/>
                  <a:gd name="T9" fmla="*/ 7 h 7"/>
                  <a:gd name="T10" fmla="*/ 7 h 7"/>
                  <a:gd name="T11" fmla="*/ 7 h 7"/>
                  <a:gd name="T12" fmla="*/ 7 h 7"/>
                  <a:gd name="T13" fmla="*/ 7 h 7"/>
                  <a:gd name="T14" fmla="*/ 7 h 7"/>
                  <a:gd name="T15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2" name="Freeform 158"/>
              <p:cNvSpPr>
                <a:spLocks/>
              </p:cNvSpPr>
              <p:nvPr/>
            </p:nvSpPr>
            <p:spPr bwMode="auto">
              <a:xfrm>
                <a:off x="1612106" y="2886026"/>
                <a:ext cx="34925" cy="33338"/>
              </a:xfrm>
              <a:custGeom>
                <a:avLst/>
                <a:gdLst>
                  <a:gd name="T0" fmla="*/ 7 w 22"/>
                  <a:gd name="T1" fmla="*/ 21 h 21"/>
                  <a:gd name="T2" fmla="*/ 7 w 22"/>
                  <a:gd name="T3" fmla="*/ 14 h 21"/>
                  <a:gd name="T4" fmla="*/ 0 w 22"/>
                  <a:gd name="T5" fmla="*/ 14 h 21"/>
                  <a:gd name="T6" fmla="*/ 0 w 22"/>
                  <a:gd name="T7" fmla="*/ 7 h 21"/>
                  <a:gd name="T8" fmla="*/ 0 w 22"/>
                  <a:gd name="T9" fmla="*/ 0 h 21"/>
                  <a:gd name="T10" fmla="*/ 7 w 22"/>
                  <a:gd name="T11" fmla="*/ 0 h 21"/>
                  <a:gd name="T12" fmla="*/ 7 w 22"/>
                  <a:gd name="T13" fmla="*/ 0 h 21"/>
                  <a:gd name="T14" fmla="*/ 15 w 22"/>
                  <a:gd name="T15" fmla="*/ 0 h 21"/>
                  <a:gd name="T16" fmla="*/ 15 w 22"/>
                  <a:gd name="T17" fmla="*/ 0 h 21"/>
                  <a:gd name="T18" fmla="*/ 15 w 22"/>
                  <a:gd name="T19" fmla="*/ 7 h 21"/>
                  <a:gd name="T20" fmla="*/ 22 w 22"/>
                  <a:gd name="T21" fmla="*/ 14 h 21"/>
                  <a:gd name="T22" fmla="*/ 15 w 22"/>
                  <a:gd name="T23" fmla="*/ 14 h 21"/>
                  <a:gd name="T24" fmla="*/ 15 w 22"/>
                  <a:gd name="T25" fmla="*/ 21 h 21"/>
                  <a:gd name="T26" fmla="*/ 7 w 22"/>
                  <a:gd name="T27" fmla="*/ 14 h 21"/>
                  <a:gd name="T28" fmla="*/ 7 w 22"/>
                  <a:gd name="T29" fmla="*/ 21 h 21"/>
                  <a:gd name="T30" fmla="*/ 7 w 22"/>
                  <a:gd name="T3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1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3" name="Freeform 159"/>
              <p:cNvSpPr>
                <a:spLocks/>
              </p:cNvSpPr>
              <p:nvPr/>
            </p:nvSpPr>
            <p:spPr bwMode="auto">
              <a:xfrm>
                <a:off x="1556544" y="2420888"/>
                <a:ext cx="157163" cy="158750"/>
              </a:xfrm>
              <a:custGeom>
                <a:avLst/>
                <a:gdLst>
                  <a:gd name="T0" fmla="*/ 50 w 99"/>
                  <a:gd name="T1" fmla="*/ 0 h 100"/>
                  <a:gd name="T2" fmla="*/ 64 w 99"/>
                  <a:gd name="T3" fmla="*/ 28 h 100"/>
                  <a:gd name="T4" fmla="*/ 92 w 99"/>
                  <a:gd name="T5" fmla="*/ 14 h 100"/>
                  <a:gd name="T6" fmla="*/ 78 w 99"/>
                  <a:gd name="T7" fmla="*/ 43 h 100"/>
                  <a:gd name="T8" fmla="*/ 99 w 99"/>
                  <a:gd name="T9" fmla="*/ 64 h 100"/>
                  <a:gd name="T10" fmla="*/ 71 w 99"/>
                  <a:gd name="T11" fmla="*/ 64 h 100"/>
                  <a:gd name="T12" fmla="*/ 71 w 99"/>
                  <a:gd name="T13" fmla="*/ 100 h 100"/>
                  <a:gd name="T14" fmla="*/ 50 w 99"/>
                  <a:gd name="T15" fmla="*/ 79 h 100"/>
                  <a:gd name="T16" fmla="*/ 28 w 99"/>
                  <a:gd name="T17" fmla="*/ 100 h 100"/>
                  <a:gd name="T18" fmla="*/ 28 w 99"/>
                  <a:gd name="T19" fmla="*/ 64 h 100"/>
                  <a:gd name="T20" fmla="*/ 0 w 99"/>
                  <a:gd name="T21" fmla="*/ 64 h 100"/>
                  <a:gd name="T22" fmla="*/ 28 w 99"/>
                  <a:gd name="T23" fmla="*/ 43 h 100"/>
                  <a:gd name="T24" fmla="*/ 7 w 99"/>
                  <a:gd name="T25" fmla="*/ 14 h 100"/>
                  <a:gd name="T26" fmla="*/ 42 w 99"/>
                  <a:gd name="T27" fmla="*/ 28 h 100"/>
                  <a:gd name="T28" fmla="*/ 50 w 99"/>
                  <a:gd name="T29" fmla="*/ 0 h 100"/>
                  <a:gd name="T30" fmla="*/ 50 w 99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00">
                    <a:moveTo>
                      <a:pt x="50" y="0"/>
                    </a:moveTo>
                    <a:lnTo>
                      <a:pt x="64" y="28"/>
                    </a:lnTo>
                    <a:lnTo>
                      <a:pt x="92" y="14"/>
                    </a:lnTo>
                    <a:lnTo>
                      <a:pt x="78" y="43"/>
                    </a:lnTo>
                    <a:lnTo>
                      <a:pt x="99" y="64"/>
                    </a:lnTo>
                    <a:lnTo>
                      <a:pt x="71" y="64"/>
                    </a:lnTo>
                    <a:lnTo>
                      <a:pt x="71" y="100"/>
                    </a:lnTo>
                    <a:lnTo>
                      <a:pt x="50" y="79"/>
                    </a:lnTo>
                    <a:lnTo>
                      <a:pt x="28" y="100"/>
                    </a:lnTo>
                    <a:lnTo>
                      <a:pt x="28" y="64"/>
                    </a:lnTo>
                    <a:lnTo>
                      <a:pt x="0" y="64"/>
                    </a:lnTo>
                    <a:lnTo>
                      <a:pt x="28" y="43"/>
                    </a:lnTo>
                    <a:lnTo>
                      <a:pt x="7" y="14"/>
                    </a:lnTo>
                    <a:lnTo>
                      <a:pt x="42" y="28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4" name="Freeform 160"/>
              <p:cNvSpPr>
                <a:spLocks/>
              </p:cNvSpPr>
              <p:nvPr/>
            </p:nvSpPr>
            <p:spPr bwMode="auto">
              <a:xfrm>
                <a:off x="1397794" y="3430538"/>
                <a:ext cx="68263" cy="79375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1 h 7"/>
                  <a:gd name="T4" fmla="*/ 6 w 6"/>
                  <a:gd name="T5" fmla="*/ 4 h 7"/>
                  <a:gd name="T6" fmla="*/ 6 w 6"/>
                  <a:gd name="T7" fmla="*/ 5 h 7"/>
                  <a:gd name="T8" fmla="*/ 4 w 6"/>
                  <a:gd name="T9" fmla="*/ 6 h 7"/>
                  <a:gd name="T10" fmla="*/ 2 w 6"/>
                  <a:gd name="T11" fmla="*/ 6 h 7"/>
                  <a:gd name="T12" fmla="*/ 1 w 6"/>
                  <a:gd name="T13" fmla="*/ 5 h 7"/>
                  <a:gd name="T14" fmla="*/ 1 w 6"/>
                  <a:gd name="T15" fmla="*/ 2 h 7"/>
                  <a:gd name="T16" fmla="*/ 0 w 6"/>
                  <a:gd name="T17" fmla="*/ 2 h 7"/>
                  <a:gd name="T18" fmla="*/ 0 w 6"/>
                  <a:gd name="T19" fmla="*/ 2 h 7"/>
                  <a:gd name="T20" fmla="*/ 3 w 6"/>
                  <a:gd name="T21" fmla="*/ 1 h 7"/>
                  <a:gd name="T22" fmla="*/ 3 w 6"/>
                  <a:gd name="T23" fmla="*/ 1 h 7"/>
                  <a:gd name="T24" fmla="*/ 2 w 6"/>
                  <a:gd name="T25" fmla="*/ 2 h 7"/>
                  <a:gd name="T26" fmla="*/ 3 w 6"/>
                  <a:gd name="T27" fmla="*/ 5 h 7"/>
                  <a:gd name="T28" fmla="*/ 5 w 6"/>
                  <a:gd name="T29" fmla="*/ 6 h 7"/>
                  <a:gd name="T30" fmla="*/ 6 w 6"/>
                  <a:gd name="T31" fmla="*/ 4 h 7"/>
                  <a:gd name="T32" fmla="*/ 5 w 6"/>
                  <a:gd name="T33" fmla="*/ 1 h 7"/>
                  <a:gd name="T34" fmla="*/ 4 w 6"/>
                  <a:gd name="T35" fmla="*/ 1 h 7"/>
                  <a:gd name="T36" fmla="*/ 4 w 6"/>
                  <a:gd name="T37" fmla="*/ 1 h 7"/>
                  <a:gd name="T38" fmla="*/ 6 w 6"/>
                  <a:gd name="T39" fmla="*/ 0 h 7"/>
                  <a:gd name="T40" fmla="*/ 6 w 6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5" name="Freeform 161"/>
              <p:cNvSpPr>
                <a:spLocks/>
              </p:cNvSpPr>
              <p:nvPr/>
            </p:nvSpPr>
            <p:spPr bwMode="auto">
              <a:xfrm>
                <a:off x="1477169" y="3419426"/>
                <a:ext cx="57150" cy="79375"/>
              </a:xfrm>
              <a:custGeom>
                <a:avLst/>
                <a:gdLst>
                  <a:gd name="T0" fmla="*/ 4 w 5"/>
                  <a:gd name="T1" fmla="*/ 2 h 7"/>
                  <a:gd name="T2" fmla="*/ 2 w 5"/>
                  <a:gd name="T3" fmla="*/ 1 h 7"/>
                  <a:gd name="T4" fmla="*/ 1 w 5"/>
                  <a:gd name="T5" fmla="*/ 2 h 7"/>
                  <a:gd name="T6" fmla="*/ 2 w 5"/>
                  <a:gd name="T7" fmla="*/ 3 h 7"/>
                  <a:gd name="T8" fmla="*/ 4 w 5"/>
                  <a:gd name="T9" fmla="*/ 3 h 7"/>
                  <a:gd name="T10" fmla="*/ 5 w 5"/>
                  <a:gd name="T11" fmla="*/ 4 h 7"/>
                  <a:gd name="T12" fmla="*/ 3 w 5"/>
                  <a:gd name="T13" fmla="*/ 6 h 7"/>
                  <a:gd name="T14" fmla="*/ 1 w 5"/>
                  <a:gd name="T15" fmla="*/ 6 h 7"/>
                  <a:gd name="T16" fmla="*/ 1 w 5"/>
                  <a:gd name="T17" fmla="*/ 7 h 7"/>
                  <a:gd name="T18" fmla="*/ 1 w 5"/>
                  <a:gd name="T19" fmla="*/ 7 h 7"/>
                  <a:gd name="T20" fmla="*/ 0 w 5"/>
                  <a:gd name="T21" fmla="*/ 5 h 7"/>
                  <a:gd name="T22" fmla="*/ 1 w 5"/>
                  <a:gd name="T23" fmla="*/ 5 h 7"/>
                  <a:gd name="T24" fmla="*/ 3 w 5"/>
                  <a:gd name="T25" fmla="*/ 6 h 7"/>
                  <a:gd name="T26" fmla="*/ 4 w 5"/>
                  <a:gd name="T27" fmla="*/ 5 h 7"/>
                  <a:gd name="T28" fmla="*/ 3 w 5"/>
                  <a:gd name="T29" fmla="*/ 4 h 7"/>
                  <a:gd name="T30" fmla="*/ 2 w 5"/>
                  <a:gd name="T31" fmla="*/ 4 h 7"/>
                  <a:gd name="T32" fmla="*/ 0 w 5"/>
                  <a:gd name="T33" fmla="*/ 3 h 7"/>
                  <a:gd name="T34" fmla="*/ 2 w 5"/>
                  <a:gd name="T35" fmla="*/ 1 h 7"/>
                  <a:gd name="T36" fmla="*/ 3 w 5"/>
                  <a:gd name="T37" fmla="*/ 1 h 7"/>
                  <a:gd name="T38" fmla="*/ 3 w 5"/>
                  <a:gd name="T39" fmla="*/ 0 h 7"/>
                  <a:gd name="T40" fmla="*/ 4 w 5"/>
                  <a:gd name="T41" fmla="*/ 0 h 7"/>
                  <a:gd name="T42" fmla="*/ 4 w 5"/>
                  <a:gd name="T43" fmla="*/ 2 h 7"/>
                  <a:gd name="T44" fmla="*/ 4 w 5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5"/>
                      <a:pt x="5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6" name="Freeform 162"/>
              <p:cNvSpPr>
                <a:spLocks/>
              </p:cNvSpPr>
              <p:nvPr/>
            </p:nvSpPr>
            <p:spPr bwMode="auto">
              <a:xfrm>
                <a:off x="1534319" y="3419426"/>
                <a:ext cx="66675" cy="57150"/>
              </a:xfrm>
              <a:custGeom>
                <a:avLst/>
                <a:gdLst>
                  <a:gd name="T0" fmla="*/ 5 w 6"/>
                  <a:gd name="T1" fmla="*/ 5 h 5"/>
                  <a:gd name="T2" fmla="*/ 2 w 6"/>
                  <a:gd name="T3" fmla="*/ 5 h 5"/>
                  <a:gd name="T4" fmla="*/ 2 w 6"/>
                  <a:gd name="T5" fmla="*/ 5 h 5"/>
                  <a:gd name="T6" fmla="*/ 2 w 6"/>
                  <a:gd name="T7" fmla="*/ 4 h 5"/>
                  <a:gd name="T8" fmla="*/ 2 w 6"/>
                  <a:gd name="T9" fmla="*/ 0 h 5"/>
                  <a:gd name="T10" fmla="*/ 0 w 6"/>
                  <a:gd name="T11" fmla="*/ 2 h 5"/>
                  <a:gd name="T12" fmla="*/ 0 w 6"/>
                  <a:gd name="T13" fmla="*/ 2 h 5"/>
                  <a:gd name="T14" fmla="*/ 0 w 6"/>
                  <a:gd name="T15" fmla="*/ 0 h 5"/>
                  <a:gd name="T16" fmla="*/ 6 w 6"/>
                  <a:gd name="T17" fmla="*/ 0 h 5"/>
                  <a:gd name="T18" fmla="*/ 6 w 6"/>
                  <a:gd name="T19" fmla="*/ 1 h 5"/>
                  <a:gd name="T20" fmla="*/ 5 w 6"/>
                  <a:gd name="T21" fmla="*/ 1 h 5"/>
                  <a:gd name="T22" fmla="*/ 4 w 6"/>
                  <a:gd name="T23" fmla="*/ 0 h 5"/>
                  <a:gd name="T24" fmla="*/ 4 w 6"/>
                  <a:gd name="T25" fmla="*/ 4 h 5"/>
                  <a:gd name="T26" fmla="*/ 5 w 6"/>
                  <a:gd name="T27" fmla="*/ 5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7" name="Freeform 163"/>
              <p:cNvSpPr>
                <a:spLocks noEditPoints="1"/>
              </p:cNvSpPr>
              <p:nvPr/>
            </p:nvSpPr>
            <p:spPr bwMode="auto">
              <a:xfrm>
                <a:off x="1600994" y="3419426"/>
                <a:ext cx="79375" cy="57150"/>
              </a:xfrm>
              <a:custGeom>
                <a:avLst/>
                <a:gdLst>
                  <a:gd name="T0" fmla="*/ 7 w 7"/>
                  <a:gd name="T1" fmla="*/ 5 h 5"/>
                  <a:gd name="T2" fmla="*/ 5 w 7"/>
                  <a:gd name="T3" fmla="*/ 5 h 5"/>
                  <a:gd name="T4" fmla="*/ 3 w 7"/>
                  <a:gd name="T5" fmla="*/ 2 h 5"/>
                  <a:gd name="T6" fmla="*/ 3 w 7"/>
                  <a:gd name="T7" fmla="*/ 2 h 5"/>
                  <a:gd name="T8" fmla="*/ 3 w 7"/>
                  <a:gd name="T9" fmla="*/ 4 h 5"/>
                  <a:gd name="T10" fmla="*/ 3 w 7"/>
                  <a:gd name="T11" fmla="*/ 5 h 5"/>
                  <a:gd name="T12" fmla="*/ 3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1 w 7"/>
                  <a:gd name="T19" fmla="*/ 4 h 5"/>
                  <a:gd name="T20" fmla="*/ 1 w 7"/>
                  <a:gd name="T21" fmla="*/ 0 h 5"/>
                  <a:gd name="T22" fmla="*/ 0 w 7"/>
                  <a:gd name="T23" fmla="*/ 0 h 5"/>
                  <a:gd name="T24" fmla="*/ 0 w 7"/>
                  <a:gd name="T25" fmla="*/ 0 h 5"/>
                  <a:gd name="T26" fmla="*/ 3 w 7"/>
                  <a:gd name="T27" fmla="*/ 0 h 5"/>
                  <a:gd name="T28" fmla="*/ 6 w 7"/>
                  <a:gd name="T29" fmla="*/ 1 h 5"/>
                  <a:gd name="T30" fmla="*/ 5 w 7"/>
                  <a:gd name="T31" fmla="*/ 2 h 5"/>
                  <a:gd name="T32" fmla="*/ 6 w 7"/>
                  <a:gd name="T33" fmla="*/ 5 h 5"/>
                  <a:gd name="T34" fmla="*/ 7 w 7"/>
                  <a:gd name="T35" fmla="*/ 5 h 5"/>
                  <a:gd name="T36" fmla="*/ 7 w 7"/>
                  <a:gd name="T37" fmla="*/ 5 h 5"/>
                  <a:gd name="T38" fmla="*/ 3 w 7"/>
                  <a:gd name="T39" fmla="*/ 2 h 5"/>
                  <a:gd name="T40" fmla="*/ 4 w 7"/>
                  <a:gd name="T41" fmla="*/ 1 h 5"/>
                  <a:gd name="T42" fmla="*/ 3 w 7"/>
                  <a:gd name="T43" fmla="*/ 0 h 5"/>
                  <a:gd name="T44" fmla="*/ 3 w 7"/>
                  <a:gd name="T45" fmla="*/ 0 h 5"/>
                  <a:gd name="T46" fmla="*/ 3 w 7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8" name="Freeform 164"/>
              <p:cNvSpPr>
                <a:spLocks noEditPoints="1"/>
              </p:cNvSpPr>
              <p:nvPr/>
            </p:nvSpPr>
            <p:spPr bwMode="auto">
              <a:xfrm>
                <a:off x="1680369" y="3419426"/>
                <a:ext cx="68263" cy="68263"/>
              </a:xfrm>
              <a:custGeom>
                <a:avLst/>
                <a:gdLst>
                  <a:gd name="T0" fmla="*/ 6 w 6"/>
                  <a:gd name="T1" fmla="*/ 6 h 6"/>
                  <a:gd name="T2" fmla="*/ 3 w 6"/>
                  <a:gd name="T3" fmla="*/ 5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5 h 6"/>
                  <a:gd name="T16" fmla="*/ 2 w 6"/>
                  <a:gd name="T17" fmla="*/ 5 h 6"/>
                  <a:gd name="T18" fmla="*/ 0 w 6"/>
                  <a:gd name="T19" fmla="*/ 5 h 6"/>
                  <a:gd name="T20" fmla="*/ 0 w 6"/>
                  <a:gd name="T21" fmla="*/ 5 h 6"/>
                  <a:gd name="T22" fmla="*/ 1 w 6"/>
                  <a:gd name="T23" fmla="*/ 4 h 6"/>
                  <a:gd name="T24" fmla="*/ 3 w 6"/>
                  <a:gd name="T25" fmla="*/ 0 h 6"/>
                  <a:gd name="T26" fmla="*/ 4 w 6"/>
                  <a:gd name="T27" fmla="*/ 0 h 6"/>
                  <a:gd name="T28" fmla="*/ 5 w 6"/>
                  <a:gd name="T29" fmla="*/ 4 h 6"/>
                  <a:gd name="T30" fmla="*/ 6 w 6"/>
                  <a:gd name="T31" fmla="*/ 6 h 6"/>
                  <a:gd name="T32" fmla="*/ 6 w 6"/>
                  <a:gd name="T33" fmla="*/ 6 h 6"/>
                  <a:gd name="T34" fmla="*/ 3 w 6"/>
                  <a:gd name="T35" fmla="*/ 4 h 6"/>
                  <a:gd name="T36" fmla="*/ 3 w 6"/>
                  <a:gd name="T37" fmla="*/ 2 h 6"/>
                  <a:gd name="T38" fmla="*/ 2 w 6"/>
                  <a:gd name="T39" fmla="*/ 3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9" name="Freeform 165"/>
              <p:cNvSpPr>
                <a:spLocks/>
              </p:cNvSpPr>
              <p:nvPr/>
            </p:nvSpPr>
            <p:spPr bwMode="auto">
              <a:xfrm>
                <a:off x="1748631" y="3430538"/>
                <a:ext cx="66675" cy="68263"/>
              </a:xfrm>
              <a:custGeom>
                <a:avLst/>
                <a:gdLst>
                  <a:gd name="T0" fmla="*/ 5 w 6"/>
                  <a:gd name="T1" fmla="*/ 6 h 6"/>
                  <a:gd name="T2" fmla="*/ 0 w 6"/>
                  <a:gd name="T3" fmla="*/ 5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1 h 6"/>
                  <a:gd name="T10" fmla="*/ 1 w 6"/>
                  <a:gd name="T11" fmla="*/ 0 h 6"/>
                  <a:gd name="T12" fmla="*/ 1 w 6"/>
                  <a:gd name="T13" fmla="*/ 0 h 6"/>
                  <a:gd name="T14" fmla="*/ 4 w 6"/>
                  <a:gd name="T15" fmla="*/ 0 h 6"/>
                  <a:gd name="T16" fmla="*/ 4 w 6"/>
                  <a:gd name="T17" fmla="*/ 0 h 6"/>
                  <a:gd name="T18" fmla="*/ 3 w 6"/>
                  <a:gd name="T19" fmla="*/ 1 h 6"/>
                  <a:gd name="T20" fmla="*/ 3 w 6"/>
                  <a:gd name="T21" fmla="*/ 5 h 6"/>
                  <a:gd name="T22" fmla="*/ 3 w 6"/>
                  <a:gd name="T23" fmla="*/ 5 h 6"/>
                  <a:gd name="T24" fmla="*/ 6 w 6"/>
                  <a:gd name="T25" fmla="*/ 4 h 6"/>
                  <a:gd name="T26" fmla="*/ 6 w 6"/>
                  <a:gd name="T27" fmla="*/ 4 h 6"/>
                  <a:gd name="T28" fmla="*/ 5 w 6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0" name="Freeform 166"/>
              <p:cNvSpPr>
                <a:spLocks/>
              </p:cNvSpPr>
              <p:nvPr/>
            </p:nvSpPr>
            <p:spPr bwMode="auto">
              <a:xfrm>
                <a:off x="1815306" y="3441651"/>
                <a:ext cx="46038" cy="68263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5 h 6"/>
                  <a:gd name="T4" fmla="*/ 0 w 4"/>
                  <a:gd name="T5" fmla="*/ 5 h 6"/>
                  <a:gd name="T6" fmla="*/ 1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  <a:gd name="T12" fmla="*/ 1 w 4"/>
                  <a:gd name="T13" fmla="*/ 0 h 6"/>
                  <a:gd name="T14" fmla="*/ 4 w 4"/>
                  <a:gd name="T15" fmla="*/ 0 h 6"/>
                  <a:gd name="T16" fmla="*/ 4 w 4"/>
                  <a:gd name="T17" fmla="*/ 1 h 6"/>
                  <a:gd name="T18" fmla="*/ 3 w 4"/>
                  <a:gd name="T19" fmla="*/ 1 h 6"/>
                  <a:gd name="T20" fmla="*/ 2 w 4"/>
                  <a:gd name="T21" fmla="*/ 5 h 6"/>
                  <a:gd name="T22" fmla="*/ 3 w 4"/>
                  <a:gd name="T23" fmla="*/ 6 h 6"/>
                  <a:gd name="T24" fmla="*/ 3 w 4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1" name="Freeform 167"/>
              <p:cNvSpPr>
                <a:spLocks noEditPoints="1"/>
              </p:cNvSpPr>
              <p:nvPr/>
            </p:nvSpPr>
            <p:spPr bwMode="auto">
              <a:xfrm>
                <a:off x="1848644" y="3452763"/>
                <a:ext cx="79375" cy="68263"/>
              </a:xfrm>
              <a:custGeom>
                <a:avLst/>
                <a:gdLst>
                  <a:gd name="T0" fmla="*/ 7 w 7"/>
                  <a:gd name="T1" fmla="*/ 6 h 6"/>
                  <a:gd name="T2" fmla="*/ 4 w 7"/>
                  <a:gd name="T3" fmla="*/ 5 h 6"/>
                  <a:gd name="T4" fmla="*/ 4 w 7"/>
                  <a:gd name="T5" fmla="*/ 5 h 6"/>
                  <a:gd name="T6" fmla="*/ 4 w 7"/>
                  <a:gd name="T7" fmla="*/ 5 h 6"/>
                  <a:gd name="T8" fmla="*/ 4 w 7"/>
                  <a:gd name="T9" fmla="*/ 4 h 6"/>
                  <a:gd name="T10" fmla="*/ 2 w 7"/>
                  <a:gd name="T11" fmla="*/ 4 h 6"/>
                  <a:gd name="T12" fmla="*/ 1 w 7"/>
                  <a:gd name="T13" fmla="*/ 4 h 6"/>
                  <a:gd name="T14" fmla="*/ 2 w 7"/>
                  <a:gd name="T15" fmla="*/ 5 h 6"/>
                  <a:gd name="T16" fmla="*/ 2 w 7"/>
                  <a:gd name="T17" fmla="*/ 5 h 6"/>
                  <a:gd name="T18" fmla="*/ 0 w 7"/>
                  <a:gd name="T19" fmla="*/ 5 h 6"/>
                  <a:gd name="T20" fmla="*/ 0 w 7"/>
                  <a:gd name="T21" fmla="*/ 5 h 6"/>
                  <a:gd name="T22" fmla="*/ 1 w 7"/>
                  <a:gd name="T23" fmla="*/ 4 h 6"/>
                  <a:gd name="T24" fmla="*/ 4 w 7"/>
                  <a:gd name="T25" fmla="*/ 0 h 6"/>
                  <a:gd name="T26" fmla="*/ 4 w 7"/>
                  <a:gd name="T27" fmla="*/ 0 h 6"/>
                  <a:gd name="T28" fmla="*/ 6 w 7"/>
                  <a:gd name="T29" fmla="*/ 4 h 6"/>
                  <a:gd name="T30" fmla="*/ 7 w 7"/>
                  <a:gd name="T31" fmla="*/ 5 h 6"/>
                  <a:gd name="T32" fmla="*/ 7 w 7"/>
                  <a:gd name="T33" fmla="*/ 6 h 6"/>
                  <a:gd name="T34" fmla="*/ 4 w 7"/>
                  <a:gd name="T35" fmla="*/ 3 h 6"/>
                  <a:gd name="T36" fmla="*/ 3 w 7"/>
                  <a:gd name="T37" fmla="*/ 1 h 6"/>
                  <a:gd name="T38" fmla="*/ 2 w 7"/>
                  <a:gd name="T39" fmla="*/ 3 h 6"/>
                  <a:gd name="T40" fmla="*/ 4 w 7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2" name="Freeform 168"/>
              <p:cNvSpPr>
                <a:spLocks noEditPoints="1"/>
              </p:cNvSpPr>
              <p:nvPr/>
            </p:nvSpPr>
            <p:spPr bwMode="auto">
              <a:xfrm>
                <a:off x="1612106" y="2771726"/>
                <a:ext cx="34925" cy="3492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  <a:gd name="T22" fmla="*/ 1 w 3"/>
                  <a:gd name="T23" fmla="*/ 2 h 3"/>
                  <a:gd name="T24" fmla="*/ 2 w 3"/>
                  <a:gd name="T25" fmla="*/ 1 h 3"/>
                  <a:gd name="T26" fmla="*/ 3 w 3"/>
                  <a:gd name="T27" fmla="*/ 2 h 3"/>
                  <a:gd name="T28" fmla="*/ 2 w 3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3" name="Oval 169"/>
              <p:cNvSpPr>
                <a:spLocks noChangeArrowheads="1"/>
              </p:cNvSpPr>
              <p:nvPr/>
            </p:nvSpPr>
            <p:spPr bwMode="auto">
              <a:xfrm>
                <a:off x="1826419" y="3033663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4" name="Oval 170"/>
              <p:cNvSpPr>
                <a:spLocks noChangeArrowheads="1"/>
              </p:cNvSpPr>
              <p:nvPr/>
            </p:nvSpPr>
            <p:spPr bwMode="auto">
              <a:xfrm>
                <a:off x="1793081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5" name="Oval 171"/>
              <p:cNvSpPr>
                <a:spLocks noChangeArrowheads="1"/>
              </p:cNvSpPr>
              <p:nvPr/>
            </p:nvSpPr>
            <p:spPr bwMode="auto">
              <a:xfrm>
                <a:off x="147716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6" name="Oval 172"/>
              <p:cNvSpPr>
                <a:spLocks noChangeArrowheads="1"/>
              </p:cNvSpPr>
              <p:nvPr/>
            </p:nvSpPr>
            <p:spPr bwMode="auto">
              <a:xfrm>
                <a:off x="1556544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7" name="Oval 173"/>
              <p:cNvSpPr>
                <a:spLocks noChangeArrowheads="1"/>
              </p:cNvSpPr>
              <p:nvPr/>
            </p:nvSpPr>
            <p:spPr bwMode="auto">
              <a:xfrm>
                <a:off x="163591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8" name="Oval 174"/>
              <p:cNvSpPr>
                <a:spLocks noChangeArrowheads="1"/>
              </p:cNvSpPr>
              <p:nvPr/>
            </p:nvSpPr>
            <p:spPr bwMode="auto">
              <a:xfrm>
                <a:off x="1713706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79" name="Oval 175"/>
              <p:cNvSpPr>
                <a:spLocks noChangeArrowheads="1"/>
              </p:cNvSpPr>
              <p:nvPr/>
            </p:nvSpPr>
            <p:spPr bwMode="auto">
              <a:xfrm>
                <a:off x="1477169" y="2839988"/>
                <a:ext cx="1588" cy="2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0" name="Freeform 176"/>
              <p:cNvSpPr>
                <a:spLocks/>
              </p:cNvSpPr>
              <p:nvPr/>
            </p:nvSpPr>
            <p:spPr bwMode="auto">
              <a:xfrm>
                <a:off x="1477169" y="2954288"/>
                <a:ext cx="0" cy="1111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1" name="Oval 177"/>
              <p:cNvSpPr>
                <a:spLocks noChangeArrowheads="1"/>
              </p:cNvSpPr>
              <p:nvPr/>
            </p:nvSpPr>
            <p:spPr bwMode="auto">
              <a:xfrm>
                <a:off x="14882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2" name="Oval 178"/>
              <p:cNvSpPr>
                <a:spLocks noChangeArrowheads="1"/>
              </p:cNvSpPr>
              <p:nvPr/>
            </p:nvSpPr>
            <p:spPr bwMode="auto">
              <a:xfrm>
                <a:off x="1556544" y="3078113"/>
                <a:ext cx="1588" cy="127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3" name="Freeform 179"/>
              <p:cNvSpPr>
                <a:spLocks/>
              </p:cNvSpPr>
              <p:nvPr/>
            </p:nvSpPr>
            <p:spPr bwMode="auto">
              <a:xfrm>
                <a:off x="1793081" y="2839988"/>
                <a:ext cx="11113" cy="2381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4" name="Freeform 180"/>
              <p:cNvSpPr>
                <a:spLocks/>
              </p:cNvSpPr>
              <p:nvPr/>
            </p:nvSpPr>
            <p:spPr bwMode="auto">
              <a:xfrm>
                <a:off x="1793081" y="2954288"/>
                <a:ext cx="11113" cy="1111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5" name="Oval 181"/>
              <p:cNvSpPr>
                <a:spLocks noChangeArrowheads="1"/>
              </p:cNvSpPr>
              <p:nvPr/>
            </p:nvSpPr>
            <p:spPr bwMode="auto">
              <a:xfrm>
                <a:off x="1781969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6" name="Freeform 182"/>
              <p:cNvSpPr>
                <a:spLocks/>
              </p:cNvSpPr>
              <p:nvPr/>
            </p:nvSpPr>
            <p:spPr bwMode="auto">
              <a:xfrm>
                <a:off x="1713706" y="3078113"/>
                <a:ext cx="11113" cy="127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7" name="Oval 183"/>
              <p:cNvSpPr>
                <a:spLocks noChangeArrowheads="1"/>
              </p:cNvSpPr>
              <p:nvPr/>
            </p:nvSpPr>
            <p:spPr bwMode="auto">
              <a:xfrm>
                <a:off x="1635919" y="3124151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8" name="Freeform 184"/>
              <p:cNvSpPr>
                <a:spLocks/>
              </p:cNvSpPr>
              <p:nvPr/>
            </p:nvSpPr>
            <p:spPr bwMode="auto">
              <a:xfrm>
                <a:off x="1691481" y="2954288"/>
                <a:ext cx="79375" cy="79375"/>
              </a:xfrm>
              <a:custGeom>
                <a:avLst/>
                <a:gdLst>
                  <a:gd name="T0" fmla="*/ 7 w 7"/>
                  <a:gd name="T1" fmla="*/ 1 h 7"/>
                  <a:gd name="T2" fmla="*/ 7 w 7"/>
                  <a:gd name="T3" fmla="*/ 1 h 7"/>
                  <a:gd name="T4" fmla="*/ 7 w 7"/>
                  <a:gd name="T5" fmla="*/ 1 h 7"/>
                  <a:gd name="T6" fmla="*/ 7 w 7"/>
                  <a:gd name="T7" fmla="*/ 0 h 7"/>
                  <a:gd name="T8" fmla="*/ 5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6 w 7"/>
                  <a:gd name="T15" fmla="*/ 3 h 7"/>
                  <a:gd name="T16" fmla="*/ 4 w 7"/>
                  <a:gd name="T17" fmla="*/ 3 h 7"/>
                  <a:gd name="T18" fmla="*/ 4 w 7"/>
                  <a:gd name="T19" fmla="*/ 1 h 7"/>
                  <a:gd name="T20" fmla="*/ 4 w 7"/>
                  <a:gd name="T21" fmla="*/ 0 h 7"/>
                  <a:gd name="T22" fmla="*/ 3 w 7"/>
                  <a:gd name="T23" fmla="*/ 0 h 7"/>
                  <a:gd name="T24" fmla="*/ 1 w 7"/>
                  <a:gd name="T25" fmla="*/ 1 h 7"/>
                  <a:gd name="T26" fmla="*/ 2 w 7"/>
                  <a:gd name="T27" fmla="*/ 2 h 7"/>
                  <a:gd name="T28" fmla="*/ 2 w 7"/>
                  <a:gd name="T29" fmla="*/ 2 h 7"/>
                  <a:gd name="T30" fmla="*/ 1 w 7"/>
                  <a:gd name="T31" fmla="*/ 2 h 7"/>
                  <a:gd name="T32" fmla="*/ 2 w 7"/>
                  <a:gd name="T33" fmla="*/ 2 h 7"/>
                  <a:gd name="T34" fmla="*/ 1 w 7"/>
                  <a:gd name="T35" fmla="*/ 2 h 7"/>
                  <a:gd name="T36" fmla="*/ 0 w 7"/>
                  <a:gd name="T37" fmla="*/ 1 h 7"/>
                  <a:gd name="T38" fmla="*/ 0 w 7"/>
                  <a:gd name="T39" fmla="*/ 1 h 7"/>
                  <a:gd name="T40" fmla="*/ 0 w 7"/>
                  <a:gd name="T41" fmla="*/ 2 h 7"/>
                  <a:gd name="T42" fmla="*/ 0 w 7"/>
                  <a:gd name="T43" fmla="*/ 3 h 7"/>
                  <a:gd name="T44" fmla="*/ 2 w 7"/>
                  <a:gd name="T45" fmla="*/ 4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  <a:gd name="T52" fmla="*/ 2 w 7"/>
                  <a:gd name="T53" fmla="*/ 6 h 7"/>
                  <a:gd name="T54" fmla="*/ 3 w 7"/>
                  <a:gd name="T55" fmla="*/ 5 h 7"/>
                  <a:gd name="T56" fmla="*/ 4 w 7"/>
                  <a:gd name="T57" fmla="*/ 5 h 7"/>
                  <a:gd name="T58" fmla="*/ 3 w 7"/>
                  <a:gd name="T59" fmla="*/ 7 h 7"/>
                  <a:gd name="T60" fmla="*/ 3 w 7"/>
                  <a:gd name="T61" fmla="*/ 7 h 7"/>
                  <a:gd name="T62" fmla="*/ 3 w 7"/>
                  <a:gd name="T63" fmla="*/ 7 h 7"/>
                  <a:gd name="T64" fmla="*/ 5 w 7"/>
                  <a:gd name="T65" fmla="*/ 6 h 7"/>
                  <a:gd name="T66" fmla="*/ 5 w 7"/>
                  <a:gd name="T67" fmla="*/ 7 h 7"/>
                  <a:gd name="T68" fmla="*/ 6 w 7"/>
                  <a:gd name="T69" fmla="*/ 6 h 7"/>
                  <a:gd name="T70" fmla="*/ 6 w 7"/>
                  <a:gd name="T71" fmla="*/ 4 h 7"/>
                  <a:gd name="T72" fmla="*/ 7 w 7"/>
                  <a:gd name="T73" fmla="*/ 3 h 7"/>
                  <a:gd name="T74" fmla="*/ 6 w 7"/>
                  <a:gd name="T75" fmla="*/ 1 h 7"/>
                  <a:gd name="T76" fmla="*/ 7 w 7"/>
                  <a:gd name="T7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4" y="6"/>
                      <a:pt x="5" y="7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6" y="5"/>
                      <a:pt x="7" y="5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9" name="Oval 185"/>
              <p:cNvSpPr>
                <a:spLocks noChangeArrowheads="1"/>
              </p:cNvSpPr>
              <p:nvPr/>
            </p:nvSpPr>
            <p:spPr bwMode="auto">
              <a:xfrm>
                <a:off x="1397794" y="3044776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0" name="Oval 186"/>
              <p:cNvSpPr>
                <a:spLocks noChangeArrowheads="1"/>
              </p:cNvSpPr>
              <p:nvPr/>
            </p:nvSpPr>
            <p:spPr bwMode="auto">
              <a:xfrm>
                <a:off x="880269" y="3340051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1" name="Freeform 187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2" name="Freeform 188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3" name="Freeform 189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4" name="Freeform 190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1111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5" name="Freeform 191"/>
              <p:cNvSpPr>
                <a:spLocks/>
              </p:cNvSpPr>
              <p:nvPr/>
            </p:nvSpPr>
            <p:spPr bwMode="auto">
              <a:xfrm>
                <a:off x="1229519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6" name="Freeform 192"/>
              <p:cNvSpPr>
                <a:spLocks noEditPoints="1"/>
              </p:cNvSpPr>
              <p:nvPr/>
            </p:nvSpPr>
            <p:spPr bwMode="auto">
              <a:xfrm>
                <a:off x="1454944" y="2727276"/>
                <a:ext cx="360363" cy="430213"/>
              </a:xfrm>
              <a:custGeom>
                <a:avLst/>
                <a:gdLst>
                  <a:gd name="T0" fmla="*/ 32 w 32"/>
                  <a:gd name="T1" fmla="*/ 0 h 38"/>
                  <a:gd name="T2" fmla="*/ 32 w 32"/>
                  <a:gd name="T3" fmla="*/ 0 h 38"/>
                  <a:gd name="T4" fmla="*/ 0 w 32"/>
                  <a:gd name="T5" fmla="*/ 0 h 38"/>
                  <a:gd name="T6" fmla="*/ 0 w 32"/>
                  <a:gd name="T7" fmla="*/ 0 h 38"/>
                  <a:gd name="T8" fmla="*/ 0 w 32"/>
                  <a:gd name="T9" fmla="*/ 0 h 38"/>
                  <a:gd name="T10" fmla="*/ 0 w 32"/>
                  <a:gd name="T11" fmla="*/ 24 h 38"/>
                  <a:gd name="T12" fmla="*/ 3 w 32"/>
                  <a:gd name="T13" fmla="*/ 30 h 38"/>
                  <a:gd name="T14" fmla="*/ 15 w 32"/>
                  <a:gd name="T15" fmla="*/ 38 h 38"/>
                  <a:gd name="T16" fmla="*/ 16 w 32"/>
                  <a:gd name="T17" fmla="*/ 38 h 38"/>
                  <a:gd name="T18" fmla="*/ 17 w 32"/>
                  <a:gd name="T19" fmla="*/ 38 h 38"/>
                  <a:gd name="T20" fmla="*/ 30 w 32"/>
                  <a:gd name="T21" fmla="*/ 30 h 38"/>
                  <a:gd name="T22" fmla="*/ 32 w 32"/>
                  <a:gd name="T23" fmla="*/ 24 h 38"/>
                  <a:gd name="T24" fmla="*/ 32 w 32"/>
                  <a:gd name="T25" fmla="*/ 0 h 38"/>
                  <a:gd name="T26" fmla="*/ 32 w 32"/>
                  <a:gd name="T27" fmla="*/ 0 h 38"/>
                  <a:gd name="T28" fmla="*/ 31 w 32"/>
                  <a:gd name="T29" fmla="*/ 25 h 38"/>
                  <a:gd name="T30" fmla="*/ 29 w 32"/>
                  <a:gd name="T31" fmla="*/ 29 h 38"/>
                  <a:gd name="T32" fmla="*/ 17 w 32"/>
                  <a:gd name="T33" fmla="*/ 37 h 38"/>
                  <a:gd name="T34" fmla="*/ 17 w 32"/>
                  <a:gd name="T35" fmla="*/ 37 h 38"/>
                  <a:gd name="T36" fmla="*/ 16 w 32"/>
                  <a:gd name="T37" fmla="*/ 37 h 38"/>
                  <a:gd name="T38" fmla="*/ 15 w 32"/>
                  <a:gd name="T39" fmla="*/ 37 h 38"/>
                  <a:gd name="T40" fmla="*/ 3 w 32"/>
                  <a:gd name="T41" fmla="*/ 29 h 38"/>
                  <a:gd name="T42" fmla="*/ 1 w 32"/>
                  <a:gd name="T43" fmla="*/ 25 h 38"/>
                  <a:gd name="T44" fmla="*/ 1 w 32"/>
                  <a:gd name="T45" fmla="*/ 1 h 38"/>
                  <a:gd name="T46" fmla="*/ 31 w 32"/>
                  <a:gd name="T47" fmla="*/ 1 h 38"/>
                  <a:gd name="T48" fmla="*/ 31 w 32"/>
                  <a:gd name="T49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2" y="27"/>
                      <a:pt x="32" y="2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1" y="25"/>
                    </a:moveTo>
                    <a:cubicBezTo>
                      <a:pt x="31" y="27"/>
                      <a:pt x="31" y="28"/>
                      <a:pt x="29" y="2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5"/>
                      <a:pt x="31" y="25"/>
                      <a:pt x="3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7" name="Freeform 193"/>
              <p:cNvSpPr>
                <a:spLocks/>
              </p:cNvSpPr>
              <p:nvPr/>
            </p:nvSpPr>
            <p:spPr bwMode="auto">
              <a:xfrm>
                <a:off x="1680369" y="3124151"/>
                <a:ext cx="11113" cy="1111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8" name="Freeform 194"/>
              <p:cNvSpPr>
                <a:spLocks noEditPoints="1"/>
              </p:cNvSpPr>
              <p:nvPr/>
            </p:nvSpPr>
            <p:spPr bwMode="auto">
              <a:xfrm>
                <a:off x="1342231" y="3452763"/>
                <a:ext cx="68263" cy="68263"/>
              </a:xfrm>
              <a:custGeom>
                <a:avLst/>
                <a:gdLst>
                  <a:gd name="T0" fmla="*/ 6 w 6"/>
                  <a:gd name="T1" fmla="*/ 5 h 6"/>
                  <a:gd name="T2" fmla="*/ 3 w 6"/>
                  <a:gd name="T3" fmla="*/ 6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6 h 6"/>
                  <a:gd name="T16" fmla="*/ 2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1 w 6"/>
                  <a:gd name="T23" fmla="*/ 5 h 6"/>
                  <a:gd name="T24" fmla="*/ 2 w 6"/>
                  <a:gd name="T25" fmla="*/ 0 h 6"/>
                  <a:gd name="T26" fmla="*/ 2 w 6"/>
                  <a:gd name="T27" fmla="*/ 0 h 6"/>
                  <a:gd name="T28" fmla="*/ 5 w 6"/>
                  <a:gd name="T29" fmla="*/ 4 h 6"/>
                  <a:gd name="T30" fmla="*/ 6 w 6"/>
                  <a:gd name="T31" fmla="*/ 5 h 6"/>
                  <a:gd name="T32" fmla="*/ 6 w 6"/>
                  <a:gd name="T33" fmla="*/ 5 h 6"/>
                  <a:gd name="T34" fmla="*/ 3 w 6"/>
                  <a:gd name="T35" fmla="*/ 4 h 6"/>
                  <a:gd name="T36" fmla="*/ 2 w 6"/>
                  <a:gd name="T37" fmla="*/ 2 h 6"/>
                  <a:gd name="T38" fmla="*/ 1 w 6"/>
                  <a:gd name="T39" fmla="*/ 4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4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9" name="Freeform 195"/>
              <p:cNvSpPr>
                <a:spLocks noEditPoints="1"/>
              </p:cNvSpPr>
              <p:nvPr/>
            </p:nvSpPr>
            <p:spPr bwMode="auto">
              <a:xfrm>
                <a:off x="1207294" y="3351163"/>
                <a:ext cx="811213" cy="317500"/>
              </a:xfrm>
              <a:custGeom>
                <a:avLst/>
                <a:gdLst>
                  <a:gd name="T0" fmla="*/ 64 w 72"/>
                  <a:gd name="T1" fmla="*/ 7 h 28"/>
                  <a:gd name="T2" fmla="*/ 17 w 72"/>
                  <a:gd name="T3" fmla="*/ 6 h 28"/>
                  <a:gd name="T4" fmla="*/ 10 w 72"/>
                  <a:gd name="T5" fmla="*/ 0 h 28"/>
                  <a:gd name="T6" fmla="*/ 0 w 72"/>
                  <a:gd name="T7" fmla="*/ 11 h 28"/>
                  <a:gd name="T8" fmla="*/ 24 w 72"/>
                  <a:gd name="T9" fmla="*/ 15 h 28"/>
                  <a:gd name="T10" fmla="*/ 28 w 72"/>
                  <a:gd name="T11" fmla="*/ 22 h 28"/>
                  <a:gd name="T12" fmla="*/ 21 w 72"/>
                  <a:gd name="T13" fmla="*/ 25 h 28"/>
                  <a:gd name="T14" fmla="*/ 32 w 72"/>
                  <a:gd name="T15" fmla="*/ 22 h 28"/>
                  <a:gd name="T16" fmla="*/ 37 w 72"/>
                  <a:gd name="T17" fmla="*/ 19 h 28"/>
                  <a:gd name="T18" fmla="*/ 43 w 72"/>
                  <a:gd name="T19" fmla="*/ 25 h 28"/>
                  <a:gd name="T20" fmla="*/ 44 w 72"/>
                  <a:gd name="T21" fmla="*/ 21 h 28"/>
                  <a:gd name="T22" fmla="*/ 56 w 72"/>
                  <a:gd name="T23" fmla="*/ 26 h 28"/>
                  <a:gd name="T24" fmla="*/ 52 w 72"/>
                  <a:gd name="T25" fmla="*/ 23 h 28"/>
                  <a:gd name="T26" fmla="*/ 44 w 72"/>
                  <a:gd name="T27" fmla="*/ 13 h 28"/>
                  <a:gd name="T28" fmla="*/ 72 w 72"/>
                  <a:gd name="T29" fmla="*/ 3 h 28"/>
                  <a:gd name="T30" fmla="*/ 22 w 72"/>
                  <a:gd name="T31" fmla="*/ 24 h 28"/>
                  <a:gd name="T32" fmla="*/ 50 w 72"/>
                  <a:gd name="T33" fmla="*/ 23 h 28"/>
                  <a:gd name="T34" fmla="*/ 12 w 72"/>
                  <a:gd name="T35" fmla="*/ 4 h 28"/>
                  <a:gd name="T36" fmla="*/ 8 w 72"/>
                  <a:gd name="T37" fmla="*/ 4 h 28"/>
                  <a:gd name="T38" fmla="*/ 12 w 72"/>
                  <a:gd name="T39" fmla="*/ 5 h 28"/>
                  <a:gd name="T40" fmla="*/ 10 w 72"/>
                  <a:gd name="T41" fmla="*/ 2 h 28"/>
                  <a:gd name="T42" fmla="*/ 32 w 72"/>
                  <a:gd name="T43" fmla="*/ 14 h 28"/>
                  <a:gd name="T44" fmla="*/ 33 w 72"/>
                  <a:gd name="T45" fmla="*/ 19 h 28"/>
                  <a:gd name="T46" fmla="*/ 34 w 72"/>
                  <a:gd name="T47" fmla="*/ 22 h 28"/>
                  <a:gd name="T48" fmla="*/ 34 w 72"/>
                  <a:gd name="T49" fmla="*/ 22 h 28"/>
                  <a:gd name="T50" fmla="*/ 35 w 72"/>
                  <a:gd name="T51" fmla="*/ 19 h 28"/>
                  <a:gd name="T52" fmla="*/ 32 w 72"/>
                  <a:gd name="T53" fmla="*/ 17 h 28"/>
                  <a:gd name="T54" fmla="*/ 36 w 72"/>
                  <a:gd name="T55" fmla="*/ 16 h 28"/>
                  <a:gd name="T56" fmla="*/ 36 w 72"/>
                  <a:gd name="T57" fmla="*/ 14 h 28"/>
                  <a:gd name="T58" fmla="*/ 36 w 72"/>
                  <a:gd name="T59" fmla="*/ 16 h 28"/>
                  <a:gd name="T60" fmla="*/ 37 w 72"/>
                  <a:gd name="T61" fmla="*/ 15 h 28"/>
                  <a:gd name="T62" fmla="*/ 37 w 72"/>
                  <a:gd name="T63" fmla="*/ 15 h 28"/>
                  <a:gd name="T64" fmla="*/ 43 w 72"/>
                  <a:gd name="T65" fmla="*/ 14 h 28"/>
                  <a:gd name="T66" fmla="*/ 41 w 72"/>
                  <a:gd name="T67" fmla="*/ 17 h 28"/>
                  <a:gd name="T68" fmla="*/ 40 w 72"/>
                  <a:gd name="T69" fmla="*/ 19 h 28"/>
                  <a:gd name="T70" fmla="*/ 39 w 72"/>
                  <a:gd name="T71" fmla="*/ 18 h 28"/>
                  <a:gd name="T72" fmla="*/ 38 w 72"/>
                  <a:gd name="T73" fmla="*/ 18 h 28"/>
                  <a:gd name="T74" fmla="*/ 41 w 72"/>
                  <a:gd name="T75" fmla="*/ 24 h 28"/>
                  <a:gd name="T76" fmla="*/ 37 w 72"/>
                  <a:gd name="T77" fmla="*/ 20 h 28"/>
                  <a:gd name="T78" fmla="*/ 35 w 72"/>
                  <a:gd name="T79" fmla="*/ 25 h 28"/>
                  <a:gd name="T80" fmla="*/ 42 w 72"/>
                  <a:gd name="T81" fmla="*/ 19 h 28"/>
                  <a:gd name="T82" fmla="*/ 42 w 72"/>
                  <a:gd name="T83" fmla="*/ 22 h 28"/>
                  <a:gd name="T84" fmla="*/ 43 w 72"/>
                  <a:gd name="T85" fmla="*/ 24 h 28"/>
                  <a:gd name="T86" fmla="*/ 42 w 72"/>
                  <a:gd name="T87" fmla="*/ 20 h 28"/>
                  <a:gd name="T88" fmla="*/ 44 w 72"/>
                  <a:gd name="T89" fmla="*/ 20 h 28"/>
                  <a:gd name="T90" fmla="*/ 43 w 72"/>
                  <a:gd name="T91" fmla="*/ 19 h 28"/>
                  <a:gd name="T92" fmla="*/ 43 w 72"/>
                  <a:gd name="T93" fmla="*/ 18 h 28"/>
                  <a:gd name="T94" fmla="*/ 68 w 72"/>
                  <a:gd name="T95" fmla="*/ 12 h 28"/>
                  <a:gd name="T96" fmla="*/ 16 w 72"/>
                  <a:gd name="T97" fmla="*/ 16 h 28"/>
                  <a:gd name="T98" fmla="*/ 10 w 72"/>
                  <a:gd name="T99" fmla="*/ 7 h 28"/>
                  <a:gd name="T100" fmla="*/ 55 w 72"/>
                  <a:gd name="T101" fmla="*/ 7 h 28"/>
                  <a:gd name="T102" fmla="*/ 66 w 72"/>
                  <a:gd name="T103" fmla="*/ 7 h 28"/>
                  <a:gd name="T104" fmla="*/ 68 w 72"/>
                  <a:gd name="T105" fmla="*/ 3 h 28"/>
                  <a:gd name="T106" fmla="*/ 69 w 72"/>
                  <a:gd name="T107" fmla="*/ 3 h 28"/>
                  <a:gd name="T108" fmla="*/ 66 w 72"/>
                  <a:gd name="T10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28">
                    <a:moveTo>
                      <a:pt x="72" y="3"/>
                    </a:moveTo>
                    <a:cubicBezTo>
                      <a:pt x="71" y="1"/>
                      <a:pt x="70" y="0"/>
                      <a:pt x="68" y="0"/>
                    </a:cubicBezTo>
                    <a:cubicBezTo>
                      <a:pt x="67" y="0"/>
                      <a:pt x="65" y="0"/>
                      <a:pt x="64" y="1"/>
                    </a:cubicBezTo>
                    <a:cubicBezTo>
                      <a:pt x="63" y="2"/>
                      <a:pt x="64" y="4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7" y="7"/>
                      <a:pt x="51" y="5"/>
                      <a:pt x="44" y="4"/>
                    </a:cubicBezTo>
                    <a:cubicBezTo>
                      <a:pt x="42" y="4"/>
                      <a:pt x="41" y="4"/>
                      <a:pt x="39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2" y="4"/>
                      <a:pt x="26" y="4"/>
                      <a:pt x="21" y="5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6" y="6"/>
                      <a:pt x="15" y="7"/>
                      <a:pt x="15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5"/>
                      <a:pt x="14" y="4"/>
                      <a:pt x="13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7" y="2"/>
                    </a:cubicBezTo>
                    <a:cubicBezTo>
                      <a:pt x="5" y="4"/>
                      <a:pt x="7" y="7"/>
                      <a:pt x="7" y="9"/>
                    </a:cubicBezTo>
                    <a:cubicBezTo>
                      <a:pt x="7" y="10"/>
                      <a:pt x="8" y="10"/>
                      <a:pt x="7" y="11"/>
                    </a:cubicBezTo>
                    <a:cubicBezTo>
                      <a:pt x="6" y="10"/>
                      <a:pt x="4" y="10"/>
                      <a:pt x="2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2" y="12"/>
                      <a:pt x="5" y="12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3"/>
                      <a:pt x="7" y="14"/>
                      <a:pt x="8" y="15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6" y="17"/>
                      <a:pt x="20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7" y="14"/>
                      <a:pt x="30" y="13"/>
                      <a:pt x="32" y="13"/>
                    </a:cubicBezTo>
                    <a:cubicBezTo>
                      <a:pt x="31" y="15"/>
                      <a:pt x="30" y="16"/>
                      <a:pt x="30" y="17"/>
                    </a:cubicBezTo>
                    <a:cubicBezTo>
                      <a:pt x="29" y="19"/>
                      <a:pt x="31" y="19"/>
                      <a:pt x="31" y="20"/>
                    </a:cubicBezTo>
                    <a:cubicBezTo>
                      <a:pt x="30" y="20"/>
                      <a:pt x="29" y="21"/>
                      <a:pt x="28" y="22"/>
                    </a:cubicBezTo>
                    <a:cubicBezTo>
                      <a:pt x="25" y="21"/>
                      <a:pt x="22" y="23"/>
                      <a:pt x="19" y="23"/>
                    </a:cubicBezTo>
                    <a:cubicBezTo>
                      <a:pt x="19" y="24"/>
                      <a:pt x="20" y="23"/>
                      <a:pt x="20" y="24"/>
                    </a:cubicBezTo>
                    <a:cubicBezTo>
                      <a:pt x="20" y="24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2" y="25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6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30" y="22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0" y="25"/>
                      <a:pt x="29" y="27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ubicBezTo>
                      <a:pt x="32" y="26"/>
                      <a:pt x="33" y="24"/>
                      <a:pt x="34" y="22"/>
                    </a:cubicBezTo>
                    <a:cubicBezTo>
                      <a:pt x="34" y="21"/>
                      <a:pt x="35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5" y="23"/>
                      <a:pt x="34" y="25"/>
                      <a:pt x="36" y="26"/>
                    </a:cubicBezTo>
                    <a:cubicBezTo>
                      <a:pt x="36" y="27"/>
                      <a:pt x="37" y="27"/>
                      <a:pt x="38" y="27"/>
                    </a:cubicBezTo>
                    <a:cubicBezTo>
                      <a:pt x="40" y="26"/>
                      <a:pt x="42" y="27"/>
                      <a:pt x="43" y="25"/>
                    </a:cubicBezTo>
                    <a:cubicBezTo>
                      <a:pt x="44" y="25"/>
                      <a:pt x="44" y="26"/>
                      <a:pt x="45" y="27"/>
                    </a:cubicBezTo>
                    <a:cubicBezTo>
                      <a:pt x="46" y="27"/>
                      <a:pt x="46" y="28"/>
                      <a:pt x="47" y="27"/>
                    </a:cubicBezTo>
                    <a:cubicBezTo>
                      <a:pt x="47" y="27"/>
                      <a:pt x="47" y="26"/>
                      <a:pt x="46" y="26"/>
                    </a:cubicBezTo>
                    <a:cubicBezTo>
                      <a:pt x="46" y="25"/>
                      <a:pt x="45" y="24"/>
                      <a:pt x="44" y="23"/>
                    </a:cubicBezTo>
                    <a:cubicBezTo>
                      <a:pt x="44" y="22"/>
                      <a:pt x="44" y="22"/>
                      <a:pt x="44" y="21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7" y="23"/>
                      <a:pt x="48" y="23"/>
                      <a:pt x="49" y="23"/>
                    </a:cubicBezTo>
                    <a:cubicBezTo>
                      <a:pt x="49" y="24"/>
                      <a:pt x="50" y="24"/>
                      <a:pt x="51" y="25"/>
                    </a:cubicBezTo>
                    <a:cubicBezTo>
                      <a:pt x="52" y="25"/>
                      <a:pt x="54" y="25"/>
                      <a:pt x="55" y="26"/>
                    </a:cubicBezTo>
                    <a:cubicBezTo>
                      <a:pt x="55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5" y="25"/>
                    </a:cubicBezTo>
                    <a:cubicBezTo>
                      <a:pt x="55" y="25"/>
                      <a:pt x="56" y="25"/>
                      <a:pt x="57" y="25"/>
                    </a:cubicBezTo>
                    <a:cubicBezTo>
                      <a:pt x="57" y="24"/>
                      <a:pt x="56" y="24"/>
                      <a:pt x="56" y="24"/>
                    </a:cubicBezTo>
                    <a:cubicBezTo>
                      <a:pt x="55" y="24"/>
                      <a:pt x="54" y="24"/>
                      <a:pt x="53" y="24"/>
                    </a:cubicBezTo>
                    <a:cubicBezTo>
                      <a:pt x="53" y="24"/>
                      <a:pt x="52" y="23"/>
                      <a:pt x="52" y="23"/>
                    </a:cubicBezTo>
                    <a:cubicBezTo>
                      <a:pt x="49" y="23"/>
                      <a:pt x="47" y="21"/>
                      <a:pt x="45" y="20"/>
                    </a:cubicBezTo>
                    <a:cubicBezTo>
                      <a:pt x="46" y="19"/>
                      <a:pt x="47" y="19"/>
                      <a:pt x="47" y="18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7" y="14"/>
                      <a:pt x="45" y="14"/>
                      <a:pt x="44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7" y="14"/>
                      <a:pt x="49" y="14"/>
                    </a:cubicBezTo>
                    <a:cubicBezTo>
                      <a:pt x="53" y="15"/>
                      <a:pt x="57" y="16"/>
                      <a:pt x="62" y="16"/>
                    </a:cubicBezTo>
                    <a:cubicBezTo>
                      <a:pt x="65" y="16"/>
                      <a:pt x="68" y="17"/>
                      <a:pt x="69" y="14"/>
                    </a:cubicBezTo>
                    <a:cubicBezTo>
                      <a:pt x="69" y="13"/>
                      <a:pt x="69" y="11"/>
                      <a:pt x="70" y="10"/>
                    </a:cubicBezTo>
                    <a:cubicBezTo>
                      <a:pt x="70" y="7"/>
                      <a:pt x="72" y="5"/>
                      <a:pt x="72" y="3"/>
                    </a:cubicBezTo>
                    <a:close/>
                    <a:moveTo>
                      <a:pt x="22" y="24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4" y="23"/>
                      <a:pt x="25" y="22"/>
                      <a:pt x="26" y="22"/>
                    </a:cubicBezTo>
                    <a:cubicBezTo>
                      <a:pt x="25" y="24"/>
                      <a:pt x="23" y="24"/>
                      <a:pt x="22" y="24"/>
                    </a:cubicBezTo>
                    <a:close/>
                    <a:moveTo>
                      <a:pt x="50" y="23"/>
                    </a:moveTo>
                    <a:cubicBezTo>
                      <a:pt x="52" y="24"/>
                      <a:pt x="54" y="24"/>
                      <a:pt x="55" y="24"/>
                    </a:cubicBezTo>
                    <a:cubicBezTo>
                      <a:pt x="55" y="25"/>
                      <a:pt x="54" y="24"/>
                      <a:pt x="54" y="25"/>
                    </a:cubicBezTo>
                    <a:cubicBezTo>
                      <a:pt x="53" y="25"/>
                      <a:pt x="51" y="25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7" y="5"/>
                      <a:pt x="7" y="3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2" y="5"/>
                    </a:cubicBezTo>
                    <a:cubicBezTo>
                      <a:pt x="12" y="6"/>
                      <a:pt x="12" y="6"/>
                      <a:pt x="11" y="7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lose/>
                    <a:moveTo>
                      <a:pt x="31" y="18"/>
                    </a:moveTo>
                    <a:cubicBezTo>
                      <a:pt x="31" y="17"/>
                      <a:pt x="31" y="15"/>
                      <a:pt x="32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3" y="14"/>
                      <a:pt x="32" y="15"/>
                      <a:pt x="31" y="16"/>
                    </a:cubicBezTo>
                    <a:cubicBezTo>
                      <a:pt x="31" y="17"/>
                      <a:pt x="31" y="17"/>
                      <a:pt x="31" y="18"/>
                    </a:cubicBezTo>
                    <a:cubicBezTo>
                      <a:pt x="32" y="19"/>
                      <a:pt x="33" y="18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2" y="19"/>
                      <a:pt x="32" y="19"/>
                      <a:pt x="31" y="18"/>
                    </a:cubicBezTo>
                    <a:close/>
                    <a:moveTo>
                      <a:pt x="29" y="21"/>
                    </a:moveTo>
                    <a:cubicBezTo>
                      <a:pt x="30" y="21"/>
                      <a:pt x="31" y="20"/>
                      <a:pt x="33" y="20"/>
                    </a:cubicBezTo>
                    <a:cubicBezTo>
                      <a:pt x="32" y="21"/>
                      <a:pt x="30" y="21"/>
                      <a:pt x="29" y="21"/>
                    </a:cubicBezTo>
                    <a:close/>
                    <a:moveTo>
                      <a:pt x="34" y="22"/>
                    </a:moveTo>
                    <a:cubicBezTo>
                      <a:pt x="33" y="23"/>
                      <a:pt x="32" y="25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2" y="24"/>
                      <a:pt x="33" y="22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lose/>
                    <a:moveTo>
                      <a:pt x="35" y="19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  <a:moveTo>
                      <a:pt x="34" y="18"/>
                    </a:moveTo>
                    <a:cubicBezTo>
                      <a:pt x="33" y="18"/>
                      <a:pt x="33" y="18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3" y="15"/>
                      <a:pt x="35" y="14"/>
                      <a:pt x="35" y="15"/>
                    </a:cubicBezTo>
                    <a:cubicBezTo>
                      <a:pt x="35" y="16"/>
                      <a:pt x="35" y="17"/>
                      <a:pt x="34" y="18"/>
                    </a:cubicBezTo>
                    <a:close/>
                    <a:moveTo>
                      <a:pt x="35" y="18"/>
                    </a:moveTo>
                    <a:cubicBezTo>
                      <a:pt x="35" y="17"/>
                      <a:pt x="36" y="17"/>
                      <a:pt x="36" y="16"/>
                    </a:cubicBezTo>
                    <a:cubicBezTo>
                      <a:pt x="36" y="17"/>
                      <a:pt x="36" y="17"/>
                      <a:pt x="35" y="18"/>
                    </a:cubicBezTo>
                    <a:close/>
                    <a:moveTo>
                      <a:pt x="36" y="14"/>
                    </a:moveTo>
                    <a:cubicBezTo>
                      <a:pt x="35" y="14"/>
                      <a:pt x="35" y="13"/>
                      <a:pt x="34" y="13"/>
                    </a:cubicBezTo>
                    <a:cubicBezTo>
                      <a:pt x="35" y="13"/>
                      <a:pt x="35" y="13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6"/>
                      <a:pt x="36" y="16"/>
                    </a:cubicBezTo>
                    <a:close/>
                    <a:moveTo>
                      <a:pt x="36" y="18"/>
                    </a:move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6" y="18"/>
                    </a:cubicBezTo>
                    <a:close/>
                    <a:moveTo>
                      <a:pt x="37" y="15"/>
                    </a:moveTo>
                    <a:cubicBezTo>
                      <a:pt x="37" y="14"/>
                      <a:pt x="37" y="14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4"/>
                      <a:pt x="40" y="15"/>
                      <a:pt x="39" y="16"/>
                    </a:cubicBezTo>
                    <a:cubicBezTo>
                      <a:pt x="39" y="16"/>
                      <a:pt x="38" y="17"/>
                      <a:pt x="38" y="16"/>
                    </a:cubicBezTo>
                    <a:cubicBezTo>
                      <a:pt x="37" y="16"/>
                      <a:pt x="37" y="15"/>
                      <a:pt x="37" y="15"/>
                    </a:cubicBezTo>
                    <a:close/>
                    <a:moveTo>
                      <a:pt x="40" y="13"/>
                    </a:moveTo>
                    <a:cubicBezTo>
                      <a:pt x="40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1" y="15"/>
                      <a:pt x="40" y="13"/>
                    </a:cubicBezTo>
                    <a:close/>
                    <a:moveTo>
                      <a:pt x="43" y="14"/>
                    </a:moveTo>
                    <a:cubicBezTo>
                      <a:pt x="42" y="14"/>
                      <a:pt x="42" y="15"/>
                      <a:pt x="41" y="15"/>
                    </a:cubicBezTo>
                    <a:cubicBezTo>
                      <a:pt x="42" y="15"/>
                      <a:pt x="42" y="14"/>
                      <a:pt x="43" y="14"/>
                    </a:cubicBezTo>
                    <a:close/>
                    <a:moveTo>
                      <a:pt x="41" y="17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lose/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20"/>
                    </a:cubicBezTo>
                    <a:close/>
                    <a:moveTo>
                      <a:pt x="40" y="18"/>
                    </a:move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lose/>
                    <a:moveTo>
                      <a:pt x="39" y="18"/>
                    </a:moveTo>
                    <a:cubicBezTo>
                      <a:pt x="39" y="17"/>
                      <a:pt x="39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lose/>
                    <a:moveTo>
                      <a:pt x="38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8"/>
                    </a:cubicBezTo>
                    <a:close/>
                    <a:moveTo>
                      <a:pt x="38" y="19"/>
                    </a:moveTo>
                    <a:cubicBezTo>
                      <a:pt x="39" y="19"/>
                      <a:pt x="39" y="20"/>
                      <a:pt x="39" y="20"/>
                    </a:cubicBezTo>
                    <a:cubicBezTo>
                      <a:pt x="40" y="21"/>
                      <a:pt x="42" y="22"/>
                      <a:pt x="41" y="24"/>
                    </a:cubicBezTo>
                    <a:cubicBezTo>
                      <a:pt x="40" y="24"/>
                      <a:pt x="39" y="24"/>
                      <a:pt x="38" y="24"/>
                    </a:cubicBezTo>
                    <a:cubicBezTo>
                      <a:pt x="38" y="24"/>
                      <a:pt x="37" y="24"/>
                      <a:pt x="36" y="24"/>
                    </a:cubicBezTo>
                    <a:cubicBezTo>
                      <a:pt x="37" y="22"/>
                      <a:pt x="37" y="21"/>
                      <a:pt x="38" y="19"/>
                    </a:cubicBezTo>
                    <a:close/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1"/>
                      <a:pt x="36" y="22"/>
                      <a:pt x="36" y="23"/>
                    </a:cubicBezTo>
                    <a:cubicBezTo>
                      <a:pt x="35" y="22"/>
                      <a:pt x="36" y="21"/>
                      <a:pt x="37" y="20"/>
                    </a:cubicBezTo>
                    <a:close/>
                    <a:moveTo>
                      <a:pt x="39" y="26"/>
                    </a:move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6" y="24"/>
                      <a:pt x="37" y="25"/>
                      <a:pt x="38" y="25"/>
                    </a:cubicBezTo>
                    <a:cubicBezTo>
                      <a:pt x="39" y="25"/>
                      <a:pt x="40" y="24"/>
                      <a:pt x="41" y="25"/>
                    </a:cubicBezTo>
                    <a:cubicBezTo>
                      <a:pt x="41" y="25"/>
                      <a:pt x="42" y="24"/>
                      <a:pt x="42" y="25"/>
                    </a:cubicBezTo>
                    <a:cubicBezTo>
                      <a:pt x="42" y="26"/>
                      <a:pt x="40" y="25"/>
                      <a:pt x="39" y="26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lose/>
                    <a:moveTo>
                      <a:pt x="42" y="22"/>
                    </a:moveTo>
                    <a:cubicBezTo>
                      <a:pt x="42" y="22"/>
                      <a:pt x="42" y="23"/>
                      <a:pt x="42" y="23"/>
                    </a:cubicBezTo>
                    <a:cubicBezTo>
                      <a:pt x="42" y="23"/>
                      <a:pt x="42" y="22"/>
                      <a:pt x="42" y="22"/>
                    </a:cubicBezTo>
                    <a:close/>
                    <a:moveTo>
                      <a:pt x="43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5"/>
                    </a:cubicBezTo>
                    <a:close/>
                    <a:moveTo>
                      <a:pt x="45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3" y="22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2"/>
                      <a:pt x="44" y="24"/>
                      <a:pt x="45" y="26"/>
                    </a:cubicBezTo>
                    <a:close/>
                    <a:moveTo>
                      <a:pt x="47" y="22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5" y="21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6" y="21"/>
                      <a:pt x="47" y="22"/>
                    </a:cubicBezTo>
                    <a:close/>
                    <a:moveTo>
                      <a:pt x="46" y="15"/>
                    </a:moveTo>
                    <a:cubicBezTo>
                      <a:pt x="46" y="16"/>
                      <a:pt x="47" y="16"/>
                      <a:pt x="47" y="17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4" y="19"/>
                      <a:pt x="44" y="19"/>
                      <a:pt x="43" y="19"/>
                    </a:cubicBezTo>
                    <a:cubicBezTo>
                      <a:pt x="44" y="19"/>
                      <a:pt x="46" y="19"/>
                      <a:pt x="46" y="18"/>
                    </a:cubicBezTo>
                    <a:cubicBezTo>
                      <a:pt x="46" y="15"/>
                      <a:pt x="46" y="15"/>
                      <a:pt x="46" y="15"/>
                    </a:cubicBezTo>
                    <a:close/>
                    <a:moveTo>
                      <a:pt x="45" y="15"/>
                    </a:moveTo>
                    <a:cubicBezTo>
                      <a:pt x="45" y="16"/>
                      <a:pt x="46" y="17"/>
                      <a:pt x="45" y="17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2" y="16"/>
                    </a:cubicBezTo>
                    <a:cubicBezTo>
                      <a:pt x="42" y="15"/>
                      <a:pt x="44" y="14"/>
                      <a:pt x="45" y="15"/>
                    </a:cubicBezTo>
                    <a:close/>
                    <a:moveTo>
                      <a:pt x="68" y="12"/>
                    </a:moveTo>
                    <a:cubicBezTo>
                      <a:pt x="68" y="12"/>
                      <a:pt x="68" y="13"/>
                      <a:pt x="68" y="13"/>
                    </a:cubicBezTo>
                    <a:cubicBezTo>
                      <a:pt x="68" y="14"/>
                      <a:pt x="67" y="15"/>
                      <a:pt x="67" y="15"/>
                    </a:cubicBezTo>
                    <a:cubicBezTo>
                      <a:pt x="61" y="16"/>
                      <a:pt x="56" y="14"/>
                      <a:pt x="50" y="13"/>
                    </a:cubicBezTo>
                    <a:cubicBezTo>
                      <a:pt x="43" y="12"/>
                      <a:pt x="34" y="11"/>
                      <a:pt x="27" y="13"/>
                    </a:cubicBezTo>
                    <a:cubicBezTo>
                      <a:pt x="23" y="14"/>
                      <a:pt x="20" y="15"/>
                      <a:pt x="16" y="16"/>
                    </a:cubicBezTo>
                    <a:cubicBezTo>
                      <a:pt x="14" y="16"/>
                      <a:pt x="12" y="16"/>
                      <a:pt x="10" y="16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4" y="8"/>
                      <a:pt x="17" y="7"/>
                      <a:pt x="21" y="6"/>
                    </a:cubicBezTo>
                    <a:cubicBezTo>
                      <a:pt x="24" y="6"/>
                      <a:pt x="28" y="5"/>
                      <a:pt x="31" y="5"/>
                    </a:cubicBezTo>
                    <a:cubicBezTo>
                      <a:pt x="36" y="5"/>
                      <a:pt x="40" y="4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50" y="6"/>
                      <a:pt x="52" y="7"/>
                      <a:pt x="55" y="7"/>
                    </a:cubicBezTo>
                    <a:cubicBezTo>
                      <a:pt x="56" y="7"/>
                      <a:pt x="56" y="7"/>
                      <a:pt x="57" y="7"/>
                    </a:cubicBezTo>
                    <a:cubicBezTo>
                      <a:pt x="61" y="8"/>
                      <a:pt x="65" y="9"/>
                      <a:pt x="69" y="7"/>
                    </a:cubicBezTo>
                    <a:cubicBezTo>
                      <a:pt x="69" y="9"/>
                      <a:pt x="69" y="10"/>
                      <a:pt x="68" y="12"/>
                    </a:cubicBezTo>
                    <a:close/>
                    <a:moveTo>
                      <a:pt x="67" y="6"/>
                    </a:moveTo>
                    <a:cubicBezTo>
                      <a:pt x="67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6" y="6"/>
                      <a:pt x="66" y="6"/>
                      <a:pt x="67" y="6"/>
                    </a:cubicBezTo>
                    <a:close/>
                    <a:moveTo>
                      <a:pt x="67" y="5"/>
                    </a:moveTo>
                    <a:cubicBezTo>
                      <a:pt x="67" y="4"/>
                      <a:pt x="66" y="2"/>
                      <a:pt x="68" y="3"/>
                    </a:cubicBezTo>
                    <a:cubicBezTo>
                      <a:pt x="68" y="4"/>
                      <a:pt x="68" y="4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  <a:moveTo>
                      <a:pt x="70" y="5"/>
                    </a:moveTo>
                    <a:cubicBezTo>
                      <a:pt x="70" y="5"/>
                      <a:pt x="69" y="6"/>
                      <a:pt x="68" y="6"/>
                    </a:cubicBezTo>
                    <a:cubicBezTo>
                      <a:pt x="68" y="5"/>
                      <a:pt x="69" y="4"/>
                      <a:pt x="69" y="3"/>
                    </a:cubicBezTo>
                    <a:cubicBezTo>
                      <a:pt x="68" y="2"/>
                      <a:pt x="67" y="2"/>
                      <a:pt x="66" y="2"/>
                    </a:cubicBezTo>
                    <a:cubicBezTo>
                      <a:pt x="66" y="2"/>
                      <a:pt x="66" y="3"/>
                      <a:pt x="66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4"/>
                      <a:pt x="64" y="3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7" y="0"/>
                      <a:pt x="68" y="0"/>
                      <a:pt x="68" y="1"/>
                    </a:cubicBezTo>
                    <a:cubicBezTo>
                      <a:pt x="69" y="1"/>
                      <a:pt x="70" y="1"/>
                      <a:pt x="70" y="2"/>
                    </a:cubicBezTo>
                    <a:cubicBezTo>
                      <a:pt x="71" y="3"/>
                      <a:pt x="70" y="4"/>
                      <a:pt x="7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2639219" y="2806651"/>
              <a:ext cx="3290888" cy="828675"/>
              <a:chOff x="2639219" y="2806651"/>
              <a:chExt cx="3290888" cy="828675"/>
            </a:xfrm>
          </p:grpSpPr>
          <p:sp>
            <p:nvSpPr>
              <p:cNvPr id="259" name="Freeform 196"/>
              <p:cNvSpPr>
                <a:spLocks noEditPoints="1"/>
              </p:cNvSpPr>
              <p:nvPr/>
            </p:nvSpPr>
            <p:spPr bwMode="auto">
              <a:xfrm>
                <a:off x="2639219" y="2806651"/>
                <a:ext cx="247650" cy="227013"/>
              </a:xfrm>
              <a:custGeom>
                <a:avLst/>
                <a:gdLst>
                  <a:gd name="T0" fmla="*/ 13 w 22"/>
                  <a:gd name="T1" fmla="*/ 15 h 20"/>
                  <a:gd name="T2" fmla="*/ 6 w 22"/>
                  <a:gd name="T3" fmla="*/ 15 h 20"/>
                  <a:gd name="T4" fmla="*/ 5 w 22"/>
                  <a:gd name="T5" fmla="*/ 17 h 20"/>
                  <a:gd name="T6" fmla="*/ 4 w 22"/>
                  <a:gd name="T7" fmla="*/ 18 h 20"/>
                  <a:gd name="T8" fmla="*/ 5 w 22"/>
                  <a:gd name="T9" fmla="*/ 19 h 20"/>
                  <a:gd name="T10" fmla="*/ 7 w 22"/>
                  <a:gd name="T11" fmla="*/ 20 h 20"/>
                  <a:gd name="T12" fmla="*/ 7 w 22"/>
                  <a:gd name="T13" fmla="*/ 20 h 20"/>
                  <a:gd name="T14" fmla="*/ 0 w 22"/>
                  <a:gd name="T15" fmla="*/ 20 h 20"/>
                  <a:gd name="T16" fmla="*/ 0 w 22"/>
                  <a:gd name="T17" fmla="*/ 20 h 20"/>
                  <a:gd name="T18" fmla="*/ 2 w 22"/>
                  <a:gd name="T19" fmla="*/ 19 h 20"/>
                  <a:gd name="T20" fmla="*/ 4 w 22"/>
                  <a:gd name="T21" fmla="*/ 16 h 20"/>
                  <a:gd name="T22" fmla="*/ 11 w 22"/>
                  <a:gd name="T23" fmla="*/ 0 h 20"/>
                  <a:gd name="T24" fmla="*/ 11 w 22"/>
                  <a:gd name="T25" fmla="*/ 0 h 20"/>
                  <a:gd name="T26" fmla="*/ 19 w 22"/>
                  <a:gd name="T27" fmla="*/ 16 h 20"/>
                  <a:gd name="T28" fmla="*/ 21 w 22"/>
                  <a:gd name="T29" fmla="*/ 19 h 20"/>
                  <a:gd name="T30" fmla="*/ 22 w 22"/>
                  <a:gd name="T31" fmla="*/ 20 h 20"/>
                  <a:gd name="T32" fmla="*/ 22 w 22"/>
                  <a:gd name="T33" fmla="*/ 20 h 20"/>
                  <a:gd name="T34" fmla="*/ 12 w 22"/>
                  <a:gd name="T35" fmla="*/ 20 h 20"/>
                  <a:gd name="T36" fmla="*/ 12 w 22"/>
                  <a:gd name="T37" fmla="*/ 20 h 20"/>
                  <a:gd name="T38" fmla="*/ 13 w 22"/>
                  <a:gd name="T39" fmla="*/ 20 h 20"/>
                  <a:gd name="T40" fmla="*/ 14 w 22"/>
                  <a:gd name="T41" fmla="*/ 19 h 20"/>
                  <a:gd name="T42" fmla="*/ 15 w 22"/>
                  <a:gd name="T43" fmla="*/ 19 h 20"/>
                  <a:gd name="T44" fmla="*/ 14 w 22"/>
                  <a:gd name="T45" fmla="*/ 18 h 20"/>
                  <a:gd name="T46" fmla="*/ 14 w 22"/>
                  <a:gd name="T47" fmla="*/ 17 h 20"/>
                  <a:gd name="T48" fmla="*/ 13 w 22"/>
                  <a:gd name="T49" fmla="*/ 15 h 20"/>
                  <a:gd name="T50" fmla="*/ 12 w 22"/>
                  <a:gd name="T51" fmla="*/ 13 h 20"/>
                  <a:gd name="T52" fmla="*/ 9 w 22"/>
                  <a:gd name="T53" fmla="*/ 6 h 20"/>
                  <a:gd name="T54" fmla="*/ 6 w 22"/>
                  <a:gd name="T55" fmla="*/ 13 h 20"/>
                  <a:gd name="T56" fmla="*/ 1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13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8"/>
                      <a:pt x="4" y="18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2" y="19"/>
                      <a:pt x="2" y="19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lose/>
                    <a:moveTo>
                      <a:pt x="12" y="13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2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0" name="Freeform 197"/>
              <p:cNvSpPr>
                <a:spLocks/>
              </p:cNvSpPr>
              <p:nvPr/>
            </p:nvSpPr>
            <p:spPr bwMode="auto">
              <a:xfrm>
                <a:off x="2875756" y="2874913"/>
                <a:ext cx="168275" cy="169863"/>
              </a:xfrm>
              <a:custGeom>
                <a:avLst/>
                <a:gdLst>
                  <a:gd name="T0" fmla="*/ 13 w 15"/>
                  <a:gd name="T1" fmla="*/ 0 h 15"/>
                  <a:gd name="T2" fmla="*/ 13 w 15"/>
                  <a:gd name="T3" fmla="*/ 11 h 15"/>
                  <a:gd name="T4" fmla="*/ 14 w 15"/>
                  <a:gd name="T5" fmla="*/ 13 h 15"/>
                  <a:gd name="T6" fmla="*/ 15 w 15"/>
                  <a:gd name="T7" fmla="*/ 14 h 15"/>
                  <a:gd name="T8" fmla="*/ 15 w 15"/>
                  <a:gd name="T9" fmla="*/ 14 h 15"/>
                  <a:gd name="T10" fmla="*/ 9 w 15"/>
                  <a:gd name="T11" fmla="*/ 14 h 15"/>
                  <a:gd name="T12" fmla="*/ 9 w 15"/>
                  <a:gd name="T13" fmla="*/ 12 h 15"/>
                  <a:gd name="T14" fmla="*/ 7 w 15"/>
                  <a:gd name="T15" fmla="*/ 14 h 15"/>
                  <a:gd name="T16" fmla="*/ 5 w 15"/>
                  <a:gd name="T17" fmla="*/ 15 h 15"/>
                  <a:gd name="T18" fmla="*/ 3 w 15"/>
                  <a:gd name="T19" fmla="*/ 14 h 15"/>
                  <a:gd name="T20" fmla="*/ 2 w 15"/>
                  <a:gd name="T21" fmla="*/ 12 h 15"/>
                  <a:gd name="T22" fmla="*/ 1 w 15"/>
                  <a:gd name="T23" fmla="*/ 9 h 15"/>
                  <a:gd name="T24" fmla="*/ 1 w 15"/>
                  <a:gd name="T25" fmla="*/ 3 h 15"/>
                  <a:gd name="T26" fmla="*/ 1 w 15"/>
                  <a:gd name="T27" fmla="*/ 1 h 15"/>
                  <a:gd name="T28" fmla="*/ 0 w 15"/>
                  <a:gd name="T29" fmla="*/ 1 h 15"/>
                  <a:gd name="T30" fmla="*/ 0 w 15"/>
                  <a:gd name="T31" fmla="*/ 0 h 15"/>
                  <a:gd name="T32" fmla="*/ 6 w 15"/>
                  <a:gd name="T33" fmla="*/ 0 h 15"/>
                  <a:gd name="T34" fmla="*/ 6 w 15"/>
                  <a:gd name="T35" fmla="*/ 10 h 15"/>
                  <a:gd name="T36" fmla="*/ 6 w 15"/>
                  <a:gd name="T37" fmla="*/ 12 h 15"/>
                  <a:gd name="T38" fmla="*/ 6 w 15"/>
                  <a:gd name="T39" fmla="*/ 13 h 15"/>
                  <a:gd name="T40" fmla="*/ 7 w 15"/>
                  <a:gd name="T41" fmla="*/ 13 h 15"/>
                  <a:gd name="T42" fmla="*/ 8 w 15"/>
                  <a:gd name="T43" fmla="*/ 12 h 15"/>
                  <a:gd name="T44" fmla="*/ 9 w 15"/>
                  <a:gd name="T45" fmla="*/ 11 h 15"/>
                  <a:gd name="T46" fmla="*/ 9 w 15"/>
                  <a:gd name="T47" fmla="*/ 3 h 15"/>
                  <a:gd name="T48" fmla="*/ 9 w 15"/>
                  <a:gd name="T49" fmla="*/ 1 h 15"/>
                  <a:gd name="T50" fmla="*/ 8 w 15"/>
                  <a:gd name="T51" fmla="*/ 1 h 15"/>
                  <a:gd name="T52" fmla="*/ 8 w 15"/>
                  <a:gd name="T53" fmla="*/ 0 h 15"/>
                  <a:gd name="T54" fmla="*/ 13 w 15"/>
                  <a:gd name="T5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2" name="Freeform 198"/>
              <p:cNvSpPr>
                <a:spLocks/>
              </p:cNvSpPr>
              <p:nvPr/>
            </p:nvSpPr>
            <p:spPr bwMode="auto">
              <a:xfrm>
                <a:off x="3055144" y="2874913"/>
                <a:ext cx="112713" cy="169863"/>
              </a:xfrm>
              <a:custGeom>
                <a:avLst/>
                <a:gdLst>
                  <a:gd name="T0" fmla="*/ 9 w 10"/>
                  <a:gd name="T1" fmla="*/ 0 h 15"/>
                  <a:gd name="T2" fmla="*/ 9 w 10"/>
                  <a:gd name="T3" fmla="*/ 5 h 15"/>
                  <a:gd name="T4" fmla="*/ 9 w 10"/>
                  <a:gd name="T5" fmla="*/ 5 h 15"/>
                  <a:gd name="T6" fmla="*/ 7 w 10"/>
                  <a:gd name="T7" fmla="*/ 2 h 15"/>
                  <a:gd name="T8" fmla="*/ 5 w 10"/>
                  <a:gd name="T9" fmla="*/ 1 h 15"/>
                  <a:gd name="T10" fmla="*/ 4 w 10"/>
                  <a:gd name="T11" fmla="*/ 1 h 15"/>
                  <a:gd name="T12" fmla="*/ 3 w 10"/>
                  <a:gd name="T13" fmla="*/ 2 h 15"/>
                  <a:gd name="T14" fmla="*/ 3 w 10"/>
                  <a:gd name="T15" fmla="*/ 3 h 15"/>
                  <a:gd name="T16" fmla="*/ 6 w 10"/>
                  <a:gd name="T17" fmla="*/ 5 h 15"/>
                  <a:gd name="T18" fmla="*/ 9 w 10"/>
                  <a:gd name="T19" fmla="*/ 8 h 15"/>
                  <a:gd name="T20" fmla="*/ 10 w 10"/>
                  <a:gd name="T21" fmla="*/ 10 h 15"/>
                  <a:gd name="T22" fmla="*/ 9 w 10"/>
                  <a:gd name="T23" fmla="*/ 12 h 15"/>
                  <a:gd name="T24" fmla="*/ 8 w 10"/>
                  <a:gd name="T25" fmla="*/ 14 h 15"/>
                  <a:gd name="T26" fmla="*/ 5 w 10"/>
                  <a:gd name="T27" fmla="*/ 15 h 15"/>
                  <a:gd name="T28" fmla="*/ 3 w 10"/>
                  <a:gd name="T29" fmla="*/ 14 h 15"/>
                  <a:gd name="T30" fmla="*/ 2 w 10"/>
                  <a:gd name="T31" fmla="*/ 14 h 15"/>
                  <a:gd name="T32" fmla="*/ 1 w 10"/>
                  <a:gd name="T33" fmla="*/ 15 h 15"/>
                  <a:gd name="T34" fmla="*/ 1 w 10"/>
                  <a:gd name="T35" fmla="*/ 15 h 15"/>
                  <a:gd name="T36" fmla="*/ 0 w 10"/>
                  <a:gd name="T37" fmla="*/ 10 h 15"/>
                  <a:gd name="T38" fmla="*/ 1 w 10"/>
                  <a:gd name="T39" fmla="*/ 10 h 15"/>
                  <a:gd name="T40" fmla="*/ 3 w 10"/>
                  <a:gd name="T41" fmla="*/ 13 h 15"/>
                  <a:gd name="T42" fmla="*/ 5 w 10"/>
                  <a:gd name="T43" fmla="*/ 14 h 15"/>
                  <a:gd name="T44" fmla="*/ 6 w 10"/>
                  <a:gd name="T45" fmla="*/ 13 h 15"/>
                  <a:gd name="T46" fmla="*/ 7 w 10"/>
                  <a:gd name="T47" fmla="*/ 12 h 15"/>
                  <a:gd name="T48" fmla="*/ 6 w 10"/>
                  <a:gd name="T49" fmla="*/ 11 h 15"/>
                  <a:gd name="T50" fmla="*/ 4 w 10"/>
                  <a:gd name="T51" fmla="*/ 9 h 15"/>
                  <a:gd name="T52" fmla="*/ 1 w 10"/>
                  <a:gd name="T53" fmla="*/ 7 h 15"/>
                  <a:gd name="T54" fmla="*/ 0 w 10"/>
                  <a:gd name="T55" fmla="*/ 4 h 15"/>
                  <a:gd name="T56" fmla="*/ 1 w 10"/>
                  <a:gd name="T57" fmla="*/ 1 h 15"/>
                  <a:gd name="T58" fmla="*/ 4 w 10"/>
                  <a:gd name="T59" fmla="*/ 0 h 15"/>
                  <a:gd name="T60" fmla="*/ 7 w 10"/>
                  <a:gd name="T61" fmla="*/ 0 h 15"/>
                  <a:gd name="T62" fmla="*/ 7 w 10"/>
                  <a:gd name="T63" fmla="*/ 1 h 15"/>
                  <a:gd name="T64" fmla="*/ 8 w 10"/>
                  <a:gd name="T65" fmla="*/ 1 h 15"/>
                  <a:gd name="T66" fmla="*/ 8 w 10"/>
                  <a:gd name="T67" fmla="*/ 0 h 15"/>
                  <a:gd name="T68" fmla="*/ 9 w 10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5">
                    <a:moveTo>
                      <a:pt x="9" y="0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6" y="5"/>
                    </a:cubicBezTo>
                    <a:cubicBezTo>
                      <a:pt x="8" y="6"/>
                      <a:pt x="9" y="7"/>
                      <a:pt x="9" y="8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6" y="11"/>
                      <a:pt x="5" y="10"/>
                      <a:pt x="4" y="9"/>
                    </a:cubicBezTo>
                    <a:cubicBezTo>
                      <a:pt x="3" y="8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4" name="Freeform 199"/>
              <p:cNvSpPr>
                <a:spLocks/>
              </p:cNvSpPr>
              <p:nvPr/>
            </p:nvSpPr>
            <p:spPr bwMode="auto">
              <a:xfrm>
                <a:off x="3167856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6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3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3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9"/>
                    </a:cubicBezTo>
                    <a:cubicBezTo>
                      <a:pt x="3" y="18"/>
                      <a:pt x="2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5" name="Freeform 200"/>
              <p:cNvSpPr>
                <a:spLocks/>
              </p:cNvSpPr>
              <p:nvPr/>
            </p:nvSpPr>
            <p:spPr bwMode="auto">
              <a:xfrm>
                <a:off x="3291681" y="2874913"/>
                <a:ext cx="136525" cy="158750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1 w 12"/>
                  <a:gd name="T9" fmla="*/ 0 h 14"/>
                  <a:gd name="T10" fmla="*/ 12 w 12"/>
                  <a:gd name="T11" fmla="*/ 2 h 14"/>
                  <a:gd name="T12" fmla="*/ 11 w 12"/>
                  <a:gd name="T13" fmla="*/ 3 h 14"/>
                  <a:gd name="T14" fmla="*/ 10 w 12"/>
                  <a:gd name="T15" fmla="*/ 4 h 14"/>
                  <a:gd name="T16" fmla="*/ 9 w 12"/>
                  <a:gd name="T17" fmla="*/ 3 h 14"/>
                  <a:gd name="T18" fmla="*/ 8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5 w 12"/>
                  <a:gd name="T27" fmla="*/ 8 h 14"/>
                  <a:gd name="T28" fmla="*/ 5 w 12"/>
                  <a:gd name="T29" fmla="*/ 11 h 14"/>
                  <a:gd name="T30" fmla="*/ 5 w 12"/>
                  <a:gd name="T31" fmla="*/ 12 h 14"/>
                  <a:gd name="T32" fmla="*/ 6 w 12"/>
                  <a:gd name="T33" fmla="*/ 13 h 14"/>
                  <a:gd name="T34" fmla="*/ 6 w 12"/>
                  <a:gd name="T35" fmla="*/ 14 h 14"/>
                  <a:gd name="T36" fmla="*/ 7 w 12"/>
                  <a:gd name="T37" fmla="*/ 14 h 14"/>
                  <a:gd name="T38" fmla="*/ 7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1 w 12"/>
                  <a:gd name="T47" fmla="*/ 11 h 14"/>
                  <a:gd name="T48" fmla="*/ 1 w 12"/>
                  <a:gd name="T49" fmla="*/ 3 h 14"/>
                  <a:gd name="T50" fmla="*/ 1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5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7" name="Freeform 201"/>
              <p:cNvSpPr>
                <a:spLocks noEditPoints="1"/>
              </p:cNvSpPr>
              <p:nvPr/>
            </p:nvSpPr>
            <p:spPr bwMode="auto">
              <a:xfrm>
                <a:off x="3428206" y="2874913"/>
                <a:ext cx="157163" cy="169863"/>
              </a:xfrm>
              <a:custGeom>
                <a:avLst/>
                <a:gdLst>
                  <a:gd name="T0" fmla="*/ 8 w 14"/>
                  <a:gd name="T1" fmla="*/ 12 h 15"/>
                  <a:gd name="T2" fmla="*/ 3 w 14"/>
                  <a:gd name="T3" fmla="*/ 15 h 15"/>
                  <a:gd name="T4" fmla="*/ 1 w 14"/>
                  <a:gd name="T5" fmla="*/ 14 h 15"/>
                  <a:gd name="T6" fmla="*/ 0 w 14"/>
                  <a:gd name="T7" fmla="*/ 12 h 15"/>
                  <a:gd name="T8" fmla="*/ 2 w 14"/>
                  <a:gd name="T9" fmla="*/ 9 h 15"/>
                  <a:gd name="T10" fmla="*/ 8 w 14"/>
                  <a:gd name="T11" fmla="*/ 5 h 15"/>
                  <a:gd name="T12" fmla="*/ 8 w 14"/>
                  <a:gd name="T13" fmla="*/ 4 h 15"/>
                  <a:gd name="T14" fmla="*/ 7 w 14"/>
                  <a:gd name="T15" fmla="*/ 2 h 15"/>
                  <a:gd name="T16" fmla="*/ 7 w 14"/>
                  <a:gd name="T17" fmla="*/ 1 h 15"/>
                  <a:gd name="T18" fmla="*/ 6 w 14"/>
                  <a:gd name="T19" fmla="*/ 1 h 15"/>
                  <a:gd name="T20" fmla="*/ 4 w 14"/>
                  <a:gd name="T21" fmla="*/ 1 h 15"/>
                  <a:gd name="T22" fmla="*/ 4 w 14"/>
                  <a:gd name="T23" fmla="*/ 2 h 15"/>
                  <a:gd name="T24" fmla="*/ 4 w 14"/>
                  <a:gd name="T25" fmla="*/ 3 h 15"/>
                  <a:gd name="T26" fmla="*/ 5 w 14"/>
                  <a:gd name="T27" fmla="*/ 4 h 15"/>
                  <a:gd name="T28" fmla="*/ 4 w 14"/>
                  <a:gd name="T29" fmla="*/ 5 h 15"/>
                  <a:gd name="T30" fmla="*/ 3 w 14"/>
                  <a:gd name="T31" fmla="*/ 6 h 15"/>
                  <a:gd name="T32" fmla="*/ 1 w 14"/>
                  <a:gd name="T33" fmla="*/ 5 h 15"/>
                  <a:gd name="T34" fmla="*/ 0 w 14"/>
                  <a:gd name="T35" fmla="*/ 4 h 15"/>
                  <a:gd name="T36" fmla="*/ 1 w 14"/>
                  <a:gd name="T37" fmla="*/ 2 h 15"/>
                  <a:gd name="T38" fmla="*/ 4 w 14"/>
                  <a:gd name="T39" fmla="*/ 0 h 15"/>
                  <a:gd name="T40" fmla="*/ 7 w 14"/>
                  <a:gd name="T41" fmla="*/ 0 h 15"/>
                  <a:gd name="T42" fmla="*/ 10 w 14"/>
                  <a:gd name="T43" fmla="*/ 1 h 15"/>
                  <a:gd name="T44" fmla="*/ 12 w 14"/>
                  <a:gd name="T45" fmla="*/ 3 h 15"/>
                  <a:gd name="T46" fmla="*/ 12 w 14"/>
                  <a:gd name="T47" fmla="*/ 5 h 15"/>
                  <a:gd name="T48" fmla="*/ 12 w 14"/>
                  <a:gd name="T49" fmla="*/ 11 h 15"/>
                  <a:gd name="T50" fmla="*/ 12 w 14"/>
                  <a:gd name="T51" fmla="*/ 12 h 15"/>
                  <a:gd name="T52" fmla="*/ 12 w 14"/>
                  <a:gd name="T53" fmla="*/ 13 h 15"/>
                  <a:gd name="T54" fmla="*/ 12 w 14"/>
                  <a:gd name="T55" fmla="*/ 13 h 15"/>
                  <a:gd name="T56" fmla="*/ 13 w 14"/>
                  <a:gd name="T57" fmla="*/ 12 h 15"/>
                  <a:gd name="T58" fmla="*/ 14 w 14"/>
                  <a:gd name="T59" fmla="*/ 12 h 15"/>
                  <a:gd name="T60" fmla="*/ 12 w 14"/>
                  <a:gd name="T61" fmla="*/ 14 h 15"/>
                  <a:gd name="T62" fmla="*/ 10 w 14"/>
                  <a:gd name="T63" fmla="*/ 15 h 15"/>
                  <a:gd name="T64" fmla="*/ 8 w 14"/>
                  <a:gd name="T65" fmla="*/ 14 h 15"/>
                  <a:gd name="T66" fmla="*/ 8 w 14"/>
                  <a:gd name="T67" fmla="*/ 12 h 15"/>
                  <a:gd name="T68" fmla="*/ 8 w 14"/>
                  <a:gd name="T69" fmla="*/ 11 h 15"/>
                  <a:gd name="T70" fmla="*/ 8 w 14"/>
                  <a:gd name="T71" fmla="*/ 6 h 15"/>
                  <a:gd name="T72" fmla="*/ 5 w 14"/>
                  <a:gd name="T73" fmla="*/ 9 h 15"/>
                  <a:gd name="T74" fmla="*/ 4 w 14"/>
                  <a:gd name="T75" fmla="*/ 10 h 15"/>
                  <a:gd name="T76" fmla="*/ 5 w 14"/>
                  <a:gd name="T77" fmla="*/ 12 h 15"/>
                  <a:gd name="T78" fmla="*/ 6 w 14"/>
                  <a:gd name="T79" fmla="*/ 12 h 15"/>
                  <a:gd name="T80" fmla="*/ 8 w 14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5">
                    <a:moveTo>
                      <a:pt x="8" y="12"/>
                    </a:moveTo>
                    <a:cubicBezTo>
                      <a:pt x="6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8"/>
                      <a:pt x="4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2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8" y="14"/>
                      <a:pt x="8" y="13"/>
                      <a:pt x="8" y="12"/>
                    </a:cubicBezTo>
                    <a:close/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9" name="Freeform 202"/>
              <p:cNvSpPr>
                <a:spLocks/>
              </p:cNvSpPr>
              <p:nvPr/>
            </p:nvSpPr>
            <p:spPr bwMode="auto">
              <a:xfrm>
                <a:off x="3585369" y="2806651"/>
                <a:ext cx="79375" cy="227013"/>
              </a:xfrm>
              <a:custGeom>
                <a:avLst/>
                <a:gdLst>
                  <a:gd name="T0" fmla="*/ 6 w 7"/>
                  <a:gd name="T1" fmla="*/ 0 h 20"/>
                  <a:gd name="T2" fmla="*/ 6 w 7"/>
                  <a:gd name="T3" fmla="*/ 17 h 20"/>
                  <a:gd name="T4" fmla="*/ 6 w 7"/>
                  <a:gd name="T5" fmla="*/ 19 h 20"/>
                  <a:gd name="T6" fmla="*/ 7 w 7"/>
                  <a:gd name="T7" fmla="*/ 20 h 20"/>
                  <a:gd name="T8" fmla="*/ 7 w 7"/>
                  <a:gd name="T9" fmla="*/ 20 h 20"/>
                  <a:gd name="T10" fmla="*/ 0 w 7"/>
                  <a:gd name="T11" fmla="*/ 20 h 20"/>
                  <a:gd name="T12" fmla="*/ 0 w 7"/>
                  <a:gd name="T13" fmla="*/ 20 h 20"/>
                  <a:gd name="T14" fmla="*/ 1 w 7"/>
                  <a:gd name="T15" fmla="*/ 19 h 20"/>
                  <a:gd name="T16" fmla="*/ 2 w 7"/>
                  <a:gd name="T17" fmla="*/ 17 h 20"/>
                  <a:gd name="T18" fmla="*/ 2 w 7"/>
                  <a:gd name="T19" fmla="*/ 3 h 20"/>
                  <a:gd name="T20" fmla="*/ 1 w 7"/>
                  <a:gd name="T21" fmla="*/ 1 h 20"/>
                  <a:gd name="T22" fmla="*/ 0 w 7"/>
                  <a:gd name="T23" fmla="*/ 1 h 20"/>
                  <a:gd name="T24" fmla="*/ 0 w 7"/>
                  <a:gd name="T25" fmla="*/ 0 h 20"/>
                  <a:gd name="T26" fmla="*/ 6 w 7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0">
                    <a:moveTo>
                      <a:pt x="6" y="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19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0" name="Freeform 203"/>
              <p:cNvSpPr>
                <a:spLocks noEditPoints="1"/>
              </p:cNvSpPr>
              <p:nvPr/>
            </p:nvSpPr>
            <p:spPr bwMode="auto">
              <a:xfrm>
                <a:off x="3675856" y="2806651"/>
                <a:ext cx="90488" cy="227013"/>
              </a:xfrm>
              <a:custGeom>
                <a:avLst/>
                <a:gdLst>
                  <a:gd name="T0" fmla="*/ 4 w 8"/>
                  <a:gd name="T1" fmla="*/ 0 h 20"/>
                  <a:gd name="T2" fmla="*/ 6 w 8"/>
                  <a:gd name="T3" fmla="*/ 0 h 20"/>
                  <a:gd name="T4" fmla="*/ 7 w 8"/>
                  <a:gd name="T5" fmla="*/ 2 h 20"/>
                  <a:gd name="T6" fmla="*/ 6 w 8"/>
                  <a:gd name="T7" fmla="*/ 3 h 20"/>
                  <a:gd name="T8" fmla="*/ 4 w 8"/>
                  <a:gd name="T9" fmla="*/ 4 h 20"/>
                  <a:gd name="T10" fmla="*/ 3 w 8"/>
                  <a:gd name="T11" fmla="*/ 3 h 20"/>
                  <a:gd name="T12" fmla="*/ 2 w 8"/>
                  <a:gd name="T13" fmla="*/ 2 h 20"/>
                  <a:gd name="T14" fmla="*/ 3 w 8"/>
                  <a:gd name="T15" fmla="*/ 0 h 20"/>
                  <a:gd name="T16" fmla="*/ 4 w 8"/>
                  <a:gd name="T17" fmla="*/ 0 h 20"/>
                  <a:gd name="T18" fmla="*/ 6 w 8"/>
                  <a:gd name="T19" fmla="*/ 6 h 20"/>
                  <a:gd name="T20" fmla="*/ 6 w 8"/>
                  <a:gd name="T21" fmla="*/ 17 h 20"/>
                  <a:gd name="T22" fmla="*/ 7 w 8"/>
                  <a:gd name="T23" fmla="*/ 19 h 20"/>
                  <a:gd name="T24" fmla="*/ 8 w 8"/>
                  <a:gd name="T25" fmla="*/ 20 h 20"/>
                  <a:gd name="T26" fmla="*/ 8 w 8"/>
                  <a:gd name="T27" fmla="*/ 20 h 20"/>
                  <a:gd name="T28" fmla="*/ 0 w 8"/>
                  <a:gd name="T29" fmla="*/ 20 h 20"/>
                  <a:gd name="T30" fmla="*/ 0 w 8"/>
                  <a:gd name="T31" fmla="*/ 20 h 20"/>
                  <a:gd name="T32" fmla="*/ 2 w 8"/>
                  <a:gd name="T33" fmla="*/ 19 h 20"/>
                  <a:gd name="T34" fmla="*/ 2 w 8"/>
                  <a:gd name="T35" fmla="*/ 17 h 20"/>
                  <a:gd name="T36" fmla="*/ 2 w 8"/>
                  <a:gd name="T37" fmla="*/ 9 h 20"/>
                  <a:gd name="T38" fmla="*/ 2 w 8"/>
                  <a:gd name="T39" fmla="*/ 7 h 20"/>
                  <a:gd name="T40" fmla="*/ 0 w 8"/>
                  <a:gd name="T41" fmla="*/ 7 h 20"/>
                  <a:gd name="T42" fmla="*/ 0 w 8"/>
                  <a:gd name="T43" fmla="*/ 6 h 20"/>
                  <a:gd name="T44" fmla="*/ 6 w 8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20">
                    <a:moveTo>
                      <a:pt x="4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6" y="6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19"/>
                    </a:cubicBezTo>
                    <a:cubicBezTo>
                      <a:pt x="2" y="19"/>
                      <a:pt x="2" y="18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2" name="Freeform 204"/>
              <p:cNvSpPr>
                <a:spLocks noEditPoints="1"/>
              </p:cNvSpPr>
              <p:nvPr/>
            </p:nvSpPr>
            <p:spPr bwMode="auto">
              <a:xfrm>
                <a:off x="3777456" y="2874913"/>
                <a:ext cx="146050" cy="169863"/>
              </a:xfrm>
              <a:custGeom>
                <a:avLst/>
                <a:gdLst>
                  <a:gd name="T0" fmla="*/ 7 w 13"/>
                  <a:gd name="T1" fmla="*/ 12 h 15"/>
                  <a:gd name="T2" fmla="*/ 3 w 13"/>
                  <a:gd name="T3" fmla="*/ 15 h 15"/>
                  <a:gd name="T4" fmla="*/ 1 w 13"/>
                  <a:gd name="T5" fmla="*/ 14 h 15"/>
                  <a:gd name="T6" fmla="*/ 0 w 13"/>
                  <a:gd name="T7" fmla="*/ 12 h 15"/>
                  <a:gd name="T8" fmla="*/ 1 w 13"/>
                  <a:gd name="T9" fmla="*/ 9 h 15"/>
                  <a:gd name="T10" fmla="*/ 7 w 13"/>
                  <a:gd name="T11" fmla="*/ 5 h 15"/>
                  <a:gd name="T12" fmla="*/ 7 w 13"/>
                  <a:gd name="T13" fmla="*/ 4 h 15"/>
                  <a:gd name="T14" fmla="*/ 7 w 13"/>
                  <a:gd name="T15" fmla="*/ 2 h 15"/>
                  <a:gd name="T16" fmla="*/ 6 w 13"/>
                  <a:gd name="T17" fmla="*/ 1 h 15"/>
                  <a:gd name="T18" fmla="*/ 5 w 13"/>
                  <a:gd name="T19" fmla="*/ 1 h 15"/>
                  <a:gd name="T20" fmla="*/ 4 w 13"/>
                  <a:gd name="T21" fmla="*/ 1 h 15"/>
                  <a:gd name="T22" fmla="*/ 3 w 13"/>
                  <a:gd name="T23" fmla="*/ 2 h 15"/>
                  <a:gd name="T24" fmla="*/ 4 w 13"/>
                  <a:gd name="T25" fmla="*/ 3 h 15"/>
                  <a:gd name="T26" fmla="*/ 4 w 13"/>
                  <a:gd name="T27" fmla="*/ 4 h 15"/>
                  <a:gd name="T28" fmla="*/ 4 w 13"/>
                  <a:gd name="T29" fmla="*/ 5 h 15"/>
                  <a:gd name="T30" fmla="*/ 2 w 13"/>
                  <a:gd name="T31" fmla="*/ 6 h 15"/>
                  <a:gd name="T32" fmla="*/ 1 w 13"/>
                  <a:gd name="T33" fmla="*/ 5 h 15"/>
                  <a:gd name="T34" fmla="*/ 0 w 13"/>
                  <a:gd name="T35" fmla="*/ 4 h 15"/>
                  <a:gd name="T36" fmla="*/ 1 w 13"/>
                  <a:gd name="T37" fmla="*/ 2 h 15"/>
                  <a:gd name="T38" fmla="*/ 3 w 13"/>
                  <a:gd name="T39" fmla="*/ 0 h 15"/>
                  <a:gd name="T40" fmla="*/ 6 w 13"/>
                  <a:gd name="T41" fmla="*/ 0 h 15"/>
                  <a:gd name="T42" fmla="*/ 10 w 13"/>
                  <a:gd name="T43" fmla="*/ 1 h 15"/>
                  <a:gd name="T44" fmla="*/ 11 w 13"/>
                  <a:gd name="T45" fmla="*/ 3 h 15"/>
                  <a:gd name="T46" fmla="*/ 11 w 13"/>
                  <a:gd name="T47" fmla="*/ 5 h 15"/>
                  <a:gd name="T48" fmla="*/ 11 w 13"/>
                  <a:gd name="T49" fmla="*/ 11 h 15"/>
                  <a:gd name="T50" fmla="*/ 11 w 13"/>
                  <a:gd name="T51" fmla="*/ 12 h 15"/>
                  <a:gd name="T52" fmla="*/ 12 w 13"/>
                  <a:gd name="T53" fmla="*/ 13 h 15"/>
                  <a:gd name="T54" fmla="*/ 12 w 13"/>
                  <a:gd name="T55" fmla="*/ 13 h 15"/>
                  <a:gd name="T56" fmla="*/ 13 w 13"/>
                  <a:gd name="T57" fmla="*/ 12 h 15"/>
                  <a:gd name="T58" fmla="*/ 13 w 13"/>
                  <a:gd name="T59" fmla="*/ 12 h 15"/>
                  <a:gd name="T60" fmla="*/ 12 w 13"/>
                  <a:gd name="T61" fmla="*/ 14 h 15"/>
                  <a:gd name="T62" fmla="*/ 10 w 13"/>
                  <a:gd name="T63" fmla="*/ 15 h 15"/>
                  <a:gd name="T64" fmla="*/ 8 w 13"/>
                  <a:gd name="T65" fmla="*/ 14 h 15"/>
                  <a:gd name="T66" fmla="*/ 7 w 13"/>
                  <a:gd name="T67" fmla="*/ 12 h 15"/>
                  <a:gd name="T68" fmla="*/ 7 w 13"/>
                  <a:gd name="T69" fmla="*/ 11 h 15"/>
                  <a:gd name="T70" fmla="*/ 7 w 13"/>
                  <a:gd name="T71" fmla="*/ 6 h 15"/>
                  <a:gd name="T72" fmla="*/ 4 w 13"/>
                  <a:gd name="T73" fmla="*/ 9 h 15"/>
                  <a:gd name="T74" fmla="*/ 4 w 13"/>
                  <a:gd name="T75" fmla="*/ 10 h 15"/>
                  <a:gd name="T76" fmla="*/ 4 w 13"/>
                  <a:gd name="T77" fmla="*/ 12 h 15"/>
                  <a:gd name="T78" fmla="*/ 5 w 13"/>
                  <a:gd name="T79" fmla="*/ 12 h 15"/>
                  <a:gd name="T80" fmla="*/ 7 w 13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5">
                    <a:moveTo>
                      <a:pt x="7" y="12"/>
                    </a:moveTo>
                    <a:cubicBezTo>
                      <a:pt x="5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2" y="8"/>
                      <a:pt x="4" y="7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8" y="14"/>
                      <a:pt x="7" y="13"/>
                      <a:pt x="7" y="12"/>
                    </a:cubicBezTo>
                    <a:close/>
                    <a:moveTo>
                      <a:pt x="7" y="11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7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3" name="Freeform 206"/>
              <p:cNvSpPr>
                <a:spLocks/>
              </p:cNvSpPr>
              <p:nvPr/>
            </p:nvSpPr>
            <p:spPr bwMode="auto">
              <a:xfrm>
                <a:off x="3934619" y="2874913"/>
                <a:ext cx="169863" cy="158750"/>
              </a:xfrm>
              <a:custGeom>
                <a:avLst/>
                <a:gdLst>
                  <a:gd name="T0" fmla="*/ 5 w 15"/>
                  <a:gd name="T1" fmla="*/ 0 h 14"/>
                  <a:gd name="T2" fmla="*/ 5 w 15"/>
                  <a:gd name="T3" fmla="*/ 2 h 14"/>
                  <a:gd name="T4" fmla="*/ 7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3 w 15"/>
                  <a:gd name="T11" fmla="*/ 3 h 14"/>
                  <a:gd name="T12" fmla="*/ 13 w 15"/>
                  <a:gd name="T13" fmla="*/ 6 h 14"/>
                  <a:gd name="T14" fmla="*/ 13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9 w 15"/>
                  <a:gd name="T29" fmla="*/ 11 h 14"/>
                  <a:gd name="T30" fmla="*/ 9 w 15"/>
                  <a:gd name="T31" fmla="*/ 5 h 14"/>
                  <a:gd name="T32" fmla="*/ 9 w 15"/>
                  <a:gd name="T33" fmla="*/ 3 h 14"/>
                  <a:gd name="T34" fmla="*/ 8 w 15"/>
                  <a:gd name="T35" fmla="*/ 2 h 14"/>
                  <a:gd name="T36" fmla="*/ 8 w 15"/>
                  <a:gd name="T37" fmla="*/ 2 h 14"/>
                  <a:gd name="T38" fmla="*/ 5 w 15"/>
                  <a:gd name="T39" fmla="*/ 4 h 14"/>
                  <a:gd name="T40" fmla="*/ 5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1 w 15"/>
                  <a:gd name="T55" fmla="*/ 11 h 14"/>
                  <a:gd name="T56" fmla="*/ 1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5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3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4" name="Freeform 207"/>
              <p:cNvSpPr>
                <a:spLocks/>
              </p:cNvSpPr>
              <p:nvPr/>
            </p:nvSpPr>
            <p:spPr bwMode="auto">
              <a:xfrm>
                <a:off x="4182269" y="2806651"/>
                <a:ext cx="260350" cy="238125"/>
              </a:xfrm>
              <a:custGeom>
                <a:avLst/>
                <a:gdLst>
                  <a:gd name="T0" fmla="*/ 20 w 23"/>
                  <a:gd name="T1" fmla="*/ 0 h 21"/>
                  <a:gd name="T2" fmla="*/ 20 w 23"/>
                  <a:gd name="T3" fmla="*/ 7 h 21"/>
                  <a:gd name="T4" fmla="*/ 20 w 23"/>
                  <a:gd name="T5" fmla="*/ 7 h 21"/>
                  <a:gd name="T6" fmla="*/ 17 w 23"/>
                  <a:gd name="T7" fmla="*/ 2 h 21"/>
                  <a:gd name="T8" fmla="*/ 12 w 23"/>
                  <a:gd name="T9" fmla="*/ 1 h 21"/>
                  <a:gd name="T10" fmla="*/ 9 w 23"/>
                  <a:gd name="T11" fmla="*/ 2 h 21"/>
                  <a:gd name="T12" fmla="*/ 7 w 23"/>
                  <a:gd name="T13" fmla="*/ 6 h 21"/>
                  <a:gd name="T14" fmla="*/ 6 w 23"/>
                  <a:gd name="T15" fmla="*/ 10 h 21"/>
                  <a:gd name="T16" fmla="*/ 7 w 23"/>
                  <a:gd name="T17" fmla="*/ 15 h 21"/>
                  <a:gd name="T18" fmla="*/ 9 w 23"/>
                  <a:gd name="T19" fmla="*/ 19 h 21"/>
                  <a:gd name="T20" fmla="*/ 12 w 23"/>
                  <a:gd name="T21" fmla="*/ 20 h 21"/>
                  <a:gd name="T22" fmla="*/ 14 w 23"/>
                  <a:gd name="T23" fmla="*/ 20 h 21"/>
                  <a:gd name="T24" fmla="*/ 16 w 23"/>
                  <a:gd name="T25" fmla="*/ 19 h 21"/>
                  <a:gd name="T26" fmla="*/ 16 w 23"/>
                  <a:gd name="T27" fmla="*/ 15 h 21"/>
                  <a:gd name="T28" fmla="*/ 15 w 23"/>
                  <a:gd name="T29" fmla="*/ 13 h 21"/>
                  <a:gd name="T30" fmla="*/ 15 w 23"/>
                  <a:gd name="T31" fmla="*/ 13 h 21"/>
                  <a:gd name="T32" fmla="*/ 13 w 23"/>
                  <a:gd name="T33" fmla="*/ 12 h 21"/>
                  <a:gd name="T34" fmla="*/ 13 w 23"/>
                  <a:gd name="T35" fmla="*/ 12 h 21"/>
                  <a:gd name="T36" fmla="*/ 13 w 23"/>
                  <a:gd name="T37" fmla="*/ 12 h 21"/>
                  <a:gd name="T38" fmla="*/ 23 w 23"/>
                  <a:gd name="T39" fmla="*/ 12 h 21"/>
                  <a:gd name="T40" fmla="*/ 23 w 23"/>
                  <a:gd name="T41" fmla="*/ 12 h 21"/>
                  <a:gd name="T42" fmla="*/ 21 w 23"/>
                  <a:gd name="T43" fmla="*/ 13 h 21"/>
                  <a:gd name="T44" fmla="*/ 21 w 23"/>
                  <a:gd name="T45" fmla="*/ 13 h 21"/>
                  <a:gd name="T46" fmla="*/ 20 w 23"/>
                  <a:gd name="T47" fmla="*/ 15 h 21"/>
                  <a:gd name="T48" fmla="*/ 20 w 23"/>
                  <a:gd name="T49" fmla="*/ 19 h 21"/>
                  <a:gd name="T50" fmla="*/ 16 w 23"/>
                  <a:gd name="T51" fmla="*/ 20 h 21"/>
                  <a:gd name="T52" fmla="*/ 12 w 23"/>
                  <a:gd name="T53" fmla="*/ 21 h 21"/>
                  <a:gd name="T54" fmla="*/ 7 w 23"/>
                  <a:gd name="T55" fmla="*/ 20 h 21"/>
                  <a:gd name="T56" fmla="*/ 4 w 23"/>
                  <a:gd name="T57" fmla="*/ 18 h 21"/>
                  <a:gd name="T58" fmla="*/ 2 w 23"/>
                  <a:gd name="T59" fmla="*/ 15 h 21"/>
                  <a:gd name="T60" fmla="*/ 0 w 23"/>
                  <a:gd name="T61" fmla="*/ 10 h 21"/>
                  <a:gd name="T62" fmla="*/ 4 w 23"/>
                  <a:gd name="T63" fmla="*/ 3 h 21"/>
                  <a:gd name="T64" fmla="*/ 12 w 23"/>
                  <a:gd name="T65" fmla="*/ 0 h 21"/>
                  <a:gd name="T66" fmla="*/ 15 w 23"/>
                  <a:gd name="T67" fmla="*/ 0 h 21"/>
                  <a:gd name="T68" fmla="*/ 17 w 23"/>
                  <a:gd name="T69" fmla="*/ 0 h 21"/>
                  <a:gd name="T70" fmla="*/ 18 w 23"/>
                  <a:gd name="T71" fmla="*/ 1 h 21"/>
                  <a:gd name="T72" fmla="*/ 19 w 23"/>
                  <a:gd name="T73" fmla="*/ 1 h 21"/>
                  <a:gd name="T74" fmla="*/ 20 w 23"/>
                  <a:gd name="T75" fmla="*/ 0 h 21"/>
                  <a:gd name="T76" fmla="*/ 20 w 23"/>
                  <a:gd name="T7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" h="21">
                    <a:moveTo>
                      <a:pt x="20" y="0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6" y="1"/>
                      <a:pt x="14" y="1"/>
                      <a:pt x="12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4"/>
                      <a:pt x="7" y="6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6" y="12"/>
                      <a:pt x="6" y="14"/>
                      <a:pt x="7" y="15"/>
                    </a:cubicBezTo>
                    <a:cubicBezTo>
                      <a:pt x="7" y="17"/>
                      <a:pt x="8" y="18"/>
                      <a:pt x="9" y="19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0"/>
                      <a:pt x="18" y="20"/>
                      <a:pt x="16" y="20"/>
                    </a:cubicBezTo>
                    <a:cubicBezTo>
                      <a:pt x="15" y="21"/>
                      <a:pt x="14" y="21"/>
                      <a:pt x="12" y="21"/>
                    </a:cubicBezTo>
                    <a:cubicBezTo>
                      <a:pt x="10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7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5" name="Freeform 208"/>
              <p:cNvSpPr>
                <a:spLocks noEditPoints="1"/>
              </p:cNvSpPr>
              <p:nvPr/>
            </p:nvSpPr>
            <p:spPr bwMode="auto">
              <a:xfrm>
                <a:off x="4453731" y="2874913"/>
                <a:ext cx="146050" cy="169863"/>
              </a:xfrm>
              <a:custGeom>
                <a:avLst/>
                <a:gdLst>
                  <a:gd name="T0" fmla="*/ 6 w 13"/>
                  <a:gd name="T1" fmla="*/ 0 h 15"/>
                  <a:gd name="T2" fmla="*/ 10 w 13"/>
                  <a:gd name="T3" fmla="*/ 1 h 15"/>
                  <a:gd name="T4" fmla="*/ 12 w 13"/>
                  <a:gd name="T5" fmla="*/ 4 h 15"/>
                  <a:gd name="T6" fmla="*/ 13 w 13"/>
                  <a:gd name="T7" fmla="*/ 7 h 15"/>
                  <a:gd name="T8" fmla="*/ 11 w 13"/>
                  <a:gd name="T9" fmla="*/ 12 h 15"/>
                  <a:gd name="T10" fmla="*/ 6 w 13"/>
                  <a:gd name="T11" fmla="*/ 15 h 15"/>
                  <a:gd name="T12" fmla="*/ 1 w 13"/>
                  <a:gd name="T13" fmla="*/ 13 h 15"/>
                  <a:gd name="T14" fmla="*/ 0 w 13"/>
                  <a:gd name="T15" fmla="*/ 7 h 15"/>
                  <a:gd name="T16" fmla="*/ 1 w 13"/>
                  <a:gd name="T17" fmla="*/ 2 h 15"/>
                  <a:gd name="T18" fmla="*/ 6 w 13"/>
                  <a:gd name="T19" fmla="*/ 0 h 15"/>
                  <a:gd name="T20" fmla="*/ 6 w 13"/>
                  <a:gd name="T21" fmla="*/ 1 h 15"/>
                  <a:gd name="T22" fmla="*/ 5 w 13"/>
                  <a:gd name="T23" fmla="*/ 2 h 15"/>
                  <a:gd name="T24" fmla="*/ 4 w 13"/>
                  <a:gd name="T25" fmla="*/ 4 h 15"/>
                  <a:gd name="T26" fmla="*/ 4 w 13"/>
                  <a:gd name="T27" fmla="*/ 9 h 15"/>
                  <a:gd name="T28" fmla="*/ 4 w 13"/>
                  <a:gd name="T29" fmla="*/ 12 h 15"/>
                  <a:gd name="T30" fmla="*/ 5 w 13"/>
                  <a:gd name="T31" fmla="*/ 13 h 15"/>
                  <a:gd name="T32" fmla="*/ 6 w 13"/>
                  <a:gd name="T33" fmla="*/ 14 h 15"/>
                  <a:gd name="T34" fmla="*/ 7 w 13"/>
                  <a:gd name="T35" fmla="*/ 13 h 15"/>
                  <a:gd name="T36" fmla="*/ 8 w 13"/>
                  <a:gd name="T37" fmla="*/ 12 h 15"/>
                  <a:gd name="T38" fmla="*/ 8 w 13"/>
                  <a:gd name="T39" fmla="*/ 6 h 15"/>
                  <a:gd name="T40" fmla="*/ 8 w 13"/>
                  <a:gd name="T41" fmla="*/ 3 h 15"/>
                  <a:gd name="T42" fmla="*/ 7 w 13"/>
                  <a:gd name="T43" fmla="*/ 1 h 15"/>
                  <a:gd name="T44" fmla="*/ 6 w 13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9"/>
                      <a:pt x="12" y="11"/>
                      <a:pt x="11" y="12"/>
                    </a:cubicBezTo>
                    <a:cubicBezTo>
                      <a:pt x="10" y="14"/>
                      <a:pt x="8" y="15"/>
                      <a:pt x="6" y="15"/>
                    </a:cubicBezTo>
                    <a:cubicBezTo>
                      <a:pt x="4" y="15"/>
                      <a:pt x="3" y="14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2"/>
                      <a:pt x="5" y="13"/>
                      <a:pt x="5" y="13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9"/>
                      <a:pt x="8" y="6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6" name="Freeform 209"/>
              <p:cNvSpPr>
                <a:spLocks/>
              </p:cNvSpPr>
              <p:nvPr/>
            </p:nvSpPr>
            <p:spPr bwMode="auto">
              <a:xfrm>
                <a:off x="4588669" y="2874913"/>
                <a:ext cx="168275" cy="169863"/>
              </a:xfrm>
              <a:custGeom>
                <a:avLst/>
                <a:gdLst>
                  <a:gd name="T0" fmla="*/ 7 w 15"/>
                  <a:gd name="T1" fmla="*/ 15 h 15"/>
                  <a:gd name="T2" fmla="*/ 3 w 15"/>
                  <a:gd name="T3" fmla="*/ 4 h 15"/>
                  <a:gd name="T4" fmla="*/ 1 w 15"/>
                  <a:gd name="T5" fmla="*/ 1 h 15"/>
                  <a:gd name="T6" fmla="*/ 0 w 15"/>
                  <a:gd name="T7" fmla="*/ 1 h 15"/>
                  <a:gd name="T8" fmla="*/ 0 w 15"/>
                  <a:gd name="T9" fmla="*/ 0 h 15"/>
                  <a:gd name="T10" fmla="*/ 8 w 15"/>
                  <a:gd name="T11" fmla="*/ 0 h 15"/>
                  <a:gd name="T12" fmla="*/ 8 w 15"/>
                  <a:gd name="T13" fmla="*/ 1 h 15"/>
                  <a:gd name="T14" fmla="*/ 7 w 15"/>
                  <a:gd name="T15" fmla="*/ 1 h 15"/>
                  <a:gd name="T16" fmla="*/ 7 w 15"/>
                  <a:gd name="T17" fmla="*/ 2 h 15"/>
                  <a:gd name="T18" fmla="*/ 7 w 15"/>
                  <a:gd name="T19" fmla="*/ 4 h 15"/>
                  <a:gd name="T20" fmla="*/ 10 w 15"/>
                  <a:gd name="T21" fmla="*/ 9 h 15"/>
                  <a:gd name="T22" fmla="*/ 11 w 15"/>
                  <a:gd name="T23" fmla="*/ 5 h 15"/>
                  <a:gd name="T24" fmla="*/ 12 w 15"/>
                  <a:gd name="T25" fmla="*/ 2 h 15"/>
                  <a:gd name="T26" fmla="*/ 12 w 15"/>
                  <a:gd name="T27" fmla="*/ 1 h 15"/>
                  <a:gd name="T28" fmla="*/ 11 w 15"/>
                  <a:gd name="T29" fmla="*/ 1 h 15"/>
                  <a:gd name="T30" fmla="*/ 11 w 15"/>
                  <a:gd name="T31" fmla="*/ 0 h 15"/>
                  <a:gd name="T32" fmla="*/ 15 w 15"/>
                  <a:gd name="T33" fmla="*/ 0 h 15"/>
                  <a:gd name="T34" fmla="*/ 15 w 15"/>
                  <a:gd name="T35" fmla="*/ 1 h 15"/>
                  <a:gd name="T36" fmla="*/ 14 w 15"/>
                  <a:gd name="T37" fmla="*/ 1 h 15"/>
                  <a:gd name="T38" fmla="*/ 13 w 15"/>
                  <a:gd name="T39" fmla="*/ 4 h 15"/>
                  <a:gd name="T40" fmla="*/ 8 w 15"/>
                  <a:gd name="T41" fmla="*/ 15 h 15"/>
                  <a:gd name="T42" fmla="*/ 7 w 15"/>
                  <a:gd name="T4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7" name="Freeform 210"/>
              <p:cNvSpPr>
                <a:spLocks noEditPoints="1"/>
              </p:cNvSpPr>
              <p:nvPr/>
            </p:nvSpPr>
            <p:spPr bwMode="auto">
              <a:xfrm>
                <a:off x="4756944" y="2874913"/>
                <a:ext cx="125413" cy="169863"/>
              </a:xfrm>
              <a:custGeom>
                <a:avLst/>
                <a:gdLst>
                  <a:gd name="T0" fmla="*/ 11 w 11"/>
                  <a:gd name="T1" fmla="*/ 7 h 15"/>
                  <a:gd name="T2" fmla="*/ 4 w 11"/>
                  <a:gd name="T3" fmla="*/ 7 h 15"/>
                  <a:gd name="T4" fmla="*/ 5 w 11"/>
                  <a:gd name="T5" fmla="*/ 11 h 15"/>
                  <a:gd name="T6" fmla="*/ 8 w 11"/>
                  <a:gd name="T7" fmla="*/ 13 h 15"/>
                  <a:gd name="T8" fmla="*/ 9 w 11"/>
                  <a:gd name="T9" fmla="*/ 12 h 15"/>
                  <a:gd name="T10" fmla="*/ 11 w 11"/>
                  <a:gd name="T11" fmla="*/ 10 h 15"/>
                  <a:gd name="T12" fmla="*/ 11 w 11"/>
                  <a:gd name="T13" fmla="*/ 11 h 15"/>
                  <a:gd name="T14" fmla="*/ 9 w 11"/>
                  <a:gd name="T15" fmla="*/ 14 h 15"/>
                  <a:gd name="T16" fmla="*/ 6 w 11"/>
                  <a:gd name="T17" fmla="*/ 15 h 15"/>
                  <a:gd name="T18" fmla="*/ 1 w 11"/>
                  <a:gd name="T19" fmla="*/ 12 h 15"/>
                  <a:gd name="T20" fmla="*/ 0 w 11"/>
                  <a:gd name="T21" fmla="*/ 8 h 15"/>
                  <a:gd name="T22" fmla="*/ 1 w 11"/>
                  <a:gd name="T23" fmla="*/ 2 h 15"/>
                  <a:gd name="T24" fmla="*/ 6 w 11"/>
                  <a:gd name="T25" fmla="*/ 0 h 15"/>
                  <a:gd name="T26" fmla="*/ 10 w 11"/>
                  <a:gd name="T27" fmla="*/ 2 h 15"/>
                  <a:gd name="T28" fmla="*/ 11 w 11"/>
                  <a:gd name="T29" fmla="*/ 7 h 15"/>
                  <a:gd name="T30" fmla="*/ 8 w 11"/>
                  <a:gd name="T31" fmla="*/ 6 h 15"/>
                  <a:gd name="T32" fmla="*/ 7 w 11"/>
                  <a:gd name="T33" fmla="*/ 3 h 15"/>
                  <a:gd name="T34" fmla="*/ 7 w 11"/>
                  <a:gd name="T35" fmla="*/ 1 h 15"/>
                  <a:gd name="T36" fmla="*/ 6 w 11"/>
                  <a:gd name="T37" fmla="*/ 1 h 15"/>
                  <a:gd name="T38" fmla="*/ 4 w 11"/>
                  <a:gd name="T39" fmla="*/ 2 h 15"/>
                  <a:gd name="T40" fmla="*/ 4 w 11"/>
                  <a:gd name="T41" fmla="*/ 5 h 15"/>
                  <a:gd name="T42" fmla="*/ 4 w 11"/>
                  <a:gd name="T43" fmla="*/ 6 h 15"/>
                  <a:gd name="T44" fmla="*/ 8 w 11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5">
                    <a:moveTo>
                      <a:pt x="1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8" name="Freeform 211"/>
              <p:cNvSpPr>
                <a:spLocks/>
              </p:cNvSpPr>
              <p:nvPr/>
            </p:nvSpPr>
            <p:spPr bwMode="auto">
              <a:xfrm>
                <a:off x="4893469" y="2874913"/>
                <a:ext cx="134938" cy="158750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2 w 12"/>
                  <a:gd name="T9" fmla="*/ 0 h 14"/>
                  <a:gd name="T10" fmla="*/ 12 w 12"/>
                  <a:gd name="T11" fmla="*/ 2 h 14"/>
                  <a:gd name="T12" fmla="*/ 12 w 12"/>
                  <a:gd name="T13" fmla="*/ 3 h 14"/>
                  <a:gd name="T14" fmla="*/ 11 w 12"/>
                  <a:gd name="T15" fmla="*/ 4 h 14"/>
                  <a:gd name="T16" fmla="*/ 9 w 12"/>
                  <a:gd name="T17" fmla="*/ 3 h 14"/>
                  <a:gd name="T18" fmla="*/ 9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6 w 12"/>
                  <a:gd name="T27" fmla="*/ 8 h 14"/>
                  <a:gd name="T28" fmla="*/ 6 w 12"/>
                  <a:gd name="T29" fmla="*/ 11 h 14"/>
                  <a:gd name="T30" fmla="*/ 6 w 12"/>
                  <a:gd name="T31" fmla="*/ 12 h 14"/>
                  <a:gd name="T32" fmla="*/ 6 w 12"/>
                  <a:gd name="T33" fmla="*/ 13 h 14"/>
                  <a:gd name="T34" fmla="*/ 7 w 12"/>
                  <a:gd name="T35" fmla="*/ 14 h 14"/>
                  <a:gd name="T36" fmla="*/ 8 w 12"/>
                  <a:gd name="T37" fmla="*/ 14 h 14"/>
                  <a:gd name="T38" fmla="*/ 8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2 w 12"/>
                  <a:gd name="T47" fmla="*/ 11 h 14"/>
                  <a:gd name="T48" fmla="*/ 2 w 12"/>
                  <a:gd name="T49" fmla="*/ 3 h 14"/>
                  <a:gd name="T50" fmla="*/ 2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6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9" name="Freeform 212"/>
              <p:cNvSpPr>
                <a:spLocks/>
              </p:cNvSpPr>
              <p:nvPr/>
            </p:nvSpPr>
            <p:spPr bwMode="auto">
              <a:xfrm>
                <a:off x="50395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0" name="Freeform 213"/>
              <p:cNvSpPr>
                <a:spLocks/>
              </p:cNvSpPr>
              <p:nvPr/>
            </p:nvSpPr>
            <p:spPr bwMode="auto">
              <a:xfrm>
                <a:off x="5220494" y="2874913"/>
                <a:ext cx="269875" cy="158750"/>
              </a:xfrm>
              <a:custGeom>
                <a:avLst/>
                <a:gdLst>
                  <a:gd name="T0" fmla="*/ 6 w 24"/>
                  <a:gd name="T1" fmla="*/ 0 h 14"/>
                  <a:gd name="T2" fmla="*/ 6 w 24"/>
                  <a:gd name="T3" fmla="*/ 2 h 14"/>
                  <a:gd name="T4" fmla="*/ 8 w 24"/>
                  <a:gd name="T5" fmla="*/ 0 h 14"/>
                  <a:gd name="T6" fmla="*/ 11 w 24"/>
                  <a:gd name="T7" fmla="*/ 0 h 14"/>
                  <a:gd name="T8" fmla="*/ 13 w 24"/>
                  <a:gd name="T9" fmla="*/ 1 h 14"/>
                  <a:gd name="T10" fmla="*/ 14 w 24"/>
                  <a:gd name="T11" fmla="*/ 2 h 14"/>
                  <a:gd name="T12" fmla="*/ 17 w 24"/>
                  <a:gd name="T13" fmla="*/ 0 h 14"/>
                  <a:gd name="T14" fmla="*/ 19 w 24"/>
                  <a:gd name="T15" fmla="*/ 0 h 14"/>
                  <a:gd name="T16" fmla="*/ 21 w 24"/>
                  <a:gd name="T17" fmla="*/ 1 h 14"/>
                  <a:gd name="T18" fmla="*/ 22 w 24"/>
                  <a:gd name="T19" fmla="*/ 2 h 14"/>
                  <a:gd name="T20" fmla="*/ 23 w 24"/>
                  <a:gd name="T21" fmla="*/ 6 h 14"/>
                  <a:gd name="T22" fmla="*/ 23 w 24"/>
                  <a:gd name="T23" fmla="*/ 11 h 14"/>
                  <a:gd name="T24" fmla="*/ 23 w 24"/>
                  <a:gd name="T25" fmla="*/ 13 h 14"/>
                  <a:gd name="T26" fmla="*/ 24 w 24"/>
                  <a:gd name="T27" fmla="*/ 14 h 14"/>
                  <a:gd name="T28" fmla="*/ 24 w 24"/>
                  <a:gd name="T29" fmla="*/ 14 h 14"/>
                  <a:gd name="T30" fmla="*/ 17 w 24"/>
                  <a:gd name="T31" fmla="*/ 14 h 14"/>
                  <a:gd name="T32" fmla="*/ 17 w 24"/>
                  <a:gd name="T33" fmla="*/ 14 h 14"/>
                  <a:gd name="T34" fmla="*/ 18 w 24"/>
                  <a:gd name="T35" fmla="*/ 13 h 14"/>
                  <a:gd name="T36" fmla="*/ 18 w 24"/>
                  <a:gd name="T37" fmla="*/ 11 h 14"/>
                  <a:gd name="T38" fmla="*/ 18 w 24"/>
                  <a:gd name="T39" fmla="*/ 5 h 14"/>
                  <a:gd name="T40" fmla="*/ 18 w 24"/>
                  <a:gd name="T41" fmla="*/ 3 h 14"/>
                  <a:gd name="T42" fmla="*/ 18 w 24"/>
                  <a:gd name="T43" fmla="*/ 2 h 14"/>
                  <a:gd name="T44" fmla="*/ 17 w 24"/>
                  <a:gd name="T45" fmla="*/ 2 h 14"/>
                  <a:gd name="T46" fmla="*/ 16 w 24"/>
                  <a:gd name="T47" fmla="*/ 2 h 14"/>
                  <a:gd name="T48" fmla="*/ 14 w 24"/>
                  <a:gd name="T49" fmla="*/ 4 h 14"/>
                  <a:gd name="T50" fmla="*/ 14 w 24"/>
                  <a:gd name="T51" fmla="*/ 11 h 14"/>
                  <a:gd name="T52" fmla="*/ 15 w 24"/>
                  <a:gd name="T53" fmla="*/ 13 h 14"/>
                  <a:gd name="T54" fmla="*/ 16 w 24"/>
                  <a:gd name="T55" fmla="*/ 14 h 14"/>
                  <a:gd name="T56" fmla="*/ 16 w 24"/>
                  <a:gd name="T57" fmla="*/ 14 h 14"/>
                  <a:gd name="T58" fmla="*/ 9 w 24"/>
                  <a:gd name="T59" fmla="*/ 14 h 14"/>
                  <a:gd name="T60" fmla="*/ 9 w 24"/>
                  <a:gd name="T61" fmla="*/ 14 h 14"/>
                  <a:gd name="T62" fmla="*/ 10 w 24"/>
                  <a:gd name="T63" fmla="*/ 14 h 14"/>
                  <a:gd name="T64" fmla="*/ 10 w 24"/>
                  <a:gd name="T65" fmla="*/ 13 h 14"/>
                  <a:gd name="T66" fmla="*/ 10 w 24"/>
                  <a:gd name="T67" fmla="*/ 11 h 14"/>
                  <a:gd name="T68" fmla="*/ 10 w 24"/>
                  <a:gd name="T69" fmla="*/ 5 h 14"/>
                  <a:gd name="T70" fmla="*/ 10 w 24"/>
                  <a:gd name="T71" fmla="*/ 3 h 14"/>
                  <a:gd name="T72" fmla="*/ 10 w 24"/>
                  <a:gd name="T73" fmla="*/ 2 h 14"/>
                  <a:gd name="T74" fmla="*/ 9 w 24"/>
                  <a:gd name="T75" fmla="*/ 2 h 14"/>
                  <a:gd name="T76" fmla="*/ 8 w 24"/>
                  <a:gd name="T77" fmla="*/ 2 h 14"/>
                  <a:gd name="T78" fmla="*/ 6 w 24"/>
                  <a:gd name="T79" fmla="*/ 4 h 14"/>
                  <a:gd name="T80" fmla="*/ 6 w 24"/>
                  <a:gd name="T81" fmla="*/ 11 h 14"/>
                  <a:gd name="T82" fmla="*/ 7 w 24"/>
                  <a:gd name="T83" fmla="*/ 13 h 14"/>
                  <a:gd name="T84" fmla="*/ 8 w 24"/>
                  <a:gd name="T85" fmla="*/ 14 h 14"/>
                  <a:gd name="T86" fmla="*/ 8 w 24"/>
                  <a:gd name="T87" fmla="*/ 14 h 14"/>
                  <a:gd name="T88" fmla="*/ 0 w 24"/>
                  <a:gd name="T89" fmla="*/ 14 h 14"/>
                  <a:gd name="T90" fmla="*/ 0 w 24"/>
                  <a:gd name="T91" fmla="*/ 14 h 14"/>
                  <a:gd name="T92" fmla="*/ 2 w 24"/>
                  <a:gd name="T93" fmla="*/ 13 h 14"/>
                  <a:gd name="T94" fmla="*/ 2 w 24"/>
                  <a:gd name="T95" fmla="*/ 11 h 14"/>
                  <a:gd name="T96" fmla="*/ 2 w 24"/>
                  <a:gd name="T97" fmla="*/ 3 h 14"/>
                  <a:gd name="T98" fmla="*/ 2 w 24"/>
                  <a:gd name="T99" fmla="*/ 1 h 14"/>
                  <a:gd name="T100" fmla="*/ 0 w 24"/>
                  <a:gd name="T101" fmla="*/ 1 h 14"/>
                  <a:gd name="T102" fmla="*/ 0 w 24"/>
                  <a:gd name="T103" fmla="*/ 0 h 14"/>
                  <a:gd name="T104" fmla="*/ 6 w 24"/>
                  <a:gd name="T10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3" y="3"/>
                      <a:pt x="23" y="4"/>
                      <a:pt x="23" y="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3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" name="Freeform 214"/>
              <p:cNvSpPr>
                <a:spLocks noEditPoints="1"/>
              </p:cNvSpPr>
              <p:nvPr/>
            </p:nvSpPr>
            <p:spPr bwMode="auto">
              <a:xfrm>
                <a:off x="5501481" y="2874913"/>
                <a:ext cx="134938" cy="169863"/>
              </a:xfrm>
              <a:custGeom>
                <a:avLst/>
                <a:gdLst>
                  <a:gd name="T0" fmla="*/ 12 w 12"/>
                  <a:gd name="T1" fmla="*/ 7 h 15"/>
                  <a:gd name="T2" fmla="*/ 4 w 12"/>
                  <a:gd name="T3" fmla="*/ 7 h 15"/>
                  <a:gd name="T4" fmla="*/ 5 w 12"/>
                  <a:gd name="T5" fmla="*/ 11 h 15"/>
                  <a:gd name="T6" fmla="*/ 8 w 12"/>
                  <a:gd name="T7" fmla="*/ 13 h 15"/>
                  <a:gd name="T8" fmla="*/ 10 w 12"/>
                  <a:gd name="T9" fmla="*/ 12 h 15"/>
                  <a:gd name="T10" fmla="*/ 11 w 12"/>
                  <a:gd name="T11" fmla="*/ 10 h 15"/>
                  <a:gd name="T12" fmla="*/ 12 w 12"/>
                  <a:gd name="T13" fmla="*/ 11 h 15"/>
                  <a:gd name="T14" fmla="*/ 9 w 12"/>
                  <a:gd name="T15" fmla="*/ 14 h 15"/>
                  <a:gd name="T16" fmla="*/ 6 w 12"/>
                  <a:gd name="T17" fmla="*/ 15 h 15"/>
                  <a:gd name="T18" fmla="*/ 1 w 12"/>
                  <a:gd name="T19" fmla="*/ 12 h 15"/>
                  <a:gd name="T20" fmla="*/ 0 w 12"/>
                  <a:gd name="T21" fmla="*/ 8 h 15"/>
                  <a:gd name="T22" fmla="*/ 2 w 12"/>
                  <a:gd name="T23" fmla="*/ 2 h 15"/>
                  <a:gd name="T24" fmla="*/ 6 w 12"/>
                  <a:gd name="T25" fmla="*/ 0 h 15"/>
                  <a:gd name="T26" fmla="*/ 10 w 12"/>
                  <a:gd name="T27" fmla="*/ 2 h 15"/>
                  <a:gd name="T28" fmla="*/ 12 w 12"/>
                  <a:gd name="T29" fmla="*/ 7 h 15"/>
                  <a:gd name="T30" fmla="*/ 8 w 12"/>
                  <a:gd name="T31" fmla="*/ 6 h 15"/>
                  <a:gd name="T32" fmla="*/ 8 w 12"/>
                  <a:gd name="T33" fmla="*/ 3 h 15"/>
                  <a:gd name="T34" fmla="*/ 7 w 12"/>
                  <a:gd name="T35" fmla="*/ 1 h 15"/>
                  <a:gd name="T36" fmla="*/ 6 w 12"/>
                  <a:gd name="T37" fmla="*/ 1 h 15"/>
                  <a:gd name="T38" fmla="*/ 5 w 12"/>
                  <a:gd name="T39" fmla="*/ 2 h 15"/>
                  <a:gd name="T40" fmla="*/ 4 w 12"/>
                  <a:gd name="T41" fmla="*/ 5 h 15"/>
                  <a:gd name="T42" fmla="*/ 4 w 12"/>
                  <a:gd name="T43" fmla="*/ 6 h 15"/>
                  <a:gd name="T44" fmla="*/ 8 w 12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5">
                    <a:moveTo>
                      <a:pt x="1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9" y="13"/>
                      <a:pt x="9" y="12"/>
                      <a:pt x="10" y="12"/>
                    </a:cubicBezTo>
                    <a:cubicBezTo>
                      <a:pt x="10" y="12"/>
                      <a:pt x="11" y="11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4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2" name="Freeform 215"/>
              <p:cNvSpPr>
                <a:spLocks/>
              </p:cNvSpPr>
              <p:nvPr/>
            </p:nvSpPr>
            <p:spPr bwMode="auto">
              <a:xfrm>
                <a:off x="56364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2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3" name="Freeform 216"/>
              <p:cNvSpPr>
                <a:spLocks/>
              </p:cNvSpPr>
              <p:nvPr/>
            </p:nvSpPr>
            <p:spPr bwMode="auto">
              <a:xfrm>
                <a:off x="5806281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7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4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4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8" y="20"/>
                      <a:pt x="6" y="20"/>
                    </a:cubicBezTo>
                    <a:cubicBezTo>
                      <a:pt x="5" y="20"/>
                      <a:pt x="4" y="19"/>
                      <a:pt x="4" y="19"/>
                    </a:cubicBezTo>
                    <a:cubicBezTo>
                      <a:pt x="3" y="18"/>
                      <a:pt x="3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4" name="Freeform 217"/>
              <p:cNvSpPr>
                <a:spLocks/>
              </p:cNvSpPr>
              <p:nvPr/>
            </p:nvSpPr>
            <p:spPr bwMode="auto">
              <a:xfrm>
                <a:off x="2639219" y="3203526"/>
                <a:ext cx="3290888" cy="0"/>
              </a:xfrm>
              <a:custGeom>
                <a:avLst/>
                <a:gdLst>
                  <a:gd name="T0" fmla="*/ 0 w 2073"/>
                  <a:gd name="T1" fmla="*/ 2073 w 2073"/>
                  <a:gd name="T2" fmla="*/ 0 w 20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3">
                    <a:moveTo>
                      <a:pt x="0" y="0"/>
                    </a:moveTo>
                    <a:lnTo>
                      <a:pt x="20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5" name="Line 218"/>
              <p:cNvSpPr>
                <a:spLocks noChangeShapeType="1"/>
              </p:cNvSpPr>
              <p:nvPr/>
            </p:nvSpPr>
            <p:spPr bwMode="auto">
              <a:xfrm>
                <a:off x="2639219" y="3203526"/>
                <a:ext cx="3290888" cy="0"/>
              </a:xfrm>
              <a:prstGeom prst="lin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6" name="Rectangle 219"/>
              <p:cNvSpPr>
                <a:spLocks noChangeArrowheads="1"/>
              </p:cNvSpPr>
              <p:nvPr/>
            </p:nvSpPr>
            <p:spPr bwMode="auto">
              <a:xfrm>
                <a:off x="2639219" y="3192413"/>
                <a:ext cx="3290888" cy="22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7" name="Freeform 220"/>
              <p:cNvSpPr>
                <a:spLocks noEditPoints="1"/>
              </p:cNvSpPr>
              <p:nvPr/>
            </p:nvSpPr>
            <p:spPr bwMode="auto">
              <a:xfrm>
                <a:off x="2650331" y="3362276"/>
                <a:ext cx="179388" cy="204788"/>
              </a:xfrm>
              <a:custGeom>
                <a:avLst/>
                <a:gdLst>
                  <a:gd name="T0" fmla="*/ 0 w 16"/>
                  <a:gd name="T1" fmla="*/ 17 h 18"/>
                  <a:gd name="T2" fmla="*/ 2 w 16"/>
                  <a:gd name="T3" fmla="*/ 17 h 18"/>
                  <a:gd name="T4" fmla="*/ 3 w 16"/>
                  <a:gd name="T5" fmla="*/ 15 h 18"/>
                  <a:gd name="T6" fmla="*/ 3 w 16"/>
                  <a:gd name="T7" fmla="*/ 3 h 18"/>
                  <a:gd name="T8" fmla="*/ 2 w 16"/>
                  <a:gd name="T9" fmla="*/ 1 h 18"/>
                  <a:gd name="T10" fmla="*/ 0 w 16"/>
                  <a:gd name="T11" fmla="*/ 0 h 18"/>
                  <a:gd name="T12" fmla="*/ 0 w 16"/>
                  <a:gd name="T13" fmla="*/ 0 h 18"/>
                  <a:gd name="T14" fmla="*/ 9 w 16"/>
                  <a:gd name="T15" fmla="*/ 0 h 18"/>
                  <a:gd name="T16" fmla="*/ 14 w 16"/>
                  <a:gd name="T17" fmla="*/ 1 h 18"/>
                  <a:gd name="T18" fmla="*/ 16 w 16"/>
                  <a:gd name="T19" fmla="*/ 5 h 18"/>
                  <a:gd name="T20" fmla="*/ 16 w 16"/>
                  <a:gd name="T21" fmla="*/ 7 h 18"/>
                  <a:gd name="T22" fmla="*/ 13 w 16"/>
                  <a:gd name="T23" fmla="*/ 9 h 18"/>
                  <a:gd name="T24" fmla="*/ 11 w 16"/>
                  <a:gd name="T25" fmla="*/ 10 h 18"/>
                  <a:gd name="T26" fmla="*/ 7 w 16"/>
                  <a:gd name="T27" fmla="*/ 10 h 18"/>
                  <a:gd name="T28" fmla="*/ 7 w 16"/>
                  <a:gd name="T29" fmla="*/ 15 h 18"/>
                  <a:gd name="T30" fmla="*/ 8 w 16"/>
                  <a:gd name="T31" fmla="*/ 17 h 18"/>
                  <a:gd name="T32" fmla="*/ 9 w 16"/>
                  <a:gd name="T33" fmla="*/ 17 h 18"/>
                  <a:gd name="T34" fmla="*/ 9 w 16"/>
                  <a:gd name="T35" fmla="*/ 18 h 18"/>
                  <a:gd name="T36" fmla="*/ 0 w 16"/>
                  <a:gd name="T37" fmla="*/ 18 h 18"/>
                  <a:gd name="T38" fmla="*/ 0 w 16"/>
                  <a:gd name="T39" fmla="*/ 17 h 18"/>
                  <a:gd name="T40" fmla="*/ 10 w 16"/>
                  <a:gd name="T41" fmla="*/ 8 h 18"/>
                  <a:gd name="T42" fmla="*/ 12 w 16"/>
                  <a:gd name="T43" fmla="*/ 5 h 18"/>
                  <a:gd name="T44" fmla="*/ 11 w 16"/>
                  <a:gd name="T45" fmla="*/ 2 h 18"/>
                  <a:gd name="T46" fmla="*/ 9 w 16"/>
                  <a:gd name="T47" fmla="*/ 1 h 18"/>
                  <a:gd name="T48" fmla="*/ 7 w 16"/>
                  <a:gd name="T49" fmla="*/ 1 h 18"/>
                  <a:gd name="T50" fmla="*/ 7 w 16"/>
                  <a:gd name="T51" fmla="*/ 1 h 18"/>
                  <a:gd name="T52" fmla="*/ 7 w 16"/>
                  <a:gd name="T53" fmla="*/ 9 h 18"/>
                  <a:gd name="T54" fmla="*/ 10 w 16"/>
                  <a:gd name="T5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2"/>
                      <a:pt x="16" y="3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12" y="9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7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7"/>
                    </a:lnTo>
                    <a:close/>
                    <a:moveTo>
                      <a:pt x="10" y="8"/>
                    </a:moveTo>
                    <a:cubicBezTo>
                      <a:pt x="11" y="8"/>
                      <a:pt x="12" y="7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10" y="9"/>
                      <a:pt x="1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8" name="Freeform 221"/>
              <p:cNvSpPr>
                <a:spLocks/>
              </p:cNvSpPr>
              <p:nvPr/>
            </p:nvSpPr>
            <p:spPr bwMode="auto">
              <a:xfrm>
                <a:off x="2840831" y="3419426"/>
                <a:ext cx="123825" cy="147638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2 h 13"/>
                  <a:gd name="T4" fmla="*/ 1 w 11"/>
                  <a:gd name="T5" fmla="*/ 11 h 13"/>
                  <a:gd name="T6" fmla="*/ 1 w 11"/>
                  <a:gd name="T7" fmla="*/ 10 h 13"/>
                  <a:gd name="T8" fmla="*/ 1 w 11"/>
                  <a:gd name="T9" fmla="*/ 3 h 13"/>
                  <a:gd name="T10" fmla="*/ 1 w 11"/>
                  <a:gd name="T11" fmla="*/ 2 h 13"/>
                  <a:gd name="T12" fmla="*/ 0 w 11"/>
                  <a:gd name="T13" fmla="*/ 1 h 13"/>
                  <a:gd name="T14" fmla="*/ 0 w 11"/>
                  <a:gd name="T15" fmla="*/ 1 h 13"/>
                  <a:gd name="T16" fmla="*/ 5 w 11"/>
                  <a:gd name="T17" fmla="*/ 1 h 13"/>
                  <a:gd name="T18" fmla="*/ 5 w 11"/>
                  <a:gd name="T19" fmla="*/ 3 h 13"/>
                  <a:gd name="T20" fmla="*/ 7 w 11"/>
                  <a:gd name="T21" fmla="*/ 1 h 13"/>
                  <a:gd name="T22" fmla="*/ 9 w 11"/>
                  <a:gd name="T23" fmla="*/ 0 h 13"/>
                  <a:gd name="T24" fmla="*/ 10 w 11"/>
                  <a:gd name="T25" fmla="*/ 1 h 13"/>
                  <a:gd name="T26" fmla="*/ 11 w 11"/>
                  <a:gd name="T27" fmla="*/ 2 h 13"/>
                  <a:gd name="T28" fmla="*/ 10 w 11"/>
                  <a:gd name="T29" fmla="*/ 4 h 13"/>
                  <a:gd name="T30" fmla="*/ 9 w 11"/>
                  <a:gd name="T31" fmla="*/ 4 h 13"/>
                  <a:gd name="T32" fmla="*/ 8 w 11"/>
                  <a:gd name="T33" fmla="*/ 3 h 13"/>
                  <a:gd name="T34" fmla="*/ 7 w 11"/>
                  <a:gd name="T35" fmla="*/ 3 h 13"/>
                  <a:gd name="T36" fmla="*/ 6 w 11"/>
                  <a:gd name="T37" fmla="*/ 3 h 13"/>
                  <a:gd name="T38" fmla="*/ 5 w 11"/>
                  <a:gd name="T39" fmla="*/ 5 h 13"/>
                  <a:gd name="T40" fmla="*/ 5 w 11"/>
                  <a:gd name="T41" fmla="*/ 10 h 13"/>
                  <a:gd name="T42" fmla="*/ 5 w 11"/>
                  <a:gd name="T43" fmla="*/ 12 h 13"/>
                  <a:gd name="T44" fmla="*/ 7 w 11"/>
                  <a:gd name="T45" fmla="*/ 12 h 13"/>
                  <a:gd name="T46" fmla="*/ 7 w 11"/>
                  <a:gd name="T47" fmla="*/ 13 h 13"/>
                  <a:gd name="T48" fmla="*/ 0 w 11"/>
                  <a:gd name="T49" fmla="*/ 13 h 13"/>
                  <a:gd name="T50" fmla="*/ 0 w 11"/>
                  <a:gd name="T5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9" name="Freeform 222"/>
              <p:cNvSpPr>
                <a:spLocks noEditPoints="1"/>
              </p:cNvSpPr>
              <p:nvPr/>
            </p:nvSpPr>
            <p:spPr bwMode="auto">
              <a:xfrm>
                <a:off x="2964656" y="3419426"/>
                <a:ext cx="147638" cy="147638"/>
              </a:xfrm>
              <a:custGeom>
                <a:avLst/>
                <a:gdLst>
                  <a:gd name="T0" fmla="*/ 2 w 13"/>
                  <a:gd name="T1" fmla="*/ 2 h 13"/>
                  <a:gd name="T2" fmla="*/ 6 w 13"/>
                  <a:gd name="T3" fmla="*/ 0 h 13"/>
                  <a:gd name="T4" fmla="*/ 11 w 13"/>
                  <a:gd name="T5" fmla="*/ 2 h 13"/>
                  <a:gd name="T6" fmla="*/ 13 w 13"/>
                  <a:gd name="T7" fmla="*/ 7 h 13"/>
                  <a:gd name="T8" fmla="*/ 11 w 13"/>
                  <a:gd name="T9" fmla="*/ 11 h 13"/>
                  <a:gd name="T10" fmla="*/ 6 w 13"/>
                  <a:gd name="T11" fmla="*/ 13 h 13"/>
                  <a:gd name="T12" fmla="*/ 2 w 13"/>
                  <a:gd name="T13" fmla="*/ 12 h 13"/>
                  <a:gd name="T14" fmla="*/ 0 w 13"/>
                  <a:gd name="T15" fmla="*/ 7 h 13"/>
                  <a:gd name="T16" fmla="*/ 2 w 13"/>
                  <a:gd name="T17" fmla="*/ 2 h 13"/>
                  <a:gd name="T18" fmla="*/ 4 w 13"/>
                  <a:gd name="T19" fmla="*/ 11 h 13"/>
                  <a:gd name="T20" fmla="*/ 6 w 13"/>
                  <a:gd name="T21" fmla="*/ 13 h 13"/>
                  <a:gd name="T22" fmla="*/ 8 w 13"/>
                  <a:gd name="T23" fmla="*/ 11 h 13"/>
                  <a:gd name="T24" fmla="*/ 8 w 13"/>
                  <a:gd name="T25" fmla="*/ 7 h 13"/>
                  <a:gd name="T26" fmla="*/ 8 w 13"/>
                  <a:gd name="T27" fmla="*/ 2 h 13"/>
                  <a:gd name="T28" fmla="*/ 6 w 13"/>
                  <a:gd name="T29" fmla="*/ 1 h 13"/>
                  <a:gd name="T30" fmla="*/ 5 w 13"/>
                  <a:gd name="T31" fmla="*/ 3 h 13"/>
                  <a:gd name="T32" fmla="*/ 4 w 13"/>
                  <a:gd name="T33" fmla="*/ 7 h 13"/>
                  <a:gd name="T34" fmla="*/ 4 w 13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7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5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0" name="Freeform 223"/>
              <p:cNvSpPr>
                <a:spLocks noEditPoints="1"/>
              </p:cNvSpPr>
              <p:nvPr/>
            </p:nvSpPr>
            <p:spPr bwMode="auto">
              <a:xfrm>
                <a:off x="3123406" y="3362276"/>
                <a:ext cx="146050" cy="204788"/>
              </a:xfrm>
              <a:custGeom>
                <a:avLst/>
                <a:gdLst>
                  <a:gd name="T0" fmla="*/ 1 w 13"/>
                  <a:gd name="T1" fmla="*/ 7 h 18"/>
                  <a:gd name="T2" fmla="*/ 5 w 13"/>
                  <a:gd name="T3" fmla="*/ 5 h 18"/>
                  <a:gd name="T4" fmla="*/ 7 w 13"/>
                  <a:gd name="T5" fmla="*/ 6 h 18"/>
                  <a:gd name="T6" fmla="*/ 8 w 13"/>
                  <a:gd name="T7" fmla="*/ 7 h 18"/>
                  <a:gd name="T8" fmla="*/ 8 w 13"/>
                  <a:gd name="T9" fmla="*/ 2 h 18"/>
                  <a:gd name="T10" fmla="*/ 8 w 13"/>
                  <a:gd name="T11" fmla="*/ 1 h 18"/>
                  <a:gd name="T12" fmla="*/ 6 w 13"/>
                  <a:gd name="T13" fmla="*/ 0 h 18"/>
                  <a:gd name="T14" fmla="*/ 6 w 13"/>
                  <a:gd name="T15" fmla="*/ 0 h 18"/>
                  <a:gd name="T16" fmla="*/ 12 w 13"/>
                  <a:gd name="T17" fmla="*/ 0 h 18"/>
                  <a:gd name="T18" fmla="*/ 12 w 13"/>
                  <a:gd name="T19" fmla="*/ 15 h 18"/>
                  <a:gd name="T20" fmla="*/ 12 w 13"/>
                  <a:gd name="T21" fmla="*/ 16 h 18"/>
                  <a:gd name="T22" fmla="*/ 13 w 13"/>
                  <a:gd name="T23" fmla="*/ 17 h 18"/>
                  <a:gd name="T24" fmla="*/ 13 w 13"/>
                  <a:gd name="T25" fmla="*/ 18 h 18"/>
                  <a:gd name="T26" fmla="*/ 11 w 13"/>
                  <a:gd name="T27" fmla="*/ 18 h 18"/>
                  <a:gd name="T28" fmla="*/ 8 w 13"/>
                  <a:gd name="T29" fmla="*/ 18 h 18"/>
                  <a:gd name="T30" fmla="*/ 8 w 13"/>
                  <a:gd name="T31" fmla="*/ 17 h 18"/>
                  <a:gd name="T32" fmla="*/ 7 w 13"/>
                  <a:gd name="T33" fmla="*/ 18 h 18"/>
                  <a:gd name="T34" fmla="*/ 5 w 13"/>
                  <a:gd name="T35" fmla="*/ 18 h 18"/>
                  <a:gd name="T36" fmla="*/ 1 w 13"/>
                  <a:gd name="T37" fmla="*/ 17 h 18"/>
                  <a:gd name="T38" fmla="*/ 0 w 13"/>
                  <a:gd name="T39" fmla="*/ 12 h 18"/>
                  <a:gd name="T40" fmla="*/ 1 w 13"/>
                  <a:gd name="T41" fmla="*/ 7 h 18"/>
                  <a:gd name="T42" fmla="*/ 7 w 13"/>
                  <a:gd name="T43" fmla="*/ 16 h 18"/>
                  <a:gd name="T44" fmla="*/ 8 w 13"/>
                  <a:gd name="T45" fmla="*/ 15 h 18"/>
                  <a:gd name="T46" fmla="*/ 8 w 13"/>
                  <a:gd name="T47" fmla="*/ 8 h 18"/>
                  <a:gd name="T48" fmla="*/ 7 w 13"/>
                  <a:gd name="T49" fmla="*/ 7 h 18"/>
                  <a:gd name="T50" fmla="*/ 6 w 13"/>
                  <a:gd name="T51" fmla="*/ 7 h 18"/>
                  <a:gd name="T52" fmla="*/ 4 w 13"/>
                  <a:gd name="T53" fmla="*/ 9 h 18"/>
                  <a:gd name="T54" fmla="*/ 4 w 13"/>
                  <a:gd name="T55" fmla="*/ 12 h 18"/>
                  <a:gd name="T56" fmla="*/ 4 w 13"/>
                  <a:gd name="T57" fmla="*/ 15 h 18"/>
                  <a:gd name="T58" fmla="*/ 6 w 13"/>
                  <a:gd name="T59" fmla="*/ 17 h 18"/>
                  <a:gd name="T60" fmla="*/ 7 w 13"/>
                  <a:gd name="T6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18">
                    <a:moveTo>
                      <a:pt x="1" y="7"/>
                    </a:moveTo>
                    <a:cubicBezTo>
                      <a:pt x="2" y="6"/>
                      <a:pt x="3" y="5"/>
                      <a:pt x="5" y="5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0"/>
                      <a:pt x="0" y="8"/>
                      <a:pt x="1" y="7"/>
                    </a:cubicBezTo>
                    <a:close/>
                    <a:moveTo>
                      <a:pt x="7" y="16"/>
                    </a:moveTo>
                    <a:cubicBezTo>
                      <a:pt x="8" y="16"/>
                      <a:pt x="8" y="15"/>
                      <a:pt x="8" y="1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9"/>
                    </a:cubicBezTo>
                    <a:cubicBezTo>
                      <a:pt x="4" y="9"/>
                      <a:pt x="4" y="10"/>
                      <a:pt x="4" y="12"/>
                    </a:cubicBezTo>
                    <a:cubicBezTo>
                      <a:pt x="4" y="13"/>
                      <a:pt x="4" y="14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6" y="17"/>
                      <a:pt x="7" y="17"/>
                      <a:pt x="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1" name="Freeform 224"/>
              <p:cNvSpPr>
                <a:spLocks/>
              </p:cNvSpPr>
              <p:nvPr/>
            </p:nvSpPr>
            <p:spPr bwMode="auto">
              <a:xfrm>
                <a:off x="3280569" y="3430538"/>
                <a:ext cx="158750" cy="136525"/>
              </a:xfrm>
              <a:custGeom>
                <a:avLst/>
                <a:gdLst>
                  <a:gd name="T0" fmla="*/ 5 w 14"/>
                  <a:gd name="T1" fmla="*/ 0 h 12"/>
                  <a:gd name="T2" fmla="*/ 5 w 14"/>
                  <a:gd name="T3" fmla="*/ 9 h 12"/>
                  <a:gd name="T4" fmla="*/ 6 w 14"/>
                  <a:gd name="T5" fmla="*/ 10 h 12"/>
                  <a:gd name="T6" fmla="*/ 7 w 14"/>
                  <a:gd name="T7" fmla="*/ 11 h 12"/>
                  <a:gd name="T8" fmla="*/ 8 w 14"/>
                  <a:gd name="T9" fmla="*/ 10 h 12"/>
                  <a:gd name="T10" fmla="*/ 9 w 14"/>
                  <a:gd name="T11" fmla="*/ 9 h 12"/>
                  <a:gd name="T12" fmla="*/ 9 w 14"/>
                  <a:gd name="T13" fmla="*/ 2 h 12"/>
                  <a:gd name="T14" fmla="*/ 9 w 14"/>
                  <a:gd name="T15" fmla="*/ 1 h 12"/>
                  <a:gd name="T16" fmla="*/ 7 w 14"/>
                  <a:gd name="T17" fmla="*/ 0 h 12"/>
                  <a:gd name="T18" fmla="*/ 7 w 14"/>
                  <a:gd name="T19" fmla="*/ 0 h 12"/>
                  <a:gd name="T20" fmla="*/ 13 w 14"/>
                  <a:gd name="T21" fmla="*/ 0 h 12"/>
                  <a:gd name="T22" fmla="*/ 13 w 14"/>
                  <a:gd name="T23" fmla="*/ 9 h 12"/>
                  <a:gd name="T24" fmla="*/ 13 w 14"/>
                  <a:gd name="T25" fmla="*/ 10 h 12"/>
                  <a:gd name="T26" fmla="*/ 14 w 14"/>
                  <a:gd name="T27" fmla="*/ 11 h 12"/>
                  <a:gd name="T28" fmla="*/ 14 w 14"/>
                  <a:gd name="T29" fmla="*/ 12 h 12"/>
                  <a:gd name="T30" fmla="*/ 11 w 14"/>
                  <a:gd name="T31" fmla="*/ 12 h 12"/>
                  <a:gd name="T32" fmla="*/ 9 w 14"/>
                  <a:gd name="T33" fmla="*/ 12 h 12"/>
                  <a:gd name="T34" fmla="*/ 9 w 14"/>
                  <a:gd name="T35" fmla="*/ 11 h 12"/>
                  <a:gd name="T36" fmla="*/ 7 w 14"/>
                  <a:gd name="T37" fmla="*/ 12 h 12"/>
                  <a:gd name="T38" fmla="*/ 5 w 14"/>
                  <a:gd name="T39" fmla="*/ 12 h 12"/>
                  <a:gd name="T40" fmla="*/ 3 w 14"/>
                  <a:gd name="T41" fmla="*/ 12 h 12"/>
                  <a:gd name="T42" fmla="*/ 2 w 14"/>
                  <a:gd name="T43" fmla="*/ 9 h 12"/>
                  <a:gd name="T44" fmla="*/ 2 w 14"/>
                  <a:gd name="T45" fmla="*/ 2 h 12"/>
                  <a:gd name="T46" fmla="*/ 1 w 14"/>
                  <a:gd name="T47" fmla="*/ 1 h 12"/>
                  <a:gd name="T48" fmla="*/ 0 w 14"/>
                  <a:gd name="T49" fmla="*/ 0 h 12"/>
                  <a:gd name="T50" fmla="*/ 0 w 14"/>
                  <a:gd name="T51" fmla="*/ 0 h 12"/>
                  <a:gd name="T52" fmla="*/ 5 w 14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12">
                    <a:moveTo>
                      <a:pt x="5" y="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2" name="Freeform 225"/>
              <p:cNvSpPr>
                <a:spLocks/>
              </p:cNvSpPr>
              <p:nvPr/>
            </p:nvSpPr>
            <p:spPr bwMode="auto">
              <a:xfrm>
                <a:off x="3450431" y="3419426"/>
                <a:ext cx="123825" cy="147638"/>
              </a:xfrm>
              <a:custGeom>
                <a:avLst/>
                <a:gdLst>
                  <a:gd name="T0" fmla="*/ 10 w 11"/>
                  <a:gd name="T1" fmla="*/ 1 h 13"/>
                  <a:gd name="T2" fmla="*/ 11 w 11"/>
                  <a:gd name="T3" fmla="*/ 3 h 13"/>
                  <a:gd name="T4" fmla="*/ 10 w 11"/>
                  <a:gd name="T5" fmla="*/ 4 h 13"/>
                  <a:gd name="T6" fmla="*/ 9 w 11"/>
                  <a:gd name="T7" fmla="*/ 5 h 13"/>
                  <a:gd name="T8" fmla="*/ 8 w 11"/>
                  <a:gd name="T9" fmla="*/ 5 h 13"/>
                  <a:gd name="T10" fmla="*/ 7 w 11"/>
                  <a:gd name="T11" fmla="*/ 3 h 13"/>
                  <a:gd name="T12" fmla="*/ 7 w 11"/>
                  <a:gd name="T13" fmla="*/ 3 h 13"/>
                  <a:gd name="T14" fmla="*/ 7 w 11"/>
                  <a:gd name="T15" fmla="*/ 2 h 13"/>
                  <a:gd name="T16" fmla="*/ 7 w 11"/>
                  <a:gd name="T17" fmla="*/ 1 h 13"/>
                  <a:gd name="T18" fmla="*/ 6 w 11"/>
                  <a:gd name="T19" fmla="*/ 1 h 13"/>
                  <a:gd name="T20" fmla="*/ 5 w 11"/>
                  <a:gd name="T21" fmla="*/ 2 h 13"/>
                  <a:gd name="T22" fmla="*/ 4 w 11"/>
                  <a:gd name="T23" fmla="*/ 6 h 13"/>
                  <a:gd name="T24" fmla="*/ 5 w 11"/>
                  <a:gd name="T25" fmla="*/ 10 h 13"/>
                  <a:gd name="T26" fmla="*/ 8 w 11"/>
                  <a:gd name="T27" fmla="*/ 12 h 13"/>
                  <a:gd name="T28" fmla="*/ 10 w 11"/>
                  <a:gd name="T29" fmla="*/ 11 h 13"/>
                  <a:gd name="T30" fmla="*/ 11 w 11"/>
                  <a:gd name="T31" fmla="*/ 10 h 13"/>
                  <a:gd name="T32" fmla="*/ 11 w 11"/>
                  <a:gd name="T33" fmla="*/ 11 h 13"/>
                  <a:gd name="T34" fmla="*/ 8 w 11"/>
                  <a:gd name="T35" fmla="*/ 13 h 13"/>
                  <a:gd name="T36" fmla="*/ 6 w 11"/>
                  <a:gd name="T37" fmla="*/ 13 h 13"/>
                  <a:gd name="T38" fmla="*/ 2 w 11"/>
                  <a:gd name="T39" fmla="*/ 12 h 13"/>
                  <a:gd name="T40" fmla="*/ 0 w 11"/>
                  <a:gd name="T41" fmla="*/ 7 h 13"/>
                  <a:gd name="T42" fmla="*/ 2 w 11"/>
                  <a:gd name="T43" fmla="*/ 2 h 13"/>
                  <a:gd name="T44" fmla="*/ 7 w 11"/>
                  <a:gd name="T45" fmla="*/ 0 h 13"/>
                  <a:gd name="T46" fmla="*/ 10 w 11"/>
                  <a:gd name="T4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3">
                    <a:moveTo>
                      <a:pt x="10" y="1"/>
                    </a:moveTo>
                    <a:cubicBezTo>
                      <a:pt x="10" y="2"/>
                      <a:pt x="11" y="2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4"/>
                      <a:pt x="4" y="6"/>
                    </a:cubicBezTo>
                    <a:cubicBezTo>
                      <a:pt x="4" y="7"/>
                      <a:pt x="4" y="9"/>
                      <a:pt x="5" y="10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9" y="12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3" name="Freeform 226"/>
              <p:cNvSpPr>
                <a:spLocks/>
              </p:cNvSpPr>
              <p:nvPr/>
            </p:nvSpPr>
            <p:spPr bwMode="auto">
              <a:xfrm>
                <a:off x="3585369" y="3373388"/>
                <a:ext cx="90488" cy="193675"/>
              </a:xfrm>
              <a:custGeom>
                <a:avLst/>
                <a:gdLst>
                  <a:gd name="T0" fmla="*/ 0 w 8"/>
                  <a:gd name="T1" fmla="*/ 6 h 17"/>
                  <a:gd name="T2" fmla="*/ 0 w 8"/>
                  <a:gd name="T3" fmla="*/ 5 h 17"/>
                  <a:gd name="T4" fmla="*/ 1 w 8"/>
                  <a:gd name="T5" fmla="*/ 4 h 17"/>
                  <a:gd name="T6" fmla="*/ 2 w 8"/>
                  <a:gd name="T7" fmla="*/ 3 h 17"/>
                  <a:gd name="T8" fmla="*/ 4 w 8"/>
                  <a:gd name="T9" fmla="*/ 0 h 17"/>
                  <a:gd name="T10" fmla="*/ 5 w 8"/>
                  <a:gd name="T11" fmla="*/ 0 h 17"/>
                  <a:gd name="T12" fmla="*/ 5 w 8"/>
                  <a:gd name="T13" fmla="*/ 5 h 17"/>
                  <a:gd name="T14" fmla="*/ 8 w 8"/>
                  <a:gd name="T15" fmla="*/ 5 h 17"/>
                  <a:gd name="T16" fmla="*/ 8 w 8"/>
                  <a:gd name="T17" fmla="*/ 6 h 17"/>
                  <a:gd name="T18" fmla="*/ 5 w 8"/>
                  <a:gd name="T19" fmla="*/ 6 h 17"/>
                  <a:gd name="T20" fmla="*/ 5 w 8"/>
                  <a:gd name="T21" fmla="*/ 14 h 17"/>
                  <a:gd name="T22" fmla="*/ 5 w 8"/>
                  <a:gd name="T23" fmla="*/ 15 h 17"/>
                  <a:gd name="T24" fmla="*/ 6 w 8"/>
                  <a:gd name="T25" fmla="*/ 15 h 17"/>
                  <a:gd name="T26" fmla="*/ 7 w 8"/>
                  <a:gd name="T27" fmla="*/ 15 h 17"/>
                  <a:gd name="T28" fmla="*/ 8 w 8"/>
                  <a:gd name="T29" fmla="*/ 14 h 17"/>
                  <a:gd name="T30" fmla="*/ 8 w 8"/>
                  <a:gd name="T31" fmla="*/ 14 h 17"/>
                  <a:gd name="T32" fmla="*/ 7 w 8"/>
                  <a:gd name="T33" fmla="*/ 16 h 17"/>
                  <a:gd name="T34" fmla="*/ 4 w 8"/>
                  <a:gd name="T35" fmla="*/ 17 h 17"/>
                  <a:gd name="T36" fmla="*/ 3 w 8"/>
                  <a:gd name="T37" fmla="*/ 17 h 17"/>
                  <a:gd name="T38" fmla="*/ 1 w 8"/>
                  <a:gd name="T39" fmla="*/ 15 h 17"/>
                  <a:gd name="T40" fmla="*/ 1 w 8"/>
                  <a:gd name="T41" fmla="*/ 6 h 17"/>
                  <a:gd name="T42" fmla="*/ 0 w 8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7" y="16"/>
                    </a:cubicBezTo>
                    <a:cubicBezTo>
                      <a:pt x="6" y="17"/>
                      <a:pt x="6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4" name="Freeform 227"/>
              <p:cNvSpPr>
                <a:spLocks noEditPoints="1"/>
              </p:cNvSpPr>
              <p:nvPr/>
            </p:nvSpPr>
            <p:spPr bwMode="auto">
              <a:xfrm>
                <a:off x="3686969" y="3351163"/>
                <a:ext cx="66675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1 w 6"/>
                  <a:gd name="T29" fmla="*/ 1 h 19"/>
                  <a:gd name="T30" fmla="*/ 3 w 6"/>
                  <a:gd name="T31" fmla="*/ 0 h 19"/>
                  <a:gd name="T32" fmla="*/ 4 w 6"/>
                  <a:gd name="T33" fmla="*/ 1 h 19"/>
                  <a:gd name="T34" fmla="*/ 5 w 6"/>
                  <a:gd name="T35" fmla="*/ 2 h 19"/>
                  <a:gd name="T36" fmla="*/ 4 w 6"/>
                  <a:gd name="T37" fmla="*/ 4 h 19"/>
                  <a:gd name="T38" fmla="*/ 3 w 6"/>
                  <a:gd name="T39" fmla="*/ 4 h 19"/>
                  <a:gd name="T40" fmla="*/ 1 w 6"/>
                  <a:gd name="T41" fmla="*/ 4 h 19"/>
                  <a:gd name="T42" fmla="*/ 1 w 6"/>
                  <a:gd name="T43" fmla="*/ 2 h 19"/>
                  <a:gd name="T44" fmla="*/ 1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0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5" name="Freeform 228"/>
              <p:cNvSpPr>
                <a:spLocks/>
              </p:cNvSpPr>
              <p:nvPr/>
            </p:nvSpPr>
            <p:spPr bwMode="auto">
              <a:xfrm>
                <a:off x="3766344" y="3430538"/>
                <a:ext cx="146050" cy="136525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6 w 13"/>
                  <a:gd name="T5" fmla="*/ 0 h 12"/>
                  <a:gd name="T6" fmla="*/ 5 w 13"/>
                  <a:gd name="T7" fmla="*/ 1 h 12"/>
                  <a:gd name="T8" fmla="*/ 5 w 13"/>
                  <a:gd name="T9" fmla="*/ 1 h 12"/>
                  <a:gd name="T10" fmla="*/ 6 w 13"/>
                  <a:gd name="T11" fmla="*/ 2 h 12"/>
                  <a:gd name="T12" fmla="*/ 8 w 13"/>
                  <a:gd name="T13" fmla="*/ 7 h 12"/>
                  <a:gd name="T14" fmla="*/ 8 w 13"/>
                  <a:gd name="T15" fmla="*/ 7 h 12"/>
                  <a:gd name="T16" fmla="*/ 10 w 13"/>
                  <a:gd name="T17" fmla="*/ 2 h 12"/>
                  <a:gd name="T18" fmla="*/ 10 w 13"/>
                  <a:gd name="T19" fmla="*/ 2 h 12"/>
                  <a:gd name="T20" fmla="*/ 10 w 13"/>
                  <a:gd name="T21" fmla="*/ 1 h 12"/>
                  <a:gd name="T22" fmla="*/ 10 w 13"/>
                  <a:gd name="T23" fmla="*/ 0 h 12"/>
                  <a:gd name="T24" fmla="*/ 8 w 13"/>
                  <a:gd name="T25" fmla="*/ 0 h 12"/>
                  <a:gd name="T26" fmla="*/ 8 w 13"/>
                  <a:gd name="T27" fmla="*/ 0 h 12"/>
                  <a:gd name="T28" fmla="*/ 13 w 13"/>
                  <a:gd name="T29" fmla="*/ 0 h 12"/>
                  <a:gd name="T30" fmla="*/ 13 w 13"/>
                  <a:gd name="T31" fmla="*/ 0 h 12"/>
                  <a:gd name="T32" fmla="*/ 12 w 13"/>
                  <a:gd name="T33" fmla="*/ 1 h 12"/>
                  <a:gd name="T34" fmla="*/ 11 w 13"/>
                  <a:gd name="T35" fmla="*/ 2 h 12"/>
                  <a:gd name="T36" fmla="*/ 7 w 13"/>
                  <a:gd name="T37" fmla="*/ 12 h 12"/>
                  <a:gd name="T38" fmla="*/ 6 w 13"/>
                  <a:gd name="T39" fmla="*/ 12 h 12"/>
                  <a:gd name="T40" fmla="*/ 3 w 13"/>
                  <a:gd name="T41" fmla="*/ 4 h 12"/>
                  <a:gd name="T42" fmla="*/ 2 w 13"/>
                  <a:gd name="T43" fmla="*/ 3 h 12"/>
                  <a:gd name="T44" fmla="*/ 1 w 13"/>
                  <a:gd name="T45" fmla="*/ 1 h 12"/>
                  <a:gd name="T46" fmla="*/ 1 w 13"/>
                  <a:gd name="T47" fmla="*/ 0 h 12"/>
                  <a:gd name="T48" fmla="*/ 0 w 13"/>
                  <a:gd name="T49" fmla="*/ 0 h 12"/>
                  <a:gd name="T50" fmla="*/ 0 w 13"/>
                  <a:gd name="T51" fmla="*/ 0 h 12"/>
                  <a:gd name="T52" fmla="*/ 7 w 13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6" name="Freeform 229"/>
              <p:cNvSpPr>
                <a:spLocks noEditPoints="1"/>
              </p:cNvSpPr>
              <p:nvPr/>
            </p:nvSpPr>
            <p:spPr bwMode="auto">
              <a:xfrm>
                <a:off x="39123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7" name="Freeform 230"/>
              <p:cNvSpPr>
                <a:spLocks/>
              </p:cNvSpPr>
              <p:nvPr/>
            </p:nvSpPr>
            <p:spPr bwMode="auto">
              <a:xfrm>
                <a:off x="3991769" y="3373388"/>
                <a:ext cx="101600" cy="193675"/>
              </a:xfrm>
              <a:custGeom>
                <a:avLst/>
                <a:gdLst>
                  <a:gd name="T0" fmla="*/ 0 w 9"/>
                  <a:gd name="T1" fmla="*/ 6 h 17"/>
                  <a:gd name="T2" fmla="*/ 0 w 9"/>
                  <a:gd name="T3" fmla="*/ 5 h 17"/>
                  <a:gd name="T4" fmla="*/ 1 w 9"/>
                  <a:gd name="T5" fmla="*/ 4 h 17"/>
                  <a:gd name="T6" fmla="*/ 3 w 9"/>
                  <a:gd name="T7" fmla="*/ 3 h 17"/>
                  <a:gd name="T8" fmla="*/ 5 w 9"/>
                  <a:gd name="T9" fmla="*/ 0 h 17"/>
                  <a:gd name="T10" fmla="*/ 6 w 9"/>
                  <a:gd name="T11" fmla="*/ 0 h 17"/>
                  <a:gd name="T12" fmla="*/ 6 w 9"/>
                  <a:gd name="T13" fmla="*/ 5 h 17"/>
                  <a:gd name="T14" fmla="*/ 8 w 9"/>
                  <a:gd name="T15" fmla="*/ 5 h 17"/>
                  <a:gd name="T16" fmla="*/ 8 w 9"/>
                  <a:gd name="T17" fmla="*/ 6 h 17"/>
                  <a:gd name="T18" fmla="*/ 6 w 9"/>
                  <a:gd name="T19" fmla="*/ 6 h 17"/>
                  <a:gd name="T20" fmla="*/ 6 w 9"/>
                  <a:gd name="T21" fmla="*/ 14 h 17"/>
                  <a:gd name="T22" fmla="*/ 6 w 9"/>
                  <a:gd name="T23" fmla="*/ 15 h 17"/>
                  <a:gd name="T24" fmla="*/ 7 w 9"/>
                  <a:gd name="T25" fmla="*/ 15 h 17"/>
                  <a:gd name="T26" fmla="*/ 8 w 9"/>
                  <a:gd name="T27" fmla="*/ 15 h 17"/>
                  <a:gd name="T28" fmla="*/ 8 w 9"/>
                  <a:gd name="T29" fmla="*/ 14 h 17"/>
                  <a:gd name="T30" fmla="*/ 9 w 9"/>
                  <a:gd name="T31" fmla="*/ 14 h 17"/>
                  <a:gd name="T32" fmla="*/ 8 w 9"/>
                  <a:gd name="T33" fmla="*/ 16 h 17"/>
                  <a:gd name="T34" fmla="*/ 5 w 9"/>
                  <a:gd name="T35" fmla="*/ 17 h 17"/>
                  <a:gd name="T36" fmla="*/ 3 w 9"/>
                  <a:gd name="T37" fmla="*/ 17 h 17"/>
                  <a:gd name="T38" fmla="*/ 2 w 9"/>
                  <a:gd name="T39" fmla="*/ 15 h 17"/>
                  <a:gd name="T40" fmla="*/ 2 w 9"/>
                  <a:gd name="T41" fmla="*/ 6 h 17"/>
                  <a:gd name="T42" fmla="*/ 0 w 9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8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8" name="Freeform 231"/>
              <p:cNvSpPr>
                <a:spLocks/>
              </p:cNvSpPr>
              <p:nvPr/>
            </p:nvSpPr>
            <p:spPr bwMode="auto">
              <a:xfrm>
                <a:off x="4093369" y="3430538"/>
                <a:ext cx="146050" cy="204788"/>
              </a:xfrm>
              <a:custGeom>
                <a:avLst/>
                <a:gdLst>
                  <a:gd name="T0" fmla="*/ 0 w 13"/>
                  <a:gd name="T1" fmla="*/ 14 h 18"/>
                  <a:gd name="T2" fmla="*/ 2 w 13"/>
                  <a:gd name="T3" fmla="*/ 14 h 18"/>
                  <a:gd name="T4" fmla="*/ 3 w 13"/>
                  <a:gd name="T5" fmla="*/ 14 h 18"/>
                  <a:gd name="T6" fmla="*/ 3 w 13"/>
                  <a:gd name="T7" fmla="*/ 15 h 18"/>
                  <a:gd name="T8" fmla="*/ 3 w 13"/>
                  <a:gd name="T9" fmla="*/ 16 h 18"/>
                  <a:gd name="T10" fmla="*/ 3 w 13"/>
                  <a:gd name="T11" fmla="*/ 16 h 18"/>
                  <a:gd name="T12" fmla="*/ 4 w 13"/>
                  <a:gd name="T13" fmla="*/ 16 h 18"/>
                  <a:gd name="T14" fmla="*/ 5 w 13"/>
                  <a:gd name="T15" fmla="*/ 15 h 18"/>
                  <a:gd name="T16" fmla="*/ 6 w 13"/>
                  <a:gd name="T17" fmla="*/ 12 h 18"/>
                  <a:gd name="T18" fmla="*/ 3 w 13"/>
                  <a:gd name="T19" fmla="*/ 4 h 18"/>
                  <a:gd name="T20" fmla="*/ 2 w 13"/>
                  <a:gd name="T21" fmla="*/ 3 h 18"/>
                  <a:gd name="T22" fmla="*/ 2 w 13"/>
                  <a:gd name="T23" fmla="*/ 1 h 18"/>
                  <a:gd name="T24" fmla="*/ 1 w 13"/>
                  <a:gd name="T25" fmla="*/ 0 h 18"/>
                  <a:gd name="T26" fmla="*/ 0 w 13"/>
                  <a:gd name="T27" fmla="*/ 0 h 18"/>
                  <a:gd name="T28" fmla="*/ 0 w 13"/>
                  <a:gd name="T29" fmla="*/ 0 h 18"/>
                  <a:gd name="T30" fmla="*/ 7 w 13"/>
                  <a:gd name="T31" fmla="*/ 0 h 18"/>
                  <a:gd name="T32" fmla="*/ 7 w 13"/>
                  <a:gd name="T33" fmla="*/ 0 h 18"/>
                  <a:gd name="T34" fmla="*/ 6 w 13"/>
                  <a:gd name="T35" fmla="*/ 0 h 18"/>
                  <a:gd name="T36" fmla="*/ 6 w 13"/>
                  <a:gd name="T37" fmla="*/ 1 h 18"/>
                  <a:gd name="T38" fmla="*/ 6 w 13"/>
                  <a:gd name="T39" fmla="*/ 1 h 18"/>
                  <a:gd name="T40" fmla="*/ 6 w 13"/>
                  <a:gd name="T41" fmla="*/ 2 h 18"/>
                  <a:gd name="T42" fmla="*/ 8 w 13"/>
                  <a:gd name="T43" fmla="*/ 7 h 18"/>
                  <a:gd name="T44" fmla="*/ 8 w 13"/>
                  <a:gd name="T45" fmla="*/ 7 h 18"/>
                  <a:gd name="T46" fmla="*/ 10 w 13"/>
                  <a:gd name="T47" fmla="*/ 2 h 18"/>
                  <a:gd name="T48" fmla="*/ 10 w 13"/>
                  <a:gd name="T49" fmla="*/ 2 h 18"/>
                  <a:gd name="T50" fmla="*/ 10 w 13"/>
                  <a:gd name="T51" fmla="*/ 1 h 18"/>
                  <a:gd name="T52" fmla="*/ 10 w 13"/>
                  <a:gd name="T53" fmla="*/ 0 h 18"/>
                  <a:gd name="T54" fmla="*/ 9 w 13"/>
                  <a:gd name="T55" fmla="*/ 0 h 18"/>
                  <a:gd name="T56" fmla="*/ 9 w 13"/>
                  <a:gd name="T57" fmla="*/ 0 h 18"/>
                  <a:gd name="T58" fmla="*/ 13 w 13"/>
                  <a:gd name="T59" fmla="*/ 0 h 18"/>
                  <a:gd name="T60" fmla="*/ 13 w 13"/>
                  <a:gd name="T61" fmla="*/ 0 h 18"/>
                  <a:gd name="T62" fmla="*/ 12 w 13"/>
                  <a:gd name="T63" fmla="*/ 0 h 18"/>
                  <a:gd name="T64" fmla="*/ 11 w 13"/>
                  <a:gd name="T65" fmla="*/ 2 h 18"/>
                  <a:gd name="T66" fmla="*/ 7 w 13"/>
                  <a:gd name="T67" fmla="*/ 12 h 18"/>
                  <a:gd name="T68" fmla="*/ 5 w 13"/>
                  <a:gd name="T69" fmla="*/ 17 h 18"/>
                  <a:gd name="T70" fmla="*/ 2 w 13"/>
                  <a:gd name="T71" fmla="*/ 18 h 18"/>
                  <a:gd name="T72" fmla="*/ 0 w 13"/>
                  <a:gd name="T73" fmla="*/ 17 h 18"/>
                  <a:gd name="T74" fmla="*/ 0 w 13"/>
                  <a:gd name="T75" fmla="*/ 16 h 18"/>
                  <a:gd name="T76" fmla="*/ 0 w 13"/>
                  <a:gd name="T7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18">
                    <a:moveTo>
                      <a:pt x="0" y="14"/>
                    </a:move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9" name="Freeform 232"/>
              <p:cNvSpPr>
                <a:spLocks/>
              </p:cNvSpPr>
              <p:nvPr/>
            </p:nvSpPr>
            <p:spPr bwMode="auto">
              <a:xfrm>
                <a:off x="4329906" y="3351163"/>
                <a:ext cx="190500" cy="227013"/>
              </a:xfrm>
              <a:custGeom>
                <a:avLst/>
                <a:gdLst>
                  <a:gd name="T0" fmla="*/ 13 w 17"/>
                  <a:gd name="T1" fmla="*/ 1 h 20"/>
                  <a:gd name="T2" fmla="*/ 15 w 17"/>
                  <a:gd name="T3" fmla="*/ 2 h 20"/>
                  <a:gd name="T4" fmla="*/ 15 w 17"/>
                  <a:gd name="T5" fmla="*/ 1 h 20"/>
                  <a:gd name="T6" fmla="*/ 16 w 17"/>
                  <a:gd name="T7" fmla="*/ 0 h 20"/>
                  <a:gd name="T8" fmla="*/ 17 w 17"/>
                  <a:gd name="T9" fmla="*/ 0 h 20"/>
                  <a:gd name="T10" fmla="*/ 17 w 17"/>
                  <a:gd name="T11" fmla="*/ 7 h 20"/>
                  <a:gd name="T12" fmla="*/ 16 w 17"/>
                  <a:gd name="T13" fmla="*/ 7 h 20"/>
                  <a:gd name="T14" fmla="*/ 14 w 17"/>
                  <a:gd name="T15" fmla="*/ 3 h 20"/>
                  <a:gd name="T16" fmla="*/ 9 w 17"/>
                  <a:gd name="T17" fmla="*/ 1 h 20"/>
                  <a:gd name="T18" fmla="*/ 6 w 17"/>
                  <a:gd name="T19" fmla="*/ 4 h 20"/>
                  <a:gd name="T20" fmla="*/ 4 w 17"/>
                  <a:gd name="T21" fmla="*/ 10 h 20"/>
                  <a:gd name="T22" fmla="*/ 5 w 17"/>
                  <a:gd name="T23" fmla="*/ 15 h 20"/>
                  <a:gd name="T24" fmla="*/ 10 w 17"/>
                  <a:gd name="T25" fmla="*/ 18 h 20"/>
                  <a:gd name="T26" fmla="*/ 14 w 17"/>
                  <a:gd name="T27" fmla="*/ 17 h 20"/>
                  <a:gd name="T28" fmla="*/ 16 w 17"/>
                  <a:gd name="T29" fmla="*/ 15 h 20"/>
                  <a:gd name="T30" fmla="*/ 17 w 17"/>
                  <a:gd name="T31" fmla="*/ 16 h 20"/>
                  <a:gd name="T32" fmla="*/ 14 w 17"/>
                  <a:gd name="T33" fmla="*/ 18 h 20"/>
                  <a:gd name="T34" fmla="*/ 9 w 17"/>
                  <a:gd name="T35" fmla="*/ 20 h 20"/>
                  <a:gd name="T36" fmla="*/ 3 w 17"/>
                  <a:gd name="T37" fmla="*/ 17 h 20"/>
                  <a:gd name="T38" fmla="*/ 0 w 17"/>
                  <a:gd name="T39" fmla="*/ 10 h 20"/>
                  <a:gd name="T40" fmla="*/ 2 w 17"/>
                  <a:gd name="T41" fmla="*/ 3 h 20"/>
                  <a:gd name="T42" fmla="*/ 9 w 17"/>
                  <a:gd name="T43" fmla="*/ 0 h 20"/>
                  <a:gd name="T44" fmla="*/ 13 w 17"/>
                  <a:gd name="T4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0">
                    <a:moveTo>
                      <a:pt x="13" y="1"/>
                    </a:moveTo>
                    <a:cubicBezTo>
                      <a:pt x="14" y="1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8" y="1"/>
                      <a:pt x="6" y="2"/>
                      <a:pt x="6" y="4"/>
                    </a:cubicBezTo>
                    <a:cubicBezTo>
                      <a:pt x="5" y="5"/>
                      <a:pt x="4" y="7"/>
                      <a:pt x="4" y="10"/>
                    </a:cubicBezTo>
                    <a:cubicBezTo>
                      <a:pt x="4" y="12"/>
                      <a:pt x="5" y="13"/>
                      <a:pt x="5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1" y="18"/>
                      <a:pt x="13" y="18"/>
                      <a:pt x="14" y="17"/>
                    </a:cubicBezTo>
                    <a:cubicBezTo>
                      <a:pt x="14" y="17"/>
                      <a:pt x="15" y="16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1" y="20"/>
                      <a:pt x="9" y="20"/>
                    </a:cubicBezTo>
                    <a:cubicBezTo>
                      <a:pt x="7" y="20"/>
                      <a:pt x="4" y="19"/>
                      <a:pt x="3" y="17"/>
                    </a:cubicBezTo>
                    <a:cubicBezTo>
                      <a:pt x="1" y="15"/>
                      <a:pt x="0" y="13"/>
                      <a:pt x="0" y="10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0" name="Freeform 233"/>
              <p:cNvSpPr>
                <a:spLocks noEditPoints="1"/>
              </p:cNvSpPr>
              <p:nvPr/>
            </p:nvSpPr>
            <p:spPr bwMode="auto">
              <a:xfrm>
                <a:off x="4544219" y="3419426"/>
                <a:ext cx="134938" cy="147638"/>
              </a:xfrm>
              <a:custGeom>
                <a:avLst/>
                <a:gdLst>
                  <a:gd name="T0" fmla="*/ 1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1 w 12"/>
                  <a:gd name="T13" fmla="*/ 12 h 13"/>
                  <a:gd name="T14" fmla="*/ 0 w 12"/>
                  <a:gd name="T15" fmla="*/ 7 h 13"/>
                  <a:gd name="T16" fmla="*/ 1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7 w 12"/>
                  <a:gd name="T23" fmla="*/ 11 h 13"/>
                  <a:gd name="T24" fmla="*/ 8 w 12"/>
                  <a:gd name="T25" fmla="*/ 7 h 13"/>
                  <a:gd name="T26" fmla="*/ 7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2" y="13"/>
                      <a:pt x="1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1" name="Freeform 234"/>
              <p:cNvSpPr>
                <a:spLocks/>
              </p:cNvSpPr>
              <p:nvPr/>
            </p:nvSpPr>
            <p:spPr bwMode="auto">
              <a:xfrm>
                <a:off x="4690269" y="3419426"/>
                <a:ext cx="236538" cy="147638"/>
              </a:xfrm>
              <a:custGeom>
                <a:avLst/>
                <a:gdLst>
                  <a:gd name="T0" fmla="*/ 0 w 21"/>
                  <a:gd name="T1" fmla="*/ 12 h 13"/>
                  <a:gd name="T2" fmla="*/ 1 w 21"/>
                  <a:gd name="T3" fmla="*/ 12 h 13"/>
                  <a:gd name="T4" fmla="*/ 1 w 21"/>
                  <a:gd name="T5" fmla="*/ 11 h 13"/>
                  <a:gd name="T6" fmla="*/ 1 w 21"/>
                  <a:gd name="T7" fmla="*/ 3 h 13"/>
                  <a:gd name="T8" fmla="*/ 1 w 21"/>
                  <a:gd name="T9" fmla="*/ 2 h 13"/>
                  <a:gd name="T10" fmla="*/ 0 w 21"/>
                  <a:gd name="T11" fmla="*/ 1 h 13"/>
                  <a:gd name="T12" fmla="*/ 0 w 21"/>
                  <a:gd name="T13" fmla="*/ 1 h 13"/>
                  <a:gd name="T14" fmla="*/ 5 w 21"/>
                  <a:gd name="T15" fmla="*/ 1 h 13"/>
                  <a:gd name="T16" fmla="*/ 5 w 21"/>
                  <a:gd name="T17" fmla="*/ 2 h 13"/>
                  <a:gd name="T18" fmla="*/ 6 w 21"/>
                  <a:gd name="T19" fmla="*/ 1 h 13"/>
                  <a:gd name="T20" fmla="*/ 9 w 21"/>
                  <a:gd name="T21" fmla="*/ 0 h 13"/>
                  <a:gd name="T22" fmla="*/ 11 w 21"/>
                  <a:gd name="T23" fmla="*/ 1 h 13"/>
                  <a:gd name="T24" fmla="*/ 12 w 21"/>
                  <a:gd name="T25" fmla="*/ 2 h 13"/>
                  <a:gd name="T26" fmla="*/ 13 w 21"/>
                  <a:gd name="T27" fmla="*/ 2 h 13"/>
                  <a:gd name="T28" fmla="*/ 14 w 21"/>
                  <a:gd name="T29" fmla="*/ 1 h 13"/>
                  <a:gd name="T30" fmla="*/ 16 w 21"/>
                  <a:gd name="T31" fmla="*/ 0 h 13"/>
                  <a:gd name="T32" fmla="*/ 19 w 21"/>
                  <a:gd name="T33" fmla="*/ 1 h 13"/>
                  <a:gd name="T34" fmla="*/ 20 w 21"/>
                  <a:gd name="T35" fmla="*/ 4 h 13"/>
                  <a:gd name="T36" fmla="*/ 20 w 21"/>
                  <a:gd name="T37" fmla="*/ 11 h 13"/>
                  <a:gd name="T38" fmla="*/ 20 w 21"/>
                  <a:gd name="T39" fmla="*/ 12 h 13"/>
                  <a:gd name="T40" fmla="*/ 21 w 21"/>
                  <a:gd name="T41" fmla="*/ 12 h 13"/>
                  <a:gd name="T42" fmla="*/ 21 w 21"/>
                  <a:gd name="T43" fmla="*/ 13 h 13"/>
                  <a:gd name="T44" fmla="*/ 15 w 21"/>
                  <a:gd name="T45" fmla="*/ 13 h 13"/>
                  <a:gd name="T46" fmla="*/ 15 w 21"/>
                  <a:gd name="T47" fmla="*/ 12 h 13"/>
                  <a:gd name="T48" fmla="*/ 16 w 21"/>
                  <a:gd name="T49" fmla="*/ 12 h 13"/>
                  <a:gd name="T50" fmla="*/ 16 w 21"/>
                  <a:gd name="T51" fmla="*/ 11 h 13"/>
                  <a:gd name="T52" fmla="*/ 16 w 21"/>
                  <a:gd name="T53" fmla="*/ 4 h 13"/>
                  <a:gd name="T54" fmla="*/ 16 w 21"/>
                  <a:gd name="T55" fmla="*/ 3 h 13"/>
                  <a:gd name="T56" fmla="*/ 15 w 21"/>
                  <a:gd name="T57" fmla="*/ 2 h 13"/>
                  <a:gd name="T58" fmla="*/ 13 w 21"/>
                  <a:gd name="T59" fmla="*/ 3 h 13"/>
                  <a:gd name="T60" fmla="*/ 13 w 21"/>
                  <a:gd name="T61" fmla="*/ 4 h 13"/>
                  <a:gd name="T62" fmla="*/ 13 w 21"/>
                  <a:gd name="T63" fmla="*/ 11 h 13"/>
                  <a:gd name="T64" fmla="*/ 13 w 21"/>
                  <a:gd name="T65" fmla="*/ 12 h 13"/>
                  <a:gd name="T66" fmla="*/ 14 w 21"/>
                  <a:gd name="T67" fmla="*/ 12 h 13"/>
                  <a:gd name="T68" fmla="*/ 14 w 21"/>
                  <a:gd name="T69" fmla="*/ 13 h 13"/>
                  <a:gd name="T70" fmla="*/ 7 w 21"/>
                  <a:gd name="T71" fmla="*/ 13 h 13"/>
                  <a:gd name="T72" fmla="*/ 7 w 21"/>
                  <a:gd name="T73" fmla="*/ 12 h 13"/>
                  <a:gd name="T74" fmla="*/ 8 w 21"/>
                  <a:gd name="T75" fmla="*/ 12 h 13"/>
                  <a:gd name="T76" fmla="*/ 9 w 21"/>
                  <a:gd name="T77" fmla="*/ 11 h 13"/>
                  <a:gd name="T78" fmla="*/ 9 w 21"/>
                  <a:gd name="T79" fmla="*/ 4 h 13"/>
                  <a:gd name="T80" fmla="*/ 8 w 21"/>
                  <a:gd name="T81" fmla="*/ 3 h 13"/>
                  <a:gd name="T82" fmla="*/ 7 w 21"/>
                  <a:gd name="T83" fmla="*/ 2 h 13"/>
                  <a:gd name="T84" fmla="*/ 6 w 21"/>
                  <a:gd name="T85" fmla="*/ 3 h 13"/>
                  <a:gd name="T86" fmla="*/ 5 w 21"/>
                  <a:gd name="T87" fmla="*/ 4 h 13"/>
                  <a:gd name="T88" fmla="*/ 5 w 21"/>
                  <a:gd name="T89" fmla="*/ 11 h 13"/>
                  <a:gd name="T90" fmla="*/ 5 w 21"/>
                  <a:gd name="T91" fmla="*/ 12 h 13"/>
                  <a:gd name="T92" fmla="*/ 6 w 21"/>
                  <a:gd name="T93" fmla="*/ 12 h 13"/>
                  <a:gd name="T94" fmla="*/ 6 w 21"/>
                  <a:gd name="T95" fmla="*/ 13 h 13"/>
                  <a:gd name="T96" fmla="*/ 0 w 21"/>
                  <a:gd name="T97" fmla="*/ 13 h 13"/>
                  <a:gd name="T98" fmla="*/ 0 w 21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9" y="1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2" name="Freeform 235"/>
              <p:cNvSpPr>
                <a:spLocks/>
              </p:cNvSpPr>
              <p:nvPr/>
            </p:nvSpPr>
            <p:spPr bwMode="auto">
              <a:xfrm>
                <a:off x="4937919" y="3419426"/>
                <a:ext cx="247650" cy="147638"/>
              </a:xfrm>
              <a:custGeom>
                <a:avLst/>
                <a:gdLst>
                  <a:gd name="T0" fmla="*/ 0 w 22"/>
                  <a:gd name="T1" fmla="*/ 12 h 13"/>
                  <a:gd name="T2" fmla="*/ 1 w 22"/>
                  <a:gd name="T3" fmla="*/ 12 h 13"/>
                  <a:gd name="T4" fmla="*/ 2 w 22"/>
                  <a:gd name="T5" fmla="*/ 11 h 13"/>
                  <a:gd name="T6" fmla="*/ 2 w 22"/>
                  <a:gd name="T7" fmla="*/ 3 h 13"/>
                  <a:gd name="T8" fmla="*/ 1 w 22"/>
                  <a:gd name="T9" fmla="*/ 2 h 13"/>
                  <a:gd name="T10" fmla="*/ 0 w 22"/>
                  <a:gd name="T11" fmla="*/ 1 h 13"/>
                  <a:gd name="T12" fmla="*/ 0 w 22"/>
                  <a:gd name="T13" fmla="*/ 1 h 13"/>
                  <a:gd name="T14" fmla="*/ 5 w 22"/>
                  <a:gd name="T15" fmla="*/ 1 h 13"/>
                  <a:gd name="T16" fmla="*/ 5 w 22"/>
                  <a:gd name="T17" fmla="*/ 2 h 13"/>
                  <a:gd name="T18" fmla="*/ 7 w 22"/>
                  <a:gd name="T19" fmla="*/ 1 h 13"/>
                  <a:gd name="T20" fmla="*/ 9 w 22"/>
                  <a:gd name="T21" fmla="*/ 0 h 13"/>
                  <a:gd name="T22" fmla="*/ 12 w 22"/>
                  <a:gd name="T23" fmla="*/ 1 h 13"/>
                  <a:gd name="T24" fmla="*/ 13 w 22"/>
                  <a:gd name="T25" fmla="*/ 2 h 13"/>
                  <a:gd name="T26" fmla="*/ 13 w 22"/>
                  <a:gd name="T27" fmla="*/ 2 h 13"/>
                  <a:gd name="T28" fmla="*/ 15 w 22"/>
                  <a:gd name="T29" fmla="*/ 1 h 13"/>
                  <a:gd name="T30" fmla="*/ 17 w 22"/>
                  <a:gd name="T31" fmla="*/ 0 h 13"/>
                  <a:gd name="T32" fmla="*/ 20 w 22"/>
                  <a:gd name="T33" fmla="*/ 1 h 13"/>
                  <a:gd name="T34" fmla="*/ 21 w 22"/>
                  <a:gd name="T35" fmla="*/ 4 h 13"/>
                  <a:gd name="T36" fmla="*/ 21 w 22"/>
                  <a:gd name="T37" fmla="*/ 11 h 13"/>
                  <a:gd name="T38" fmla="*/ 21 w 22"/>
                  <a:gd name="T39" fmla="*/ 12 h 13"/>
                  <a:gd name="T40" fmla="*/ 22 w 22"/>
                  <a:gd name="T41" fmla="*/ 12 h 13"/>
                  <a:gd name="T42" fmla="*/ 22 w 22"/>
                  <a:gd name="T43" fmla="*/ 13 h 13"/>
                  <a:gd name="T44" fmla="*/ 16 w 22"/>
                  <a:gd name="T45" fmla="*/ 13 h 13"/>
                  <a:gd name="T46" fmla="*/ 16 w 22"/>
                  <a:gd name="T47" fmla="*/ 12 h 13"/>
                  <a:gd name="T48" fmla="*/ 17 w 22"/>
                  <a:gd name="T49" fmla="*/ 12 h 13"/>
                  <a:gd name="T50" fmla="*/ 17 w 22"/>
                  <a:gd name="T51" fmla="*/ 11 h 13"/>
                  <a:gd name="T52" fmla="*/ 17 w 22"/>
                  <a:gd name="T53" fmla="*/ 4 h 13"/>
                  <a:gd name="T54" fmla="*/ 17 w 22"/>
                  <a:gd name="T55" fmla="*/ 3 h 13"/>
                  <a:gd name="T56" fmla="*/ 15 w 22"/>
                  <a:gd name="T57" fmla="*/ 2 h 13"/>
                  <a:gd name="T58" fmla="*/ 14 w 22"/>
                  <a:gd name="T59" fmla="*/ 3 h 13"/>
                  <a:gd name="T60" fmla="*/ 13 w 22"/>
                  <a:gd name="T61" fmla="*/ 4 h 13"/>
                  <a:gd name="T62" fmla="*/ 13 w 22"/>
                  <a:gd name="T63" fmla="*/ 11 h 13"/>
                  <a:gd name="T64" fmla="*/ 13 w 22"/>
                  <a:gd name="T65" fmla="*/ 12 h 13"/>
                  <a:gd name="T66" fmla="*/ 14 w 22"/>
                  <a:gd name="T67" fmla="*/ 12 h 13"/>
                  <a:gd name="T68" fmla="*/ 14 w 22"/>
                  <a:gd name="T69" fmla="*/ 13 h 13"/>
                  <a:gd name="T70" fmla="*/ 8 w 22"/>
                  <a:gd name="T71" fmla="*/ 13 h 13"/>
                  <a:gd name="T72" fmla="*/ 8 w 22"/>
                  <a:gd name="T73" fmla="*/ 12 h 13"/>
                  <a:gd name="T74" fmla="*/ 9 w 22"/>
                  <a:gd name="T75" fmla="*/ 12 h 13"/>
                  <a:gd name="T76" fmla="*/ 9 w 22"/>
                  <a:gd name="T77" fmla="*/ 11 h 13"/>
                  <a:gd name="T78" fmla="*/ 9 w 22"/>
                  <a:gd name="T79" fmla="*/ 4 h 13"/>
                  <a:gd name="T80" fmla="*/ 9 w 22"/>
                  <a:gd name="T81" fmla="*/ 3 h 13"/>
                  <a:gd name="T82" fmla="*/ 8 w 22"/>
                  <a:gd name="T83" fmla="*/ 2 h 13"/>
                  <a:gd name="T84" fmla="*/ 6 w 22"/>
                  <a:gd name="T85" fmla="*/ 3 h 13"/>
                  <a:gd name="T86" fmla="*/ 6 w 22"/>
                  <a:gd name="T87" fmla="*/ 4 h 13"/>
                  <a:gd name="T88" fmla="*/ 6 w 22"/>
                  <a:gd name="T89" fmla="*/ 11 h 13"/>
                  <a:gd name="T90" fmla="*/ 6 w 22"/>
                  <a:gd name="T91" fmla="*/ 12 h 13"/>
                  <a:gd name="T92" fmla="*/ 7 w 22"/>
                  <a:gd name="T93" fmla="*/ 12 h 13"/>
                  <a:gd name="T94" fmla="*/ 7 w 22"/>
                  <a:gd name="T95" fmla="*/ 13 h 13"/>
                  <a:gd name="T96" fmla="*/ 0 w 22"/>
                  <a:gd name="T97" fmla="*/ 13 h 13"/>
                  <a:gd name="T98" fmla="*/ 0 w 22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1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3" name="Freeform 236"/>
              <p:cNvSpPr>
                <a:spLocks noEditPoints="1"/>
              </p:cNvSpPr>
              <p:nvPr/>
            </p:nvSpPr>
            <p:spPr bwMode="auto">
              <a:xfrm>
                <a:off x="5196681" y="3351163"/>
                <a:ext cx="68263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2 w 6"/>
                  <a:gd name="T29" fmla="*/ 1 h 19"/>
                  <a:gd name="T30" fmla="*/ 3 w 6"/>
                  <a:gd name="T31" fmla="*/ 0 h 19"/>
                  <a:gd name="T32" fmla="*/ 5 w 6"/>
                  <a:gd name="T33" fmla="*/ 1 h 19"/>
                  <a:gd name="T34" fmla="*/ 5 w 6"/>
                  <a:gd name="T35" fmla="*/ 2 h 19"/>
                  <a:gd name="T36" fmla="*/ 5 w 6"/>
                  <a:gd name="T37" fmla="*/ 4 h 19"/>
                  <a:gd name="T38" fmla="*/ 3 w 6"/>
                  <a:gd name="T39" fmla="*/ 4 h 19"/>
                  <a:gd name="T40" fmla="*/ 2 w 6"/>
                  <a:gd name="T41" fmla="*/ 4 h 19"/>
                  <a:gd name="T42" fmla="*/ 1 w 6"/>
                  <a:gd name="T43" fmla="*/ 2 h 19"/>
                  <a:gd name="T44" fmla="*/ 2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4" name="Freeform 237"/>
              <p:cNvSpPr>
                <a:spLocks/>
              </p:cNvSpPr>
              <p:nvPr/>
            </p:nvSpPr>
            <p:spPr bwMode="auto">
              <a:xfrm>
                <a:off x="5276056" y="3419426"/>
                <a:ext cx="112713" cy="147638"/>
              </a:xfrm>
              <a:custGeom>
                <a:avLst/>
                <a:gdLst>
                  <a:gd name="T0" fmla="*/ 0 w 10"/>
                  <a:gd name="T1" fmla="*/ 9 h 13"/>
                  <a:gd name="T2" fmla="*/ 1 w 10"/>
                  <a:gd name="T3" fmla="*/ 9 h 13"/>
                  <a:gd name="T4" fmla="*/ 3 w 10"/>
                  <a:gd name="T5" fmla="*/ 12 h 13"/>
                  <a:gd name="T6" fmla="*/ 5 w 10"/>
                  <a:gd name="T7" fmla="*/ 12 h 13"/>
                  <a:gd name="T8" fmla="*/ 7 w 10"/>
                  <a:gd name="T9" fmla="*/ 12 h 13"/>
                  <a:gd name="T10" fmla="*/ 7 w 10"/>
                  <a:gd name="T11" fmla="*/ 11 h 13"/>
                  <a:gd name="T12" fmla="*/ 6 w 10"/>
                  <a:gd name="T13" fmla="*/ 10 h 13"/>
                  <a:gd name="T14" fmla="*/ 6 w 10"/>
                  <a:gd name="T15" fmla="*/ 9 h 13"/>
                  <a:gd name="T16" fmla="*/ 4 w 10"/>
                  <a:gd name="T17" fmla="*/ 8 h 13"/>
                  <a:gd name="T18" fmla="*/ 1 w 10"/>
                  <a:gd name="T19" fmla="*/ 6 h 13"/>
                  <a:gd name="T20" fmla="*/ 1 w 10"/>
                  <a:gd name="T21" fmla="*/ 4 h 13"/>
                  <a:gd name="T22" fmla="*/ 2 w 10"/>
                  <a:gd name="T23" fmla="*/ 1 h 13"/>
                  <a:gd name="T24" fmla="*/ 5 w 10"/>
                  <a:gd name="T25" fmla="*/ 0 h 13"/>
                  <a:gd name="T26" fmla="*/ 7 w 10"/>
                  <a:gd name="T27" fmla="*/ 0 h 13"/>
                  <a:gd name="T28" fmla="*/ 8 w 10"/>
                  <a:gd name="T29" fmla="*/ 1 h 13"/>
                  <a:gd name="T30" fmla="*/ 8 w 10"/>
                  <a:gd name="T31" fmla="*/ 1 h 13"/>
                  <a:gd name="T32" fmla="*/ 9 w 10"/>
                  <a:gd name="T33" fmla="*/ 0 h 13"/>
                  <a:gd name="T34" fmla="*/ 9 w 10"/>
                  <a:gd name="T35" fmla="*/ 0 h 13"/>
                  <a:gd name="T36" fmla="*/ 9 w 10"/>
                  <a:gd name="T37" fmla="*/ 4 h 13"/>
                  <a:gd name="T38" fmla="*/ 9 w 10"/>
                  <a:gd name="T39" fmla="*/ 4 h 13"/>
                  <a:gd name="T40" fmla="*/ 7 w 10"/>
                  <a:gd name="T41" fmla="*/ 2 h 13"/>
                  <a:gd name="T42" fmla="*/ 5 w 10"/>
                  <a:gd name="T43" fmla="*/ 1 h 13"/>
                  <a:gd name="T44" fmla="*/ 4 w 10"/>
                  <a:gd name="T45" fmla="*/ 2 h 13"/>
                  <a:gd name="T46" fmla="*/ 3 w 10"/>
                  <a:gd name="T47" fmla="*/ 3 h 13"/>
                  <a:gd name="T48" fmla="*/ 4 w 10"/>
                  <a:gd name="T49" fmla="*/ 4 h 13"/>
                  <a:gd name="T50" fmla="*/ 5 w 10"/>
                  <a:gd name="T51" fmla="*/ 5 h 13"/>
                  <a:gd name="T52" fmla="*/ 7 w 10"/>
                  <a:gd name="T53" fmla="*/ 5 h 13"/>
                  <a:gd name="T54" fmla="*/ 9 w 10"/>
                  <a:gd name="T55" fmla="*/ 7 h 13"/>
                  <a:gd name="T56" fmla="*/ 10 w 10"/>
                  <a:gd name="T57" fmla="*/ 9 h 13"/>
                  <a:gd name="T58" fmla="*/ 9 w 10"/>
                  <a:gd name="T59" fmla="*/ 12 h 13"/>
                  <a:gd name="T60" fmla="*/ 5 w 10"/>
                  <a:gd name="T61" fmla="*/ 13 h 13"/>
                  <a:gd name="T62" fmla="*/ 4 w 10"/>
                  <a:gd name="T63" fmla="*/ 13 h 13"/>
                  <a:gd name="T64" fmla="*/ 3 w 10"/>
                  <a:gd name="T65" fmla="*/ 13 h 13"/>
                  <a:gd name="T66" fmla="*/ 2 w 10"/>
                  <a:gd name="T67" fmla="*/ 13 h 13"/>
                  <a:gd name="T68" fmla="*/ 2 w 10"/>
                  <a:gd name="T69" fmla="*/ 13 h 13"/>
                  <a:gd name="T70" fmla="*/ 2 w 10"/>
                  <a:gd name="T71" fmla="*/ 13 h 13"/>
                  <a:gd name="T72" fmla="*/ 2 w 10"/>
                  <a:gd name="T73" fmla="*/ 13 h 13"/>
                  <a:gd name="T74" fmla="*/ 1 w 10"/>
                  <a:gd name="T75" fmla="*/ 13 h 13"/>
                  <a:gd name="T76" fmla="*/ 0 w 10"/>
                  <a:gd name="T77" fmla="*/ 13 h 13"/>
                  <a:gd name="T78" fmla="*/ 0 w 10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7"/>
                      <a:pt x="10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5" name="Freeform 238"/>
              <p:cNvSpPr>
                <a:spLocks/>
              </p:cNvSpPr>
              <p:nvPr/>
            </p:nvSpPr>
            <p:spPr bwMode="auto">
              <a:xfrm>
                <a:off x="5399881" y="3419426"/>
                <a:ext cx="101600" cy="147638"/>
              </a:xfrm>
              <a:custGeom>
                <a:avLst/>
                <a:gdLst>
                  <a:gd name="T0" fmla="*/ 0 w 9"/>
                  <a:gd name="T1" fmla="*/ 9 h 13"/>
                  <a:gd name="T2" fmla="*/ 1 w 9"/>
                  <a:gd name="T3" fmla="*/ 9 h 13"/>
                  <a:gd name="T4" fmla="*/ 2 w 9"/>
                  <a:gd name="T5" fmla="*/ 12 h 13"/>
                  <a:gd name="T6" fmla="*/ 4 w 9"/>
                  <a:gd name="T7" fmla="*/ 12 h 13"/>
                  <a:gd name="T8" fmla="*/ 6 w 9"/>
                  <a:gd name="T9" fmla="*/ 12 h 13"/>
                  <a:gd name="T10" fmla="*/ 6 w 9"/>
                  <a:gd name="T11" fmla="*/ 11 h 13"/>
                  <a:gd name="T12" fmla="*/ 6 w 9"/>
                  <a:gd name="T13" fmla="*/ 10 h 13"/>
                  <a:gd name="T14" fmla="*/ 5 w 9"/>
                  <a:gd name="T15" fmla="*/ 9 h 13"/>
                  <a:gd name="T16" fmla="*/ 3 w 9"/>
                  <a:gd name="T17" fmla="*/ 8 h 13"/>
                  <a:gd name="T18" fmla="*/ 1 w 9"/>
                  <a:gd name="T19" fmla="*/ 6 h 13"/>
                  <a:gd name="T20" fmla="*/ 0 w 9"/>
                  <a:gd name="T21" fmla="*/ 4 h 13"/>
                  <a:gd name="T22" fmla="*/ 1 w 9"/>
                  <a:gd name="T23" fmla="*/ 1 h 13"/>
                  <a:gd name="T24" fmla="*/ 4 w 9"/>
                  <a:gd name="T25" fmla="*/ 0 h 13"/>
                  <a:gd name="T26" fmla="*/ 6 w 9"/>
                  <a:gd name="T27" fmla="*/ 0 h 13"/>
                  <a:gd name="T28" fmla="*/ 7 w 9"/>
                  <a:gd name="T29" fmla="*/ 1 h 13"/>
                  <a:gd name="T30" fmla="*/ 8 w 9"/>
                  <a:gd name="T31" fmla="*/ 1 h 13"/>
                  <a:gd name="T32" fmla="*/ 8 w 9"/>
                  <a:gd name="T33" fmla="*/ 0 h 13"/>
                  <a:gd name="T34" fmla="*/ 9 w 9"/>
                  <a:gd name="T35" fmla="*/ 0 h 13"/>
                  <a:gd name="T36" fmla="*/ 9 w 9"/>
                  <a:gd name="T37" fmla="*/ 4 h 13"/>
                  <a:gd name="T38" fmla="*/ 8 w 9"/>
                  <a:gd name="T39" fmla="*/ 4 h 13"/>
                  <a:gd name="T40" fmla="*/ 7 w 9"/>
                  <a:gd name="T41" fmla="*/ 2 h 13"/>
                  <a:gd name="T42" fmla="*/ 5 w 9"/>
                  <a:gd name="T43" fmla="*/ 1 h 13"/>
                  <a:gd name="T44" fmla="*/ 3 w 9"/>
                  <a:gd name="T45" fmla="*/ 2 h 13"/>
                  <a:gd name="T46" fmla="*/ 3 w 9"/>
                  <a:gd name="T47" fmla="*/ 3 h 13"/>
                  <a:gd name="T48" fmla="*/ 3 w 9"/>
                  <a:gd name="T49" fmla="*/ 4 h 13"/>
                  <a:gd name="T50" fmla="*/ 5 w 9"/>
                  <a:gd name="T51" fmla="*/ 5 h 13"/>
                  <a:gd name="T52" fmla="*/ 6 w 9"/>
                  <a:gd name="T53" fmla="*/ 5 h 13"/>
                  <a:gd name="T54" fmla="*/ 8 w 9"/>
                  <a:gd name="T55" fmla="*/ 7 h 13"/>
                  <a:gd name="T56" fmla="*/ 9 w 9"/>
                  <a:gd name="T57" fmla="*/ 9 h 13"/>
                  <a:gd name="T58" fmla="*/ 8 w 9"/>
                  <a:gd name="T59" fmla="*/ 12 h 13"/>
                  <a:gd name="T60" fmla="*/ 5 w 9"/>
                  <a:gd name="T61" fmla="*/ 13 h 13"/>
                  <a:gd name="T62" fmla="*/ 4 w 9"/>
                  <a:gd name="T63" fmla="*/ 13 h 13"/>
                  <a:gd name="T64" fmla="*/ 2 w 9"/>
                  <a:gd name="T65" fmla="*/ 13 h 13"/>
                  <a:gd name="T66" fmla="*/ 2 w 9"/>
                  <a:gd name="T67" fmla="*/ 13 h 13"/>
                  <a:gd name="T68" fmla="*/ 2 w 9"/>
                  <a:gd name="T69" fmla="*/ 13 h 13"/>
                  <a:gd name="T70" fmla="*/ 1 w 9"/>
                  <a:gd name="T71" fmla="*/ 13 h 13"/>
                  <a:gd name="T72" fmla="*/ 1 w 9"/>
                  <a:gd name="T73" fmla="*/ 13 h 13"/>
                  <a:gd name="T74" fmla="*/ 1 w 9"/>
                  <a:gd name="T75" fmla="*/ 13 h 13"/>
                  <a:gd name="T76" fmla="*/ 0 w 9"/>
                  <a:gd name="T77" fmla="*/ 13 h 13"/>
                  <a:gd name="T78" fmla="*/ 0 w 9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10"/>
                      <a:pt x="9" y="11"/>
                      <a:pt x="8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6" name="Freeform 239"/>
              <p:cNvSpPr>
                <a:spLocks noEditPoints="1"/>
              </p:cNvSpPr>
              <p:nvPr/>
            </p:nvSpPr>
            <p:spPr bwMode="auto">
              <a:xfrm>
                <a:off x="55125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7" name="Freeform 240"/>
              <p:cNvSpPr>
                <a:spLocks noEditPoints="1"/>
              </p:cNvSpPr>
              <p:nvPr/>
            </p:nvSpPr>
            <p:spPr bwMode="auto">
              <a:xfrm>
                <a:off x="5603081" y="3419426"/>
                <a:ext cx="134938" cy="147638"/>
              </a:xfrm>
              <a:custGeom>
                <a:avLst/>
                <a:gdLst>
                  <a:gd name="T0" fmla="*/ 2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2 w 12"/>
                  <a:gd name="T13" fmla="*/ 12 h 13"/>
                  <a:gd name="T14" fmla="*/ 0 w 12"/>
                  <a:gd name="T15" fmla="*/ 7 h 13"/>
                  <a:gd name="T16" fmla="*/ 2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8 w 12"/>
                  <a:gd name="T23" fmla="*/ 11 h 13"/>
                  <a:gd name="T24" fmla="*/ 8 w 12"/>
                  <a:gd name="T25" fmla="*/ 7 h 13"/>
                  <a:gd name="T26" fmla="*/ 8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2" y="2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9"/>
                      <a:pt x="12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8" name="Freeform 241"/>
              <p:cNvSpPr>
                <a:spLocks/>
              </p:cNvSpPr>
              <p:nvPr/>
            </p:nvSpPr>
            <p:spPr bwMode="auto">
              <a:xfrm>
                <a:off x="5749131" y="3419426"/>
                <a:ext cx="158750" cy="147638"/>
              </a:xfrm>
              <a:custGeom>
                <a:avLst/>
                <a:gdLst>
                  <a:gd name="T0" fmla="*/ 0 w 14"/>
                  <a:gd name="T1" fmla="*/ 12 h 13"/>
                  <a:gd name="T2" fmla="*/ 1 w 14"/>
                  <a:gd name="T3" fmla="*/ 12 h 13"/>
                  <a:gd name="T4" fmla="*/ 2 w 14"/>
                  <a:gd name="T5" fmla="*/ 11 h 13"/>
                  <a:gd name="T6" fmla="*/ 2 w 14"/>
                  <a:gd name="T7" fmla="*/ 3 h 13"/>
                  <a:gd name="T8" fmla="*/ 1 w 14"/>
                  <a:gd name="T9" fmla="*/ 2 h 13"/>
                  <a:gd name="T10" fmla="*/ 0 w 14"/>
                  <a:gd name="T11" fmla="*/ 1 h 13"/>
                  <a:gd name="T12" fmla="*/ 0 w 14"/>
                  <a:gd name="T13" fmla="*/ 1 h 13"/>
                  <a:gd name="T14" fmla="*/ 5 w 14"/>
                  <a:gd name="T15" fmla="*/ 1 h 13"/>
                  <a:gd name="T16" fmla="*/ 5 w 14"/>
                  <a:gd name="T17" fmla="*/ 2 h 13"/>
                  <a:gd name="T18" fmla="*/ 7 w 14"/>
                  <a:gd name="T19" fmla="*/ 1 h 13"/>
                  <a:gd name="T20" fmla="*/ 9 w 14"/>
                  <a:gd name="T21" fmla="*/ 0 h 13"/>
                  <a:gd name="T22" fmla="*/ 12 w 14"/>
                  <a:gd name="T23" fmla="*/ 1 h 13"/>
                  <a:gd name="T24" fmla="*/ 13 w 14"/>
                  <a:gd name="T25" fmla="*/ 4 h 13"/>
                  <a:gd name="T26" fmla="*/ 13 w 14"/>
                  <a:gd name="T27" fmla="*/ 11 h 13"/>
                  <a:gd name="T28" fmla="*/ 13 w 14"/>
                  <a:gd name="T29" fmla="*/ 12 h 13"/>
                  <a:gd name="T30" fmla="*/ 14 w 14"/>
                  <a:gd name="T31" fmla="*/ 12 h 13"/>
                  <a:gd name="T32" fmla="*/ 14 w 14"/>
                  <a:gd name="T33" fmla="*/ 13 h 13"/>
                  <a:gd name="T34" fmla="*/ 8 w 14"/>
                  <a:gd name="T35" fmla="*/ 13 h 13"/>
                  <a:gd name="T36" fmla="*/ 8 w 14"/>
                  <a:gd name="T37" fmla="*/ 12 h 13"/>
                  <a:gd name="T38" fmla="*/ 9 w 14"/>
                  <a:gd name="T39" fmla="*/ 12 h 13"/>
                  <a:gd name="T40" fmla="*/ 9 w 14"/>
                  <a:gd name="T41" fmla="*/ 11 h 13"/>
                  <a:gd name="T42" fmla="*/ 9 w 14"/>
                  <a:gd name="T43" fmla="*/ 4 h 13"/>
                  <a:gd name="T44" fmla="*/ 9 w 14"/>
                  <a:gd name="T45" fmla="*/ 3 h 13"/>
                  <a:gd name="T46" fmla="*/ 8 w 14"/>
                  <a:gd name="T47" fmla="*/ 2 h 13"/>
                  <a:gd name="T48" fmla="*/ 6 w 14"/>
                  <a:gd name="T49" fmla="*/ 3 h 13"/>
                  <a:gd name="T50" fmla="*/ 5 w 14"/>
                  <a:gd name="T51" fmla="*/ 4 h 13"/>
                  <a:gd name="T52" fmla="*/ 5 w 14"/>
                  <a:gd name="T53" fmla="*/ 11 h 13"/>
                  <a:gd name="T54" fmla="*/ 6 w 14"/>
                  <a:gd name="T55" fmla="*/ 12 h 13"/>
                  <a:gd name="T56" fmla="*/ 7 w 14"/>
                  <a:gd name="T57" fmla="*/ 12 h 13"/>
                  <a:gd name="T58" fmla="*/ 7 w 14"/>
                  <a:gd name="T59" fmla="*/ 13 h 13"/>
                  <a:gd name="T60" fmla="*/ 0 w 14"/>
                  <a:gd name="T61" fmla="*/ 13 h 13"/>
                  <a:gd name="T62" fmla="*/ 0 w 14"/>
                  <a:gd name="T6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90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42D-B06B-482B-B3E5-075AF0FE84B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2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88F8-D93F-4DA4-898F-EE86EF25B6D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A848-589D-499B-BD95-50B37E30B38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EC0A-E483-48C5-AEC4-59FCDDD3D84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2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22-6404-4103-B4F5-483F70FA7AE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6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57E6-55C0-4BE5-A02B-4FCEE5E2750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9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217-C8D6-4B60-B4E6-F672666CDD0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1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3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690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54E8E24-0247-4528-A48D-94E9D92F2A31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1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6858000" cy="54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0" y="4598890"/>
            <a:ext cx="6245224" cy="54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"/>
            <a:ext cx="6515100" cy="54461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43559"/>
            <a:ext cx="6172200" cy="34563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642203"/>
            <a:ext cx="6109319" cy="467239"/>
          </a:xfrm>
          <a:noFill/>
        </p:spPr>
        <p:txBody>
          <a:bodyPr wrap="square" tIns="90000" bIns="90000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7312" y="4641817"/>
            <a:ext cx="620688" cy="468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35" name="Group 34"/>
          <p:cNvGrpSpPr/>
          <p:nvPr userDrawn="1"/>
        </p:nvGrpSpPr>
        <p:grpSpPr>
          <a:xfrm rot="18968874">
            <a:off x="95475" y="194942"/>
            <a:ext cx="116051" cy="154735"/>
            <a:chOff x="1763688" y="1484784"/>
            <a:chExt cx="1368152" cy="1368152"/>
          </a:xfrm>
          <a:solidFill>
            <a:srgbClr val="78A22F"/>
          </a:solidFill>
        </p:grpSpPr>
        <p:sp>
          <p:nvSpPr>
            <p:cNvPr id="36" name="Rectangle 35"/>
            <p:cNvSpPr/>
            <p:nvPr/>
          </p:nvSpPr>
          <p:spPr>
            <a:xfrm>
              <a:off x="1763688" y="2348880"/>
              <a:ext cx="136815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195736" y="1916832"/>
              <a:ext cx="136815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167270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E45A4E9B-E912-444B-AAC6-F876586D50AA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26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AFB2B42D-B06B-482B-B3E5-075AF0FE84BE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0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168E88F8-D93F-4DA4-898F-EE86EF25B6DF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3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5331A848-589D-499B-BD95-50B37E30B387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5ABEC0A-E483-48C5-AEC4-59FCDDD3D840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34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2B6CF022-6404-4103-B4F5-483F70FA7AED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7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C38C57E6-55C0-4BE5-A02B-4FCEE5E27504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36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97711217-C8D6-4B60-B4E6-F672666CDD0E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9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A35444C3-4D7E-4A10-BCAB-1A257FECBB4D}" type="datetime1">
              <a:rPr lang="en-AU" smtClean="0">
                <a:solidFill>
                  <a:prstClr val="black"/>
                </a:solidFill>
              </a:rPr>
              <a:pPr/>
              <a:t>25/07/2019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8788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CF05-F84F-4013-99D5-A50FE84B541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6858000" cy="54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0" y="4598890"/>
            <a:ext cx="6245224" cy="54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"/>
            <a:ext cx="6515100" cy="54461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642203"/>
            <a:ext cx="6109319" cy="467239"/>
          </a:xfrm>
          <a:noFill/>
        </p:spPr>
        <p:txBody>
          <a:bodyPr wrap="square" tIns="90000" bIns="90000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7312" y="4641817"/>
            <a:ext cx="620688" cy="468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35" name="Group 34"/>
          <p:cNvGrpSpPr/>
          <p:nvPr userDrawn="1"/>
        </p:nvGrpSpPr>
        <p:grpSpPr>
          <a:xfrm rot="18968874">
            <a:off x="95475" y="194942"/>
            <a:ext cx="116051" cy="154735"/>
            <a:chOff x="1763688" y="1484784"/>
            <a:chExt cx="1368152" cy="1368152"/>
          </a:xfrm>
          <a:solidFill>
            <a:srgbClr val="78A22F"/>
          </a:solidFill>
        </p:grpSpPr>
        <p:sp>
          <p:nvSpPr>
            <p:cNvPr id="36" name="Rectangle 35"/>
            <p:cNvSpPr/>
            <p:nvPr/>
          </p:nvSpPr>
          <p:spPr>
            <a:xfrm>
              <a:off x="1763688" y="2348880"/>
              <a:ext cx="136815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195736" y="1916832"/>
              <a:ext cx="136815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2953981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8A56-ABE6-470C-93F7-5BF418978C7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8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8E24-0247-4528-A48D-94E9D92F2A3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74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4E9B-E912-444B-AAC6-F876586D50A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6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42D-B06B-482B-B3E5-075AF0FE84B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35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88F8-D93F-4DA4-898F-EE86EF25B6D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0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A848-589D-499B-BD95-50B37E30B38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2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EC0A-E483-48C5-AEC4-59FCDDD3D84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1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22-6404-4103-B4F5-483F70FA7AE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74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57E6-55C0-4BE5-A02B-4FCEE5E2750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3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217-C8D6-4B60-B4E6-F672666CDD0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3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237315" y="4598890"/>
            <a:ext cx="628541" cy="544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0" y="0"/>
            <a:ext cx="6858000" cy="54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0" y="4598890"/>
            <a:ext cx="6245224" cy="54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"/>
            <a:ext cx="6515100" cy="54461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642203"/>
            <a:ext cx="6109319" cy="467239"/>
          </a:xfrm>
          <a:noFill/>
        </p:spPr>
        <p:txBody>
          <a:bodyPr wrap="square" tIns="90000" bIns="90000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7312" y="4641817"/>
            <a:ext cx="620688" cy="468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35" name="Group 34"/>
          <p:cNvGrpSpPr/>
          <p:nvPr userDrawn="1"/>
        </p:nvGrpSpPr>
        <p:grpSpPr>
          <a:xfrm rot="18968874">
            <a:off x="95475" y="194942"/>
            <a:ext cx="116051" cy="154735"/>
            <a:chOff x="1763688" y="1484784"/>
            <a:chExt cx="1368152" cy="1368152"/>
          </a:xfrm>
          <a:solidFill>
            <a:srgbClr val="78A22F"/>
          </a:solidFill>
        </p:grpSpPr>
        <p:sp>
          <p:nvSpPr>
            <p:cNvPr id="36" name="Rectangle 35"/>
            <p:cNvSpPr/>
            <p:nvPr/>
          </p:nvSpPr>
          <p:spPr>
            <a:xfrm>
              <a:off x="1763688" y="2348880"/>
              <a:ext cx="136815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195736" y="1916832"/>
              <a:ext cx="136815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3006014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CF05-F84F-4013-99D5-A50FE84B541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21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8A56-ABE6-470C-93F7-5BF418978C7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2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8E24-0247-4528-A48D-94E9D92F2A3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85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4E9B-E912-444B-AAC6-F876586D50A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19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42D-B06B-482B-B3E5-075AF0FE84B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16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88F8-D93F-4DA4-898F-EE86EF25B6D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07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A848-589D-499B-BD95-50B37E30B38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4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EC0A-E483-48C5-AEC4-59FCDDD3D84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22-6404-4103-B4F5-483F70FA7AE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44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57E6-55C0-4BE5-A02B-4FCEE5E2750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4598890"/>
            <a:ext cx="6245224" cy="54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642203"/>
            <a:ext cx="6109319" cy="467239"/>
          </a:xfrm>
          <a:noFill/>
        </p:spPr>
        <p:txBody>
          <a:bodyPr wrap="square" tIns="90000" bIns="90000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7312" y="4641817"/>
            <a:ext cx="620688" cy="468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81" y="1491635"/>
            <a:ext cx="4940889" cy="184458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336217"/>
            <a:ext cx="494116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96652" y="1707659"/>
            <a:ext cx="4320480" cy="1368151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Topic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6283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217-C8D6-4B60-B4E6-F672666CDD0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CF05-F84F-4013-99D5-A50FE84B541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8A56-ABE6-470C-93F7-5BF418978C7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8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8E24-0247-4528-A48D-94E9D92F2A3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4E9B-E912-444B-AAC6-F876586D50A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237315" y="4598890"/>
            <a:ext cx="628541" cy="544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7312" y="4641817"/>
            <a:ext cx="620688" cy="468000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1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44C3-4D7E-4A10-BCAB-1A257FECBB4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0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9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44C3-4D7E-4A10-BCAB-1A257FECBB4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44C3-4D7E-4A10-BCAB-1A257FECBB4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25/07/2019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7B52-D046-4802-A3DE-55E7ED70298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4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/>
          <p:cNvSpPr/>
          <p:nvPr/>
        </p:nvSpPr>
        <p:spPr>
          <a:xfrm>
            <a:off x="2355229" y="1"/>
            <a:ext cx="4505510" cy="1977683"/>
          </a:xfrm>
          <a:prstGeom prst="rect">
            <a:avLst/>
          </a:prstGeom>
          <a:solidFill>
            <a:srgbClr val="66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prstClr val="white"/>
              </a:solidFill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0" y="0"/>
            <a:ext cx="2352490" cy="18529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0" y="1852904"/>
            <a:ext cx="2352490" cy="124780"/>
          </a:xfrm>
          <a:prstGeom prst="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prstClr val="white"/>
              </a:solidFill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350658" y="249492"/>
            <a:ext cx="1620180" cy="1134126"/>
            <a:chOff x="2639219" y="1356236"/>
            <a:chExt cx="3290888" cy="2279090"/>
          </a:xfrm>
        </p:grpSpPr>
        <p:grpSp>
          <p:nvGrpSpPr>
            <p:cNvPr id="244" name="Group 243"/>
            <p:cNvGrpSpPr/>
            <p:nvPr/>
          </p:nvGrpSpPr>
          <p:grpSpPr>
            <a:xfrm>
              <a:off x="3430526" y="1356236"/>
              <a:ext cx="1690688" cy="1247775"/>
              <a:chOff x="789781" y="2420888"/>
              <a:chExt cx="1690688" cy="1247775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353344" y="3419426"/>
                <a:ext cx="11113" cy="0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1397794" y="3090813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1488281" y="2749501"/>
                <a:ext cx="293688" cy="374650"/>
              </a:xfrm>
              <a:custGeom>
                <a:avLst/>
                <a:gdLst>
                  <a:gd name="T0" fmla="*/ 0 w 26"/>
                  <a:gd name="T1" fmla="*/ 0 h 33"/>
                  <a:gd name="T2" fmla="*/ 0 w 26"/>
                  <a:gd name="T3" fmla="*/ 22 h 33"/>
                  <a:gd name="T4" fmla="*/ 13 w 26"/>
                  <a:gd name="T5" fmla="*/ 33 h 33"/>
                  <a:gd name="T6" fmla="*/ 26 w 26"/>
                  <a:gd name="T7" fmla="*/ 22 h 33"/>
                  <a:gd name="T8" fmla="*/ 9 w 26"/>
                  <a:gd name="T9" fmla="*/ 6 h 33"/>
                  <a:gd name="T10" fmla="*/ 9 w 26"/>
                  <a:gd name="T11" fmla="*/ 1 h 33"/>
                  <a:gd name="T12" fmla="*/ 7 w 26"/>
                  <a:gd name="T13" fmla="*/ 8 h 33"/>
                  <a:gd name="T14" fmla="*/ 8 w 26"/>
                  <a:gd name="T15" fmla="*/ 7 h 33"/>
                  <a:gd name="T16" fmla="*/ 8 w 26"/>
                  <a:gd name="T17" fmla="*/ 8 h 33"/>
                  <a:gd name="T18" fmla="*/ 8 w 26"/>
                  <a:gd name="T19" fmla="*/ 9 h 33"/>
                  <a:gd name="T20" fmla="*/ 7 w 26"/>
                  <a:gd name="T21" fmla="*/ 8 h 33"/>
                  <a:gd name="T22" fmla="*/ 1 w 26"/>
                  <a:gd name="T23" fmla="*/ 10 h 33"/>
                  <a:gd name="T24" fmla="*/ 1 w 26"/>
                  <a:gd name="T25" fmla="*/ 15 h 33"/>
                  <a:gd name="T26" fmla="*/ 2 w 26"/>
                  <a:gd name="T27" fmla="*/ 7 h 33"/>
                  <a:gd name="T28" fmla="*/ 2 w 26"/>
                  <a:gd name="T29" fmla="*/ 8 h 33"/>
                  <a:gd name="T30" fmla="*/ 2 w 26"/>
                  <a:gd name="T31" fmla="*/ 9 h 33"/>
                  <a:gd name="T32" fmla="*/ 1 w 26"/>
                  <a:gd name="T33" fmla="*/ 8 h 33"/>
                  <a:gd name="T34" fmla="*/ 1 w 26"/>
                  <a:gd name="T35" fmla="*/ 8 h 33"/>
                  <a:gd name="T36" fmla="*/ 5 w 26"/>
                  <a:gd name="T37" fmla="*/ 13 h 33"/>
                  <a:gd name="T38" fmla="*/ 5 w 26"/>
                  <a:gd name="T39" fmla="*/ 13 h 33"/>
                  <a:gd name="T40" fmla="*/ 5 w 26"/>
                  <a:gd name="T41" fmla="*/ 14 h 33"/>
                  <a:gd name="T42" fmla="*/ 5 w 26"/>
                  <a:gd name="T43" fmla="*/ 14 h 33"/>
                  <a:gd name="T44" fmla="*/ 4 w 26"/>
                  <a:gd name="T45" fmla="*/ 13 h 33"/>
                  <a:gd name="T46" fmla="*/ 5 w 26"/>
                  <a:gd name="T47" fmla="*/ 9 h 33"/>
                  <a:gd name="T48" fmla="*/ 3 w 26"/>
                  <a:gd name="T49" fmla="*/ 9 h 33"/>
                  <a:gd name="T50" fmla="*/ 4 w 26"/>
                  <a:gd name="T51" fmla="*/ 8 h 33"/>
                  <a:gd name="T52" fmla="*/ 5 w 26"/>
                  <a:gd name="T53" fmla="*/ 7 h 33"/>
                  <a:gd name="T54" fmla="*/ 4 w 26"/>
                  <a:gd name="T55" fmla="*/ 3 h 33"/>
                  <a:gd name="T56" fmla="*/ 5 w 26"/>
                  <a:gd name="T57" fmla="*/ 2 h 33"/>
                  <a:gd name="T58" fmla="*/ 6 w 26"/>
                  <a:gd name="T59" fmla="*/ 2 h 33"/>
                  <a:gd name="T60" fmla="*/ 5 w 26"/>
                  <a:gd name="T61" fmla="*/ 3 h 33"/>
                  <a:gd name="T62" fmla="*/ 5 w 26"/>
                  <a:gd name="T63" fmla="*/ 4 h 33"/>
                  <a:gd name="T64" fmla="*/ 3 w 26"/>
                  <a:gd name="T65" fmla="*/ 1 h 33"/>
                  <a:gd name="T66" fmla="*/ 1 w 26"/>
                  <a:gd name="T67" fmla="*/ 1 h 33"/>
                  <a:gd name="T68" fmla="*/ 2 w 26"/>
                  <a:gd name="T69" fmla="*/ 26 h 33"/>
                  <a:gd name="T70" fmla="*/ 9 w 26"/>
                  <a:gd name="T71" fmla="*/ 16 h 33"/>
                  <a:gd name="T72" fmla="*/ 6 w 26"/>
                  <a:gd name="T73" fmla="*/ 10 h 33"/>
                  <a:gd name="T74" fmla="*/ 6 w 26"/>
                  <a:gd name="T75" fmla="*/ 15 h 33"/>
                  <a:gd name="T76" fmla="*/ 14 w 26"/>
                  <a:gd name="T77" fmla="*/ 31 h 33"/>
                  <a:gd name="T78" fmla="*/ 9 w 26"/>
                  <a:gd name="T79" fmla="*/ 30 h 33"/>
                  <a:gd name="T80" fmla="*/ 17 w 26"/>
                  <a:gd name="T81" fmla="*/ 30 h 33"/>
                  <a:gd name="T82" fmla="*/ 9 w 26"/>
                  <a:gd name="T83" fmla="*/ 1 h 33"/>
                  <a:gd name="T84" fmla="*/ 26 w 26"/>
                  <a:gd name="T85" fmla="*/ 22 h 33"/>
                  <a:gd name="T86" fmla="*/ 18 w 26"/>
                  <a:gd name="T87" fmla="*/ 16 h 33"/>
                  <a:gd name="T88" fmla="*/ 26 w 26"/>
                  <a:gd name="T89" fmla="*/ 15 h 33"/>
                  <a:gd name="T90" fmla="*/ 26 w 26"/>
                  <a:gd name="T9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33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2" y="2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3"/>
                      <a:pt x="13" y="33"/>
                      <a:pt x="13" y="33"/>
                    </a:cubicBezTo>
                    <a:cubicBezTo>
                      <a:pt x="13" y="33"/>
                      <a:pt x="14" y="33"/>
                      <a:pt x="14" y="3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4"/>
                      <a:pt x="26" y="2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9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6"/>
                      <a:pt x="9" y="6"/>
                      <a:pt x="9" y="6"/>
                    </a:cubicBezTo>
                    <a:close/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lose/>
                    <a:moveTo>
                      <a:pt x="1" y="1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1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4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6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7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3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9" y="29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1" y="25"/>
                      <a:pt x="1" y="24"/>
                      <a:pt x="1" y="2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9"/>
                      <a:pt x="9" y="29"/>
                      <a:pt x="9" y="29"/>
                    </a:cubicBezTo>
                    <a:close/>
                    <a:moveTo>
                      <a:pt x="6" y="1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17" y="30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17" y="15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5"/>
                      <a:pt x="17" y="15"/>
                      <a:pt x="17" y="15"/>
                    </a:cubicBezTo>
                    <a:close/>
                    <a:moveTo>
                      <a:pt x="26" y="22"/>
                    </a:moveTo>
                    <a:cubicBezTo>
                      <a:pt x="26" y="24"/>
                      <a:pt x="25" y="25"/>
                      <a:pt x="24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22"/>
                      <a:pt x="26" y="22"/>
                      <a:pt x="26" y="22"/>
                    </a:cubicBezTo>
                    <a:close/>
                    <a:moveTo>
                      <a:pt x="26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1499394" y="2943176"/>
                <a:ext cx="90488" cy="101600"/>
              </a:xfrm>
              <a:custGeom>
                <a:avLst/>
                <a:gdLst>
                  <a:gd name="T0" fmla="*/ 7 w 8"/>
                  <a:gd name="T1" fmla="*/ 4 h 9"/>
                  <a:gd name="T2" fmla="*/ 7 w 8"/>
                  <a:gd name="T3" fmla="*/ 4 h 9"/>
                  <a:gd name="T4" fmla="*/ 7 w 8"/>
                  <a:gd name="T5" fmla="*/ 3 h 9"/>
                  <a:gd name="T6" fmla="*/ 6 w 8"/>
                  <a:gd name="T7" fmla="*/ 3 h 9"/>
                  <a:gd name="T8" fmla="*/ 6 w 8"/>
                  <a:gd name="T9" fmla="*/ 2 h 9"/>
                  <a:gd name="T10" fmla="*/ 6 w 8"/>
                  <a:gd name="T11" fmla="*/ 1 h 9"/>
                  <a:gd name="T12" fmla="*/ 7 w 8"/>
                  <a:gd name="T13" fmla="*/ 0 h 9"/>
                  <a:gd name="T14" fmla="*/ 6 w 8"/>
                  <a:gd name="T15" fmla="*/ 1 h 9"/>
                  <a:gd name="T16" fmla="*/ 5 w 8"/>
                  <a:gd name="T17" fmla="*/ 3 h 9"/>
                  <a:gd name="T18" fmla="*/ 4 w 8"/>
                  <a:gd name="T19" fmla="*/ 2 h 9"/>
                  <a:gd name="T20" fmla="*/ 3 w 8"/>
                  <a:gd name="T21" fmla="*/ 2 h 9"/>
                  <a:gd name="T22" fmla="*/ 3 w 8"/>
                  <a:gd name="T23" fmla="*/ 3 h 9"/>
                  <a:gd name="T24" fmla="*/ 3 w 8"/>
                  <a:gd name="T25" fmla="*/ 4 h 9"/>
                  <a:gd name="T26" fmla="*/ 2 w 8"/>
                  <a:gd name="T27" fmla="*/ 2 h 9"/>
                  <a:gd name="T28" fmla="*/ 2 w 8"/>
                  <a:gd name="T29" fmla="*/ 2 h 9"/>
                  <a:gd name="T30" fmla="*/ 0 w 8"/>
                  <a:gd name="T31" fmla="*/ 0 h 9"/>
                  <a:gd name="T32" fmla="*/ 1 w 8"/>
                  <a:gd name="T33" fmla="*/ 1 h 9"/>
                  <a:gd name="T34" fmla="*/ 0 w 8"/>
                  <a:gd name="T35" fmla="*/ 1 h 9"/>
                  <a:gd name="T36" fmla="*/ 1 w 8"/>
                  <a:gd name="T37" fmla="*/ 2 h 9"/>
                  <a:gd name="T38" fmla="*/ 0 w 8"/>
                  <a:gd name="T39" fmla="*/ 2 h 9"/>
                  <a:gd name="T40" fmla="*/ 0 w 8"/>
                  <a:gd name="T41" fmla="*/ 2 h 9"/>
                  <a:gd name="T42" fmla="*/ 0 w 8"/>
                  <a:gd name="T43" fmla="*/ 3 h 9"/>
                  <a:gd name="T44" fmla="*/ 0 w 8"/>
                  <a:gd name="T45" fmla="*/ 3 h 9"/>
                  <a:gd name="T46" fmla="*/ 0 w 8"/>
                  <a:gd name="T47" fmla="*/ 4 h 9"/>
                  <a:gd name="T48" fmla="*/ 2 w 8"/>
                  <a:gd name="T49" fmla="*/ 6 h 9"/>
                  <a:gd name="T50" fmla="*/ 2 w 8"/>
                  <a:gd name="T51" fmla="*/ 6 h 9"/>
                  <a:gd name="T52" fmla="*/ 3 w 8"/>
                  <a:gd name="T53" fmla="*/ 6 h 9"/>
                  <a:gd name="T54" fmla="*/ 2 w 8"/>
                  <a:gd name="T55" fmla="*/ 7 h 9"/>
                  <a:gd name="T56" fmla="*/ 3 w 8"/>
                  <a:gd name="T57" fmla="*/ 7 h 9"/>
                  <a:gd name="T58" fmla="*/ 3 w 8"/>
                  <a:gd name="T59" fmla="*/ 8 h 9"/>
                  <a:gd name="T60" fmla="*/ 4 w 8"/>
                  <a:gd name="T61" fmla="*/ 8 h 9"/>
                  <a:gd name="T62" fmla="*/ 4 w 8"/>
                  <a:gd name="T63" fmla="*/ 9 h 9"/>
                  <a:gd name="T64" fmla="*/ 5 w 8"/>
                  <a:gd name="T65" fmla="*/ 8 h 9"/>
                  <a:gd name="T66" fmla="*/ 6 w 8"/>
                  <a:gd name="T67" fmla="*/ 8 h 9"/>
                  <a:gd name="T68" fmla="*/ 5 w 8"/>
                  <a:gd name="T69" fmla="*/ 7 h 9"/>
                  <a:gd name="T70" fmla="*/ 6 w 8"/>
                  <a:gd name="T71" fmla="*/ 7 h 9"/>
                  <a:gd name="T72" fmla="*/ 6 w 8"/>
                  <a:gd name="T73" fmla="*/ 6 h 9"/>
                  <a:gd name="T74" fmla="*/ 6 w 8"/>
                  <a:gd name="T75" fmla="*/ 6 h 9"/>
                  <a:gd name="T76" fmla="*/ 7 w 8"/>
                  <a:gd name="T7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9">
                    <a:moveTo>
                      <a:pt x="7" y="4"/>
                    </a:move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8" y="1"/>
                      <a:pt x="7" y="2"/>
                      <a:pt x="6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5" y="5"/>
                      <a:pt x="6" y="6"/>
                    </a:cubicBezTo>
                    <a:cubicBezTo>
                      <a:pt x="7" y="6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9"/>
              <p:cNvSpPr>
                <a:spLocks noChangeArrowheads="1"/>
              </p:cNvSpPr>
              <p:nvPr/>
            </p:nvSpPr>
            <p:spPr bwMode="auto">
              <a:xfrm>
                <a:off x="18946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1848644" y="3055888"/>
                <a:ext cx="23813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11"/>
              <p:cNvSpPr>
                <a:spLocks noChangeArrowheads="1"/>
              </p:cNvSpPr>
              <p:nvPr/>
            </p:nvSpPr>
            <p:spPr bwMode="auto">
              <a:xfrm>
                <a:off x="1375569" y="3113038"/>
                <a:ext cx="22225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auto">
              <a:xfrm>
                <a:off x="1410494" y="3113038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2255044" y="2705051"/>
                <a:ext cx="33338" cy="79375"/>
              </a:xfrm>
              <a:custGeom>
                <a:avLst/>
                <a:gdLst>
                  <a:gd name="T0" fmla="*/ 1 w 3"/>
                  <a:gd name="T1" fmla="*/ 1 h 7"/>
                  <a:gd name="T2" fmla="*/ 2 w 3"/>
                  <a:gd name="T3" fmla="*/ 7 h 7"/>
                  <a:gd name="T4" fmla="*/ 1 w 3"/>
                  <a:gd name="T5" fmla="*/ 6 h 7"/>
                  <a:gd name="T6" fmla="*/ 1 w 3"/>
                  <a:gd name="T7" fmla="*/ 0 h 7"/>
                  <a:gd name="T8" fmla="*/ 1 w 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1"/>
                    </a:moveTo>
                    <a:cubicBezTo>
                      <a:pt x="3" y="3"/>
                      <a:pt x="3" y="5"/>
                      <a:pt x="2" y="7"/>
                    </a:cubicBezTo>
                    <a:cubicBezTo>
                      <a:pt x="1" y="7"/>
                      <a:pt x="2" y="6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992981" y="2716163"/>
                <a:ext cx="33338" cy="68263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6 h 6"/>
                  <a:gd name="T4" fmla="*/ 2 w 3"/>
                  <a:gd name="T5" fmla="*/ 6 h 6"/>
                  <a:gd name="T6" fmla="*/ 1 w 3"/>
                  <a:gd name="T7" fmla="*/ 0 h 6"/>
                  <a:gd name="T8" fmla="*/ 1 w 3"/>
                  <a:gd name="T9" fmla="*/ 0 h 6"/>
                  <a:gd name="T10" fmla="*/ 3 w 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3"/>
                      <a:pt x="2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2288381" y="2738388"/>
                <a:ext cx="34925" cy="2222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970756" y="27606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2312194" y="2771726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2288381" y="2771726"/>
                <a:ext cx="23813" cy="23813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224393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>
                <a:off x="1026319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992981" y="277172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2120106" y="2784426"/>
                <a:ext cx="33338" cy="66675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4 h 6"/>
                  <a:gd name="T4" fmla="*/ 2 w 3"/>
                  <a:gd name="T5" fmla="*/ 6 h 6"/>
                  <a:gd name="T6" fmla="*/ 1 w 3"/>
                  <a:gd name="T7" fmla="*/ 5 h 6"/>
                  <a:gd name="T8" fmla="*/ 1 w 3"/>
                  <a:gd name="T9" fmla="*/ 0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1"/>
                      <a:pt x="3" y="3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970756" y="27844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2199481" y="2784426"/>
                <a:ext cx="33338" cy="79375"/>
              </a:xfrm>
              <a:custGeom>
                <a:avLst/>
                <a:gdLst>
                  <a:gd name="T0" fmla="*/ 2 w 3"/>
                  <a:gd name="T1" fmla="*/ 2 h 7"/>
                  <a:gd name="T2" fmla="*/ 2 w 3"/>
                  <a:gd name="T3" fmla="*/ 7 h 7"/>
                  <a:gd name="T4" fmla="*/ 2 w 3"/>
                  <a:gd name="T5" fmla="*/ 7 h 7"/>
                  <a:gd name="T6" fmla="*/ 0 w 3"/>
                  <a:gd name="T7" fmla="*/ 3 h 7"/>
                  <a:gd name="T8" fmla="*/ 1 w 3"/>
                  <a:gd name="T9" fmla="*/ 1 h 7"/>
                  <a:gd name="T10" fmla="*/ 1 w 3"/>
                  <a:gd name="T11" fmla="*/ 1 h 7"/>
                  <a:gd name="T12" fmla="*/ 2 w 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2"/>
                    </a:moveTo>
                    <a:cubicBezTo>
                      <a:pt x="3" y="4"/>
                      <a:pt x="3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2266156" y="27955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992981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1015206" y="28066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2243931" y="2817763"/>
                <a:ext cx="55563" cy="57150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1 h 5"/>
                  <a:gd name="T4" fmla="*/ 1 w 5"/>
                  <a:gd name="T5" fmla="*/ 4 h 5"/>
                  <a:gd name="T6" fmla="*/ 0 w 5"/>
                  <a:gd name="T7" fmla="*/ 5 h 5"/>
                  <a:gd name="T8" fmla="*/ 2 w 5"/>
                  <a:gd name="T9" fmla="*/ 2 h 5"/>
                  <a:gd name="T10" fmla="*/ 5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970756" y="2817763"/>
                <a:ext cx="55563" cy="46038"/>
              </a:xfrm>
              <a:custGeom>
                <a:avLst/>
                <a:gdLst>
                  <a:gd name="T0" fmla="*/ 3 w 5"/>
                  <a:gd name="T1" fmla="*/ 2 h 4"/>
                  <a:gd name="T2" fmla="*/ 5 w 5"/>
                  <a:gd name="T3" fmla="*/ 4 h 4"/>
                  <a:gd name="T4" fmla="*/ 5 w 5"/>
                  <a:gd name="T5" fmla="*/ 4 h 4"/>
                  <a:gd name="T6" fmla="*/ 0 w 5"/>
                  <a:gd name="T7" fmla="*/ 0 h 4"/>
                  <a:gd name="T8" fmla="*/ 1 w 5"/>
                  <a:gd name="T9" fmla="*/ 0 h 4"/>
                  <a:gd name="T10" fmla="*/ 3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266156" y="2839988"/>
                <a:ext cx="46038" cy="68263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5 h 6"/>
                  <a:gd name="T4" fmla="*/ 0 w 4"/>
                  <a:gd name="T5" fmla="*/ 6 h 6"/>
                  <a:gd name="T6" fmla="*/ 4 w 4"/>
                  <a:gd name="T7" fmla="*/ 0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4"/>
                      <a:pt x="2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186781" y="2851101"/>
                <a:ext cx="23813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935831" y="2851101"/>
                <a:ext cx="68263" cy="46038"/>
              </a:xfrm>
              <a:custGeom>
                <a:avLst/>
                <a:gdLst>
                  <a:gd name="T0" fmla="*/ 4 w 6"/>
                  <a:gd name="T1" fmla="*/ 1 h 4"/>
                  <a:gd name="T2" fmla="*/ 6 w 6"/>
                  <a:gd name="T3" fmla="*/ 3 h 4"/>
                  <a:gd name="T4" fmla="*/ 4 w 6"/>
                  <a:gd name="T5" fmla="*/ 3 h 4"/>
                  <a:gd name="T6" fmla="*/ 0 w 6"/>
                  <a:gd name="T7" fmla="*/ 1 h 4"/>
                  <a:gd name="T8" fmla="*/ 1 w 6"/>
                  <a:gd name="T9" fmla="*/ 0 h 4"/>
                  <a:gd name="T10" fmla="*/ 4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4" y="2"/>
                      <a:pt x="5" y="2"/>
                      <a:pt x="6" y="3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2" y="3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858044" y="2522488"/>
                <a:ext cx="720725" cy="681038"/>
              </a:xfrm>
              <a:custGeom>
                <a:avLst/>
                <a:gdLst>
                  <a:gd name="T0" fmla="*/ 53 w 64"/>
                  <a:gd name="T1" fmla="*/ 18 h 60"/>
                  <a:gd name="T2" fmla="*/ 52 w 64"/>
                  <a:gd name="T3" fmla="*/ 18 h 60"/>
                  <a:gd name="T4" fmla="*/ 51 w 64"/>
                  <a:gd name="T5" fmla="*/ 13 h 60"/>
                  <a:gd name="T6" fmla="*/ 53 w 64"/>
                  <a:gd name="T7" fmla="*/ 6 h 60"/>
                  <a:gd name="T8" fmla="*/ 51 w 64"/>
                  <a:gd name="T9" fmla="*/ 4 h 60"/>
                  <a:gd name="T10" fmla="*/ 51 w 64"/>
                  <a:gd name="T11" fmla="*/ 0 h 60"/>
                  <a:gd name="T12" fmla="*/ 46 w 64"/>
                  <a:gd name="T13" fmla="*/ 1 h 60"/>
                  <a:gd name="T14" fmla="*/ 44 w 64"/>
                  <a:gd name="T15" fmla="*/ 1 h 60"/>
                  <a:gd name="T16" fmla="*/ 46 w 64"/>
                  <a:gd name="T17" fmla="*/ 6 h 60"/>
                  <a:gd name="T18" fmla="*/ 35 w 64"/>
                  <a:gd name="T19" fmla="*/ 27 h 60"/>
                  <a:gd name="T20" fmla="*/ 29 w 64"/>
                  <a:gd name="T21" fmla="*/ 39 h 60"/>
                  <a:gd name="T22" fmla="*/ 18 w 64"/>
                  <a:gd name="T23" fmla="*/ 32 h 60"/>
                  <a:gd name="T24" fmla="*/ 19 w 64"/>
                  <a:gd name="T25" fmla="*/ 23 h 60"/>
                  <a:gd name="T26" fmla="*/ 17 w 64"/>
                  <a:gd name="T27" fmla="*/ 31 h 60"/>
                  <a:gd name="T28" fmla="*/ 17 w 64"/>
                  <a:gd name="T29" fmla="*/ 33 h 60"/>
                  <a:gd name="T30" fmla="*/ 7 w 64"/>
                  <a:gd name="T31" fmla="*/ 35 h 60"/>
                  <a:gd name="T32" fmla="*/ 10 w 64"/>
                  <a:gd name="T33" fmla="*/ 35 h 60"/>
                  <a:gd name="T34" fmla="*/ 14 w 64"/>
                  <a:gd name="T35" fmla="*/ 34 h 60"/>
                  <a:gd name="T36" fmla="*/ 23 w 64"/>
                  <a:gd name="T37" fmla="*/ 37 h 60"/>
                  <a:gd name="T38" fmla="*/ 20 w 64"/>
                  <a:gd name="T39" fmla="*/ 38 h 60"/>
                  <a:gd name="T40" fmla="*/ 18 w 64"/>
                  <a:gd name="T41" fmla="*/ 44 h 60"/>
                  <a:gd name="T42" fmla="*/ 19 w 64"/>
                  <a:gd name="T43" fmla="*/ 40 h 60"/>
                  <a:gd name="T44" fmla="*/ 29 w 64"/>
                  <a:gd name="T45" fmla="*/ 40 h 60"/>
                  <a:gd name="T46" fmla="*/ 26 w 64"/>
                  <a:gd name="T47" fmla="*/ 47 h 60"/>
                  <a:gd name="T48" fmla="*/ 12 w 64"/>
                  <a:gd name="T49" fmla="*/ 51 h 60"/>
                  <a:gd name="T50" fmla="*/ 28 w 64"/>
                  <a:gd name="T51" fmla="*/ 47 h 60"/>
                  <a:gd name="T52" fmla="*/ 26 w 64"/>
                  <a:gd name="T53" fmla="*/ 51 h 60"/>
                  <a:gd name="T54" fmla="*/ 24 w 64"/>
                  <a:gd name="T55" fmla="*/ 50 h 60"/>
                  <a:gd name="T56" fmla="*/ 26 w 64"/>
                  <a:gd name="T57" fmla="*/ 51 h 60"/>
                  <a:gd name="T58" fmla="*/ 19 w 64"/>
                  <a:gd name="T59" fmla="*/ 55 h 60"/>
                  <a:gd name="T60" fmla="*/ 23 w 64"/>
                  <a:gd name="T61" fmla="*/ 55 h 60"/>
                  <a:gd name="T62" fmla="*/ 27 w 64"/>
                  <a:gd name="T63" fmla="*/ 53 h 60"/>
                  <a:gd name="T64" fmla="*/ 25 w 64"/>
                  <a:gd name="T65" fmla="*/ 54 h 60"/>
                  <a:gd name="T66" fmla="*/ 21 w 64"/>
                  <a:gd name="T67" fmla="*/ 56 h 60"/>
                  <a:gd name="T68" fmla="*/ 6 w 64"/>
                  <a:gd name="T69" fmla="*/ 57 h 60"/>
                  <a:gd name="T70" fmla="*/ 1 w 64"/>
                  <a:gd name="T71" fmla="*/ 58 h 60"/>
                  <a:gd name="T72" fmla="*/ 26 w 64"/>
                  <a:gd name="T73" fmla="*/ 59 h 60"/>
                  <a:gd name="T74" fmla="*/ 35 w 64"/>
                  <a:gd name="T75" fmla="*/ 52 h 60"/>
                  <a:gd name="T76" fmla="*/ 39 w 64"/>
                  <a:gd name="T77" fmla="*/ 47 h 60"/>
                  <a:gd name="T78" fmla="*/ 38 w 64"/>
                  <a:gd name="T79" fmla="*/ 58 h 60"/>
                  <a:gd name="T80" fmla="*/ 57 w 64"/>
                  <a:gd name="T81" fmla="*/ 59 h 60"/>
                  <a:gd name="T82" fmla="*/ 60 w 64"/>
                  <a:gd name="T83" fmla="*/ 59 h 60"/>
                  <a:gd name="T84" fmla="*/ 58 w 64"/>
                  <a:gd name="T85" fmla="*/ 57 h 60"/>
                  <a:gd name="T86" fmla="*/ 43 w 64"/>
                  <a:gd name="T87" fmla="*/ 56 h 60"/>
                  <a:gd name="T88" fmla="*/ 46 w 64"/>
                  <a:gd name="T89" fmla="*/ 44 h 60"/>
                  <a:gd name="T90" fmla="*/ 46 w 64"/>
                  <a:gd name="T91" fmla="*/ 38 h 60"/>
                  <a:gd name="T92" fmla="*/ 49 w 64"/>
                  <a:gd name="T93" fmla="*/ 32 h 60"/>
                  <a:gd name="T94" fmla="*/ 53 w 64"/>
                  <a:gd name="T95" fmla="*/ 32 h 60"/>
                  <a:gd name="T96" fmla="*/ 54 w 64"/>
                  <a:gd name="T97" fmla="*/ 36 h 60"/>
                  <a:gd name="T98" fmla="*/ 54 w 64"/>
                  <a:gd name="T99" fmla="*/ 29 h 60"/>
                  <a:gd name="T100" fmla="*/ 51 w 64"/>
                  <a:gd name="T101" fmla="*/ 25 h 60"/>
                  <a:gd name="T102" fmla="*/ 53 w 64"/>
                  <a:gd name="T103" fmla="*/ 23 h 60"/>
                  <a:gd name="T104" fmla="*/ 54 w 64"/>
                  <a:gd name="T105" fmla="*/ 18 h 60"/>
                  <a:gd name="T106" fmla="*/ 60 w 64"/>
                  <a:gd name="T107" fmla="*/ 19 h 60"/>
                  <a:gd name="T108" fmla="*/ 64 w 64"/>
                  <a:gd name="T10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0">
                    <a:moveTo>
                      <a:pt x="60" y="16"/>
                    </a:moveTo>
                    <a:cubicBezTo>
                      <a:pt x="58" y="15"/>
                      <a:pt x="56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2" y="18"/>
                      <a:pt x="52" y="18"/>
                    </a:cubicBezTo>
                    <a:cubicBezTo>
                      <a:pt x="52" y="17"/>
                      <a:pt x="52" y="16"/>
                      <a:pt x="52" y="15"/>
                    </a:cubicBezTo>
                    <a:cubicBezTo>
                      <a:pt x="51" y="15"/>
                      <a:pt x="51" y="14"/>
                      <a:pt x="51" y="13"/>
                    </a:cubicBezTo>
                    <a:cubicBezTo>
                      <a:pt x="50" y="9"/>
                      <a:pt x="55" y="12"/>
                      <a:pt x="56" y="10"/>
                    </a:cubicBezTo>
                    <a:cubicBezTo>
                      <a:pt x="57" y="8"/>
                      <a:pt x="54" y="8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2" y="5"/>
                      <a:pt x="51" y="4"/>
                    </a:cubicBezTo>
                    <a:cubicBezTo>
                      <a:pt x="52" y="3"/>
                      <a:pt x="52" y="1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9" y="2"/>
                      <a:pt x="49" y="3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5" y="1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3"/>
                      <a:pt x="45" y="4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8"/>
                      <a:pt x="46" y="11"/>
                      <a:pt x="45" y="13"/>
                    </a:cubicBezTo>
                    <a:cubicBezTo>
                      <a:pt x="43" y="18"/>
                      <a:pt x="40" y="23"/>
                      <a:pt x="35" y="27"/>
                    </a:cubicBezTo>
                    <a:cubicBezTo>
                      <a:pt x="33" y="30"/>
                      <a:pt x="30" y="33"/>
                      <a:pt x="29" y="37"/>
                    </a:cubicBezTo>
                    <a:cubicBezTo>
                      <a:pt x="29" y="37"/>
                      <a:pt x="29" y="38"/>
                      <a:pt x="29" y="39"/>
                    </a:cubicBezTo>
                    <a:cubicBezTo>
                      <a:pt x="27" y="38"/>
                      <a:pt x="26" y="37"/>
                      <a:pt x="24" y="36"/>
                    </a:cubicBezTo>
                    <a:cubicBezTo>
                      <a:pt x="22" y="35"/>
                      <a:pt x="19" y="35"/>
                      <a:pt x="18" y="32"/>
                    </a:cubicBezTo>
                    <a:cubicBezTo>
                      <a:pt x="17" y="31"/>
                      <a:pt x="18" y="30"/>
                      <a:pt x="18" y="29"/>
                    </a:cubicBezTo>
                    <a:cubicBezTo>
                      <a:pt x="20" y="28"/>
                      <a:pt x="20" y="25"/>
                      <a:pt x="19" y="23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8" y="26"/>
                      <a:pt x="16" y="28"/>
                      <a:pt x="17" y="31"/>
                    </a:cubicBezTo>
                    <a:cubicBezTo>
                      <a:pt x="17" y="32"/>
                      <a:pt x="18" y="33"/>
                      <a:pt x="18" y="34"/>
                    </a:cubicBezTo>
                    <a:cubicBezTo>
                      <a:pt x="18" y="34"/>
                      <a:pt x="17" y="34"/>
                      <a:pt x="17" y="33"/>
                    </a:cubicBezTo>
                    <a:cubicBezTo>
                      <a:pt x="16" y="33"/>
                      <a:pt x="15" y="33"/>
                      <a:pt x="14" y="33"/>
                    </a:cubicBezTo>
                    <a:cubicBezTo>
                      <a:pt x="12" y="34"/>
                      <a:pt x="9" y="33"/>
                      <a:pt x="7" y="35"/>
                    </a:cubicBezTo>
                    <a:cubicBezTo>
                      <a:pt x="7" y="35"/>
                      <a:pt x="6" y="35"/>
                      <a:pt x="7" y="35"/>
                    </a:cubicBezTo>
                    <a:cubicBezTo>
                      <a:pt x="8" y="35"/>
                      <a:pt x="9" y="35"/>
                      <a:pt x="10" y="35"/>
                    </a:cubicBezTo>
                    <a:cubicBezTo>
                      <a:pt x="11" y="36"/>
                      <a:pt x="12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5" y="34"/>
                      <a:pt x="15" y="33"/>
                    </a:cubicBezTo>
                    <a:cubicBezTo>
                      <a:pt x="18" y="34"/>
                      <a:pt x="21" y="35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1" y="38"/>
                      <a:pt x="20" y="38"/>
                    </a:cubicBezTo>
                    <a:cubicBezTo>
                      <a:pt x="19" y="39"/>
                      <a:pt x="18" y="40"/>
                      <a:pt x="18" y="41"/>
                    </a:cubicBezTo>
                    <a:cubicBezTo>
                      <a:pt x="17" y="42"/>
                      <a:pt x="18" y="43"/>
                      <a:pt x="18" y="44"/>
                    </a:cubicBezTo>
                    <a:cubicBezTo>
                      <a:pt x="18" y="45"/>
                      <a:pt x="18" y="45"/>
                      <a:pt x="19" y="46"/>
                    </a:cubicBezTo>
                    <a:cubicBezTo>
                      <a:pt x="20" y="44"/>
                      <a:pt x="19" y="42"/>
                      <a:pt x="19" y="40"/>
                    </a:cubicBezTo>
                    <a:cubicBezTo>
                      <a:pt x="19" y="39"/>
                      <a:pt x="21" y="38"/>
                      <a:pt x="22" y="38"/>
                    </a:cubicBezTo>
                    <a:cubicBezTo>
                      <a:pt x="25" y="37"/>
                      <a:pt x="27" y="39"/>
                      <a:pt x="29" y="40"/>
                    </a:cubicBezTo>
                    <a:cubicBezTo>
                      <a:pt x="29" y="42"/>
                      <a:pt x="29" y="44"/>
                      <a:pt x="29" y="46"/>
                    </a:cubicBezTo>
                    <a:cubicBezTo>
                      <a:pt x="28" y="46"/>
                      <a:pt x="27" y="47"/>
                      <a:pt x="26" y="47"/>
                    </a:cubicBezTo>
                    <a:cubicBezTo>
                      <a:pt x="23" y="47"/>
                      <a:pt x="20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3" y="51"/>
                      <a:pt x="14" y="51"/>
                      <a:pt x="15" y="51"/>
                    </a:cubicBezTo>
                    <a:cubicBezTo>
                      <a:pt x="20" y="50"/>
                      <a:pt x="23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9"/>
                      <a:pt x="27" y="50"/>
                      <a:pt x="26" y="51"/>
                    </a:cubicBezTo>
                    <a:cubicBezTo>
                      <a:pt x="26" y="50"/>
                      <a:pt x="26" y="50"/>
                      <a:pt x="26" y="49"/>
                    </a:cubicBezTo>
                    <a:cubicBezTo>
                      <a:pt x="25" y="49"/>
                      <a:pt x="25" y="49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1"/>
                      <a:pt x="26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3" y="54"/>
                      <a:pt x="21" y="53"/>
                      <a:pt x="19" y="55"/>
                    </a:cubicBezTo>
                    <a:cubicBezTo>
                      <a:pt x="19" y="55"/>
                      <a:pt x="18" y="55"/>
                      <a:pt x="18" y="56"/>
                    </a:cubicBezTo>
                    <a:cubicBezTo>
                      <a:pt x="20" y="56"/>
                      <a:pt x="22" y="56"/>
                      <a:pt x="23" y="55"/>
                    </a:cubicBezTo>
                    <a:cubicBezTo>
                      <a:pt x="25" y="53"/>
                      <a:pt x="27" y="51"/>
                      <a:pt x="28" y="49"/>
                    </a:cubicBezTo>
                    <a:cubicBezTo>
                      <a:pt x="29" y="51"/>
                      <a:pt x="28" y="52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5" y="53"/>
                      <a:pt x="25" y="54"/>
                    </a:cubicBezTo>
                    <a:cubicBezTo>
                      <a:pt x="26" y="54"/>
                      <a:pt x="26" y="54"/>
                      <a:pt x="26" y="55"/>
                    </a:cubicBezTo>
                    <a:cubicBezTo>
                      <a:pt x="24" y="56"/>
                      <a:pt x="23" y="56"/>
                      <a:pt x="21" y="56"/>
                    </a:cubicBezTo>
                    <a:cubicBezTo>
                      <a:pt x="17" y="57"/>
                      <a:pt x="14" y="57"/>
                      <a:pt x="11" y="57"/>
                    </a:cubicBezTo>
                    <a:cubicBezTo>
                      <a:pt x="9" y="57"/>
                      <a:pt x="7" y="57"/>
                      <a:pt x="6" y="57"/>
                    </a:cubicBezTo>
                    <a:cubicBezTo>
                      <a:pt x="4" y="57"/>
                      <a:pt x="2" y="57"/>
                      <a:pt x="1" y="58"/>
                    </a:cubicBezTo>
                    <a:cubicBezTo>
                      <a:pt x="0" y="58"/>
                      <a:pt x="1" y="58"/>
                      <a:pt x="1" y="58"/>
                    </a:cubicBezTo>
                    <a:cubicBezTo>
                      <a:pt x="3" y="60"/>
                      <a:pt x="6" y="59"/>
                      <a:pt x="8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8" y="59"/>
                      <a:pt x="29" y="59"/>
                      <a:pt x="30" y="58"/>
                    </a:cubicBezTo>
                    <a:cubicBezTo>
                      <a:pt x="32" y="57"/>
                      <a:pt x="34" y="55"/>
                      <a:pt x="35" y="52"/>
                    </a:cubicBezTo>
                    <a:cubicBezTo>
                      <a:pt x="35" y="51"/>
                      <a:pt x="36" y="50"/>
                      <a:pt x="36" y="49"/>
                    </a:cubicBezTo>
                    <a:cubicBezTo>
                      <a:pt x="36" y="48"/>
                      <a:pt x="38" y="47"/>
                      <a:pt x="39" y="47"/>
                    </a:cubicBezTo>
                    <a:cubicBezTo>
                      <a:pt x="40" y="49"/>
                      <a:pt x="39" y="51"/>
                      <a:pt x="39" y="54"/>
                    </a:cubicBezTo>
                    <a:cubicBezTo>
                      <a:pt x="38" y="55"/>
                      <a:pt x="37" y="57"/>
                      <a:pt x="38" y="58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5" y="59"/>
                      <a:pt x="51" y="59"/>
                      <a:pt x="57" y="59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59" y="58"/>
                      <a:pt x="59" y="58"/>
                    </a:cubicBezTo>
                    <a:cubicBezTo>
                      <a:pt x="59" y="58"/>
                      <a:pt x="58" y="58"/>
                      <a:pt x="58" y="57"/>
                    </a:cubicBezTo>
                    <a:cubicBezTo>
                      <a:pt x="55" y="56"/>
                      <a:pt x="52" y="57"/>
                      <a:pt x="48" y="57"/>
                    </a:cubicBezTo>
                    <a:cubicBezTo>
                      <a:pt x="46" y="57"/>
                      <a:pt x="45" y="57"/>
                      <a:pt x="43" y="56"/>
                    </a:cubicBezTo>
                    <a:cubicBezTo>
                      <a:pt x="42" y="55"/>
                      <a:pt x="43" y="53"/>
                      <a:pt x="43" y="53"/>
                    </a:cubicBezTo>
                    <a:cubicBezTo>
                      <a:pt x="43" y="52"/>
                      <a:pt x="45" y="44"/>
                      <a:pt x="46" y="44"/>
                    </a:cubicBezTo>
                    <a:cubicBezTo>
                      <a:pt x="46" y="43"/>
                      <a:pt x="46" y="42"/>
                      <a:pt x="46" y="42"/>
                    </a:cubicBezTo>
                    <a:cubicBezTo>
                      <a:pt x="46" y="41"/>
                      <a:pt x="46" y="39"/>
                      <a:pt x="46" y="38"/>
                    </a:cubicBezTo>
                    <a:cubicBezTo>
                      <a:pt x="46" y="37"/>
                      <a:pt x="47" y="36"/>
                      <a:pt x="48" y="34"/>
                    </a:cubicBezTo>
                    <a:cubicBezTo>
                      <a:pt x="48" y="33"/>
                      <a:pt x="48" y="33"/>
                      <a:pt x="49" y="32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51" y="30"/>
                      <a:pt x="52" y="30"/>
                      <a:pt x="53" y="32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4" y="36"/>
                    </a:cubicBezTo>
                    <a:cubicBezTo>
                      <a:pt x="55" y="36"/>
                      <a:pt x="55" y="34"/>
                      <a:pt x="55" y="33"/>
                    </a:cubicBezTo>
                    <a:cubicBezTo>
                      <a:pt x="55" y="31"/>
                      <a:pt x="54" y="31"/>
                      <a:pt x="54" y="29"/>
                    </a:cubicBezTo>
                    <a:cubicBezTo>
                      <a:pt x="54" y="29"/>
                      <a:pt x="53" y="28"/>
                      <a:pt x="53" y="28"/>
                    </a:cubicBezTo>
                    <a:cubicBezTo>
                      <a:pt x="53" y="27"/>
                      <a:pt x="51" y="26"/>
                      <a:pt x="51" y="25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8"/>
                      <a:pt x="57" y="19"/>
                      <a:pt x="59" y="19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2" y="16"/>
                      <a:pt x="6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1578769" y="2727276"/>
                <a:ext cx="111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>
                <a:off x="1105694" y="286380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1070769" y="2863801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7"/>
              <p:cNvSpPr>
                <a:spLocks/>
              </p:cNvSpPr>
              <p:nvPr/>
            </p:nvSpPr>
            <p:spPr bwMode="auto">
              <a:xfrm>
                <a:off x="1815306" y="28749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8"/>
              <p:cNvSpPr>
                <a:spLocks/>
              </p:cNvSpPr>
              <p:nvPr/>
            </p:nvSpPr>
            <p:spPr bwMode="auto">
              <a:xfrm>
                <a:off x="2199481" y="28749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9"/>
              <p:cNvSpPr>
                <a:spLocks/>
              </p:cNvSpPr>
              <p:nvPr/>
            </p:nvSpPr>
            <p:spPr bwMode="auto">
              <a:xfrm>
                <a:off x="2221706" y="28860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Oval 40"/>
              <p:cNvSpPr>
                <a:spLocks noChangeArrowheads="1"/>
              </p:cNvSpPr>
              <p:nvPr/>
            </p:nvSpPr>
            <p:spPr bwMode="auto">
              <a:xfrm>
                <a:off x="946944" y="2886026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1116806" y="28860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1094581" y="289713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3"/>
              <p:cNvSpPr>
                <a:spLocks/>
              </p:cNvSpPr>
              <p:nvPr/>
            </p:nvSpPr>
            <p:spPr bwMode="auto">
              <a:xfrm>
                <a:off x="2299494" y="28971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2334419" y="28971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45"/>
              <p:cNvSpPr>
                <a:spLocks/>
              </p:cNvSpPr>
              <p:nvPr/>
            </p:nvSpPr>
            <p:spPr bwMode="auto">
              <a:xfrm>
                <a:off x="1004094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1026319" y="29082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2277269" y="29082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2312194" y="29193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49"/>
              <p:cNvSpPr>
                <a:spLocks/>
              </p:cNvSpPr>
              <p:nvPr/>
            </p:nvSpPr>
            <p:spPr bwMode="auto">
              <a:xfrm>
                <a:off x="981869" y="2919363"/>
                <a:ext cx="22225" cy="23813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0"/>
              <p:cNvSpPr>
                <a:spLocks/>
              </p:cNvSpPr>
              <p:nvPr/>
            </p:nvSpPr>
            <p:spPr bwMode="auto">
              <a:xfrm>
                <a:off x="2243931" y="2930476"/>
                <a:ext cx="55563" cy="34925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1 w 5"/>
                  <a:gd name="T9" fmla="*/ 0 h 3"/>
                  <a:gd name="T10" fmla="*/ 5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2" y="3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1"/>
              <p:cNvSpPr>
                <a:spLocks/>
              </p:cNvSpPr>
              <p:nvPr/>
            </p:nvSpPr>
            <p:spPr bwMode="auto">
              <a:xfrm>
                <a:off x="1004094" y="29304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1048544" y="2930476"/>
                <a:ext cx="22225" cy="3492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1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53"/>
              <p:cNvSpPr>
                <a:spLocks/>
              </p:cNvSpPr>
              <p:nvPr/>
            </p:nvSpPr>
            <p:spPr bwMode="auto">
              <a:xfrm>
                <a:off x="1589881" y="2954288"/>
                <a:ext cx="90488" cy="112713"/>
              </a:xfrm>
              <a:custGeom>
                <a:avLst/>
                <a:gdLst>
                  <a:gd name="T0" fmla="*/ 8 w 8"/>
                  <a:gd name="T1" fmla="*/ 1 h 10"/>
                  <a:gd name="T2" fmla="*/ 6 w 8"/>
                  <a:gd name="T3" fmla="*/ 2 h 10"/>
                  <a:gd name="T4" fmla="*/ 7 w 8"/>
                  <a:gd name="T5" fmla="*/ 5 h 10"/>
                  <a:gd name="T6" fmla="*/ 7 w 8"/>
                  <a:gd name="T7" fmla="*/ 7 h 10"/>
                  <a:gd name="T8" fmla="*/ 6 w 8"/>
                  <a:gd name="T9" fmla="*/ 9 h 10"/>
                  <a:gd name="T10" fmla="*/ 2 w 8"/>
                  <a:gd name="T11" fmla="*/ 8 h 10"/>
                  <a:gd name="T12" fmla="*/ 1 w 8"/>
                  <a:gd name="T13" fmla="*/ 6 h 10"/>
                  <a:gd name="T14" fmla="*/ 1 w 8"/>
                  <a:gd name="T15" fmla="*/ 5 h 10"/>
                  <a:gd name="T16" fmla="*/ 1 w 8"/>
                  <a:gd name="T17" fmla="*/ 5 h 10"/>
                  <a:gd name="T18" fmla="*/ 2 w 8"/>
                  <a:gd name="T19" fmla="*/ 3 h 10"/>
                  <a:gd name="T20" fmla="*/ 5 w 8"/>
                  <a:gd name="T21" fmla="*/ 5 h 10"/>
                  <a:gd name="T22" fmla="*/ 6 w 8"/>
                  <a:gd name="T23" fmla="*/ 5 h 10"/>
                  <a:gd name="T24" fmla="*/ 5 w 8"/>
                  <a:gd name="T25" fmla="*/ 2 h 10"/>
                  <a:gd name="T26" fmla="*/ 6 w 8"/>
                  <a:gd name="T27" fmla="*/ 1 h 10"/>
                  <a:gd name="T28" fmla="*/ 8 w 8"/>
                  <a:gd name="T2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8" y="1"/>
                    </a:moveTo>
                    <a:cubicBezTo>
                      <a:pt x="7" y="2"/>
                      <a:pt x="6" y="1"/>
                      <a:pt x="6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4" y="9"/>
                      <a:pt x="2" y="10"/>
                      <a:pt x="2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0" y="3"/>
                      <a:pt x="2" y="3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54"/>
              <p:cNvSpPr>
                <a:spLocks/>
              </p:cNvSpPr>
              <p:nvPr/>
            </p:nvSpPr>
            <p:spPr bwMode="auto">
              <a:xfrm>
                <a:off x="1105694" y="296540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1410494" y="2965401"/>
                <a:ext cx="33338" cy="79375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6 h 7"/>
                  <a:gd name="T4" fmla="*/ 2 w 3"/>
                  <a:gd name="T5" fmla="*/ 7 h 7"/>
                  <a:gd name="T6" fmla="*/ 2 w 3"/>
                  <a:gd name="T7" fmla="*/ 1 h 7"/>
                  <a:gd name="T8" fmla="*/ 3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56"/>
              <p:cNvSpPr>
                <a:spLocks/>
              </p:cNvSpPr>
              <p:nvPr/>
            </p:nvSpPr>
            <p:spPr bwMode="auto">
              <a:xfrm>
                <a:off x="1872456" y="2965401"/>
                <a:ext cx="22225" cy="68263"/>
              </a:xfrm>
              <a:custGeom>
                <a:avLst/>
                <a:gdLst>
                  <a:gd name="T0" fmla="*/ 1 w 2"/>
                  <a:gd name="T1" fmla="*/ 1 h 6"/>
                  <a:gd name="T2" fmla="*/ 1 w 2"/>
                  <a:gd name="T3" fmla="*/ 6 h 6"/>
                  <a:gd name="T4" fmla="*/ 1 w 2"/>
                  <a:gd name="T5" fmla="*/ 6 h 6"/>
                  <a:gd name="T6" fmla="*/ 0 w 2"/>
                  <a:gd name="T7" fmla="*/ 3 h 6"/>
                  <a:gd name="T8" fmla="*/ 1 w 2"/>
                  <a:gd name="T9" fmla="*/ 0 h 6"/>
                  <a:gd name="T10" fmla="*/ 1 w 2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1" y="1"/>
                    </a:moveTo>
                    <a:cubicBezTo>
                      <a:pt x="2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57"/>
              <p:cNvSpPr>
                <a:spLocks/>
              </p:cNvSpPr>
              <p:nvPr/>
            </p:nvSpPr>
            <p:spPr bwMode="auto">
              <a:xfrm>
                <a:off x="1094581" y="2976513"/>
                <a:ext cx="66675" cy="34925"/>
              </a:xfrm>
              <a:custGeom>
                <a:avLst/>
                <a:gdLst>
                  <a:gd name="T0" fmla="*/ 6 w 6"/>
                  <a:gd name="T1" fmla="*/ 1 h 3"/>
                  <a:gd name="T2" fmla="*/ 4 w 6"/>
                  <a:gd name="T3" fmla="*/ 2 h 3"/>
                  <a:gd name="T4" fmla="*/ 0 w 6"/>
                  <a:gd name="T5" fmla="*/ 3 h 3"/>
                  <a:gd name="T6" fmla="*/ 5 w 6"/>
                  <a:gd name="T7" fmla="*/ 1 h 3"/>
                  <a:gd name="T8" fmla="*/ 6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5" y="1"/>
                      <a:pt x="5" y="2"/>
                      <a:pt x="4" y="2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58"/>
              <p:cNvSpPr>
                <a:spLocks/>
              </p:cNvSpPr>
              <p:nvPr/>
            </p:nvSpPr>
            <p:spPr bwMode="auto">
              <a:xfrm>
                <a:off x="935831" y="3011438"/>
                <a:ext cx="57150" cy="55563"/>
              </a:xfrm>
              <a:custGeom>
                <a:avLst/>
                <a:gdLst>
                  <a:gd name="T0" fmla="*/ 1 w 5"/>
                  <a:gd name="T1" fmla="*/ 0 h 5"/>
                  <a:gd name="T2" fmla="*/ 4 w 5"/>
                  <a:gd name="T3" fmla="*/ 4 h 5"/>
                  <a:gd name="T4" fmla="*/ 4 w 5"/>
                  <a:gd name="T5" fmla="*/ 5 h 5"/>
                  <a:gd name="T6" fmla="*/ 3 w 5"/>
                  <a:gd name="T7" fmla="*/ 5 h 5"/>
                  <a:gd name="T8" fmla="*/ 0 w 5"/>
                  <a:gd name="T9" fmla="*/ 0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59"/>
              <p:cNvSpPr>
                <a:spLocks/>
              </p:cNvSpPr>
              <p:nvPr/>
            </p:nvSpPr>
            <p:spPr bwMode="auto">
              <a:xfrm>
                <a:off x="1848644" y="30114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0"/>
              <p:cNvSpPr>
                <a:spLocks/>
              </p:cNvSpPr>
              <p:nvPr/>
            </p:nvSpPr>
            <p:spPr bwMode="auto">
              <a:xfrm>
                <a:off x="1804194" y="2568526"/>
                <a:ext cx="406400" cy="623888"/>
              </a:xfrm>
              <a:custGeom>
                <a:avLst/>
                <a:gdLst>
                  <a:gd name="T0" fmla="*/ 25 w 36"/>
                  <a:gd name="T1" fmla="*/ 42 h 55"/>
                  <a:gd name="T2" fmla="*/ 25 w 36"/>
                  <a:gd name="T3" fmla="*/ 40 h 55"/>
                  <a:gd name="T4" fmla="*/ 26 w 36"/>
                  <a:gd name="T5" fmla="*/ 39 h 55"/>
                  <a:gd name="T6" fmla="*/ 31 w 36"/>
                  <a:gd name="T7" fmla="*/ 38 h 55"/>
                  <a:gd name="T8" fmla="*/ 33 w 36"/>
                  <a:gd name="T9" fmla="*/ 39 h 55"/>
                  <a:gd name="T10" fmla="*/ 34 w 36"/>
                  <a:gd name="T11" fmla="*/ 38 h 55"/>
                  <a:gd name="T12" fmla="*/ 35 w 36"/>
                  <a:gd name="T13" fmla="*/ 34 h 55"/>
                  <a:gd name="T14" fmla="*/ 34 w 36"/>
                  <a:gd name="T15" fmla="*/ 33 h 55"/>
                  <a:gd name="T16" fmla="*/ 34 w 36"/>
                  <a:gd name="T17" fmla="*/ 32 h 55"/>
                  <a:gd name="T18" fmla="*/ 33 w 36"/>
                  <a:gd name="T19" fmla="*/ 31 h 55"/>
                  <a:gd name="T20" fmla="*/ 29 w 36"/>
                  <a:gd name="T21" fmla="*/ 26 h 55"/>
                  <a:gd name="T22" fmla="*/ 20 w 36"/>
                  <a:gd name="T23" fmla="*/ 20 h 55"/>
                  <a:gd name="T24" fmla="*/ 9 w 36"/>
                  <a:gd name="T25" fmla="*/ 22 h 55"/>
                  <a:gd name="T26" fmla="*/ 7 w 36"/>
                  <a:gd name="T27" fmla="*/ 20 h 55"/>
                  <a:gd name="T28" fmla="*/ 8 w 36"/>
                  <a:gd name="T29" fmla="*/ 15 h 55"/>
                  <a:gd name="T30" fmla="*/ 9 w 36"/>
                  <a:gd name="T31" fmla="*/ 12 h 55"/>
                  <a:gd name="T32" fmla="*/ 11 w 36"/>
                  <a:gd name="T33" fmla="*/ 3 h 55"/>
                  <a:gd name="T34" fmla="*/ 9 w 36"/>
                  <a:gd name="T35" fmla="*/ 0 h 55"/>
                  <a:gd name="T36" fmla="*/ 6 w 36"/>
                  <a:gd name="T37" fmla="*/ 0 h 55"/>
                  <a:gd name="T38" fmla="*/ 3 w 36"/>
                  <a:gd name="T39" fmla="*/ 3 h 55"/>
                  <a:gd name="T40" fmla="*/ 4 w 36"/>
                  <a:gd name="T41" fmla="*/ 4 h 55"/>
                  <a:gd name="T42" fmla="*/ 7 w 36"/>
                  <a:gd name="T43" fmla="*/ 4 h 55"/>
                  <a:gd name="T44" fmla="*/ 6 w 36"/>
                  <a:gd name="T45" fmla="*/ 9 h 55"/>
                  <a:gd name="T46" fmla="*/ 1 w 36"/>
                  <a:gd name="T47" fmla="*/ 16 h 55"/>
                  <a:gd name="T48" fmla="*/ 1 w 36"/>
                  <a:gd name="T49" fmla="*/ 16 h 55"/>
                  <a:gd name="T50" fmla="*/ 1 w 36"/>
                  <a:gd name="T51" fmla="*/ 27 h 55"/>
                  <a:gd name="T52" fmla="*/ 7 w 36"/>
                  <a:gd name="T53" fmla="*/ 34 h 55"/>
                  <a:gd name="T54" fmla="*/ 13 w 36"/>
                  <a:gd name="T55" fmla="*/ 35 h 55"/>
                  <a:gd name="T56" fmla="*/ 14 w 36"/>
                  <a:gd name="T57" fmla="*/ 37 h 55"/>
                  <a:gd name="T58" fmla="*/ 14 w 36"/>
                  <a:gd name="T59" fmla="*/ 41 h 55"/>
                  <a:gd name="T60" fmla="*/ 12 w 36"/>
                  <a:gd name="T61" fmla="*/ 44 h 55"/>
                  <a:gd name="T62" fmla="*/ 8 w 36"/>
                  <a:gd name="T63" fmla="*/ 52 h 55"/>
                  <a:gd name="T64" fmla="*/ 6 w 36"/>
                  <a:gd name="T65" fmla="*/ 53 h 55"/>
                  <a:gd name="T66" fmla="*/ 4 w 36"/>
                  <a:gd name="T67" fmla="*/ 53 h 55"/>
                  <a:gd name="T68" fmla="*/ 0 w 36"/>
                  <a:gd name="T69" fmla="*/ 55 h 55"/>
                  <a:gd name="T70" fmla="*/ 0 w 36"/>
                  <a:gd name="T71" fmla="*/ 55 h 55"/>
                  <a:gd name="T72" fmla="*/ 9 w 36"/>
                  <a:gd name="T73" fmla="*/ 55 h 55"/>
                  <a:gd name="T74" fmla="*/ 10 w 36"/>
                  <a:gd name="T75" fmla="*/ 54 h 55"/>
                  <a:gd name="T76" fmla="*/ 10 w 36"/>
                  <a:gd name="T77" fmla="*/ 52 h 55"/>
                  <a:gd name="T78" fmla="*/ 12 w 36"/>
                  <a:gd name="T79" fmla="*/ 49 h 55"/>
                  <a:gd name="T80" fmla="*/ 15 w 36"/>
                  <a:gd name="T81" fmla="*/ 43 h 55"/>
                  <a:gd name="T82" fmla="*/ 16 w 36"/>
                  <a:gd name="T83" fmla="*/ 41 h 55"/>
                  <a:gd name="T84" fmla="*/ 18 w 36"/>
                  <a:gd name="T85" fmla="*/ 38 h 55"/>
                  <a:gd name="T86" fmla="*/ 19 w 36"/>
                  <a:gd name="T87" fmla="*/ 37 h 55"/>
                  <a:gd name="T88" fmla="*/ 18 w 36"/>
                  <a:gd name="T89" fmla="*/ 36 h 55"/>
                  <a:gd name="T90" fmla="*/ 19 w 36"/>
                  <a:gd name="T91" fmla="*/ 36 h 55"/>
                  <a:gd name="T92" fmla="*/ 22 w 36"/>
                  <a:gd name="T93" fmla="*/ 39 h 55"/>
                  <a:gd name="T94" fmla="*/ 22 w 36"/>
                  <a:gd name="T95" fmla="*/ 40 h 55"/>
                  <a:gd name="T96" fmla="*/ 23 w 36"/>
                  <a:gd name="T97" fmla="*/ 41 h 55"/>
                  <a:gd name="T98" fmla="*/ 22 w 36"/>
                  <a:gd name="T99" fmla="*/ 42 h 55"/>
                  <a:gd name="T100" fmla="*/ 23 w 36"/>
                  <a:gd name="T101" fmla="*/ 44 h 55"/>
                  <a:gd name="T102" fmla="*/ 22 w 36"/>
                  <a:gd name="T103" fmla="*/ 50 h 55"/>
                  <a:gd name="T104" fmla="*/ 16 w 36"/>
                  <a:gd name="T105" fmla="*/ 53 h 55"/>
                  <a:gd name="T106" fmla="*/ 14 w 36"/>
                  <a:gd name="T107" fmla="*/ 55 h 55"/>
                  <a:gd name="T108" fmla="*/ 23 w 36"/>
                  <a:gd name="T109" fmla="*/ 55 h 55"/>
                  <a:gd name="T110" fmla="*/ 24 w 36"/>
                  <a:gd name="T111" fmla="*/ 54 h 55"/>
                  <a:gd name="T112" fmla="*/ 24 w 36"/>
                  <a:gd name="T113" fmla="*/ 52 h 55"/>
                  <a:gd name="T114" fmla="*/ 24 w 36"/>
                  <a:gd name="T115" fmla="*/ 49 h 55"/>
                  <a:gd name="T116" fmla="*/ 24 w 36"/>
                  <a:gd name="T117" fmla="*/ 49 h 55"/>
                  <a:gd name="T118" fmla="*/ 25 w 36"/>
                  <a:gd name="T119" fmla="*/ 44 h 55"/>
                  <a:gd name="T120" fmla="*/ 25 w 36"/>
                  <a:gd name="T121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55">
                    <a:moveTo>
                      <a:pt x="25" y="42"/>
                    </a:moveTo>
                    <a:cubicBezTo>
                      <a:pt x="25" y="42"/>
                      <a:pt x="25" y="41"/>
                      <a:pt x="25" y="40"/>
                    </a:cubicBezTo>
                    <a:cubicBezTo>
                      <a:pt x="25" y="40"/>
                      <a:pt x="26" y="39"/>
                      <a:pt x="26" y="39"/>
                    </a:cubicBezTo>
                    <a:cubicBezTo>
                      <a:pt x="27" y="37"/>
                      <a:pt x="29" y="38"/>
                      <a:pt x="31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3" y="38"/>
                      <a:pt x="34" y="38"/>
                      <a:pt x="34" y="38"/>
                    </a:cubicBezTo>
                    <a:cubicBezTo>
                      <a:pt x="36" y="38"/>
                      <a:pt x="35" y="36"/>
                      <a:pt x="35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2"/>
                      <a:pt x="34" y="32"/>
                    </a:cubicBezTo>
                    <a:cubicBezTo>
                      <a:pt x="34" y="32"/>
                      <a:pt x="33" y="31"/>
                      <a:pt x="33" y="31"/>
                    </a:cubicBezTo>
                    <a:cubicBezTo>
                      <a:pt x="32" y="29"/>
                      <a:pt x="31" y="28"/>
                      <a:pt x="29" y="26"/>
                    </a:cubicBezTo>
                    <a:cubicBezTo>
                      <a:pt x="27" y="23"/>
                      <a:pt x="23" y="21"/>
                      <a:pt x="20" y="20"/>
                    </a:cubicBezTo>
                    <a:cubicBezTo>
                      <a:pt x="16" y="19"/>
                      <a:pt x="12" y="20"/>
                      <a:pt x="9" y="22"/>
                    </a:cubicBezTo>
                    <a:cubicBezTo>
                      <a:pt x="8" y="21"/>
                      <a:pt x="8" y="20"/>
                      <a:pt x="7" y="20"/>
                    </a:cubicBezTo>
                    <a:cubicBezTo>
                      <a:pt x="7" y="18"/>
                      <a:pt x="7" y="16"/>
                      <a:pt x="8" y="15"/>
                    </a:cubicBezTo>
                    <a:cubicBezTo>
                      <a:pt x="8" y="13"/>
                      <a:pt x="9" y="13"/>
                      <a:pt x="9" y="12"/>
                    </a:cubicBezTo>
                    <a:cubicBezTo>
                      <a:pt x="10" y="9"/>
                      <a:pt x="11" y="6"/>
                      <a:pt x="11" y="3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4"/>
                      <a:pt x="4" y="3"/>
                      <a:pt x="4" y="4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30"/>
                      <a:pt x="5" y="33"/>
                      <a:pt x="7" y="34"/>
                    </a:cubicBezTo>
                    <a:cubicBezTo>
                      <a:pt x="9" y="35"/>
                      <a:pt x="11" y="36"/>
                      <a:pt x="13" y="35"/>
                    </a:cubicBezTo>
                    <a:cubicBezTo>
                      <a:pt x="14" y="35"/>
                      <a:pt x="14" y="36"/>
                      <a:pt x="14" y="37"/>
                    </a:cubicBezTo>
                    <a:cubicBezTo>
                      <a:pt x="15" y="39"/>
                      <a:pt x="14" y="40"/>
                      <a:pt x="14" y="41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7"/>
                      <a:pt x="10" y="50"/>
                      <a:pt x="8" y="52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3" y="54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" y="55"/>
                      <a:pt x="6" y="55"/>
                      <a:pt x="9" y="55"/>
                    </a:cubicBezTo>
                    <a:cubicBezTo>
                      <a:pt x="10" y="55"/>
                      <a:pt x="10" y="54"/>
                      <a:pt x="10" y="54"/>
                    </a:cubicBezTo>
                    <a:cubicBezTo>
                      <a:pt x="9" y="53"/>
                      <a:pt x="10" y="53"/>
                      <a:pt x="10" y="52"/>
                    </a:cubicBezTo>
                    <a:cubicBezTo>
                      <a:pt x="11" y="51"/>
                      <a:pt x="11" y="50"/>
                      <a:pt x="12" y="49"/>
                    </a:cubicBezTo>
                    <a:cubicBezTo>
                      <a:pt x="13" y="47"/>
                      <a:pt x="14" y="45"/>
                      <a:pt x="15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0"/>
                      <a:pt x="17" y="39"/>
                      <a:pt x="18" y="38"/>
                    </a:cubicBezTo>
                    <a:cubicBezTo>
                      <a:pt x="18" y="38"/>
                      <a:pt x="18" y="38"/>
                      <a:pt x="19" y="37"/>
                    </a:cubicBezTo>
                    <a:cubicBezTo>
                      <a:pt x="19" y="37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2" y="38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6"/>
                      <a:pt x="22" y="48"/>
                      <a:pt x="22" y="50"/>
                    </a:cubicBezTo>
                    <a:cubicBezTo>
                      <a:pt x="21" y="53"/>
                      <a:pt x="18" y="53"/>
                      <a:pt x="16" y="53"/>
                    </a:cubicBezTo>
                    <a:cubicBezTo>
                      <a:pt x="16" y="54"/>
                      <a:pt x="14" y="54"/>
                      <a:pt x="14" y="55"/>
                    </a:cubicBezTo>
                    <a:cubicBezTo>
                      <a:pt x="17" y="55"/>
                      <a:pt x="20" y="55"/>
                      <a:pt x="23" y="55"/>
                    </a:cubicBezTo>
                    <a:cubicBezTo>
                      <a:pt x="24" y="55"/>
                      <a:pt x="24" y="54"/>
                      <a:pt x="24" y="54"/>
                    </a:cubicBezTo>
                    <a:cubicBezTo>
                      <a:pt x="24" y="53"/>
                      <a:pt x="25" y="53"/>
                      <a:pt x="24" y="52"/>
                    </a:cubicBezTo>
                    <a:cubicBezTo>
                      <a:pt x="24" y="51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47"/>
                      <a:pt x="25" y="46"/>
                      <a:pt x="25" y="44"/>
                    </a:cubicBezTo>
                    <a:cubicBezTo>
                      <a:pt x="25" y="42"/>
                      <a:pt x="25" y="42"/>
                      <a:pt x="2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1"/>
              <p:cNvSpPr>
                <a:spLocks/>
              </p:cNvSpPr>
              <p:nvPr/>
            </p:nvSpPr>
            <p:spPr bwMode="auto">
              <a:xfrm>
                <a:off x="2277269" y="3022551"/>
                <a:ext cx="68263" cy="68263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6 h 6"/>
                  <a:gd name="T4" fmla="*/ 0 w 6"/>
                  <a:gd name="T5" fmla="*/ 6 h 6"/>
                  <a:gd name="T6" fmla="*/ 5 w 6"/>
                  <a:gd name="T7" fmla="*/ 1 h 6"/>
                  <a:gd name="T8" fmla="*/ 6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1"/>
                      <a:pt x="5" y="1"/>
                    </a:cubicBezTo>
                    <a:cubicBezTo>
                      <a:pt x="5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2"/>
              <p:cNvSpPr>
                <a:spLocks/>
              </p:cNvSpPr>
              <p:nvPr/>
            </p:nvSpPr>
            <p:spPr bwMode="auto">
              <a:xfrm>
                <a:off x="902494" y="3044776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1004094" y="3044776"/>
                <a:ext cx="66675" cy="33338"/>
              </a:xfrm>
              <a:custGeom>
                <a:avLst/>
                <a:gdLst>
                  <a:gd name="T0" fmla="*/ 6 w 6"/>
                  <a:gd name="T1" fmla="*/ 2 h 3"/>
                  <a:gd name="T2" fmla="*/ 5 w 6"/>
                  <a:gd name="T3" fmla="*/ 2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4"/>
              <p:cNvSpPr>
                <a:spLocks/>
              </p:cNvSpPr>
              <p:nvPr/>
            </p:nvSpPr>
            <p:spPr bwMode="auto">
              <a:xfrm>
                <a:off x="924719" y="305588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65"/>
              <p:cNvSpPr>
                <a:spLocks/>
              </p:cNvSpPr>
              <p:nvPr/>
            </p:nvSpPr>
            <p:spPr bwMode="auto">
              <a:xfrm>
                <a:off x="1421606" y="30558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66"/>
              <p:cNvSpPr>
                <a:spLocks/>
              </p:cNvSpPr>
              <p:nvPr/>
            </p:nvSpPr>
            <p:spPr bwMode="auto">
              <a:xfrm>
                <a:off x="2345531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67"/>
              <p:cNvSpPr>
                <a:spLocks/>
              </p:cNvSpPr>
              <p:nvPr/>
            </p:nvSpPr>
            <p:spPr bwMode="auto">
              <a:xfrm>
                <a:off x="2378869" y="3055888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68"/>
              <p:cNvSpPr>
                <a:spLocks/>
              </p:cNvSpPr>
              <p:nvPr/>
            </p:nvSpPr>
            <p:spPr bwMode="auto">
              <a:xfrm>
                <a:off x="880269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69"/>
              <p:cNvSpPr>
                <a:spLocks/>
              </p:cNvSpPr>
              <p:nvPr/>
            </p:nvSpPr>
            <p:spPr bwMode="auto">
              <a:xfrm>
                <a:off x="1974056" y="3067001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70"/>
              <p:cNvSpPr>
                <a:spLocks/>
              </p:cNvSpPr>
              <p:nvPr/>
            </p:nvSpPr>
            <p:spPr bwMode="auto">
              <a:xfrm>
                <a:off x="970756" y="3067001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913606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72"/>
              <p:cNvSpPr>
                <a:spLocks/>
              </p:cNvSpPr>
              <p:nvPr/>
            </p:nvSpPr>
            <p:spPr bwMode="auto">
              <a:xfrm>
                <a:off x="2007394" y="3078113"/>
                <a:ext cx="22225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73"/>
              <p:cNvSpPr>
                <a:spLocks/>
              </p:cNvSpPr>
              <p:nvPr/>
            </p:nvSpPr>
            <p:spPr bwMode="auto">
              <a:xfrm>
                <a:off x="935831" y="3078113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231219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2356644" y="307811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6"/>
              <p:cNvSpPr>
                <a:spLocks/>
              </p:cNvSpPr>
              <p:nvPr/>
            </p:nvSpPr>
            <p:spPr bwMode="auto">
              <a:xfrm>
                <a:off x="2108994" y="309081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7"/>
              <p:cNvSpPr>
                <a:spLocks/>
              </p:cNvSpPr>
              <p:nvPr/>
            </p:nvSpPr>
            <p:spPr bwMode="auto">
              <a:xfrm>
                <a:off x="1961356" y="3090813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8"/>
              <p:cNvSpPr>
                <a:spLocks/>
              </p:cNvSpPr>
              <p:nvPr/>
            </p:nvSpPr>
            <p:spPr bwMode="auto">
              <a:xfrm>
                <a:off x="1996281" y="3101926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9"/>
              <p:cNvSpPr>
                <a:spLocks/>
              </p:cNvSpPr>
              <p:nvPr/>
            </p:nvSpPr>
            <p:spPr bwMode="auto">
              <a:xfrm>
                <a:off x="1105694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2164556" y="3101926"/>
                <a:ext cx="22225" cy="1111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81"/>
              <p:cNvSpPr>
                <a:spLocks/>
              </p:cNvSpPr>
              <p:nvPr/>
            </p:nvSpPr>
            <p:spPr bwMode="auto">
              <a:xfrm>
                <a:off x="2131219" y="3101926"/>
                <a:ext cx="22225" cy="2222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2312194" y="3090813"/>
                <a:ext cx="77788" cy="44450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3 h 4"/>
                  <a:gd name="T4" fmla="*/ 0 w 7"/>
                  <a:gd name="T5" fmla="*/ 2 h 4"/>
                  <a:gd name="T6" fmla="*/ 1 w 7"/>
                  <a:gd name="T7" fmla="*/ 1 h 4"/>
                  <a:gd name="T8" fmla="*/ 7 w 7"/>
                  <a:gd name="T9" fmla="*/ 2 h 4"/>
                  <a:gd name="T10" fmla="*/ 7 w 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3"/>
                      <a:pt x="6" y="2"/>
                      <a:pt x="6" y="3"/>
                    </a:cubicBezTo>
                    <a:cubicBezTo>
                      <a:pt x="4" y="4"/>
                      <a:pt x="1" y="3"/>
                      <a:pt x="0" y="2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891381" y="3101926"/>
                <a:ext cx="66675" cy="2222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1 h 2"/>
                  <a:gd name="T4" fmla="*/ 0 w 6"/>
                  <a:gd name="T5" fmla="*/ 2 h 2"/>
                  <a:gd name="T6" fmla="*/ 0 w 6"/>
                  <a:gd name="T7" fmla="*/ 2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4"/>
              <p:cNvSpPr>
                <a:spLocks/>
              </p:cNvSpPr>
              <p:nvPr/>
            </p:nvSpPr>
            <p:spPr bwMode="auto">
              <a:xfrm>
                <a:off x="2210594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85"/>
              <p:cNvSpPr>
                <a:spLocks/>
              </p:cNvSpPr>
              <p:nvPr/>
            </p:nvSpPr>
            <p:spPr bwMode="auto">
              <a:xfrm>
                <a:off x="103743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86"/>
              <p:cNvSpPr>
                <a:spLocks/>
              </p:cNvSpPr>
              <p:nvPr/>
            </p:nvSpPr>
            <p:spPr bwMode="auto">
              <a:xfrm>
                <a:off x="992981" y="310192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87"/>
              <p:cNvSpPr>
                <a:spLocks/>
              </p:cNvSpPr>
              <p:nvPr/>
            </p:nvSpPr>
            <p:spPr bwMode="auto">
              <a:xfrm>
                <a:off x="2255044" y="3124151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88"/>
              <p:cNvSpPr>
                <a:spLocks/>
              </p:cNvSpPr>
              <p:nvPr/>
            </p:nvSpPr>
            <p:spPr bwMode="auto">
              <a:xfrm>
                <a:off x="924719" y="3124151"/>
                <a:ext cx="57150" cy="4603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4 w 5"/>
                  <a:gd name="T5" fmla="*/ 3 h 4"/>
                  <a:gd name="T6" fmla="*/ 0 w 5"/>
                  <a:gd name="T7" fmla="*/ 4 h 4"/>
                  <a:gd name="T8" fmla="*/ 0 w 5"/>
                  <a:gd name="T9" fmla="*/ 4 h 4"/>
                  <a:gd name="T10" fmla="*/ 5 w 5"/>
                  <a:gd name="T11" fmla="*/ 0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22217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90"/>
              <p:cNvSpPr>
                <a:spLocks/>
              </p:cNvSpPr>
              <p:nvPr/>
            </p:nvSpPr>
            <p:spPr bwMode="auto">
              <a:xfrm>
                <a:off x="101520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91"/>
              <p:cNvSpPr>
                <a:spLocks/>
              </p:cNvSpPr>
              <p:nvPr/>
            </p:nvSpPr>
            <p:spPr bwMode="auto">
              <a:xfrm>
                <a:off x="2299494" y="3124151"/>
                <a:ext cx="68263" cy="46038"/>
              </a:xfrm>
              <a:custGeom>
                <a:avLst/>
                <a:gdLst>
                  <a:gd name="T0" fmla="*/ 4 w 6"/>
                  <a:gd name="T1" fmla="*/ 2 h 4"/>
                  <a:gd name="T2" fmla="*/ 5 w 6"/>
                  <a:gd name="T3" fmla="*/ 1 h 4"/>
                  <a:gd name="T4" fmla="*/ 6 w 6"/>
                  <a:gd name="T5" fmla="*/ 2 h 4"/>
                  <a:gd name="T6" fmla="*/ 5 w 6"/>
                  <a:gd name="T7" fmla="*/ 3 h 4"/>
                  <a:gd name="T8" fmla="*/ 4 w 6"/>
                  <a:gd name="T9" fmla="*/ 3 h 4"/>
                  <a:gd name="T10" fmla="*/ 5 w 6"/>
                  <a:gd name="T11" fmla="*/ 4 h 4"/>
                  <a:gd name="T12" fmla="*/ 4 w 6"/>
                  <a:gd name="T13" fmla="*/ 4 h 4"/>
                  <a:gd name="T14" fmla="*/ 1 w 6"/>
                  <a:gd name="T15" fmla="*/ 1 h 4"/>
                  <a:gd name="T16" fmla="*/ 0 w 6"/>
                  <a:gd name="T17" fmla="*/ 0 h 4"/>
                  <a:gd name="T18" fmla="*/ 4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4" y="2"/>
                      <a:pt x="4" y="2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92"/>
              <p:cNvSpPr>
                <a:spLocks/>
              </p:cNvSpPr>
              <p:nvPr/>
            </p:nvSpPr>
            <p:spPr bwMode="auto">
              <a:xfrm>
                <a:off x="2367756" y="31241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2153444" y="3124151"/>
                <a:ext cx="57150" cy="57150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5 h 5"/>
                  <a:gd name="T4" fmla="*/ 5 w 5"/>
                  <a:gd name="T5" fmla="*/ 5 h 5"/>
                  <a:gd name="T6" fmla="*/ 1 w 5"/>
                  <a:gd name="T7" fmla="*/ 1 h 5"/>
                  <a:gd name="T8" fmla="*/ 0 w 5"/>
                  <a:gd name="T9" fmla="*/ 1 h 5"/>
                  <a:gd name="T10" fmla="*/ 3 w 5"/>
                  <a:gd name="T11" fmla="*/ 2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1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94"/>
              <p:cNvSpPr>
                <a:spLocks/>
              </p:cNvSpPr>
              <p:nvPr/>
            </p:nvSpPr>
            <p:spPr bwMode="auto">
              <a:xfrm>
                <a:off x="992981" y="3135263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95"/>
              <p:cNvSpPr>
                <a:spLocks/>
              </p:cNvSpPr>
              <p:nvPr/>
            </p:nvSpPr>
            <p:spPr bwMode="auto">
              <a:xfrm>
                <a:off x="2243931" y="3146376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2378869" y="3157488"/>
                <a:ext cx="22225" cy="1270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97"/>
              <p:cNvSpPr>
                <a:spLocks/>
              </p:cNvSpPr>
              <p:nvPr/>
            </p:nvSpPr>
            <p:spPr bwMode="auto">
              <a:xfrm>
                <a:off x="1961356" y="3225751"/>
                <a:ext cx="79375" cy="23813"/>
              </a:xfrm>
              <a:custGeom>
                <a:avLst/>
                <a:gdLst>
                  <a:gd name="T0" fmla="*/ 7 w 7"/>
                  <a:gd name="T1" fmla="*/ 1 h 2"/>
                  <a:gd name="T2" fmla="*/ 5 w 7"/>
                  <a:gd name="T3" fmla="*/ 1 h 2"/>
                  <a:gd name="T4" fmla="*/ 0 w 7"/>
                  <a:gd name="T5" fmla="*/ 2 h 2"/>
                  <a:gd name="T6" fmla="*/ 0 w 7"/>
                  <a:gd name="T7" fmla="*/ 2 h 2"/>
                  <a:gd name="T8" fmla="*/ 7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1251744" y="3249563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2007394" y="32495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2051844" y="3260676"/>
                <a:ext cx="79375" cy="22225"/>
              </a:xfrm>
              <a:custGeom>
                <a:avLst/>
                <a:gdLst>
                  <a:gd name="T0" fmla="*/ 7 w 7"/>
                  <a:gd name="T1" fmla="*/ 0 h 2"/>
                  <a:gd name="T2" fmla="*/ 3 w 7"/>
                  <a:gd name="T3" fmla="*/ 2 h 2"/>
                  <a:gd name="T4" fmla="*/ 1 w 7"/>
                  <a:gd name="T5" fmla="*/ 2 h 2"/>
                  <a:gd name="T6" fmla="*/ 0 w 7"/>
                  <a:gd name="T7" fmla="*/ 2 h 2"/>
                  <a:gd name="T8" fmla="*/ 7 w 7"/>
                  <a:gd name="T9" fmla="*/ 0 h 2"/>
                  <a:gd name="T10" fmla="*/ 7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6" y="1"/>
                      <a:pt x="5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1"/>
              <p:cNvSpPr>
                <a:spLocks/>
              </p:cNvSpPr>
              <p:nvPr/>
            </p:nvSpPr>
            <p:spPr bwMode="auto">
              <a:xfrm>
                <a:off x="1116806" y="3271788"/>
                <a:ext cx="11113" cy="1111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02"/>
              <p:cNvSpPr>
                <a:spLocks/>
              </p:cNvSpPr>
              <p:nvPr/>
            </p:nvSpPr>
            <p:spPr bwMode="auto">
              <a:xfrm>
                <a:off x="1139031" y="32717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03"/>
              <p:cNvSpPr>
                <a:spLocks/>
              </p:cNvSpPr>
              <p:nvPr/>
            </p:nvSpPr>
            <p:spPr bwMode="auto">
              <a:xfrm>
                <a:off x="902494" y="3282901"/>
                <a:ext cx="55563" cy="57150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4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1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2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2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04"/>
              <p:cNvSpPr>
                <a:spLocks noEditPoints="1"/>
              </p:cNvSpPr>
              <p:nvPr/>
            </p:nvSpPr>
            <p:spPr bwMode="auto">
              <a:xfrm>
                <a:off x="789781" y="2908251"/>
                <a:ext cx="1690688" cy="590550"/>
              </a:xfrm>
              <a:custGeom>
                <a:avLst/>
                <a:gdLst>
                  <a:gd name="T0" fmla="*/ 145 w 150"/>
                  <a:gd name="T1" fmla="*/ 21 h 52"/>
                  <a:gd name="T2" fmla="*/ 100 w 150"/>
                  <a:gd name="T3" fmla="*/ 25 h 52"/>
                  <a:gd name="T4" fmla="*/ 80 w 150"/>
                  <a:gd name="T5" fmla="*/ 29 h 52"/>
                  <a:gd name="T6" fmla="*/ 90 w 150"/>
                  <a:gd name="T7" fmla="*/ 20 h 52"/>
                  <a:gd name="T8" fmla="*/ 105 w 150"/>
                  <a:gd name="T9" fmla="*/ 13 h 52"/>
                  <a:gd name="T10" fmla="*/ 119 w 150"/>
                  <a:gd name="T11" fmla="*/ 14 h 52"/>
                  <a:gd name="T12" fmla="*/ 133 w 150"/>
                  <a:gd name="T13" fmla="*/ 18 h 52"/>
                  <a:gd name="T14" fmla="*/ 130 w 150"/>
                  <a:gd name="T15" fmla="*/ 12 h 52"/>
                  <a:gd name="T16" fmla="*/ 108 w 150"/>
                  <a:gd name="T17" fmla="*/ 12 h 52"/>
                  <a:gd name="T18" fmla="*/ 127 w 150"/>
                  <a:gd name="T19" fmla="*/ 1 h 52"/>
                  <a:gd name="T20" fmla="*/ 100 w 150"/>
                  <a:gd name="T21" fmla="*/ 13 h 52"/>
                  <a:gd name="T22" fmla="*/ 82 w 150"/>
                  <a:gd name="T23" fmla="*/ 22 h 52"/>
                  <a:gd name="T24" fmla="*/ 80 w 150"/>
                  <a:gd name="T25" fmla="*/ 22 h 52"/>
                  <a:gd name="T26" fmla="*/ 73 w 150"/>
                  <a:gd name="T27" fmla="*/ 29 h 52"/>
                  <a:gd name="T28" fmla="*/ 75 w 150"/>
                  <a:gd name="T29" fmla="*/ 32 h 52"/>
                  <a:gd name="T30" fmla="*/ 67 w 150"/>
                  <a:gd name="T31" fmla="*/ 17 h 52"/>
                  <a:gd name="T32" fmla="*/ 55 w 150"/>
                  <a:gd name="T33" fmla="*/ 16 h 52"/>
                  <a:gd name="T34" fmla="*/ 63 w 150"/>
                  <a:gd name="T35" fmla="*/ 26 h 52"/>
                  <a:gd name="T36" fmla="*/ 5 w 150"/>
                  <a:gd name="T37" fmla="*/ 21 h 52"/>
                  <a:gd name="T38" fmla="*/ 1 w 150"/>
                  <a:gd name="T39" fmla="*/ 19 h 52"/>
                  <a:gd name="T40" fmla="*/ 68 w 150"/>
                  <a:gd name="T41" fmla="*/ 31 h 52"/>
                  <a:gd name="T42" fmla="*/ 46 w 150"/>
                  <a:gd name="T43" fmla="*/ 30 h 52"/>
                  <a:gd name="T44" fmla="*/ 36 w 150"/>
                  <a:gd name="T45" fmla="*/ 33 h 52"/>
                  <a:gd name="T46" fmla="*/ 21 w 150"/>
                  <a:gd name="T47" fmla="*/ 32 h 52"/>
                  <a:gd name="T48" fmla="*/ 17 w 150"/>
                  <a:gd name="T49" fmla="*/ 39 h 52"/>
                  <a:gd name="T50" fmla="*/ 7 w 150"/>
                  <a:gd name="T51" fmla="*/ 43 h 52"/>
                  <a:gd name="T52" fmla="*/ 19 w 150"/>
                  <a:gd name="T53" fmla="*/ 41 h 52"/>
                  <a:gd name="T54" fmla="*/ 28 w 150"/>
                  <a:gd name="T55" fmla="*/ 40 h 52"/>
                  <a:gd name="T56" fmla="*/ 35 w 150"/>
                  <a:gd name="T57" fmla="*/ 37 h 52"/>
                  <a:gd name="T58" fmla="*/ 43 w 150"/>
                  <a:gd name="T59" fmla="*/ 33 h 52"/>
                  <a:gd name="T60" fmla="*/ 56 w 150"/>
                  <a:gd name="T61" fmla="*/ 29 h 52"/>
                  <a:gd name="T62" fmla="*/ 53 w 150"/>
                  <a:gd name="T63" fmla="*/ 42 h 52"/>
                  <a:gd name="T64" fmla="*/ 54 w 150"/>
                  <a:gd name="T65" fmla="*/ 41 h 52"/>
                  <a:gd name="T66" fmla="*/ 58 w 150"/>
                  <a:gd name="T67" fmla="*/ 30 h 52"/>
                  <a:gd name="T68" fmla="*/ 60 w 150"/>
                  <a:gd name="T69" fmla="*/ 30 h 52"/>
                  <a:gd name="T70" fmla="*/ 64 w 150"/>
                  <a:gd name="T71" fmla="*/ 33 h 52"/>
                  <a:gd name="T72" fmla="*/ 63 w 150"/>
                  <a:gd name="T73" fmla="*/ 38 h 52"/>
                  <a:gd name="T74" fmla="*/ 76 w 150"/>
                  <a:gd name="T75" fmla="*/ 41 h 52"/>
                  <a:gd name="T76" fmla="*/ 89 w 150"/>
                  <a:gd name="T77" fmla="*/ 32 h 52"/>
                  <a:gd name="T78" fmla="*/ 91 w 150"/>
                  <a:gd name="T79" fmla="*/ 35 h 52"/>
                  <a:gd name="T80" fmla="*/ 92 w 150"/>
                  <a:gd name="T81" fmla="*/ 32 h 52"/>
                  <a:gd name="T82" fmla="*/ 95 w 150"/>
                  <a:gd name="T83" fmla="*/ 32 h 52"/>
                  <a:gd name="T84" fmla="*/ 97 w 150"/>
                  <a:gd name="T85" fmla="*/ 42 h 52"/>
                  <a:gd name="T86" fmla="*/ 99 w 150"/>
                  <a:gd name="T87" fmla="*/ 42 h 52"/>
                  <a:gd name="T88" fmla="*/ 110 w 150"/>
                  <a:gd name="T89" fmla="*/ 40 h 52"/>
                  <a:gd name="T90" fmla="*/ 117 w 150"/>
                  <a:gd name="T91" fmla="*/ 43 h 52"/>
                  <a:gd name="T92" fmla="*/ 118 w 150"/>
                  <a:gd name="T93" fmla="*/ 40 h 52"/>
                  <a:gd name="T94" fmla="*/ 116 w 150"/>
                  <a:gd name="T95" fmla="*/ 37 h 52"/>
                  <a:gd name="T96" fmla="*/ 133 w 150"/>
                  <a:gd name="T97" fmla="*/ 41 h 52"/>
                  <a:gd name="T98" fmla="*/ 121 w 150"/>
                  <a:gd name="T99" fmla="*/ 37 h 52"/>
                  <a:gd name="T100" fmla="*/ 103 w 150"/>
                  <a:gd name="T101" fmla="*/ 31 h 52"/>
                  <a:gd name="T102" fmla="*/ 144 w 150"/>
                  <a:gd name="T103" fmla="*/ 26 h 52"/>
                  <a:gd name="T104" fmla="*/ 75 w 150"/>
                  <a:gd name="T105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52">
                    <a:moveTo>
                      <a:pt x="150" y="20"/>
                    </a:moveTo>
                    <a:cubicBezTo>
                      <a:pt x="149" y="18"/>
                      <a:pt x="148" y="18"/>
                      <a:pt x="146" y="18"/>
                    </a:cubicBezTo>
                    <a:cubicBezTo>
                      <a:pt x="145" y="18"/>
                      <a:pt x="144" y="19"/>
                      <a:pt x="144" y="20"/>
                    </a:cubicBezTo>
                    <a:cubicBezTo>
                      <a:pt x="144" y="21"/>
                      <a:pt x="144" y="21"/>
                      <a:pt x="145" y="22"/>
                    </a:cubicBezTo>
                    <a:cubicBezTo>
                      <a:pt x="145" y="22"/>
                      <a:pt x="145" y="22"/>
                      <a:pt x="146" y="22"/>
                    </a:cubicBezTo>
                    <a:cubicBezTo>
                      <a:pt x="146" y="21"/>
                      <a:pt x="145" y="21"/>
                      <a:pt x="145" y="21"/>
                    </a:cubicBezTo>
                    <a:cubicBezTo>
                      <a:pt x="145" y="20"/>
                      <a:pt x="145" y="20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8" y="19"/>
                      <a:pt x="149" y="20"/>
                      <a:pt x="149" y="20"/>
                    </a:cubicBezTo>
                    <a:cubicBezTo>
                      <a:pt x="149" y="21"/>
                      <a:pt x="149" y="22"/>
                      <a:pt x="149" y="23"/>
                    </a:cubicBezTo>
                    <a:cubicBezTo>
                      <a:pt x="148" y="24"/>
                      <a:pt x="147" y="25"/>
                      <a:pt x="146" y="25"/>
                    </a:cubicBezTo>
                    <a:cubicBezTo>
                      <a:pt x="142" y="26"/>
                      <a:pt x="100" y="25"/>
                      <a:pt x="100" y="25"/>
                    </a:cubicBezTo>
                    <a:cubicBezTo>
                      <a:pt x="95" y="26"/>
                      <a:pt x="89" y="25"/>
                      <a:pt x="85" y="27"/>
                    </a:cubicBezTo>
                    <a:cubicBezTo>
                      <a:pt x="83" y="28"/>
                      <a:pt x="82" y="30"/>
                      <a:pt x="82" y="32"/>
                    </a:cubicBezTo>
                    <a:cubicBezTo>
                      <a:pt x="80" y="33"/>
                      <a:pt x="79" y="35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35"/>
                      <a:pt x="79" y="34"/>
                      <a:pt x="79" y="32"/>
                    </a:cubicBezTo>
                    <a:cubicBezTo>
                      <a:pt x="80" y="32"/>
                      <a:pt x="80" y="30"/>
                      <a:pt x="80" y="29"/>
                    </a:cubicBezTo>
                    <a:cubicBezTo>
                      <a:pt x="82" y="26"/>
                      <a:pt x="84" y="23"/>
                      <a:pt x="86" y="21"/>
                    </a:cubicBezTo>
                    <a:cubicBezTo>
                      <a:pt x="87" y="20"/>
                      <a:pt x="89" y="20"/>
                      <a:pt x="91" y="20"/>
                    </a:cubicBezTo>
                    <a:cubicBezTo>
                      <a:pt x="93" y="21"/>
                      <a:pt x="95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7" y="20"/>
                      <a:pt x="96" y="20"/>
                      <a:pt x="95" y="19"/>
                    </a:cubicBezTo>
                    <a:cubicBezTo>
                      <a:pt x="93" y="19"/>
                      <a:pt x="92" y="20"/>
                      <a:pt x="90" y="2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1" y="18"/>
                      <a:pt x="93" y="17"/>
                      <a:pt x="95" y="16"/>
                    </a:cubicBezTo>
                    <a:cubicBezTo>
                      <a:pt x="97" y="15"/>
                      <a:pt x="99" y="15"/>
                      <a:pt x="100" y="14"/>
                    </a:cubicBezTo>
                    <a:cubicBezTo>
                      <a:pt x="101" y="14"/>
                      <a:pt x="102" y="14"/>
                      <a:pt x="102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4"/>
                      <a:pt x="105" y="13"/>
                    </a:cubicBezTo>
                    <a:cubicBezTo>
                      <a:pt x="107" y="13"/>
                      <a:pt x="110" y="13"/>
                      <a:pt x="112" y="13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6" y="14"/>
                      <a:pt x="116" y="15"/>
                      <a:pt x="117" y="15"/>
                    </a:cubicBezTo>
                    <a:cubicBezTo>
                      <a:pt x="117" y="15"/>
                      <a:pt x="116" y="14"/>
                      <a:pt x="116" y="14"/>
                    </a:cubicBezTo>
                    <a:cubicBezTo>
                      <a:pt x="117" y="14"/>
                      <a:pt x="118" y="14"/>
                      <a:pt x="119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9" y="15"/>
                      <a:pt x="119" y="16"/>
                      <a:pt x="119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1" y="15"/>
                      <a:pt x="120" y="15"/>
                      <a:pt x="120" y="15"/>
                    </a:cubicBezTo>
                    <a:cubicBezTo>
                      <a:pt x="124" y="15"/>
                      <a:pt x="127" y="16"/>
                      <a:pt x="130" y="17"/>
                    </a:cubicBezTo>
                    <a:cubicBezTo>
                      <a:pt x="131" y="18"/>
                      <a:pt x="132" y="18"/>
                      <a:pt x="133" y="18"/>
                    </a:cubicBezTo>
                    <a:cubicBezTo>
                      <a:pt x="132" y="17"/>
                      <a:pt x="131" y="17"/>
                      <a:pt x="129" y="16"/>
                    </a:cubicBezTo>
                    <a:cubicBezTo>
                      <a:pt x="129" y="16"/>
                      <a:pt x="127" y="16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9" y="15"/>
                      <a:pt x="130" y="14"/>
                      <a:pt x="131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2" y="11"/>
                      <a:pt x="131" y="12"/>
                      <a:pt x="130" y="12"/>
                    </a:cubicBezTo>
                    <a:cubicBezTo>
                      <a:pt x="128" y="12"/>
                      <a:pt x="128" y="15"/>
                      <a:pt x="126" y="15"/>
                    </a:cubicBezTo>
                    <a:cubicBezTo>
                      <a:pt x="123" y="14"/>
                      <a:pt x="121" y="14"/>
                      <a:pt x="118" y="13"/>
                    </a:cubicBezTo>
                    <a:cubicBezTo>
                      <a:pt x="117" y="13"/>
                      <a:pt x="116" y="13"/>
                      <a:pt x="115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12"/>
                      <a:pt x="111" y="11"/>
                      <a:pt x="112" y="10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6" y="3"/>
                      <a:pt x="127" y="2"/>
                      <a:pt x="128" y="1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7" y="1"/>
                      <a:pt x="127" y="1"/>
                    </a:cubicBezTo>
                    <a:cubicBezTo>
                      <a:pt x="126" y="2"/>
                      <a:pt x="125" y="3"/>
                      <a:pt x="125" y="3"/>
                    </a:cubicBezTo>
                    <a:cubicBezTo>
                      <a:pt x="125" y="3"/>
                      <a:pt x="112" y="9"/>
                      <a:pt x="112" y="9"/>
                    </a:cubicBezTo>
                    <a:cubicBezTo>
                      <a:pt x="110" y="10"/>
                      <a:pt x="108" y="11"/>
                      <a:pt x="106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2"/>
                      <a:pt x="103" y="12"/>
                      <a:pt x="102" y="12"/>
                    </a:cubicBezTo>
                    <a:cubicBezTo>
                      <a:pt x="102" y="13"/>
                      <a:pt x="101" y="13"/>
                      <a:pt x="100" y="13"/>
                    </a:cubicBezTo>
                    <a:cubicBezTo>
                      <a:pt x="94" y="15"/>
                      <a:pt x="88" y="18"/>
                      <a:pt x="83" y="23"/>
                    </a:cubicBezTo>
                    <a:cubicBezTo>
                      <a:pt x="84" y="22"/>
                      <a:pt x="84" y="21"/>
                      <a:pt x="84" y="21"/>
                    </a:cubicBezTo>
                    <a:cubicBezTo>
                      <a:pt x="84" y="20"/>
                      <a:pt x="84" y="19"/>
                      <a:pt x="83" y="19"/>
                    </a:cubicBezTo>
                    <a:cubicBezTo>
                      <a:pt x="83" y="18"/>
                      <a:pt x="83" y="18"/>
                      <a:pt x="83" y="17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9"/>
                      <a:pt x="81" y="21"/>
                      <a:pt x="82" y="22"/>
                    </a:cubicBezTo>
                    <a:cubicBezTo>
                      <a:pt x="82" y="23"/>
                      <a:pt x="83" y="24"/>
                      <a:pt x="82" y="24"/>
                    </a:cubicBezTo>
                    <a:cubicBezTo>
                      <a:pt x="80" y="27"/>
                      <a:pt x="79" y="30"/>
                      <a:pt x="77" y="33"/>
                    </a:cubicBezTo>
                    <a:cubicBezTo>
                      <a:pt x="77" y="33"/>
                      <a:pt x="76" y="33"/>
                      <a:pt x="76" y="32"/>
                    </a:cubicBezTo>
                    <a:cubicBezTo>
                      <a:pt x="78" y="30"/>
                      <a:pt x="79" y="28"/>
                      <a:pt x="79" y="25"/>
                    </a:cubicBezTo>
                    <a:cubicBezTo>
                      <a:pt x="80" y="25"/>
                      <a:pt x="79" y="25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1"/>
                      <a:pt x="78" y="20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23"/>
                      <a:pt x="80" y="27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30"/>
                      <a:pt x="76" y="31"/>
                      <a:pt x="76" y="32"/>
                    </a:cubicBezTo>
                    <a:cubicBezTo>
                      <a:pt x="74" y="31"/>
                      <a:pt x="74" y="30"/>
                      <a:pt x="73" y="29"/>
                    </a:cubicBezTo>
                    <a:cubicBezTo>
                      <a:pt x="72" y="28"/>
                      <a:pt x="72" y="26"/>
                      <a:pt x="73" y="25"/>
                    </a:cubicBezTo>
                    <a:cubicBezTo>
                      <a:pt x="73" y="23"/>
                      <a:pt x="73" y="22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1" y="26"/>
                    </a:cubicBezTo>
                    <a:cubicBezTo>
                      <a:pt x="72" y="27"/>
                      <a:pt x="72" y="28"/>
                      <a:pt x="73" y="29"/>
                    </a:cubicBezTo>
                    <a:cubicBezTo>
                      <a:pt x="73" y="30"/>
                      <a:pt x="74" y="31"/>
                      <a:pt x="75" y="32"/>
                    </a:cubicBezTo>
                    <a:cubicBezTo>
                      <a:pt x="75" y="33"/>
                      <a:pt x="74" y="33"/>
                      <a:pt x="74" y="33"/>
                    </a:cubicBezTo>
                    <a:cubicBezTo>
                      <a:pt x="74" y="33"/>
                      <a:pt x="74" y="32"/>
                      <a:pt x="73" y="32"/>
                    </a:cubicBezTo>
                    <a:cubicBezTo>
                      <a:pt x="72" y="28"/>
                      <a:pt x="70" y="26"/>
                      <a:pt x="67" y="23"/>
                    </a:cubicBezTo>
                    <a:cubicBezTo>
                      <a:pt x="67" y="23"/>
                      <a:pt x="67" y="22"/>
                      <a:pt x="67" y="22"/>
                    </a:cubicBezTo>
                    <a:cubicBezTo>
                      <a:pt x="68" y="21"/>
                      <a:pt x="68" y="19"/>
                      <a:pt x="68" y="18"/>
                    </a:cubicBezTo>
                    <a:cubicBezTo>
                      <a:pt x="68" y="18"/>
                      <a:pt x="67" y="18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9"/>
                      <a:pt x="66" y="20"/>
                      <a:pt x="66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1" y="18"/>
                      <a:pt x="56" y="15"/>
                      <a:pt x="51" y="1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4"/>
                      <a:pt x="55" y="16"/>
                      <a:pt x="55" y="16"/>
                    </a:cubicBezTo>
                    <a:cubicBezTo>
                      <a:pt x="57" y="17"/>
                      <a:pt x="58" y="18"/>
                      <a:pt x="60" y="19"/>
                    </a:cubicBezTo>
                    <a:cubicBezTo>
                      <a:pt x="66" y="22"/>
                      <a:pt x="70" y="28"/>
                      <a:pt x="73" y="34"/>
                    </a:cubicBezTo>
                    <a:cubicBezTo>
                      <a:pt x="73" y="35"/>
                      <a:pt x="74" y="35"/>
                      <a:pt x="73" y="36"/>
                    </a:cubicBezTo>
                    <a:cubicBezTo>
                      <a:pt x="72" y="34"/>
                      <a:pt x="71" y="34"/>
                      <a:pt x="70" y="32"/>
                    </a:cubicBezTo>
                    <a:cubicBezTo>
                      <a:pt x="69" y="30"/>
                      <a:pt x="68" y="28"/>
                      <a:pt x="66" y="27"/>
                    </a:cubicBezTo>
                    <a:cubicBezTo>
                      <a:pt x="66" y="26"/>
                      <a:pt x="64" y="26"/>
                      <a:pt x="63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32" y="26"/>
                      <a:pt x="20" y="26"/>
                      <a:pt x="6" y="26"/>
                    </a:cubicBezTo>
                    <a:cubicBezTo>
                      <a:pt x="4" y="26"/>
                      <a:pt x="2" y="25"/>
                      <a:pt x="2" y="23"/>
                    </a:cubicBezTo>
                    <a:cubicBezTo>
                      <a:pt x="1" y="22"/>
                      <a:pt x="1" y="21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7" y="21"/>
                      <a:pt x="7" y="20"/>
                      <a:pt x="6" y="20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3" y="18"/>
                      <a:pt x="2" y="18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5"/>
                      <a:pt x="3" y="27"/>
                      <a:pt x="5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5" y="27"/>
                      <a:pt x="60" y="27"/>
                      <a:pt x="64" y="27"/>
                    </a:cubicBezTo>
                    <a:cubicBezTo>
                      <a:pt x="66" y="28"/>
                      <a:pt x="67" y="29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4" y="29"/>
                      <a:pt x="59" y="28"/>
                      <a:pt x="54" y="28"/>
                    </a:cubicBezTo>
                    <a:cubicBezTo>
                      <a:pt x="53" y="28"/>
                      <a:pt x="51" y="29"/>
                      <a:pt x="49" y="29"/>
                    </a:cubicBezTo>
                    <a:cubicBezTo>
                      <a:pt x="48" y="30"/>
                      <a:pt x="47" y="29"/>
                      <a:pt x="47" y="29"/>
                    </a:cubicBezTo>
                    <a:cubicBezTo>
                      <a:pt x="45" y="27"/>
                      <a:pt x="42" y="27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5" y="31"/>
                      <a:pt x="43" y="32"/>
                      <a:pt x="41" y="33"/>
                    </a:cubicBezTo>
                    <a:cubicBezTo>
                      <a:pt x="40" y="33"/>
                      <a:pt x="40" y="32"/>
                      <a:pt x="39" y="32"/>
                    </a:cubicBezTo>
                    <a:cubicBezTo>
                      <a:pt x="38" y="31"/>
                      <a:pt x="37" y="31"/>
                      <a:pt x="35" y="31"/>
                    </a:cubicBezTo>
                    <a:cubicBezTo>
                      <a:pt x="35" y="31"/>
                      <a:pt x="35" y="31"/>
                      <a:pt x="34" y="31"/>
                    </a:cubicBezTo>
                    <a:cubicBezTo>
                      <a:pt x="35" y="32"/>
                      <a:pt x="36" y="32"/>
                      <a:pt x="36" y="33"/>
                    </a:cubicBezTo>
                    <a:cubicBezTo>
                      <a:pt x="37" y="33"/>
                      <a:pt x="39" y="33"/>
                      <a:pt x="40" y="33"/>
                    </a:cubicBezTo>
                    <a:cubicBezTo>
                      <a:pt x="40" y="34"/>
                      <a:pt x="39" y="34"/>
                      <a:pt x="39" y="34"/>
                    </a:cubicBezTo>
                    <a:cubicBezTo>
                      <a:pt x="37" y="35"/>
                      <a:pt x="35" y="37"/>
                      <a:pt x="33" y="37"/>
                    </a:cubicBezTo>
                    <a:cubicBezTo>
                      <a:pt x="30" y="37"/>
                      <a:pt x="27" y="36"/>
                      <a:pt x="26" y="34"/>
                    </a:cubicBezTo>
                    <a:cubicBezTo>
                      <a:pt x="25" y="33"/>
                      <a:pt x="23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3"/>
                      <a:pt x="23" y="34"/>
                      <a:pt x="24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7" y="36"/>
                      <a:pt x="28" y="37"/>
                      <a:pt x="29" y="37"/>
                    </a:cubicBezTo>
                    <a:cubicBezTo>
                      <a:pt x="30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7" y="39"/>
                      <a:pt x="22" y="39"/>
                      <a:pt x="17" y="39"/>
                    </a:cubicBezTo>
                    <a:cubicBezTo>
                      <a:pt x="16" y="39"/>
                      <a:pt x="15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4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11" y="40"/>
                      <a:pt x="10" y="40"/>
                      <a:pt x="9" y="41"/>
                    </a:cubicBezTo>
                    <a:cubicBezTo>
                      <a:pt x="9" y="41"/>
                      <a:pt x="8" y="42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9" y="43"/>
                      <a:pt x="10" y="43"/>
                    </a:cubicBezTo>
                    <a:cubicBezTo>
                      <a:pt x="11" y="43"/>
                      <a:pt x="12" y="41"/>
                      <a:pt x="13" y="40"/>
                    </a:cubicBezTo>
                    <a:cubicBezTo>
                      <a:pt x="15" y="39"/>
                      <a:pt x="17" y="39"/>
                      <a:pt x="18" y="40"/>
                    </a:cubicBezTo>
                    <a:cubicBezTo>
                      <a:pt x="19" y="40"/>
                      <a:pt x="18" y="40"/>
                      <a:pt x="1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4" y="40"/>
                      <a:pt x="26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30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34" y="37"/>
                      <a:pt x="35" y="37"/>
                      <a:pt x="35" y="37"/>
                    </a:cubicBezTo>
                    <a:cubicBezTo>
                      <a:pt x="35" y="38"/>
                      <a:pt x="35" y="39"/>
                      <a:pt x="34" y="39"/>
                    </a:cubicBezTo>
                    <a:cubicBezTo>
                      <a:pt x="34" y="42"/>
                      <a:pt x="33" y="45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4" y="45"/>
                      <a:pt x="34" y="42"/>
                      <a:pt x="35" y="40"/>
                    </a:cubicBezTo>
                    <a:cubicBezTo>
                      <a:pt x="36" y="36"/>
                      <a:pt x="40" y="35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5"/>
                      <a:pt x="41" y="37"/>
                      <a:pt x="41" y="40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3" y="39"/>
                    </a:cubicBezTo>
                    <a:cubicBezTo>
                      <a:pt x="43" y="37"/>
                      <a:pt x="42" y="34"/>
                      <a:pt x="44" y="32"/>
                    </a:cubicBezTo>
                    <a:cubicBezTo>
                      <a:pt x="48" y="31"/>
                      <a:pt x="51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30"/>
                      <a:pt x="54" y="31"/>
                      <a:pt x="54" y="32"/>
                    </a:cubicBezTo>
                    <a:cubicBezTo>
                      <a:pt x="52" y="34"/>
                      <a:pt x="52" y="38"/>
                      <a:pt x="53" y="41"/>
                    </a:cubicBezTo>
                    <a:cubicBezTo>
                      <a:pt x="53" y="42"/>
                      <a:pt x="52" y="43"/>
                      <a:pt x="51" y="44"/>
                    </a:cubicBezTo>
                    <a:cubicBezTo>
                      <a:pt x="51" y="44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3" y="44"/>
                      <a:pt x="53" y="42"/>
                    </a:cubicBezTo>
                    <a:cubicBezTo>
                      <a:pt x="53" y="43"/>
                      <a:pt x="54" y="43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cubicBezTo>
                      <a:pt x="55" y="42"/>
                      <a:pt x="55" y="42"/>
                      <a:pt x="55" y="43"/>
                    </a:cubicBezTo>
                    <a:cubicBezTo>
                      <a:pt x="56" y="43"/>
                      <a:pt x="57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1"/>
                      <a:pt x="56" y="41"/>
                      <a:pt x="54" y="41"/>
                    </a:cubicBezTo>
                    <a:cubicBezTo>
                      <a:pt x="53" y="39"/>
                      <a:pt x="53" y="38"/>
                      <a:pt x="53" y="36"/>
                    </a:cubicBezTo>
                    <a:cubicBezTo>
                      <a:pt x="53" y="35"/>
                      <a:pt x="53" y="34"/>
                      <a:pt x="54" y="33"/>
                    </a:cubicBezTo>
                    <a:cubicBezTo>
                      <a:pt x="54" y="32"/>
                      <a:pt x="55" y="32"/>
                      <a:pt x="55" y="31"/>
                    </a:cubicBezTo>
                    <a:cubicBezTo>
                      <a:pt x="56" y="30"/>
                      <a:pt x="57" y="30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7" y="31"/>
                      <a:pt x="57" y="32"/>
                      <a:pt x="56" y="33"/>
                    </a:cubicBezTo>
                    <a:cubicBezTo>
                      <a:pt x="55" y="34"/>
                      <a:pt x="55" y="36"/>
                      <a:pt x="56" y="37"/>
                    </a:cubicBezTo>
                    <a:cubicBezTo>
                      <a:pt x="56" y="38"/>
                      <a:pt x="56" y="39"/>
                      <a:pt x="57" y="39"/>
                    </a:cubicBezTo>
                    <a:cubicBezTo>
                      <a:pt x="57" y="38"/>
                      <a:pt x="57" y="37"/>
                      <a:pt x="58" y="36"/>
                    </a:cubicBezTo>
                    <a:cubicBezTo>
                      <a:pt x="57" y="35"/>
                      <a:pt x="56" y="33"/>
                      <a:pt x="57" y="32"/>
                    </a:cubicBezTo>
                    <a:cubicBezTo>
                      <a:pt x="58" y="31"/>
                      <a:pt x="59" y="30"/>
                      <a:pt x="60" y="30"/>
                    </a:cubicBezTo>
                    <a:cubicBezTo>
                      <a:pt x="62" y="30"/>
                      <a:pt x="65" y="31"/>
                      <a:pt x="67" y="32"/>
                    </a:cubicBezTo>
                    <a:cubicBezTo>
                      <a:pt x="67" y="32"/>
                      <a:pt x="68" y="32"/>
                      <a:pt x="68" y="33"/>
                    </a:cubicBezTo>
                    <a:cubicBezTo>
                      <a:pt x="68" y="34"/>
                      <a:pt x="67" y="36"/>
                      <a:pt x="66" y="36"/>
                    </a:cubicBezTo>
                    <a:cubicBezTo>
                      <a:pt x="65" y="37"/>
                      <a:pt x="63" y="37"/>
                      <a:pt x="62" y="36"/>
                    </a:cubicBezTo>
                    <a:cubicBezTo>
                      <a:pt x="62" y="35"/>
                      <a:pt x="61" y="34"/>
                      <a:pt x="61" y="33"/>
                    </a:cubicBezTo>
                    <a:cubicBezTo>
                      <a:pt x="62" y="33"/>
                      <a:pt x="63" y="32"/>
                      <a:pt x="64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5" y="33"/>
                      <a:pt x="65" y="32"/>
                      <a:pt x="65" y="32"/>
                    </a:cubicBezTo>
                    <a:cubicBezTo>
                      <a:pt x="65" y="32"/>
                      <a:pt x="65" y="31"/>
                      <a:pt x="64" y="31"/>
                    </a:cubicBezTo>
                    <a:cubicBezTo>
                      <a:pt x="63" y="31"/>
                      <a:pt x="62" y="31"/>
                      <a:pt x="61" y="32"/>
                    </a:cubicBezTo>
                    <a:cubicBezTo>
                      <a:pt x="60" y="33"/>
                      <a:pt x="60" y="34"/>
                      <a:pt x="60" y="35"/>
                    </a:cubicBezTo>
                    <a:cubicBezTo>
                      <a:pt x="61" y="36"/>
                      <a:pt x="62" y="38"/>
                      <a:pt x="63" y="38"/>
                    </a:cubicBezTo>
                    <a:cubicBezTo>
                      <a:pt x="65" y="38"/>
                      <a:pt x="67" y="38"/>
                      <a:pt x="69" y="36"/>
                    </a:cubicBezTo>
                    <a:cubicBezTo>
                      <a:pt x="69" y="35"/>
                      <a:pt x="69" y="35"/>
                      <a:pt x="70" y="34"/>
                    </a:cubicBezTo>
                    <a:cubicBezTo>
                      <a:pt x="72" y="35"/>
                      <a:pt x="74" y="38"/>
                      <a:pt x="75" y="40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2"/>
                      <a:pt x="76" y="42"/>
                      <a:pt x="76" y="41"/>
                    </a:cubicBezTo>
                    <a:cubicBezTo>
                      <a:pt x="77" y="38"/>
                      <a:pt x="79" y="36"/>
                      <a:pt x="81" y="34"/>
                    </a:cubicBezTo>
                    <a:cubicBezTo>
                      <a:pt x="82" y="33"/>
                      <a:pt x="82" y="34"/>
                      <a:pt x="82" y="35"/>
                    </a:cubicBezTo>
                    <a:cubicBezTo>
                      <a:pt x="83" y="37"/>
                      <a:pt x="84" y="38"/>
                      <a:pt x="86" y="38"/>
                    </a:cubicBezTo>
                    <a:cubicBezTo>
                      <a:pt x="88" y="39"/>
                      <a:pt x="90" y="38"/>
                      <a:pt x="91" y="37"/>
                    </a:cubicBezTo>
                    <a:cubicBezTo>
                      <a:pt x="92" y="36"/>
                      <a:pt x="92" y="34"/>
                      <a:pt x="91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7" y="32"/>
                      <a:pt x="87" y="32"/>
                      <a:pt x="86" y="3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3"/>
                      <a:pt x="88" y="33"/>
                      <a:pt x="88" y="33"/>
                    </a:cubicBezTo>
                    <a:cubicBezTo>
                      <a:pt x="89" y="32"/>
                      <a:pt x="89" y="33"/>
                      <a:pt x="90" y="33"/>
                    </a:cubicBezTo>
                    <a:cubicBezTo>
                      <a:pt x="90" y="33"/>
                      <a:pt x="90" y="34"/>
                      <a:pt x="91" y="35"/>
                    </a:cubicBezTo>
                    <a:cubicBezTo>
                      <a:pt x="90" y="36"/>
                      <a:pt x="90" y="37"/>
                      <a:pt x="89" y="37"/>
                    </a:cubicBezTo>
                    <a:cubicBezTo>
                      <a:pt x="88" y="38"/>
                      <a:pt x="86" y="37"/>
                      <a:pt x="85" y="36"/>
                    </a:cubicBezTo>
                    <a:cubicBezTo>
                      <a:pt x="84" y="36"/>
                      <a:pt x="84" y="35"/>
                      <a:pt x="83" y="34"/>
                    </a:cubicBezTo>
                    <a:cubicBezTo>
                      <a:pt x="83" y="34"/>
                      <a:pt x="83" y="33"/>
                      <a:pt x="83" y="32"/>
                    </a:cubicBezTo>
                    <a:cubicBezTo>
                      <a:pt x="85" y="31"/>
                      <a:pt x="87" y="30"/>
                      <a:pt x="90" y="30"/>
                    </a:cubicBezTo>
                    <a:cubicBezTo>
                      <a:pt x="91" y="30"/>
                      <a:pt x="92" y="31"/>
                      <a:pt x="92" y="32"/>
                    </a:cubicBezTo>
                    <a:cubicBezTo>
                      <a:pt x="94" y="34"/>
                      <a:pt x="92" y="37"/>
                      <a:pt x="93" y="39"/>
                    </a:cubicBezTo>
                    <a:cubicBezTo>
                      <a:pt x="94" y="39"/>
                      <a:pt x="94" y="38"/>
                      <a:pt x="94" y="38"/>
                    </a:cubicBezTo>
                    <a:cubicBezTo>
                      <a:pt x="95" y="36"/>
                      <a:pt x="94" y="34"/>
                      <a:pt x="94" y="33"/>
                    </a:cubicBezTo>
                    <a:cubicBezTo>
                      <a:pt x="93" y="32"/>
                      <a:pt x="93" y="31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1"/>
                      <a:pt x="94" y="31"/>
                      <a:pt x="95" y="32"/>
                    </a:cubicBezTo>
                    <a:cubicBezTo>
                      <a:pt x="96" y="35"/>
                      <a:pt x="97" y="37"/>
                      <a:pt x="97" y="40"/>
                    </a:cubicBezTo>
                    <a:cubicBezTo>
                      <a:pt x="97" y="41"/>
                      <a:pt x="95" y="42"/>
                      <a:pt x="94" y="43"/>
                    </a:cubicBezTo>
                    <a:cubicBezTo>
                      <a:pt x="93" y="43"/>
                      <a:pt x="93" y="44"/>
                      <a:pt x="93" y="44"/>
                    </a:cubicBezTo>
                    <a:cubicBezTo>
                      <a:pt x="93" y="44"/>
                      <a:pt x="94" y="44"/>
                      <a:pt x="95" y="44"/>
                    </a:cubicBezTo>
                    <a:cubicBezTo>
                      <a:pt x="95" y="44"/>
                      <a:pt x="96" y="42"/>
                      <a:pt x="97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43"/>
                      <a:pt x="96" y="43"/>
                      <a:pt x="97" y="44"/>
                    </a:cubicBezTo>
                    <a:cubicBezTo>
                      <a:pt x="97" y="43"/>
                      <a:pt x="97" y="42"/>
                      <a:pt x="97" y="41"/>
                    </a:cubicBezTo>
                    <a:cubicBezTo>
                      <a:pt x="98" y="42"/>
                      <a:pt x="98" y="43"/>
                      <a:pt x="98" y="43"/>
                    </a:cubicBezTo>
                    <a:cubicBezTo>
                      <a:pt x="99" y="44"/>
                      <a:pt x="99" y="45"/>
                      <a:pt x="100" y="46"/>
                    </a:cubicBezTo>
                    <a:cubicBezTo>
                      <a:pt x="101" y="45"/>
                      <a:pt x="100" y="45"/>
                      <a:pt x="100" y="44"/>
                    </a:cubicBezTo>
                    <a:cubicBezTo>
                      <a:pt x="100" y="43"/>
                      <a:pt x="99" y="43"/>
                      <a:pt x="99" y="42"/>
                    </a:cubicBezTo>
                    <a:cubicBezTo>
                      <a:pt x="97" y="40"/>
                      <a:pt x="98" y="36"/>
                      <a:pt x="96" y="34"/>
                    </a:cubicBezTo>
                    <a:cubicBezTo>
                      <a:pt x="96" y="32"/>
                      <a:pt x="95" y="31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6" y="30"/>
                      <a:pt x="98" y="31"/>
                      <a:pt x="100" y="31"/>
                    </a:cubicBezTo>
                    <a:cubicBezTo>
                      <a:pt x="103" y="32"/>
                      <a:pt x="107" y="32"/>
                      <a:pt x="108" y="35"/>
                    </a:cubicBezTo>
                    <a:cubicBezTo>
                      <a:pt x="108" y="37"/>
                      <a:pt x="109" y="39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1" y="40"/>
                      <a:pt x="111" y="39"/>
                      <a:pt x="111" y="39"/>
                    </a:cubicBezTo>
                    <a:cubicBezTo>
                      <a:pt x="110" y="36"/>
                      <a:pt x="108" y="36"/>
                      <a:pt x="107" y="34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8" y="34"/>
                      <a:pt x="110" y="34"/>
                      <a:pt x="111" y="35"/>
                    </a:cubicBezTo>
                    <a:cubicBezTo>
                      <a:pt x="114" y="36"/>
                      <a:pt x="117" y="39"/>
                      <a:pt x="117" y="43"/>
                    </a:cubicBezTo>
                    <a:cubicBezTo>
                      <a:pt x="117" y="46"/>
                      <a:pt x="117" y="48"/>
                      <a:pt x="116" y="51"/>
                    </a:cubicBezTo>
                    <a:cubicBezTo>
                      <a:pt x="116" y="51"/>
                      <a:pt x="115" y="52"/>
                      <a:pt x="115" y="52"/>
                    </a:cubicBezTo>
                    <a:cubicBezTo>
                      <a:pt x="116" y="52"/>
                      <a:pt x="116" y="51"/>
                      <a:pt x="116" y="51"/>
                    </a:cubicBezTo>
                    <a:cubicBezTo>
                      <a:pt x="118" y="48"/>
                      <a:pt x="119" y="45"/>
                      <a:pt x="118" y="41"/>
                    </a:cubicBezTo>
                    <a:cubicBezTo>
                      <a:pt x="118" y="41"/>
                      <a:pt x="117" y="40"/>
                      <a:pt x="117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0"/>
                      <a:pt x="119" y="40"/>
                      <a:pt x="119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9" y="38"/>
                      <a:pt x="118" y="38"/>
                      <a:pt x="118" y="38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9"/>
                      <a:pt x="116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7"/>
                      <a:pt x="120" y="39"/>
                      <a:pt x="122" y="39"/>
                    </a:cubicBezTo>
                    <a:cubicBezTo>
                      <a:pt x="122" y="39"/>
                      <a:pt x="123" y="40"/>
                      <a:pt x="123" y="40"/>
                    </a:cubicBezTo>
                    <a:cubicBezTo>
                      <a:pt x="125" y="40"/>
                      <a:pt x="127" y="41"/>
                      <a:pt x="129" y="41"/>
                    </a:cubicBezTo>
                    <a:cubicBezTo>
                      <a:pt x="130" y="41"/>
                      <a:pt x="131" y="42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1"/>
                      <a:pt x="131" y="41"/>
                      <a:pt x="131" y="41"/>
                    </a:cubicBezTo>
                    <a:cubicBezTo>
                      <a:pt x="127" y="40"/>
                      <a:pt x="124" y="39"/>
                      <a:pt x="121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3" y="38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8"/>
                      <a:pt x="121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0" y="38"/>
                      <a:pt x="118" y="37"/>
                      <a:pt x="117" y="36"/>
                    </a:cubicBezTo>
                    <a:cubicBezTo>
                      <a:pt x="116" y="36"/>
                      <a:pt x="116" y="36"/>
                      <a:pt x="115" y="36"/>
                    </a:cubicBezTo>
                    <a:cubicBezTo>
                      <a:pt x="114" y="35"/>
                      <a:pt x="113" y="35"/>
                      <a:pt x="112" y="34"/>
                    </a:cubicBezTo>
                    <a:cubicBezTo>
                      <a:pt x="109" y="33"/>
                      <a:pt x="106" y="32"/>
                      <a:pt x="103" y="31"/>
                    </a:cubicBezTo>
                    <a:cubicBezTo>
                      <a:pt x="102" y="31"/>
                      <a:pt x="102" y="30"/>
                      <a:pt x="101" y="30"/>
                    </a:cubicBezTo>
                    <a:cubicBezTo>
                      <a:pt x="100" y="30"/>
                      <a:pt x="99" y="30"/>
                      <a:pt x="97" y="29"/>
                    </a:cubicBezTo>
                    <a:cubicBezTo>
                      <a:pt x="94" y="28"/>
                      <a:pt x="88" y="28"/>
                      <a:pt x="85" y="30"/>
                    </a:cubicBezTo>
                    <a:cubicBezTo>
                      <a:pt x="84" y="30"/>
                      <a:pt x="84" y="31"/>
                      <a:pt x="84" y="31"/>
                    </a:cubicBezTo>
                    <a:cubicBezTo>
                      <a:pt x="85" y="28"/>
                      <a:pt x="87" y="27"/>
                      <a:pt x="90" y="27"/>
                    </a:cubicBezTo>
                    <a:cubicBezTo>
                      <a:pt x="109" y="27"/>
                      <a:pt x="126" y="27"/>
                      <a:pt x="144" y="26"/>
                    </a:cubicBezTo>
                    <a:cubicBezTo>
                      <a:pt x="146" y="26"/>
                      <a:pt x="148" y="26"/>
                      <a:pt x="150" y="24"/>
                    </a:cubicBezTo>
                    <a:cubicBezTo>
                      <a:pt x="150" y="23"/>
                      <a:pt x="150" y="21"/>
                      <a:pt x="150" y="20"/>
                    </a:cubicBezTo>
                    <a:close/>
                    <a:moveTo>
                      <a:pt x="76" y="37"/>
                    </a:moveTo>
                    <a:cubicBezTo>
                      <a:pt x="76" y="37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5" y="37"/>
                      <a:pt x="75" y="37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4" y="34"/>
                      <a:pt x="75" y="34"/>
                      <a:pt x="75" y="33"/>
                    </a:cubicBezTo>
                    <a:cubicBezTo>
                      <a:pt x="76" y="33"/>
                      <a:pt x="76" y="34"/>
                      <a:pt x="77" y="35"/>
                    </a:cubicBezTo>
                    <a:cubicBezTo>
                      <a:pt x="77" y="35"/>
                      <a:pt x="76" y="36"/>
                      <a:pt x="7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2142331" y="3282901"/>
                <a:ext cx="79375" cy="33338"/>
              </a:xfrm>
              <a:custGeom>
                <a:avLst/>
                <a:gdLst>
                  <a:gd name="T0" fmla="*/ 6 w 7"/>
                  <a:gd name="T1" fmla="*/ 1 h 3"/>
                  <a:gd name="T2" fmla="*/ 7 w 7"/>
                  <a:gd name="T3" fmla="*/ 1 h 3"/>
                  <a:gd name="T4" fmla="*/ 0 w 7"/>
                  <a:gd name="T5" fmla="*/ 3 h 3"/>
                  <a:gd name="T6" fmla="*/ 0 w 7"/>
                  <a:gd name="T7" fmla="*/ 3 h 3"/>
                  <a:gd name="T8" fmla="*/ 0 w 7"/>
                  <a:gd name="T9" fmla="*/ 3 h 3"/>
                  <a:gd name="T10" fmla="*/ 6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6" y="1"/>
                    </a:moveTo>
                    <a:cubicBezTo>
                      <a:pt x="6" y="1"/>
                      <a:pt x="7" y="1"/>
                      <a:pt x="7" y="1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06"/>
              <p:cNvSpPr>
                <a:spLocks/>
              </p:cNvSpPr>
              <p:nvPr/>
            </p:nvSpPr>
            <p:spPr bwMode="auto">
              <a:xfrm>
                <a:off x="2108994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107"/>
              <p:cNvSpPr>
                <a:spLocks/>
              </p:cNvSpPr>
              <p:nvPr/>
            </p:nvSpPr>
            <p:spPr bwMode="auto">
              <a:xfrm>
                <a:off x="1116806" y="329401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08"/>
              <p:cNvSpPr>
                <a:spLocks/>
              </p:cNvSpPr>
              <p:nvPr/>
            </p:nvSpPr>
            <p:spPr bwMode="auto">
              <a:xfrm>
                <a:off x="981869" y="3305126"/>
                <a:ext cx="66675" cy="34925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3 w 6"/>
                  <a:gd name="T5" fmla="*/ 2 h 3"/>
                  <a:gd name="T6" fmla="*/ 0 w 6"/>
                  <a:gd name="T7" fmla="*/ 0 h 3"/>
                  <a:gd name="T8" fmla="*/ 0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4" y="1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2243931" y="3294013"/>
                <a:ext cx="55563" cy="57150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0 w 5"/>
                  <a:gd name="T5" fmla="*/ 5 h 5"/>
                  <a:gd name="T6" fmla="*/ 4 w 5"/>
                  <a:gd name="T7" fmla="*/ 1 h 5"/>
                  <a:gd name="T8" fmla="*/ 5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2"/>
                      <a:pt x="3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10"/>
              <p:cNvSpPr>
                <a:spLocks/>
              </p:cNvSpPr>
              <p:nvPr/>
            </p:nvSpPr>
            <p:spPr bwMode="auto">
              <a:xfrm>
                <a:off x="1150144" y="3305126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11"/>
              <p:cNvSpPr>
                <a:spLocks/>
              </p:cNvSpPr>
              <p:nvPr/>
            </p:nvSpPr>
            <p:spPr bwMode="auto">
              <a:xfrm>
                <a:off x="2312194" y="3305126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3 h 5"/>
                  <a:gd name="T4" fmla="*/ 1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112"/>
              <p:cNvSpPr>
                <a:spLocks/>
              </p:cNvSpPr>
              <p:nvPr/>
            </p:nvSpPr>
            <p:spPr bwMode="auto">
              <a:xfrm>
                <a:off x="869156" y="3305126"/>
                <a:ext cx="22225" cy="23813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113"/>
              <p:cNvSpPr>
                <a:spLocks/>
              </p:cNvSpPr>
              <p:nvPr/>
            </p:nvSpPr>
            <p:spPr bwMode="auto">
              <a:xfrm>
                <a:off x="834231" y="3316238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114"/>
              <p:cNvSpPr>
                <a:spLocks/>
              </p:cNvSpPr>
              <p:nvPr/>
            </p:nvSpPr>
            <p:spPr bwMode="auto">
              <a:xfrm>
                <a:off x="902494" y="3316238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115"/>
              <p:cNvSpPr>
                <a:spLocks/>
              </p:cNvSpPr>
              <p:nvPr/>
            </p:nvSpPr>
            <p:spPr bwMode="auto">
              <a:xfrm>
                <a:off x="981869" y="3328938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16"/>
              <p:cNvSpPr>
                <a:spLocks/>
              </p:cNvSpPr>
              <p:nvPr/>
            </p:nvSpPr>
            <p:spPr bwMode="auto">
              <a:xfrm>
                <a:off x="2389981" y="332893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17"/>
              <p:cNvSpPr>
                <a:spLocks/>
              </p:cNvSpPr>
              <p:nvPr/>
            </p:nvSpPr>
            <p:spPr bwMode="auto">
              <a:xfrm>
                <a:off x="2288381" y="3328938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2356644" y="332893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19"/>
              <p:cNvSpPr>
                <a:spLocks/>
              </p:cNvSpPr>
              <p:nvPr/>
            </p:nvSpPr>
            <p:spPr bwMode="auto">
              <a:xfrm>
                <a:off x="858044" y="3340051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120"/>
              <p:cNvSpPr>
                <a:spLocks/>
              </p:cNvSpPr>
              <p:nvPr/>
            </p:nvSpPr>
            <p:spPr bwMode="auto">
              <a:xfrm>
                <a:off x="2266156" y="3340051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121"/>
              <p:cNvSpPr>
                <a:spLocks/>
              </p:cNvSpPr>
              <p:nvPr/>
            </p:nvSpPr>
            <p:spPr bwMode="auto">
              <a:xfrm>
                <a:off x="11279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22"/>
              <p:cNvSpPr>
                <a:spLocks/>
              </p:cNvSpPr>
              <p:nvPr/>
            </p:nvSpPr>
            <p:spPr bwMode="auto">
              <a:xfrm>
                <a:off x="237886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123"/>
              <p:cNvSpPr>
                <a:spLocks/>
              </p:cNvSpPr>
              <p:nvPr/>
            </p:nvSpPr>
            <p:spPr bwMode="auto">
              <a:xfrm>
                <a:off x="2323306" y="3351163"/>
                <a:ext cx="66675" cy="57150"/>
              </a:xfrm>
              <a:custGeom>
                <a:avLst/>
                <a:gdLst>
                  <a:gd name="T0" fmla="*/ 4 w 6"/>
                  <a:gd name="T1" fmla="*/ 1 h 5"/>
                  <a:gd name="T2" fmla="*/ 3 w 6"/>
                  <a:gd name="T3" fmla="*/ 2 h 5"/>
                  <a:gd name="T4" fmla="*/ 3 w 6"/>
                  <a:gd name="T5" fmla="*/ 2 h 5"/>
                  <a:gd name="T6" fmla="*/ 6 w 6"/>
                  <a:gd name="T7" fmla="*/ 5 h 5"/>
                  <a:gd name="T8" fmla="*/ 6 w 6"/>
                  <a:gd name="T9" fmla="*/ 5 h 5"/>
                  <a:gd name="T10" fmla="*/ 1 w 6"/>
                  <a:gd name="T11" fmla="*/ 3 h 5"/>
                  <a:gd name="T12" fmla="*/ 0 w 6"/>
                  <a:gd name="T13" fmla="*/ 3 h 5"/>
                  <a:gd name="T14" fmla="*/ 2 w 6"/>
                  <a:gd name="T15" fmla="*/ 2 h 5"/>
                  <a:gd name="T16" fmla="*/ 3 w 6"/>
                  <a:gd name="T17" fmla="*/ 1 h 5"/>
                  <a:gd name="T18" fmla="*/ 3 w 6"/>
                  <a:gd name="T19" fmla="*/ 0 h 5"/>
                  <a:gd name="T20" fmla="*/ 4 w 6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2" y="5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24"/>
              <p:cNvSpPr>
                <a:spLocks/>
              </p:cNvSpPr>
              <p:nvPr/>
            </p:nvSpPr>
            <p:spPr bwMode="auto">
              <a:xfrm>
                <a:off x="2131219" y="3351163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25"/>
              <p:cNvSpPr>
                <a:spLocks/>
              </p:cNvSpPr>
              <p:nvPr/>
            </p:nvSpPr>
            <p:spPr bwMode="auto">
              <a:xfrm>
                <a:off x="970756" y="3373388"/>
                <a:ext cx="22225" cy="1111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126"/>
              <p:cNvSpPr>
                <a:spLocks/>
              </p:cNvSpPr>
              <p:nvPr/>
            </p:nvSpPr>
            <p:spPr bwMode="auto">
              <a:xfrm>
                <a:off x="981869" y="3373388"/>
                <a:ext cx="44450" cy="57150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2 h 5"/>
                  <a:gd name="T4" fmla="*/ 0 w 4"/>
                  <a:gd name="T5" fmla="*/ 5 h 5"/>
                  <a:gd name="T6" fmla="*/ 1 w 4"/>
                  <a:gd name="T7" fmla="*/ 4 h 5"/>
                  <a:gd name="T8" fmla="*/ 4 w 4"/>
                  <a:gd name="T9" fmla="*/ 0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5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127"/>
              <p:cNvSpPr>
                <a:spLocks/>
              </p:cNvSpPr>
              <p:nvPr/>
            </p:nvSpPr>
            <p:spPr bwMode="auto">
              <a:xfrm>
                <a:off x="2120106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28"/>
              <p:cNvSpPr>
                <a:spLocks/>
              </p:cNvSpPr>
              <p:nvPr/>
            </p:nvSpPr>
            <p:spPr bwMode="auto">
              <a:xfrm>
                <a:off x="2153444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29"/>
              <p:cNvSpPr>
                <a:spLocks/>
              </p:cNvSpPr>
              <p:nvPr/>
            </p:nvSpPr>
            <p:spPr bwMode="auto">
              <a:xfrm>
                <a:off x="1094581" y="33733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130"/>
              <p:cNvSpPr>
                <a:spLocks/>
              </p:cNvSpPr>
              <p:nvPr/>
            </p:nvSpPr>
            <p:spPr bwMode="auto">
              <a:xfrm>
                <a:off x="1127919" y="338450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2243931" y="3373388"/>
                <a:ext cx="55563" cy="68263"/>
              </a:xfrm>
              <a:custGeom>
                <a:avLst/>
                <a:gdLst>
                  <a:gd name="T0" fmla="*/ 4 w 5"/>
                  <a:gd name="T1" fmla="*/ 4 h 6"/>
                  <a:gd name="T2" fmla="*/ 4 w 5"/>
                  <a:gd name="T3" fmla="*/ 5 h 6"/>
                  <a:gd name="T4" fmla="*/ 2 w 5"/>
                  <a:gd name="T5" fmla="*/ 5 h 6"/>
                  <a:gd name="T6" fmla="*/ 0 w 5"/>
                  <a:gd name="T7" fmla="*/ 1 h 6"/>
                  <a:gd name="T8" fmla="*/ 1 w 5"/>
                  <a:gd name="T9" fmla="*/ 1 h 6"/>
                  <a:gd name="T10" fmla="*/ 4 w 5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5"/>
                      <a:pt x="5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32"/>
              <p:cNvSpPr>
                <a:spLocks/>
              </p:cNvSpPr>
              <p:nvPr/>
            </p:nvSpPr>
            <p:spPr bwMode="auto">
              <a:xfrm>
                <a:off x="2288381" y="3384501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33"/>
              <p:cNvSpPr>
                <a:spLocks/>
              </p:cNvSpPr>
              <p:nvPr/>
            </p:nvSpPr>
            <p:spPr bwMode="auto">
              <a:xfrm>
                <a:off x="1172369" y="3395613"/>
                <a:ext cx="23813" cy="2381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34"/>
              <p:cNvSpPr>
                <a:spLocks/>
              </p:cNvSpPr>
              <p:nvPr/>
            </p:nvSpPr>
            <p:spPr bwMode="auto">
              <a:xfrm>
                <a:off x="2142331" y="3408313"/>
                <a:ext cx="44450" cy="79375"/>
              </a:xfrm>
              <a:custGeom>
                <a:avLst/>
                <a:gdLst>
                  <a:gd name="T0" fmla="*/ 3 w 4"/>
                  <a:gd name="T1" fmla="*/ 2 h 7"/>
                  <a:gd name="T2" fmla="*/ 4 w 4"/>
                  <a:gd name="T3" fmla="*/ 6 h 7"/>
                  <a:gd name="T4" fmla="*/ 4 w 4"/>
                  <a:gd name="T5" fmla="*/ 7 h 7"/>
                  <a:gd name="T6" fmla="*/ 4 w 4"/>
                  <a:gd name="T7" fmla="*/ 7 h 7"/>
                  <a:gd name="T8" fmla="*/ 0 w 4"/>
                  <a:gd name="T9" fmla="*/ 1 h 7"/>
                  <a:gd name="T10" fmla="*/ 0 w 4"/>
                  <a:gd name="T11" fmla="*/ 1 h 7"/>
                  <a:gd name="T12" fmla="*/ 1 w 4"/>
                  <a:gd name="T13" fmla="*/ 1 h 7"/>
                  <a:gd name="T14" fmla="*/ 3 w 4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2"/>
                    </a:moveTo>
                    <a:cubicBezTo>
                      <a:pt x="3" y="3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35"/>
              <p:cNvSpPr>
                <a:spLocks/>
              </p:cNvSpPr>
              <p:nvPr/>
            </p:nvSpPr>
            <p:spPr bwMode="auto">
              <a:xfrm>
                <a:off x="1196181" y="3408313"/>
                <a:ext cx="66675" cy="33338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0 w 6"/>
                  <a:gd name="T5" fmla="*/ 2 h 3"/>
                  <a:gd name="T6" fmla="*/ 0 w 6"/>
                  <a:gd name="T7" fmla="*/ 1 h 3"/>
                  <a:gd name="T8" fmla="*/ 4 w 6"/>
                  <a:gd name="T9" fmla="*/ 1 h 3"/>
                  <a:gd name="T10" fmla="*/ 6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136"/>
              <p:cNvSpPr>
                <a:spLocks/>
              </p:cNvSpPr>
              <p:nvPr/>
            </p:nvSpPr>
            <p:spPr bwMode="auto">
              <a:xfrm>
                <a:off x="1083469" y="3419426"/>
                <a:ext cx="66675" cy="44450"/>
              </a:xfrm>
              <a:custGeom>
                <a:avLst/>
                <a:gdLst>
                  <a:gd name="T0" fmla="*/ 6 w 6"/>
                  <a:gd name="T1" fmla="*/ 0 h 4"/>
                  <a:gd name="T2" fmla="*/ 1 w 6"/>
                  <a:gd name="T3" fmla="*/ 3 h 4"/>
                  <a:gd name="T4" fmla="*/ 0 w 6"/>
                  <a:gd name="T5" fmla="*/ 4 h 4"/>
                  <a:gd name="T6" fmla="*/ 6 w 6"/>
                  <a:gd name="T7" fmla="*/ 0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3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137"/>
              <p:cNvSpPr>
                <a:spLocks/>
              </p:cNvSpPr>
              <p:nvPr/>
            </p:nvSpPr>
            <p:spPr bwMode="auto">
              <a:xfrm>
                <a:off x="2120106" y="34416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138"/>
              <p:cNvSpPr>
                <a:spLocks/>
              </p:cNvSpPr>
              <p:nvPr/>
            </p:nvSpPr>
            <p:spPr bwMode="auto">
              <a:xfrm>
                <a:off x="2029619" y="3441651"/>
                <a:ext cx="68263" cy="2222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2 h 2"/>
                  <a:gd name="T4" fmla="*/ 0 w 6"/>
                  <a:gd name="T5" fmla="*/ 1 h 2"/>
                  <a:gd name="T6" fmla="*/ 1 w 6"/>
                  <a:gd name="T7" fmla="*/ 1 h 2"/>
                  <a:gd name="T8" fmla="*/ 6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139"/>
              <p:cNvSpPr>
                <a:spLocks/>
              </p:cNvSpPr>
              <p:nvPr/>
            </p:nvSpPr>
            <p:spPr bwMode="auto">
              <a:xfrm>
                <a:off x="1127919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140"/>
              <p:cNvSpPr>
                <a:spLocks/>
              </p:cNvSpPr>
              <p:nvPr/>
            </p:nvSpPr>
            <p:spPr bwMode="auto">
              <a:xfrm>
                <a:off x="1150144" y="3452763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141"/>
              <p:cNvSpPr>
                <a:spLocks/>
              </p:cNvSpPr>
              <p:nvPr/>
            </p:nvSpPr>
            <p:spPr bwMode="auto">
              <a:xfrm>
                <a:off x="2108994" y="3463876"/>
                <a:ext cx="22225" cy="23813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142"/>
              <p:cNvSpPr>
                <a:spLocks/>
              </p:cNvSpPr>
              <p:nvPr/>
            </p:nvSpPr>
            <p:spPr bwMode="auto">
              <a:xfrm>
                <a:off x="2142331" y="3463876"/>
                <a:ext cx="11113" cy="23813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143"/>
              <p:cNvSpPr>
                <a:spLocks/>
              </p:cNvSpPr>
              <p:nvPr/>
            </p:nvSpPr>
            <p:spPr bwMode="auto">
              <a:xfrm>
                <a:off x="1139031" y="3476576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144"/>
              <p:cNvSpPr>
                <a:spLocks/>
              </p:cNvSpPr>
              <p:nvPr/>
            </p:nvSpPr>
            <p:spPr bwMode="auto">
              <a:xfrm>
                <a:off x="1139031" y="3487688"/>
                <a:ext cx="44450" cy="44450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3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145"/>
              <p:cNvSpPr>
                <a:spLocks/>
              </p:cNvSpPr>
              <p:nvPr/>
            </p:nvSpPr>
            <p:spPr bwMode="auto">
              <a:xfrm>
                <a:off x="2029619" y="3487688"/>
                <a:ext cx="22225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146"/>
              <p:cNvSpPr>
                <a:spLocks/>
              </p:cNvSpPr>
              <p:nvPr/>
            </p:nvSpPr>
            <p:spPr bwMode="auto">
              <a:xfrm>
                <a:off x="1218406" y="3487688"/>
                <a:ext cx="33338" cy="79375"/>
              </a:xfrm>
              <a:custGeom>
                <a:avLst/>
                <a:gdLst>
                  <a:gd name="T0" fmla="*/ 2 w 3"/>
                  <a:gd name="T1" fmla="*/ 3 h 7"/>
                  <a:gd name="T2" fmla="*/ 3 w 3"/>
                  <a:gd name="T3" fmla="*/ 7 h 7"/>
                  <a:gd name="T4" fmla="*/ 1 w 3"/>
                  <a:gd name="T5" fmla="*/ 5 h 7"/>
                  <a:gd name="T6" fmla="*/ 0 w 3"/>
                  <a:gd name="T7" fmla="*/ 1 h 7"/>
                  <a:gd name="T8" fmla="*/ 0 w 3"/>
                  <a:gd name="T9" fmla="*/ 0 h 7"/>
                  <a:gd name="T10" fmla="*/ 2 w 3"/>
                  <a:gd name="T11" fmla="*/ 2 h 7"/>
                  <a:gd name="T12" fmla="*/ 2 w 3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3" y="4"/>
                      <a:pt x="2" y="5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147"/>
              <p:cNvSpPr>
                <a:spLocks/>
              </p:cNvSpPr>
              <p:nvPr/>
            </p:nvSpPr>
            <p:spPr bwMode="auto">
              <a:xfrm>
                <a:off x="2062956" y="3487688"/>
                <a:ext cx="11113" cy="2222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148"/>
              <p:cNvSpPr>
                <a:spLocks/>
              </p:cNvSpPr>
              <p:nvPr/>
            </p:nvSpPr>
            <p:spPr bwMode="auto">
              <a:xfrm>
                <a:off x="2108994" y="3498801"/>
                <a:ext cx="33338" cy="57150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149"/>
              <p:cNvSpPr>
                <a:spLocks/>
              </p:cNvSpPr>
              <p:nvPr/>
            </p:nvSpPr>
            <p:spPr bwMode="auto">
              <a:xfrm>
                <a:off x="2074069" y="3521026"/>
                <a:ext cx="23813" cy="2222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2018506" y="3532138"/>
                <a:ext cx="55563" cy="57150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5 h 5"/>
                  <a:gd name="T4" fmla="*/ 1 w 5"/>
                  <a:gd name="T5" fmla="*/ 4 h 5"/>
                  <a:gd name="T6" fmla="*/ 4 w 5"/>
                  <a:gd name="T7" fmla="*/ 0 h 5"/>
                  <a:gd name="T8" fmla="*/ 4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4" y="3"/>
                      <a:pt x="2" y="3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151"/>
              <p:cNvSpPr>
                <a:spLocks/>
              </p:cNvSpPr>
              <p:nvPr/>
            </p:nvSpPr>
            <p:spPr bwMode="auto">
              <a:xfrm>
                <a:off x="2086769" y="3555951"/>
                <a:ext cx="22225" cy="1111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152"/>
              <p:cNvSpPr>
                <a:spLocks noEditPoints="1"/>
              </p:cNvSpPr>
              <p:nvPr/>
            </p:nvSpPr>
            <p:spPr bwMode="auto">
              <a:xfrm>
                <a:off x="1545431" y="2601863"/>
                <a:ext cx="179388" cy="23813"/>
              </a:xfrm>
              <a:custGeom>
                <a:avLst/>
                <a:gdLst>
                  <a:gd name="T0" fmla="*/ 15 w 16"/>
                  <a:gd name="T1" fmla="*/ 0 h 2"/>
                  <a:gd name="T2" fmla="*/ 16 w 16"/>
                  <a:gd name="T3" fmla="*/ 1 h 2"/>
                  <a:gd name="T4" fmla="*/ 15 w 16"/>
                  <a:gd name="T5" fmla="*/ 2 h 2"/>
                  <a:gd name="T6" fmla="*/ 2 w 16"/>
                  <a:gd name="T7" fmla="*/ 2 h 2"/>
                  <a:gd name="T8" fmla="*/ 0 w 16"/>
                  <a:gd name="T9" fmla="*/ 1 h 2"/>
                  <a:gd name="T10" fmla="*/ 2 w 16"/>
                  <a:gd name="T11" fmla="*/ 0 h 2"/>
                  <a:gd name="T12" fmla="*/ 15 w 16"/>
                  <a:gd name="T13" fmla="*/ 0 h 2"/>
                  <a:gd name="T14" fmla="*/ 6 w 16"/>
                  <a:gd name="T15" fmla="*/ 2 h 2"/>
                  <a:gd name="T16" fmla="*/ 5 w 16"/>
                  <a:gd name="T17" fmla="*/ 0 h 2"/>
                  <a:gd name="T18" fmla="*/ 4 w 16"/>
                  <a:gd name="T19" fmla="*/ 0 h 2"/>
                  <a:gd name="T20" fmla="*/ 4 w 16"/>
                  <a:gd name="T21" fmla="*/ 2 h 2"/>
                  <a:gd name="T22" fmla="*/ 6 w 16"/>
                  <a:gd name="T23" fmla="*/ 2 h 2"/>
                  <a:gd name="T24" fmla="*/ 11 w 16"/>
                  <a:gd name="T25" fmla="*/ 2 h 2"/>
                  <a:gd name="T26" fmla="*/ 11 w 16"/>
                  <a:gd name="T27" fmla="*/ 0 h 2"/>
                  <a:gd name="T28" fmla="*/ 9 w 16"/>
                  <a:gd name="T29" fmla="*/ 0 h 2"/>
                  <a:gd name="T30" fmla="*/ 10 w 16"/>
                  <a:gd name="T31" fmla="*/ 2 h 2"/>
                  <a:gd name="T32" fmla="*/ 11 w 16"/>
                  <a:gd name="T33" fmla="*/ 2 h 2"/>
                  <a:gd name="T34" fmla="*/ 15 w 16"/>
                  <a:gd name="T35" fmla="*/ 0 h 2"/>
                  <a:gd name="T36" fmla="*/ 15 w 16"/>
                  <a:gd name="T37" fmla="*/ 0 h 2"/>
                  <a:gd name="T38" fmla="*/ 15 w 16"/>
                  <a:gd name="T39" fmla="*/ 2 h 2"/>
                  <a:gd name="T40" fmla="*/ 15 w 16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">
                    <a:moveTo>
                      <a:pt x="15" y="0"/>
                    </a:move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6" y="2"/>
                    </a:moveTo>
                    <a:cubicBezTo>
                      <a:pt x="7" y="2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5" y="2"/>
                      <a:pt x="15" y="2"/>
                    </a:cubicBezTo>
                    <a:cubicBezTo>
                      <a:pt x="16" y="2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153"/>
              <p:cNvSpPr>
                <a:spLocks noEditPoints="1"/>
              </p:cNvSpPr>
              <p:nvPr/>
            </p:nvSpPr>
            <p:spPr bwMode="auto">
              <a:xfrm>
                <a:off x="1691481" y="2771726"/>
                <a:ext cx="79375" cy="136525"/>
              </a:xfrm>
              <a:custGeom>
                <a:avLst/>
                <a:gdLst>
                  <a:gd name="T0" fmla="*/ 1 w 7"/>
                  <a:gd name="T1" fmla="*/ 0 h 12"/>
                  <a:gd name="T2" fmla="*/ 4 w 7"/>
                  <a:gd name="T3" fmla="*/ 1 h 12"/>
                  <a:gd name="T4" fmla="*/ 6 w 7"/>
                  <a:gd name="T5" fmla="*/ 0 h 12"/>
                  <a:gd name="T6" fmla="*/ 5 w 7"/>
                  <a:gd name="T7" fmla="*/ 4 h 12"/>
                  <a:gd name="T8" fmla="*/ 7 w 7"/>
                  <a:gd name="T9" fmla="*/ 4 h 12"/>
                  <a:gd name="T10" fmla="*/ 7 w 7"/>
                  <a:gd name="T11" fmla="*/ 6 h 12"/>
                  <a:gd name="T12" fmla="*/ 7 w 7"/>
                  <a:gd name="T13" fmla="*/ 8 h 12"/>
                  <a:gd name="T14" fmla="*/ 5 w 7"/>
                  <a:gd name="T15" fmla="*/ 8 h 12"/>
                  <a:gd name="T16" fmla="*/ 6 w 7"/>
                  <a:gd name="T17" fmla="*/ 12 h 12"/>
                  <a:gd name="T18" fmla="*/ 4 w 7"/>
                  <a:gd name="T19" fmla="*/ 11 h 12"/>
                  <a:gd name="T20" fmla="*/ 1 w 7"/>
                  <a:gd name="T21" fmla="*/ 12 h 12"/>
                  <a:gd name="T22" fmla="*/ 2 w 7"/>
                  <a:gd name="T23" fmla="*/ 8 h 12"/>
                  <a:gd name="T24" fmla="*/ 0 w 7"/>
                  <a:gd name="T25" fmla="*/ 8 h 12"/>
                  <a:gd name="T26" fmla="*/ 1 w 7"/>
                  <a:gd name="T27" fmla="*/ 6 h 12"/>
                  <a:gd name="T28" fmla="*/ 0 w 7"/>
                  <a:gd name="T29" fmla="*/ 4 h 12"/>
                  <a:gd name="T30" fmla="*/ 2 w 7"/>
                  <a:gd name="T31" fmla="*/ 4 h 12"/>
                  <a:gd name="T32" fmla="*/ 1 w 7"/>
                  <a:gd name="T33" fmla="*/ 0 h 12"/>
                  <a:gd name="T34" fmla="*/ 5 w 7"/>
                  <a:gd name="T35" fmla="*/ 7 h 12"/>
                  <a:gd name="T36" fmla="*/ 6 w 7"/>
                  <a:gd name="T37" fmla="*/ 6 h 12"/>
                  <a:gd name="T38" fmla="*/ 4 w 7"/>
                  <a:gd name="T39" fmla="*/ 4 h 12"/>
                  <a:gd name="T40" fmla="*/ 2 w 7"/>
                  <a:gd name="T41" fmla="*/ 6 h 12"/>
                  <a:gd name="T42" fmla="*/ 3 w 7"/>
                  <a:gd name="T43" fmla="*/ 7 h 12"/>
                  <a:gd name="T44" fmla="*/ 5 w 7"/>
                  <a:gd name="T45" fmla="*/ 7 h 12"/>
                  <a:gd name="T46" fmla="*/ 2 w 7"/>
                  <a:gd name="T47" fmla="*/ 6 h 12"/>
                  <a:gd name="T48" fmla="*/ 4 w 7"/>
                  <a:gd name="T49" fmla="*/ 6 h 12"/>
                  <a:gd name="T50" fmla="*/ 5 w 7"/>
                  <a:gd name="T51" fmla="*/ 6 h 12"/>
                  <a:gd name="T52" fmla="*/ 4 w 7"/>
                  <a:gd name="T53" fmla="*/ 5 h 12"/>
                  <a:gd name="T54" fmla="*/ 2 w 7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6"/>
                    </a:cubicBezTo>
                    <a:cubicBezTo>
                      <a:pt x="6" y="4"/>
                      <a:pt x="4" y="6"/>
                      <a:pt x="4" y="4"/>
                    </a:cubicBezTo>
                    <a:cubicBezTo>
                      <a:pt x="3" y="6"/>
                      <a:pt x="2" y="4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4" y="6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154"/>
              <p:cNvSpPr>
                <a:spLocks/>
              </p:cNvSpPr>
              <p:nvPr/>
            </p:nvSpPr>
            <p:spPr bwMode="auto">
              <a:xfrm>
                <a:off x="1623219" y="2817763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8 w 15"/>
                  <a:gd name="T3" fmla="*/ 14 h 14"/>
                  <a:gd name="T4" fmla="*/ 0 w 15"/>
                  <a:gd name="T5" fmla="*/ 7 h 14"/>
                  <a:gd name="T6" fmla="*/ 8 w 15"/>
                  <a:gd name="T7" fmla="*/ 7 h 14"/>
                  <a:gd name="T8" fmla="*/ 8 w 15"/>
                  <a:gd name="T9" fmla="*/ 7 h 14"/>
                  <a:gd name="T10" fmla="*/ 8 w 15"/>
                  <a:gd name="T11" fmla="*/ 7 h 14"/>
                  <a:gd name="T12" fmla="*/ 8 w 15"/>
                  <a:gd name="T13" fmla="*/ 0 h 14"/>
                  <a:gd name="T14" fmla="*/ 15 w 15"/>
                  <a:gd name="T15" fmla="*/ 7 h 14"/>
                  <a:gd name="T16" fmla="*/ 15 w 15"/>
                  <a:gd name="T17" fmla="*/ 7 h 14"/>
                  <a:gd name="T18" fmla="*/ 15 w 15"/>
                  <a:gd name="T19" fmla="*/ 7 h 14"/>
                  <a:gd name="T20" fmla="*/ 15 w 15"/>
                  <a:gd name="T21" fmla="*/ 7 h 14"/>
                  <a:gd name="T22" fmla="*/ 15 w 15"/>
                  <a:gd name="T23" fmla="*/ 14 h 14"/>
                  <a:gd name="T24" fmla="*/ 15 w 15"/>
                  <a:gd name="T25" fmla="*/ 14 h 14"/>
                  <a:gd name="T26" fmla="*/ 8 w 15"/>
                  <a:gd name="T27" fmla="*/ 14 h 14"/>
                  <a:gd name="T28" fmla="*/ 8 w 15"/>
                  <a:gd name="T29" fmla="*/ 14 h 14"/>
                  <a:gd name="T30" fmla="*/ 8 w 15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8" y="14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1600994" y="2851101"/>
                <a:ext cx="22225" cy="23813"/>
              </a:xfrm>
              <a:custGeom>
                <a:avLst/>
                <a:gdLst>
                  <a:gd name="T0" fmla="*/ 7 w 14"/>
                  <a:gd name="T1" fmla="*/ 15 h 15"/>
                  <a:gd name="T2" fmla="*/ 7 w 14"/>
                  <a:gd name="T3" fmla="*/ 8 h 15"/>
                  <a:gd name="T4" fmla="*/ 0 w 14"/>
                  <a:gd name="T5" fmla="*/ 8 h 15"/>
                  <a:gd name="T6" fmla="*/ 7 w 14"/>
                  <a:gd name="T7" fmla="*/ 8 h 15"/>
                  <a:gd name="T8" fmla="*/ 7 w 14"/>
                  <a:gd name="T9" fmla="*/ 0 h 15"/>
                  <a:gd name="T10" fmla="*/ 7 w 14"/>
                  <a:gd name="T11" fmla="*/ 0 h 15"/>
                  <a:gd name="T12" fmla="*/ 7 w 14"/>
                  <a:gd name="T13" fmla="*/ 0 h 15"/>
                  <a:gd name="T14" fmla="*/ 14 w 14"/>
                  <a:gd name="T15" fmla="*/ 0 h 15"/>
                  <a:gd name="T16" fmla="*/ 14 w 14"/>
                  <a:gd name="T17" fmla="*/ 0 h 15"/>
                  <a:gd name="T18" fmla="*/ 14 w 14"/>
                  <a:gd name="T19" fmla="*/ 8 h 15"/>
                  <a:gd name="T20" fmla="*/ 14 w 14"/>
                  <a:gd name="T21" fmla="*/ 8 h 15"/>
                  <a:gd name="T22" fmla="*/ 14 w 14"/>
                  <a:gd name="T23" fmla="*/ 8 h 15"/>
                  <a:gd name="T24" fmla="*/ 14 w 14"/>
                  <a:gd name="T25" fmla="*/ 15 h 15"/>
                  <a:gd name="T26" fmla="*/ 7 w 14"/>
                  <a:gd name="T27" fmla="*/ 8 h 15"/>
                  <a:gd name="T28" fmla="*/ 7 w 14"/>
                  <a:gd name="T29" fmla="*/ 15 h 15"/>
                  <a:gd name="T30" fmla="*/ 7 w 14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156"/>
              <p:cNvSpPr>
                <a:spLocks/>
              </p:cNvSpPr>
              <p:nvPr/>
            </p:nvSpPr>
            <p:spPr bwMode="auto">
              <a:xfrm>
                <a:off x="1647031" y="2851101"/>
                <a:ext cx="22225" cy="12700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0 w 14"/>
                  <a:gd name="T5" fmla="*/ 8 h 8"/>
                  <a:gd name="T6" fmla="*/ 0 w 14"/>
                  <a:gd name="T7" fmla="*/ 0 h 8"/>
                  <a:gd name="T8" fmla="*/ 0 w 14"/>
                  <a:gd name="T9" fmla="*/ 0 h 8"/>
                  <a:gd name="T10" fmla="*/ 0 w 14"/>
                  <a:gd name="T11" fmla="*/ 0 h 8"/>
                  <a:gd name="T12" fmla="*/ 7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7 w 14"/>
                  <a:gd name="T19" fmla="*/ 0 h 8"/>
                  <a:gd name="T20" fmla="*/ 14 w 14"/>
                  <a:gd name="T21" fmla="*/ 8 h 8"/>
                  <a:gd name="T22" fmla="*/ 7 w 14"/>
                  <a:gd name="T23" fmla="*/ 8 h 8"/>
                  <a:gd name="T24" fmla="*/ 7 w 14"/>
                  <a:gd name="T25" fmla="*/ 8 h 8"/>
                  <a:gd name="T26" fmla="*/ 7 w 14"/>
                  <a:gd name="T27" fmla="*/ 8 h 8"/>
                  <a:gd name="T28" fmla="*/ 0 w 14"/>
                  <a:gd name="T29" fmla="*/ 8 h 8"/>
                  <a:gd name="T30" fmla="*/ 0 w 14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157"/>
              <p:cNvSpPr>
                <a:spLocks/>
              </p:cNvSpPr>
              <p:nvPr/>
            </p:nvSpPr>
            <p:spPr bwMode="auto">
              <a:xfrm>
                <a:off x="1658144" y="2874913"/>
                <a:ext cx="0" cy="11113"/>
              </a:xfrm>
              <a:custGeom>
                <a:avLst/>
                <a:gdLst>
                  <a:gd name="T0" fmla="*/ 7 h 7"/>
                  <a:gd name="T1" fmla="*/ 7 h 7"/>
                  <a:gd name="T2" fmla="*/ 7 h 7"/>
                  <a:gd name="T3" fmla="*/ 7 h 7"/>
                  <a:gd name="T4" fmla="*/ 7 h 7"/>
                  <a:gd name="T5" fmla="*/ 7 h 7"/>
                  <a:gd name="T6" fmla="*/ 0 h 7"/>
                  <a:gd name="T7" fmla="*/ 7 h 7"/>
                  <a:gd name="T8" fmla="*/ 7 h 7"/>
                  <a:gd name="T9" fmla="*/ 7 h 7"/>
                  <a:gd name="T10" fmla="*/ 7 h 7"/>
                  <a:gd name="T11" fmla="*/ 7 h 7"/>
                  <a:gd name="T12" fmla="*/ 7 h 7"/>
                  <a:gd name="T13" fmla="*/ 7 h 7"/>
                  <a:gd name="T14" fmla="*/ 7 h 7"/>
                  <a:gd name="T15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158"/>
              <p:cNvSpPr>
                <a:spLocks/>
              </p:cNvSpPr>
              <p:nvPr/>
            </p:nvSpPr>
            <p:spPr bwMode="auto">
              <a:xfrm>
                <a:off x="1612106" y="2886026"/>
                <a:ext cx="34925" cy="33338"/>
              </a:xfrm>
              <a:custGeom>
                <a:avLst/>
                <a:gdLst>
                  <a:gd name="T0" fmla="*/ 7 w 22"/>
                  <a:gd name="T1" fmla="*/ 21 h 21"/>
                  <a:gd name="T2" fmla="*/ 7 w 22"/>
                  <a:gd name="T3" fmla="*/ 14 h 21"/>
                  <a:gd name="T4" fmla="*/ 0 w 22"/>
                  <a:gd name="T5" fmla="*/ 14 h 21"/>
                  <a:gd name="T6" fmla="*/ 0 w 22"/>
                  <a:gd name="T7" fmla="*/ 7 h 21"/>
                  <a:gd name="T8" fmla="*/ 0 w 22"/>
                  <a:gd name="T9" fmla="*/ 0 h 21"/>
                  <a:gd name="T10" fmla="*/ 7 w 22"/>
                  <a:gd name="T11" fmla="*/ 0 h 21"/>
                  <a:gd name="T12" fmla="*/ 7 w 22"/>
                  <a:gd name="T13" fmla="*/ 0 h 21"/>
                  <a:gd name="T14" fmla="*/ 15 w 22"/>
                  <a:gd name="T15" fmla="*/ 0 h 21"/>
                  <a:gd name="T16" fmla="*/ 15 w 22"/>
                  <a:gd name="T17" fmla="*/ 0 h 21"/>
                  <a:gd name="T18" fmla="*/ 15 w 22"/>
                  <a:gd name="T19" fmla="*/ 7 h 21"/>
                  <a:gd name="T20" fmla="*/ 22 w 22"/>
                  <a:gd name="T21" fmla="*/ 14 h 21"/>
                  <a:gd name="T22" fmla="*/ 15 w 22"/>
                  <a:gd name="T23" fmla="*/ 14 h 21"/>
                  <a:gd name="T24" fmla="*/ 15 w 22"/>
                  <a:gd name="T25" fmla="*/ 21 h 21"/>
                  <a:gd name="T26" fmla="*/ 7 w 22"/>
                  <a:gd name="T27" fmla="*/ 14 h 21"/>
                  <a:gd name="T28" fmla="*/ 7 w 22"/>
                  <a:gd name="T29" fmla="*/ 21 h 21"/>
                  <a:gd name="T30" fmla="*/ 7 w 22"/>
                  <a:gd name="T3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1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159"/>
              <p:cNvSpPr>
                <a:spLocks/>
              </p:cNvSpPr>
              <p:nvPr/>
            </p:nvSpPr>
            <p:spPr bwMode="auto">
              <a:xfrm>
                <a:off x="1556544" y="2420888"/>
                <a:ext cx="157163" cy="158750"/>
              </a:xfrm>
              <a:custGeom>
                <a:avLst/>
                <a:gdLst>
                  <a:gd name="T0" fmla="*/ 50 w 99"/>
                  <a:gd name="T1" fmla="*/ 0 h 100"/>
                  <a:gd name="T2" fmla="*/ 64 w 99"/>
                  <a:gd name="T3" fmla="*/ 28 h 100"/>
                  <a:gd name="T4" fmla="*/ 92 w 99"/>
                  <a:gd name="T5" fmla="*/ 14 h 100"/>
                  <a:gd name="T6" fmla="*/ 78 w 99"/>
                  <a:gd name="T7" fmla="*/ 43 h 100"/>
                  <a:gd name="T8" fmla="*/ 99 w 99"/>
                  <a:gd name="T9" fmla="*/ 64 h 100"/>
                  <a:gd name="T10" fmla="*/ 71 w 99"/>
                  <a:gd name="T11" fmla="*/ 64 h 100"/>
                  <a:gd name="T12" fmla="*/ 71 w 99"/>
                  <a:gd name="T13" fmla="*/ 100 h 100"/>
                  <a:gd name="T14" fmla="*/ 50 w 99"/>
                  <a:gd name="T15" fmla="*/ 79 h 100"/>
                  <a:gd name="T16" fmla="*/ 28 w 99"/>
                  <a:gd name="T17" fmla="*/ 100 h 100"/>
                  <a:gd name="T18" fmla="*/ 28 w 99"/>
                  <a:gd name="T19" fmla="*/ 64 h 100"/>
                  <a:gd name="T20" fmla="*/ 0 w 99"/>
                  <a:gd name="T21" fmla="*/ 64 h 100"/>
                  <a:gd name="T22" fmla="*/ 28 w 99"/>
                  <a:gd name="T23" fmla="*/ 43 h 100"/>
                  <a:gd name="T24" fmla="*/ 7 w 99"/>
                  <a:gd name="T25" fmla="*/ 14 h 100"/>
                  <a:gd name="T26" fmla="*/ 42 w 99"/>
                  <a:gd name="T27" fmla="*/ 28 h 100"/>
                  <a:gd name="T28" fmla="*/ 50 w 99"/>
                  <a:gd name="T29" fmla="*/ 0 h 100"/>
                  <a:gd name="T30" fmla="*/ 50 w 99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00">
                    <a:moveTo>
                      <a:pt x="50" y="0"/>
                    </a:moveTo>
                    <a:lnTo>
                      <a:pt x="64" y="28"/>
                    </a:lnTo>
                    <a:lnTo>
                      <a:pt x="92" y="14"/>
                    </a:lnTo>
                    <a:lnTo>
                      <a:pt x="78" y="43"/>
                    </a:lnTo>
                    <a:lnTo>
                      <a:pt x="99" y="64"/>
                    </a:lnTo>
                    <a:lnTo>
                      <a:pt x="71" y="64"/>
                    </a:lnTo>
                    <a:lnTo>
                      <a:pt x="71" y="100"/>
                    </a:lnTo>
                    <a:lnTo>
                      <a:pt x="50" y="79"/>
                    </a:lnTo>
                    <a:lnTo>
                      <a:pt x="28" y="100"/>
                    </a:lnTo>
                    <a:lnTo>
                      <a:pt x="28" y="64"/>
                    </a:lnTo>
                    <a:lnTo>
                      <a:pt x="0" y="64"/>
                    </a:lnTo>
                    <a:lnTo>
                      <a:pt x="28" y="43"/>
                    </a:lnTo>
                    <a:lnTo>
                      <a:pt x="7" y="14"/>
                    </a:lnTo>
                    <a:lnTo>
                      <a:pt x="42" y="28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160"/>
              <p:cNvSpPr>
                <a:spLocks/>
              </p:cNvSpPr>
              <p:nvPr/>
            </p:nvSpPr>
            <p:spPr bwMode="auto">
              <a:xfrm>
                <a:off x="1397794" y="3430538"/>
                <a:ext cx="68263" cy="79375"/>
              </a:xfrm>
              <a:custGeom>
                <a:avLst/>
                <a:gdLst>
                  <a:gd name="T0" fmla="*/ 6 w 6"/>
                  <a:gd name="T1" fmla="*/ 0 h 7"/>
                  <a:gd name="T2" fmla="*/ 6 w 6"/>
                  <a:gd name="T3" fmla="*/ 1 h 7"/>
                  <a:gd name="T4" fmla="*/ 6 w 6"/>
                  <a:gd name="T5" fmla="*/ 4 h 7"/>
                  <a:gd name="T6" fmla="*/ 6 w 6"/>
                  <a:gd name="T7" fmla="*/ 5 h 7"/>
                  <a:gd name="T8" fmla="*/ 4 w 6"/>
                  <a:gd name="T9" fmla="*/ 6 h 7"/>
                  <a:gd name="T10" fmla="*/ 2 w 6"/>
                  <a:gd name="T11" fmla="*/ 6 h 7"/>
                  <a:gd name="T12" fmla="*/ 1 w 6"/>
                  <a:gd name="T13" fmla="*/ 5 h 7"/>
                  <a:gd name="T14" fmla="*/ 1 w 6"/>
                  <a:gd name="T15" fmla="*/ 2 h 7"/>
                  <a:gd name="T16" fmla="*/ 0 w 6"/>
                  <a:gd name="T17" fmla="*/ 2 h 7"/>
                  <a:gd name="T18" fmla="*/ 0 w 6"/>
                  <a:gd name="T19" fmla="*/ 2 h 7"/>
                  <a:gd name="T20" fmla="*/ 3 w 6"/>
                  <a:gd name="T21" fmla="*/ 1 h 7"/>
                  <a:gd name="T22" fmla="*/ 3 w 6"/>
                  <a:gd name="T23" fmla="*/ 1 h 7"/>
                  <a:gd name="T24" fmla="*/ 2 w 6"/>
                  <a:gd name="T25" fmla="*/ 2 h 7"/>
                  <a:gd name="T26" fmla="*/ 3 w 6"/>
                  <a:gd name="T27" fmla="*/ 5 h 7"/>
                  <a:gd name="T28" fmla="*/ 5 w 6"/>
                  <a:gd name="T29" fmla="*/ 6 h 7"/>
                  <a:gd name="T30" fmla="*/ 6 w 6"/>
                  <a:gd name="T31" fmla="*/ 4 h 7"/>
                  <a:gd name="T32" fmla="*/ 5 w 6"/>
                  <a:gd name="T33" fmla="*/ 1 h 7"/>
                  <a:gd name="T34" fmla="*/ 4 w 6"/>
                  <a:gd name="T35" fmla="*/ 1 h 7"/>
                  <a:gd name="T36" fmla="*/ 4 w 6"/>
                  <a:gd name="T37" fmla="*/ 1 h 7"/>
                  <a:gd name="T38" fmla="*/ 6 w 6"/>
                  <a:gd name="T39" fmla="*/ 0 h 7"/>
                  <a:gd name="T40" fmla="*/ 6 w 6"/>
                  <a:gd name="T4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5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161"/>
              <p:cNvSpPr>
                <a:spLocks/>
              </p:cNvSpPr>
              <p:nvPr/>
            </p:nvSpPr>
            <p:spPr bwMode="auto">
              <a:xfrm>
                <a:off x="1477169" y="3419426"/>
                <a:ext cx="57150" cy="79375"/>
              </a:xfrm>
              <a:custGeom>
                <a:avLst/>
                <a:gdLst>
                  <a:gd name="T0" fmla="*/ 4 w 5"/>
                  <a:gd name="T1" fmla="*/ 2 h 7"/>
                  <a:gd name="T2" fmla="*/ 2 w 5"/>
                  <a:gd name="T3" fmla="*/ 1 h 7"/>
                  <a:gd name="T4" fmla="*/ 1 w 5"/>
                  <a:gd name="T5" fmla="*/ 2 h 7"/>
                  <a:gd name="T6" fmla="*/ 2 w 5"/>
                  <a:gd name="T7" fmla="*/ 3 h 7"/>
                  <a:gd name="T8" fmla="*/ 4 w 5"/>
                  <a:gd name="T9" fmla="*/ 3 h 7"/>
                  <a:gd name="T10" fmla="*/ 5 w 5"/>
                  <a:gd name="T11" fmla="*/ 4 h 7"/>
                  <a:gd name="T12" fmla="*/ 3 w 5"/>
                  <a:gd name="T13" fmla="*/ 6 h 7"/>
                  <a:gd name="T14" fmla="*/ 1 w 5"/>
                  <a:gd name="T15" fmla="*/ 6 h 7"/>
                  <a:gd name="T16" fmla="*/ 1 w 5"/>
                  <a:gd name="T17" fmla="*/ 7 h 7"/>
                  <a:gd name="T18" fmla="*/ 1 w 5"/>
                  <a:gd name="T19" fmla="*/ 7 h 7"/>
                  <a:gd name="T20" fmla="*/ 0 w 5"/>
                  <a:gd name="T21" fmla="*/ 5 h 7"/>
                  <a:gd name="T22" fmla="*/ 1 w 5"/>
                  <a:gd name="T23" fmla="*/ 5 h 7"/>
                  <a:gd name="T24" fmla="*/ 3 w 5"/>
                  <a:gd name="T25" fmla="*/ 6 h 7"/>
                  <a:gd name="T26" fmla="*/ 4 w 5"/>
                  <a:gd name="T27" fmla="*/ 5 h 7"/>
                  <a:gd name="T28" fmla="*/ 3 w 5"/>
                  <a:gd name="T29" fmla="*/ 4 h 7"/>
                  <a:gd name="T30" fmla="*/ 2 w 5"/>
                  <a:gd name="T31" fmla="*/ 4 h 7"/>
                  <a:gd name="T32" fmla="*/ 0 w 5"/>
                  <a:gd name="T33" fmla="*/ 3 h 7"/>
                  <a:gd name="T34" fmla="*/ 2 w 5"/>
                  <a:gd name="T35" fmla="*/ 1 h 7"/>
                  <a:gd name="T36" fmla="*/ 3 w 5"/>
                  <a:gd name="T37" fmla="*/ 1 h 7"/>
                  <a:gd name="T38" fmla="*/ 3 w 5"/>
                  <a:gd name="T39" fmla="*/ 0 h 7"/>
                  <a:gd name="T40" fmla="*/ 4 w 5"/>
                  <a:gd name="T41" fmla="*/ 0 h 7"/>
                  <a:gd name="T42" fmla="*/ 4 w 5"/>
                  <a:gd name="T43" fmla="*/ 2 h 7"/>
                  <a:gd name="T44" fmla="*/ 4 w 5"/>
                  <a:gd name="T4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5"/>
                      <a:pt x="5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1534319" y="3419426"/>
                <a:ext cx="66675" cy="57150"/>
              </a:xfrm>
              <a:custGeom>
                <a:avLst/>
                <a:gdLst>
                  <a:gd name="T0" fmla="*/ 5 w 6"/>
                  <a:gd name="T1" fmla="*/ 5 h 5"/>
                  <a:gd name="T2" fmla="*/ 2 w 6"/>
                  <a:gd name="T3" fmla="*/ 5 h 5"/>
                  <a:gd name="T4" fmla="*/ 2 w 6"/>
                  <a:gd name="T5" fmla="*/ 5 h 5"/>
                  <a:gd name="T6" fmla="*/ 2 w 6"/>
                  <a:gd name="T7" fmla="*/ 4 h 5"/>
                  <a:gd name="T8" fmla="*/ 2 w 6"/>
                  <a:gd name="T9" fmla="*/ 0 h 5"/>
                  <a:gd name="T10" fmla="*/ 0 w 6"/>
                  <a:gd name="T11" fmla="*/ 2 h 5"/>
                  <a:gd name="T12" fmla="*/ 0 w 6"/>
                  <a:gd name="T13" fmla="*/ 2 h 5"/>
                  <a:gd name="T14" fmla="*/ 0 w 6"/>
                  <a:gd name="T15" fmla="*/ 0 h 5"/>
                  <a:gd name="T16" fmla="*/ 6 w 6"/>
                  <a:gd name="T17" fmla="*/ 0 h 5"/>
                  <a:gd name="T18" fmla="*/ 6 w 6"/>
                  <a:gd name="T19" fmla="*/ 1 h 5"/>
                  <a:gd name="T20" fmla="*/ 5 w 6"/>
                  <a:gd name="T21" fmla="*/ 1 h 5"/>
                  <a:gd name="T22" fmla="*/ 4 w 6"/>
                  <a:gd name="T23" fmla="*/ 0 h 5"/>
                  <a:gd name="T24" fmla="*/ 4 w 6"/>
                  <a:gd name="T25" fmla="*/ 4 h 5"/>
                  <a:gd name="T26" fmla="*/ 5 w 6"/>
                  <a:gd name="T27" fmla="*/ 5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163"/>
              <p:cNvSpPr>
                <a:spLocks noEditPoints="1"/>
              </p:cNvSpPr>
              <p:nvPr/>
            </p:nvSpPr>
            <p:spPr bwMode="auto">
              <a:xfrm>
                <a:off x="1600994" y="3419426"/>
                <a:ext cx="79375" cy="57150"/>
              </a:xfrm>
              <a:custGeom>
                <a:avLst/>
                <a:gdLst>
                  <a:gd name="T0" fmla="*/ 7 w 7"/>
                  <a:gd name="T1" fmla="*/ 5 h 5"/>
                  <a:gd name="T2" fmla="*/ 5 w 7"/>
                  <a:gd name="T3" fmla="*/ 5 h 5"/>
                  <a:gd name="T4" fmla="*/ 3 w 7"/>
                  <a:gd name="T5" fmla="*/ 2 h 5"/>
                  <a:gd name="T6" fmla="*/ 3 w 7"/>
                  <a:gd name="T7" fmla="*/ 2 h 5"/>
                  <a:gd name="T8" fmla="*/ 3 w 7"/>
                  <a:gd name="T9" fmla="*/ 4 h 5"/>
                  <a:gd name="T10" fmla="*/ 3 w 7"/>
                  <a:gd name="T11" fmla="*/ 5 h 5"/>
                  <a:gd name="T12" fmla="*/ 3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1 w 7"/>
                  <a:gd name="T19" fmla="*/ 4 h 5"/>
                  <a:gd name="T20" fmla="*/ 1 w 7"/>
                  <a:gd name="T21" fmla="*/ 0 h 5"/>
                  <a:gd name="T22" fmla="*/ 0 w 7"/>
                  <a:gd name="T23" fmla="*/ 0 h 5"/>
                  <a:gd name="T24" fmla="*/ 0 w 7"/>
                  <a:gd name="T25" fmla="*/ 0 h 5"/>
                  <a:gd name="T26" fmla="*/ 3 w 7"/>
                  <a:gd name="T27" fmla="*/ 0 h 5"/>
                  <a:gd name="T28" fmla="*/ 6 w 7"/>
                  <a:gd name="T29" fmla="*/ 1 h 5"/>
                  <a:gd name="T30" fmla="*/ 5 w 7"/>
                  <a:gd name="T31" fmla="*/ 2 h 5"/>
                  <a:gd name="T32" fmla="*/ 6 w 7"/>
                  <a:gd name="T33" fmla="*/ 5 h 5"/>
                  <a:gd name="T34" fmla="*/ 7 w 7"/>
                  <a:gd name="T35" fmla="*/ 5 h 5"/>
                  <a:gd name="T36" fmla="*/ 7 w 7"/>
                  <a:gd name="T37" fmla="*/ 5 h 5"/>
                  <a:gd name="T38" fmla="*/ 3 w 7"/>
                  <a:gd name="T39" fmla="*/ 2 h 5"/>
                  <a:gd name="T40" fmla="*/ 4 w 7"/>
                  <a:gd name="T41" fmla="*/ 1 h 5"/>
                  <a:gd name="T42" fmla="*/ 3 w 7"/>
                  <a:gd name="T43" fmla="*/ 0 h 5"/>
                  <a:gd name="T44" fmla="*/ 3 w 7"/>
                  <a:gd name="T45" fmla="*/ 0 h 5"/>
                  <a:gd name="T46" fmla="*/ 3 w 7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3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164"/>
              <p:cNvSpPr>
                <a:spLocks noEditPoints="1"/>
              </p:cNvSpPr>
              <p:nvPr/>
            </p:nvSpPr>
            <p:spPr bwMode="auto">
              <a:xfrm>
                <a:off x="1680369" y="3419426"/>
                <a:ext cx="68263" cy="68263"/>
              </a:xfrm>
              <a:custGeom>
                <a:avLst/>
                <a:gdLst>
                  <a:gd name="T0" fmla="*/ 6 w 6"/>
                  <a:gd name="T1" fmla="*/ 6 h 6"/>
                  <a:gd name="T2" fmla="*/ 3 w 6"/>
                  <a:gd name="T3" fmla="*/ 5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5 h 6"/>
                  <a:gd name="T16" fmla="*/ 2 w 6"/>
                  <a:gd name="T17" fmla="*/ 5 h 6"/>
                  <a:gd name="T18" fmla="*/ 0 w 6"/>
                  <a:gd name="T19" fmla="*/ 5 h 6"/>
                  <a:gd name="T20" fmla="*/ 0 w 6"/>
                  <a:gd name="T21" fmla="*/ 5 h 6"/>
                  <a:gd name="T22" fmla="*/ 1 w 6"/>
                  <a:gd name="T23" fmla="*/ 4 h 6"/>
                  <a:gd name="T24" fmla="*/ 3 w 6"/>
                  <a:gd name="T25" fmla="*/ 0 h 6"/>
                  <a:gd name="T26" fmla="*/ 4 w 6"/>
                  <a:gd name="T27" fmla="*/ 0 h 6"/>
                  <a:gd name="T28" fmla="*/ 5 w 6"/>
                  <a:gd name="T29" fmla="*/ 4 h 6"/>
                  <a:gd name="T30" fmla="*/ 6 w 6"/>
                  <a:gd name="T31" fmla="*/ 6 h 6"/>
                  <a:gd name="T32" fmla="*/ 6 w 6"/>
                  <a:gd name="T33" fmla="*/ 6 h 6"/>
                  <a:gd name="T34" fmla="*/ 3 w 6"/>
                  <a:gd name="T35" fmla="*/ 4 h 6"/>
                  <a:gd name="T36" fmla="*/ 3 w 6"/>
                  <a:gd name="T37" fmla="*/ 2 h 6"/>
                  <a:gd name="T38" fmla="*/ 2 w 6"/>
                  <a:gd name="T39" fmla="*/ 3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1748631" y="3430538"/>
                <a:ext cx="66675" cy="68263"/>
              </a:xfrm>
              <a:custGeom>
                <a:avLst/>
                <a:gdLst>
                  <a:gd name="T0" fmla="*/ 5 w 6"/>
                  <a:gd name="T1" fmla="*/ 6 h 6"/>
                  <a:gd name="T2" fmla="*/ 0 w 6"/>
                  <a:gd name="T3" fmla="*/ 5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1 h 6"/>
                  <a:gd name="T10" fmla="*/ 1 w 6"/>
                  <a:gd name="T11" fmla="*/ 0 h 6"/>
                  <a:gd name="T12" fmla="*/ 1 w 6"/>
                  <a:gd name="T13" fmla="*/ 0 h 6"/>
                  <a:gd name="T14" fmla="*/ 4 w 6"/>
                  <a:gd name="T15" fmla="*/ 0 h 6"/>
                  <a:gd name="T16" fmla="*/ 4 w 6"/>
                  <a:gd name="T17" fmla="*/ 0 h 6"/>
                  <a:gd name="T18" fmla="*/ 3 w 6"/>
                  <a:gd name="T19" fmla="*/ 1 h 6"/>
                  <a:gd name="T20" fmla="*/ 3 w 6"/>
                  <a:gd name="T21" fmla="*/ 5 h 6"/>
                  <a:gd name="T22" fmla="*/ 3 w 6"/>
                  <a:gd name="T23" fmla="*/ 5 h 6"/>
                  <a:gd name="T24" fmla="*/ 6 w 6"/>
                  <a:gd name="T25" fmla="*/ 4 h 6"/>
                  <a:gd name="T26" fmla="*/ 6 w 6"/>
                  <a:gd name="T27" fmla="*/ 4 h 6"/>
                  <a:gd name="T28" fmla="*/ 5 w 6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1815306" y="3441651"/>
                <a:ext cx="46038" cy="68263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5 h 6"/>
                  <a:gd name="T4" fmla="*/ 0 w 4"/>
                  <a:gd name="T5" fmla="*/ 5 h 6"/>
                  <a:gd name="T6" fmla="*/ 1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  <a:gd name="T12" fmla="*/ 1 w 4"/>
                  <a:gd name="T13" fmla="*/ 0 h 6"/>
                  <a:gd name="T14" fmla="*/ 4 w 4"/>
                  <a:gd name="T15" fmla="*/ 0 h 6"/>
                  <a:gd name="T16" fmla="*/ 4 w 4"/>
                  <a:gd name="T17" fmla="*/ 1 h 6"/>
                  <a:gd name="T18" fmla="*/ 3 w 4"/>
                  <a:gd name="T19" fmla="*/ 1 h 6"/>
                  <a:gd name="T20" fmla="*/ 2 w 4"/>
                  <a:gd name="T21" fmla="*/ 5 h 6"/>
                  <a:gd name="T22" fmla="*/ 3 w 4"/>
                  <a:gd name="T23" fmla="*/ 6 h 6"/>
                  <a:gd name="T24" fmla="*/ 3 w 4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167"/>
              <p:cNvSpPr>
                <a:spLocks noEditPoints="1"/>
              </p:cNvSpPr>
              <p:nvPr/>
            </p:nvSpPr>
            <p:spPr bwMode="auto">
              <a:xfrm>
                <a:off x="1848644" y="3452763"/>
                <a:ext cx="79375" cy="68263"/>
              </a:xfrm>
              <a:custGeom>
                <a:avLst/>
                <a:gdLst>
                  <a:gd name="T0" fmla="*/ 7 w 7"/>
                  <a:gd name="T1" fmla="*/ 6 h 6"/>
                  <a:gd name="T2" fmla="*/ 4 w 7"/>
                  <a:gd name="T3" fmla="*/ 5 h 6"/>
                  <a:gd name="T4" fmla="*/ 4 w 7"/>
                  <a:gd name="T5" fmla="*/ 5 h 6"/>
                  <a:gd name="T6" fmla="*/ 4 w 7"/>
                  <a:gd name="T7" fmla="*/ 5 h 6"/>
                  <a:gd name="T8" fmla="*/ 4 w 7"/>
                  <a:gd name="T9" fmla="*/ 4 h 6"/>
                  <a:gd name="T10" fmla="*/ 2 w 7"/>
                  <a:gd name="T11" fmla="*/ 4 h 6"/>
                  <a:gd name="T12" fmla="*/ 1 w 7"/>
                  <a:gd name="T13" fmla="*/ 4 h 6"/>
                  <a:gd name="T14" fmla="*/ 2 w 7"/>
                  <a:gd name="T15" fmla="*/ 5 h 6"/>
                  <a:gd name="T16" fmla="*/ 2 w 7"/>
                  <a:gd name="T17" fmla="*/ 5 h 6"/>
                  <a:gd name="T18" fmla="*/ 0 w 7"/>
                  <a:gd name="T19" fmla="*/ 5 h 6"/>
                  <a:gd name="T20" fmla="*/ 0 w 7"/>
                  <a:gd name="T21" fmla="*/ 5 h 6"/>
                  <a:gd name="T22" fmla="*/ 1 w 7"/>
                  <a:gd name="T23" fmla="*/ 4 h 6"/>
                  <a:gd name="T24" fmla="*/ 4 w 7"/>
                  <a:gd name="T25" fmla="*/ 0 h 6"/>
                  <a:gd name="T26" fmla="*/ 4 w 7"/>
                  <a:gd name="T27" fmla="*/ 0 h 6"/>
                  <a:gd name="T28" fmla="*/ 6 w 7"/>
                  <a:gd name="T29" fmla="*/ 4 h 6"/>
                  <a:gd name="T30" fmla="*/ 7 w 7"/>
                  <a:gd name="T31" fmla="*/ 5 h 6"/>
                  <a:gd name="T32" fmla="*/ 7 w 7"/>
                  <a:gd name="T33" fmla="*/ 6 h 6"/>
                  <a:gd name="T34" fmla="*/ 4 w 7"/>
                  <a:gd name="T35" fmla="*/ 3 h 6"/>
                  <a:gd name="T36" fmla="*/ 3 w 7"/>
                  <a:gd name="T37" fmla="*/ 1 h 6"/>
                  <a:gd name="T38" fmla="*/ 2 w 7"/>
                  <a:gd name="T39" fmla="*/ 3 h 6"/>
                  <a:gd name="T40" fmla="*/ 4 w 7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168"/>
              <p:cNvSpPr>
                <a:spLocks noEditPoints="1"/>
              </p:cNvSpPr>
              <p:nvPr/>
            </p:nvSpPr>
            <p:spPr bwMode="auto">
              <a:xfrm>
                <a:off x="1612106" y="2771726"/>
                <a:ext cx="34925" cy="3492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2 h 3"/>
                  <a:gd name="T20" fmla="*/ 2 w 3"/>
                  <a:gd name="T21" fmla="*/ 2 h 3"/>
                  <a:gd name="T22" fmla="*/ 1 w 3"/>
                  <a:gd name="T23" fmla="*/ 2 h 3"/>
                  <a:gd name="T24" fmla="*/ 2 w 3"/>
                  <a:gd name="T25" fmla="*/ 1 h 3"/>
                  <a:gd name="T26" fmla="*/ 3 w 3"/>
                  <a:gd name="T27" fmla="*/ 2 h 3"/>
                  <a:gd name="T28" fmla="*/ 2 w 3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2" y="2"/>
                      <a:pt x="2" y="0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Oval 169"/>
              <p:cNvSpPr>
                <a:spLocks noChangeArrowheads="1"/>
              </p:cNvSpPr>
              <p:nvPr/>
            </p:nvSpPr>
            <p:spPr bwMode="auto">
              <a:xfrm>
                <a:off x="1826419" y="3033663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Oval 170"/>
              <p:cNvSpPr>
                <a:spLocks noChangeArrowheads="1"/>
              </p:cNvSpPr>
              <p:nvPr/>
            </p:nvSpPr>
            <p:spPr bwMode="auto">
              <a:xfrm>
                <a:off x="1793081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Oval 171"/>
              <p:cNvSpPr>
                <a:spLocks noChangeArrowheads="1"/>
              </p:cNvSpPr>
              <p:nvPr/>
            </p:nvSpPr>
            <p:spPr bwMode="auto">
              <a:xfrm>
                <a:off x="147716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Oval 172"/>
              <p:cNvSpPr>
                <a:spLocks noChangeArrowheads="1"/>
              </p:cNvSpPr>
              <p:nvPr/>
            </p:nvSpPr>
            <p:spPr bwMode="auto">
              <a:xfrm>
                <a:off x="1556544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Oval 173"/>
              <p:cNvSpPr>
                <a:spLocks noChangeArrowheads="1"/>
              </p:cNvSpPr>
              <p:nvPr/>
            </p:nvSpPr>
            <p:spPr bwMode="auto">
              <a:xfrm>
                <a:off x="1635919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Oval 174"/>
              <p:cNvSpPr>
                <a:spLocks noChangeArrowheads="1"/>
              </p:cNvSpPr>
              <p:nvPr/>
            </p:nvSpPr>
            <p:spPr bwMode="auto">
              <a:xfrm>
                <a:off x="1713706" y="2738388"/>
                <a:ext cx="15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Oval 175"/>
              <p:cNvSpPr>
                <a:spLocks noChangeArrowheads="1"/>
              </p:cNvSpPr>
              <p:nvPr/>
            </p:nvSpPr>
            <p:spPr bwMode="auto">
              <a:xfrm>
                <a:off x="1477169" y="2839988"/>
                <a:ext cx="1588" cy="23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176"/>
              <p:cNvSpPr>
                <a:spLocks/>
              </p:cNvSpPr>
              <p:nvPr/>
            </p:nvSpPr>
            <p:spPr bwMode="auto">
              <a:xfrm>
                <a:off x="1477169" y="2954288"/>
                <a:ext cx="0" cy="1111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Oval 177"/>
              <p:cNvSpPr>
                <a:spLocks noChangeArrowheads="1"/>
              </p:cNvSpPr>
              <p:nvPr/>
            </p:nvSpPr>
            <p:spPr bwMode="auto">
              <a:xfrm>
                <a:off x="1488281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Oval 178"/>
              <p:cNvSpPr>
                <a:spLocks noChangeArrowheads="1"/>
              </p:cNvSpPr>
              <p:nvPr/>
            </p:nvSpPr>
            <p:spPr bwMode="auto">
              <a:xfrm>
                <a:off x="1556544" y="3078113"/>
                <a:ext cx="1588" cy="127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1793081" y="2839988"/>
                <a:ext cx="11113" cy="2381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1793081" y="2954288"/>
                <a:ext cx="11113" cy="1111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Oval 181"/>
              <p:cNvSpPr>
                <a:spLocks noChangeArrowheads="1"/>
              </p:cNvSpPr>
              <p:nvPr/>
            </p:nvSpPr>
            <p:spPr bwMode="auto">
              <a:xfrm>
                <a:off x="1781969" y="3033663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182"/>
              <p:cNvSpPr>
                <a:spLocks/>
              </p:cNvSpPr>
              <p:nvPr/>
            </p:nvSpPr>
            <p:spPr bwMode="auto">
              <a:xfrm>
                <a:off x="1713706" y="3078113"/>
                <a:ext cx="11113" cy="1270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Oval 183"/>
              <p:cNvSpPr>
                <a:spLocks noChangeArrowheads="1"/>
              </p:cNvSpPr>
              <p:nvPr/>
            </p:nvSpPr>
            <p:spPr bwMode="auto">
              <a:xfrm>
                <a:off x="1635919" y="3124151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84"/>
              <p:cNvSpPr>
                <a:spLocks/>
              </p:cNvSpPr>
              <p:nvPr/>
            </p:nvSpPr>
            <p:spPr bwMode="auto">
              <a:xfrm>
                <a:off x="1691481" y="2954288"/>
                <a:ext cx="79375" cy="79375"/>
              </a:xfrm>
              <a:custGeom>
                <a:avLst/>
                <a:gdLst>
                  <a:gd name="T0" fmla="*/ 7 w 7"/>
                  <a:gd name="T1" fmla="*/ 1 h 7"/>
                  <a:gd name="T2" fmla="*/ 7 w 7"/>
                  <a:gd name="T3" fmla="*/ 1 h 7"/>
                  <a:gd name="T4" fmla="*/ 7 w 7"/>
                  <a:gd name="T5" fmla="*/ 1 h 7"/>
                  <a:gd name="T6" fmla="*/ 7 w 7"/>
                  <a:gd name="T7" fmla="*/ 0 h 7"/>
                  <a:gd name="T8" fmla="*/ 5 w 7"/>
                  <a:gd name="T9" fmla="*/ 1 h 7"/>
                  <a:gd name="T10" fmla="*/ 6 w 7"/>
                  <a:gd name="T11" fmla="*/ 2 h 7"/>
                  <a:gd name="T12" fmla="*/ 6 w 7"/>
                  <a:gd name="T13" fmla="*/ 3 h 7"/>
                  <a:gd name="T14" fmla="*/ 6 w 7"/>
                  <a:gd name="T15" fmla="*/ 3 h 7"/>
                  <a:gd name="T16" fmla="*/ 4 w 7"/>
                  <a:gd name="T17" fmla="*/ 3 h 7"/>
                  <a:gd name="T18" fmla="*/ 4 w 7"/>
                  <a:gd name="T19" fmla="*/ 1 h 7"/>
                  <a:gd name="T20" fmla="*/ 4 w 7"/>
                  <a:gd name="T21" fmla="*/ 0 h 7"/>
                  <a:gd name="T22" fmla="*/ 3 w 7"/>
                  <a:gd name="T23" fmla="*/ 0 h 7"/>
                  <a:gd name="T24" fmla="*/ 1 w 7"/>
                  <a:gd name="T25" fmla="*/ 1 h 7"/>
                  <a:gd name="T26" fmla="*/ 2 w 7"/>
                  <a:gd name="T27" fmla="*/ 2 h 7"/>
                  <a:gd name="T28" fmla="*/ 2 w 7"/>
                  <a:gd name="T29" fmla="*/ 2 h 7"/>
                  <a:gd name="T30" fmla="*/ 1 w 7"/>
                  <a:gd name="T31" fmla="*/ 2 h 7"/>
                  <a:gd name="T32" fmla="*/ 2 w 7"/>
                  <a:gd name="T33" fmla="*/ 2 h 7"/>
                  <a:gd name="T34" fmla="*/ 1 w 7"/>
                  <a:gd name="T35" fmla="*/ 2 h 7"/>
                  <a:gd name="T36" fmla="*/ 0 w 7"/>
                  <a:gd name="T37" fmla="*/ 1 h 7"/>
                  <a:gd name="T38" fmla="*/ 0 w 7"/>
                  <a:gd name="T39" fmla="*/ 1 h 7"/>
                  <a:gd name="T40" fmla="*/ 0 w 7"/>
                  <a:gd name="T41" fmla="*/ 2 h 7"/>
                  <a:gd name="T42" fmla="*/ 0 w 7"/>
                  <a:gd name="T43" fmla="*/ 3 h 7"/>
                  <a:gd name="T44" fmla="*/ 2 w 7"/>
                  <a:gd name="T45" fmla="*/ 4 h 7"/>
                  <a:gd name="T46" fmla="*/ 0 w 7"/>
                  <a:gd name="T47" fmla="*/ 7 h 7"/>
                  <a:gd name="T48" fmla="*/ 0 w 7"/>
                  <a:gd name="T49" fmla="*/ 7 h 7"/>
                  <a:gd name="T50" fmla="*/ 0 w 7"/>
                  <a:gd name="T51" fmla="*/ 7 h 7"/>
                  <a:gd name="T52" fmla="*/ 2 w 7"/>
                  <a:gd name="T53" fmla="*/ 6 h 7"/>
                  <a:gd name="T54" fmla="*/ 3 w 7"/>
                  <a:gd name="T55" fmla="*/ 5 h 7"/>
                  <a:gd name="T56" fmla="*/ 4 w 7"/>
                  <a:gd name="T57" fmla="*/ 5 h 7"/>
                  <a:gd name="T58" fmla="*/ 3 w 7"/>
                  <a:gd name="T59" fmla="*/ 7 h 7"/>
                  <a:gd name="T60" fmla="*/ 3 w 7"/>
                  <a:gd name="T61" fmla="*/ 7 h 7"/>
                  <a:gd name="T62" fmla="*/ 3 w 7"/>
                  <a:gd name="T63" fmla="*/ 7 h 7"/>
                  <a:gd name="T64" fmla="*/ 5 w 7"/>
                  <a:gd name="T65" fmla="*/ 6 h 7"/>
                  <a:gd name="T66" fmla="*/ 5 w 7"/>
                  <a:gd name="T67" fmla="*/ 7 h 7"/>
                  <a:gd name="T68" fmla="*/ 6 w 7"/>
                  <a:gd name="T69" fmla="*/ 6 h 7"/>
                  <a:gd name="T70" fmla="*/ 6 w 7"/>
                  <a:gd name="T71" fmla="*/ 4 h 7"/>
                  <a:gd name="T72" fmla="*/ 7 w 7"/>
                  <a:gd name="T73" fmla="*/ 3 h 7"/>
                  <a:gd name="T74" fmla="*/ 6 w 7"/>
                  <a:gd name="T75" fmla="*/ 1 h 7"/>
                  <a:gd name="T76" fmla="*/ 7 w 7"/>
                  <a:gd name="T7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6"/>
                      <a:pt x="4" y="6"/>
                      <a:pt x="5" y="7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6" y="5"/>
                      <a:pt x="7" y="5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Oval 185"/>
              <p:cNvSpPr>
                <a:spLocks noChangeArrowheads="1"/>
              </p:cNvSpPr>
              <p:nvPr/>
            </p:nvSpPr>
            <p:spPr bwMode="auto">
              <a:xfrm>
                <a:off x="1397794" y="3044776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Oval 186"/>
              <p:cNvSpPr>
                <a:spLocks noChangeArrowheads="1"/>
              </p:cNvSpPr>
              <p:nvPr/>
            </p:nvSpPr>
            <p:spPr bwMode="auto">
              <a:xfrm>
                <a:off x="880269" y="3340051"/>
                <a:ext cx="22225" cy="222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187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188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189"/>
              <p:cNvSpPr>
                <a:spLocks/>
              </p:cNvSpPr>
              <p:nvPr/>
            </p:nvSpPr>
            <p:spPr bwMode="auto">
              <a:xfrm>
                <a:off x="1218406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190"/>
              <p:cNvSpPr>
                <a:spLocks noEditPoints="1"/>
              </p:cNvSpPr>
              <p:nvPr/>
            </p:nvSpPr>
            <p:spPr bwMode="auto">
              <a:xfrm>
                <a:off x="1218406" y="3430538"/>
                <a:ext cx="1111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191"/>
              <p:cNvSpPr>
                <a:spLocks/>
              </p:cNvSpPr>
              <p:nvPr/>
            </p:nvSpPr>
            <p:spPr bwMode="auto">
              <a:xfrm>
                <a:off x="1229519" y="34305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192"/>
              <p:cNvSpPr>
                <a:spLocks noEditPoints="1"/>
              </p:cNvSpPr>
              <p:nvPr/>
            </p:nvSpPr>
            <p:spPr bwMode="auto">
              <a:xfrm>
                <a:off x="1454944" y="2727276"/>
                <a:ext cx="360363" cy="430213"/>
              </a:xfrm>
              <a:custGeom>
                <a:avLst/>
                <a:gdLst>
                  <a:gd name="T0" fmla="*/ 32 w 32"/>
                  <a:gd name="T1" fmla="*/ 0 h 38"/>
                  <a:gd name="T2" fmla="*/ 32 w 32"/>
                  <a:gd name="T3" fmla="*/ 0 h 38"/>
                  <a:gd name="T4" fmla="*/ 0 w 32"/>
                  <a:gd name="T5" fmla="*/ 0 h 38"/>
                  <a:gd name="T6" fmla="*/ 0 w 32"/>
                  <a:gd name="T7" fmla="*/ 0 h 38"/>
                  <a:gd name="T8" fmla="*/ 0 w 32"/>
                  <a:gd name="T9" fmla="*/ 0 h 38"/>
                  <a:gd name="T10" fmla="*/ 0 w 32"/>
                  <a:gd name="T11" fmla="*/ 24 h 38"/>
                  <a:gd name="T12" fmla="*/ 3 w 32"/>
                  <a:gd name="T13" fmla="*/ 30 h 38"/>
                  <a:gd name="T14" fmla="*/ 15 w 32"/>
                  <a:gd name="T15" fmla="*/ 38 h 38"/>
                  <a:gd name="T16" fmla="*/ 16 w 32"/>
                  <a:gd name="T17" fmla="*/ 38 h 38"/>
                  <a:gd name="T18" fmla="*/ 17 w 32"/>
                  <a:gd name="T19" fmla="*/ 38 h 38"/>
                  <a:gd name="T20" fmla="*/ 30 w 32"/>
                  <a:gd name="T21" fmla="*/ 30 h 38"/>
                  <a:gd name="T22" fmla="*/ 32 w 32"/>
                  <a:gd name="T23" fmla="*/ 24 h 38"/>
                  <a:gd name="T24" fmla="*/ 32 w 32"/>
                  <a:gd name="T25" fmla="*/ 0 h 38"/>
                  <a:gd name="T26" fmla="*/ 32 w 32"/>
                  <a:gd name="T27" fmla="*/ 0 h 38"/>
                  <a:gd name="T28" fmla="*/ 31 w 32"/>
                  <a:gd name="T29" fmla="*/ 25 h 38"/>
                  <a:gd name="T30" fmla="*/ 29 w 32"/>
                  <a:gd name="T31" fmla="*/ 29 h 38"/>
                  <a:gd name="T32" fmla="*/ 17 w 32"/>
                  <a:gd name="T33" fmla="*/ 37 h 38"/>
                  <a:gd name="T34" fmla="*/ 17 w 32"/>
                  <a:gd name="T35" fmla="*/ 37 h 38"/>
                  <a:gd name="T36" fmla="*/ 16 w 32"/>
                  <a:gd name="T37" fmla="*/ 37 h 38"/>
                  <a:gd name="T38" fmla="*/ 15 w 32"/>
                  <a:gd name="T39" fmla="*/ 37 h 38"/>
                  <a:gd name="T40" fmla="*/ 3 w 32"/>
                  <a:gd name="T41" fmla="*/ 29 h 38"/>
                  <a:gd name="T42" fmla="*/ 1 w 32"/>
                  <a:gd name="T43" fmla="*/ 25 h 38"/>
                  <a:gd name="T44" fmla="*/ 1 w 32"/>
                  <a:gd name="T45" fmla="*/ 1 h 38"/>
                  <a:gd name="T46" fmla="*/ 31 w 32"/>
                  <a:gd name="T47" fmla="*/ 1 h 38"/>
                  <a:gd name="T48" fmla="*/ 31 w 32"/>
                  <a:gd name="T49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8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2" y="27"/>
                      <a:pt x="32" y="2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1" y="25"/>
                    </a:moveTo>
                    <a:cubicBezTo>
                      <a:pt x="31" y="27"/>
                      <a:pt x="31" y="28"/>
                      <a:pt x="29" y="2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5"/>
                      <a:pt x="31" y="25"/>
                      <a:pt x="3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193"/>
              <p:cNvSpPr>
                <a:spLocks/>
              </p:cNvSpPr>
              <p:nvPr/>
            </p:nvSpPr>
            <p:spPr bwMode="auto">
              <a:xfrm>
                <a:off x="1680369" y="3124151"/>
                <a:ext cx="11113" cy="1111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194"/>
              <p:cNvSpPr>
                <a:spLocks noEditPoints="1"/>
              </p:cNvSpPr>
              <p:nvPr/>
            </p:nvSpPr>
            <p:spPr bwMode="auto">
              <a:xfrm>
                <a:off x="1342231" y="3452763"/>
                <a:ext cx="68263" cy="68263"/>
              </a:xfrm>
              <a:custGeom>
                <a:avLst/>
                <a:gdLst>
                  <a:gd name="T0" fmla="*/ 6 w 6"/>
                  <a:gd name="T1" fmla="*/ 5 h 6"/>
                  <a:gd name="T2" fmla="*/ 3 w 6"/>
                  <a:gd name="T3" fmla="*/ 6 h 6"/>
                  <a:gd name="T4" fmla="*/ 3 w 6"/>
                  <a:gd name="T5" fmla="*/ 5 h 6"/>
                  <a:gd name="T6" fmla="*/ 4 w 6"/>
                  <a:gd name="T7" fmla="*/ 5 h 6"/>
                  <a:gd name="T8" fmla="*/ 3 w 6"/>
                  <a:gd name="T9" fmla="*/ 4 h 6"/>
                  <a:gd name="T10" fmla="*/ 1 w 6"/>
                  <a:gd name="T11" fmla="*/ 4 h 6"/>
                  <a:gd name="T12" fmla="*/ 1 w 6"/>
                  <a:gd name="T13" fmla="*/ 5 h 6"/>
                  <a:gd name="T14" fmla="*/ 2 w 6"/>
                  <a:gd name="T15" fmla="*/ 6 h 6"/>
                  <a:gd name="T16" fmla="*/ 2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1 w 6"/>
                  <a:gd name="T23" fmla="*/ 5 h 6"/>
                  <a:gd name="T24" fmla="*/ 2 w 6"/>
                  <a:gd name="T25" fmla="*/ 0 h 6"/>
                  <a:gd name="T26" fmla="*/ 2 w 6"/>
                  <a:gd name="T27" fmla="*/ 0 h 6"/>
                  <a:gd name="T28" fmla="*/ 5 w 6"/>
                  <a:gd name="T29" fmla="*/ 4 h 6"/>
                  <a:gd name="T30" fmla="*/ 6 w 6"/>
                  <a:gd name="T31" fmla="*/ 5 h 6"/>
                  <a:gd name="T32" fmla="*/ 6 w 6"/>
                  <a:gd name="T33" fmla="*/ 5 h 6"/>
                  <a:gd name="T34" fmla="*/ 3 w 6"/>
                  <a:gd name="T35" fmla="*/ 4 h 6"/>
                  <a:gd name="T36" fmla="*/ 2 w 6"/>
                  <a:gd name="T37" fmla="*/ 2 h 6"/>
                  <a:gd name="T38" fmla="*/ 1 w 6"/>
                  <a:gd name="T39" fmla="*/ 4 h 6"/>
                  <a:gd name="T40" fmla="*/ 3 w 6"/>
                  <a:gd name="T4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4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195"/>
              <p:cNvSpPr>
                <a:spLocks noEditPoints="1"/>
              </p:cNvSpPr>
              <p:nvPr/>
            </p:nvSpPr>
            <p:spPr bwMode="auto">
              <a:xfrm>
                <a:off x="1207294" y="3351163"/>
                <a:ext cx="811213" cy="317500"/>
              </a:xfrm>
              <a:custGeom>
                <a:avLst/>
                <a:gdLst>
                  <a:gd name="T0" fmla="*/ 64 w 72"/>
                  <a:gd name="T1" fmla="*/ 7 h 28"/>
                  <a:gd name="T2" fmla="*/ 17 w 72"/>
                  <a:gd name="T3" fmla="*/ 6 h 28"/>
                  <a:gd name="T4" fmla="*/ 10 w 72"/>
                  <a:gd name="T5" fmla="*/ 0 h 28"/>
                  <a:gd name="T6" fmla="*/ 0 w 72"/>
                  <a:gd name="T7" fmla="*/ 11 h 28"/>
                  <a:gd name="T8" fmla="*/ 24 w 72"/>
                  <a:gd name="T9" fmla="*/ 15 h 28"/>
                  <a:gd name="T10" fmla="*/ 28 w 72"/>
                  <a:gd name="T11" fmla="*/ 22 h 28"/>
                  <a:gd name="T12" fmla="*/ 21 w 72"/>
                  <a:gd name="T13" fmla="*/ 25 h 28"/>
                  <a:gd name="T14" fmla="*/ 32 w 72"/>
                  <a:gd name="T15" fmla="*/ 22 h 28"/>
                  <a:gd name="T16" fmla="*/ 37 w 72"/>
                  <a:gd name="T17" fmla="*/ 19 h 28"/>
                  <a:gd name="T18" fmla="*/ 43 w 72"/>
                  <a:gd name="T19" fmla="*/ 25 h 28"/>
                  <a:gd name="T20" fmla="*/ 44 w 72"/>
                  <a:gd name="T21" fmla="*/ 21 h 28"/>
                  <a:gd name="T22" fmla="*/ 56 w 72"/>
                  <a:gd name="T23" fmla="*/ 26 h 28"/>
                  <a:gd name="T24" fmla="*/ 52 w 72"/>
                  <a:gd name="T25" fmla="*/ 23 h 28"/>
                  <a:gd name="T26" fmla="*/ 44 w 72"/>
                  <a:gd name="T27" fmla="*/ 13 h 28"/>
                  <a:gd name="T28" fmla="*/ 72 w 72"/>
                  <a:gd name="T29" fmla="*/ 3 h 28"/>
                  <a:gd name="T30" fmla="*/ 22 w 72"/>
                  <a:gd name="T31" fmla="*/ 24 h 28"/>
                  <a:gd name="T32" fmla="*/ 50 w 72"/>
                  <a:gd name="T33" fmla="*/ 23 h 28"/>
                  <a:gd name="T34" fmla="*/ 12 w 72"/>
                  <a:gd name="T35" fmla="*/ 4 h 28"/>
                  <a:gd name="T36" fmla="*/ 8 w 72"/>
                  <a:gd name="T37" fmla="*/ 4 h 28"/>
                  <a:gd name="T38" fmla="*/ 12 w 72"/>
                  <a:gd name="T39" fmla="*/ 5 h 28"/>
                  <a:gd name="T40" fmla="*/ 10 w 72"/>
                  <a:gd name="T41" fmla="*/ 2 h 28"/>
                  <a:gd name="T42" fmla="*/ 32 w 72"/>
                  <a:gd name="T43" fmla="*/ 14 h 28"/>
                  <a:gd name="T44" fmla="*/ 33 w 72"/>
                  <a:gd name="T45" fmla="*/ 19 h 28"/>
                  <a:gd name="T46" fmla="*/ 34 w 72"/>
                  <a:gd name="T47" fmla="*/ 22 h 28"/>
                  <a:gd name="T48" fmla="*/ 34 w 72"/>
                  <a:gd name="T49" fmla="*/ 22 h 28"/>
                  <a:gd name="T50" fmla="*/ 35 w 72"/>
                  <a:gd name="T51" fmla="*/ 19 h 28"/>
                  <a:gd name="T52" fmla="*/ 32 w 72"/>
                  <a:gd name="T53" fmla="*/ 17 h 28"/>
                  <a:gd name="T54" fmla="*/ 36 w 72"/>
                  <a:gd name="T55" fmla="*/ 16 h 28"/>
                  <a:gd name="T56" fmla="*/ 36 w 72"/>
                  <a:gd name="T57" fmla="*/ 14 h 28"/>
                  <a:gd name="T58" fmla="*/ 36 w 72"/>
                  <a:gd name="T59" fmla="*/ 16 h 28"/>
                  <a:gd name="T60" fmla="*/ 37 w 72"/>
                  <a:gd name="T61" fmla="*/ 15 h 28"/>
                  <a:gd name="T62" fmla="*/ 37 w 72"/>
                  <a:gd name="T63" fmla="*/ 15 h 28"/>
                  <a:gd name="T64" fmla="*/ 43 w 72"/>
                  <a:gd name="T65" fmla="*/ 14 h 28"/>
                  <a:gd name="T66" fmla="*/ 41 w 72"/>
                  <a:gd name="T67" fmla="*/ 17 h 28"/>
                  <a:gd name="T68" fmla="*/ 40 w 72"/>
                  <a:gd name="T69" fmla="*/ 19 h 28"/>
                  <a:gd name="T70" fmla="*/ 39 w 72"/>
                  <a:gd name="T71" fmla="*/ 18 h 28"/>
                  <a:gd name="T72" fmla="*/ 38 w 72"/>
                  <a:gd name="T73" fmla="*/ 18 h 28"/>
                  <a:gd name="T74" fmla="*/ 41 w 72"/>
                  <a:gd name="T75" fmla="*/ 24 h 28"/>
                  <a:gd name="T76" fmla="*/ 37 w 72"/>
                  <a:gd name="T77" fmla="*/ 20 h 28"/>
                  <a:gd name="T78" fmla="*/ 35 w 72"/>
                  <a:gd name="T79" fmla="*/ 25 h 28"/>
                  <a:gd name="T80" fmla="*/ 42 w 72"/>
                  <a:gd name="T81" fmla="*/ 19 h 28"/>
                  <a:gd name="T82" fmla="*/ 42 w 72"/>
                  <a:gd name="T83" fmla="*/ 22 h 28"/>
                  <a:gd name="T84" fmla="*/ 43 w 72"/>
                  <a:gd name="T85" fmla="*/ 24 h 28"/>
                  <a:gd name="T86" fmla="*/ 42 w 72"/>
                  <a:gd name="T87" fmla="*/ 20 h 28"/>
                  <a:gd name="T88" fmla="*/ 44 w 72"/>
                  <a:gd name="T89" fmla="*/ 20 h 28"/>
                  <a:gd name="T90" fmla="*/ 43 w 72"/>
                  <a:gd name="T91" fmla="*/ 19 h 28"/>
                  <a:gd name="T92" fmla="*/ 43 w 72"/>
                  <a:gd name="T93" fmla="*/ 18 h 28"/>
                  <a:gd name="T94" fmla="*/ 68 w 72"/>
                  <a:gd name="T95" fmla="*/ 12 h 28"/>
                  <a:gd name="T96" fmla="*/ 16 w 72"/>
                  <a:gd name="T97" fmla="*/ 16 h 28"/>
                  <a:gd name="T98" fmla="*/ 10 w 72"/>
                  <a:gd name="T99" fmla="*/ 7 h 28"/>
                  <a:gd name="T100" fmla="*/ 55 w 72"/>
                  <a:gd name="T101" fmla="*/ 7 h 28"/>
                  <a:gd name="T102" fmla="*/ 66 w 72"/>
                  <a:gd name="T103" fmla="*/ 7 h 28"/>
                  <a:gd name="T104" fmla="*/ 68 w 72"/>
                  <a:gd name="T105" fmla="*/ 3 h 28"/>
                  <a:gd name="T106" fmla="*/ 69 w 72"/>
                  <a:gd name="T107" fmla="*/ 3 h 28"/>
                  <a:gd name="T108" fmla="*/ 66 w 72"/>
                  <a:gd name="T10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28">
                    <a:moveTo>
                      <a:pt x="72" y="3"/>
                    </a:moveTo>
                    <a:cubicBezTo>
                      <a:pt x="71" y="1"/>
                      <a:pt x="70" y="0"/>
                      <a:pt x="68" y="0"/>
                    </a:cubicBezTo>
                    <a:cubicBezTo>
                      <a:pt x="67" y="0"/>
                      <a:pt x="65" y="0"/>
                      <a:pt x="64" y="1"/>
                    </a:cubicBezTo>
                    <a:cubicBezTo>
                      <a:pt x="63" y="2"/>
                      <a:pt x="64" y="4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7" y="7"/>
                      <a:pt x="51" y="5"/>
                      <a:pt x="44" y="4"/>
                    </a:cubicBezTo>
                    <a:cubicBezTo>
                      <a:pt x="42" y="4"/>
                      <a:pt x="41" y="4"/>
                      <a:pt x="39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2" y="4"/>
                      <a:pt x="26" y="4"/>
                      <a:pt x="21" y="5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6" y="6"/>
                      <a:pt x="15" y="7"/>
                      <a:pt x="15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5"/>
                      <a:pt x="14" y="4"/>
                      <a:pt x="13" y="2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7" y="1"/>
                      <a:pt x="7" y="2"/>
                    </a:cubicBezTo>
                    <a:cubicBezTo>
                      <a:pt x="5" y="4"/>
                      <a:pt x="7" y="7"/>
                      <a:pt x="7" y="9"/>
                    </a:cubicBezTo>
                    <a:cubicBezTo>
                      <a:pt x="7" y="10"/>
                      <a:pt x="8" y="10"/>
                      <a:pt x="7" y="11"/>
                    </a:cubicBezTo>
                    <a:cubicBezTo>
                      <a:pt x="6" y="10"/>
                      <a:pt x="4" y="10"/>
                      <a:pt x="2" y="10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2" y="12"/>
                      <a:pt x="5" y="12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3"/>
                      <a:pt x="7" y="14"/>
                      <a:pt x="8" y="15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6" y="17"/>
                      <a:pt x="20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7" y="14"/>
                      <a:pt x="30" y="13"/>
                      <a:pt x="32" y="13"/>
                    </a:cubicBezTo>
                    <a:cubicBezTo>
                      <a:pt x="31" y="15"/>
                      <a:pt x="30" y="16"/>
                      <a:pt x="30" y="17"/>
                    </a:cubicBezTo>
                    <a:cubicBezTo>
                      <a:pt x="29" y="19"/>
                      <a:pt x="31" y="19"/>
                      <a:pt x="31" y="20"/>
                    </a:cubicBezTo>
                    <a:cubicBezTo>
                      <a:pt x="30" y="20"/>
                      <a:pt x="29" y="21"/>
                      <a:pt x="28" y="22"/>
                    </a:cubicBezTo>
                    <a:cubicBezTo>
                      <a:pt x="25" y="21"/>
                      <a:pt x="22" y="23"/>
                      <a:pt x="19" y="23"/>
                    </a:cubicBezTo>
                    <a:cubicBezTo>
                      <a:pt x="19" y="24"/>
                      <a:pt x="20" y="23"/>
                      <a:pt x="20" y="24"/>
                    </a:cubicBezTo>
                    <a:cubicBezTo>
                      <a:pt x="20" y="24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2" y="25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6" y="23"/>
                    </a:cubicBezTo>
                    <a:cubicBezTo>
                      <a:pt x="27" y="23"/>
                      <a:pt x="28" y="22"/>
                      <a:pt x="28" y="22"/>
                    </a:cubicBezTo>
                    <a:cubicBezTo>
                      <a:pt x="30" y="22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0" y="25"/>
                      <a:pt x="29" y="27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ubicBezTo>
                      <a:pt x="32" y="26"/>
                      <a:pt x="33" y="24"/>
                      <a:pt x="34" y="22"/>
                    </a:cubicBezTo>
                    <a:cubicBezTo>
                      <a:pt x="34" y="21"/>
                      <a:pt x="35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5" y="23"/>
                      <a:pt x="34" y="25"/>
                      <a:pt x="36" y="26"/>
                    </a:cubicBezTo>
                    <a:cubicBezTo>
                      <a:pt x="36" y="27"/>
                      <a:pt x="37" y="27"/>
                      <a:pt x="38" y="27"/>
                    </a:cubicBezTo>
                    <a:cubicBezTo>
                      <a:pt x="40" y="26"/>
                      <a:pt x="42" y="27"/>
                      <a:pt x="43" y="25"/>
                    </a:cubicBezTo>
                    <a:cubicBezTo>
                      <a:pt x="44" y="25"/>
                      <a:pt x="44" y="26"/>
                      <a:pt x="45" y="27"/>
                    </a:cubicBezTo>
                    <a:cubicBezTo>
                      <a:pt x="46" y="27"/>
                      <a:pt x="46" y="28"/>
                      <a:pt x="47" y="27"/>
                    </a:cubicBezTo>
                    <a:cubicBezTo>
                      <a:pt x="47" y="27"/>
                      <a:pt x="47" y="26"/>
                      <a:pt x="46" y="26"/>
                    </a:cubicBezTo>
                    <a:cubicBezTo>
                      <a:pt x="46" y="25"/>
                      <a:pt x="45" y="24"/>
                      <a:pt x="44" y="23"/>
                    </a:cubicBezTo>
                    <a:cubicBezTo>
                      <a:pt x="44" y="22"/>
                      <a:pt x="44" y="22"/>
                      <a:pt x="44" y="21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7" y="23"/>
                      <a:pt x="48" y="23"/>
                      <a:pt x="49" y="23"/>
                    </a:cubicBezTo>
                    <a:cubicBezTo>
                      <a:pt x="49" y="24"/>
                      <a:pt x="50" y="24"/>
                      <a:pt x="51" y="25"/>
                    </a:cubicBezTo>
                    <a:cubicBezTo>
                      <a:pt x="52" y="25"/>
                      <a:pt x="54" y="25"/>
                      <a:pt x="55" y="26"/>
                    </a:cubicBezTo>
                    <a:cubicBezTo>
                      <a:pt x="55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5" y="25"/>
                    </a:cubicBezTo>
                    <a:cubicBezTo>
                      <a:pt x="55" y="25"/>
                      <a:pt x="56" y="25"/>
                      <a:pt x="57" y="25"/>
                    </a:cubicBezTo>
                    <a:cubicBezTo>
                      <a:pt x="57" y="24"/>
                      <a:pt x="56" y="24"/>
                      <a:pt x="56" y="24"/>
                    </a:cubicBezTo>
                    <a:cubicBezTo>
                      <a:pt x="55" y="24"/>
                      <a:pt x="54" y="24"/>
                      <a:pt x="53" y="24"/>
                    </a:cubicBezTo>
                    <a:cubicBezTo>
                      <a:pt x="53" y="24"/>
                      <a:pt x="52" y="23"/>
                      <a:pt x="52" y="23"/>
                    </a:cubicBezTo>
                    <a:cubicBezTo>
                      <a:pt x="49" y="23"/>
                      <a:pt x="47" y="21"/>
                      <a:pt x="45" y="20"/>
                    </a:cubicBezTo>
                    <a:cubicBezTo>
                      <a:pt x="46" y="19"/>
                      <a:pt x="47" y="19"/>
                      <a:pt x="47" y="18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7" y="14"/>
                      <a:pt x="45" y="14"/>
                      <a:pt x="44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6" y="13"/>
                      <a:pt x="47" y="14"/>
                      <a:pt x="49" y="14"/>
                    </a:cubicBezTo>
                    <a:cubicBezTo>
                      <a:pt x="53" y="15"/>
                      <a:pt x="57" y="16"/>
                      <a:pt x="62" y="16"/>
                    </a:cubicBezTo>
                    <a:cubicBezTo>
                      <a:pt x="65" y="16"/>
                      <a:pt x="68" y="17"/>
                      <a:pt x="69" y="14"/>
                    </a:cubicBezTo>
                    <a:cubicBezTo>
                      <a:pt x="69" y="13"/>
                      <a:pt x="69" y="11"/>
                      <a:pt x="70" y="10"/>
                    </a:cubicBezTo>
                    <a:cubicBezTo>
                      <a:pt x="70" y="7"/>
                      <a:pt x="72" y="5"/>
                      <a:pt x="72" y="3"/>
                    </a:cubicBezTo>
                    <a:close/>
                    <a:moveTo>
                      <a:pt x="22" y="24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4" y="23"/>
                      <a:pt x="25" y="22"/>
                      <a:pt x="26" y="22"/>
                    </a:cubicBezTo>
                    <a:cubicBezTo>
                      <a:pt x="25" y="24"/>
                      <a:pt x="23" y="24"/>
                      <a:pt x="22" y="24"/>
                    </a:cubicBezTo>
                    <a:close/>
                    <a:moveTo>
                      <a:pt x="50" y="23"/>
                    </a:moveTo>
                    <a:cubicBezTo>
                      <a:pt x="52" y="24"/>
                      <a:pt x="54" y="24"/>
                      <a:pt x="55" y="24"/>
                    </a:cubicBezTo>
                    <a:cubicBezTo>
                      <a:pt x="55" y="25"/>
                      <a:pt x="54" y="24"/>
                      <a:pt x="54" y="25"/>
                    </a:cubicBezTo>
                    <a:cubicBezTo>
                      <a:pt x="53" y="25"/>
                      <a:pt x="51" y="25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7" y="5"/>
                      <a:pt x="7" y="3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2" y="5"/>
                    </a:cubicBezTo>
                    <a:cubicBezTo>
                      <a:pt x="12" y="6"/>
                      <a:pt x="12" y="6"/>
                      <a:pt x="11" y="7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lose/>
                    <a:moveTo>
                      <a:pt x="31" y="18"/>
                    </a:moveTo>
                    <a:cubicBezTo>
                      <a:pt x="31" y="17"/>
                      <a:pt x="31" y="15"/>
                      <a:pt x="32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3" y="14"/>
                      <a:pt x="32" y="15"/>
                      <a:pt x="31" y="16"/>
                    </a:cubicBezTo>
                    <a:cubicBezTo>
                      <a:pt x="31" y="17"/>
                      <a:pt x="31" y="17"/>
                      <a:pt x="31" y="18"/>
                    </a:cubicBezTo>
                    <a:cubicBezTo>
                      <a:pt x="32" y="19"/>
                      <a:pt x="33" y="18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2" y="19"/>
                      <a:pt x="32" y="19"/>
                      <a:pt x="31" y="18"/>
                    </a:cubicBezTo>
                    <a:close/>
                    <a:moveTo>
                      <a:pt x="29" y="21"/>
                    </a:moveTo>
                    <a:cubicBezTo>
                      <a:pt x="30" y="21"/>
                      <a:pt x="31" y="20"/>
                      <a:pt x="33" y="20"/>
                    </a:cubicBezTo>
                    <a:cubicBezTo>
                      <a:pt x="32" y="21"/>
                      <a:pt x="30" y="21"/>
                      <a:pt x="29" y="21"/>
                    </a:cubicBezTo>
                    <a:close/>
                    <a:moveTo>
                      <a:pt x="34" y="22"/>
                    </a:moveTo>
                    <a:cubicBezTo>
                      <a:pt x="33" y="23"/>
                      <a:pt x="32" y="25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2" y="24"/>
                      <a:pt x="33" y="22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lose/>
                    <a:moveTo>
                      <a:pt x="35" y="19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  <a:moveTo>
                      <a:pt x="34" y="18"/>
                    </a:moveTo>
                    <a:cubicBezTo>
                      <a:pt x="33" y="18"/>
                      <a:pt x="33" y="18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3" y="15"/>
                      <a:pt x="35" y="14"/>
                      <a:pt x="35" y="15"/>
                    </a:cubicBezTo>
                    <a:cubicBezTo>
                      <a:pt x="35" y="16"/>
                      <a:pt x="35" y="17"/>
                      <a:pt x="34" y="18"/>
                    </a:cubicBezTo>
                    <a:close/>
                    <a:moveTo>
                      <a:pt x="35" y="18"/>
                    </a:moveTo>
                    <a:cubicBezTo>
                      <a:pt x="35" y="17"/>
                      <a:pt x="36" y="17"/>
                      <a:pt x="36" y="16"/>
                    </a:cubicBezTo>
                    <a:cubicBezTo>
                      <a:pt x="36" y="17"/>
                      <a:pt x="36" y="17"/>
                      <a:pt x="35" y="18"/>
                    </a:cubicBezTo>
                    <a:close/>
                    <a:moveTo>
                      <a:pt x="36" y="14"/>
                    </a:moveTo>
                    <a:cubicBezTo>
                      <a:pt x="35" y="14"/>
                      <a:pt x="35" y="13"/>
                      <a:pt x="34" y="13"/>
                    </a:cubicBezTo>
                    <a:cubicBezTo>
                      <a:pt x="35" y="13"/>
                      <a:pt x="35" y="13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lose/>
                    <a:moveTo>
                      <a:pt x="36" y="16"/>
                    </a:move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6"/>
                      <a:pt x="36" y="16"/>
                      <a:pt x="36" y="16"/>
                    </a:cubicBezTo>
                    <a:close/>
                    <a:moveTo>
                      <a:pt x="36" y="18"/>
                    </a:move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6" y="18"/>
                    </a:cubicBezTo>
                    <a:close/>
                    <a:moveTo>
                      <a:pt x="37" y="15"/>
                    </a:moveTo>
                    <a:cubicBezTo>
                      <a:pt x="37" y="14"/>
                      <a:pt x="37" y="14"/>
                      <a:pt x="38" y="13"/>
                    </a:cubicBezTo>
                    <a:cubicBezTo>
                      <a:pt x="38" y="13"/>
                      <a:pt x="39" y="13"/>
                      <a:pt x="39" y="13"/>
                    </a:cubicBezTo>
                    <a:cubicBezTo>
                      <a:pt x="39" y="14"/>
                      <a:pt x="40" y="15"/>
                      <a:pt x="39" y="16"/>
                    </a:cubicBezTo>
                    <a:cubicBezTo>
                      <a:pt x="39" y="16"/>
                      <a:pt x="38" y="17"/>
                      <a:pt x="38" y="16"/>
                    </a:cubicBezTo>
                    <a:cubicBezTo>
                      <a:pt x="37" y="16"/>
                      <a:pt x="37" y="15"/>
                      <a:pt x="37" y="15"/>
                    </a:cubicBezTo>
                    <a:close/>
                    <a:moveTo>
                      <a:pt x="40" y="13"/>
                    </a:moveTo>
                    <a:cubicBezTo>
                      <a:pt x="40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1" y="15"/>
                      <a:pt x="40" y="13"/>
                    </a:cubicBezTo>
                    <a:close/>
                    <a:moveTo>
                      <a:pt x="43" y="14"/>
                    </a:moveTo>
                    <a:cubicBezTo>
                      <a:pt x="42" y="14"/>
                      <a:pt x="42" y="15"/>
                      <a:pt x="41" y="15"/>
                    </a:cubicBezTo>
                    <a:cubicBezTo>
                      <a:pt x="42" y="15"/>
                      <a:pt x="42" y="14"/>
                      <a:pt x="43" y="14"/>
                    </a:cubicBezTo>
                    <a:close/>
                    <a:moveTo>
                      <a:pt x="41" y="17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lose/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20"/>
                    </a:cubicBezTo>
                    <a:close/>
                    <a:moveTo>
                      <a:pt x="40" y="18"/>
                    </a:move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lose/>
                    <a:moveTo>
                      <a:pt x="39" y="18"/>
                    </a:moveTo>
                    <a:cubicBezTo>
                      <a:pt x="39" y="17"/>
                      <a:pt x="39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lose/>
                    <a:moveTo>
                      <a:pt x="38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8"/>
                    </a:cubicBezTo>
                    <a:close/>
                    <a:moveTo>
                      <a:pt x="38" y="19"/>
                    </a:moveTo>
                    <a:cubicBezTo>
                      <a:pt x="39" y="19"/>
                      <a:pt x="39" y="20"/>
                      <a:pt x="39" y="20"/>
                    </a:cubicBezTo>
                    <a:cubicBezTo>
                      <a:pt x="40" y="21"/>
                      <a:pt x="42" y="22"/>
                      <a:pt x="41" y="24"/>
                    </a:cubicBezTo>
                    <a:cubicBezTo>
                      <a:pt x="40" y="24"/>
                      <a:pt x="39" y="24"/>
                      <a:pt x="38" y="24"/>
                    </a:cubicBezTo>
                    <a:cubicBezTo>
                      <a:pt x="38" y="24"/>
                      <a:pt x="37" y="24"/>
                      <a:pt x="36" y="24"/>
                    </a:cubicBezTo>
                    <a:cubicBezTo>
                      <a:pt x="37" y="22"/>
                      <a:pt x="37" y="21"/>
                      <a:pt x="38" y="19"/>
                    </a:cubicBezTo>
                    <a:close/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1"/>
                      <a:pt x="36" y="22"/>
                      <a:pt x="36" y="23"/>
                    </a:cubicBezTo>
                    <a:cubicBezTo>
                      <a:pt x="35" y="22"/>
                      <a:pt x="36" y="21"/>
                      <a:pt x="37" y="20"/>
                    </a:cubicBezTo>
                    <a:close/>
                    <a:moveTo>
                      <a:pt x="39" y="26"/>
                    </a:moveTo>
                    <a:cubicBezTo>
                      <a:pt x="38" y="26"/>
                      <a:pt x="37" y="26"/>
                      <a:pt x="36" y="26"/>
                    </a:cubicBezTo>
                    <a:cubicBezTo>
                      <a:pt x="36" y="25"/>
                      <a:pt x="35" y="25"/>
                      <a:pt x="35" y="25"/>
                    </a:cubicBezTo>
                    <a:cubicBezTo>
                      <a:pt x="36" y="24"/>
                      <a:pt x="37" y="25"/>
                      <a:pt x="38" y="25"/>
                    </a:cubicBezTo>
                    <a:cubicBezTo>
                      <a:pt x="39" y="25"/>
                      <a:pt x="40" y="24"/>
                      <a:pt x="41" y="25"/>
                    </a:cubicBezTo>
                    <a:cubicBezTo>
                      <a:pt x="41" y="25"/>
                      <a:pt x="42" y="24"/>
                      <a:pt x="42" y="25"/>
                    </a:cubicBezTo>
                    <a:cubicBezTo>
                      <a:pt x="42" y="26"/>
                      <a:pt x="40" y="25"/>
                      <a:pt x="39" y="26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lose/>
                    <a:moveTo>
                      <a:pt x="42" y="22"/>
                    </a:moveTo>
                    <a:cubicBezTo>
                      <a:pt x="42" y="22"/>
                      <a:pt x="42" y="23"/>
                      <a:pt x="42" y="23"/>
                    </a:cubicBezTo>
                    <a:cubicBezTo>
                      <a:pt x="42" y="23"/>
                      <a:pt x="42" y="22"/>
                      <a:pt x="42" y="22"/>
                    </a:cubicBezTo>
                    <a:close/>
                    <a:moveTo>
                      <a:pt x="43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5"/>
                    </a:cubicBezTo>
                    <a:close/>
                    <a:moveTo>
                      <a:pt x="45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4"/>
                      <a:pt x="43" y="22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2"/>
                      <a:pt x="44" y="24"/>
                      <a:pt x="45" y="26"/>
                    </a:cubicBezTo>
                    <a:close/>
                    <a:moveTo>
                      <a:pt x="47" y="22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5" y="21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6" y="21"/>
                      <a:pt x="47" y="22"/>
                    </a:cubicBezTo>
                    <a:close/>
                    <a:moveTo>
                      <a:pt x="46" y="15"/>
                    </a:moveTo>
                    <a:cubicBezTo>
                      <a:pt x="46" y="16"/>
                      <a:pt x="47" y="16"/>
                      <a:pt x="47" y="17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4" y="19"/>
                      <a:pt x="44" y="19"/>
                      <a:pt x="43" y="19"/>
                    </a:cubicBezTo>
                    <a:cubicBezTo>
                      <a:pt x="44" y="19"/>
                      <a:pt x="46" y="19"/>
                      <a:pt x="46" y="18"/>
                    </a:cubicBezTo>
                    <a:cubicBezTo>
                      <a:pt x="46" y="15"/>
                      <a:pt x="46" y="15"/>
                      <a:pt x="46" y="15"/>
                    </a:cubicBezTo>
                    <a:close/>
                    <a:moveTo>
                      <a:pt x="45" y="15"/>
                    </a:moveTo>
                    <a:cubicBezTo>
                      <a:pt x="45" y="16"/>
                      <a:pt x="46" y="17"/>
                      <a:pt x="45" y="17"/>
                    </a:cubicBezTo>
                    <a:cubicBezTo>
                      <a:pt x="45" y="18"/>
                      <a:pt x="44" y="18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1" y="16"/>
                      <a:pt x="42" y="16"/>
                    </a:cubicBezTo>
                    <a:cubicBezTo>
                      <a:pt x="42" y="15"/>
                      <a:pt x="44" y="14"/>
                      <a:pt x="45" y="15"/>
                    </a:cubicBezTo>
                    <a:close/>
                    <a:moveTo>
                      <a:pt x="68" y="12"/>
                    </a:moveTo>
                    <a:cubicBezTo>
                      <a:pt x="68" y="12"/>
                      <a:pt x="68" y="13"/>
                      <a:pt x="68" y="13"/>
                    </a:cubicBezTo>
                    <a:cubicBezTo>
                      <a:pt x="68" y="14"/>
                      <a:pt x="67" y="15"/>
                      <a:pt x="67" y="15"/>
                    </a:cubicBezTo>
                    <a:cubicBezTo>
                      <a:pt x="61" y="16"/>
                      <a:pt x="56" y="14"/>
                      <a:pt x="50" y="13"/>
                    </a:cubicBezTo>
                    <a:cubicBezTo>
                      <a:pt x="43" y="12"/>
                      <a:pt x="34" y="11"/>
                      <a:pt x="27" y="13"/>
                    </a:cubicBezTo>
                    <a:cubicBezTo>
                      <a:pt x="23" y="14"/>
                      <a:pt x="20" y="15"/>
                      <a:pt x="16" y="16"/>
                    </a:cubicBezTo>
                    <a:cubicBezTo>
                      <a:pt x="14" y="16"/>
                      <a:pt x="12" y="16"/>
                      <a:pt x="10" y="16"/>
                    </a:cubicBezTo>
                    <a:cubicBezTo>
                      <a:pt x="8" y="15"/>
                      <a:pt x="9" y="13"/>
                      <a:pt x="8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4" y="8"/>
                      <a:pt x="17" y="7"/>
                      <a:pt x="21" y="6"/>
                    </a:cubicBezTo>
                    <a:cubicBezTo>
                      <a:pt x="24" y="6"/>
                      <a:pt x="28" y="5"/>
                      <a:pt x="31" y="5"/>
                    </a:cubicBezTo>
                    <a:cubicBezTo>
                      <a:pt x="36" y="5"/>
                      <a:pt x="40" y="4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50" y="6"/>
                      <a:pt x="52" y="7"/>
                      <a:pt x="55" y="7"/>
                    </a:cubicBezTo>
                    <a:cubicBezTo>
                      <a:pt x="56" y="7"/>
                      <a:pt x="56" y="7"/>
                      <a:pt x="57" y="7"/>
                    </a:cubicBezTo>
                    <a:cubicBezTo>
                      <a:pt x="61" y="8"/>
                      <a:pt x="65" y="9"/>
                      <a:pt x="69" y="7"/>
                    </a:cubicBezTo>
                    <a:cubicBezTo>
                      <a:pt x="69" y="9"/>
                      <a:pt x="69" y="10"/>
                      <a:pt x="68" y="12"/>
                    </a:cubicBezTo>
                    <a:close/>
                    <a:moveTo>
                      <a:pt x="67" y="6"/>
                    </a:moveTo>
                    <a:cubicBezTo>
                      <a:pt x="67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6" y="6"/>
                      <a:pt x="66" y="6"/>
                      <a:pt x="67" y="6"/>
                    </a:cubicBezTo>
                    <a:close/>
                    <a:moveTo>
                      <a:pt x="67" y="5"/>
                    </a:moveTo>
                    <a:cubicBezTo>
                      <a:pt x="67" y="4"/>
                      <a:pt x="66" y="2"/>
                      <a:pt x="68" y="3"/>
                    </a:cubicBezTo>
                    <a:cubicBezTo>
                      <a:pt x="68" y="4"/>
                      <a:pt x="68" y="4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  <a:moveTo>
                      <a:pt x="70" y="5"/>
                    </a:moveTo>
                    <a:cubicBezTo>
                      <a:pt x="70" y="5"/>
                      <a:pt x="69" y="6"/>
                      <a:pt x="68" y="6"/>
                    </a:cubicBezTo>
                    <a:cubicBezTo>
                      <a:pt x="68" y="5"/>
                      <a:pt x="69" y="4"/>
                      <a:pt x="69" y="3"/>
                    </a:cubicBezTo>
                    <a:cubicBezTo>
                      <a:pt x="68" y="2"/>
                      <a:pt x="67" y="2"/>
                      <a:pt x="66" y="2"/>
                    </a:cubicBezTo>
                    <a:cubicBezTo>
                      <a:pt x="66" y="2"/>
                      <a:pt x="66" y="3"/>
                      <a:pt x="66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4"/>
                      <a:pt x="64" y="3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7" y="0"/>
                      <a:pt x="68" y="0"/>
                      <a:pt x="68" y="1"/>
                    </a:cubicBezTo>
                    <a:cubicBezTo>
                      <a:pt x="69" y="1"/>
                      <a:pt x="70" y="1"/>
                      <a:pt x="70" y="2"/>
                    </a:cubicBezTo>
                    <a:cubicBezTo>
                      <a:pt x="71" y="3"/>
                      <a:pt x="70" y="4"/>
                      <a:pt x="7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2639219" y="2806651"/>
              <a:ext cx="3290888" cy="828675"/>
              <a:chOff x="2639219" y="2806651"/>
              <a:chExt cx="3290888" cy="828675"/>
            </a:xfrm>
          </p:grpSpPr>
          <p:sp>
            <p:nvSpPr>
              <p:cNvPr id="235" name="Freeform 196"/>
              <p:cNvSpPr>
                <a:spLocks noEditPoints="1"/>
              </p:cNvSpPr>
              <p:nvPr/>
            </p:nvSpPr>
            <p:spPr bwMode="auto">
              <a:xfrm>
                <a:off x="2639219" y="2806651"/>
                <a:ext cx="247650" cy="227013"/>
              </a:xfrm>
              <a:custGeom>
                <a:avLst/>
                <a:gdLst>
                  <a:gd name="T0" fmla="*/ 13 w 22"/>
                  <a:gd name="T1" fmla="*/ 15 h 20"/>
                  <a:gd name="T2" fmla="*/ 6 w 22"/>
                  <a:gd name="T3" fmla="*/ 15 h 20"/>
                  <a:gd name="T4" fmla="*/ 5 w 22"/>
                  <a:gd name="T5" fmla="*/ 17 h 20"/>
                  <a:gd name="T6" fmla="*/ 4 w 22"/>
                  <a:gd name="T7" fmla="*/ 18 h 20"/>
                  <a:gd name="T8" fmla="*/ 5 w 22"/>
                  <a:gd name="T9" fmla="*/ 19 h 20"/>
                  <a:gd name="T10" fmla="*/ 7 w 22"/>
                  <a:gd name="T11" fmla="*/ 20 h 20"/>
                  <a:gd name="T12" fmla="*/ 7 w 22"/>
                  <a:gd name="T13" fmla="*/ 20 h 20"/>
                  <a:gd name="T14" fmla="*/ 0 w 22"/>
                  <a:gd name="T15" fmla="*/ 20 h 20"/>
                  <a:gd name="T16" fmla="*/ 0 w 22"/>
                  <a:gd name="T17" fmla="*/ 20 h 20"/>
                  <a:gd name="T18" fmla="*/ 2 w 22"/>
                  <a:gd name="T19" fmla="*/ 19 h 20"/>
                  <a:gd name="T20" fmla="*/ 4 w 22"/>
                  <a:gd name="T21" fmla="*/ 16 h 20"/>
                  <a:gd name="T22" fmla="*/ 11 w 22"/>
                  <a:gd name="T23" fmla="*/ 0 h 20"/>
                  <a:gd name="T24" fmla="*/ 11 w 22"/>
                  <a:gd name="T25" fmla="*/ 0 h 20"/>
                  <a:gd name="T26" fmla="*/ 19 w 22"/>
                  <a:gd name="T27" fmla="*/ 16 h 20"/>
                  <a:gd name="T28" fmla="*/ 21 w 22"/>
                  <a:gd name="T29" fmla="*/ 19 h 20"/>
                  <a:gd name="T30" fmla="*/ 22 w 22"/>
                  <a:gd name="T31" fmla="*/ 20 h 20"/>
                  <a:gd name="T32" fmla="*/ 22 w 22"/>
                  <a:gd name="T33" fmla="*/ 20 h 20"/>
                  <a:gd name="T34" fmla="*/ 12 w 22"/>
                  <a:gd name="T35" fmla="*/ 20 h 20"/>
                  <a:gd name="T36" fmla="*/ 12 w 22"/>
                  <a:gd name="T37" fmla="*/ 20 h 20"/>
                  <a:gd name="T38" fmla="*/ 13 w 22"/>
                  <a:gd name="T39" fmla="*/ 20 h 20"/>
                  <a:gd name="T40" fmla="*/ 14 w 22"/>
                  <a:gd name="T41" fmla="*/ 19 h 20"/>
                  <a:gd name="T42" fmla="*/ 15 w 22"/>
                  <a:gd name="T43" fmla="*/ 19 h 20"/>
                  <a:gd name="T44" fmla="*/ 14 w 22"/>
                  <a:gd name="T45" fmla="*/ 18 h 20"/>
                  <a:gd name="T46" fmla="*/ 14 w 22"/>
                  <a:gd name="T47" fmla="*/ 17 h 20"/>
                  <a:gd name="T48" fmla="*/ 13 w 22"/>
                  <a:gd name="T49" fmla="*/ 15 h 20"/>
                  <a:gd name="T50" fmla="*/ 12 w 22"/>
                  <a:gd name="T51" fmla="*/ 13 h 20"/>
                  <a:gd name="T52" fmla="*/ 9 w 22"/>
                  <a:gd name="T53" fmla="*/ 6 h 20"/>
                  <a:gd name="T54" fmla="*/ 6 w 22"/>
                  <a:gd name="T55" fmla="*/ 13 h 20"/>
                  <a:gd name="T56" fmla="*/ 1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13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8"/>
                      <a:pt x="4" y="18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2" y="19"/>
                      <a:pt x="2" y="19"/>
                    </a:cubicBezTo>
                    <a:cubicBezTo>
                      <a:pt x="3" y="18"/>
                      <a:pt x="3" y="17"/>
                      <a:pt x="4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9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lose/>
                    <a:moveTo>
                      <a:pt x="12" y="13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2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197"/>
              <p:cNvSpPr>
                <a:spLocks/>
              </p:cNvSpPr>
              <p:nvPr/>
            </p:nvSpPr>
            <p:spPr bwMode="auto">
              <a:xfrm>
                <a:off x="2875756" y="2874913"/>
                <a:ext cx="168275" cy="169863"/>
              </a:xfrm>
              <a:custGeom>
                <a:avLst/>
                <a:gdLst>
                  <a:gd name="T0" fmla="*/ 13 w 15"/>
                  <a:gd name="T1" fmla="*/ 0 h 15"/>
                  <a:gd name="T2" fmla="*/ 13 w 15"/>
                  <a:gd name="T3" fmla="*/ 11 h 15"/>
                  <a:gd name="T4" fmla="*/ 14 w 15"/>
                  <a:gd name="T5" fmla="*/ 13 h 15"/>
                  <a:gd name="T6" fmla="*/ 15 w 15"/>
                  <a:gd name="T7" fmla="*/ 14 h 15"/>
                  <a:gd name="T8" fmla="*/ 15 w 15"/>
                  <a:gd name="T9" fmla="*/ 14 h 15"/>
                  <a:gd name="T10" fmla="*/ 9 w 15"/>
                  <a:gd name="T11" fmla="*/ 14 h 15"/>
                  <a:gd name="T12" fmla="*/ 9 w 15"/>
                  <a:gd name="T13" fmla="*/ 12 h 15"/>
                  <a:gd name="T14" fmla="*/ 7 w 15"/>
                  <a:gd name="T15" fmla="*/ 14 h 15"/>
                  <a:gd name="T16" fmla="*/ 5 w 15"/>
                  <a:gd name="T17" fmla="*/ 15 h 15"/>
                  <a:gd name="T18" fmla="*/ 3 w 15"/>
                  <a:gd name="T19" fmla="*/ 14 h 15"/>
                  <a:gd name="T20" fmla="*/ 2 w 15"/>
                  <a:gd name="T21" fmla="*/ 12 h 15"/>
                  <a:gd name="T22" fmla="*/ 1 w 15"/>
                  <a:gd name="T23" fmla="*/ 9 h 15"/>
                  <a:gd name="T24" fmla="*/ 1 w 15"/>
                  <a:gd name="T25" fmla="*/ 3 h 15"/>
                  <a:gd name="T26" fmla="*/ 1 w 15"/>
                  <a:gd name="T27" fmla="*/ 1 h 15"/>
                  <a:gd name="T28" fmla="*/ 0 w 15"/>
                  <a:gd name="T29" fmla="*/ 1 h 15"/>
                  <a:gd name="T30" fmla="*/ 0 w 15"/>
                  <a:gd name="T31" fmla="*/ 0 h 15"/>
                  <a:gd name="T32" fmla="*/ 6 w 15"/>
                  <a:gd name="T33" fmla="*/ 0 h 15"/>
                  <a:gd name="T34" fmla="*/ 6 w 15"/>
                  <a:gd name="T35" fmla="*/ 10 h 15"/>
                  <a:gd name="T36" fmla="*/ 6 w 15"/>
                  <a:gd name="T37" fmla="*/ 12 h 15"/>
                  <a:gd name="T38" fmla="*/ 6 w 15"/>
                  <a:gd name="T39" fmla="*/ 13 h 15"/>
                  <a:gd name="T40" fmla="*/ 7 w 15"/>
                  <a:gd name="T41" fmla="*/ 13 h 15"/>
                  <a:gd name="T42" fmla="*/ 8 w 15"/>
                  <a:gd name="T43" fmla="*/ 12 h 15"/>
                  <a:gd name="T44" fmla="*/ 9 w 15"/>
                  <a:gd name="T45" fmla="*/ 11 h 15"/>
                  <a:gd name="T46" fmla="*/ 9 w 15"/>
                  <a:gd name="T47" fmla="*/ 3 h 15"/>
                  <a:gd name="T48" fmla="*/ 9 w 15"/>
                  <a:gd name="T49" fmla="*/ 1 h 15"/>
                  <a:gd name="T50" fmla="*/ 8 w 15"/>
                  <a:gd name="T51" fmla="*/ 1 h 15"/>
                  <a:gd name="T52" fmla="*/ 8 w 15"/>
                  <a:gd name="T53" fmla="*/ 0 h 15"/>
                  <a:gd name="T54" fmla="*/ 13 w 15"/>
                  <a:gd name="T5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15">
                    <a:moveTo>
                      <a:pt x="13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198"/>
              <p:cNvSpPr>
                <a:spLocks/>
              </p:cNvSpPr>
              <p:nvPr/>
            </p:nvSpPr>
            <p:spPr bwMode="auto">
              <a:xfrm>
                <a:off x="3055144" y="2874913"/>
                <a:ext cx="112713" cy="169863"/>
              </a:xfrm>
              <a:custGeom>
                <a:avLst/>
                <a:gdLst>
                  <a:gd name="T0" fmla="*/ 9 w 10"/>
                  <a:gd name="T1" fmla="*/ 0 h 15"/>
                  <a:gd name="T2" fmla="*/ 9 w 10"/>
                  <a:gd name="T3" fmla="*/ 5 h 15"/>
                  <a:gd name="T4" fmla="*/ 9 w 10"/>
                  <a:gd name="T5" fmla="*/ 5 h 15"/>
                  <a:gd name="T6" fmla="*/ 7 w 10"/>
                  <a:gd name="T7" fmla="*/ 2 h 15"/>
                  <a:gd name="T8" fmla="*/ 5 w 10"/>
                  <a:gd name="T9" fmla="*/ 1 h 15"/>
                  <a:gd name="T10" fmla="*/ 4 w 10"/>
                  <a:gd name="T11" fmla="*/ 1 h 15"/>
                  <a:gd name="T12" fmla="*/ 3 w 10"/>
                  <a:gd name="T13" fmla="*/ 2 h 15"/>
                  <a:gd name="T14" fmla="*/ 3 w 10"/>
                  <a:gd name="T15" fmla="*/ 3 h 15"/>
                  <a:gd name="T16" fmla="*/ 6 w 10"/>
                  <a:gd name="T17" fmla="*/ 5 h 15"/>
                  <a:gd name="T18" fmla="*/ 9 w 10"/>
                  <a:gd name="T19" fmla="*/ 8 h 15"/>
                  <a:gd name="T20" fmla="*/ 10 w 10"/>
                  <a:gd name="T21" fmla="*/ 10 h 15"/>
                  <a:gd name="T22" fmla="*/ 9 w 10"/>
                  <a:gd name="T23" fmla="*/ 12 h 15"/>
                  <a:gd name="T24" fmla="*/ 8 w 10"/>
                  <a:gd name="T25" fmla="*/ 14 h 15"/>
                  <a:gd name="T26" fmla="*/ 5 w 10"/>
                  <a:gd name="T27" fmla="*/ 15 h 15"/>
                  <a:gd name="T28" fmla="*/ 3 w 10"/>
                  <a:gd name="T29" fmla="*/ 14 h 15"/>
                  <a:gd name="T30" fmla="*/ 2 w 10"/>
                  <a:gd name="T31" fmla="*/ 14 h 15"/>
                  <a:gd name="T32" fmla="*/ 1 w 10"/>
                  <a:gd name="T33" fmla="*/ 15 h 15"/>
                  <a:gd name="T34" fmla="*/ 1 w 10"/>
                  <a:gd name="T35" fmla="*/ 15 h 15"/>
                  <a:gd name="T36" fmla="*/ 0 w 10"/>
                  <a:gd name="T37" fmla="*/ 10 h 15"/>
                  <a:gd name="T38" fmla="*/ 1 w 10"/>
                  <a:gd name="T39" fmla="*/ 10 h 15"/>
                  <a:gd name="T40" fmla="*/ 3 w 10"/>
                  <a:gd name="T41" fmla="*/ 13 h 15"/>
                  <a:gd name="T42" fmla="*/ 5 w 10"/>
                  <a:gd name="T43" fmla="*/ 14 h 15"/>
                  <a:gd name="T44" fmla="*/ 6 w 10"/>
                  <a:gd name="T45" fmla="*/ 13 h 15"/>
                  <a:gd name="T46" fmla="*/ 7 w 10"/>
                  <a:gd name="T47" fmla="*/ 12 h 15"/>
                  <a:gd name="T48" fmla="*/ 6 w 10"/>
                  <a:gd name="T49" fmla="*/ 11 h 15"/>
                  <a:gd name="T50" fmla="*/ 4 w 10"/>
                  <a:gd name="T51" fmla="*/ 9 h 15"/>
                  <a:gd name="T52" fmla="*/ 1 w 10"/>
                  <a:gd name="T53" fmla="*/ 7 h 15"/>
                  <a:gd name="T54" fmla="*/ 0 w 10"/>
                  <a:gd name="T55" fmla="*/ 4 h 15"/>
                  <a:gd name="T56" fmla="*/ 1 w 10"/>
                  <a:gd name="T57" fmla="*/ 1 h 15"/>
                  <a:gd name="T58" fmla="*/ 4 w 10"/>
                  <a:gd name="T59" fmla="*/ 0 h 15"/>
                  <a:gd name="T60" fmla="*/ 7 w 10"/>
                  <a:gd name="T61" fmla="*/ 0 h 15"/>
                  <a:gd name="T62" fmla="*/ 7 w 10"/>
                  <a:gd name="T63" fmla="*/ 1 h 15"/>
                  <a:gd name="T64" fmla="*/ 8 w 10"/>
                  <a:gd name="T65" fmla="*/ 1 h 15"/>
                  <a:gd name="T66" fmla="*/ 8 w 10"/>
                  <a:gd name="T67" fmla="*/ 0 h 15"/>
                  <a:gd name="T68" fmla="*/ 9 w 10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5">
                    <a:moveTo>
                      <a:pt x="9" y="0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6" y="5"/>
                    </a:cubicBezTo>
                    <a:cubicBezTo>
                      <a:pt x="8" y="6"/>
                      <a:pt x="9" y="7"/>
                      <a:pt x="9" y="8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6" y="11"/>
                      <a:pt x="6" y="11"/>
                    </a:cubicBezTo>
                    <a:cubicBezTo>
                      <a:pt x="6" y="11"/>
                      <a:pt x="5" y="10"/>
                      <a:pt x="4" y="9"/>
                    </a:cubicBezTo>
                    <a:cubicBezTo>
                      <a:pt x="3" y="8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3167856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6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3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3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9"/>
                    </a:cubicBezTo>
                    <a:cubicBezTo>
                      <a:pt x="3" y="18"/>
                      <a:pt x="2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3291681" y="2874913"/>
                <a:ext cx="136525" cy="158750"/>
              </a:xfrm>
              <a:custGeom>
                <a:avLst/>
                <a:gdLst>
                  <a:gd name="T0" fmla="*/ 5 w 12"/>
                  <a:gd name="T1" fmla="*/ 0 h 14"/>
                  <a:gd name="T2" fmla="*/ 5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1 w 12"/>
                  <a:gd name="T9" fmla="*/ 0 h 14"/>
                  <a:gd name="T10" fmla="*/ 12 w 12"/>
                  <a:gd name="T11" fmla="*/ 2 h 14"/>
                  <a:gd name="T12" fmla="*/ 11 w 12"/>
                  <a:gd name="T13" fmla="*/ 3 h 14"/>
                  <a:gd name="T14" fmla="*/ 10 w 12"/>
                  <a:gd name="T15" fmla="*/ 4 h 14"/>
                  <a:gd name="T16" fmla="*/ 9 w 12"/>
                  <a:gd name="T17" fmla="*/ 3 h 14"/>
                  <a:gd name="T18" fmla="*/ 8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5 w 12"/>
                  <a:gd name="T27" fmla="*/ 8 h 14"/>
                  <a:gd name="T28" fmla="*/ 5 w 12"/>
                  <a:gd name="T29" fmla="*/ 11 h 14"/>
                  <a:gd name="T30" fmla="*/ 5 w 12"/>
                  <a:gd name="T31" fmla="*/ 12 h 14"/>
                  <a:gd name="T32" fmla="*/ 6 w 12"/>
                  <a:gd name="T33" fmla="*/ 13 h 14"/>
                  <a:gd name="T34" fmla="*/ 6 w 12"/>
                  <a:gd name="T35" fmla="*/ 14 h 14"/>
                  <a:gd name="T36" fmla="*/ 7 w 12"/>
                  <a:gd name="T37" fmla="*/ 14 h 14"/>
                  <a:gd name="T38" fmla="*/ 7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1 w 12"/>
                  <a:gd name="T47" fmla="*/ 11 h 14"/>
                  <a:gd name="T48" fmla="*/ 1 w 12"/>
                  <a:gd name="T49" fmla="*/ 3 h 14"/>
                  <a:gd name="T50" fmla="*/ 1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5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201"/>
              <p:cNvSpPr>
                <a:spLocks noEditPoints="1"/>
              </p:cNvSpPr>
              <p:nvPr/>
            </p:nvSpPr>
            <p:spPr bwMode="auto">
              <a:xfrm>
                <a:off x="3428206" y="2874913"/>
                <a:ext cx="157163" cy="169863"/>
              </a:xfrm>
              <a:custGeom>
                <a:avLst/>
                <a:gdLst>
                  <a:gd name="T0" fmla="*/ 8 w 14"/>
                  <a:gd name="T1" fmla="*/ 12 h 15"/>
                  <a:gd name="T2" fmla="*/ 3 w 14"/>
                  <a:gd name="T3" fmla="*/ 15 h 15"/>
                  <a:gd name="T4" fmla="*/ 1 w 14"/>
                  <a:gd name="T5" fmla="*/ 14 h 15"/>
                  <a:gd name="T6" fmla="*/ 0 w 14"/>
                  <a:gd name="T7" fmla="*/ 12 h 15"/>
                  <a:gd name="T8" fmla="*/ 2 w 14"/>
                  <a:gd name="T9" fmla="*/ 9 h 15"/>
                  <a:gd name="T10" fmla="*/ 8 w 14"/>
                  <a:gd name="T11" fmla="*/ 5 h 15"/>
                  <a:gd name="T12" fmla="*/ 8 w 14"/>
                  <a:gd name="T13" fmla="*/ 4 h 15"/>
                  <a:gd name="T14" fmla="*/ 7 w 14"/>
                  <a:gd name="T15" fmla="*/ 2 h 15"/>
                  <a:gd name="T16" fmla="*/ 7 w 14"/>
                  <a:gd name="T17" fmla="*/ 1 h 15"/>
                  <a:gd name="T18" fmla="*/ 6 w 14"/>
                  <a:gd name="T19" fmla="*/ 1 h 15"/>
                  <a:gd name="T20" fmla="*/ 4 w 14"/>
                  <a:gd name="T21" fmla="*/ 1 h 15"/>
                  <a:gd name="T22" fmla="*/ 4 w 14"/>
                  <a:gd name="T23" fmla="*/ 2 h 15"/>
                  <a:gd name="T24" fmla="*/ 4 w 14"/>
                  <a:gd name="T25" fmla="*/ 3 h 15"/>
                  <a:gd name="T26" fmla="*/ 5 w 14"/>
                  <a:gd name="T27" fmla="*/ 4 h 15"/>
                  <a:gd name="T28" fmla="*/ 4 w 14"/>
                  <a:gd name="T29" fmla="*/ 5 h 15"/>
                  <a:gd name="T30" fmla="*/ 3 w 14"/>
                  <a:gd name="T31" fmla="*/ 6 h 15"/>
                  <a:gd name="T32" fmla="*/ 1 w 14"/>
                  <a:gd name="T33" fmla="*/ 5 h 15"/>
                  <a:gd name="T34" fmla="*/ 0 w 14"/>
                  <a:gd name="T35" fmla="*/ 4 h 15"/>
                  <a:gd name="T36" fmla="*/ 1 w 14"/>
                  <a:gd name="T37" fmla="*/ 2 h 15"/>
                  <a:gd name="T38" fmla="*/ 4 w 14"/>
                  <a:gd name="T39" fmla="*/ 0 h 15"/>
                  <a:gd name="T40" fmla="*/ 7 w 14"/>
                  <a:gd name="T41" fmla="*/ 0 h 15"/>
                  <a:gd name="T42" fmla="*/ 10 w 14"/>
                  <a:gd name="T43" fmla="*/ 1 h 15"/>
                  <a:gd name="T44" fmla="*/ 12 w 14"/>
                  <a:gd name="T45" fmla="*/ 3 h 15"/>
                  <a:gd name="T46" fmla="*/ 12 w 14"/>
                  <a:gd name="T47" fmla="*/ 5 h 15"/>
                  <a:gd name="T48" fmla="*/ 12 w 14"/>
                  <a:gd name="T49" fmla="*/ 11 h 15"/>
                  <a:gd name="T50" fmla="*/ 12 w 14"/>
                  <a:gd name="T51" fmla="*/ 12 h 15"/>
                  <a:gd name="T52" fmla="*/ 12 w 14"/>
                  <a:gd name="T53" fmla="*/ 13 h 15"/>
                  <a:gd name="T54" fmla="*/ 12 w 14"/>
                  <a:gd name="T55" fmla="*/ 13 h 15"/>
                  <a:gd name="T56" fmla="*/ 13 w 14"/>
                  <a:gd name="T57" fmla="*/ 12 h 15"/>
                  <a:gd name="T58" fmla="*/ 14 w 14"/>
                  <a:gd name="T59" fmla="*/ 12 h 15"/>
                  <a:gd name="T60" fmla="*/ 12 w 14"/>
                  <a:gd name="T61" fmla="*/ 14 h 15"/>
                  <a:gd name="T62" fmla="*/ 10 w 14"/>
                  <a:gd name="T63" fmla="*/ 15 h 15"/>
                  <a:gd name="T64" fmla="*/ 8 w 14"/>
                  <a:gd name="T65" fmla="*/ 14 h 15"/>
                  <a:gd name="T66" fmla="*/ 8 w 14"/>
                  <a:gd name="T67" fmla="*/ 12 h 15"/>
                  <a:gd name="T68" fmla="*/ 8 w 14"/>
                  <a:gd name="T69" fmla="*/ 11 h 15"/>
                  <a:gd name="T70" fmla="*/ 8 w 14"/>
                  <a:gd name="T71" fmla="*/ 6 h 15"/>
                  <a:gd name="T72" fmla="*/ 5 w 14"/>
                  <a:gd name="T73" fmla="*/ 9 h 15"/>
                  <a:gd name="T74" fmla="*/ 4 w 14"/>
                  <a:gd name="T75" fmla="*/ 10 h 15"/>
                  <a:gd name="T76" fmla="*/ 5 w 14"/>
                  <a:gd name="T77" fmla="*/ 12 h 15"/>
                  <a:gd name="T78" fmla="*/ 6 w 14"/>
                  <a:gd name="T79" fmla="*/ 12 h 15"/>
                  <a:gd name="T80" fmla="*/ 8 w 14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5">
                    <a:moveTo>
                      <a:pt x="8" y="12"/>
                    </a:moveTo>
                    <a:cubicBezTo>
                      <a:pt x="6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8"/>
                      <a:pt x="4" y="7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2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8" y="14"/>
                      <a:pt x="8" y="13"/>
                      <a:pt x="8" y="12"/>
                    </a:cubicBezTo>
                    <a:close/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7" y="12"/>
                      <a:pt x="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202"/>
              <p:cNvSpPr>
                <a:spLocks/>
              </p:cNvSpPr>
              <p:nvPr/>
            </p:nvSpPr>
            <p:spPr bwMode="auto">
              <a:xfrm>
                <a:off x="3585369" y="2806651"/>
                <a:ext cx="79375" cy="227013"/>
              </a:xfrm>
              <a:custGeom>
                <a:avLst/>
                <a:gdLst>
                  <a:gd name="T0" fmla="*/ 6 w 7"/>
                  <a:gd name="T1" fmla="*/ 0 h 20"/>
                  <a:gd name="T2" fmla="*/ 6 w 7"/>
                  <a:gd name="T3" fmla="*/ 17 h 20"/>
                  <a:gd name="T4" fmla="*/ 6 w 7"/>
                  <a:gd name="T5" fmla="*/ 19 h 20"/>
                  <a:gd name="T6" fmla="*/ 7 w 7"/>
                  <a:gd name="T7" fmla="*/ 20 h 20"/>
                  <a:gd name="T8" fmla="*/ 7 w 7"/>
                  <a:gd name="T9" fmla="*/ 20 h 20"/>
                  <a:gd name="T10" fmla="*/ 0 w 7"/>
                  <a:gd name="T11" fmla="*/ 20 h 20"/>
                  <a:gd name="T12" fmla="*/ 0 w 7"/>
                  <a:gd name="T13" fmla="*/ 20 h 20"/>
                  <a:gd name="T14" fmla="*/ 1 w 7"/>
                  <a:gd name="T15" fmla="*/ 19 h 20"/>
                  <a:gd name="T16" fmla="*/ 2 w 7"/>
                  <a:gd name="T17" fmla="*/ 17 h 20"/>
                  <a:gd name="T18" fmla="*/ 2 w 7"/>
                  <a:gd name="T19" fmla="*/ 3 h 20"/>
                  <a:gd name="T20" fmla="*/ 1 w 7"/>
                  <a:gd name="T21" fmla="*/ 1 h 20"/>
                  <a:gd name="T22" fmla="*/ 0 w 7"/>
                  <a:gd name="T23" fmla="*/ 1 h 20"/>
                  <a:gd name="T24" fmla="*/ 0 w 7"/>
                  <a:gd name="T25" fmla="*/ 0 h 20"/>
                  <a:gd name="T26" fmla="*/ 6 w 7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0">
                    <a:moveTo>
                      <a:pt x="6" y="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19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203"/>
              <p:cNvSpPr>
                <a:spLocks noEditPoints="1"/>
              </p:cNvSpPr>
              <p:nvPr/>
            </p:nvSpPr>
            <p:spPr bwMode="auto">
              <a:xfrm>
                <a:off x="3675856" y="2806651"/>
                <a:ext cx="90488" cy="227013"/>
              </a:xfrm>
              <a:custGeom>
                <a:avLst/>
                <a:gdLst>
                  <a:gd name="T0" fmla="*/ 4 w 8"/>
                  <a:gd name="T1" fmla="*/ 0 h 20"/>
                  <a:gd name="T2" fmla="*/ 6 w 8"/>
                  <a:gd name="T3" fmla="*/ 0 h 20"/>
                  <a:gd name="T4" fmla="*/ 7 w 8"/>
                  <a:gd name="T5" fmla="*/ 2 h 20"/>
                  <a:gd name="T6" fmla="*/ 6 w 8"/>
                  <a:gd name="T7" fmla="*/ 3 h 20"/>
                  <a:gd name="T8" fmla="*/ 4 w 8"/>
                  <a:gd name="T9" fmla="*/ 4 h 20"/>
                  <a:gd name="T10" fmla="*/ 3 w 8"/>
                  <a:gd name="T11" fmla="*/ 3 h 20"/>
                  <a:gd name="T12" fmla="*/ 2 w 8"/>
                  <a:gd name="T13" fmla="*/ 2 h 20"/>
                  <a:gd name="T14" fmla="*/ 3 w 8"/>
                  <a:gd name="T15" fmla="*/ 0 h 20"/>
                  <a:gd name="T16" fmla="*/ 4 w 8"/>
                  <a:gd name="T17" fmla="*/ 0 h 20"/>
                  <a:gd name="T18" fmla="*/ 6 w 8"/>
                  <a:gd name="T19" fmla="*/ 6 h 20"/>
                  <a:gd name="T20" fmla="*/ 6 w 8"/>
                  <a:gd name="T21" fmla="*/ 17 h 20"/>
                  <a:gd name="T22" fmla="*/ 7 w 8"/>
                  <a:gd name="T23" fmla="*/ 19 h 20"/>
                  <a:gd name="T24" fmla="*/ 8 w 8"/>
                  <a:gd name="T25" fmla="*/ 20 h 20"/>
                  <a:gd name="T26" fmla="*/ 8 w 8"/>
                  <a:gd name="T27" fmla="*/ 20 h 20"/>
                  <a:gd name="T28" fmla="*/ 0 w 8"/>
                  <a:gd name="T29" fmla="*/ 20 h 20"/>
                  <a:gd name="T30" fmla="*/ 0 w 8"/>
                  <a:gd name="T31" fmla="*/ 20 h 20"/>
                  <a:gd name="T32" fmla="*/ 2 w 8"/>
                  <a:gd name="T33" fmla="*/ 19 h 20"/>
                  <a:gd name="T34" fmla="*/ 2 w 8"/>
                  <a:gd name="T35" fmla="*/ 17 h 20"/>
                  <a:gd name="T36" fmla="*/ 2 w 8"/>
                  <a:gd name="T37" fmla="*/ 9 h 20"/>
                  <a:gd name="T38" fmla="*/ 2 w 8"/>
                  <a:gd name="T39" fmla="*/ 7 h 20"/>
                  <a:gd name="T40" fmla="*/ 0 w 8"/>
                  <a:gd name="T41" fmla="*/ 7 h 20"/>
                  <a:gd name="T42" fmla="*/ 0 w 8"/>
                  <a:gd name="T43" fmla="*/ 6 h 20"/>
                  <a:gd name="T44" fmla="*/ 6 w 8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20">
                    <a:moveTo>
                      <a:pt x="4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6" y="6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19"/>
                    </a:cubicBezTo>
                    <a:cubicBezTo>
                      <a:pt x="2" y="19"/>
                      <a:pt x="2" y="18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204"/>
              <p:cNvSpPr>
                <a:spLocks noEditPoints="1"/>
              </p:cNvSpPr>
              <p:nvPr/>
            </p:nvSpPr>
            <p:spPr bwMode="auto">
              <a:xfrm>
                <a:off x="3777456" y="2874913"/>
                <a:ext cx="146050" cy="169863"/>
              </a:xfrm>
              <a:custGeom>
                <a:avLst/>
                <a:gdLst>
                  <a:gd name="T0" fmla="*/ 7 w 13"/>
                  <a:gd name="T1" fmla="*/ 12 h 15"/>
                  <a:gd name="T2" fmla="*/ 3 w 13"/>
                  <a:gd name="T3" fmla="*/ 15 h 15"/>
                  <a:gd name="T4" fmla="*/ 1 w 13"/>
                  <a:gd name="T5" fmla="*/ 14 h 15"/>
                  <a:gd name="T6" fmla="*/ 0 w 13"/>
                  <a:gd name="T7" fmla="*/ 12 h 15"/>
                  <a:gd name="T8" fmla="*/ 1 w 13"/>
                  <a:gd name="T9" fmla="*/ 9 h 15"/>
                  <a:gd name="T10" fmla="*/ 7 w 13"/>
                  <a:gd name="T11" fmla="*/ 5 h 15"/>
                  <a:gd name="T12" fmla="*/ 7 w 13"/>
                  <a:gd name="T13" fmla="*/ 4 h 15"/>
                  <a:gd name="T14" fmla="*/ 7 w 13"/>
                  <a:gd name="T15" fmla="*/ 2 h 15"/>
                  <a:gd name="T16" fmla="*/ 6 w 13"/>
                  <a:gd name="T17" fmla="*/ 1 h 15"/>
                  <a:gd name="T18" fmla="*/ 5 w 13"/>
                  <a:gd name="T19" fmla="*/ 1 h 15"/>
                  <a:gd name="T20" fmla="*/ 4 w 13"/>
                  <a:gd name="T21" fmla="*/ 1 h 15"/>
                  <a:gd name="T22" fmla="*/ 3 w 13"/>
                  <a:gd name="T23" fmla="*/ 2 h 15"/>
                  <a:gd name="T24" fmla="*/ 4 w 13"/>
                  <a:gd name="T25" fmla="*/ 3 h 15"/>
                  <a:gd name="T26" fmla="*/ 4 w 13"/>
                  <a:gd name="T27" fmla="*/ 4 h 15"/>
                  <a:gd name="T28" fmla="*/ 4 w 13"/>
                  <a:gd name="T29" fmla="*/ 5 h 15"/>
                  <a:gd name="T30" fmla="*/ 2 w 13"/>
                  <a:gd name="T31" fmla="*/ 6 h 15"/>
                  <a:gd name="T32" fmla="*/ 1 w 13"/>
                  <a:gd name="T33" fmla="*/ 5 h 15"/>
                  <a:gd name="T34" fmla="*/ 0 w 13"/>
                  <a:gd name="T35" fmla="*/ 4 h 15"/>
                  <a:gd name="T36" fmla="*/ 1 w 13"/>
                  <a:gd name="T37" fmla="*/ 2 h 15"/>
                  <a:gd name="T38" fmla="*/ 3 w 13"/>
                  <a:gd name="T39" fmla="*/ 0 h 15"/>
                  <a:gd name="T40" fmla="*/ 6 w 13"/>
                  <a:gd name="T41" fmla="*/ 0 h 15"/>
                  <a:gd name="T42" fmla="*/ 10 w 13"/>
                  <a:gd name="T43" fmla="*/ 1 h 15"/>
                  <a:gd name="T44" fmla="*/ 11 w 13"/>
                  <a:gd name="T45" fmla="*/ 3 h 15"/>
                  <a:gd name="T46" fmla="*/ 11 w 13"/>
                  <a:gd name="T47" fmla="*/ 5 h 15"/>
                  <a:gd name="T48" fmla="*/ 11 w 13"/>
                  <a:gd name="T49" fmla="*/ 11 h 15"/>
                  <a:gd name="T50" fmla="*/ 11 w 13"/>
                  <a:gd name="T51" fmla="*/ 12 h 15"/>
                  <a:gd name="T52" fmla="*/ 12 w 13"/>
                  <a:gd name="T53" fmla="*/ 13 h 15"/>
                  <a:gd name="T54" fmla="*/ 12 w 13"/>
                  <a:gd name="T55" fmla="*/ 13 h 15"/>
                  <a:gd name="T56" fmla="*/ 13 w 13"/>
                  <a:gd name="T57" fmla="*/ 12 h 15"/>
                  <a:gd name="T58" fmla="*/ 13 w 13"/>
                  <a:gd name="T59" fmla="*/ 12 h 15"/>
                  <a:gd name="T60" fmla="*/ 12 w 13"/>
                  <a:gd name="T61" fmla="*/ 14 h 15"/>
                  <a:gd name="T62" fmla="*/ 10 w 13"/>
                  <a:gd name="T63" fmla="*/ 15 h 15"/>
                  <a:gd name="T64" fmla="*/ 8 w 13"/>
                  <a:gd name="T65" fmla="*/ 14 h 15"/>
                  <a:gd name="T66" fmla="*/ 7 w 13"/>
                  <a:gd name="T67" fmla="*/ 12 h 15"/>
                  <a:gd name="T68" fmla="*/ 7 w 13"/>
                  <a:gd name="T69" fmla="*/ 11 h 15"/>
                  <a:gd name="T70" fmla="*/ 7 w 13"/>
                  <a:gd name="T71" fmla="*/ 6 h 15"/>
                  <a:gd name="T72" fmla="*/ 4 w 13"/>
                  <a:gd name="T73" fmla="*/ 9 h 15"/>
                  <a:gd name="T74" fmla="*/ 4 w 13"/>
                  <a:gd name="T75" fmla="*/ 10 h 15"/>
                  <a:gd name="T76" fmla="*/ 4 w 13"/>
                  <a:gd name="T77" fmla="*/ 12 h 15"/>
                  <a:gd name="T78" fmla="*/ 5 w 13"/>
                  <a:gd name="T79" fmla="*/ 12 h 15"/>
                  <a:gd name="T80" fmla="*/ 7 w 13"/>
                  <a:gd name="T8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" h="15">
                    <a:moveTo>
                      <a:pt x="7" y="12"/>
                    </a:moveTo>
                    <a:cubicBezTo>
                      <a:pt x="5" y="14"/>
                      <a:pt x="4" y="15"/>
                      <a:pt x="3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2" y="8"/>
                      <a:pt x="4" y="7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8" y="14"/>
                      <a:pt x="7" y="13"/>
                      <a:pt x="7" y="12"/>
                    </a:cubicBezTo>
                    <a:close/>
                    <a:moveTo>
                      <a:pt x="7" y="11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7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3934619" y="2874913"/>
                <a:ext cx="169863" cy="158750"/>
              </a:xfrm>
              <a:custGeom>
                <a:avLst/>
                <a:gdLst>
                  <a:gd name="T0" fmla="*/ 5 w 15"/>
                  <a:gd name="T1" fmla="*/ 0 h 14"/>
                  <a:gd name="T2" fmla="*/ 5 w 15"/>
                  <a:gd name="T3" fmla="*/ 2 h 14"/>
                  <a:gd name="T4" fmla="*/ 7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3 w 15"/>
                  <a:gd name="T11" fmla="*/ 3 h 14"/>
                  <a:gd name="T12" fmla="*/ 13 w 15"/>
                  <a:gd name="T13" fmla="*/ 6 h 14"/>
                  <a:gd name="T14" fmla="*/ 13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9 w 15"/>
                  <a:gd name="T29" fmla="*/ 11 h 14"/>
                  <a:gd name="T30" fmla="*/ 9 w 15"/>
                  <a:gd name="T31" fmla="*/ 5 h 14"/>
                  <a:gd name="T32" fmla="*/ 9 w 15"/>
                  <a:gd name="T33" fmla="*/ 3 h 14"/>
                  <a:gd name="T34" fmla="*/ 8 w 15"/>
                  <a:gd name="T35" fmla="*/ 2 h 14"/>
                  <a:gd name="T36" fmla="*/ 8 w 15"/>
                  <a:gd name="T37" fmla="*/ 2 h 14"/>
                  <a:gd name="T38" fmla="*/ 5 w 15"/>
                  <a:gd name="T39" fmla="*/ 4 h 14"/>
                  <a:gd name="T40" fmla="*/ 5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1 w 15"/>
                  <a:gd name="T55" fmla="*/ 11 h 14"/>
                  <a:gd name="T56" fmla="*/ 1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5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3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4182269" y="2806651"/>
                <a:ext cx="260350" cy="238125"/>
              </a:xfrm>
              <a:custGeom>
                <a:avLst/>
                <a:gdLst>
                  <a:gd name="T0" fmla="*/ 20 w 23"/>
                  <a:gd name="T1" fmla="*/ 0 h 21"/>
                  <a:gd name="T2" fmla="*/ 20 w 23"/>
                  <a:gd name="T3" fmla="*/ 7 h 21"/>
                  <a:gd name="T4" fmla="*/ 20 w 23"/>
                  <a:gd name="T5" fmla="*/ 7 h 21"/>
                  <a:gd name="T6" fmla="*/ 17 w 23"/>
                  <a:gd name="T7" fmla="*/ 2 h 21"/>
                  <a:gd name="T8" fmla="*/ 12 w 23"/>
                  <a:gd name="T9" fmla="*/ 1 h 21"/>
                  <a:gd name="T10" fmla="*/ 9 w 23"/>
                  <a:gd name="T11" fmla="*/ 2 h 21"/>
                  <a:gd name="T12" fmla="*/ 7 w 23"/>
                  <a:gd name="T13" fmla="*/ 6 h 21"/>
                  <a:gd name="T14" fmla="*/ 6 w 23"/>
                  <a:gd name="T15" fmla="*/ 10 h 21"/>
                  <a:gd name="T16" fmla="*/ 7 w 23"/>
                  <a:gd name="T17" fmla="*/ 15 h 21"/>
                  <a:gd name="T18" fmla="*/ 9 w 23"/>
                  <a:gd name="T19" fmla="*/ 19 h 21"/>
                  <a:gd name="T20" fmla="*/ 12 w 23"/>
                  <a:gd name="T21" fmla="*/ 20 h 21"/>
                  <a:gd name="T22" fmla="*/ 14 w 23"/>
                  <a:gd name="T23" fmla="*/ 20 h 21"/>
                  <a:gd name="T24" fmla="*/ 16 w 23"/>
                  <a:gd name="T25" fmla="*/ 19 h 21"/>
                  <a:gd name="T26" fmla="*/ 16 w 23"/>
                  <a:gd name="T27" fmla="*/ 15 h 21"/>
                  <a:gd name="T28" fmla="*/ 15 w 23"/>
                  <a:gd name="T29" fmla="*/ 13 h 21"/>
                  <a:gd name="T30" fmla="*/ 15 w 23"/>
                  <a:gd name="T31" fmla="*/ 13 h 21"/>
                  <a:gd name="T32" fmla="*/ 13 w 23"/>
                  <a:gd name="T33" fmla="*/ 12 h 21"/>
                  <a:gd name="T34" fmla="*/ 13 w 23"/>
                  <a:gd name="T35" fmla="*/ 12 h 21"/>
                  <a:gd name="T36" fmla="*/ 13 w 23"/>
                  <a:gd name="T37" fmla="*/ 12 h 21"/>
                  <a:gd name="T38" fmla="*/ 23 w 23"/>
                  <a:gd name="T39" fmla="*/ 12 h 21"/>
                  <a:gd name="T40" fmla="*/ 23 w 23"/>
                  <a:gd name="T41" fmla="*/ 12 h 21"/>
                  <a:gd name="T42" fmla="*/ 21 w 23"/>
                  <a:gd name="T43" fmla="*/ 13 h 21"/>
                  <a:gd name="T44" fmla="*/ 21 w 23"/>
                  <a:gd name="T45" fmla="*/ 13 h 21"/>
                  <a:gd name="T46" fmla="*/ 20 w 23"/>
                  <a:gd name="T47" fmla="*/ 15 h 21"/>
                  <a:gd name="T48" fmla="*/ 20 w 23"/>
                  <a:gd name="T49" fmla="*/ 19 h 21"/>
                  <a:gd name="T50" fmla="*/ 16 w 23"/>
                  <a:gd name="T51" fmla="*/ 20 h 21"/>
                  <a:gd name="T52" fmla="*/ 12 w 23"/>
                  <a:gd name="T53" fmla="*/ 21 h 21"/>
                  <a:gd name="T54" fmla="*/ 7 w 23"/>
                  <a:gd name="T55" fmla="*/ 20 h 21"/>
                  <a:gd name="T56" fmla="*/ 4 w 23"/>
                  <a:gd name="T57" fmla="*/ 18 h 21"/>
                  <a:gd name="T58" fmla="*/ 2 w 23"/>
                  <a:gd name="T59" fmla="*/ 15 h 21"/>
                  <a:gd name="T60" fmla="*/ 0 w 23"/>
                  <a:gd name="T61" fmla="*/ 10 h 21"/>
                  <a:gd name="T62" fmla="*/ 4 w 23"/>
                  <a:gd name="T63" fmla="*/ 3 h 21"/>
                  <a:gd name="T64" fmla="*/ 12 w 23"/>
                  <a:gd name="T65" fmla="*/ 0 h 21"/>
                  <a:gd name="T66" fmla="*/ 15 w 23"/>
                  <a:gd name="T67" fmla="*/ 0 h 21"/>
                  <a:gd name="T68" fmla="*/ 17 w 23"/>
                  <a:gd name="T69" fmla="*/ 0 h 21"/>
                  <a:gd name="T70" fmla="*/ 18 w 23"/>
                  <a:gd name="T71" fmla="*/ 1 h 21"/>
                  <a:gd name="T72" fmla="*/ 19 w 23"/>
                  <a:gd name="T73" fmla="*/ 1 h 21"/>
                  <a:gd name="T74" fmla="*/ 20 w 23"/>
                  <a:gd name="T75" fmla="*/ 0 h 21"/>
                  <a:gd name="T76" fmla="*/ 20 w 23"/>
                  <a:gd name="T7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" h="21">
                    <a:moveTo>
                      <a:pt x="20" y="0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6" y="1"/>
                      <a:pt x="14" y="1"/>
                      <a:pt x="12" y="1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8" y="3"/>
                      <a:pt x="7" y="4"/>
                      <a:pt x="7" y="6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6" y="12"/>
                      <a:pt x="6" y="14"/>
                      <a:pt x="7" y="15"/>
                    </a:cubicBezTo>
                    <a:cubicBezTo>
                      <a:pt x="7" y="17"/>
                      <a:pt x="8" y="18"/>
                      <a:pt x="9" y="19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2"/>
                      <a:pt x="14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2"/>
                      <a:pt x="22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0" y="14"/>
                      <a:pt x="20" y="15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0"/>
                      <a:pt x="18" y="20"/>
                      <a:pt x="16" y="20"/>
                    </a:cubicBezTo>
                    <a:cubicBezTo>
                      <a:pt x="15" y="21"/>
                      <a:pt x="14" y="21"/>
                      <a:pt x="12" y="21"/>
                    </a:cubicBezTo>
                    <a:cubicBezTo>
                      <a:pt x="10" y="21"/>
                      <a:pt x="8" y="21"/>
                      <a:pt x="7" y="20"/>
                    </a:cubicBezTo>
                    <a:cubicBezTo>
                      <a:pt x="6" y="20"/>
                      <a:pt x="5" y="19"/>
                      <a:pt x="4" y="18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7"/>
                      <a:pt x="2" y="5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208"/>
              <p:cNvSpPr>
                <a:spLocks noEditPoints="1"/>
              </p:cNvSpPr>
              <p:nvPr/>
            </p:nvSpPr>
            <p:spPr bwMode="auto">
              <a:xfrm>
                <a:off x="4453731" y="2874913"/>
                <a:ext cx="146050" cy="169863"/>
              </a:xfrm>
              <a:custGeom>
                <a:avLst/>
                <a:gdLst>
                  <a:gd name="T0" fmla="*/ 6 w 13"/>
                  <a:gd name="T1" fmla="*/ 0 h 15"/>
                  <a:gd name="T2" fmla="*/ 10 w 13"/>
                  <a:gd name="T3" fmla="*/ 1 h 15"/>
                  <a:gd name="T4" fmla="*/ 12 w 13"/>
                  <a:gd name="T5" fmla="*/ 4 h 15"/>
                  <a:gd name="T6" fmla="*/ 13 w 13"/>
                  <a:gd name="T7" fmla="*/ 7 h 15"/>
                  <a:gd name="T8" fmla="*/ 11 w 13"/>
                  <a:gd name="T9" fmla="*/ 12 h 15"/>
                  <a:gd name="T10" fmla="*/ 6 w 13"/>
                  <a:gd name="T11" fmla="*/ 15 h 15"/>
                  <a:gd name="T12" fmla="*/ 1 w 13"/>
                  <a:gd name="T13" fmla="*/ 13 h 15"/>
                  <a:gd name="T14" fmla="*/ 0 w 13"/>
                  <a:gd name="T15" fmla="*/ 7 h 15"/>
                  <a:gd name="T16" fmla="*/ 1 w 13"/>
                  <a:gd name="T17" fmla="*/ 2 h 15"/>
                  <a:gd name="T18" fmla="*/ 6 w 13"/>
                  <a:gd name="T19" fmla="*/ 0 h 15"/>
                  <a:gd name="T20" fmla="*/ 6 w 13"/>
                  <a:gd name="T21" fmla="*/ 1 h 15"/>
                  <a:gd name="T22" fmla="*/ 5 w 13"/>
                  <a:gd name="T23" fmla="*/ 2 h 15"/>
                  <a:gd name="T24" fmla="*/ 4 w 13"/>
                  <a:gd name="T25" fmla="*/ 4 h 15"/>
                  <a:gd name="T26" fmla="*/ 4 w 13"/>
                  <a:gd name="T27" fmla="*/ 9 h 15"/>
                  <a:gd name="T28" fmla="*/ 4 w 13"/>
                  <a:gd name="T29" fmla="*/ 12 h 15"/>
                  <a:gd name="T30" fmla="*/ 5 w 13"/>
                  <a:gd name="T31" fmla="*/ 13 h 15"/>
                  <a:gd name="T32" fmla="*/ 6 w 13"/>
                  <a:gd name="T33" fmla="*/ 14 h 15"/>
                  <a:gd name="T34" fmla="*/ 7 w 13"/>
                  <a:gd name="T35" fmla="*/ 13 h 15"/>
                  <a:gd name="T36" fmla="*/ 8 w 13"/>
                  <a:gd name="T37" fmla="*/ 12 h 15"/>
                  <a:gd name="T38" fmla="*/ 8 w 13"/>
                  <a:gd name="T39" fmla="*/ 6 h 15"/>
                  <a:gd name="T40" fmla="*/ 8 w 13"/>
                  <a:gd name="T41" fmla="*/ 3 h 15"/>
                  <a:gd name="T42" fmla="*/ 7 w 13"/>
                  <a:gd name="T43" fmla="*/ 1 h 15"/>
                  <a:gd name="T44" fmla="*/ 6 w 13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2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9"/>
                      <a:pt x="12" y="11"/>
                      <a:pt x="11" y="12"/>
                    </a:cubicBezTo>
                    <a:cubicBezTo>
                      <a:pt x="10" y="14"/>
                      <a:pt x="8" y="15"/>
                      <a:pt x="6" y="15"/>
                    </a:cubicBezTo>
                    <a:cubicBezTo>
                      <a:pt x="4" y="15"/>
                      <a:pt x="3" y="14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2"/>
                      <a:pt x="5" y="13"/>
                      <a:pt x="5" y="13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9"/>
                      <a:pt x="8" y="6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4588669" y="2874913"/>
                <a:ext cx="168275" cy="169863"/>
              </a:xfrm>
              <a:custGeom>
                <a:avLst/>
                <a:gdLst>
                  <a:gd name="T0" fmla="*/ 7 w 15"/>
                  <a:gd name="T1" fmla="*/ 15 h 15"/>
                  <a:gd name="T2" fmla="*/ 3 w 15"/>
                  <a:gd name="T3" fmla="*/ 4 h 15"/>
                  <a:gd name="T4" fmla="*/ 1 w 15"/>
                  <a:gd name="T5" fmla="*/ 1 h 15"/>
                  <a:gd name="T6" fmla="*/ 0 w 15"/>
                  <a:gd name="T7" fmla="*/ 1 h 15"/>
                  <a:gd name="T8" fmla="*/ 0 w 15"/>
                  <a:gd name="T9" fmla="*/ 0 h 15"/>
                  <a:gd name="T10" fmla="*/ 8 w 15"/>
                  <a:gd name="T11" fmla="*/ 0 h 15"/>
                  <a:gd name="T12" fmla="*/ 8 w 15"/>
                  <a:gd name="T13" fmla="*/ 1 h 15"/>
                  <a:gd name="T14" fmla="*/ 7 w 15"/>
                  <a:gd name="T15" fmla="*/ 1 h 15"/>
                  <a:gd name="T16" fmla="*/ 7 w 15"/>
                  <a:gd name="T17" fmla="*/ 2 h 15"/>
                  <a:gd name="T18" fmla="*/ 7 w 15"/>
                  <a:gd name="T19" fmla="*/ 4 h 15"/>
                  <a:gd name="T20" fmla="*/ 10 w 15"/>
                  <a:gd name="T21" fmla="*/ 9 h 15"/>
                  <a:gd name="T22" fmla="*/ 11 w 15"/>
                  <a:gd name="T23" fmla="*/ 5 h 15"/>
                  <a:gd name="T24" fmla="*/ 12 w 15"/>
                  <a:gd name="T25" fmla="*/ 2 h 15"/>
                  <a:gd name="T26" fmla="*/ 12 w 15"/>
                  <a:gd name="T27" fmla="*/ 1 h 15"/>
                  <a:gd name="T28" fmla="*/ 11 w 15"/>
                  <a:gd name="T29" fmla="*/ 1 h 15"/>
                  <a:gd name="T30" fmla="*/ 11 w 15"/>
                  <a:gd name="T31" fmla="*/ 0 h 15"/>
                  <a:gd name="T32" fmla="*/ 15 w 15"/>
                  <a:gd name="T33" fmla="*/ 0 h 15"/>
                  <a:gd name="T34" fmla="*/ 15 w 15"/>
                  <a:gd name="T35" fmla="*/ 1 h 15"/>
                  <a:gd name="T36" fmla="*/ 14 w 15"/>
                  <a:gd name="T37" fmla="*/ 1 h 15"/>
                  <a:gd name="T38" fmla="*/ 13 w 15"/>
                  <a:gd name="T39" fmla="*/ 4 h 15"/>
                  <a:gd name="T40" fmla="*/ 8 w 15"/>
                  <a:gd name="T41" fmla="*/ 15 h 15"/>
                  <a:gd name="T42" fmla="*/ 7 w 15"/>
                  <a:gd name="T4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10"/>
              <p:cNvSpPr>
                <a:spLocks noEditPoints="1"/>
              </p:cNvSpPr>
              <p:nvPr/>
            </p:nvSpPr>
            <p:spPr bwMode="auto">
              <a:xfrm>
                <a:off x="4756944" y="2874913"/>
                <a:ext cx="125413" cy="169863"/>
              </a:xfrm>
              <a:custGeom>
                <a:avLst/>
                <a:gdLst>
                  <a:gd name="T0" fmla="*/ 11 w 11"/>
                  <a:gd name="T1" fmla="*/ 7 h 15"/>
                  <a:gd name="T2" fmla="*/ 4 w 11"/>
                  <a:gd name="T3" fmla="*/ 7 h 15"/>
                  <a:gd name="T4" fmla="*/ 5 w 11"/>
                  <a:gd name="T5" fmla="*/ 11 h 15"/>
                  <a:gd name="T6" fmla="*/ 8 w 11"/>
                  <a:gd name="T7" fmla="*/ 13 h 15"/>
                  <a:gd name="T8" fmla="*/ 9 w 11"/>
                  <a:gd name="T9" fmla="*/ 12 h 15"/>
                  <a:gd name="T10" fmla="*/ 11 w 11"/>
                  <a:gd name="T11" fmla="*/ 10 h 15"/>
                  <a:gd name="T12" fmla="*/ 11 w 11"/>
                  <a:gd name="T13" fmla="*/ 11 h 15"/>
                  <a:gd name="T14" fmla="*/ 9 w 11"/>
                  <a:gd name="T15" fmla="*/ 14 h 15"/>
                  <a:gd name="T16" fmla="*/ 6 w 11"/>
                  <a:gd name="T17" fmla="*/ 15 h 15"/>
                  <a:gd name="T18" fmla="*/ 1 w 11"/>
                  <a:gd name="T19" fmla="*/ 12 h 15"/>
                  <a:gd name="T20" fmla="*/ 0 w 11"/>
                  <a:gd name="T21" fmla="*/ 8 h 15"/>
                  <a:gd name="T22" fmla="*/ 1 w 11"/>
                  <a:gd name="T23" fmla="*/ 2 h 15"/>
                  <a:gd name="T24" fmla="*/ 6 w 11"/>
                  <a:gd name="T25" fmla="*/ 0 h 15"/>
                  <a:gd name="T26" fmla="*/ 10 w 11"/>
                  <a:gd name="T27" fmla="*/ 2 h 15"/>
                  <a:gd name="T28" fmla="*/ 11 w 11"/>
                  <a:gd name="T29" fmla="*/ 7 h 15"/>
                  <a:gd name="T30" fmla="*/ 8 w 11"/>
                  <a:gd name="T31" fmla="*/ 6 h 15"/>
                  <a:gd name="T32" fmla="*/ 7 w 11"/>
                  <a:gd name="T33" fmla="*/ 3 h 15"/>
                  <a:gd name="T34" fmla="*/ 7 w 11"/>
                  <a:gd name="T35" fmla="*/ 1 h 15"/>
                  <a:gd name="T36" fmla="*/ 6 w 11"/>
                  <a:gd name="T37" fmla="*/ 1 h 15"/>
                  <a:gd name="T38" fmla="*/ 4 w 11"/>
                  <a:gd name="T39" fmla="*/ 2 h 15"/>
                  <a:gd name="T40" fmla="*/ 4 w 11"/>
                  <a:gd name="T41" fmla="*/ 5 h 15"/>
                  <a:gd name="T42" fmla="*/ 4 w 11"/>
                  <a:gd name="T43" fmla="*/ 6 h 15"/>
                  <a:gd name="T44" fmla="*/ 8 w 11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15">
                    <a:moveTo>
                      <a:pt x="1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10" y="12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3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4893469" y="2874913"/>
                <a:ext cx="134938" cy="158750"/>
              </a:xfrm>
              <a:custGeom>
                <a:avLst/>
                <a:gdLst>
                  <a:gd name="T0" fmla="*/ 6 w 12"/>
                  <a:gd name="T1" fmla="*/ 0 h 14"/>
                  <a:gd name="T2" fmla="*/ 6 w 12"/>
                  <a:gd name="T3" fmla="*/ 3 h 14"/>
                  <a:gd name="T4" fmla="*/ 8 w 12"/>
                  <a:gd name="T5" fmla="*/ 1 h 14"/>
                  <a:gd name="T6" fmla="*/ 10 w 12"/>
                  <a:gd name="T7" fmla="*/ 0 h 14"/>
                  <a:gd name="T8" fmla="*/ 12 w 12"/>
                  <a:gd name="T9" fmla="*/ 0 h 14"/>
                  <a:gd name="T10" fmla="*/ 12 w 12"/>
                  <a:gd name="T11" fmla="*/ 2 h 14"/>
                  <a:gd name="T12" fmla="*/ 12 w 12"/>
                  <a:gd name="T13" fmla="*/ 3 h 14"/>
                  <a:gd name="T14" fmla="*/ 11 w 12"/>
                  <a:gd name="T15" fmla="*/ 4 h 14"/>
                  <a:gd name="T16" fmla="*/ 9 w 12"/>
                  <a:gd name="T17" fmla="*/ 3 h 14"/>
                  <a:gd name="T18" fmla="*/ 9 w 12"/>
                  <a:gd name="T19" fmla="*/ 3 h 14"/>
                  <a:gd name="T20" fmla="*/ 8 w 12"/>
                  <a:gd name="T21" fmla="*/ 3 h 14"/>
                  <a:gd name="T22" fmla="*/ 7 w 12"/>
                  <a:gd name="T23" fmla="*/ 3 h 14"/>
                  <a:gd name="T24" fmla="*/ 6 w 12"/>
                  <a:gd name="T25" fmla="*/ 5 h 14"/>
                  <a:gd name="T26" fmla="*/ 6 w 12"/>
                  <a:gd name="T27" fmla="*/ 8 h 14"/>
                  <a:gd name="T28" fmla="*/ 6 w 12"/>
                  <a:gd name="T29" fmla="*/ 11 h 14"/>
                  <a:gd name="T30" fmla="*/ 6 w 12"/>
                  <a:gd name="T31" fmla="*/ 12 h 14"/>
                  <a:gd name="T32" fmla="*/ 6 w 12"/>
                  <a:gd name="T33" fmla="*/ 13 h 14"/>
                  <a:gd name="T34" fmla="*/ 7 w 12"/>
                  <a:gd name="T35" fmla="*/ 14 h 14"/>
                  <a:gd name="T36" fmla="*/ 8 w 12"/>
                  <a:gd name="T37" fmla="*/ 14 h 14"/>
                  <a:gd name="T38" fmla="*/ 8 w 12"/>
                  <a:gd name="T39" fmla="*/ 14 h 14"/>
                  <a:gd name="T40" fmla="*/ 0 w 12"/>
                  <a:gd name="T41" fmla="*/ 14 h 14"/>
                  <a:gd name="T42" fmla="*/ 0 w 12"/>
                  <a:gd name="T43" fmla="*/ 14 h 14"/>
                  <a:gd name="T44" fmla="*/ 1 w 12"/>
                  <a:gd name="T45" fmla="*/ 13 h 14"/>
                  <a:gd name="T46" fmla="*/ 2 w 12"/>
                  <a:gd name="T47" fmla="*/ 11 h 14"/>
                  <a:gd name="T48" fmla="*/ 2 w 12"/>
                  <a:gd name="T49" fmla="*/ 3 h 14"/>
                  <a:gd name="T50" fmla="*/ 2 w 12"/>
                  <a:gd name="T51" fmla="*/ 2 h 14"/>
                  <a:gd name="T52" fmla="*/ 1 w 12"/>
                  <a:gd name="T53" fmla="*/ 1 h 14"/>
                  <a:gd name="T54" fmla="*/ 0 w 12"/>
                  <a:gd name="T55" fmla="*/ 1 h 14"/>
                  <a:gd name="T56" fmla="*/ 0 w 12"/>
                  <a:gd name="T57" fmla="*/ 0 h 14"/>
                  <a:gd name="T58" fmla="*/ 6 w 12"/>
                  <a:gd name="T5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50395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1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5220494" y="2874913"/>
                <a:ext cx="269875" cy="158750"/>
              </a:xfrm>
              <a:custGeom>
                <a:avLst/>
                <a:gdLst>
                  <a:gd name="T0" fmla="*/ 6 w 24"/>
                  <a:gd name="T1" fmla="*/ 0 h 14"/>
                  <a:gd name="T2" fmla="*/ 6 w 24"/>
                  <a:gd name="T3" fmla="*/ 2 h 14"/>
                  <a:gd name="T4" fmla="*/ 8 w 24"/>
                  <a:gd name="T5" fmla="*/ 0 h 14"/>
                  <a:gd name="T6" fmla="*/ 11 w 24"/>
                  <a:gd name="T7" fmla="*/ 0 h 14"/>
                  <a:gd name="T8" fmla="*/ 13 w 24"/>
                  <a:gd name="T9" fmla="*/ 1 h 14"/>
                  <a:gd name="T10" fmla="*/ 14 w 24"/>
                  <a:gd name="T11" fmla="*/ 2 h 14"/>
                  <a:gd name="T12" fmla="*/ 17 w 24"/>
                  <a:gd name="T13" fmla="*/ 0 h 14"/>
                  <a:gd name="T14" fmla="*/ 19 w 24"/>
                  <a:gd name="T15" fmla="*/ 0 h 14"/>
                  <a:gd name="T16" fmla="*/ 21 w 24"/>
                  <a:gd name="T17" fmla="*/ 1 h 14"/>
                  <a:gd name="T18" fmla="*/ 22 w 24"/>
                  <a:gd name="T19" fmla="*/ 2 h 14"/>
                  <a:gd name="T20" fmla="*/ 23 w 24"/>
                  <a:gd name="T21" fmla="*/ 6 h 14"/>
                  <a:gd name="T22" fmla="*/ 23 w 24"/>
                  <a:gd name="T23" fmla="*/ 11 h 14"/>
                  <a:gd name="T24" fmla="*/ 23 w 24"/>
                  <a:gd name="T25" fmla="*/ 13 h 14"/>
                  <a:gd name="T26" fmla="*/ 24 w 24"/>
                  <a:gd name="T27" fmla="*/ 14 h 14"/>
                  <a:gd name="T28" fmla="*/ 24 w 24"/>
                  <a:gd name="T29" fmla="*/ 14 h 14"/>
                  <a:gd name="T30" fmla="*/ 17 w 24"/>
                  <a:gd name="T31" fmla="*/ 14 h 14"/>
                  <a:gd name="T32" fmla="*/ 17 w 24"/>
                  <a:gd name="T33" fmla="*/ 14 h 14"/>
                  <a:gd name="T34" fmla="*/ 18 w 24"/>
                  <a:gd name="T35" fmla="*/ 13 h 14"/>
                  <a:gd name="T36" fmla="*/ 18 w 24"/>
                  <a:gd name="T37" fmla="*/ 11 h 14"/>
                  <a:gd name="T38" fmla="*/ 18 w 24"/>
                  <a:gd name="T39" fmla="*/ 5 h 14"/>
                  <a:gd name="T40" fmla="*/ 18 w 24"/>
                  <a:gd name="T41" fmla="*/ 3 h 14"/>
                  <a:gd name="T42" fmla="*/ 18 w 24"/>
                  <a:gd name="T43" fmla="*/ 2 h 14"/>
                  <a:gd name="T44" fmla="*/ 17 w 24"/>
                  <a:gd name="T45" fmla="*/ 2 h 14"/>
                  <a:gd name="T46" fmla="*/ 16 w 24"/>
                  <a:gd name="T47" fmla="*/ 2 h 14"/>
                  <a:gd name="T48" fmla="*/ 14 w 24"/>
                  <a:gd name="T49" fmla="*/ 4 h 14"/>
                  <a:gd name="T50" fmla="*/ 14 w 24"/>
                  <a:gd name="T51" fmla="*/ 11 h 14"/>
                  <a:gd name="T52" fmla="*/ 15 w 24"/>
                  <a:gd name="T53" fmla="*/ 13 h 14"/>
                  <a:gd name="T54" fmla="*/ 16 w 24"/>
                  <a:gd name="T55" fmla="*/ 14 h 14"/>
                  <a:gd name="T56" fmla="*/ 16 w 24"/>
                  <a:gd name="T57" fmla="*/ 14 h 14"/>
                  <a:gd name="T58" fmla="*/ 9 w 24"/>
                  <a:gd name="T59" fmla="*/ 14 h 14"/>
                  <a:gd name="T60" fmla="*/ 9 w 24"/>
                  <a:gd name="T61" fmla="*/ 14 h 14"/>
                  <a:gd name="T62" fmla="*/ 10 w 24"/>
                  <a:gd name="T63" fmla="*/ 14 h 14"/>
                  <a:gd name="T64" fmla="*/ 10 w 24"/>
                  <a:gd name="T65" fmla="*/ 13 h 14"/>
                  <a:gd name="T66" fmla="*/ 10 w 24"/>
                  <a:gd name="T67" fmla="*/ 11 h 14"/>
                  <a:gd name="T68" fmla="*/ 10 w 24"/>
                  <a:gd name="T69" fmla="*/ 5 h 14"/>
                  <a:gd name="T70" fmla="*/ 10 w 24"/>
                  <a:gd name="T71" fmla="*/ 3 h 14"/>
                  <a:gd name="T72" fmla="*/ 10 w 24"/>
                  <a:gd name="T73" fmla="*/ 2 h 14"/>
                  <a:gd name="T74" fmla="*/ 9 w 24"/>
                  <a:gd name="T75" fmla="*/ 2 h 14"/>
                  <a:gd name="T76" fmla="*/ 8 w 24"/>
                  <a:gd name="T77" fmla="*/ 2 h 14"/>
                  <a:gd name="T78" fmla="*/ 6 w 24"/>
                  <a:gd name="T79" fmla="*/ 4 h 14"/>
                  <a:gd name="T80" fmla="*/ 6 w 24"/>
                  <a:gd name="T81" fmla="*/ 11 h 14"/>
                  <a:gd name="T82" fmla="*/ 7 w 24"/>
                  <a:gd name="T83" fmla="*/ 13 h 14"/>
                  <a:gd name="T84" fmla="*/ 8 w 24"/>
                  <a:gd name="T85" fmla="*/ 14 h 14"/>
                  <a:gd name="T86" fmla="*/ 8 w 24"/>
                  <a:gd name="T87" fmla="*/ 14 h 14"/>
                  <a:gd name="T88" fmla="*/ 0 w 24"/>
                  <a:gd name="T89" fmla="*/ 14 h 14"/>
                  <a:gd name="T90" fmla="*/ 0 w 24"/>
                  <a:gd name="T91" fmla="*/ 14 h 14"/>
                  <a:gd name="T92" fmla="*/ 2 w 24"/>
                  <a:gd name="T93" fmla="*/ 13 h 14"/>
                  <a:gd name="T94" fmla="*/ 2 w 24"/>
                  <a:gd name="T95" fmla="*/ 11 h 14"/>
                  <a:gd name="T96" fmla="*/ 2 w 24"/>
                  <a:gd name="T97" fmla="*/ 3 h 14"/>
                  <a:gd name="T98" fmla="*/ 2 w 24"/>
                  <a:gd name="T99" fmla="*/ 1 h 14"/>
                  <a:gd name="T100" fmla="*/ 0 w 24"/>
                  <a:gd name="T101" fmla="*/ 1 h 14"/>
                  <a:gd name="T102" fmla="*/ 0 w 24"/>
                  <a:gd name="T103" fmla="*/ 0 h 14"/>
                  <a:gd name="T104" fmla="*/ 6 w 24"/>
                  <a:gd name="T10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3" y="3"/>
                      <a:pt x="23" y="4"/>
                      <a:pt x="23" y="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3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4" y="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14"/>
              <p:cNvSpPr>
                <a:spLocks noEditPoints="1"/>
              </p:cNvSpPr>
              <p:nvPr/>
            </p:nvSpPr>
            <p:spPr bwMode="auto">
              <a:xfrm>
                <a:off x="5501481" y="2874913"/>
                <a:ext cx="134938" cy="169863"/>
              </a:xfrm>
              <a:custGeom>
                <a:avLst/>
                <a:gdLst>
                  <a:gd name="T0" fmla="*/ 12 w 12"/>
                  <a:gd name="T1" fmla="*/ 7 h 15"/>
                  <a:gd name="T2" fmla="*/ 4 w 12"/>
                  <a:gd name="T3" fmla="*/ 7 h 15"/>
                  <a:gd name="T4" fmla="*/ 5 w 12"/>
                  <a:gd name="T5" fmla="*/ 11 h 15"/>
                  <a:gd name="T6" fmla="*/ 8 w 12"/>
                  <a:gd name="T7" fmla="*/ 13 h 15"/>
                  <a:gd name="T8" fmla="*/ 10 w 12"/>
                  <a:gd name="T9" fmla="*/ 12 h 15"/>
                  <a:gd name="T10" fmla="*/ 11 w 12"/>
                  <a:gd name="T11" fmla="*/ 10 h 15"/>
                  <a:gd name="T12" fmla="*/ 12 w 12"/>
                  <a:gd name="T13" fmla="*/ 11 h 15"/>
                  <a:gd name="T14" fmla="*/ 9 w 12"/>
                  <a:gd name="T15" fmla="*/ 14 h 15"/>
                  <a:gd name="T16" fmla="*/ 6 w 12"/>
                  <a:gd name="T17" fmla="*/ 15 h 15"/>
                  <a:gd name="T18" fmla="*/ 1 w 12"/>
                  <a:gd name="T19" fmla="*/ 12 h 15"/>
                  <a:gd name="T20" fmla="*/ 0 w 12"/>
                  <a:gd name="T21" fmla="*/ 8 h 15"/>
                  <a:gd name="T22" fmla="*/ 2 w 12"/>
                  <a:gd name="T23" fmla="*/ 2 h 15"/>
                  <a:gd name="T24" fmla="*/ 6 w 12"/>
                  <a:gd name="T25" fmla="*/ 0 h 15"/>
                  <a:gd name="T26" fmla="*/ 10 w 12"/>
                  <a:gd name="T27" fmla="*/ 2 h 15"/>
                  <a:gd name="T28" fmla="*/ 12 w 12"/>
                  <a:gd name="T29" fmla="*/ 7 h 15"/>
                  <a:gd name="T30" fmla="*/ 8 w 12"/>
                  <a:gd name="T31" fmla="*/ 6 h 15"/>
                  <a:gd name="T32" fmla="*/ 8 w 12"/>
                  <a:gd name="T33" fmla="*/ 3 h 15"/>
                  <a:gd name="T34" fmla="*/ 7 w 12"/>
                  <a:gd name="T35" fmla="*/ 1 h 15"/>
                  <a:gd name="T36" fmla="*/ 6 w 12"/>
                  <a:gd name="T37" fmla="*/ 1 h 15"/>
                  <a:gd name="T38" fmla="*/ 5 w 12"/>
                  <a:gd name="T39" fmla="*/ 2 h 15"/>
                  <a:gd name="T40" fmla="*/ 4 w 12"/>
                  <a:gd name="T41" fmla="*/ 5 h 15"/>
                  <a:gd name="T42" fmla="*/ 4 w 12"/>
                  <a:gd name="T43" fmla="*/ 6 h 15"/>
                  <a:gd name="T44" fmla="*/ 8 w 12"/>
                  <a:gd name="T4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5">
                    <a:moveTo>
                      <a:pt x="12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3"/>
                      <a:pt x="8" y="13"/>
                    </a:cubicBezTo>
                    <a:cubicBezTo>
                      <a:pt x="9" y="13"/>
                      <a:pt x="9" y="12"/>
                      <a:pt x="10" y="12"/>
                    </a:cubicBezTo>
                    <a:cubicBezTo>
                      <a:pt x="10" y="12"/>
                      <a:pt x="11" y="11"/>
                      <a:pt x="11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2"/>
                      <a:pt x="10" y="13"/>
                      <a:pt x="9" y="14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4" y="15"/>
                      <a:pt x="2" y="14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lose/>
                    <a:moveTo>
                      <a:pt x="8" y="6"/>
                    </a:move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5636419" y="2874913"/>
                <a:ext cx="169863" cy="158750"/>
              </a:xfrm>
              <a:custGeom>
                <a:avLst/>
                <a:gdLst>
                  <a:gd name="T0" fmla="*/ 6 w 15"/>
                  <a:gd name="T1" fmla="*/ 0 h 14"/>
                  <a:gd name="T2" fmla="*/ 6 w 15"/>
                  <a:gd name="T3" fmla="*/ 2 h 14"/>
                  <a:gd name="T4" fmla="*/ 8 w 15"/>
                  <a:gd name="T5" fmla="*/ 0 h 14"/>
                  <a:gd name="T6" fmla="*/ 10 w 15"/>
                  <a:gd name="T7" fmla="*/ 0 h 14"/>
                  <a:gd name="T8" fmla="*/ 12 w 15"/>
                  <a:gd name="T9" fmla="*/ 1 h 14"/>
                  <a:gd name="T10" fmla="*/ 14 w 15"/>
                  <a:gd name="T11" fmla="*/ 3 h 14"/>
                  <a:gd name="T12" fmla="*/ 14 w 15"/>
                  <a:gd name="T13" fmla="*/ 6 h 14"/>
                  <a:gd name="T14" fmla="*/ 14 w 15"/>
                  <a:gd name="T15" fmla="*/ 11 h 14"/>
                  <a:gd name="T16" fmla="*/ 14 w 15"/>
                  <a:gd name="T17" fmla="*/ 13 h 14"/>
                  <a:gd name="T18" fmla="*/ 15 w 15"/>
                  <a:gd name="T19" fmla="*/ 14 h 14"/>
                  <a:gd name="T20" fmla="*/ 15 w 15"/>
                  <a:gd name="T21" fmla="*/ 14 h 14"/>
                  <a:gd name="T22" fmla="*/ 8 w 15"/>
                  <a:gd name="T23" fmla="*/ 14 h 14"/>
                  <a:gd name="T24" fmla="*/ 8 w 15"/>
                  <a:gd name="T25" fmla="*/ 14 h 14"/>
                  <a:gd name="T26" fmla="*/ 9 w 15"/>
                  <a:gd name="T27" fmla="*/ 13 h 14"/>
                  <a:gd name="T28" fmla="*/ 10 w 15"/>
                  <a:gd name="T29" fmla="*/ 11 h 14"/>
                  <a:gd name="T30" fmla="*/ 10 w 15"/>
                  <a:gd name="T31" fmla="*/ 5 h 14"/>
                  <a:gd name="T32" fmla="*/ 10 w 15"/>
                  <a:gd name="T33" fmla="*/ 3 h 14"/>
                  <a:gd name="T34" fmla="*/ 9 w 15"/>
                  <a:gd name="T35" fmla="*/ 2 h 14"/>
                  <a:gd name="T36" fmla="*/ 8 w 15"/>
                  <a:gd name="T37" fmla="*/ 2 h 14"/>
                  <a:gd name="T38" fmla="*/ 6 w 15"/>
                  <a:gd name="T39" fmla="*/ 4 h 14"/>
                  <a:gd name="T40" fmla="*/ 6 w 15"/>
                  <a:gd name="T41" fmla="*/ 11 h 14"/>
                  <a:gd name="T42" fmla="*/ 6 w 15"/>
                  <a:gd name="T43" fmla="*/ 13 h 14"/>
                  <a:gd name="T44" fmla="*/ 7 w 15"/>
                  <a:gd name="T45" fmla="*/ 14 h 14"/>
                  <a:gd name="T46" fmla="*/ 7 w 15"/>
                  <a:gd name="T47" fmla="*/ 14 h 14"/>
                  <a:gd name="T48" fmla="*/ 0 w 15"/>
                  <a:gd name="T49" fmla="*/ 14 h 14"/>
                  <a:gd name="T50" fmla="*/ 0 w 15"/>
                  <a:gd name="T51" fmla="*/ 14 h 14"/>
                  <a:gd name="T52" fmla="*/ 2 w 15"/>
                  <a:gd name="T53" fmla="*/ 13 h 14"/>
                  <a:gd name="T54" fmla="*/ 2 w 15"/>
                  <a:gd name="T55" fmla="*/ 11 h 14"/>
                  <a:gd name="T56" fmla="*/ 2 w 15"/>
                  <a:gd name="T57" fmla="*/ 3 h 14"/>
                  <a:gd name="T58" fmla="*/ 1 w 15"/>
                  <a:gd name="T59" fmla="*/ 1 h 14"/>
                  <a:gd name="T60" fmla="*/ 0 w 15"/>
                  <a:gd name="T61" fmla="*/ 1 h 14"/>
                  <a:gd name="T62" fmla="*/ 0 w 15"/>
                  <a:gd name="T63" fmla="*/ 0 h 14"/>
                  <a:gd name="T64" fmla="*/ 6 w 15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4">
                    <a:moveTo>
                      <a:pt x="6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5806281" y="2817763"/>
                <a:ext cx="112713" cy="227013"/>
              </a:xfrm>
              <a:custGeom>
                <a:avLst/>
                <a:gdLst>
                  <a:gd name="T0" fmla="*/ 6 w 10"/>
                  <a:gd name="T1" fmla="*/ 0 h 20"/>
                  <a:gd name="T2" fmla="*/ 6 w 10"/>
                  <a:gd name="T3" fmla="*/ 5 h 20"/>
                  <a:gd name="T4" fmla="*/ 10 w 10"/>
                  <a:gd name="T5" fmla="*/ 5 h 20"/>
                  <a:gd name="T6" fmla="*/ 10 w 10"/>
                  <a:gd name="T7" fmla="*/ 7 h 20"/>
                  <a:gd name="T8" fmla="*/ 6 w 10"/>
                  <a:gd name="T9" fmla="*/ 7 h 20"/>
                  <a:gd name="T10" fmla="*/ 6 w 10"/>
                  <a:gd name="T11" fmla="*/ 15 h 20"/>
                  <a:gd name="T12" fmla="*/ 7 w 10"/>
                  <a:gd name="T13" fmla="*/ 17 h 20"/>
                  <a:gd name="T14" fmla="*/ 7 w 10"/>
                  <a:gd name="T15" fmla="*/ 18 h 20"/>
                  <a:gd name="T16" fmla="*/ 7 w 10"/>
                  <a:gd name="T17" fmla="*/ 18 h 20"/>
                  <a:gd name="T18" fmla="*/ 9 w 10"/>
                  <a:gd name="T19" fmla="*/ 16 h 20"/>
                  <a:gd name="T20" fmla="*/ 10 w 10"/>
                  <a:gd name="T21" fmla="*/ 17 h 20"/>
                  <a:gd name="T22" fmla="*/ 6 w 10"/>
                  <a:gd name="T23" fmla="*/ 20 h 20"/>
                  <a:gd name="T24" fmla="*/ 4 w 10"/>
                  <a:gd name="T25" fmla="*/ 19 h 20"/>
                  <a:gd name="T26" fmla="*/ 2 w 10"/>
                  <a:gd name="T27" fmla="*/ 17 h 20"/>
                  <a:gd name="T28" fmla="*/ 2 w 10"/>
                  <a:gd name="T29" fmla="*/ 14 h 20"/>
                  <a:gd name="T30" fmla="*/ 2 w 10"/>
                  <a:gd name="T31" fmla="*/ 7 h 20"/>
                  <a:gd name="T32" fmla="*/ 0 w 10"/>
                  <a:gd name="T33" fmla="*/ 7 h 20"/>
                  <a:gd name="T34" fmla="*/ 0 w 10"/>
                  <a:gd name="T35" fmla="*/ 6 h 20"/>
                  <a:gd name="T36" fmla="*/ 4 w 10"/>
                  <a:gd name="T37" fmla="*/ 3 h 20"/>
                  <a:gd name="T38" fmla="*/ 6 w 10"/>
                  <a:gd name="T39" fmla="*/ 0 h 20"/>
                  <a:gd name="T40" fmla="*/ 6 w 10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9"/>
                      <a:pt x="8" y="20"/>
                      <a:pt x="6" y="20"/>
                    </a:cubicBezTo>
                    <a:cubicBezTo>
                      <a:pt x="5" y="20"/>
                      <a:pt x="4" y="19"/>
                      <a:pt x="4" y="19"/>
                    </a:cubicBezTo>
                    <a:cubicBezTo>
                      <a:pt x="3" y="18"/>
                      <a:pt x="3" y="18"/>
                      <a:pt x="2" y="17"/>
                    </a:cubicBezTo>
                    <a:cubicBezTo>
                      <a:pt x="2" y="17"/>
                      <a:pt x="2" y="16"/>
                      <a:pt x="2" y="1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2639219" y="3203526"/>
                <a:ext cx="3290888" cy="0"/>
              </a:xfrm>
              <a:custGeom>
                <a:avLst/>
                <a:gdLst>
                  <a:gd name="T0" fmla="*/ 0 w 2073"/>
                  <a:gd name="T1" fmla="*/ 2073 w 2073"/>
                  <a:gd name="T2" fmla="*/ 0 w 20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73">
                    <a:moveTo>
                      <a:pt x="0" y="0"/>
                    </a:moveTo>
                    <a:lnTo>
                      <a:pt x="20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Line 218"/>
              <p:cNvSpPr>
                <a:spLocks noChangeShapeType="1"/>
              </p:cNvSpPr>
              <p:nvPr/>
            </p:nvSpPr>
            <p:spPr bwMode="auto">
              <a:xfrm>
                <a:off x="2639219" y="3203526"/>
                <a:ext cx="3290888" cy="0"/>
              </a:xfrm>
              <a:prstGeom prst="lin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219"/>
              <p:cNvSpPr>
                <a:spLocks noChangeArrowheads="1"/>
              </p:cNvSpPr>
              <p:nvPr/>
            </p:nvSpPr>
            <p:spPr bwMode="auto">
              <a:xfrm>
                <a:off x="2639219" y="3192413"/>
                <a:ext cx="3290888" cy="22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20"/>
              <p:cNvSpPr>
                <a:spLocks noEditPoints="1"/>
              </p:cNvSpPr>
              <p:nvPr/>
            </p:nvSpPr>
            <p:spPr bwMode="auto">
              <a:xfrm>
                <a:off x="2650331" y="3362276"/>
                <a:ext cx="179388" cy="204788"/>
              </a:xfrm>
              <a:custGeom>
                <a:avLst/>
                <a:gdLst>
                  <a:gd name="T0" fmla="*/ 0 w 16"/>
                  <a:gd name="T1" fmla="*/ 17 h 18"/>
                  <a:gd name="T2" fmla="*/ 2 w 16"/>
                  <a:gd name="T3" fmla="*/ 17 h 18"/>
                  <a:gd name="T4" fmla="*/ 3 w 16"/>
                  <a:gd name="T5" fmla="*/ 15 h 18"/>
                  <a:gd name="T6" fmla="*/ 3 w 16"/>
                  <a:gd name="T7" fmla="*/ 3 h 18"/>
                  <a:gd name="T8" fmla="*/ 2 w 16"/>
                  <a:gd name="T9" fmla="*/ 1 h 18"/>
                  <a:gd name="T10" fmla="*/ 0 w 16"/>
                  <a:gd name="T11" fmla="*/ 0 h 18"/>
                  <a:gd name="T12" fmla="*/ 0 w 16"/>
                  <a:gd name="T13" fmla="*/ 0 h 18"/>
                  <a:gd name="T14" fmla="*/ 9 w 16"/>
                  <a:gd name="T15" fmla="*/ 0 h 18"/>
                  <a:gd name="T16" fmla="*/ 14 w 16"/>
                  <a:gd name="T17" fmla="*/ 1 h 18"/>
                  <a:gd name="T18" fmla="*/ 16 w 16"/>
                  <a:gd name="T19" fmla="*/ 5 h 18"/>
                  <a:gd name="T20" fmla="*/ 16 w 16"/>
                  <a:gd name="T21" fmla="*/ 7 h 18"/>
                  <a:gd name="T22" fmla="*/ 13 w 16"/>
                  <a:gd name="T23" fmla="*/ 9 h 18"/>
                  <a:gd name="T24" fmla="*/ 11 w 16"/>
                  <a:gd name="T25" fmla="*/ 10 h 18"/>
                  <a:gd name="T26" fmla="*/ 7 w 16"/>
                  <a:gd name="T27" fmla="*/ 10 h 18"/>
                  <a:gd name="T28" fmla="*/ 7 w 16"/>
                  <a:gd name="T29" fmla="*/ 15 h 18"/>
                  <a:gd name="T30" fmla="*/ 8 w 16"/>
                  <a:gd name="T31" fmla="*/ 17 h 18"/>
                  <a:gd name="T32" fmla="*/ 9 w 16"/>
                  <a:gd name="T33" fmla="*/ 17 h 18"/>
                  <a:gd name="T34" fmla="*/ 9 w 16"/>
                  <a:gd name="T35" fmla="*/ 18 h 18"/>
                  <a:gd name="T36" fmla="*/ 0 w 16"/>
                  <a:gd name="T37" fmla="*/ 18 h 18"/>
                  <a:gd name="T38" fmla="*/ 0 w 16"/>
                  <a:gd name="T39" fmla="*/ 17 h 18"/>
                  <a:gd name="T40" fmla="*/ 10 w 16"/>
                  <a:gd name="T41" fmla="*/ 8 h 18"/>
                  <a:gd name="T42" fmla="*/ 12 w 16"/>
                  <a:gd name="T43" fmla="*/ 5 h 18"/>
                  <a:gd name="T44" fmla="*/ 11 w 16"/>
                  <a:gd name="T45" fmla="*/ 2 h 18"/>
                  <a:gd name="T46" fmla="*/ 9 w 16"/>
                  <a:gd name="T47" fmla="*/ 1 h 18"/>
                  <a:gd name="T48" fmla="*/ 7 w 16"/>
                  <a:gd name="T49" fmla="*/ 1 h 18"/>
                  <a:gd name="T50" fmla="*/ 7 w 16"/>
                  <a:gd name="T51" fmla="*/ 1 h 18"/>
                  <a:gd name="T52" fmla="*/ 7 w 16"/>
                  <a:gd name="T53" fmla="*/ 9 h 18"/>
                  <a:gd name="T54" fmla="*/ 10 w 16"/>
                  <a:gd name="T5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8">
                    <a:moveTo>
                      <a:pt x="0" y="17"/>
                    </a:move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2"/>
                      <a:pt x="16" y="3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12" y="9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7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0" y="17"/>
                    </a:lnTo>
                    <a:close/>
                    <a:moveTo>
                      <a:pt x="10" y="8"/>
                    </a:moveTo>
                    <a:cubicBezTo>
                      <a:pt x="11" y="8"/>
                      <a:pt x="12" y="7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10" y="9"/>
                      <a:pt x="1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2840831" y="3419426"/>
                <a:ext cx="123825" cy="147638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2 h 13"/>
                  <a:gd name="T4" fmla="*/ 1 w 11"/>
                  <a:gd name="T5" fmla="*/ 11 h 13"/>
                  <a:gd name="T6" fmla="*/ 1 w 11"/>
                  <a:gd name="T7" fmla="*/ 10 h 13"/>
                  <a:gd name="T8" fmla="*/ 1 w 11"/>
                  <a:gd name="T9" fmla="*/ 3 h 13"/>
                  <a:gd name="T10" fmla="*/ 1 w 11"/>
                  <a:gd name="T11" fmla="*/ 2 h 13"/>
                  <a:gd name="T12" fmla="*/ 0 w 11"/>
                  <a:gd name="T13" fmla="*/ 1 h 13"/>
                  <a:gd name="T14" fmla="*/ 0 w 11"/>
                  <a:gd name="T15" fmla="*/ 1 h 13"/>
                  <a:gd name="T16" fmla="*/ 5 w 11"/>
                  <a:gd name="T17" fmla="*/ 1 h 13"/>
                  <a:gd name="T18" fmla="*/ 5 w 11"/>
                  <a:gd name="T19" fmla="*/ 3 h 13"/>
                  <a:gd name="T20" fmla="*/ 7 w 11"/>
                  <a:gd name="T21" fmla="*/ 1 h 13"/>
                  <a:gd name="T22" fmla="*/ 9 w 11"/>
                  <a:gd name="T23" fmla="*/ 0 h 13"/>
                  <a:gd name="T24" fmla="*/ 10 w 11"/>
                  <a:gd name="T25" fmla="*/ 1 h 13"/>
                  <a:gd name="T26" fmla="*/ 11 w 11"/>
                  <a:gd name="T27" fmla="*/ 2 h 13"/>
                  <a:gd name="T28" fmla="*/ 10 w 11"/>
                  <a:gd name="T29" fmla="*/ 4 h 13"/>
                  <a:gd name="T30" fmla="*/ 9 w 11"/>
                  <a:gd name="T31" fmla="*/ 4 h 13"/>
                  <a:gd name="T32" fmla="*/ 8 w 11"/>
                  <a:gd name="T33" fmla="*/ 3 h 13"/>
                  <a:gd name="T34" fmla="*/ 7 w 11"/>
                  <a:gd name="T35" fmla="*/ 3 h 13"/>
                  <a:gd name="T36" fmla="*/ 6 w 11"/>
                  <a:gd name="T37" fmla="*/ 3 h 13"/>
                  <a:gd name="T38" fmla="*/ 5 w 11"/>
                  <a:gd name="T39" fmla="*/ 5 h 13"/>
                  <a:gd name="T40" fmla="*/ 5 w 11"/>
                  <a:gd name="T41" fmla="*/ 10 h 13"/>
                  <a:gd name="T42" fmla="*/ 5 w 11"/>
                  <a:gd name="T43" fmla="*/ 12 h 13"/>
                  <a:gd name="T44" fmla="*/ 7 w 11"/>
                  <a:gd name="T45" fmla="*/ 12 h 13"/>
                  <a:gd name="T46" fmla="*/ 7 w 11"/>
                  <a:gd name="T47" fmla="*/ 13 h 13"/>
                  <a:gd name="T48" fmla="*/ 0 w 11"/>
                  <a:gd name="T49" fmla="*/ 13 h 13"/>
                  <a:gd name="T50" fmla="*/ 0 w 11"/>
                  <a:gd name="T5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2"/>
              <p:cNvSpPr>
                <a:spLocks noEditPoints="1"/>
              </p:cNvSpPr>
              <p:nvPr/>
            </p:nvSpPr>
            <p:spPr bwMode="auto">
              <a:xfrm>
                <a:off x="2964656" y="3419426"/>
                <a:ext cx="147638" cy="147638"/>
              </a:xfrm>
              <a:custGeom>
                <a:avLst/>
                <a:gdLst>
                  <a:gd name="T0" fmla="*/ 2 w 13"/>
                  <a:gd name="T1" fmla="*/ 2 h 13"/>
                  <a:gd name="T2" fmla="*/ 6 w 13"/>
                  <a:gd name="T3" fmla="*/ 0 h 13"/>
                  <a:gd name="T4" fmla="*/ 11 w 13"/>
                  <a:gd name="T5" fmla="*/ 2 h 13"/>
                  <a:gd name="T6" fmla="*/ 13 w 13"/>
                  <a:gd name="T7" fmla="*/ 7 h 13"/>
                  <a:gd name="T8" fmla="*/ 11 w 13"/>
                  <a:gd name="T9" fmla="*/ 11 h 13"/>
                  <a:gd name="T10" fmla="*/ 6 w 13"/>
                  <a:gd name="T11" fmla="*/ 13 h 13"/>
                  <a:gd name="T12" fmla="*/ 2 w 13"/>
                  <a:gd name="T13" fmla="*/ 12 h 13"/>
                  <a:gd name="T14" fmla="*/ 0 w 13"/>
                  <a:gd name="T15" fmla="*/ 7 h 13"/>
                  <a:gd name="T16" fmla="*/ 2 w 13"/>
                  <a:gd name="T17" fmla="*/ 2 h 13"/>
                  <a:gd name="T18" fmla="*/ 4 w 13"/>
                  <a:gd name="T19" fmla="*/ 11 h 13"/>
                  <a:gd name="T20" fmla="*/ 6 w 13"/>
                  <a:gd name="T21" fmla="*/ 13 h 13"/>
                  <a:gd name="T22" fmla="*/ 8 w 13"/>
                  <a:gd name="T23" fmla="*/ 11 h 13"/>
                  <a:gd name="T24" fmla="*/ 8 w 13"/>
                  <a:gd name="T25" fmla="*/ 7 h 13"/>
                  <a:gd name="T26" fmla="*/ 8 w 13"/>
                  <a:gd name="T27" fmla="*/ 2 h 13"/>
                  <a:gd name="T28" fmla="*/ 6 w 13"/>
                  <a:gd name="T29" fmla="*/ 1 h 13"/>
                  <a:gd name="T30" fmla="*/ 5 w 13"/>
                  <a:gd name="T31" fmla="*/ 3 h 13"/>
                  <a:gd name="T32" fmla="*/ 4 w 13"/>
                  <a:gd name="T33" fmla="*/ 7 h 13"/>
                  <a:gd name="T34" fmla="*/ 4 w 13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3">
                    <a:moveTo>
                      <a:pt x="2" y="2"/>
                    </a:move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3" y="5"/>
                      <a:pt x="13" y="7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3"/>
                      <a:pt x="8" y="13"/>
                      <a:pt x="6" y="13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5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3"/>
              <p:cNvSpPr>
                <a:spLocks noEditPoints="1"/>
              </p:cNvSpPr>
              <p:nvPr/>
            </p:nvSpPr>
            <p:spPr bwMode="auto">
              <a:xfrm>
                <a:off x="3123406" y="3362276"/>
                <a:ext cx="146050" cy="204788"/>
              </a:xfrm>
              <a:custGeom>
                <a:avLst/>
                <a:gdLst>
                  <a:gd name="T0" fmla="*/ 1 w 13"/>
                  <a:gd name="T1" fmla="*/ 7 h 18"/>
                  <a:gd name="T2" fmla="*/ 5 w 13"/>
                  <a:gd name="T3" fmla="*/ 5 h 18"/>
                  <a:gd name="T4" fmla="*/ 7 w 13"/>
                  <a:gd name="T5" fmla="*/ 6 h 18"/>
                  <a:gd name="T6" fmla="*/ 8 w 13"/>
                  <a:gd name="T7" fmla="*/ 7 h 18"/>
                  <a:gd name="T8" fmla="*/ 8 w 13"/>
                  <a:gd name="T9" fmla="*/ 2 h 18"/>
                  <a:gd name="T10" fmla="*/ 8 w 13"/>
                  <a:gd name="T11" fmla="*/ 1 h 18"/>
                  <a:gd name="T12" fmla="*/ 6 w 13"/>
                  <a:gd name="T13" fmla="*/ 0 h 18"/>
                  <a:gd name="T14" fmla="*/ 6 w 13"/>
                  <a:gd name="T15" fmla="*/ 0 h 18"/>
                  <a:gd name="T16" fmla="*/ 12 w 13"/>
                  <a:gd name="T17" fmla="*/ 0 h 18"/>
                  <a:gd name="T18" fmla="*/ 12 w 13"/>
                  <a:gd name="T19" fmla="*/ 15 h 18"/>
                  <a:gd name="T20" fmla="*/ 12 w 13"/>
                  <a:gd name="T21" fmla="*/ 16 h 18"/>
                  <a:gd name="T22" fmla="*/ 13 w 13"/>
                  <a:gd name="T23" fmla="*/ 17 h 18"/>
                  <a:gd name="T24" fmla="*/ 13 w 13"/>
                  <a:gd name="T25" fmla="*/ 18 h 18"/>
                  <a:gd name="T26" fmla="*/ 11 w 13"/>
                  <a:gd name="T27" fmla="*/ 18 h 18"/>
                  <a:gd name="T28" fmla="*/ 8 w 13"/>
                  <a:gd name="T29" fmla="*/ 18 h 18"/>
                  <a:gd name="T30" fmla="*/ 8 w 13"/>
                  <a:gd name="T31" fmla="*/ 17 h 18"/>
                  <a:gd name="T32" fmla="*/ 7 w 13"/>
                  <a:gd name="T33" fmla="*/ 18 h 18"/>
                  <a:gd name="T34" fmla="*/ 5 w 13"/>
                  <a:gd name="T35" fmla="*/ 18 h 18"/>
                  <a:gd name="T36" fmla="*/ 1 w 13"/>
                  <a:gd name="T37" fmla="*/ 17 h 18"/>
                  <a:gd name="T38" fmla="*/ 0 w 13"/>
                  <a:gd name="T39" fmla="*/ 12 h 18"/>
                  <a:gd name="T40" fmla="*/ 1 w 13"/>
                  <a:gd name="T41" fmla="*/ 7 h 18"/>
                  <a:gd name="T42" fmla="*/ 7 w 13"/>
                  <a:gd name="T43" fmla="*/ 16 h 18"/>
                  <a:gd name="T44" fmla="*/ 8 w 13"/>
                  <a:gd name="T45" fmla="*/ 15 h 18"/>
                  <a:gd name="T46" fmla="*/ 8 w 13"/>
                  <a:gd name="T47" fmla="*/ 8 h 18"/>
                  <a:gd name="T48" fmla="*/ 7 w 13"/>
                  <a:gd name="T49" fmla="*/ 7 h 18"/>
                  <a:gd name="T50" fmla="*/ 6 w 13"/>
                  <a:gd name="T51" fmla="*/ 7 h 18"/>
                  <a:gd name="T52" fmla="*/ 4 w 13"/>
                  <a:gd name="T53" fmla="*/ 9 h 18"/>
                  <a:gd name="T54" fmla="*/ 4 w 13"/>
                  <a:gd name="T55" fmla="*/ 12 h 18"/>
                  <a:gd name="T56" fmla="*/ 4 w 13"/>
                  <a:gd name="T57" fmla="*/ 15 h 18"/>
                  <a:gd name="T58" fmla="*/ 6 w 13"/>
                  <a:gd name="T59" fmla="*/ 17 h 18"/>
                  <a:gd name="T60" fmla="*/ 7 w 13"/>
                  <a:gd name="T6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18">
                    <a:moveTo>
                      <a:pt x="1" y="7"/>
                    </a:moveTo>
                    <a:cubicBezTo>
                      <a:pt x="2" y="6"/>
                      <a:pt x="3" y="5"/>
                      <a:pt x="5" y="5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0"/>
                      <a:pt x="0" y="8"/>
                      <a:pt x="1" y="7"/>
                    </a:cubicBezTo>
                    <a:close/>
                    <a:moveTo>
                      <a:pt x="7" y="16"/>
                    </a:moveTo>
                    <a:cubicBezTo>
                      <a:pt x="8" y="16"/>
                      <a:pt x="8" y="15"/>
                      <a:pt x="8" y="1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9"/>
                    </a:cubicBezTo>
                    <a:cubicBezTo>
                      <a:pt x="4" y="9"/>
                      <a:pt x="4" y="10"/>
                      <a:pt x="4" y="12"/>
                    </a:cubicBezTo>
                    <a:cubicBezTo>
                      <a:pt x="4" y="13"/>
                      <a:pt x="4" y="14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6" y="17"/>
                      <a:pt x="7" y="17"/>
                      <a:pt x="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3280569" y="3430538"/>
                <a:ext cx="158750" cy="136525"/>
              </a:xfrm>
              <a:custGeom>
                <a:avLst/>
                <a:gdLst>
                  <a:gd name="T0" fmla="*/ 5 w 14"/>
                  <a:gd name="T1" fmla="*/ 0 h 12"/>
                  <a:gd name="T2" fmla="*/ 5 w 14"/>
                  <a:gd name="T3" fmla="*/ 9 h 12"/>
                  <a:gd name="T4" fmla="*/ 6 w 14"/>
                  <a:gd name="T5" fmla="*/ 10 h 12"/>
                  <a:gd name="T6" fmla="*/ 7 w 14"/>
                  <a:gd name="T7" fmla="*/ 11 h 12"/>
                  <a:gd name="T8" fmla="*/ 8 w 14"/>
                  <a:gd name="T9" fmla="*/ 10 h 12"/>
                  <a:gd name="T10" fmla="*/ 9 w 14"/>
                  <a:gd name="T11" fmla="*/ 9 h 12"/>
                  <a:gd name="T12" fmla="*/ 9 w 14"/>
                  <a:gd name="T13" fmla="*/ 2 h 12"/>
                  <a:gd name="T14" fmla="*/ 9 w 14"/>
                  <a:gd name="T15" fmla="*/ 1 h 12"/>
                  <a:gd name="T16" fmla="*/ 7 w 14"/>
                  <a:gd name="T17" fmla="*/ 0 h 12"/>
                  <a:gd name="T18" fmla="*/ 7 w 14"/>
                  <a:gd name="T19" fmla="*/ 0 h 12"/>
                  <a:gd name="T20" fmla="*/ 13 w 14"/>
                  <a:gd name="T21" fmla="*/ 0 h 12"/>
                  <a:gd name="T22" fmla="*/ 13 w 14"/>
                  <a:gd name="T23" fmla="*/ 9 h 12"/>
                  <a:gd name="T24" fmla="*/ 13 w 14"/>
                  <a:gd name="T25" fmla="*/ 10 h 12"/>
                  <a:gd name="T26" fmla="*/ 14 w 14"/>
                  <a:gd name="T27" fmla="*/ 11 h 12"/>
                  <a:gd name="T28" fmla="*/ 14 w 14"/>
                  <a:gd name="T29" fmla="*/ 12 h 12"/>
                  <a:gd name="T30" fmla="*/ 11 w 14"/>
                  <a:gd name="T31" fmla="*/ 12 h 12"/>
                  <a:gd name="T32" fmla="*/ 9 w 14"/>
                  <a:gd name="T33" fmla="*/ 12 h 12"/>
                  <a:gd name="T34" fmla="*/ 9 w 14"/>
                  <a:gd name="T35" fmla="*/ 11 h 12"/>
                  <a:gd name="T36" fmla="*/ 7 w 14"/>
                  <a:gd name="T37" fmla="*/ 12 h 12"/>
                  <a:gd name="T38" fmla="*/ 5 w 14"/>
                  <a:gd name="T39" fmla="*/ 12 h 12"/>
                  <a:gd name="T40" fmla="*/ 3 w 14"/>
                  <a:gd name="T41" fmla="*/ 12 h 12"/>
                  <a:gd name="T42" fmla="*/ 2 w 14"/>
                  <a:gd name="T43" fmla="*/ 9 h 12"/>
                  <a:gd name="T44" fmla="*/ 2 w 14"/>
                  <a:gd name="T45" fmla="*/ 2 h 12"/>
                  <a:gd name="T46" fmla="*/ 1 w 14"/>
                  <a:gd name="T47" fmla="*/ 1 h 12"/>
                  <a:gd name="T48" fmla="*/ 0 w 14"/>
                  <a:gd name="T49" fmla="*/ 0 h 12"/>
                  <a:gd name="T50" fmla="*/ 0 w 14"/>
                  <a:gd name="T51" fmla="*/ 0 h 12"/>
                  <a:gd name="T52" fmla="*/ 5 w 14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12">
                    <a:moveTo>
                      <a:pt x="5" y="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3450431" y="3419426"/>
                <a:ext cx="123825" cy="147638"/>
              </a:xfrm>
              <a:custGeom>
                <a:avLst/>
                <a:gdLst>
                  <a:gd name="T0" fmla="*/ 10 w 11"/>
                  <a:gd name="T1" fmla="*/ 1 h 13"/>
                  <a:gd name="T2" fmla="*/ 11 w 11"/>
                  <a:gd name="T3" fmla="*/ 3 h 13"/>
                  <a:gd name="T4" fmla="*/ 10 w 11"/>
                  <a:gd name="T5" fmla="*/ 4 h 13"/>
                  <a:gd name="T6" fmla="*/ 9 w 11"/>
                  <a:gd name="T7" fmla="*/ 5 h 13"/>
                  <a:gd name="T8" fmla="*/ 8 w 11"/>
                  <a:gd name="T9" fmla="*/ 5 h 13"/>
                  <a:gd name="T10" fmla="*/ 7 w 11"/>
                  <a:gd name="T11" fmla="*/ 3 h 13"/>
                  <a:gd name="T12" fmla="*/ 7 w 11"/>
                  <a:gd name="T13" fmla="*/ 3 h 13"/>
                  <a:gd name="T14" fmla="*/ 7 w 11"/>
                  <a:gd name="T15" fmla="*/ 2 h 13"/>
                  <a:gd name="T16" fmla="*/ 7 w 11"/>
                  <a:gd name="T17" fmla="*/ 1 h 13"/>
                  <a:gd name="T18" fmla="*/ 6 w 11"/>
                  <a:gd name="T19" fmla="*/ 1 h 13"/>
                  <a:gd name="T20" fmla="*/ 5 w 11"/>
                  <a:gd name="T21" fmla="*/ 2 h 13"/>
                  <a:gd name="T22" fmla="*/ 4 w 11"/>
                  <a:gd name="T23" fmla="*/ 6 h 13"/>
                  <a:gd name="T24" fmla="*/ 5 w 11"/>
                  <a:gd name="T25" fmla="*/ 10 h 13"/>
                  <a:gd name="T26" fmla="*/ 8 w 11"/>
                  <a:gd name="T27" fmla="*/ 12 h 13"/>
                  <a:gd name="T28" fmla="*/ 10 w 11"/>
                  <a:gd name="T29" fmla="*/ 11 h 13"/>
                  <a:gd name="T30" fmla="*/ 11 w 11"/>
                  <a:gd name="T31" fmla="*/ 10 h 13"/>
                  <a:gd name="T32" fmla="*/ 11 w 11"/>
                  <a:gd name="T33" fmla="*/ 11 h 13"/>
                  <a:gd name="T34" fmla="*/ 8 w 11"/>
                  <a:gd name="T35" fmla="*/ 13 h 13"/>
                  <a:gd name="T36" fmla="*/ 6 w 11"/>
                  <a:gd name="T37" fmla="*/ 13 h 13"/>
                  <a:gd name="T38" fmla="*/ 2 w 11"/>
                  <a:gd name="T39" fmla="*/ 12 h 13"/>
                  <a:gd name="T40" fmla="*/ 0 w 11"/>
                  <a:gd name="T41" fmla="*/ 7 h 13"/>
                  <a:gd name="T42" fmla="*/ 2 w 11"/>
                  <a:gd name="T43" fmla="*/ 2 h 13"/>
                  <a:gd name="T44" fmla="*/ 7 w 11"/>
                  <a:gd name="T45" fmla="*/ 0 h 13"/>
                  <a:gd name="T46" fmla="*/ 10 w 11"/>
                  <a:gd name="T4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13">
                    <a:moveTo>
                      <a:pt x="10" y="1"/>
                    </a:moveTo>
                    <a:cubicBezTo>
                      <a:pt x="10" y="2"/>
                      <a:pt x="11" y="2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4"/>
                      <a:pt x="4" y="6"/>
                    </a:cubicBezTo>
                    <a:cubicBezTo>
                      <a:pt x="4" y="7"/>
                      <a:pt x="4" y="9"/>
                      <a:pt x="5" y="10"/>
                    </a:cubicBezTo>
                    <a:cubicBezTo>
                      <a:pt x="6" y="11"/>
                      <a:pt x="7" y="12"/>
                      <a:pt x="8" y="12"/>
                    </a:cubicBezTo>
                    <a:cubicBezTo>
                      <a:pt x="9" y="12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3585369" y="3373388"/>
                <a:ext cx="90488" cy="193675"/>
              </a:xfrm>
              <a:custGeom>
                <a:avLst/>
                <a:gdLst>
                  <a:gd name="T0" fmla="*/ 0 w 8"/>
                  <a:gd name="T1" fmla="*/ 6 h 17"/>
                  <a:gd name="T2" fmla="*/ 0 w 8"/>
                  <a:gd name="T3" fmla="*/ 5 h 17"/>
                  <a:gd name="T4" fmla="*/ 1 w 8"/>
                  <a:gd name="T5" fmla="*/ 4 h 17"/>
                  <a:gd name="T6" fmla="*/ 2 w 8"/>
                  <a:gd name="T7" fmla="*/ 3 h 17"/>
                  <a:gd name="T8" fmla="*/ 4 w 8"/>
                  <a:gd name="T9" fmla="*/ 0 h 17"/>
                  <a:gd name="T10" fmla="*/ 5 w 8"/>
                  <a:gd name="T11" fmla="*/ 0 h 17"/>
                  <a:gd name="T12" fmla="*/ 5 w 8"/>
                  <a:gd name="T13" fmla="*/ 5 h 17"/>
                  <a:gd name="T14" fmla="*/ 8 w 8"/>
                  <a:gd name="T15" fmla="*/ 5 h 17"/>
                  <a:gd name="T16" fmla="*/ 8 w 8"/>
                  <a:gd name="T17" fmla="*/ 6 h 17"/>
                  <a:gd name="T18" fmla="*/ 5 w 8"/>
                  <a:gd name="T19" fmla="*/ 6 h 17"/>
                  <a:gd name="T20" fmla="*/ 5 w 8"/>
                  <a:gd name="T21" fmla="*/ 14 h 17"/>
                  <a:gd name="T22" fmla="*/ 5 w 8"/>
                  <a:gd name="T23" fmla="*/ 15 h 17"/>
                  <a:gd name="T24" fmla="*/ 6 w 8"/>
                  <a:gd name="T25" fmla="*/ 15 h 17"/>
                  <a:gd name="T26" fmla="*/ 7 w 8"/>
                  <a:gd name="T27" fmla="*/ 15 h 17"/>
                  <a:gd name="T28" fmla="*/ 8 w 8"/>
                  <a:gd name="T29" fmla="*/ 14 h 17"/>
                  <a:gd name="T30" fmla="*/ 8 w 8"/>
                  <a:gd name="T31" fmla="*/ 14 h 17"/>
                  <a:gd name="T32" fmla="*/ 7 w 8"/>
                  <a:gd name="T33" fmla="*/ 16 h 17"/>
                  <a:gd name="T34" fmla="*/ 4 w 8"/>
                  <a:gd name="T35" fmla="*/ 17 h 17"/>
                  <a:gd name="T36" fmla="*/ 3 w 8"/>
                  <a:gd name="T37" fmla="*/ 17 h 17"/>
                  <a:gd name="T38" fmla="*/ 1 w 8"/>
                  <a:gd name="T39" fmla="*/ 15 h 17"/>
                  <a:gd name="T40" fmla="*/ 1 w 8"/>
                  <a:gd name="T41" fmla="*/ 6 h 17"/>
                  <a:gd name="T42" fmla="*/ 0 w 8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7" y="16"/>
                    </a:cubicBezTo>
                    <a:cubicBezTo>
                      <a:pt x="6" y="17"/>
                      <a:pt x="6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27"/>
              <p:cNvSpPr>
                <a:spLocks noEditPoints="1"/>
              </p:cNvSpPr>
              <p:nvPr/>
            </p:nvSpPr>
            <p:spPr bwMode="auto">
              <a:xfrm>
                <a:off x="3686969" y="3351163"/>
                <a:ext cx="66675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1 w 6"/>
                  <a:gd name="T29" fmla="*/ 1 h 19"/>
                  <a:gd name="T30" fmla="*/ 3 w 6"/>
                  <a:gd name="T31" fmla="*/ 0 h 19"/>
                  <a:gd name="T32" fmla="*/ 4 w 6"/>
                  <a:gd name="T33" fmla="*/ 1 h 19"/>
                  <a:gd name="T34" fmla="*/ 5 w 6"/>
                  <a:gd name="T35" fmla="*/ 2 h 19"/>
                  <a:gd name="T36" fmla="*/ 4 w 6"/>
                  <a:gd name="T37" fmla="*/ 4 h 19"/>
                  <a:gd name="T38" fmla="*/ 3 w 6"/>
                  <a:gd name="T39" fmla="*/ 4 h 19"/>
                  <a:gd name="T40" fmla="*/ 1 w 6"/>
                  <a:gd name="T41" fmla="*/ 4 h 19"/>
                  <a:gd name="T42" fmla="*/ 1 w 6"/>
                  <a:gd name="T43" fmla="*/ 2 h 19"/>
                  <a:gd name="T44" fmla="*/ 1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0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3766344" y="3430538"/>
                <a:ext cx="146050" cy="136525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6 w 13"/>
                  <a:gd name="T5" fmla="*/ 0 h 12"/>
                  <a:gd name="T6" fmla="*/ 5 w 13"/>
                  <a:gd name="T7" fmla="*/ 1 h 12"/>
                  <a:gd name="T8" fmla="*/ 5 w 13"/>
                  <a:gd name="T9" fmla="*/ 1 h 12"/>
                  <a:gd name="T10" fmla="*/ 6 w 13"/>
                  <a:gd name="T11" fmla="*/ 2 h 12"/>
                  <a:gd name="T12" fmla="*/ 8 w 13"/>
                  <a:gd name="T13" fmla="*/ 7 h 12"/>
                  <a:gd name="T14" fmla="*/ 8 w 13"/>
                  <a:gd name="T15" fmla="*/ 7 h 12"/>
                  <a:gd name="T16" fmla="*/ 10 w 13"/>
                  <a:gd name="T17" fmla="*/ 2 h 12"/>
                  <a:gd name="T18" fmla="*/ 10 w 13"/>
                  <a:gd name="T19" fmla="*/ 2 h 12"/>
                  <a:gd name="T20" fmla="*/ 10 w 13"/>
                  <a:gd name="T21" fmla="*/ 1 h 12"/>
                  <a:gd name="T22" fmla="*/ 10 w 13"/>
                  <a:gd name="T23" fmla="*/ 0 h 12"/>
                  <a:gd name="T24" fmla="*/ 8 w 13"/>
                  <a:gd name="T25" fmla="*/ 0 h 12"/>
                  <a:gd name="T26" fmla="*/ 8 w 13"/>
                  <a:gd name="T27" fmla="*/ 0 h 12"/>
                  <a:gd name="T28" fmla="*/ 13 w 13"/>
                  <a:gd name="T29" fmla="*/ 0 h 12"/>
                  <a:gd name="T30" fmla="*/ 13 w 13"/>
                  <a:gd name="T31" fmla="*/ 0 h 12"/>
                  <a:gd name="T32" fmla="*/ 12 w 13"/>
                  <a:gd name="T33" fmla="*/ 1 h 12"/>
                  <a:gd name="T34" fmla="*/ 11 w 13"/>
                  <a:gd name="T35" fmla="*/ 2 h 12"/>
                  <a:gd name="T36" fmla="*/ 7 w 13"/>
                  <a:gd name="T37" fmla="*/ 12 h 12"/>
                  <a:gd name="T38" fmla="*/ 6 w 13"/>
                  <a:gd name="T39" fmla="*/ 12 h 12"/>
                  <a:gd name="T40" fmla="*/ 3 w 13"/>
                  <a:gd name="T41" fmla="*/ 4 h 12"/>
                  <a:gd name="T42" fmla="*/ 2 w 13"/>
                  <a:gd name="T43" fmla="*/ 3 h 12"/>
                  <a:gd name="T44" fmla="*/ 1 w 13"/>
                  <a:gd name="T45" fmla="*/ 1 h 12"/>
                  <a:gd name="T46" fmla="*/ 1 w 13"/>
                  <a:gd name="T47" fmla="*/ 0 h 12"/>
                  <a:gd name="T48" fmla="*/ 0 w 13"/>
                  <a:gd name="T49" fmla="*/ 0 h 12"/>
                  <a:gd name="T50" fmla="*/ 0 w 13"/>
                  <a:gd name="T51" fmla="*/ 0 h 12"/>
                  <a:gd name="T52" fmla="*/ 7 w 13"/>
                  <a:gd name="T5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29"/>
              <p:cNvSpPr>
                <a:spLocks noEditPoints="1"/>
              </p:cNvSpPr>
              <p:nvPr/>
            </p:nvSpPr>
            <p:spPr bwMode="auto">
              <a:xfrm>
                <a:off x="39123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3991769" y="3373388"/>
                <a:ext cx="101600" cy="193675"/>
              </a:xfrm>
              <a:custGeom>
                <a:avLst/>
                <a:gdLst>
                  <a:gd name="T0" fmla="*/ 0 w 9"/>
                  <a:gd name="T1" fmla="*/ 6 h 17"/>
                  <a:gd name="T2" fmla="*/ 0 w 9"/>
                  <a:gd name="T3" fmla="*/ 5 h 17"/>
                  <a:gd name="T4" fmla="*/ 1 w 9"/>
                  <a:gd name="T5" fmla="*/ 4 h 17"/>
                  <a:gd name="T6" fmla="*/ 3 w 9"/>
                  <a:gd name="T7" fmla="*/ 3 h 17"/>
                  <a:gd name="T8" fmla="*/ 5 w 9"/>
                  <a:gd name="T9" fmla="*/ 0 h 17"/>
                  <a:gd name="T10" fmla="*/ 6 w 9"/>
                  <a:gd name="T11" fmla="*/ 0 h 17"/>
                  <a:gd name="T12" fmla="*/ 6 w 9"/>
                  <a:gd name="T13" fmla="*/ 5 h 17"/>
                  <a:gd name="T14" fmla="*/ 8 w 9"/>
                  <a:gd name="T15" fmla="*/ 5 h 17"/>
                  <a:gd name="T16" fmla="*/ 8 w 9"/>
                  <a:gd name="T17" fmla="*/ 6 h 17"/>
                  <a:gd name="T18" fmla="*/ 6 w 9"/>
                  <a:gd name="T19" fmla="*/ 6 h 17"/>
                  <a:gd name="T20" fmla="*/ 6 w 9"/>
                  <a:gd name="T21" fmla="*/ 14 h 17"/>
                  <a:gd name="T22" fmla="*/ 6 w 9"/>
                  <a:gd name="T23" fmla="*/ 15 h 17"/>
                  <a:gd name="T24" fmla="*/ 7 w 9"/>
                  <a:gd name="T25" fmla="*/ 15 h 17"/>
                  <a:gd name="T26" fmla="*/ 8 w 9"/>
                  <a:gd name="T27" fmla="*/ 15 h 17"/>
                  <a:gd name="T28" fmla="*/ 8 w 9"/>
                  <a:gd name="T29" fmla="*/ 14 h 17"/>
                  <a:gd name="T30" fmla="*/ 9 w 9"/>
                  <a:gd name="T31" fmla="*/ 14 h 17"/>
                  <a:gd name="T32" fmla="*/ 8 w 9"/>
                  <a:gd name="T33" fmla="*/ 16 h 17"/>
                  <a:gd name="T34" fmla="*/ 5 w 9"/>
                  <a:gd name="T35" fmla="*/ 17 h 17"/>
                  <a:gd name="T36" fmla="*/ 3 w 9"/>
                  <a:gd name="T37" fmla="*/ 17 h 17"/>
                  <a:gd name="T38" fmla="*/ 2 w 9"/>
                  <a:gd name="T39" fmla="*/ 15 h 17"/>
                  <a:gd name="T40" fmla="*/ 2 w 9"/>
                  <a:gd name="T41" fmla="*/ 6 h 17"/>
                  <a:gd name="T42" fmla="*/ 0 w 9"/>
                  <a:gd name="T4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8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4093369" y="3430538"/>
                <a:ext cx="146050" cy="204788"/>
              </a:xfrm>
              <a:custGeom>
                <a:avLst/>
                <a:gdLst>
                  <a:gd name="T0" fmla="*/ 0 w 13"/>
                  <a:gd name="T1" fmla="*/ 14 h 18"/>
                  <a:gd name="T2" fmla="*/ 2 w 13"/>
                  <a:gd name="T3" fmla="*/ 14 h 18"/>
                  <a:gd name="T4" fmla="*/ 3 w 13"/>
                  <a:gd name="T5" fmla="*/ 14 h 18"/>
                  <a:gd name="T6" fmla="*/ 3 w 13"/>
                  <a:gd name="T7" fmla="*/ 15 h 18"/>
                  <a:gd name="T8" fmla="*/ 3 w 13"/>
                  <a:gd name="T9" fmla="*/ 16 h 18"/>
                  <a:gd name="T10" fmla="*/ 3 w 13"/>
                  <a:gd name="T11" fmla="*/ 16 h 18"/>
                  <a:gd name="T12" fmla="*/ 4 w 13"/>
                  <a:gd name="T13" fmla="*/ 16 h 18"/>
                  <a:gd name="T14" fmla="*/ 5 w 13"/>
                  <a:gd name="T15" fmla="*/ 15 h 18"/>
                  <a:gd name="T16" fmla="*/ 6 w 13"/>
                  <a:gd name="T17" fmla="*/ 12 h 18"/>
                  <a:gd name="T18" fmla="*/ 3 w 13"/>
                  <a:gd name="T19" fmla="*/ 4 h 18"/>
                  <a:gd name="T20" fmla="*/ 2 w 13"/>
                  <a:gd name="T21" fmla="*/ 3 h 18"/>
                  <a:gd name="T22" fmla="*/ 2 w 13"/>
                  <a:gd name="T23" fmla="*/ 1 h 18"/>
                  <a:gd name="T24" fmla="*/ 1 w 13"/>
                  <a:gd name="T25" fmla="*/ 0 h 18"/>
                  <a:gd name="T26" fmla="*/ 0 w 13"/>
                  <a:gd name="T27" fmla="*/ 0 h 18"/>
                  <a:gd name="T28" fmla="*/ 0 w 13"/>
                  <a:gd name="T29" fmla="*/ 0 h 18"/>
                  <a:gd name="T30" fmla="*/ 7 w 13"/>
                  <a:gd name="T31" fmla="*/ 0 h 18"/>
                  <a:gd name="T32" fmla="*/ 7 w 13"/>
                  <a:gd name="T33" fmla="*/ 0 h 18"/>
                  <a:gd name="T34" fmla="*/ 6 w 13"/>
                  <a:gd name="T35" fmla="*/ 0 h 18"/>
                  <a:gd name="T36" fmla="*/ 6 w 13"/>
                  <a:gd name="T37" fmla="*/ 1 h 18"/>
                  <a:gd name="T38" fmla="*/ 6 w 13"/>
                  <a:gd name="T39" fmla="*/ 1 h 18"/>
                  <a:gd name="T40" fmla="*/ 6 w 13"/>
                  <a:gd name="T41" fmla="*/ 2 h 18"/>
                  <a:gd name="T42" fmla="*/ 8 w 13"/>
                  <a:gd name="T43" fmla="*/ 7 h 18"/>
                  <a:gd name="T44" fmla="*/ 8 w 13"/>
                  <a:gd name="T45" fmla="*/ 7 h 18"/>
                  <a:gd name="T46" fmla="*/ 10 w 13"/>
                  <a:gd name="T47" fmla="*/ 2 h 18"/>
                  <a:gd name="T48" fmla="*/ 10 w 13"/>
                  <a:gd name="T49" fmla="*/ 2 h 18"/>
                  <a:gd name="T50" fmla="*/ 10 w 13"/>
                  <a:gd name="T51" fmla="*/ 1 h 18"/>
                  <a:gd name="T52" fmla="*/ 10 w 13"/>
                  <a:gd name="T53" fmla="*/ 0 h 18"/>
                  <a:gd name="T54" fmla="*/ 9 w 13"/>
                  <a:gd name="T55" fmla="*/ 0 h 18"/>
                  <a:gd name="T56" fmla="*/ 9 w 13"/>
                  <a:gd name="T57" fmla="*/ 0 h 18"/>
                  <a:gd name="T58" fmla="*/ 13 w 13"/>
                  <a:gd name="T59" fmla="*/ 0 h 18"/>
                  <a:gd name="T60" fmla="*/ 13 w 13"/>
                  <a:gd name="T61" fmla="*/ 0 h 18"/>
                  <a:gd name="T62" fmla="*/ 12 w 13"/>
                  <a:gd name="T63" fmla="*/ 0 h 18"/>
                  <a:gd name="T64" fmla="*/ 11 w 13"/>
                  <a:gd name="T65" fmla="*/ 2 h 18"/>
                  <a:gd name="T66" fmla="*/ 7 w 13"/>
                  <a:gd name="T67" fmla="*/ 12 h 18"/>
                  <a:gd name="T68" fmla="*/ 5 w 13"/>
                  <a:gd name="T69" fmla="*/ 17 h 18"/>
                  <a:gd name="T70" fmla="*/ 2 w 13"/>
                  <a:gd name="T71" fmla="*/ 18 h 18"/>
                  <a:gd name="T72" fmla="*/ 0 w 13"/>
                  <a:gd name="T73" fmla="*/ 17 h 18"/>
                  <a:gd name="T74" fmla="*/ 0 w 13"/>
                  <a:gd name="T75" fmla="*/ 16 h 18"/>
                  <a:gd name="T76" fmla="*/ 0 w 13"/>
                  <a:gd name="T7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" h="18">
                    <a:moveTo>
                      <a:pt x="0" y="14"/>
                    </a:move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4329906" y="3351163"/>
                <a:ext cx="190500" cy="227013"/>
              </a:xfrm>
              <a:custGeom>
                <a:avLst/>
                <a:gdLst>
                  <a:gd name="T0" fmla="*/ 13 w 17"/>
                  <a:gd name="T1" fmla="*/ 1 h 20"/>
                  <a:gd name="T2" fmla="*/ 15 w 17"/>
                  <a:gd name="T3" fmla="*/ 2 h 20"/>
                  <a:gd name="T4" fmla="*/ 15 w 17"/>
                  <a:gd name="T5" fmla="*/ 1 h 20"/>
                  <a:gd name="T6" fmla="*/ 16 w 17"/>
                  <a:gd name="T7" fmla="*/ 0 h 20"/>
                  <a:gd name="T8" fmla="*/ 17 w 17"/>
                  <a:gd name="T9" fmla="*/ 0 h 20"/>
                  <a:gd name="T10" fmla="*/ 17 w 17"/>
                  <a:gd name="T11" fmla="*/ 7 h 20"/>
                  <a:gd name="T12" fmla="*/ 16 w 17"/>
                  <a:gd name="T13" fmla="*/ 7 h 20"/>
                  <a:gd name="T14" fmla="*/ 14 w 17"/>
                  <a:gd name="T15" fmla="*/ 3 h 20"/>
                  <a:gd name="T16" fmla="*/ 9 w 17"/>
                  <a:gd name="T17" fmla="*/ 1 h 20"/>
                  <a:gd name="T18" fmla="*/ 6 w 17"/>
                  <a:gd name="T19" fmla="*/ 4 h 20"/>
                  <a:gd name="T20" fmla="*/ 4 w 17"/>
                  <a:gd name="T21" fmla="*/ 10 h 20"/>
                  <a:gd name="T22" fmla="*/ 5 w 17"/>
                  <a:gd name="T23" fmla="*/ 15 h 20"/>
                  <a:gd name="T24" fmla="*/ 10 w 17"/>
                  <a:gd name="T25" fmla="*/ 18 h 20"/>
                  <a:gd name="T26" fmla="*/ 14 w 17"/>
                  <a:gd name="T27" fmla="*/ 17 h 20"/>
                  <a:gd name="T28" fmla="*/ 16 w 17"/>
                  <a:gd name="T29" fmla="*/ 15 h 20"/>
                  <a:gd name="T30" fmla="*/ 17 w 17"/>
                  <a:gd name="T31" fmla="*/ 16 h 20"/>
                  <a:gd name="T32" fmla="*/ 14 w 17"/>
                  <a:gd name="T33" fmla="*/ 18 h 20"/>
                  <a:gd name="T34" fmla="*/ 9 w 17"/>
                  <a:gd name="T35" fmla="*/ 20 h 20"/>
                  <a:gd name="T36" fmla="*/ 3 w 17"/>
                  <a:gd name="T37" fmla="*/ 17 h 20"/>
                  <a:gd name="T38" fmla="*/ 0 w 17"/>
                  <a:gd name="T39" fmla="*/ 10 h 20"/>
                  <a:gd name="T40" fmla="*/ 2 w 17"/>
                  <a:gd name="T41" fmla="*/ 3 h 20"/>
                  <a:gd name="T42" fmla="*/ 9 w 17"/>
                  <a:gd name="T43" fmla="*/ 0 h 20"/>
                  <a:gd name="T44" fmla="*/ 13 w 17"/>
                  <a:gd name="T4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0">
                    <a:moveTo>
                      <a:pt x="13" y="1"/>
                    </a:moveTo>
                    <a:cubicBezTo>
                      <a:pt x="14" y="1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8" y="1"/>
                      <a:pt x="6" y="2"/>
                      <a:pt x="6" y="4"/>
                    </a:cubicBezTo>
                    <a:cubicBezTo>
                      <a:pt x="5" y="5"/>
                      <a:pt x="4" y="7"/>
                      <a:pt x="4" y="10"/>
                    </a:cubicBezTo>
                    <a:cubicBezTo>
                      <a:pt x="4" y="12"/>
                      <a:pt x="5" y="13"/>
                      <a:pt x="5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1" y="18"/>
                      <a:pt x="13" y="18"/>
                      <a:pt x="14" y="17"/>
                    </a:cubicBezTo>
                    <a:cubicBezTo>
                      <a:pt x="14" y="17"/>
                      <a:pt x="15" y="16"/>
                      <a:pt x="16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1" y="20"/>
                      <a:pt x="9" y="20"/>
                    </a:cubicBezTo>
                    <a:cubicBezTo>
                      <a:pt x="7" y="20"/>
                      <a:pt x="4" y="19"/>
                      <a:pt x="3" y="17"/>
                    </a:cubicBezTo>
                    <a:cubicBezTo>
                      <a:pt x="1" y="15"/>
                      <a:pt x="0" y="13"/>
                      <a:pt x="0" y="10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3"/>
              <p:cNvSpPr>
                <a:spLocks noEditPoints="1"/>
              </p:cNvSpPr>
              <p:nvPr/>
            </p:nvSpPr>
            <p:spPr bwMode="auto">
              <a:xfrm>
                <a:off x="4544219" y="3419426"/>
                <a:ext cx="134938" cy="147638"/>
              </a:xfrm>
              <a:custGeom>
                <a:avLst/>
                <a:gdLst>
                  <a:gd name="T0" fmla="*/ 1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1 w 12"/>
                  <a:gd name="T13" fmla="*/ 12 h 13"/>
                  <a:gd name="T14" fmla="*/ 0 w 12"/>
                  <a:gd name="T15" fmla="*/ 7 h 13"/>
                  <a:gd name="T16" fmla="*/ 1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7 w 12"/>
                  <a:gd name="T23" fmla="*/ 11 h 13"/>
                  <a:gd name="T24" fmla="*/ 8 w 12"/>
                  <a:gd name="T25" fmla="*/ 7 h 13"/>
                  <a:gd name="T26" fmla="*/ 7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2" y="13"/>
                      <a:pt x="1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4690269" y="3419426"/>
                <a:ext cx="236538" cy="147638"/>
              </a:xfrm>
              <a:custGeom>
                <a:avLst/>
                <a:gdLst>
                  <a:gd name="T0" fmla="*/ 0 w 21"/>
                  <a:gd name="T1" fmla="*/ 12 h 13"/>
                  <a:gd name="T2" fmla="*/ 1 w 21"/>
                  <a:gd name="T3" fmla="*/ 12 h 13"/>
                  <a:gd name="T4" fmla="*/ 1 w 21"/>
                  <a:gd name="T5" fmla="*/ 11 h 13"/>
                  <a:gd name="T6" fmla="*/ 1 w 21"/>
                  <a:gd name="T7" fmla="*/ 3 h 13"/>
                  <a:gd name="T8" fmla="*/ 1 w 21"/>
                  <a:gd name="T9" fmla="*/ 2 h 13"/>
                  <a:gd name="T10" fmla="*/ 0 w 21"/>
                  <a:gd name="T11" fmla="*/ 1 h 13"/>
                  <a:gd name="T12" fmla="*/ 0 w 21"/>
                  <a:gd name="T13" fmla="*/ 1 h 13"/>
                  <a:gd name="T14" fmla="*/ 5 w 21"/>
                  <a:gd name="T15" fmla="*/ 1 h 13"/>
                  <a:gd name="T16" fmla="*/ 5 w 21"/>
                  <a:gd name="T17" fmla="*/ 2 h 13"/>
                  <a:gd name="T18" fmla="*/ 6 w 21"/>
                  <a:gd name="T19" fmla="*/ 1 h 13"/>
                  <a:gd name="T20" fmla="*/ 9 w 21"/>
                  <a:gd name="T21" fmla="*/ 0 h 13"/>
                  <a:gd name="T22" fmla="*/ 11 w 21"/>
                  <a:gd name="T23" fmla="*/ 1 h 13"/>
                  <a:gd name="T24" fmla="*/ 12 w 21"/>
                  <a:gd name="T25" fmla="*/ 2 h 13"/>
                  <a:gd name="T26" fmla="*/ 13 w 21"/>
                  <a:gd name="T27" fmla="*/ 2 h 13"/>
                  <a:gd name="T28" fmla="*/ 14 w 21"/>
                  <a:gd name="T29" fmla="*/ 1 h 13"/>
                  <a:gd name="T30" fmla="*/ 16 w 21"/>
                  <a:gd name="T31" fmla="*/ 0 h 13"/>
                  <a:gd name="T32" fmla="*/ 19 w 21"/>
                  <a:gd name="T33" fmla="*/ 1 h 13"/>
                  <a:gd name="T34" fmla="*/ 20 w 21"/>
                  <a:gd name="T35" fmla="*/ 4 h 13"/>
                  <a:gd name="T36" fmla="*/ 20 w 21"/>
                  <a:gd name="T37" fmla="*/ 11 h 13"/>
                  <a:gd name="T38" fmla="*/ 20 w 21"/>
                  <a:gd name="T39" fmla="*/ 12 h 13"/>
                  <a:gd name="T40" fmla="*/ 21 w 21"/>
                  <a:gd name="T41" fmla="*/ 12 h 13"/>
                  <a:gd name="T42" fmla="*/ 21 w 21"/>
                  <a:gd name="T43" fmla="*/ 13 h 13"/>
                  <a:gd name="T44" fmla="*/ 15 w 21"/>
                  <a:gd name="T45" fmla="*/ 13 h 13"/>
                  <a:gd name="T46" fmla="*/ 15 w 21"/>
                  <a:gd name="T47" fmla="*/ 12 h 13"/>
                  <a:gd name="T48" fmla="*/ 16 w 21"/>
                  <a:gd name="T49" fmla="*/ 12 h 13"/>
                  <a:gd name="T50" fmla="*/ 16 w 21"/>
                  <a:gd name="T51" fmla="*/ 11 h 13"/>
                  <a:gd name="T52" fmla="*/ 16 w 21"/>
                  <a:gd name="T53" fmla="*/ 4 h 13"/>
                  <a:gd name="T54" fmla="*/ 16 w 21"/>
                  <a:gd name="T55" fmla="*/ 3 h 13"/>
                  <a:gd name="T56" fmla="*/ 15 w 21"/>
                  <a:gd name="T57" fmla="*/ 2 h 13"/>
                  <a:gd name="T58" fmla="*/ 13 w 21"/>
                  <a:gd name="T59" fmla="*/ 3 h 13"/>
                  <a:gd name="T60" fmla="*/ 13 w 21"/>
                  <a:gd name="T61" fmla="*/ 4 h 13"/>
                  <a:gd name="T62" fmla="*/ 13 w 21"/>
                  <a:gd name="T63" fmla="*/ 11 h 13"/>
                  <a:gd name="T64" fmla="*/ 13 w 21"/>
                  <a:gd name="T65" fmla="*/ 12 h 13"/>
                  <a:gd name="T66" fmla="*/ 14 w 21"/>
                  <a:gd name="T67" fmla="*/ 12 h 13"/>
                  <a:gd name="T68" fmla="*/ 14 w 21"/>
                  <a:gd name="T69" fmla="*/ 13 h 13"/>
                  <a:gd name="T70" fmla="*/ 7 w 21"/>
                  <a:gd name="T71" fmla="*/ 13 h 13"/>
                  <a:gd name="T72" fmla="*/ 7 w 21"/>
                  <a:gd name="T73" fmla="*/ 12 h 13"/>
                  <a:gd name="T74" fmla="*/ 8 w 21"/>
                  <a:gd name="T75" fmla="*/ 12 h 13"/>
                  <a:gd name="T76" fmla="*/ 9 w 21"/>
                  <a:gd name="T77" fmla="*/ 11 h 13"/>
                  <a:gd name="T78" fmla="*/ 9 w 21"/>
                  <a:gd name="T79" fmla="*/ 4 h 13"/>
                  <a:gd name="T80" fmla="*/ 8 w 21"/>
                  <a:gd name="T81" fmla="*/ 3 h 13"/>
                  <a:gd name="T82" fmla="*/ 7 w 21"/>
                  <a:gd name="T83" fmla="*/ 2 h 13"/>
                  <a:gd name="T84" fmla="*/ 6 w 21"/>
                  <a:gd name="T85" fmla="*/ 3 h 13"/>
                  <a:gd name="T86" fmla="*/ 5 w 21"/>
                  <a:gd name="T87" fmla="*/ 4 h 13"/>
                  <a:gd name="T88" fmla="*/ 5 w 21"/>
                  <a:gd name="T89" fmla="*/ 11 h 13"/>
                  <a:gd name="T90" fmla="*/ 5 w 21"/>
                  <a:gd name="T91" fmla="*/ 12 h 13"/>
                  <a:gd name="T92" fmla="*/ 6 w 21"/>
                  <a:gd name="T93" fmla="*/ 12 h 13"/>
                  <a:gd name="T94" fmla="*/ 6 w 21"/>
                  <a:gd name="T95" fmla="*/ 13 h 13"/>
                  <a:gd name="T96" fmla="*/ 0 w 21"/>
                  <a:gd name="T97" fmla="*/ 13 h 13"/>
                  <a:gd name="T98" fmla="*/ 0 w 21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13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9" y="1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4937919" y="3419426"/>
                <a:ext cx="247650" cy="147638"/>
              </a:xfrm>
              <a:custGeom>
                <a:avLst/>
                <a:gdLst>
                  <a:gd name="T0" fmla="*/ 0 w 22"/>
                  <a:gd name="T1" fmla="*/ 12 h 13"/>
                  <a:gd name="T2" fmla="*/ 1 w 22"/>
                  <a:gd name="T3" fmla="*/ 12 h 13"/>
                  <a:gd name="T4" fmla="*/ 2 w 22"/>
                  <a:gd name="T5" fmla="*/ 11 h 13"/>
                  <a:gd name="T6" fmla="*/ 2 w 22"/>
                  <a:gd name="T7" fmla="*/ 3 h 13"/>
                  <a:gd name="T8" fmla="*/ 1 w 22"/>
                  <a:gd name="T9" fmla="*/ 2 h 13"/>
                  <a:gd name="T10" fmla="*/ 0 w 22"/>
                  <a:gd name="T11" fmla="*/ 1 h 13"/>
                  <a:gd name="T12" fmla="*/ 0 w 22"/>
                  <a:gd name="T13" fmla="*/ 1 h 13"/>
                  <a:gd name="T14" fmla="*/ 5 w 22"/>
                  <a:gd name="T15" fmla="*/ 1 h 13"/>
                  <a:gd name="T16" fmla="*/ 5 w 22"/>
                  <a:gd name="T17" fmla="*/ 2 h 13"/>
                  <a:gd name="T18" fmla="*/ 7 w 22"/>
                  <a:gd name="T19" fmla="*/ 1 h 13"/>
                  <a:gd name="T20" fmla="*/ 9 w 22"/>
                  <a:gd name="T21" fmla="*/ 0 h 13"/>
                  <a:gd name="T22" fmla="*/ 12 w 22"/>
                  <a:gd name="T23" fmla="*/ 1 h 13"/>
                  <a:gd name="T24" fmla="*/ 13 w 22"/>
                  <a:gd name="T25" fmla="*/ 2 h 13"/>
                  <a:gd name="T26" fmla="*/ 13 w 22"/>
                  <a:gd name="T27" fmla="*/ 2 h 13"/>
                  <a:gd name="T28" fmla="*/ 15 w 22"/>
                  <a:gd name="T29" fmla="*/ 1 h 13"/>
                  <a:gd name="T30" fmla="*/ 17 w 22"/>
                  <a:gd name="T31" fmla="*/ 0 h 13"/>
                  <a:gd name="T32" fmla="*/ 20 w 22"/>
                  <a:gd name="T33" fmla="*/ 1 h 13"/>
                  <a:gd name="T34" fmla="*/ 21 w 22"/>
                  <a:gd name="T35" fmla="*/ 4 h 13"/>
                  <a:gd name="T36" fmla="*/ 21 w 22"/>
                  <a:gd name="T37" fmla="*/ 11 h 13"/>
                  <a:gd name="T38" fmla="*/ 21 w 22"/>
                  <a:gd name="T39" fmla="*/ 12 h 13"/>
                  <a:gd name="T40" fmla="*/ 22 w 22"/>
                  <a:gd name="T41" fmla="*/ 12 h 13"/>
                  <a:gd name="T42" fmla="*/ 22 w 22"/>
                  <a:gd name="T43" fmla="*/ 13 h 13"/>
                  <a:gd name="T44" fmla="*/ 16 w 22"/>
                  <a:gd name="T45" fmla="*/ 13 h 13"/>
                  <a:gd name="T46" fmla="*/ 16 w 22"/>
                  <a:gd name="T47" fmla="*/ 12 h 13"/>
                  <a:gd name="T48" fmla="*/ 17 w 22"/>
                  <a:gd name="T49" fmla="*/ 12 h 13"/>
                  <a:gd name="T50" fmla="*/ 17 w 22"/>
                  <a:gd name="T51" fmla="*/ 11 h 13"/>
                  <a:gd name="T52" fmla="*/ 17 w 22"/>
                  <a:gd name="T53" fmla="*/ 4 h 13"/>
                  <a:gd name="T54" fmla="*/ 17 w 22"/>
                  <a:gd name="T55" fmla="*/ 3 h 13"/>
                  <a:gd name="T56" fmla="*/ 15 w 22"/>
                  <a:gd name="T57" fmla="*/ 2 h 13"/>
                  <a:gd name="T58" fmla="*/ 14 w 22"/>
                  <a:gd name="T59" fmla="*/ 3 h 13"/>
                  <a:gd name="T60" fmla="*/ 13 w 22"/>
                  <a:gd name="T61" fmla="*/ 4 h 13"/>
                  <a:gd name="T62" fmla="*/ 13 w 22"/>
                  <a:gd name="T63" fmla="*/ 11 h 13"/>
                  <a:gd name="T64" fmla="*/ 13 w 22"/>
                  <a:gd name="T65" fmla="*/ 12 h 13"/>
                  <a:gd name="T66" fmla="*/ 14 w 22"/>
                  <a:gd name="T67" fmla="*/ 12 h 13"/>
                  <a:gd name="T68" fmla="*/ 14 w 22"/>
                  <a:gd name="T69" fmla="*/ 13 h 13"/>
                  <a:gd name="T70" fmla="*/ 8 w 22"/>
                  <a:gd name="T71" fmla="*/ 13 h 13"/>
                  <a:gd name="T72" fmla="*/ 8 w 22"/>
                  <a:gd name="T73" fmla="*/ 12 h 13"/>
                  <a:gd name="T74" fmla="*/ 9 w 22"/>
                  <a:gd name="T75" fmla="*/ 12 h 13"/>
                  <a:gd name="T76" fmla="*/ 9 w 22"/>
                  <a:gd name="T77" fmla="*/ 11 h 13"/>
                  <a:gd name="T78" fmla="*/ 9 w 22"/>
                  <a:gd name="T79" fmla="*/ 4 h 13"/>
                  <a:gd name="T80" fmla="*/ 9 w 22"/>
                  <a:gd name="T81" fmla="*/ 3 h 13"/>
                  <a:gd name="T82" fmla="*/ 8 w 22"/>
                  <a:gd name="T83" fmla="*/ 2 h 13"/>
                  <a:gd name="T84" fmla="*/ 6 w 22"/>
                  <a:gd name="T85" fmla="*/ 3 h 13"/>
                  <a:gd name="T86" fmla="*/ 6 w 22"/>
                  <a:gd name="T87" fmla="*/ 4 h 13"/>
                  <a:gd name="T88" fmla="*/ 6 w 22"/>
                  <a:gd name="T89" fmla="*/ 11 h 13"/>
                  <a:gd name="T90" fmla="*/ 6 w 22"/>
                  <a:gd name="T91" fmla="*/ 12 h 13"/>
                  <a:gd name="T92" fmla="*/ 7 w 22"/>
                  <a:gd name="T93" fmla="*/ 12 h 13"/>
                  <a:gd name="T94" fmla="*/ 7 w 22"/>
                  <a:gd name="T95" fmla="*/ 13 h 13"/>
                  <a:gd name="T96" fmla="*/ 0 w 22"/>
                  <a:gd name="T97" fmla="*/ 13 h 13"/>
                  <a:gd name="T98" fmla="*/ 0 w 22"/>
                  <a:gd name="T9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1"/>
                      <a:pt x="15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36"/>
              <p:cNvSpPr>
                <a:spLocks noEditPoints="1"/>
              </p:cNvSpPr>
              <p:nvPr/>
            </p:nvSpPr>
            <p:spPr bwMode="auto">
              <a:xfrm>
                <a:off x="5196681" y="3351163"/>
                <a:ext cx="68263" cy="215900"/>
              </a:xfrm>
              <a:custGeom>
                <a:avLst/>
                <a:gdLst>
                  <a:gd name="T0" fmla="*/ 0 w 6"/>
                  <a:gd name="T1" fmla="*/ 18 h 19"/>
                  <a:gd name="T2" fmla="*/ 1 w 6"/>
                  <a:gd name="T3" fmla="*/ 18 h 19"/>
                  <a:gd name="T4" fmla="*/ 1 w 6"/>
                  <a:gd name="T5" fmla="*/ 17 h 19"/>
                  <a:gd name="T6" fmla="*/ 1 w 6"/>
                  <a:gd name="T7" fmla="*/ 9 h 19"/>
                  <a:gd name="T8" fmla="*/ 1 w 6"/>
                  <a:gd name="T9" fmla="*/ 8 h 19"/>
                  <a:gd name="T10" fmla="*/ 0 w 6"/>
                  <a:gd name="T11" fmla="*/ 7 h 19"/>
                  <a:gd name="T12" fmla="*/ 0 w 6"/>
                  <a:gd name="T13" fmla="*/ 7 h 19"/>
                  <a:gd name="T14" fmla="*/ 5 w 6"/>
                  <a:gd name="T15" fmla="*/ 7 h 19"/>
                  <a:gd name="T16" fmla="*/ 5 w 6"/>
                  <a:gd name="T17" fmla="*/ 17 h 19"/>
                  <a:gd name="T18" fmla="*/ 5 w 6"/>
                  <a:gd name="T19" fmla="*/ 18 h 19"/>
                  <a:gd name="T20" fmla="*/ 6 w 6"/>
                  <a:gd name="T21" fmla="*/ 18 h 19"/>
                  <a:gd name="T22" fmla="*/ 6 w 6"/>
                  <a:gd name="T23" fmla="*/ 19 h 19"/>
                  <a:gd name="T24" fmla="*/ 0 w 6"/>
                  <a:gd name="T25" fmla="*/ 19 h 19"/>
                  <a:gd name="T26" fmla="*/ 0 w 6"/>
                  <a:gd name="T27" fmla="*/ 18 h 19"/>
                  <a:gd name="T28" fmla="*/ 2 w 6"/>
                  <a:gd name="T29" fmla="*/ 1 h 19"/>
                  <a:gd name="T30" fmla="*/ 3 w 6"/>
                  <a:gd name="T31" fmla="*/ 0 h 19"/>
                  <a:gd name="T32" fmla="*/ 5 w 6"/>
                  <a:gd name="T33" fmla="*/ 1 h 19"/>
                  <a:gd name="T34" fmla="*/ 5 w 6"/>
                  <a:gd name="T35" fmla="*/ 2 h 19"/>
                  <a:gd name="T36" fmla="*/ 5 w 6"/>
                  <a:gd name="T37" fmla="*/ 4 h 19"/>
                  <a:gd name="T38" fmla="*/ 3 w 6"/>
                  <a:gd name="T39" fmla="*/ 4 h 19"/>
                  <a:gd name="T40" fmla="*/ 2 w 6"/>
                  <a:gd name="T41" fmla="*/ 4 h 19"/>
                  <a:gd name="T42" fmla="*/ 1 w 6"/>
                  <a:gd name="T43" fmla="*/ 2 h 19"/>
                  <a:gd name="T44" fmla="*/ 2 w 6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9">
                    <a:moveTo>
                      <a:pt x="0" y="18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5276056" y="3419426"/>
                <a:ext cx="112713" cy="147638"/>
              </a:xfrm>
              <a:custGeom>
                <a:avLst/>
                <a:gdLst>
                  <a:gd name="T0" fmla="*/ 0 w 10"/>
                  <a:gd name="T1" fmla="*/ 9 h 13"/>
                  <a:gd name="T2" fmla="*/ 1 w 10"/>
                  <a:gd name="T3" fmla="*/ 9 h 13"/>
                  <a:gd name="T4" fmla="*/ 3 w 10"/>
                  <a:gd name="T5" fmla="*/ 12 h 13"/>
                  <a:gd name="T6" fmla="*/ 5 w 10"/>
                  <a:gd name="T7" fmla="*/ 12 h 13"/>
                  <a:gd name="T8" fmla="*/ 7 w 10"/>
                  <a:gd name="T9" fmla="*/ 12 h 13"/>
                  <a:gd name="T10" fmla="*/ 7 w 10"/>
                  <a:gd name="T11" fmla="*/ 11 h 13"/>
                  <a:gd name="T12" fmla="*/ 6 w 10"/>
                  <a:gd name="T13" fmla="*/ 10 h 13"/>
                  <a:gd name="T14" fmla="*/ 6 w 10"/>
                  <a:gd name="T15" fmla="*/ 9 h 13"/>
                  <a:gd name="T16" fmla="*/ 4 w 10"/>
                  <a:gd name="T17" fmla="*/ 8 h 13"/>
                  <a:gd name="T18" fmla="*/ 1 w 10"/>
                  <a:gd name="T19" fmla="*/ 6 h 13"/>
                  <a:gd name="T20" fmla="*/ 1 w 10"/>
                  <a:gd name="T21" fmla="*/ 4 h 13"/>
                  <a:gd name="T22" fmla="*/ 2 w 10"/>
                  <a:gd name="T23" fmla="*/ 1 h 13"/>
                  <a:gd name="T24" fmla="*/ 5 w 10"/>
                  <a:gd name="T25" fmla="*/ 0 h 13"/>
                  <a:gd name="T26" fmla="*/ 7 w 10"/>
                  <a:gd name="T27" fmla="*/ 0 h 13"/>
                  <a:gd name="T28" fmla="*/ 8 w 10"/>
                  <a:gd name="T29" fmla="*/ 1 h 13"/>
                  <a:gd name="T30" fmla="*/ 8 w 10"/>
                  <a:gd name="T31" fmla="*/ 1 h 13"/>
                  <a:gd name="T32" fmla="*/ 9 w 10"/>
                  <a:gd name="T33" fmla="*/ 0 h 13"/>
                  <a:gd name="T34" fmla="*/ 9 w 10"/>
                  <a:gd name="T35" fmla="*/ 0 h 13"/>
                  <a:gd name="T36" fmla="*/ 9 w 10"/>
                  <a:gd name="T37" fmla="*/ 4 h 13"/>
                  <a:gd name="T38" fmla="*/ 9 w 10"/>
                  <a:gd name="T39" fmla="*/ 4 h 13"/>
                  <a:gd name="T40" fmla="*/ 7 w 10"/>
                  <a:gd name="T41" fmla="*/ 2 h 13"/>
                  <a:gd name="T42" fmla="*/ 5 w 10"/>
                  <a:gd name="T43" fmla="*/ 1 h 13"/>
                  <a:gd name="T44" fmla="*/ 4 w 10"/>
                  <a:gd name="T45" fmla="*/ 2 h 13"/>
                  <a:gd name="T46" fmla="*/ 3 w 10"/>
                  <a:gd name="T47" fmla="*/ 3 h 13"/>
                  <a:gd name="T48" fmla="*/ 4 w 10"/>
                  <a:gd name="T49" fmla="*/ 4 h 13"/>
                  <a:gd name="T50" fmla="*/ 5 w 10"/>
                  <a:gd name="T51" fmla="*/ 5 h 13"/>
                  <a:gd name="T52" fmla="*/ 7 w 10"/>
                  <a:gd name="T53" fmla="*/ 5 h 13"/>
                  <a:gd name="T54" fmla="*/ 9 w 10"/>
                  <a:gd name="T55" fmla="*/ 7 h 13"/>
                  <a:gd name="T56" fmla="*/ 10 w 10"/>
                  <a:gd name="T57" fmla="*/ 9 h 13"/>
                  <a:gd name="T58" fmla="*/ 9 w 10"/>
                  <a:gd name="T59" fmla="*/ 12 h 13"/>
                  <a:gd name="T60" fmla="*/ 5 w 10"/>
                  <a:gd name="T61" fmla="*/ 13 h 13"/>
                  <a:gd name="T62" fmla="*/ 4 w 10"/>
                  <a:gd name="T63" fmla="*/ 13 h 13"/>
                  <a:gd name="T64" fmla="*/ 3 w 10"/>
                  <a:gd name="T65" fmla="*/ 13 h 13"/>
                  <a:gd name="T66" fmla="*/ 2 w 10"/>
                  <a:gd name="T67" fmla="*/ 13 h 13"/>
                  <a:gd name="T68" fmla="*/ 2 w 10"/>
                  <a:gd name="T69" fmla="*/ 13 h 13"/>
                  <a:gd name="T70" fmla="*/ 2 w 10"/>
                  <a:gd name="T71" fmla="*/ 13 h 13"/>
                  <a:gd name="T72" fmla="*/ 2 w 10"/>
                  <a:gd name="T73" fmla="*/ 13 h 13"/>
                  <a:gd name="T74" fmla="*/ 1 w 10"/>
                  <a:gd name="T75" fmla="*/ 13 h 13"/>
                  <a:gd name="T76" fmla="*/ 0 w 10"/>
                  <a:gd name="T77" fmla="*/ 13 h 13"/>
                  <a:gd name="T78" fmla="*/ 0 w 10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2"/>
                      <a:pt x="4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7"/>
                      <a:pt x="10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5399881" y="3419426"/>
                <a:ext cx="101600" cy="147638"/>
              </a:xfrm>
              <a:custGeom>
                <a:avLst/>
                <a:gdLst>
                  <a:gd name="T0" fmla="*/ 0 w 9"/>
                  <a:gd name="T1" fmla="*/ 9 h 13"/>
                  <a:gd name="T2" fmla="*/ 1 w 9"/>
                  <a:gd name="T3" fmla="*/ 9 h 13"/>
                  <a:gd name="T4" fmla="*/ 2 w 9"/>
                  <a:gd name="T5" fmla="*/ 12 h 13"/>
                  <a:gd name="T6" fmla="*/ 4 w 9"/>
                  <a:gd name="T7" fmla="*/ 12 h 13"/>
                  <a:gd name="T8" fmla="*/ 6 w 9"/>
                  <a:gd name="T9" fmla="*/ 12 h 13"/>
                  <a:gd name="T10" fmla="*/ 6 w 9"/>
                  <a:gd name="T11" fmla="*/ 11 h 13"/>
                  <a:gd name="T12" fmla="*/ 6 w 9"/>
                  <a:gd name="T13" fmla="*/ 10 h 13"/>
                  <a:gd name="T14" fmla="*/ 5 w 9"/>
                  <a:gd name="T15" fmla="*/ 9 h 13"/>
                  <a:gd name="T16" fmla="*/ 3 w 9"/>
                  <a:gd name="T17" fmla="*/ 8 h 13"/>
                  <a:gd name="T18" fmla="*/ 1 w 9"/>
                  <a:gd name="T19" fmla="*/ 6 h 13"/>
                  <a:gd name="T20" fmla="*/ 0 w 9"/>
                  <a:gd name="T21" fmla="*/ 4 h 13"/>
                  <a:gd name="T22" fmla="*/ 1 w 9"/>
                  <a:gd name="T23" fmla="*/ 1 h 13"/>
                  <a:gd name="T24" fmla="*/ 4 w 9"/>
                  <a:gd name="T25" fmla="*/ 0 h 13"/>
                  <a:gd name="T26" fmla="*/ 6 w 9"/>
                  <a:gd name="T27" fmla="*/ 0 h 13"/>
                  <a:gd name="T28" fmla="*/ 7 w 9"/>
                  <a:gd name="T29" fmla="*/ 1 h 13"/>
                  <a:gd name="T30" fmla="*/ 8 w 9"/>
                  <a:gd name="T31" fmla="*/ 1 h 13"/>
                  <a:gd name="T32" fmla="*/ 8 w 9"/>
                  <a:gd name="T33" fmla="*/ 0 h 13"/>
                  <a:gd name="T34" fmla="*/ 9 w 9"/>
                  <a:gd name="T35" fmla="*/ 0 h 13"/>
                  <a:gd name="T36" fmla="*/ 9 w 9"/>
                  <a:gd name="T37" fmla="*/ 4 h 13"/>
                  <a:gd name="T38" fmla="*/ 8 w 9"/>
                  <a:gd name="T39" fmla="*/ 4 h 13"/>
                  <a:gd name="T40" fmla="*/ 7 w 9"/>
                  <a:gd name="T41" fmla="*/ 2 h 13"/>
                  <a:gd name="T42" fmla="*/ 5 w 9"/>
                  <a:gd name="T43" fmla="*/ 1 h 13"/>
                  <a:gd name="T44" fmla="*/ 3 w 9"/>
                  <a:gd name="T45" fmla="*/ 2 h 13"/>
                  <a:gd name="T46" fmla="*/ 3 w 9"/>
                  <a:gd name="T47" fmla="*/ 3 h 13"/>
                  <a:gd name="T48" fmla="*/ 3 w 9"/>
                  <a:gd name="T49" fmla="*/ 4 h 13"/>
                  <a:gd name="T50" fmla="*/ 5 w 9"/>
                  <a:gd name="T51" fmla="*/ 5 h 13"/>
                  <a:gd name="T52" fmla="*/ 6 w 9"/>
                  <a:gd name="T53" fmla="*/ 5 h 13"/>
                  <a:gd name="T54" fmla="*/ 8 w 9"/>
                  <a:gd name="T55" fmla="*/ 7 h 13"/>
                  <a:gd name="T56" fmla="*/ 9 w 9"/>
                  <a:gd name="T57" fmla="*/ 9 h 13"/>
                  <a:gd name="T58" fmla="*/ 8 w 9"/>
                  <a:gd name="T59" fmla="*/ 12 h 13"/>
                  <a:gd name="T60" fmla="*/ 5 w 9"/>
                  <a:gd name="T61" fmla="*/ 13 h 13"/>
                  <a:gd name="T62" fmla="*/ 4 w 9"/>
                  <a:gd name="T63" fmla="*/ 13 h 13"/>
                  <a:gd name="T64" fmla="*/ 2 w 9"/>
                  <a:gd name="T65" fmla="*/ 13 h 13"/>
                  <a:gd name="T66" fmla="*/ 2 w 9"/>
                  <a:gd name="T67" fmla="*/ 13 h 13"/>
                  <a:gd name="T68" fmla="*/ 2 w 9"/>
                  <a:gd name="T69" fmla="*/ 13 h 13"/>
                  <a:gd name="T70" fmla="*/ 1 w 9"/>
                  <a:gd name="T71" fmla="*/ 13 h 13"/>
                  <a:gd name="T72" fmla="*/ 1 w 9"/>
                  <a:gd name="T73" fmla="*/ 13 h 13"/>
                  <a:gd name="T74" fmla="*/ 1 w 9"/>
                  <a:gd name="T75" fmla="*/ 13 h 13"/>
                  <a:gd name="T76" fmla="*/ 0 w 9"/>
                  <a:gd name="T77" fmla="*/ 13 h 13"/>
                  <a:gd name="T78" fmla="*/ 0 w 9"/>
                  <a:gd name="T7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10"/>
                      <a:pt x="9" y="11"/>
                      <a:pt x="8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39"/>
              <p:cNvSpPr>
                <a:spLocks noEditPoints="1"/>
              </p:cNvSpPr>
              <p:nvPr/>
            </p:nvSpPr>
            <p:spPr bwMode="auto">
              <a:xfrm>
                <a:off x="5512594" y="3351163"/>
                <a:ext cx="79375" cy="215900"/>
              </a:xfrm>
              <a:custGeom>
                <a:avLst/>
                <a:gdLst>
                  <a:gd name="T0" fmla="*/ 0 w 7"/>
                  <a:gd name="T1" fmla="*/ 18 h 19"/>
                  <a:gd name="T2" fmla="*/ 1 w 7"/>
                  <a:gd name="T3" fmla="*/ 18 h 19"/>
                  <a:gd name="T4" fmla="*/ 2 w 7"/>
                  <a:gd name="T5" fmla="*/ 17 h 19"/>
                  <a:gd name="T6" fmla="*/ 2 w 7"/>
                  <a:gd name="T7" fmla="*/ 9 h 19"/>
                  <a:gd name="T8" fmla="*/ 1 w 7"/>
                  <a:gd name="T9" fmla="*/ 8 h 19"/>
                  <a:gd name="T10" fmla="*/ 0 w 7"/>
                  <a:gd name="T11" fmla="*/ 7 h 19"/>
                  <a:gd name="T12" fmla="*/ 0 w 7"/>
                  <a:gd name="T13" fmla="*/ 7 h 19"/>
                  <a:gd name="T14" fmla="*/ 5 w 7"/>
                  <a:gd name="T15" fmla="*/ 7 h 19"/>
                  <a:gd name="T16" fmla="*/ 5 w 7"/>
                  <a:gd name="T17" fmla="*/ 17 h 19"/>
                  <a:gd name="T18" fmla="*/ 6 w 7"/>
                  <a:gd name="T19" fmla="*/ 18 h 19"/>
                  <a:gd name="T20" fmla="*/ 7 w 7"/>
                  <a:gd name="T21" fmla="*/ 18 h 19"/>
                  <a:gd name="T22" fmla="*/ 7 w 7"/>
                  <a:gd name="T23" fmla="*/ 19 h 19"/>
                  <a:gd name="T24" fmla="*/ 0 w 7"/>
                  <a:gd name="T25" fmla="*/ 19 h 19"/>
                  <a:gd name="T26" fmla="*/ 0 w 7"/>
                  <a:gd name="T27" fmla="*/ 18 h 19"/>
                  <a:gd name="T28" fmla="*/ 2 w 7"/>
                  <a:gd name="T29" fmla="*/ 1 h 19"/>
                  <a:gd name="T30" fmla="*/ 4 w 7"/>
                  <a:gd name="T31" fmla="*/ 0 h 19"/>
                  <a:gd name="T32" fmla="*/ 5 w 7"/>
                  <a:gd name="T33" fmla="*/ 1 h 19"/>
                  <a:gd name="T34" fmla="*/ 6 w 7"/>
                  <a:gd name="T35" fmla="*/ 2 h 19"/>
                  <a:gd name="T36" fmla="*/ 5 w 7"/>
                  <a:gd name="T37" fmla="*/ 4 h 19"/>
                  <a:gd name="T38" fmla="*/ 4 w 7"/>
                  <a:gd name="T39" fmla="*/ 4 h 19"/>
                  <a:gd name="T40" fmla="*/ 2 w 7"/>
                  <a:gd name="T41" fmla="*/ 4 h 19"/>
                  <a:gd name="T42" fmla="*/ 1 w 7"/>
                  <a:gd name="T43" fmla="*/ 2 h 19"/>
                  <a:gd name="T44" fmla="*/ 2 w 7"/>
                  <a:gd name="T4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19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40"/>
              <p:cNvSpPr>
                <a:spLocks noEditPoints="1"/>
              </p:cNvSpPr>
              <p:nvPr/>
            </p:nvSpPr>
            <p:spPr bwMode="auto">
              <a:xfrm>
                <a:off x="5603081" y="3419426"/>
                <a:ext cx="134938" cy="147638"/>
              </a:xfrm>
              <a:custGeom>
                <a:avLst/>
                <a:gdLst>
                  <a:gd name="T0" fmla="*/ 2 w 12"/>
                  <a:gd name="T1" fmla="*/ 2 h 13"/>
                  <a:gd name="T2" fmla="*/ 6 w 12"/>
                  <a:gd name="T3" fmla="*/ 0 h 13"/>
                  <a:gd name="T4" fmla="*/ 10 w 12"/>
                  <a:gd name="T5" fmla="*/ 2 h 13"/>
                  <a:gd name="T6" fmla="*/ 12 w 12"/>
                  <a:gd name="T7" fmla="*/ 7 h 13"/>
                  <a:gd name="T8" fmla="*/ 10 w 12"/>
                  <a:gd name="T9" fmla="*/ 11 h 13"/>
                  <a:gd name="T10" fmla="*/ 6 w 12"/>
                  <a:gd name="T11" fmla="*/ 13 h 13"/>
                  <a:gd name="T12" fmla="*/ 2 w 12"/>
                  <a:gd name="T13" fmla="*/ 12 h 13"/>
                  <a:gd name="T14" fmla="*/ 0 w 12"/>
                  <a:gd name="T15" fmla="*/ 7 h 13"/>
                  <a:gd name="T16" fmla="*/ 2 w 12"/>
                  <a:gd name="T17" fmla="*/ 2 h 13"/>
                  <a:gd name="T18" fmla="*/ 4 w 12"/>
                  <a:gd name="T19" fmla="*/ 11 h 13"/>
                  <a:gd name="T20" fmla="*/ 6 w 12"/>
                  <a:gd name="T21" fmla="*/ 13 h 13"/>
                  <a:gd name="T22" fmla="*/ 8 w 12"/>
                  <a:gd name="T23" fmla="*/ 11 h 13"/>
                  <a:gd name="T24" fmla="*/ 8 w 12"/>
                  <a:gd name="T25" fmla="*/ 7 h 13"/>
                  <a:gd name="T26" fmla="*/ 8 w 12"/>
                  <a:gd name="T27" fmla="*/ 2 h 13"/>
                  <a:gd name="T28" fmla="*/ 6 w 12"/>
                  <a:gd name="T29" fmla="*/ 1 h 13"/>
                  <a:gd name="T30" fmla="*/ 4 w 12"/>
                  <a:gd name="T31" fmla="*/ 3 h 13"/>
                  <a:gd name="T32" fmla="*/ 4 w 12"/>
                  <a:gd name="T33" fmla="*/ 7 h 13"/>
                  <a:gd name="T34" fmla="*/ 4 w 12"/>
                  <a:gd name="T3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2" y="2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9"/>
                      <a:pt x="12" y="10"/>
                      <a:pt x="10" y="11"/>
                    </a:cubicBezTo>
                    <a:cubicBezTo>
                      <a:pt x="9" y="13"/>
                      <a:pt x="8" y="13"/>
                      <a:pt x="6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7" y="12"/>
                      <a:pt x="8" y="11"/>
                    </a:cubicBezTo>
                    <a:cubicBezTo>
                      <a:pt x="8" y="10"/>
                      <a:pt x="8" y="9"/>
                      <a:pt x="8" y="7"/>
                    </a:cubicBezTo>
                    <a:cubicBezTo>
                      <a:pt x="8" y="5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4" y="9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5749131" y="3419426"/>
                <a:ext cx="158750" cy="147638"/>
              </a:xfrm>
              <a:custGeom>
                <a:avLst/>
                <a:gdLst>
                  <a:gd name="T0" fmla="*/ 0 w 14"/>
                  <a:gd name="T1" fmla="*/ 12 h 13"/>
                  <a:gd name="T2" fmla="*/ 1 w 14"/>
                  <a:gd name="T3" fmla="*/ 12 h 13"/>
                  <a:gd name="T4" fmla="*/ 2 w 14"/>
                  <a:gd name="T5" fmla="*/ 11 h 13"/>
                  <a:gd name="T6" fmla="*/ 2 w 14"/>
                  <a:gd name="T7" fmla="*/ 3 h 13"/>
                  <a:gd name="T8" fmla="*/ 1 w 14"/>
                  <a:gd name="T9" fmla="*/ 2 h 13"/>
                  <a:gd name="T10" fmla="*/ 0 w 14"/>
                  <a:gd name="T11" fmla="*/ 1 h 13"/>
                  <a:gd name="T12" fmla="*/ 0 w 14"/>
                  <a:gd name="T13" fmla="*/ 1 h 13"/>
                  <a:gd name="T14" fmla="*/ 5 w 14"/>
                  <a:gd name="T15" fmla="*/ 1 h 13"/>
                  <a:gd name="T16" fmla="*/ 5 w 14"/>
                  <a:gd name="T17" fmla="*/ 2 h 13"/>
                  <a:gd name="T18" fmla="*/ 7 w 14"/>
                  <a:gd name="T19" fmla="*/ 1 h 13"/>
                  <a:gd name="T20" fmla="*/ 9 w 14"/>
                  <a:gd name="T21" fmla="*/ 0 h 13"/>
                  <a:gd name="T22" fmla="*/ 12 w 14"/>
                  <a:gd name="T23" fmla="*/ 1 h 13"/>
                  <a:gd name="T24" fmla="*/ 13 w 14"/>
                  <a:gd name="T25" fmla="*/ 4 h 13"/>
                  <a:gd name="T26" fmla="*/ 13 w 14"/>
                  <a:gd name="T27" fmla="*/ 11 h 13"/>
                  <a:gd name="T28" fmla="*/ 13 w 14"/>
                  <a:gd name="T29" fmla="*/ 12 h 13"/>
                  <a:gd name="T30" fmla="*/ 14 w 14"/>
                  <a:gd name="T31" fmla="*/ 12 h 13"/>
                  <a:gd name="T32" fmla="*/ 14 w 14"/>
                  <a:gd name="T33" fmla="*/ 13 h 13"/>
                  <a:gd name="T34" fmla="*/ 8 w 14"/>
                  <a:gd name="T35" fmla="*/ 13 h 13"/>
                  <a:gd name="T36" fmla="*/ 8 w 14"/>
                  <a:gd name="T37" fmla="*/ 12 h 13"/>
                  <a:gd name="T38" fmla="*/ 9 w 14"/>
                  <a:gd name="T39" fmla="*/ 12 h 13"/>
                  <a:gd name="T40" fmla="*/ 9 w 14"/>
                  <a:gd name="T41" fmla="*/ 11 h 13"/>
                  <a:gd name="T42" fmla="*/ 9 w 14"/>
                  <a:gd name="T43" fmla="*/ 4 h 13"/>
                  <a:gd name="T44" fmla="*/ 9 w 14"/>
                  <a:gd name="T45" fmla="*/ 3 h 13"/>
                  <a:gd name="T46" fmla="*/ 8 w 14"/>
                  <a:gd name="T47" fmla="*/ 2 h 13"/>
                  <a:gd name="T48" fmla="*/ 6 w 14"/>
                  <a:gd name="T49" fmla="*/ 3 h 13"/>
                  <a:gd name="T50" fmla="*/ 5 w 14"/>
                  <a:gd name="T51" fmla="*/ 4 h 13"/>
                  <a:gd name="T52" fmla="*/ 5 w 14"/>
                  <a:gd name="T53" fmla="*/ 11 h 13"/>
                  <a:gd name="T54" fmla="*/ 6 w 14"/>
                  <a:gd name="T55" fmla="*/ 12 h 13"/>
                  <a:gd name="T56" fmla="*/ 7 w 14"/>
                  <a:gd name="T57" fmla="*/ 12 h 13"/>
                  <a:gd name="T58" fmla="*/ 7 w 14"/>
                  <a:gd name="T59" fmla="*/ 13 h 13"/>
                  <a:gd name="T60" fmla="*/ 0 w 14"/>
                  <a:gd name="T61" fmla="*/ 13 h 13"/>
                  <a:gd name="T62" fmla="*/ 0 w 14"/>
                  <a:gd name="T6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3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7" name="TextBox 246"/>
          <p:cNvSpPr txBox="1"/>
          <p:nvPr/>
        </p:nvSpPr>
        <p:spPr>
          <a:xfrm>
            <a:off x="2431344" y="187549"/>
            <a:ext cx="4288735" cy="1729729"/>
          </a:xfrm>
          <a:prstGeom prst="rect">
            <a:avLst/>
          </a:prstGeom>
          <a:noFill/>
        </p:spPr>
        <p:txBody>
          <a:bodyPr wrap="square" lIns="135000" tIns="81000" rIns="162000" bIns="108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Reaping broader economic benefits from an effective healthcare system: 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visual lens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609080" y="4772169"/>
            <a:ext cx="3254223" cy="371331"/>
          </a:xfrm>
          <a:prstGeom prst="rect">
            <a:avLst/>
          </a:prstGeom>
          <a:solidFill>
            <a:srgbClr val="66BCDB"/>
          </a:solidFill>
        </p:spPr>
        <p:txBody>
          <a:bodyPr wrap="none" lIns="135000" tIns="81000" rIns="135000" bIns="81000" rtlCol="0">
            <a:spAutoFit/>
          </a:bodyPr>
          <a:lstStyle/>
          <a:p>
            <a:pPr algn="r"/>
            <a:r>
              <a:rPr lang="en-US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Canberra Health Summit: 24 July 2019</a:t>
            </a: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-2739" y="1955010"/>
            <a:ext cx="6858000" cy="280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3617112" y="2809759"/>
            <a:ext cx="1877437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Brennan</a:t>
            </a:r>
          </a:p>
          <a:p>
            <a:r>
              <a:rPr lang="en-US" sz="112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n-AU" sz="11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4" y="2371172"/>
            <a:ext cx="1516623" cy="1604007"/>
          </a:xfrm>
          <a:prstGeom prst="rect">
            <a:avLst/>
          </a:prstGeom>
        </p:spPr>
      </p:pic>
      <p:graphicFrame>
        <p:nvGraphicFramePr>
          <p:cNvPr id="250" name="Chart 2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917279"/>
              </p:ext>
            </p:extLst>
          </p:nvPr>
        </p:nvGraphicFramePr>
        <p:xfrm>
          <a:off x="5162807" y="1657620"/>
          <a:ext cx="1956089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44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What causes the most disability?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16632" y="4706540"/>
            <a:ext cx="12426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www.healthdata.org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5359"/>
            <a:ext cx="6858000" cy="31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552278" y="819941"/>
            <a:ext cx="2916324" cy="5456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Bad for labour force</a:t>
            </a:r>
          </a:p>
          <a:p>
            <a:pPr algn="ctr"/>
            <a:r>
              <a:rPr lang="en-AU" sz="1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participation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23884" y="817227"/>
            <a:ext cx="2916324" cy="5456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Bad for </a:t>
            </a:r>
          </a:p>
          <a:p>
            <a:pPr algn="ctr"/>
            <a:r>
              <a:rPr lang="en-AU" sz="1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unemployment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646" y="13410"/>
            <a:ext cx="6858000" cy="833663"/>
            <a:chOff x="0" y="0"/>
            <a:chExt cx="9561682" cy="1111550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561682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Poor health – lower participation and higher unemployment</a:t>
              </a:r>
              <a:endParaRPr lang="en-US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81613" y="4788779"/>
            <a:ext cx="517190" cy="334486"/>
          </a:xfrm>
          <a:solidFill>
            <a:schemeClr val="accent1"/>
          </a:solidFill>
        </p:spPr>
        <p:txBody>
          <a:bodyPr/>
          <a:lstStyle/>
          <a:p>
            <a:fld id="{8A657B52-D046-4802-A3DE-55E7ED70298C}" type="slidenum">
              <a:rPr lang="en-AU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A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863985"/>
              </p:ext>
            </p:extLst>
          </p:nvPr>
        </p:nvGraphicFramePr>
        <p:xfrm>
          <a:off x="182014" y="1415265"/>
          <a:ext cx="2880320" cy="351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004"/>
              </p:ext>
            </p:extLst>
          </p:nvPr>
        </p:nvGraphicFramePr>
        <p:xfrm>
          <a:off x="3471615" y="1395199"/>
          <a:ext cx="2888976" cy="353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0768" y="1464817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25-49 years old</a:t>
            </a:r>
            <a:endParaRPr lang="en-AU" sz="1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8720" y="3219822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50-69 years old</a:t>
            </a:r>
            <a:endParaRPr lang="en-AU" sz="12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32" y="4929593"/>
            <a:ext cx="13628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ABS General Social Survey 2014</a:t>
            </a:r>
            <a:endParaRPr lang="en-AU" sz="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646" y="13410"/>
            <a:ext cx="6858000" cy="525886"/>
            <a:chOff x="0" y="0"/>
            <a:chExt cx="9561682" cy="701181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56168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People in poorer health tend to work fewer hours</a:t>
              </a:r>
              <a:endParaRPr lang="en-US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23316" y="4827826"/>
            <a:ext cx="178286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</a:rPr>
              <a:t>Source: </a:t>
            </a:r>
            <a:r>
              <a:rPr lang="en-AU" sz="500" i="1" dirty="0" smtClean="0">
                <a:solidFill>
                  <a:schemeClr val="bg1"/>
                </a:solidFill>
              </a:rPr>
              <a:t>ABS Survey of Disability and Carers, 1998-2015</a:t>
            </a:r>
            <a:endParaRPr lang="en-AU" sz="500" i="1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731437"/>
              </p:ext>
            </p:extLst>
          </p:nvPr>
        </p:nvGraphicFramePr>
        <p:xfrm>
          <a:off x="296870" y="987574"/>
          <a:ext cx="615646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646" y="13410"/>
            <a:ext cx="6858000" cy="525886"/>
            <a:chOff x="0" y="0"/>
            <a:chExt cx="9561682" cy="701181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56168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The labour force participation ‘deficit’ of disease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879672"/>
              </p:ext>
            </p:extLst>
          </p:nvPr>
        </p:nvGraphicFramePr>
        <p:xfrm>
          <a:off x="-18007" y="915566"/>
          <a:ext cx="3537017" cy="412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12550"/>
              </p:ext>
            </p:extLst>
          </p:nvPr>
        </p:nvGraphicFramePr>
        <p:xfrm>
          <a:off x="3933056" y="915566"/>
          <a:ext cx="2340260" cy="42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9"/>
          <p:cNvSpPr txBox="1"/>
          <p:nvPr/>
        </p:nvSpPr>
        <p:spPr>
          <a:xfrm>
            <a:off x="4293096" y="546741"/>
            <a:ext cx="1242138" cy="4127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500" dirty="0">
                <a:solidFill>
                  <a:schemeClr val="bg1"/>
                </a:solidFill>
                <a:cs typeface="Arial" panose="020B0604020202020204" pitchFamily="34" charset="0"/>
              </a:rPr>
              <a:t>55-64 </a:t>
            </a:r>
            <a:r>
              <a:rPr lang="en-AU" sz="1500" dirty="0" err="1">
                <a:solidFill>
                  <a:schemeClr val="bg1"/>
                </a:solidFill>
                <a:cs typeface="Arial" panose="020B0604020202020204" pitchFamily="34" charset="0"/>
              </a:rPr>
              <a:t>yrs</a:t>
            </a:r>
            <a:endParaRPr lang="en-AU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1628800" y="546741"/>
            <a:ext cx="1188132" cy="403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500" dirty="0">
                <a:solidFill>
                  <a:schemeClr val="bg1"/>
                </a:solidFill>
                <a:cs typeface="Arial" panose="020B0604020202020204" pitchFamily="34" charset="0"/>
              </a:rPr>
              <a:t>25-54 </a:t>
            </a:r>
            <a:r>
              <a:rPr lang="en-AU" sz="1500" dirty="0" err="1">
                <a:solidFill>
                  <a:schemeClr val="bg1"/>
                </a:solidFill>
                <a:cs typeface="Arial" panose="020B0604020202020204" pitchFamily="34" charset="0"/>
              </a:rPr>
              <a:t>yrs</a:t>
            </a:r>
            <a:endParaRPr lang="en-AU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24" y="4974223"/>
            <a:ext cx="237276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</a:rPr>
              <a:t>Source: ABS, General Social Survey, June 2014, </a:t>
            </a:r>
            <a:r>
              <a:rPr lang="en-AU" sz="500" i="1" dirty="0" err="1">
                <a:solidFill>
                  <a:schemeClr val="bg1"/>
                </a:solidFill>
              </a:rPr>
              <a:t>Tablebuilder</a:t>
            </a:r>
            <a:r>
              <a:rPr lang="en-AU" sz="500" i="1" dirty="0">
                <a:solidFill>
                  <a:schemeClr val="bg1"/>
                </a:solidFill>
              </a:rPr>
              <a:t> data extraction</a:t>
            </a:r>
          </a:p>
        </p:txBody>
      </p:sp>
    </p:spTree>
    <p:extLst>
      <p:ext uri="{BB962C8B-B14F-4D97-AF65-F5344CB8AC3E}">
        <p14:creationId xmlns:p14="http://schemas.microsoft.com/office/powerpoint/2010/main" val="22032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1800" dirty="0" smtClean="0"/>
              <a:t>Disability also produces bad labour market outcomes</a:t>
            </a:r>
            <a:endParaRPr lang="en-A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-27384" y="4641817"/>
            <a:ext cx="37128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Ageing and Carers, Australia: Summary of Findings,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Cat. No. 4430 Table 20 (15-64 year olds) 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94546"/>
              </p:ext>
            </p:extLst>
          </p:nvPr>
        </p:nvGraphicFramePr>
        <p:xfrm>
          <a:off x="116632" y="699542"/>
          <a:ext cx="6480720" cy="37444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7559"/>
                <a:gridCol w="1803773"/>
                <a:gridCol w="2099388"/>
              </a:tblGrid>
              <a:tr h="569330">
                <a:tc>
                  <a:txBody>
                    <a:bodyPr/>
                    <a:lstStyle/>
                    <a:p>
                      <a:pPr algn="l" fontAlgn="t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rate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Unemployment rate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8760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Profound/severe core activity limitation</a:t>
                      </a:r>
                      <a:endParaRPr lang="en-A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</a:tr>
              <a:tr h="558198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core activity limitation</a:t>
                      </a:r>
                      <a:endParaRPr lang="en-A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83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limitation</a:t>
                      </a:r>
                      <a:endParaRPr lang="en-A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</a:tr>
              <a:tr h="78760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Schooling/employment restriction</a:t>
                      </a:r>
                      <a:endParaRPr lang="en-A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83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disability</a:t>
                      </a:r>
                      <a:endParaRPr lang="en-A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2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Of those employed, disability reduces hours worked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-27384" y="4641817"/>
            <a:ext cx="37305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Ageing and Carers, Australia: Summary of Findings,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Cat. No. 4430 Table 20, 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(15-64 year olds)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780411"/>
              </p:ext>
            </p:extLst>
          </p:nvPr>
        </p:nvGraphicFramePr>
        <p:xfrm>
          <a:off x="3810" y="544611"/>
          <a:ext cx="6850380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42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impacts of psychological disability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16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43152"/>
            <a:ext cx="951460" cy="1120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80" y="1763540"/>
            <a:ext cx="3795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 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psychological disability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80" y="3734460"/>
            <a:ext cx="379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AU" dirty="0"/>
              <a:t>No reported disability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136" y="2691583"/>
            <a:ext cx="1204176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52.5%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136" y="3595763"/>
            <a:ext cx="1204176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83.2%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0396" y="757547"/>
            <a:ext cx="164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rates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384" y="4641817"/>
            <a:ext cx="37305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Ageing and Carers, Australia: Summary of Findings,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Cat. No. 4430 Table 20, 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(15-64 year olds)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3136" y="1846393"/>
            <a:ext cx="1204176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28.9%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80" y="2664829"/>
            <a:ext cx="3795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 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disability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19513" y="855409"/>
            <a:ext cx="2916324" cy="5456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5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Not in the labour force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26609" y="855408"/>
            <a:ext cx="2916324" cy="5456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5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Unemployed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646" y="13410"/>
            <a:ext cx="6858000" cy="833663"/>
            <a:chOff x="0" y="0"/>
            <a:chExt cx="9561682" cy="1111550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561682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Labour markets are increasingly unreceptive to disability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 rot="16200000">
            <a:off x="-810029" y="2483103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Relative risk of those</a:t>
            </a:r>
          </a:p>
          <a:p>
            <a:r>
              <a:rPr lang="en-AU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with </a:t>
            </a:r>
            <a:r>
              <a:rPr lang="en-AU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cf</a:t>
            </a:r>
            <a:r>
              <a:rPr lang="en-AU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those without a disability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790307"/>
              </p:ext>
            </p:extLst>
          </p:nvPr>
        </p:nvGraphicFramePr>
        <p:xfrm>
          <a:off x="833419" y="1420128"/>
          <a:ext cx="2785920" cy="316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400893"/>
              </p:ext>
            </p:extLst>
          </p:nvPr>
        </p:nvGraphicFramePr>
        <p:xfrm>
          <a:off x="3845732" y="1420128"/>
          <a:ext cx="2664000" cy="316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316" y="4827826"/>
            <a:ext cx="178286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dirty="0">
                <a:solidFill>
                  <a:schemeClr val="bg1"/>
                </a:solidFill>
              </a:rPr>
              <a:t>Source: </a:t>
            </a:r>
            <a:r>
              <a:rPr lang="en-AU" sz="500" dirty="0" smtClean="0">
                <a:solidFill>
                  <a:schemeClr val="bg1"/>
                </a:solidFill>
              </a:rPr>
              <a:t>ABS </a:t>
            </a:r>
            <a:r>
              <a:rPr lang="en-AU" sz="500" i="1" dirty="0" smtClean="0">
                <a:solidFill>
                  <a:schemeClr val="bg1"/>
                </a:solidFill>
              </a:rPr>
              <a:t>Survey of Disability and Carers</a:t>
            </a:r>
            <a:r>
              <a:rPr lang="en-AU" sz="500" dirty="0" smtClean="0">
                <a:solidFill>
                  <a:schemeClr val="bg1"/>
                </a:solidFill>
              </a:rPr>
              <a:t>, 1998-2015</a:t>
            </a:r>
            <a:endParaRPr lang="en-AU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646" y="13410"/>
            <a:ext cx="6858000" cy="833663"/>
            <a:chOff x="0" y="0"/>
            <a:chExt cx="9561682" cy="1111550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561682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Other aspects of labour market experience are equally negative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321905" y="1078203"/>
            <a:ext cx="268328" cy="272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525" y="908061"/>
            <a:ext cx="52921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prstClr val="white"/>
                </a:solidFill>
              </a:rPr>
              <a:t>Higher absenteeism  - people with disabilities or long-term illnesses </a:t>
            </a:r>
            <a:r>
              <a:rPr lang="en-AU" sz="1600" dirty="0" smtClean="0">
                <a:solidFill>
                  <a:prstClr val="white"/>
                </a:solidFill>
              </a:rPr>
              <a:t>take </a:t>
            </a:r>
            <a:r>
              <a:rPr lang="en-AU" b="1" dirty="0" smtClean="0">
                <a:solidFill>
                  <a:schemeClr val="accent5"/>
                </a:solidFill>
              </a:rPr>
              <a:t>50%</a:t>
            </a:r>
            <a:r>
              <a:rPr lang="en-AU" sz="1600" dirty="0" smtClean="0">
                <a:solidFill>
                  <a:prstClr val="white"/>
                </a:solidFill>
              </a:rPr>
              <a:t> more </a:t>
            </a:r>
            <a:r>
              <a:rPr lang="en-AU" sz="1600" dirty="0">
                <a:solidFill>
                  <a:prstClr val="white"/>
                </a:solidFill>
              </a:rPr>
              <a:t>sick days </a:t>
            </a:r>
          </a:p>
        </p:txBody>
      </p:sp>
      <p:sp>
        <p:nvSpPr>
          <p:cNvPr id="15" name="Oval 14"/>
          <p:cNvSpPr/>
          <p:nvPr/>
        </p:nvSpPr>
        <p:spPr>
          <a:xfrm>
            <a:off x="321905" y="1834801"/>
            <a:ext cx="268328" cy="272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611" y="1694882"/>
            <a:ext cx="52921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prstClr val="white"/>
                </a:solidFill>
              </a:rPr>
              <a:t>People </a:t>
            </a:r>
            <a:r>
              <a:rPr lang="en-AU" sz="1600" dirty="0">
                <a:solidFill>
                  <a:prstClr val="white"/>
                </a:solidFill>
              </a:rPr>
              <a:t>in very good health earn an hourly wage </a:t>
            </a:r>
            <a:r>
              <a:rPr lang="en-AU" b="1" dirty="0">
                <a:solidFill>
                  <a:schemeClr val="accent5"/>
                </a:solidFill>
              </a:rPr>
              <a:t>18%</a:t>
            </a:r>
            <a:r>
              <a:rPr lang="en-AU" sz="1600" dirty="0">
                <a:solidFill>
                  <a:prstClr val="white"/>
                </a:solidFill>
              </a:rPr>
              <a:t> higher than those in poor or fair health </a:t>
            </a:r>
          </a:p>
        </p:txBody>
      </p:sp>
      <p:sp>
        <p:nvSpPr>
          <p:cNvPr id="17" name="Oval 16"/>
          <p:cNvSpPr/>
          <p:nvPr/>
        </p:nvSpPr>
        <p:spPr>
          <a:xfrm>
            <a:off x="304747" y="2591399"/>
            <a:ext cx="268328" cy="272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750" y="2402258"/>
            <a:ext cx="529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accent5"/>
                </a:solidFill>
              </a:rPr>
              <a:t>46.3%</a:t>
            </a:r>
            <a:r>
              <a:rPr lang="en-AU" sz="1600" dirty="0" smtClean="0">
                <a:solidFill>
                  <a:prstClr val="white"/>
                </a:solidFill>
              </a:rPr>
              <a:t> of early retirements due to sickness/injury/disability and a further </a:t>
            </a:r>
            <a:r>
              <a:rPr lang="en-AU" b="1" dirty="0" smtClean="0">
                <a:solidFill>
                  <a:schemeClr val="accent5"/>
                </a:solidFill>
              </a:rPr>
              <a:t>8%</a:t>
            </a:r>
            <a:r>
              <a:rPr lang="en-AU" sz="1600" dirty="0" smtClean="0">
                <a:solidFill>
                  <a:prstClr val="white"/>
                </a:solidFill>
              </a:rPr>
              <a:t> due to caring</a:t>
            </a: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750" y="3048589"/>
            <a:ext cx="49685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Poor health in the previous year increases retirement probabilities by </a:t>
            </a:r>
            <a:r>
              <a:rPr lang="en-AU" b="1" dirty="0" smtClean="0">
                <a:solidFill>
                  <a:schemeClr val="accent5"/>
                </a:solidFill>
              </a:rPr>
              <a:t>4.1%</a:t>
            </a:r>
            <a:r>
              <a:rPr lang="en-AU" sz="1600" dirty="0" smtClean="0">
                <a:solidFill>
                  <a:schemeClr val="bg1"/>
                </a:solidFill>
              </a:rPr>
              <a:t> in the next year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4095" y="3936535"/>
            <a:ext cx="268328" cy="272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750" y="3780409"/>
            <a:ext cx="529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prstClr val="white"/>
                </a:solidFill>
              </a:rPr>
              <a:t>People with poor mental health and disabilities much more likely to be on enduring welfare </a:t>
            </a: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4095" y="4594634"/>
            <a:ext cx="268328" cy="272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864" y="4535438"/>
            <a:ext cx="529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prstClr val="white"/>
                </a:solidFill>
              </a:rPr>
              <a:t>Premature preventable death is the ultimate loss to an economy</a:t>
            </a:r>
            <a:endParaRPr lang="en-A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Labour market outcomes for carers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32656" y="1738212"/>
            <a:ext cx="17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carer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656" y="3130589"/>
            <a:ext cx="159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carer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3206" y="1668890"/>
            <a:ext cx="1204176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56.3%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7311" y="3072596"/>
            <a:ext cx="1204176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80.3%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6110" y="716487"/>
            <a:ext cx="147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Participation rate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2973" y="1661522"/>
            <a:ext cx="1204176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42.7%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3856" y="3053645"/>
            <a:ext cx="1177502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11.3%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5090" y="699542"/>
            <a:ext cx="237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Main source of income is social transfers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7384" y="4641817"/>
            <a:ext cx="356860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Ageing and Carers, Australia: Summary of Findings,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Cat. No. 4430 Table 40, 15-64 years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25"/>
            <a:ext cx="3284984" cy="4665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9642" y="1435889"/>
            <a:ext cx="355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of waiting - $900 million annually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4074" y="646478"/>
            <a:ext cx="324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of the NSW population account for 46% of hospital bed days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9642" y="1936261"/>
            <a:ext cx="324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of Australians over 75 years have inadequate health literacy 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9641" y="2648588"/>
            <a:ext cx="3240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of obese Australians </a:t>
            </a: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no discussion with their GP about their weight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9641" y="3491314"/>
            <a:ext cx="324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up of computers- 96% of GPs but 22% of surgeons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Indirect effects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4624" y="1054066"/>
            <a:ext cx="171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Displaced resources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2776" y="915566"/>
            <a:ext cx="471154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spending in 2016-17 was $181 billion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4497" y="1438786"/>
            <a:ext cx="165942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10.3% of GDP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32" y="2916998"/>
            <a:ext cx="171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effects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25" idx="0"/>
            <a:endCxn id="26" idx="1"/>
          </p:cNvCxnSpPr>
          <p:nvPr/>
        </p:nvCxnSpPr>
        <p:spPr>
          <a:xfrm flipV="1">
            <a:off x="891107" y="2772546"/>
            <a:ext cx="491075" cy="144452"/>
          </a:xfrm>
          <a:prstGeom prst="straightConnector1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82182" y="2449380"/>
            <a:ext cx="4865434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system does not encourage wellness</a:t>
            </a:r>
          </a:p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sustaining work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1597" y="3456241"/>
            <a:ext cx="484571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budget creates its own resource costs (could be around 45 billion annually)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57263" y="3551492"/>
            <a:ext cx="413220" cy="267088"/>
          </a:xfrm>
          <a:prstGeom prst="straightConnector1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scope for policy reform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7155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developments in health produce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dividends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646" y="13410"/>
            <a:ext cx="6858000" cy="833663"/>
            <a:chOff x="0" y="0"/>
            <a:chExt cx="9561682" cy="1111550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561682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Death and labour market activity are incompatible bedfellows, but there is good news …</a:t>
              </a:r>
              <a:endParaRPr lang="en-US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-12775" y="4974223"/>
            <a:ext cx="588494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</a:rPr>
              <a:t>Source: </a:t>
            </a:r>
            <a:r>
              <a:rPr lang="en-AU" sz="500" i="1" dirty="0" smtClean="0">
                <a:solidFill>
                  <a:schemeClr val="bg1"/>
                </a:solidFill>
              </a:rPr>
              <a:t>ABS </a:t>
            </a:r>
            <a:r>
              <a:rPr lang="en-AU" sz="500" i="1" dirty="0">
                <a:solidFill>
                  <a:schemeClr val="bg1"/>
                </a:solidFill>
              </a:rPr>
              <a:t>Australian Historical Population Statistics, </a:t>
            </a:r>
            <a:r>
              <a:rPr lang="en-AU" sz="500" i="1" dirty="0" smtClean="0">
                <a:solidFill>
                  <a:schemeClr val="bg1"/>
                </a:solidFill>
              </a:rPr>
              <a:t>2019, Cat. No. </a:t>
            </a:r>
            <a:r>
              <a:rPr lang="en-AU" sz="500" i="1" dirty="0">
                <a:solidFill>
                  <a:schemeClr val="bg1"/>
                </a:solidFill>
              </a:rPr>
              <a:t>, 3105.0.65.001</a:t>
            </a:r>
            <a:r>
              <a:rPr lang="en-AU" sz="500" i="1" dirty="0" smtClean="0">
                <a:solidFill>
                  <a:schemeClr val="bg1"/>
                </a:solidFill>
              </a:rPr>
              <a:t>  (Mortality rate is Probability </a:t>
            </a:r>
            <a:r>
              <a:rPr lang="en-AU" sz="500" i="1" dirty="0">
                <a:solidFill>
                  <a:schemeClr val="bg1"/>
                </a:solidFill>
              </a:rPr>
              <a:t>of dying between exact age x and exact age </a:t>
            </a:r>
            <a:r>
              <a:rPr lang="en-AU" sz="500" i="1" dirty="0" err="1">
                <a:solidFill>
                  <a:schemeClr val="bg1"/>
                </a:solidFill>
              </a:rPr>
              <a:t>x+1</a:t>
            </a:r>
            <a:r>
              <a:rPr lang="en-AU" sz="500" i="1" dirty="0">
                <a:solidFill>
                  <a:schemeClr val="bg1"/>
                </a:solidFill>
              </a:rPr>
              <a:t> (</a:t>
            </a:r>
            <a:r>
              <a:rPr lang="en-AU" sz="500" i="1" dirty="0" err="1">
                <a:solidFill>
                  <a:schemeClr val="bg1"/>
                </a:solidFill>
              </a:rPr>
              <a:t>qx</a:t>
            </a:r>
            <a:r>
              <a:rPr lang="en-AU" sz="500" i="1" dirty="0">
                <a:solidFill>
                  <a:schemeClr val="bg1"/>
                </a:solidFill>
              </a:rPr>
              <a:t>), males, Australia, 1881 </a:t>
            </a:r>
            <a:r>
              <a:rPr lang="en-AU" sz="500" i="1" dirty="0" smtClean="0">
                <a:solidFill>
                  <a:schemeClr val="bg1"/>
                </a:solidFill>
              </a:rPr>
              <a:t>onwards)</a:t>
            </a:r>
            <a:endParaRPr lang="en-AU" sz="500" i="1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493169"/>
              </p:ext>
            </p:extLst>
          </p:nvPr>
        </p:nvGraphicFramePr>
        <p:xfrm>
          <a:off x="188640" y="987574"/>
          <a:ext cx="64087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1048" y="1005249"/>
            <a:ext cx="2664296" cy="6001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chemeClr val="bg1"/>
                </a:solidFill>
              </a:rPr>
              <a:t>The likelihood of dying for a 60 year old male in 2016 is the same as a 20 year old in 1886</a:t>
            </a:r>
            <a:endParaRPr lang="en-A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scope for policy reform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71550"/>
            <a:ext cx="5544616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developments in health produce dividends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strategies have a lot of scope</a:t>
            </a:r>
          </a:p>
        </p:txBody>
      </p:sp>
    </p:spTree>
    <p:extLst>
      <p:ext uri="{BB962C8B-B14F-4D97-AF65-F5344CB8AC3E}">
        <p14:creationId xmlns:p14="http://schemas.microsoft.com/office/powerpoint/2010/main" val="31070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Reduced smoking rates – a great success story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16632" y="4706540"/>
            <a:ext cx="18245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AU" sz="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data.oecd.org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healthrisk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/daily-</a:t>
            </a:r>
            <a:r>
              <a:rPr lang="en-AU" sz="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smokers.htm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183392"/>
              </p:ext>
            </p:extLst>
          </p:nvPr>
        </p:nvGraphicFramePr>
        <p:xfrm>
          <a:off x="0" y="3008447"/>
          <a:ext cx="6741369" cy="160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077119"/>
              </p:ext>
            </p:extLst>
          </p:nvPr>
        </p:nvGraphicFramePr>
        <p:xfrm>
          <a:off x="44624" y="550490"/>
          <a:ext cx="6553200" cy="242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50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Road fatality rates, 1925-2018 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16632" y="4706540"/>
            <a:ext cx="61106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BITRE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427714"/>
              </p:ext>
            </p:extLst>
          </p:nvPr>
        </p:nvGraphicFramePr>
        <p:xfrm>
          <a:off x="44624" y="699542"/>
          <a:ext cx="6813376" cy="370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02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000" dirty="0" smtClean="0"/>
              <a:t>What risk factors drive the most death and disability combined? 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16632" y="4706540"/>
            <a:ext cx="12426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5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www.healthdata.org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5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AU" sz="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1855"/>
            <a:ext cx="6858000" cy="31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Country risk factors are clearly at work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116632" y="4706540"/>
            <a:ext cx="88036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5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OECDStat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AU" sz="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67015"/>
              </p:ext>
            </p:extLst>
          </p:nvPr>
        </p:nvGraphicFramePr>
        <p:xfrm>
          <a:off x="0" y="771216"/>
          <a:ext cx="6858000" cy="374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4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Mental health concerns are rising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116632" y="4706540"/>
            <a:ext cx="74892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5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AIHW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AU" sz="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769" y="962672"/>
            <a:ext cx="4464496" cy="67710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million people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mental health-related prescriptions in 2017-18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8760" y="1728303"/>
            <a:ext cx="4464496" cy="67710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$9.1 billion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spent on mental health in 2016-17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760" y="2493935"/>
            <a:ext cx="4464496" cy="67710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260 000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overnight hospital separations in 2016-17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8760" y="3291830"/>
            <a:ext cx="4464496" cy="67710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</a:t>
            </a: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Australians will have a common mental disorder in their lifetime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646" y="13410"/>
            <a:ext cx="6858000" cy="501520"/>
            <a:chOff x="0" y="0"/>
            <a:chExt cx="9561682" cy="668693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561682" cy="66869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What goes up, can come down</a:t>
              </a:r>
              <a:endParaRPr lang="en-US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-12775" y="4974223"/>
            <a:ext cx="64331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</a:rPr>
              <a:t>Source: </a:t>
            </a:r>
            <a:r>
              <a:rPr lang="en-AU" sz="500" i="1" dirty="0" smtClean="0">
                <a:solidFill>
                  <a:schemeClr val="bg1"/>
                </a:solidFill>
              </a:rPr>
              <a:t>Foreman et al 2018, </a:t>
            </a:r>
            <a:r>
              <a:rPr lang="en-AU" sz="500" i="1" dirty="0">
                <a:solidFill>
                  <a:schemeClr val="bg1"/>
                </a:solidFill>
              </a:rPr>
              <a:t>Forecasting life expectancy, years of life lost, and all-cause and cause-specific mortality for 250 causes of death: reference and alternative scenarios for 2016–40 for 195 countries and territories</a:t>
            </a:r>
          </a:p>
          <a:p>
            <a:endParaRPr lang="en-AU" sz="5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6" y="1491630"/>
            <a:ext cx="6858000" cy="29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566664" y="559530"/>
            <a:ext cx="2196279" cy="40284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4365104" y="559529"/>
            <a:ext cx="2196279" cy="40284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impacts – the mechanisms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2" name="Rounded Rectangle 1"/>
          <p:cNvSpPr/>
          <p:nvPr/>
        </p:nvSpPr>
        <p:spPr>
          <a:xfrm>
            <a:off x="929849" y="1045886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849" y="1780917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9849" y="2515948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Hours worked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02563" y="1528902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Skill formation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9849" y="3263419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9849" y="4031310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GDP per capita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02563" y="2701916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02563" y="2115409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Displaced resources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10" idx="2"/>
            <a:endCxn id="12" idx="0"/>
          </p:cNvCxnSpPr>
          <p:nvPr/>
        </p:nvCxnSpPr>
        <p:spPr>
          <a:xfrm>
            <a:off x="1664804" y="2978328"/>
            <a:ext cx="0" cy="28509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3" idx="0"/>
          </p:cNvCxnSpPr>
          <p:nvPr/>
        </p:nvCxnSpPr>
        <p:spPr>
          <a:xfrm>
            <a:off x="1664804" y="3725799"/>
            <a:ext cx="0" cy="30551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212976" y="2643758"/>
            <a:ext cx="648072" cy="226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16877" y="1044140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effects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>
            <a:stCxn id="2" idx="2"/>
            <a:endCxn id="9" idx="0"/>
          </p:cNvCxnSpPr>
          <p:nvPr/>
        </p:nvCxnSpPr>
        <p:spPr>
          <a:xfrm>
            <a:off x="1664804" y="1508266"/>
            <a:ext cx="0" cy="27265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2"/>
            <a:endCxn id="10" idx="0"/>
          </p:cNvCxnSpPr>
          <p:nvPr/>
        </p:nvCxnSpPr>
        <p:spPr>
          <a:xfrm>
            <a:off x="1664804" y="2243297"/>
            <a:ext cx="0" cy="272651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66664" y="560931"/>
            <a:ext cx="5994718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system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702563" y="3282783"/>
            <a:ext cx="1469910" cy="4623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Incentive effects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Environmental risk drivers vary with income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30</a:t>
            </a:fld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116632" y="4706540"/>
            <a:ext cx="29338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National 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Survey: First Results, 2017–18 —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Australia, Cat. No. </a:t>
            </a:r>
            <a:r>
              <a:rPr lang="en-AU" sz="5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4364,Table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AU" sz="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26021"/>
              </p:ext>
            </p:extLst>
          </p:nvPr>
        </p:nvGraphicFramePr>
        <p:xfrm>
          <a:off x="44624" y="627534"/>
          <a:ext cx="67687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9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scope for policy reform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71550"/>
            <a:ext cx="5544616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developments in health produce dividends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strategies have a lot of scope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gaps in under-provision</a:t>
            </a:r>
          </a:p>
        </p:txBody>
      </p:sp>
    </p:spTree>
    <p:extLst>
      <p:ext uri="{BB962C8B-B14F-4D97-AF65-F5344CB8AC3E}">
        <p14:creationId xmlns:p14="http://schemas.microsoft.com/office/powerpoint/2010/main" val="32584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scope for policy reform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71550"/>
            <a:ext cx="554461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developments in health produce dividends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strategies have a lot of scope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gaps in under-provision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patient-centred integrated health system produces better outcomes inside and outside the healthcare system </a:t>
            </a:r>
            <a:endParaRPr lang="en-A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37312" y="4827826"/>
            <a:ext cx="594066" cy="273844"/>
          </a:xfrm>
          <a:solidFill>
            <a:srgbClr val="78A22F"/>
          </a:solidFill>
        </p:spPr>
        <p:txBody>
          <a:bodyPr vert="horz" lIns="91440" tIns="0" rIns="91440" bIns="0" rtlCol="0" anchor="ctr"/>
          <a:lstStyle/>
          <a:p>
            <a:pPr algn="ctr"/>
            <a:fld id="{8A657B52-D046-4802-A3DE-55E7ED70298C}" type="slidenum">
              <a:rPr lang="en-AU" sz="1125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33</a:t>
            </a:fld>
            <a:endParaRPr lang="en-AU" sz="11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2646" y="13410"/>
            <a:ext cx="6858000" cy="525886"/>
            <a:chOff x="0" y="0"/>
            <a:chExt cx="9561682" cy="701181"/>
          </a:xfrm>
        </p:grpSpPr>
        <p:sp>
          <p:nvSpPr>
            <p:cNvPr id="63" name="TextBox 62"/>
            <p:cNvSpPr txBox="1"/>
            <p:nvPr/>
          </p:nvSpPr>
          <p:spPr>
            <a:xfrm>
              <a:off x="0" y="0"/>
              <a:ext cx="956168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essential ingredients of integrated care …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16632" y="1123831"/>
            <a:ext cx="2823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739874" y="1779662"/>
            <a:ext cx="1512168" cy="2165769"/>
            <a:chOff x="1707" y="480"/>
            <a:chExt cx="2346" cy="3360"/>
          </a:xfrm>
        </p:grpSpPr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7" y="480"/>
              <a:ext cx="234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1636" y="402"/>
              <a:ext cx="2488" cy="3438"/>
            </a:xfrm>
            <a:custGeom>
              <a:avLst/>
              <a:gdLst>
                <a:gd name="T0" fmla="*/ 150 w 350"/>
                <a:gd name="T1" fmla="*/ 484 h 484"/>
                <a:gd name="T2" fmla="*/ 113 w 350"/>
                <a:gd name="T3" fmla="*/ 477 h 484"/>
                <a:gd name="T4" fmla="*/ 70 w 350"/>
                <a:gd name="T5" fmla="*/ 392 h 484"/>
                <a:gd name="T6" fmla="*/ 87 w 350"/>
                <a:gd name="T7" fmla="*/ 379 h 484"/>
                <a:gd name="T8" fmla="*/ 100 w 350"/>
                <a:gd name="T9" fmla="*/ 395 h 484"/>
                <a:gd name="T10" fmla="*/ 125 w 350"/>
                <a:gd name="T11" fmla="*/ 449 h 484"/>
                <a:gd name="T12" fmla="*/ 187 w 350"/>
                <a:gd name="T13" fmla="*/ 444 h 484"/>
                <a:gd name="T14" fmla="*/ 227 w 350"/>
                <a:gd name="T15" fmla="*/ 380 h 484"/>
                <a:gd name="T16" fmla="*/ 278 w 350"/>
                <a:gd name="T17" fmla="*/ 259 h 484"/>
                <a:gd name="T18" fmla="*/ 305 w 350"/>
                <a:gd name="T19" fmla="*/ 141 h 484"/>
                <a:gd name="T20" fmla="*/ 210 w 350"/>
                <a:gd name="T21" fmla="*/ 46 h 484"/>
                <a:gd name="T22" fmla="*/ 71 w 350"/>
                <a:gd name="T23" fmla="*/ 84 h 484"/>
                <a:gd name="T24" fmla="*/ 48 w 350"/>
                <a:gd name="T25" fmla="*/ 211 h 484"/>
                <a:gd name="T26" fmla="*/ 40 w 350"/>
                <a:gd name="T27" fmla="*/ 230 h 484"/>
                <a:gd name="T28" fmla="*/ 20 w 350"/>
                <a:gd name="T29" fmla="*/ 222 h 484"/>
                <a:gd name="T30" fmla="*/ 48 w 350"/>
                <a:gd name="T31" fmla="*/ 64 h 484"/>
                <a:gd name="T32" fmla="*/ 217 w 350"/>
                <a:gd name="T33" fmla="*/ 17 h 484"/>
                <a:gd name="T34" fmla="*/ 335 w 350"/>
                <a:gd name="T35" fmla="*/ 134 h 484"/>
                <a:gd name="T36" fmla="*/ 304 w 350"/>
                <a:gd name="T37" fmla="*/ 276 h 484"/>
                <a:gd name="T38" fmla="*/ 257 w 350"/>
                <a:gd name="T39" fmla="*/ 385 h 484"/>
                <a:gd name="T40" fmla="*/ 201 w 350"/>
                <a:gd name="T41" fmla="*/ 471 h 484"/>
                <a:gd name="T42" fmla="*/ 150 w 350"/>
                <a:gd name="T43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484">
                  <a:moveTo>
                    <a:pt x="150" y="484"/>
                  </a:moveTo>
                  <a:cubicBezTo>
                    <a:pt x="135" y="484"/>
                    <a:pt x="122" y="481"/>
                    <a:pt x="113" y="477"/>
                  </a:cubicBezTo>
                  <a:cubicBezTo>
                    <a:pt x="83" y="464"/>
                    <a:pt x="66" y="432"/>
                    <a:pt x="70" y="392"/>
                  </a:cubicBezTo>
                  <a:cubicBezTo>
                    <a:pt x="71" y="384"/>
                    <a:pt x="78" y="378"/>
                    <a:pt x="87" y="379"/>
                  </a:cubicBezTo>
                  <a:cubicBezTo>
                    <a:pt x="95" y="380"/>
                    <a:pt x="101" y="387"/>
                    <a:pt x="100" y="395"/>
                  </a:cubicBezTo>
                  <a:cubicBezTo>
                    <a:pt x="99" y="408"/>
                    <a:pt x="99" y="438"/>
                    <a:pt x="125" y="449"/>
                  </a:cubicBezTo>
                  <a:cubicBezTo>
                    <a:pt x="135" y="453"/>
                    <a:pt x="162" y="458"/>
                    <a:pt x="187" y="444"/>
                  </a:cubicBezTo>
                  <a:cubicBezTo>
                    <a:pt x="208" y="433"/>
                    <a:pt x="221" y="411"/>
                    <a:pt x="227" y="380"/>
                  </a:cubicBezTo>
                  <a:cubicBezTo>
                    <a:pt x="237" y="323"/>
                    <a:pt x="259" y="289"/>
                    <a:pt x="278" y="259"/>
                  </a:cubicBezTo>
                  <a:cubicBezTo>
                    <a:pt x="301" y="223"/>
                    <a:pt x="318" y="197"/>
                    <a:pt x="305" y="141"/>
                  </a:cubicBezTo>
                  <a:cubicBezTo>
                    <a:pt x="295" y="95"/>
                    <a:pt x="259" y="60"/>
                    <a:pt x="210" y="46"/>
                  </a:cubicBezTo>
                  <a:cubicBezTo>
                    <a:pt x="158" y="33"/>
                    <a:pt x="104" y="47"/>
                    <a:pt x="71" y="84"/>
                  </a:cubicBezTo>
                  <a:cubicBezTo>
                    <a:pt x="42" y="115"/>
                    <a:pt x="32" y="172"/>
                    <a:pt x="48" y="211"/>
                  </a:cubicBezTo>
                  <a:cubicBezTo>
                    <a:pt x="51" y="218"/>
                    <a:pt x="47" y="227"/>
                    <a:pt x="40" y="230"/>
                  </a:cubicBezTo>
                  <a:cubicBezTo>
                    <a:pt x="32" y="234"/>
                    <a:pt x="23" y="230"/>
                    <a:pt x="20" y="222"/>
                  </a:cubicBezTo>
                  <a:cubicBezTo>
                    <a:pt x="0" y="173"/>
                    <a:pt x="12" y="103"/>
                    <a:pt x="48" y="64"/>
                  </a:cubicBezTo>
                  <a:cubicBezTo>
                    <a:pt x="90" y="18"/>
                    <a:pt x="154" y="0"/>
                    <a:pt x="217" y="17"/>
                  </a:cubicBezTo>
                  <a:cubicBezTo>
                    <a:pt x="277" y="33"/>
                    <a:pt x="323" y="78"/>
                    <a:pt x="335" y="134"/>
                  </a:cubicBezTo>
                  <a:cubicBezTo>
                    <a:pt x="350" y="203"/>
                    <a:pt x="328" y="238"/>
                    <a:pt x="304" y="276"/>
                  </a:cubicBezTo>
                  <a:cubicBezTo>
                    <a:pt x="286" y="303"/>
                    <a:pt x="266" y="334"/>
                    <a:pt x="257" y="385"/>
                  </a:cubicBezTo>
                  <a:cubicBezTo>
                    <a:pt x="248" y="436"/>
                    <a:pt x="221" y="460"/>
                    <a:pt x="201" y="471"/>
                  </a:cubicBezTo>
                  <a:cubicBezTo>
                    <a:pt x="184" y="480"/>
                    <a:pt x="166" y="484"/>
                    <a:pt x="150" y="4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176" y="963"/>
              <a:ext cx="1493" cy="1179"/>
            </a:xfrm>
            <a:custGeom>
              <a:avLst/>
              <a:gdLst>
                <a:gd name="T0" fmla="*/ 169 w 210"/>
                <a:gd name="T1" fmla="*/ 166 h 166"/>
                <a:gd name="T2" fmla="*/ 163 w 210"/>
                <a:gd name="T3" fmla="*/ 165 h 166"/>
                <a:gd name="T4" fmla="*/ 159 w 210"/>
                <a:gd name="T5" fmla="*/ 149 h 166"/>
                <a:gd name="T6" fmla="*/ 163 w 210"/>
                <a:gd name="T7" fmla="*/ 60 h 166"/>
                <a:gd name="T8" fmla="*/ 102 w 210"/>
                <a:gd name="T9" fmla="*/ 26 h 166"/>
                <a:gd name="T10" fmla="*/ 53 w 210"/>
                <a:gd name="T11" fmla="*/ 39 h 166"/>
                <a:gd name="T12" fmla="*/ 24 w 210"/>
                <a:gd name="T13" fmla="*/ 105 h 166"/>
                <a:gd name="T14" fmla="*/ 13 w 210"/>
                <a:gd name="T15" fmla="*/ 116 h 166"/>
                <a:gd name="T16" fmla="*/ 12 w 210"/>
                <a:gd name="T17" fmla="*/ 116 h 166"/>
                <a:gd name="T18" fmla="*/ 1 w 210"/>
                <a:gd name="T19" fmla="*/ 105 h 166"/>
                <a:gd name="T20" fmla="*/ 37 w 210"/>
                <a:gd name="T21" fmla="*/ 22 h 166"/>
                <a:gd name="T22" fmla="*/ 105 w 210"/>
                <a:gd name="T23" fmla="*/ 3 h 166"/>
                <a:gd name="T24" fmla="*/ 182 w 210"/>
                <a:gd name="T25" fmla="*/ 47 h 166"/>
                <a:gd name="T26" fmla="*/ 179 w 210"/>
                <a:gd name="T27" fmla="*/ 161 h 166"/>
                <a:gd name="T28" fmla="*/ 169 w 210"/>
                <a:gd name="T2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66">
                  <a:moveTo>
                    <a:pt x="169" y="166"/>
                  </a:moveTo>
                  <a:cubicBezTo>
                    <a:pt x="167" y="166"/>
                    <a:pt x="165" y="166"/>
                    <a:pt x="163" y="165"/>
                  </a:cubicBezTo>
                  <a:cubicBezTo>
                    <a:pt x="158" y="162"/>
                    <a:pt x="156" y="155"/>
                    <a:pt x="159" y="149"/>
                  </a:cubicBezTo>
                  <a:cubicBezTo>
                    <a:pt x="170" y="130"/>
                    <a:pt x="184" y="93"/>
                    <a:pt x="163" y="60"/>
                  </a:cubicBezTo>
                  <a:cubicBezTo>
                    <a:pt x="151" y="43"/>
                    <a:pt x="127" y="29"/>
                    <a:pt x="102" y="26"/>
                  </a:cubicBezTo>
                  <a:cubicBezTo>
                    <a:pt x="82" y="24"/>
                    <a:pt x="64" y="28"/>
                    <a:pt x="53" y="39"/>
                  </a:cubicBezTo>
                  <a:cubicBezTo>
                    <a:pt x="39" y="52"/>
                    <a:pt x="24" y="80"/>
                    <a:pt x="24" y="105"/>
                  </a:cubicBezTo>
                  <a:cubicBezTo>
                    <a:pt x="24" y="111"/>
                    <a:pt x="19" y="116"/>
                    <a:pt x="13" y="116"/>
                  </a:cubicBezTo>
                  <a:cubicBezTo>
                    <a:pt x="13" y="116"/>
                    <a:pt x="12" y="116"/>
                    <a:pt x="12" y="116"/>
                  </a:cubicBezTo>
                  <a:cubicBezTo>
                    <a:pt x="6" y="116"/>
                    <a:pt x="1" y="111"/>
                    <a:pt x="1" y="105"/>
                  </a:cubicBezTo>
                  <a:cubicBezTo>
                    <a:pt x="0" y="73"/>
                    <a:pt x="19" y="39"/>
                    <a:pt x="37" y="22"/>
                  </a:cubicBezTo>
                  <a:cubicBezTo>
                    <a:pt x="53" y="7"/>
                    <a:pt x="78" y="0"/>
                    <a:pt x="105" y="3"/>
                  </a:cubicBezTo>
                  <a:cubicBezTo>
                    <a:pt x="137" y="7"/>
                    <a:pt x="167" y="24"/>
                    <a:pt x="182" y="47"/>
                  </a:cubicBezTo>
                  <a:cubicBezTo>
                    <a:pt x="210" y="90"/>
                    <a:pt x="192" y="137"/>
                    <a:pt x="179" y="161"/>
                  </a:cubicBezTo>
                  <a:cubicBezTo>
                    <a:pt x="177" y="164"/>
                    <a:pt x="173" y="166"/>
                    <a:pt x="169" y="1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2269" y="1645"/>
              <a:ext cx="910" cy="1399"/>
            </a:xfrm>
            <a:custGeom>
              <a:avLst/>
              <a:gdLst>
                <a:gd name="T0" fmla="*/ 39 w 128"/>
                <a:gd name="T1" fmla="*/ 197 h 197"/>
                <a:gd name="T2" fmla="*/ 32 w 128"/>
                <a:gd name="T3" fmla="*/ 196 h 197"/>
                <a:gd name="T4" fmla="*/ 5 w 128"/>
                <a:gd name="T5" fmla="*/ 115 h 197"/>
                <a:gd name="T6" fmla="*/ 18 w 128"/>
                <a:gd name="T7" fmla="*/ 106 h 197"/>
                <a:gd name="T8" fmla="*/ 28 w 128"/>
                <a:gd name="T9" fmla="*/ 120 h 197"/>
                <a:gd name="T10" fmla="*/ 38 w 128"/>
                <a:gd name="T11" fmla="*/ 173 h 197"/>
                <a:gd name="T12" fmla="*/ 52 w 128"/>
                <a:gd name="T13" fmla="*/ 146 h 197"/>
                <a:gd name="T14" fmla="*/ 79 w 128"/>
                <a:gd name="T15" fmla="*/ 102 h 197"/>
                <a:gd name="T16" fmla="*/ 104 w 128"/>
                <a:gd name="T17" fmla="*/ 63 h 197"/>
                <a:gd name="T18" fmla="*/ 88 w 128"/>
                <a:gd name="T19" fmla="*/ 34 h 197"/>
                <a:gd name="T20" fmla="*/ 50 w 128"/>
                <a:gd name="T21" fmla="*/ 41 h 197"/>
                <a:gd name="T22" fmla="*/ 34 w 128"/>
                <a:gd name="T23" fmla="*/ 45 h 197"/>
                <a:gd name="T24" fmla="*/ 30 w 128"/>
                <a:gd name="T25" fmla="*/ 29 h 197"/>
                <a:gd name="T26" fmla="*/ 97 w 128"/>
                <a:gd name="T27" fmla="*/ 13 h 197"/>
                <a:gd name="T28" fmla="*/ 127 w 128"/>
                <a:gd name="T29" fmla="*/ 61 h 197"/>
                <a:gd name="T30" fmla="*/ 91 w 128"/>
                <a:gd name="T31" fmla="*/ 123 h 197"/>
                <a:gd name="T32" fmla="*/ 74 w 128"/>
                <a:gd name="T33" fmla="*/ 155 h 197"/>
                <a:gd name="T34" fmla="*/ 61 w 128"/>
                <a:gd name="T35" fmla="*/ 183 h 197"/>
                <a:gd name="T36" fmla="*/ 39 w 128"/>
                <a:gd name="T3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97">
                  <a:moveTo>
                    <a:pt x="39" y="197"/>
                  </a:moveTo>
                  <a:cubicBezTo>
                    <a:pt x="36" y="197"/>
                    <a:pt x="34" y="196"/>
                    <a:pt x="32" y="196"/>
                  </a:cubicBezTo>
                  <a:cubicBezTo>
                    <a:pt x="0" y="186"/>
                    <a:pt x="0" y="140"/>
                    <a:pt x="5" y="115"/>
                  </a:cubicBezTo>
                  <a:cubicBezTo>
                    <a:pt x="6" y="109"/>
                    <a:pt x="12" y="105"/>
                    <a:pt x="18" y="106"/>
                  </a:cubicBezTo>
                  <a:cubicBezTo>
                    <a:pt x="25" y="108"/>
                    <a:pt x="29" y="114"/>
                    <a:pt x="28" y="120"/>
                  </a:cubicBezTo>
                  <a:cubicBezTo>
                    <a:pt x="26" y="130"/>
                    <a:pt x="22" y="168"/>
                    <a:pt x="38" y="173"/>
                  </a:cubicBezTo>
                  <a:cubicBezTo>
                    <a:pt x="42" y="171"/>
                    <a:pt x="48" y="155"/>
                    <a:pt x="52" y="146"/>
                  </a:cubicBezTo>
                  <a:cubicBezTo>
                    <a:pt x="59" y="128"/>
                    <a:pt x="66" y="110"/>
                    <a:pt x="79" y="102"/>
                  </a:cubicBezTo>
                  <a:cubicBezTo>
                    <a:pt x="102" y="90"/>
                    <a:pt x="104" y="72"/>
                    <a:pt x="104" y="63"/>
                  </a:cubicBezTo>
                  <a:cubicBezTo>
                    <a:pt x="103" y="48"/>
                    <a:pt x="95" y="37"/>
                    <a:pt x="88" y="34"/>
                  </a:cubicBezTo>
                  <a:cubicBezTo>
                    <a:pt x="68" y="26"/>
                    <a:pt x="54" y="34"/>
                    <a:pt x="50" y="41"/>
                  </a:cubicBezTo>
                  <a:cubicBezTo>
                    <a:pt x="47" y="46"/>
                    <a:pt x="39" y="48"/>
                    <a:pt x="34" y="45"/>
                  </a:cubicBezTo>
                  <a:cubicBezTo>
                    <a:pt x="29" y="41"/>
                    <a:pt x="27" y="34"/>
                    <a:pt x="30" y="29"/>
                  </a:cubicBezTo>
                  <a:cubicBezTo>
                    <a:pt x="41" y="11"/>
                    <a:pt x="68" y="0"/>
                    <a:pt x="97" y="13"/>
                  </a:cubicBezTo>
                  <a:cubicBezTo>
                    <a:pt x="114" y="20"/>
                    <a:pt x="126" y="40"/>
                    <a:pt x="127" y="61"/>
                  </a:cubicBezTo>
                  <a:cubicBezTo>
                    <a:pt x="128" y="86"/>
                    <a:pt x="115" y="109"/>
                    <a:pt x="91" y="123"/>
                  </a:cubicBezTo>
                  <a:cubicBezTo>
                    <a:pt x="85" y="126"/>
                    <a:pt x="78" y="143"/>
                    <a:pt x="74" y="155"/>
                  </a:cubicBezTo>
                  <a:cubicBezTo>
                    <a:pt x="70" y="165"/>
                    <a:pt x="66" y="175"/>
                    <a:pt x="61" y="183"/>
                  </a:cubicBezTo>
                  <a:cubicBezTo>
                    <a:pt x="53" y="194"/>
                    <a:pt x="45" y="197"/>
                    <a:pt x="39" y="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96952" y="189305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mindsets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literacy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decisions</a:t>
            </a:r>
          </a:p>
        </p:txBody>
      </p:sp>
    </p:spTree>
    <p:extLst>
      <p:ext uri="{BB962C8B-B14F-4D97-AF65-F5344CB8AC3E}">
        <p14:creationId xmlns:p14="http://schemas.microsoft.com/office/powerpoint/2010/main" val="21873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37312" y="4827826"/>
            <a:ext cx="594066" cy="273844"/>
          </a:xfrm>
          <a:solidFill>
            <a:srgbClr val="78A22F"/>
          </a:solidFill>
        </p:spPr>
        <p:txBody>
          <a:bodyPr vert="horz" lIns="91440" tIns="0" rIns="91440" bIns="0" rtlCol="0" anchor="ctr"/>
          <a:lstStyle/>
          <a:p>
            <a:pPr algn="ctr"/>
            <a:fld id="{8A657B52-D046-4802-A3DE-55E7ED70298C}" type="slidenum">
              <a:rPr lang="en-AU" sz="1125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34</a:t>
            </a:fld>
            <a:endParaRPr lang="en-AU" sz="11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2646" y="13410"/>
            <a:ext cx="6858000" cy="525886"/>
            <a:chOff x="0" y="0"/>
            <a:chExt cx="9561682" cy="701181"/>
          </a:xfrm>
        </p:grpSpPr>
        <p:sp>
          <p:nvSpPr>
            <p:cNvPr id="63" name="TextBox 62"/>
            <p:cNvSpPr txBox="1"/>
            <p:nvPr/>
          </p:nvSpPr>
          <p:spPr>
            <a:xfrm>
              <a:off x="0" y="0"/>
              <a:ext cx="956168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essential ingredients of integrated care …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62" y="1545730"/>
            <a:ext cx="2306279" cy="18186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1548" y="987574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lifetime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43149" y="1563638"/>
            <a:ext cx="3987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 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 (within and without the health system)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incentives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health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and money</a:t>
            </a:r>
          </a:p>
        </p:txBody>
      </p:sp>
    </p:spTree>
    <p:extLst>
      <p:ext uri="{BB962C8B-B14F-4D97-AF65-F5344CB8AC3E}">
        <p14:creationId xmlns:p14="http://schemas.microsoft.com/office/powerpoint/2010/main" val="28036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37312" y="4827826"/>
            <a:ext cx="594066" cy="273844"/>
          </a:xfrm>
          <a:solidFill>
            <a:srgbClr val="78A22F"/>
          </a:solidFill>
        </p:spPr>
        <p:txBody>
          <a:bodyPr vert="horz" lIns="91440" tIns="0" rIns="91440" bIns="0" rtlCol="0" anchor="ctr"/>
          <a:lstStyle/>
          <a:p>
            <a:pPr algn="ctr"/>
            <a:fld id="{8A657B52-D046-4802-A3DE-55E7ED70298C}" type="slidenum">
              <a:rPr lang="en-AU"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35</a:t>
            </a:fld>
            <a:endParaRPr lang="en-AU" sz="11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2646" y="13410"/>
            <a:ext cx="6858000" cy="525886"/>
            <a:chOff x="0" y="0"/>
            <a:chExt cx="9561682" cy="701181"/>
          </a:xfrm>
        </p:grpSpPr>
        <p:sp>
          <p:nvSpPr>
            <p:cNvPr id="63" name="TextBox 62"/>
            <p:cNvSpPr txBox="1"/>
            <p:nvPr/>
          </p:nvSpPr>
          <p:spPr>
            <a:xfrm>
              <a:off x="0" y="0"/>
              <a:ext cx="956168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essential ingredients of integrated care …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58667" y="1044695"/>
            <a:ext cx="1604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764704" y="2067694"/>
            <a:ext cx="1800200" cy="1972354"/>
            <a:chOff x="3923" y="845"/>
            <a:chExt cx="1328" cy="1455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23" y="845"/>
              <a:ext cx="1328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4001" y="966"/>
              <a:ext cx="480" cy="1213"/>
            </a:xfrm>
            <a:custGeom>
              <a:avLst/>
              <a:gdLst>
                <a:gd name="T0" fmla="*/ 151 w 159"/>
                <a:gd name="T1" fmla="*/ 402 h 402"/>
                <a:gd name="T2" fmla="*/ 146 w 159"/>
                <a:gd name="T3" fmla="*/ 399 h 402"/>
                <a:gd name="T4" fmla="*/ 1 w 159"/>
                <a:gd name="T5" fmla="*/ 196 h 402"/>
                <a:gd name="T6" fmla="*/ 2 w 159"/>
                <a:gd name="T7" fmla="*/ 188 h 402"/>
                <a:gd name="T8" fmla="*/ 142 w 159"/>
                <a:gd name="T9" fmla="*/ 3 h 402"/>
                <a:gd name="T10" fmla="*/ 152 w 159"/>
                <a:gd name="T11" fmla="*/ 2 h 402"/>
                <a:gd name="T12" fmla="*/ 153 w 159"/>
                <a:gd name="T13" fmla="*/ 12 h 402"/>
                <a:gd name="T14" fmla="*/ 16 w 159"/>
                <a:gd name="T15" fmla="*/ 192 h 402"/>
                <a:gd name="T16" fmla="*/ 157 w 159"/>
                <a:gd name="T17" fmla="*/ 391 h 402"/>
                <a:gd name="T18" fmla="*/ 156 w 159"/>
                <a:gd name="T19" fmla="*/ 401 h 402"/>
                <a:gd name="T20" fmla="*/ 151 w 159"/>
                <a:gd name="T21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402">
                  <a:moveTo>
                    <a:pt x="151" y="402"/>
                  </a:moveTo>
                  <a:cubicBezTo>
                    <a:pt x="149" y="402"/>
                    <a:pt x="147" y="401"/>
                    <a:pt x="146" y="399"/>
                  </a:cubicBezTo>
                  <a:cubicBezTo>
                    <a:pt x="1" y="196"/>
                    <a:pt x="1" y="196"/>
                    <a:pt x="1" y="196"/>
                  </a:cubicBezTo>
                  <a:cubicBezTo>
                    <a:pt x="0" y="194"/>
                    <a:pt x="0" y="190"/>
                    <a:pt x="2" y="188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4" y="0"/>
                    <a:pt x="149" y="0"/>
                    <a:pt x="152" y="2"/>
                  </a:cubicBezTo>
                  <a:cubicBezTo>
                    <a:pt x="155" y="4"/>
                    <a:pt x="155" y="9"/>
                    <a:pt x="153" y="1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57" y="391"/>
                    <a:pt x="157" y="391"/>
                    <a:pt x="157" y="391"/>
                  </a:cubicBezTo>
                  <a:cubicBezTo>
                    <a:pt x="159" y="394"/>
                    <a:pt x="159" y="398"/>
                    <a:pt x="156" y="401"/>
                  </a:cubicBezTo>
                  <a:cubicBezTo>
                    <a:pt x="154" y="401"/>
                    <a:pt x="153" y="402"/>
                    <a:pt x="151" y="4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4400" y="830"/>
              <a:ext cx="501" cy="1488"/>
            </a:xfrm>
            <a:custGeom>
              <a:avLst/>
              <a:gdLst>
                <a:gd name="T0" fmla="*/ 19 w 166"/>
                <a:gd name="T1" fmla="*/ 484 h 493"/>
                <a:gd name="T2" fmla="*/ 2 w 166"/>
                <a:gd name="T3" fmla="*/ 457 h 493"/>
                <a:gd name="T4" fmla="*/ 21 w 166"/>
                <a:gd name="T5" fmla="*/ 413 h 493"/>
                <a:gd name="T6" fmla="*/ 40 w 166"/>
                <a:gd name="T7" fmla="*/ 395 h 493"/>
                <a:gd name="T8" fmla="*/ 133 w 166"/>
                <a:gd name="T9" fmla="*/ 237 h 493"/>
                <a:gd name="T10" fmla="*/ 35 w 166"/>
                <a:gd name="T11" fmla="*/ 85 h 493"/>
                <a:gd name="T12" fmla="*/ 20 w 166"/>
                <a:gd name="T13" fmla="*/ 71 h 493"/>
                <a:gd name="T14" fmla="*/ 1 w 166"/>
                <a:gd name="T15" fmla="*/ 32 h 493"/>
                <a:gd name="T16" fmla="*/ 20 w 166"/>
                <a:gd name="T17" fmla="*/ 7 h 493"/>
                <a:gd name="T18" fmla="*/ 43 w 166"/>
                <a:gd name="T19" fmla="*/ 15 h 493"/>
                <a:gd name="T20" fmla="*/ 35 w 166"/>
                <a:gd name="T21" fmla="*/ 37 h 493"/>
                <a:gd name="T22" fmla="*/ 34 w 166"/>
                <a:gd name="T23" fmla="*/ 37 h 493"/>
                <a:gd name="T24" fmla="*/ 42 w 166"/>
                <a:gd name="T25" fmla="*/ 47 h 493"/>
                <a:gd name="T26" fmla="*/ 57 w 166"/>
                <a:gd name="T27" fmla="*/ 60 h 493"/>
                <a:gd name="T28" fmla="*/ 166 w 166"/>
                <a:gd name="T29" fmla="*/ 237 h 493"/>
                <a:gd name="T30" fmla="*/ 62 w 166"/>
                <a:gd name="T31" fmla="*/ 418 h 493"/>
                <a:gd name="T32" fmla="*/ 44 w 166"/>
                <a:gd name="T33" fmla="*/ 436 h 493"/>
                <a:gd name="T34" fmla="*/ 35 w 166"/>
                <a:gd name="T35" fmla="*/ 453 h 493"/>
                <a:gd name="T36" fmla="*/ 37 w 166"/>
                <a:gd name="T37" fmla="*/ 456 h 493"/>
                <a:gd name="T38" fmla="*/ 36 w 166"/>
                <a:gd name="T39" fmla="*/ 456 h 493"/>
                <a:gd name="T40" fmla="*/ 41 w 166"/>
                <a:gd name="T41" fmla="*/ 479 h 493"/>
                <a:gd name="T42" fmla="*/ 19 w 166"/>
                <a:gd name="T43" fmla="*/ 484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493">
                  <a:moveTo>
                    <a:pt x="19" y="484"/>
                  </a:moveTo>
                  <a:cubicBezTo>
                    <a:pt x="17" y="483"/>
                    <a:pt x="4" y="474"/>
                    <a:pt x="2" y="457"/>
                  </a:cubicBezTo>
                  <a:cubicBezTo>
                    <a:pt x="0" y="442"/>
                    <a:pt x="7" y="428"/>
                    <a:pt x="21" y="413"/>
                  </a:cubicBezTo>
                  <a:cubicBezTo>
                    <a:pt x="26" y="407"/>
                    <a:pt x="33" y="401"/>
                    <a:pt x="40" y="395"/>
                  </a:cubicBezTo>
                  <a:cubicBezTo>
                    <a:pt x="79" y="356"/>
                    <a:pt x="133" y="304"/>
                    <a:pt x="133" y="237"/>
                  </a:cubicBezTo>
                  <a:cubicBezTo>
                    <a:pt x="133" y="169"/>
                    <a:pt x="74" y="118"/>
                    <a:pt x="35" y="85"/>
                  </a:cubicBezTo>
                  <a:cubicBezTo>
                    <a:pt x="30" y="80"/>
                    <a:pt x="25" y="75"/>
                    <a:pt x="20" y="71"/>
                  </a:cubicBezTo>
                  <a:cubicBezTo>
                    <a:pt x="6" y="58"/>
                    <a:pt x="0" y="45"/>
                    <a:pt x="1" y="32"/>
                  </a:cubicBezTo>
                  <a:cubicBezTo>
                    <a:pt x="3" y="19"/>
                    <a:pt x="13" y="11"/>
                    <a:pt x="20" y="7"/>
                  </a:cubicBezTo>
                  <a:cubicBezTo>
                    <a:pt x="20" y="7"/>
                    <a:pt x="36" y="0"/>
                    <a:pt x="43" y="15"/>
                  </a:cubicBezTo>
                  <a:cubicBezTo>
                    <a:pt x="49" y="30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5" y="38"/>
                    <a:pt x="36" y="42"/>
                    <a:pt x="42" y="47"/>
                  </a:cubicBezTo>
                  <a:cubicBezTo>
                    <a:pt x="47" y="51"/>
                    <a:pt x="52" y="55"/>
                    <a:pt x="57" y="60"/>
                  </a:cubicBezTo>
                  <a:cubicBezTo>
                    <a:pt x="98" y="95"/>
                    <a:pt x="166" y="154"/>
                    <a:pt x="166" y="237"/>
                  </a:cubicBezTo>
                  <a:cubicBezTo>
                    <a:pt x="166" y="318"/>
                    <a:pt x="104" y="378"/>
                    <a:pt x="62" y="418"/>
                  </a:cubicBezTo>
                  <a:cubicBezTo>
                    <a:pt x="56" y="425"/>
                    <a:pt x="49" y="431"/>
                    <a:pt x="44" y="436"/>
                  </a:cubicBezTo>
                  <a:cubicBezTo>
                    <a:pt x="35" y="446"/>
                    <a:pt x="35" y="451"/>
                    <a:pt x="35" y="453"/>
                  </a:cubicBezTo>
                  <a:cubicBezTo>
                    <a:pt x="35" y="455"/>
                    <a:pt x="37" y="456"/>
                    <a:pt x="37" y="456"/>
                  </a:cubicBezTo>
                  <a:cubicBezTo>
                    <a:pt x="37" y="456"/>
                    <a:pt x="36" y="456"/>
                    <a:pt x="36" y="456"/>
                  </a:cubicBezTo>
                  <a:cubicBezTo>
                    <a:pt x="36" y="456"/>
                    <a:pt x="50" y="464"/>
                    <a:pt x="41" y="479"/>
                  </a:cubicBezTo>
                  <a:cubicBezTo>
                    <a:pt x="31" y="493"/>
                    <a:pt x="19" y="484"/>
                    <a:pt x="19" y="4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920" y="1473"/>
              <a:ext cx="1331" cy="142"/>
            </a:xfrm>
            <a:custGeom>
              <a:avLst/>
              <a:gdLst>
                <a:gd name="T0" fmla="*/ 437 w 441"/>
                <a:gd name="T1" fmla="*/ 18 h 47"/>
                <a:gd name="T2" fmla="*/ 400 w 441"/>
                <a:gd name="T3" fmla="*/ 1 h 47"/>
                <a:gd name="T4" fmla="*/ 393 w 441"/>
                <a:gd name="T5" fmla="*/ 2 h 47"/>
                <a:gd name="T6" fmla="*/ 392 w 441"/>
                <a:gd name="T7" fmla="*/ 8 h 47"/>
                <a:gd name="T8" fmla="*/ 394 w 441"/>
                <a:gd name="T9" fmla="*/ 17 h 47"/>
                <a:gd name="T10" fmla="*/ 80 w 441"/>
                <a:gd name="T11" fmla="*/ 17 h 47"/>
                <a:gd name="T12" fmla="*/ 57 w 441"/>
                <a:gd name="T13" fmla="*/ 3 h 47"/>
                <a:gd name="T14" fmla="*/ 54 w 441"/>
                <a:gd name="T15" fmla="*/ 2 h 47"/>
                <a:gd name="T16" fmla="*/ 7 w 441"/>
                <a:gd name="T17" fmla="*/ 2 h 47"/>
                <a:gd name="T18" fmla="*/ 1 w 441"/>
                <a:gd name="T19" fmla="*/ 6 h 47"/>
                <a:gd name="T20" fmla="*/ 3 w 441"/>
                <a:gd name="T21" fmla="*/ 12 h 47"/>
                <a:gd name="T22" fmla="*/ 20 w 441"/>
                <a:gd name="T23" fmla="*/ 24 h 47"/>
                <a:gd name="T24" fmla="*/ 3 w 441"/>
                <a:gd name="T25" fmla="*/ 35 h 47"/>
                <a:gd name="T26" fmla="*/ 1 w 441"/>
                <a:gd name="T27" fmla="*/ 42 h 47"/>
                <a:gd name="T28" fmla="*/ 7 w 441"/>
                <a:gd name="T29" fmla="*/ 46 h 47"/>
                <a:gd name="T30" fmla="*/ 53 w 441"/>
                <a:gd name="T31" fmla="*/ 46 h 47"/>
                <a:gd name="T32" fmla="*/ 56 w 441"/>
                <a:gd name="T33" fmla="*/ 45 h 47"/>
                <a:gd name="T34" fmla="*/ 80 w 441"/>
                <a:gd name="T35" fmla="*/ 31 h 47"/>
                <a:gd name="T36" fmla="*/ 394 w 441"/>
                <a:gd name="T37" fmla="*/ 31 h 47"/>
                <a:gd name="T38" fmla="*/ 392 w 441"/>
                <a:gd name="T39" fmla="*/ 39 h 47"/>
                <a:gd name="T40" fmla="*/ 393 w 441"/>
                <a:gd name="T41" fmla="*/ 46 h 47"/>
                <a:gd name="T42" fmla="*/ 397 w 441"/>
                <a:gd name="T43" fmla="*/ 47 h 47"/>
                <a:gd name="T44" fmla="*/ 400 w 441"/>
                <a:gd name="T45" fmla="*/ 47 h 47"/>
                <a:gd name="T46" fmla="*/ 437 w 441"/>
                <a:gd name="T47" fmla="*/ 29 h 47"/>
                <a:gd name="T48" fmla="*/ 441 w 441"/>
                <a:gd name="T49" fmla="*/ 24 h 47"/>
                <a:gd name="T50" fmla="*/ 437 w 441"/>
                <a:gd name="T5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1" h="47">
                  <a:moveTo>
                    <a:pt x="437" y="18"/>
                  </a:moveTo>
                  <a:cubicBezTo>
                    <a:pt x="400" y="1"/>
                    <a:pt x="400" y="1"/>
                    <a:pt x="400" y="1"/>
                  </a:cubicBezTo>
                  <a:cubicBezTo>
                    <a:pt x="397" y="0"/>
                    <a:pt x="395" y="0"/>
                    <a:pt x="393" y="2"/>
                  </a:cubicBezTo>
                  <a:cubicBezTo>
                    <a:pt x="391" y="3"/>
                    <a:pt x="391" y="6"/>
                    <a:pt x="392" y="8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2"/>
                    <a:pt x="55" y="2"/>
                    <a:pt x="54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2" y="3"/>
                    <a:pt x="1" y="6"/>
                  </a:cubicBezTo>
                  <a:cubicBezTo>
                    <a:pt x="0" y="8"/>
                    <a:pt x="1" y="11"/>
                    <a:pt x="3" y="1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0" y="39"/>
                    <a:pt x="1" y="42"/>
                  </a:cubicBezTo>
                  <a:cubicBezTo>
                    <a:pt x="2" y="44"/>
                    <a:pt x="4" y="46"/>
                    <a:pt x="7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6"/>
                    <a:pt x="55" y="45"/>
                    <a:pt x="56" y="45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394" y="31"/>
                    <a:pt x="394" y="31"/>
                    <a:pt x="394" y="31"/>
                  </a:cubicBezTo>
                  <a:cubicBezTo>
                    <a:pt x="392" y="39"/>
                    <a:pt x="392" y="39"/>
                    <a:pt x="392" y="39"/>
                  </a:cubicBezTo>
                  <a:cubicBezTo>
                    <a:pt x="391" y="42"/>
                    <a:pt x="391" y="44"/>
                    <a:pt x="393" y="46"/>
                  </a:cubicBezTo>
                  <a:cubicBezTo>
                    <a:pt x="394" y="47"/>
                    <a:pt x="396" y="47"/>
                    <a:pt x="397" y="47"/>
                  </a:cubicBezTo>
                  <a:cubicBezTo>
                    <a:pt x="398" y="47"/>
                    <a:pt x="399" y="47"/>
                    <a:pt x="400" y="47"/>
                  </a:cubicBezTo>
                  <a:cubicBezTo>
                    <a:pt x="437" y="29"/>
                    <a:pt x="437" y="29"/>
                    <a:pt x="437" y="29"/>
                  </a:cubicBezTo>
                  <a:cubicBezTo>
                    <a:pt x="439" y="28"/>
                    <a:pt x="441" y="26"/>
                    <a:pt x="441" y="24"/>
                  </a:cubicBezTo>
                  <a:cubicBezTo>
                    <a:pt x="441" y="21"/>
                    <a:pt x="439" y="19"/>
                    <a:pt x="437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74132" y="2503493"/>
            <a:ext cx="26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&amp; diffusion</a:t>
            </a:r>
          </a:p>
        </p:txBody>
      </p:sp>
    </p:spTree>
    <p:extLst>
      <p:ext uri="{BB962C8B-B14F-4D97-AF65-F5344CB8AC3E}">
        <p14:creationId xmlns:p14="http://schemas.microsoft.com/office/powerpoint/2010/main" val="15388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37312" y="4827826"/>
            <a:ext cx="594066" cy="273844"/>
          </a:xfrm>
          <a:solidFill>
            <a:srgbClr val="78A22F"/>
          </a:solidFill>
        </p:spPr>
        <p:txBody>
          <a:bodyPr vert="horz" lIns="91440" tIns="0" rIns="91440" bIns="0" rtlCol="0" anchor="ctr"/>
          <a:lstStyle/>
          <a:p>
            <a:pPr algn="ctr"/>
            <a:fld id="{8A657B52-D046-4802-A3DE-55E7ED70298C}" type="slidenum">
              <a:rPr lang="en-AU" sz="1125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36</a:t>
            </a:fld>
            <a:endParaRPr lang="en-AU" sz="11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2646" y="13410"/>
            <a:ext cx="6858000" cy="525886"/>
            <a:chOff x="0" y="0"/>
            <a:chExt cx="9561682" cy="701181"/>
          </a:xfrm>
        </p:grpSpPr>
        <p:sp>
          <p:nvSpPr>
            <p:cNvPr id="63" name="TextBox 62"/>
            <p:cNvSpPr txBox="1"/>
            <p:nvPr/>
          </p:nvSpPr>
          <p:spPr>
            <a:xfrm>
              <a:off x="0" y="0"/>
              <a:ext cx="9561682" cy="70118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essential ingredients of integrated care …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77789" y="1557254"/>
            <a:ext cx="1950561" cy="1993481"/>
            <a:chOff x="2025649" y="4479925"/>
            <a:chExt cx="1473202" cy="1467686"/>
          </a:xfrm>
        </p:grpSpPr>
        <p:sp>
          <p:nvSpPr>
            <p:cNvPr id="13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025649" y="4607761"/>
              <a:ext cx="13779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573338" y="4764088"/>
              <a:ext cx="379413" cy="66675"/>
            </a:xfrm>
            <a:custGeom>
              <a:avLst/>
              <a:gdLst>
                <a:gd name="T0" fmla="*/ 11 w 120"/>
                <a:gd name="T1" fmla="*/ 21 h 21"/>
                <a:gd name="T2" fmla="*/ 0 w 120"/>
                <a:gd name="T3" fmla="*/ 11 h 21"/>
                <a:gd name="T4" fmla="*/ 0 w 120"/>
                <a:gd name="T5" fmla="*/ 11 h 21"/>
                <a:gd name="T6" fmla="*/ 11 w 120"/>
                <a:gd name="T7" fmla="*/ 0 h 21"/>
                <a:gd name="T8" fmla="*/ 11 w 120"/>
                <a:gd name="T9" fmla="*/ 0 h 21"/>
                <a:gd name="T10" fmla="*/ 109 w 120"/>
                <a:gd name="T11" fmla="*/ 0 h 21"/>
                <a:gd name="T12" fmla="*/ 120 w 120"/>
                <a:gd name="T13" fmla="*/ 11 h 21"/>
                <a:gd name="T14" fmla="*/ 120 w 120"/>
                <a:gd name="T15" fmla="*/ 11 h 21"/>
                <a:gd name="T16" fmla="*/ 109 w 120"/>
                <a:gd name="T17" fmla="*/ 21 h 21"/>
                <a:gd name="T18" fmla="*/ 109 w 120"/>
                <a:gd name="T19" fmla="*/ 21 h 21"/>
                <a:gd name="T20" fmla="*/ 11 w 12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1">
                  <a:moveTo>
                    <a:pt x="11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5"/>
                    <a:pt x="120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6"/>
                    <a:pt x="115" y="21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335213" y="4945063"/>
              <a:ext cx="617538" cy="65088"/>
            </a:xfrm>
            <a:custGeom>
              <a:avLst/>
              <a:gdLst>
                <a:gd name="T0" fmla="*/ 10 w 195"/>
                <a:gd name="T1" fmla="*/ 21 h 21"/>
                <a:gd name="T2" fmla="*/ 0 w 195"/>
                <a:gd name="T3" fmla="*/ 11 h 21"/>
                <a:gd name="T4" fmla="*/ 0 w 195"/>
                <a:gd name="T5" fmla="*/ 11 h 21"/>
                <a:gd name="T6" fmla="*/ 10 w 195"/>
                <a:gd name="T7" fmla="*/ 0 h 21"/>
                <a:gd name="T8" fmla="*/ 10 w 195"/>
                <a:gd name="T9" fmla="*/ 0 h 21"/>
                <a:gd name="T10" fmla="*/ 184 w 195"/>
                <a:gd name="T11" fmla="*/ 0 h 21"/>
                <a:gd name="T12" fmla="*/ 195 w 195"/>
                <a:gd name="T13" fmla="*/ 11 h 21"/>
                <a:gd name="T14" fmla="*/ 195 w 195"/>
                <a:gd name="T15" fmla="*/ 11 h 21"/>
                <a:gd name="T16" fmla="*/ 184 w 195"/>
                <a:gd name="T17" fmla="*/ 21 h 21"/>
                <a:gd name="T18" fmla="*/ 184 w 195"/>
                <a:gd name="T19" fmla="*/ 21 h 21"/>
                <a:gd name="T20" fmla="*/ 10 w 19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1">
                  <a:moveTo>
                    <a:pt x="10" y="21"/>
                  </a:moveTo>
                  <a:cubicBezTo>
                    <a:pt x="4" y="21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0" y="0"/>
                    <a:pt x="195" y="5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5" y="17"/>
                    <a:pt x="190" y="21"/>
                    <a:pt x="184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335213" y="5124450"/>
              <a:ext cx="455613" cy="69850"/>
            </a:xfrm>
            <a:custGeom>
              <a:avLst/>
              <a:gdLst>
                <a:gd name="T0" fmla="*/ 10 w 144"/>
                <a:gd name="T1" fmla="*/ 22 h 22"/>
                <a:gd name="T2" fmla="*/ 0 w 144"/>
                <a:gd name="T3" fmla="*/ 11 h 22"/>
                <a:gd name="T4" fmla="*/ 0 w 144"/>
                <a:gd name="T5" fmla="*/ 11 h 22"/>
                <a:gd name="T6" fmla="*/ 10 w 144"/>
                <a:gd name="T7" fmla="*/ 0 h 22"/>
                <a:gd name="T8" fmla="*/ 10 w 144"/>
                <a:gd name="T9" fmla="*/ 0 h 22"/>
                <a:gd name="T10" fmla="*/ 133 w 144"/>
                <a:gd name="T11" fmla="*/ 0 h 22"/>
                <a:gd name="T12" fmla="*/ 144 w 144"/>
                <a:gd name="T13" fmla="*/ 11 h 22"/>
                <a:gd name="T14" fmla="*/ 144 w 144"/>
                <a:gd name="T15" fmla="*/ 11 h 22"/>
                <a:gd name="T16" fmla="*/ 133 w 144"/>
                <a:gd name="T17" fmla="*/ 22 h 22"/>
                <a:gd name="T18" fmla="*/ 133 w 144"/>
                <a:gd name="T19" fmla="*/ 22 h 22"/>
                <a:gd name="T20" fmla="*/ 10 w 144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2">
                  <a:moveTo>
                    <a:pt x="10" y="22"/>
                  </a:moveTo>
                  <a:cubicBezTo>
                    <a:pt x="4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9" y="0"/>
                    <a:pt x="144" y="5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7"/>
                    <a:pt x="139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335213" y="5308600"/>
              <a:ext cx="360363" cy="65088"/>
            </a:xfrm>
            <a:custGeom>
              <a:avLst/>
              <a:gdLst>
                <a:gd name="T0" fmla="*/ 10 w 114"/>
                <a:gd name="T1" fmla="*/ 21 h 21"/>
                <a:gd name="T2" fmla="*/ 0 w 114"/>
                <a:gd name="T3" fmla="*/ 10 h 21"/>
                <a:gd name="T4" fmla="*/ 0 w 114"/>
                <a:gd name="T5" fmla="*/ 10 h 21"/>
                <a:gd name="T6" fmla="*/ 10 w 114"/>
                <a:gd name="T7" fmla="*/ 0 h 21"/>
                <a:gd name="T8" fmla="*/ 10 w 114"/>
                <a:gd name="T9" fmla="*/ 0 h 21"/>
                <a:gd name="T10" fmla="*/ 104 w 114"/>
                <a:gd name="T11" fmla="*/ 0 h 21"/>
                <a:gd name="T12" fmla="*/ 114 w 114"/>
                <a:gd name="T13" fmla="*/ 10 h 21"/>
                <a:gd name="T14" fmla="*/ 114 w 114"/>
                <a:gd name="T15" fmla="*/ 10 h 21"/>
                <a:gd name="T16" fmla="*/ 104 w 114"/>
                <a:gd name="T17" fmla="*/ 21 h 21"/>
                <a:gd name="T18" fmla="*/ 104 w 114"/>
                <a:gd name="T19" fmla="*/ 21 h 21"/>
                <a:gd name="T20" fmla="*/ 10 w 114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9" y="0"/>
                    <a:pt x="114" y="4"/>
                    <a:pt x="114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6"/>
                    <a:pt x="109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335213" y="5487988"/>
              <a:ext cx="303213" cy="66675"/>
            </a:xfrm>
            <a:custGeom>
              <a:avLst/>
              <a:gdLst>
                <a:gd name="T0" fmla="*/ 10 w 96"/>
                <a:gd name="T1" fmla="*/ 21 h 21"/>
                <a:gd name="T2" fmla="*/ 0 w 96"/>
                <a:gd name="T3" fmla="*/ 11 h 21"/>
                <a:gd name="T4" fmla="*/ 0 w 96"/>
                <a:gd name="T5" fmla="*/ 11 h 21"/>
                <a:gd name="T6" fmla="*/ 10 w 96"/>
                <a:gd name="T7" fmla="*/ 0 h 21"/>
                <a:gd name="T8" fmla="*/ 10 w 96"/>
                <a:gd name="T9" fmla="*/ 0 h 21"/>
                <a:gd name="T10" fmla="*/ 86 w 96"/>
                <a:gd name="T11" fmla="*/ 0 h 21"/>
                <a:gd name="T12" fmla="*/ 96 w 96"/>
                <a:gd name="T13" fmla="*/ 11 h 21"/>
                <a:gd name="T14" fmla="*/ 96 w 96"/>
                <a:gd name="T15" fmla="*/ 11 h 21"/>
                <a:gd name="T16" fmla="*/ 86 w 96"/>
                <a:gd name="T17" fmla="*/ 21 h 21"/>
                <a:gd name="T18" fmla="*/ 86 w 96"/>
                <a:gd name="T19" fmla="*/ 21 h 21"/>
                <a:gd name="T20" fmla="*/ 10 w 96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21">
                  <a:moveTo>
                    <a:pt x="10" y="21"/>
                  </a:moveTo>
                  <a:cubicBezTo>
                    <a:pt x="4" y="21"/>
                    <a:pt x="0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5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6"/>
                    <a:pt x="91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114550" y="4479925"/>
              <a:ext cx="1058863" cy="1339850"/>
            </a:xfrm>
            <a:custGeom>
              <a:avLst/>
              <a:gdLst>
                <a:gd name="T0" fmla="*/ 314 w 335"/>
                <a:gd name="T1" fmla="*/ 310 h 424"/>
                <a:gd name="T2" fmla="*/ 314 w 335"/>
                <a:gd name="T3" fmla="*/ 376 h 424"/>
                <a:gd name="T4" fmla="*/ 287 w 335"/>
                <a:gd name="T5" fmla="*/ 403 h 424"/>
                <a:gd name="T6" fmla="*/ 47 w 335"/>
                <a:gd name="T7" fmla="*/ 403 h 424"/>
                <a:gd name="T8" fmla="*/ 21 w 335"/>
                <a:gd name="T9" fmla="*/ 376 h 424"/>
                <a:gd name="T10" fmla="*/ 21 w 335"/>
                <a:gd name="T11" fmla="*/ 119 h 424"/>
                <a:gd name="T12" fmla="*/ 71 w 335"/>
                <a:gd name="T13" fmla="*/ 119 h 424"/>
                <a:gd name="T14" fmla="*/ 118 w 335"/>
                <a:gd name="T15" fmla="*/ 71 h 424"/>
                <a:gd name="T16" fmla="*/ 118 w 335"/>
                <a:gd name="T17" fmla="*/ 21 h 424"/>
                <a:gd name="T18" fmla="*/ 287 w 335"/>
                <a:gd name="T19" fmla="*/ 21 h 424"/>
                <a:gd name="T20" fmla="*/ 314 w 335"/>
                <a:gd name="T21" fmla="*/ 48 h 424"/>
                <a:gd name="T22" fmla="*/ 314 w 335"/>
                <a:gd name="T23" fmla="*/ 125 h 424"/>
                <a:gd name="T24" fmla="*/ 335 w 335"/>
                <a:gd name="T25" fmla="*/ 104 h 424"/>
                <a:gd name="T26" fmla="*/ 335 w 335"/>
                <a:gd name="T27" fmla="*/ 48 h 424"/>
                <a:gd name="T28" fmla="*/ 287 w 335"/>
                <a:gd name="T29" fmla="*/ 0 h 424"/>
                <a:gd name="T30" fmla="*/ 103 w 335"/>
                <a:gd name="T31" fmla="*/ 0 h 424"/>
                <a:gd name="T32" fmla="*/ 0 w 335"/>
                <a:gd name="T33" fmla="*/ 104 h 424"/>
                <a:gd name="T34" fmla="*/ 0 w 335"/>
                <a:gd name="T35" fmla="*/ 376 h 424"/>
                <a:gd name="T36" fmla="*/ 47 w 335"/>
                <a:gd name="T37" fmla="*/ 424 h 424"/>
                <a:gd name="T38" fmla="*/ 287 w 335"/>
                <a:gd name="T39" fmla="*/ 424 h 424"/>
                <a:gd name="T40" fmla="*/ 335 w 335"/>
                <a:gd name="T41" fmla="*/ 376 h 424"/>
                <a:gd name="T42" fmla="*/ 335 w 335"/>
                <a:gd name="T43" fmla="*/ 289 h 424"/>
                <a:gd name="T44" fmla="*/ 314 w 335"/>
                <a:gd name="T45" fmla="*/ 31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424">
                  <a:moveTo>
                    <a:pt x="314" y="310"/>
                  </a:moveTo>
                  <a:cubicBezTo>
                    <a:pt x="314" y="376"/>
                    <a:pt x="314" y="376"/>
                    <a:pt x="314" y="376"/>
                  </a:cubicBezTo>
                  <a:cubicBezTo>
                    <a:pt x="314" y="391"/>
                    <a:pt x="302" y="403"/>
                    <a:pt x="287" y="403"/>
                  </a:cubicBezTo>
                  <a:cubicBezTo>
                    <a:pt x="47" y="403"/>
                    <a:pt x="47" y="403"/>
                    <a:pt x="47" y="403"/>
                  </a:cubicBezTo>
                  <a:cubicBezTo>
                    <a:pt x="33" y="403"/>
                    <a:pt x="21" y="391"/>
                    <a:pt x="21" y="376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97" y="119"/>
                    <a:pt x="118" y="97"/>
                    <a:pt x="118" y="7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302" y="21"/>
                    <a:pt x="314" y="33"/>
                    <a:pt x="314" y="48"/>
                  </a:cubicBezTo>
                  <a:cubicBezTo>
                    <a:pt x="314" y="125"/>
                    <a:pt x="314" y="125"/>
                    <a:pt x="314" y="125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5" y="21"/>
                    <a:pt x="313" y="0"/>
                    <a:pt x="28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3"/>
                    <a:pt x="21" y="424"/>
                    <a:pt x="47" y="424"/>
                  </a:cubicBezTo>
                  <a:cubicBezTo>
                    <a:pt x="287" y="424"/>
                    <a:pt x="287" y="424"/>
                    <a:pt x="287" y="424"/>
                  </a:cubicBezTo>
                  <a:cubicBezTo>
                    <a:pt x="313" y="424"/>
                    <a:pt x="335" y="403"/>
                    <a:pt x="335" y="376"/>
                  </a:cubicBezTo>
                  <a:cubicBezTo>
                    <a:pt x="335" y="289"/>
                    <a:pt x="335" y="289"/>
                    <a:pt x="335" y="289"/>
                  </a:cubicBezTo>
                  <a:lnTo>
                    <a:pt x="314" y="3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227388" y="4773613"/>
              <a:ext cx="271463" cy="271463"/>
            </a:xfrm>
            <a:custGeom>
              <a:avLst/>
              <a:gdLst>
                <a:gd name="T0" fmla="*/ 56 w 86"/>
                <a:gd name="T1" fmla="*/ 86 h 86"/>
                <a:gd name="T2" fmla="*/ 78 w 86"/>
                <a:gd name="T3" fmla="*/ 64 h 86"/>
                <a:gd name="T4" fmla="*/ 78 w 86"/>
                <a:gd name="T5" fmla="*/ 35 h 86"/>
                <a:gd name="T6" fmla="*/ 52 w 86"/>
                <a:gd name="T7" fmla="*/ 9 h 86"/>
                <a:gd name="T8" fmla="*/ 22 w 86"/>
                <a:gd name="T9" fmla="*/ 9 h 86"/>
                <a:gd name="T10" fmla="*/ 0 w 86"/>
                <a:gd name="T11" fmla="*/ 31 h 86"/>
                <a:gd name="T12" fmla="*/ 56 w 8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6">
                  <a:moveTo>
                    <a:pt x="56" y="86"/>
                  </a:moveTo>
                  <a:cubicBezTo>
                    <a:pt x="78" y="64"/>
                    <a:pt x="78" y="64"/>
                    <a:pt x="78" y="64"/>
                  </a:cubicBezTo>
                  <a:cubicBezTo>
                    <a:pt x="86" y="56"/>
                    <a:pt x="86" y="43"/>
                    <a:pt x="78" y="35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0"/>
                    <a:pt x="30" y="0"/>
                    <a:pt x="22" y="9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56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876550" y="4919663"/>
              <a:ext cx="479425" cy="476250"/>
            </a:xfrm>
            <a:custGeom>
              <a:avLst/>
              <a:gdLst>
                <a:gd name="T0" fmla="*/ 191 w 302"/>
                <a:gd name="T1" fmla="*/ 0 h 300"/>
                <a:gd name="T2" fmla="*/ 0 w 302"/>
                <a:gd name="T3" fmla="*/ 191 h 300"/>
                <a:gd name="T4" fmla="*/ 109 w 302"/>
                <a:gd name="T5" fmla="*/ 300 h 300"/>
                <a:gd name="T6" fmla="*/ 302 w 302"/>
                <a:gd name="T7" fmla="*/ 109 h 300"/>
                <a:gd name="T8" fmla="*/ 191 w 302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00">
                  <a:moveTo>
                    <a:pt x="191" y="0"/>
                  </a:moveTo>
                  <a:lnTo>
                    <a:pt x="0" y="191"/>
                  </a:lnTo>
                  <a:lnTo>
                    <a:pt x="109" y="300"/>
                  </a:lnTo>
                  <a:lnTo>
                    <a:pt x="302" y="109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714625" y="5273675"/>
              <a:ext cx="284163" cy="284163"/>
            </a:xfrm>
            <a:custGeom>
              <a:avLst/>
              <a:gdLst>
                <a:gd name="T0" fmla="*/ 37 w 90"/>
                <a:gd name="T1" fmla="*/ 0 h 90"/>
                <a:gd name="T2" fmla="*/ 24 w 90"/>
                <a:gd name="T3" fmla="*/ 22 h 90"/>
                <a:gd name="T4" fmla="*/ 4 w 90"/>
                <a:gd name="T5" fmla="*/ 74 h 90"/>
                <a:gd name="T6" fmla="*/ 16 w 90"/>
                <a:gd name="T7" fmla="*/ 86 h 90"/>
                <a:gd name="T8" fmla="*/ 68 w 90"/>
                <a:gd name="T9" fmla="*/ 66 h 90"/>
                <a:gd name="T10" fmla="*/ 90 w 90"/>
                <a:gd name="T11" fmla="*/ 53 h 90"/>
                <a:gd name="T12" fmla="*/ 37 w 90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0">
                  <a:moveTo>
                    <a:pt x="37" y="0"/>
                  </a:moveTo>
                  <a:cubicBezTo>
                    <a:pt x="32" y="7"/>
                    <a:pt x="27" y="16"/>
                    <a:pt x="24" y="2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5"/>
                    <a:pt x="6" y="90"/>
                    <a:pt x="16" y="8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75" y="63"/>
                    <a:pt x="83" y="58"/>
                    <a:pt x="90" y="5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1813" y="943213"/>
            <a:ext cx="190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14206" y="1558057"/>
            <a:ext cx="4402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Health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lives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 health system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savings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 </a:t>
            </a: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benefits 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scope for policy reform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37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71550"/>
            <a:ext cx="5544616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developments in health produce dividends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strategies have a lot of scope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gaps in under-provision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patient-centred integrated health system produces better outcomes inside and outside the healthcare system </a:t>
            </a:r>
            <a:endParaRPr lang="en-AU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labour market involvement of people with disabilities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broad policy perspective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38</a:t>
            </a:fld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60648" y="1275606"/>
            <a:ext cx="6480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 matters to the health industry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matters for economy-wide </a:t>
            </a: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broadly not </a:t>
            </a: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narrowly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-2646" y="13409"/>
            <a:ext cx="6858000" cy="501520"/>
            <a:chOff x="0" y="0"/>
            <a:chExt cx="9561682" cy="668693"/>
          </a:xfrm>
        </p:grpSpPr>
        <p:sp>
          <p:nvSpPr>
            <p:cNvPr id="63" name="TextBox 62"/>
            <p:cNvSpPr txBox="1"/>
            <p:nvPr/>
          </p:nvSpPr>
          <p:spPr>
            <a:xfrm>
              <a:off x="0" y="0"/>
              <a:ext cx="9561682" cy="66869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Australia gets fairly good outcomes for its spending</a:t>
              </a:r>
              <a:endPara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4624" y="4926643"/>
            <a:ext cx="191110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http://</a:t>
            </a:r>
            <a:r>
              <a:rPr lang="en-AU" sz="5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stats.oecd.org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5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Index.aspx?DataSetCode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=SHA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153842"/>
              </p:ext>
            </p:extLst>
          </p:nvPr>
        </p:nvGraphicFramePr>
        <p:xfrm>
          <a:off x="116632" y="627534"/>
          <a:ext cx="6552728" cy="40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67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-2646" y="13409"/>
            <a:ext cx="6858000" cy="833663"/>
            <a:chOff x="0" y="0"/>
            <a:chExt cx="9561682" cy="1111550"/>
          </a:xfrm>
        </p:grpSpPr>
        <p:sp>
          <p:nvSpPr>
            <p:cNvPr id="63" name="TextBox 62"/>
            <p:cNvSpPr txBox="1"/>
            <p:nvPr/>
          </p:nvSpPr>
          <p:spPr>
            <a:xfrm>
              <a:off x="0" y="0"/>
              <a:ext cx="9561682" cy="111155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75000" tIns="108000" rIns="270000" bIns="108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Australia’s principal health challenge is </a:t>
              </a:r>
            </a:p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managing chronic illness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 rot="18968874">
              <a:off x="381596" y="273224"/>
              <a:ext cx="154735" cy="154735"/>
              <a:chOff x="1763688" y="1484784"/>
              <a:chExt cx="1368152" cy="136815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63688" y="2348880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2195736" y="1916832"/>
                <a:ext cx="1368152" cy="504056"/>
              </a:xfrm>
              <a:prstGeom prst="rect">
                <a:avLst/>
              </a:prstGeom>
              <a:solidFill>
                <a:srgbClr val="7AA2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00286"/>
              </p:ext>
            </p:extLst>
          </p:nvPr>
        </p:nvGraphicFramePr>
        <p:xfrm>
          <a:off x="45375" y="788070"/>
          <a:ext cx="6768001" cy="409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596"/>
                <a:gridCol w="1710828"/>
                <a:gridCol w="2464577"/>
              </a:tblGrid>
              <a:tr h="707838">
                <a:tc>
                  <a:txBody>
                    <a:bodyPr/>
                    <a:lstStyle/>
                    <a:p>
                      <a:pPr algn="l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condition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A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Australians 2017-18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of Australian</a:t>
                      </a:r>
                      <a:r>
                        <a:rPr lang="en-A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population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692825">
                <a:tc>
                  <a:txBody>
                    <a:bodyPr/>
                    <a:lstStyle/>
                    <a:p>
                      <a:pPr algn="l"/>
                      <a:r>
                        <a:rPr lang="en-A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million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4.9%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865136">
                <a:tc>
                  <a:txBody>
                    <a:bodyPr/>
                    <a:lstStyle/>
                    <a:p>
                      <a:pPr algn="l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and behavioural</a:t>
                      </a:r>
                      <a:r>
                        <a:rPr lang="en-A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problems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million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20.1%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784214">
                <a:tc>
                  <a:txBody>
                    <a:bodyPr/>
                    <a:lstStyle/>
                    <a:p>
                      <a:pPr algn="l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obstructive pulmonary disease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million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865044">
                <a:tc>
                  <a:txBody>
                    <a:bodyPr/>
                    <a:lstStyle/>
                    <a:p>
                      <a:pPr algn="l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Heart, stroke and vascular disease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million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4.8%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624" y="4926643"/>
            <a:ext cx="268695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Survey: First Results, 2017–18 —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Australia, Cat. No. 4364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Time is not a great healer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16632" y="4778737"/>
            <a:ext cx="268695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Survey: First Results, 2017–18 — </a:t>
            </a:r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Australia, Cat. No. 4364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691612"/>
              </p:ext>
            </p:extLst>
          </p:nvPr>
        </p:nvGraphicFramePr>
        <p:xfrm>
          <a:off x="116632" y="608949"/>
          <a:ext cx="6480720" cy="386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25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Ill-health is relatively enduring in Australia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16632" y="4706540"/>
            <a:ext cx="72006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data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605203"/>
              </p:ext>
            </p:extLst>
          </p:nvPr>
        </p:nvGraphicFramePr>
        <p:xfrm>
          <a:off x="116632" y="699542"/>
          <a:ext cx="6552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The share of life spent in ill-health is rising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16632" y="4706540"/>
            <a:ext cx="72006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data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085218"/>
              </p:ext>
            </p:extLst>
          </p:nvPr>
        </p:nvGraphicFramePr>
        <p:xfrm>
          <a:off x="0" y="627534"/>
          <a:ext cx="68133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91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What causes the most premature death?</a:t>
            </a:r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16632" y="4706540"/>
            <a:ext cx="12426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www.healthdata.org</a:t>
            </a:r>
            <a:r>
              <a:rPr lang="en-AU" sz="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A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543"/>
            <a:ext cx="6858000" cy="3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standard 4-3" id="{0BFD1812-5740-4B19-BD45-445FD29178CA}" vid="{02FF80DC-BE38-47E6-A31F-3991F4A5D8F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-flatpack-template-october">
  <a:themeElements>
    <a:clrScheme name="flatpack theme">
      <a:dk1>
        <a:sysClr val="windowText" lastClr="000000"/>
      </a:dk1>
      <a:lt1>
        <a:sysClr val="window" lastClr="FFFFFF"/>
      </a:lt1>
      <a:dk2>
        <a:srgbClr val="000000"/>
      </a:dk2>
      <a:lt2>
        <a:srgbClr val="BFBFBF"/>
      </a:lt2>
      <a:accent1>
        <a:srgbClr val="78A22F"/>
      </a:accent1>
      <a:accent2>
        <a:srgbClr val="4BACD2"/>
      </a:accent2>
      <a:accent3>
        <a:srgbClr val="8956A3"/>
      </a:accent3>
      <a:accent4>
        <a:srgbClr val="F4B123"/>
      </a:accent4>
      <a:accent5>
        <a:srgbClr val="F15A25"/>
      </a:accent5>
      <a:accent6>
        <a:srgbClr val="A52828"/>
      </a:accent6>
      <a:hlink>
        <a:srgbClr val="78A22F"/>
      </a:hlink>
      <a:folHlink>
        <a:srgbClr val="387DD2"/>
      </a:folHlink>
    </a:clrScheme>
    <a:fontScheme name="flatpack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flatpack-template-october" id="{B5A3A7ED-5E08-4087-9A2F-C606B8A5B8C6}" vid="{B6133076-FD50-4A24-9C7D-C362BFCC97DB}"/>
    </a:ext>
  </a:extLst>
</a:theme>
</file>

<file path=ppt/theme/theme4.xml><?xml version="1.0" encoding="utf-8"?>
<a:theme xmlns:a="http://schemas.openxmlformats.org/drawingml/2006/main" name="presentation - most recent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out-the-Commission" id="{07C06F3B-49EB-48CE-9773-EC8261AEB622}" vid="{BE35E04F-E9B8-44BC-8BFA-FCE825D0EAD3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presentation-template-standard4-3</Template>
  <TotalTime>1831</TotalTime>
  <Words>1389</Words>
  <Application>Microsoft Office PowerPoint</Application>
  <PresentationFormat>Custom</PresentationFormat>
  <Paragraphs>304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1_Office Theme</vt:lpstr>
      <vt:lpstr>presentation-flatpack-template-october</vt:lpstr>
      <vt:lpstr>presentation - most recent</vt:lpstr>
      <vt:lpstr>2_Office Theme</vt:lpstr>
      <vt:lpstr>PowerPoint Presentation</vt:lpstr>
      <vt:lpstr>PowerPoint Presentation</vt:lpstr>
      <vt:lpstr>Economic impacts – the mechanisms</vt:lpstr>
      <vt:lpstr>PowerPoint Presentation</vt:lpstr>
      <vt:lpstr>PowerPoint Presentation</vt:lpstr>
      <vt:lpstr>Time is not a great healer</vt:lpstr>
      <vt:lpstr>Ill-health is relatively enduring in Australia</vt:lpstr>
      <vt:lpstr>The share of life spent in ill-health is rising</vt:lpstr>
      <vt:lpstr>What causes the most premature death?</vt:lpstr>
      <vt:lpstr>What causes the most disability?</vt:lpstr>
      <vt:lpstr>PowerPoint Presentation</vt:lpstr>
      <vt:lpstr>PowerPoint Presentation</vt:lpstr>
      <vt:lpstr>PowerPoint Presentation</vt:lpstr>
      <vt:lpstr>Disability also produces bad labour market outcomes</vt:lpstr>
      <vt:lpstr>Of those employed, disability reduces hours worked</vt:lpstr>
      <vt:lpstr>The impacts of psychological disability</vt:lpstr>
      <vt:lpstr>PowerPoint Presentation</vt:lpstr>
      <vt:lpstr>PowerPoint Presentation</vt:lpstr>
      <vt:lpstr>Labour market outcomes for carers</vt:lpstr>
      <vt:lpstr>Indirect effects</vt:lpstr>
      <vt:lpstr>The scope for policy reform</vt:lpstr>
      <vt:lpstr>PowerPoint Presentation</vt:lpstr>
      <vt:lpstr>The scope for policy reform</vt:lpstr>
      <vt:lpstr>Reduced smoking rates – a great success story</vt:lpstr>
      <vt:lpstr>Road fatality rates, 1925-2018 </vt:lpstr>
      <vt:lpstr>What risk factors drive the most death and disability combined? </vt:lpstr>
      <vt:lpstr>Country risk factors are clearly at work</vt:lpstr>
      <vt:lpstr>Mental health concerns are rising</vt:lpstr>
      <vt:lpstr>PowerPoint Presentation</vt:lpstr>
      <vt:lpstr>Environmental risk drivers vary with income</vt:lpstr>
      <vt:lpstr>The scope for policy reform</vt:lpstr>
      <vt:lpstr>The scope for policy reform</vt:lpstr>
      <vt:lpstr>PowerPoint Presentation</vt:lpstr>
      <vt:lpstr>PowerPoint Presentation</vt:lpstr>
      <vt:lpstr>PowerPoint Presentation</vt:lpstr>
      <vt:lpstr>PowerPoint Presentation</vt:lpstr>
      <vt:lpstr>The scope for policy reform</vt:lpstr>
      <vt:lpstr>A broad policy perspective</vt:lpstr>
    </vt:vector>
  </TitlesOfParts>
  <Company>Productivity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Lattimore, Ralph</dc:creator>
  <cp:lastModifiedBy>Productivity Commission</cp:lastModifiedBy>
  <cp:revision>190</cp:revision>
  <cp:lastPrinted>2019-07-23T07:28:33Z</cp:lastPrinted>
  <dcterms:created xsi:type="dcterms:W3CDTF">2019-07-14T22:50:26Z</dcterms:created>
  <dcterms:modified xsi:type="dcterms:W3CDTF">2019-07-24T21:11:31Z</dcterms:modified>
</cp:coreProperties>
</file>