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  <p:sldMasterId id="2147483655" r:id="rId8"/>
  </p:sldMasterIdLst>
  <p:notesMasterIdLst>
    <p:notesMasterId r:id="rId20"/>
  </p:notesMasterIdLst>
  <p:handoutMasterIdLst>
    <p:handoutMasterId r:id="rId21"/>
  </p:handoutMasterIdLst>
  <p:sldIdLst>
    <p:sldId id="329" r:id="rId9"/>
    <p:sldId id="340" r:id="rId10"/>
    <p:sldId id="344" r:id="rId11"/>
    <p:sldId id="342" r:id="rId12"/>
    <p:sldId id="336" r:id="rId13"/>
    <p:sldId id="334" r:id="rId14"/>
    <p:sldId id="339" r:id="rId15"/>
    <p:sldId id="343" r:id="rId16"/>
    <p:sldId id="345" r:id="rId17"/>
    <p:sldId id="341" r:id="rId18"/>
    <p:sldId id="337" r:id="rId19"/>
  </p:sldIdLst>
  <p:sldSz cx="9144000" cy="5143500" type="screen16x9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5" userDrawn="1">
          <p15:clr>
            <a:srgbClr val="A4A3A4"/>
          </p15:clr>
        </p15:guide>
        <p15:guide id="2" orient="horz" pos="327" userDrawn="1">
          <p15:clr>
            <a:srgbClr val="A4A3A4"/>
          </p15:clr>
        </p15:guide>
        <p15:guide id="3" orient="horz" pos="179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67" userDrawn="1">
          <p15:clr>
            <a:srgbClr val="A4A3A4"/>
          </p15:clr>
        </p15:guide>
        <p15:guide id="6" pos="51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CDB"/>
    <a:srgbClr val="1D4374"/>
    <a:srgbClr val="78A22F"/>
    <a:srgbClr val="265A9A"/>
    <a:srgbClr val="8956A3"/>
    <a:srgbClr val="F4B123"/>
    <a:srgbClr val="404040"/>
    <a:srgbClr val="F15A25"/>
    <a:srgbClr val="F79C78"/>
    <a:srgbClr val="894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1086" autoAdjust="0"/>
  </p:normalViewPr>
  <p:slideViewPr>
    <p:cSldViewPr snapToGrid="0" showGuides="1">
      <p:cViewPr varScale="1">
        <p:scale>
          <a:sx n="91" d="100"/>
          <a:sy n="91" d="100"/>
        </p:scale>
        <p:origin x="72" y="1147"/>
      </p:cViewPr>
      <p:guideLst>
        <p:guide orient="horz" pos="3015"/>
        <p:guide orient="horz" pos="327"/>
        <p:guide orient="horz" pos="1790"/>
        <p:guide pos="2880"/>
        <p:guide pos="567"/>
        <p:guide pos="51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rlattimore\Downloads\640105%20(1)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nch1\groups\FAC_CANB\Presentations\Michael%20presentation%20to%20Consumer%20Health%20Forum%20November%202019\Health%20stats%20for%20Michael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nch1\groups\FAC_CANB\Presentations\Michael%20presentation%20to%20Consumer%20Health%20Forum%20November%202019\AIHW%20Deaths%20and%20life%20expectancy%20historcial%20data%20phe-229-data-table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nch1\groups\FAC_CANB\Presentations\Michael%20presentation%20to%20Consumer%20Health%20Forum%20November%202019\WHO%202018%20Global%20Health%20Observatory%20LE%20and%20HALE%20to%202016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nch1\groups\FAC_CANB\Presentations\Michael%20presentation%20to%20Consumer%20Health%20Forum%20November%202019\Health%20stats%20for%20Michael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nch1\GROUPS\ProdReview\Data%20from%20final%20report\Ultimate%20data%20files\OECD%20data%20analysis%20by%20PC%20LE%20and%20Spending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91834191781815"/>
          <c:y val="3.7288595504509303E-2"/>
          <c:w val="0.86974306142721014"/>
          <c:h val="0.76724365046474452"/>
        </c:manualLayout>
      </c:layout>
      <c:lineChart>
        <c:grouping val="standard"/>
        <c:varyColors val="0"/>
        <c:ser>
          <c:idx val="0"/>
          <c:order val="0"/>
          <c:tx>
            <c:strRef>
              <c:f>'[640105 (1).xls]health'!$F$2</c:f>
              <c:strCache>
                <c:ptCount val="1"/>
                <c:pt idx="0">
                  <c:v>Medical and hospital services</c:v>
                </c:pt>
              </c:strCache>
            </c:strRef>
          </c:tx>
          <c:spPr>
            <a:ln w="38100">
              <a:solidFill>
                <a:srgbClr val="66BCDB"/>
              </a:solidFill>
            </a:ln>
          </c:spPr>
          <c:marker>
            <c:symbol val="none"/>
          </c:marker>
          <c:cat>
            <c:numRef>
              <c:f>'[640105 (1).xls]health'!$E$3:$E$159</c:f>
              <c:numCache>
                <c:formatCode>mmm\-yyyy</c:formatCode>
                <c:ptCount val="157"/>
                <c:pt idx="0">
                  <c:v>29465</c:v>
                </c:pt>
                <c:pt idx="1">
                  <c:v>29556</c:v>
                </c:pt>
                <c:pt idx="2">
                  <c:v>29646</c:v>
                </c:pt>
                <c:pt idx="3">
                  <c:v>29738</c:v>
                </c:pt>
                <c:pt idx="4">
                  <c:v>29830</c:v>
                </c:pt>
                <c:pt idx="5">
                  <c:v>29921</c:v>
                </c:pt>
                <c:pt idx="6">
                  <c:v>30011</c:v>
                </c:pt>
                <c:pt idx="7">
                  <c:v>30103</c:v>
                </c:pt>
                <c:pt idx="8">
                  <c:v>30195</c:v>
                </c:pt>
                <c:pt idx="9">
                  <c:v>30286</c:v>
                </c:pt>
                <c:pt idx="10">
                  <c:v>30376</c:v>
                </c:pt>
                <c:pt idx="11">
                  <c:v>30468</c:v>
                </c:pt>
                <c:pt idx="12">
                  <c:v>30560</c:v>
                </c:pt>
                <c:pt idx="13">
                  <c:v>30651</c:v>
                </c:pt>
                <c:pt idx="14">
                  <c:v>30742</c:v>
                </c:pt>
                <c:pt idx="15">
                  <c:v>30834</c:v>
                </c:pt>
                <c:pt idx="16">
                  <c:v>30926</c:v>
                </c:pt>
                <c:pt idx="17">
                  <c:v>31017</c:v>
                </c:pt>
                <c:pt idx="18">
                  <c:v>31107</c:v>
                </c:pt>
                <c:pt idx="19">
                  <c:v>31199</c:v>
                </c:pt>
                <c:pt idx="20">
                  <c:v>31291</c:v>
                </c:pt>
                <c:pt idx="21">
                  <c:v>31382</c:v>
                </c:pt>
                <c:pt idx="22">
                  <c:v>31472</c:v>
                </c:pt>
                <c:pt idx="23">
                  <c:v>31564</c:v>
                </c:pt>
                <c:pt idx="24">
                  <c:v>31656</c:v>
                </c:pt>
                <c:pt idx="25">
                  <c:v>31747</c:v>
                </c:pt>
                <c:pt idx="26">
                  <c:v>31837</c:v>
                </c:pt>
                <c:pt idx="27">
                  <c:v>31929</c:v>
                </c:pt>
                <c:pt idx="28">
                  <c:v>32021</c:v>
                </c:pt>
                <c:pt idx="29">
                  <c:v>32112</c:v>
                </c:pt>
                <c:pt idx="30">
                  <c:v>32203</c:v>
                </c:pt>
                <c:pt idx="31">
                  <c:v>32295</c:v>
                </c:pt>
                <c:pt idx="32">
                  <c:v>32387</c:v>
                </c:pt>
                <c:pt idx="33">
                  <c:v>32478</c:v>
                </c:pt>
                <c:pt idx="34">
                  <c:v>32568</c:v>
                </c:pt>
                <c:pt idx="35">
                  <c:v>32660</c:v>
                </c:pt>
                <c:pt idx="36">
                  <c:v>32752</c:v>
                </c:pt>
                <c:pt idx="37">
                  <c:v>32843</c:v>
                </c:pt>
                <c:pt idx="38">
                  <c:v>32933</c:v>
                </c:pt>
                <c:pt idx="39">
                  <c:v>33025</c:v>
                </c:pt>
                <c:pt idx="40">
                  <c:v>33117</c:v>
                </c:pt>
                <c:pt idx="41">
                  <c:v>33208</c:v>
                </c:pt>
                <c:pt idx="42">
                  <c:v>33298</c:v>
                </c:pt>
                <c:pt idx="43">
                  <c:v>33390</c:v>
                </c:pt>
                <c:pt idx="44">
                  <c:v>33482</c:v>
                </c:pt>
                <c:pt idx="45">
                  <c:v>33573</c:v>
                </c:pt>
                <c:pt idx="46">
                  <c:v>33664</c:v>
                </c:pt>
                <c:pt idx="47">
                  <c:v>33756</c:v>
                </c:pt>
                <c:pt idx="48">
                  <c:v>33848</c:v>
                </c:pt>
                <c:pt idx="49">
                  <c:v>33939</c:v>
                </c:pt>
                <c:pt idx="50">
                  <c:v>34029</c:v>
                </c:pt>
                <c:pt idx="51">
                  <c:v>34121</c:v>
                </c:pt>
                <c:pt idx="52">
                  <c:v>34213</c:v>
                </c:pt>
                <c:pt idx="53">
                  <c:v>34304</c:v>
                </c:pt>
                <c:pt idx="54">
                  <c:v>34394</c:v>
                </c:pt>
                <c:pt idx="55">
                  <c:v>34486</c:v>
                </c:pt>
                <c:pt idx="56">
                  <c:v>34578</c:v>
                </c:pt>
                <c:pt idx="57">
                  <c:v>34669</c:v>
                </c:pt>
                <c:pt idx="58">
                  <c:v>34759</c:v>
                </c:pt>
                <c:pt idx="59">
                  <c:v>34851</c:v>
                </c:pt>
                <c:pt idx="60">
                  <c:v>34943</c:v>
                </c:pt>
                <c:pt idx="61">
                  <c:v>35034</c:v>
                </c:pt>
                <c:pt idx="62">
                  <c:v>35125</c:v>
                </c:pt>
                <c:pt idx="63">
                  <c:v>35217</c:v>
                </c:pt>
                <c:pt idx="64">
                  <c:v>35309</c:v>
                </c:pt>
                <c:pt idx="65">
                  <c:v>35400</c:v>
                </c:pt>
                <c:pt idx="66">
                  <c:v>35490</c:v>
                </c:pt>
                <c:pt idx="67">
                  <c:v>35582</c:v>
                </c:pt>
                <c:pt idx="68">
                  <c:v>35674</c:v>
                </c:pt>
                <c:pt idx="69">
                  <c:v>35765</c:v>
                </c:pt>
                <c:pt idx="70">
                  <c:v>35855</c:v>
                </c:pt>
                <c:pt idx="71">
                  <c:v>35947</c:v>
                </c:pt>
                <c:pt idx="72">
                  <c:v>36039</c:v>
                </c:pt>
                <c:pt idx="73">
                  <c:v>36130</c:v>
                </c:pt>
                <c:pt idx="74">
                  <c:v>36220</c:v>
                </c:pt>
                <c:pt idx="75">
                  <c:v>36312</c:v>
                </c:pt>
                <c:pt idx="76">
                  <c:v>36404</c:v>
                </c:pt>
                <c:pt idx="77">
                  <c:v>36495</c:v>
                </c:pt>
                <c:pt idx="78">
                  <c:v>36586</c:v>
                </c:pt>
                <c:pt idx="79">
                  <c:v>36678</c:v>
                </c:pt>
                <c:pt idx="80">
                  <c:v>36770</c:v>
                </c:pt>
                <c:pt idx="81">
                  <c:v>36861</c:v>
                </c:pt>
                <c:pt idx="82">
                  <c:v>36951</c:v>
                </c:pt>
                <c:pt idx="83">
                  <c:v>37043</c:v>
                </c:pt>
                <c:pt idx="84">
                  <c:v>37135</c:v>
                </c:pt>
                <c:pt idx="85">
                  <c:v>37226</c:v>
                </c:pt>
                <c:pt idx="86">
                  <c:v>37316</c:v>
                </c:pt>
                <c:pt idx="87">
                  <c:v>37408</c:v>
                </c:pt>
                <c:pt idx="88">
                  <c:v>37500</c:v>
                </c:pt>
                <c:pt idx="89">
                  <c:v>37591</c:v>
                </c:pt>
                <c:pt idx="90">
                  <c:v>37681</c:v>
                </c:pt>
                <c:pt idx="91">
                  <c:v>37773</c:v>
                </c:pt>
                <c:pt idx="92">
                  <c:v>37865</c:v>
                </c:pt>
                <c:pt idx="93">
                  <c:v>37956</c:v>
                </c:pt>
                <c:pt idx="94">
                  <c:v>38047</c:v>
                </c:pt>
                <c:pt idx="95">
                  <c:v>38139</c:v>
                </c:pt>
                <c:pt idx="96">
                  <c:v>38231</c:v>
                </c:pt>
                <c:pt idx="97">
                  <c:v>38322</c:v>
                </c:pt>
                <c:pt idx="98">
                  <c:v>38412</c:v>
                </c:pt>
                <c:pt idx="99">
                  <c:v>38504</c:v>
                </c:pt>
                <c:pt idx="100">
                  <c:v>38596</c:v>
                </c:pt>
                <c:pt idx="101">
                  <c:v>38687</c:v>
                </c:pt>
                <c:pt idx="102">
                  <c:v>38777</c:v>
                </c:pt>
                <c:pt idx="103">
                  <c:v>38869</c:v>
                </c:pt>
                <c:pt idx="104">
                  <c:v>38961</c:v>
                </c:pt>
                <c:pt idx="105">
                  <c:v>39052</c:v>
                </c:pt>
                <c:pt idx="106">
                  <c:v>39142</c:v>
                </c:pt>
                <c:pt idx="107">
                  <c:v>39234</c:v>
                </c:pt>
                <c:pt idx="108">
                  <c:v>39326</c:v>
                </c:pt>
                <c:pt idx="109">
                  <c:v>39417</c:v>
                </c:pt>
                <c:pt idx="110">
                  <c:v>39508</c:v>
                </c:pt>
                <c:pt idx="111">
                  <c:v>39600</c:v>
                </c:pt>
                <c:pt idx="112">
                  <c:v>39692</c:v>
                </c:pt>
                <c:pt idx="113">
                  <c:v>39783</c:v>
                </c:pt>
                <c:pt idx="114">
                  <c:v>39873</c:v>
                </c:pt>
                <c:pt idx="115">
                  <c:v>39965</c:v>
                </c:pt>
                <c:pt idx="116">
                  <c:v>40057</c:v>
                </c:pt>
                <c:pt idx="117">
                  <c:v>40148</c:v>
                </c:pt>
                <c:pt idx="118">
                  <c:v>40238</c:v>
                </c:pt>
                <c:pt idx="119">
                  <c:v>40330</c:v>
                </c:pt>
                <c:pt idx="120">
                  <c:v>40422</c:v>
                </c:pt>
                <c:pt idx="121">
                  <c:v>40513</c:v>
                </c:pt>
                <c:pt idx="122">
                  <c:v>40603</c:v>
                </c:pt>
                <c:pt idx="123">
                  <c:v>40695</c:v>
                </c:pt>
                <c:pt idx="124">
                  <c:v>40787</c:v>
                </c:pt>
                <c:pt idx="125">
                  <c:v>40878</c:v>
                </c:pt>
                <c:pt idx="126">
                  <c:v>40969</c:v>
                </c:pt>
                <c:pt idx="127">
                  <c:v>41061</c:v>
                </c:pt>
                <c:pt idx="128">
                  <c:v>41153</c:v>
                </c:pt>
                <c:pt idx="129">
                  <c:v>41244</c:v>
                </c:pt>
                <c:pt idx="130">
                  <c:v>41334</c:v>
                </c:pt>
                <c:pt idx="131">
                  <c:v>41426</c:v>
                </c:pt>
                <c:pt idx="132">
                  <c:v>41518</c:v>
                </c:pt>
                <c:pt idx="133">
                  <c:v>41609</c:v>
                </c:pt>
                <c:pt idx="134">
                  <c:v>41699</c:v>
                </c:pt>
                <c:pt idx="135">
                  <c:v>41791</c:v>
                </c:pt>
                <c:pt idx="136">
                  <c:v>41883</c:v>
                </c:pt>
                <c:pt idx="137">
                  <c:v>41974</c:v>
                </c:pt>
                <c:pt idx="138">
                  <c:v>42064</c:v>
                </c:pt>
                <c:pt idx="139">
                  <c:v>42156</c:v>
                </c:pt>
                <c:pt idx="140">
                  <c:v>42248</c:v>
                </c:pt>
                <c:pt idx="141">
                  <c:v>42339</c:v>
                </c:pt>
                <c:pt idx="142">
                  <c:v>42430</c:v>
                </c:pt>
                <c:pt idx="143">
                  <c:v>42522</c:v>
                </c:pt>
                <c:pt idx="144">
                  <c:v>42614</c:v>
                </c:pt>
                <c:pt idx="145">
                  <c:v>42705</c:v>
                </c:pt>
                <c:pt idx="146">
                  <c:v>42795</c:v>
                </c:pt>
                <c:pt idx="147">
                  <c:v>42887</c:v>
                </c:pt>
                <c:pt idx="148">
                  <c:v>42979</c:v>
                </c:pt>
                <c:pt idx="149">
                  <c:v>43070</c:v>
                </c:pt>
                <c:pt idx="150">
                  <c:v>43160</c:v>
                </c:pt>
                <c:pt idx="151">
                  <c:v>43252</c:v>
                </c:pt>
                <c:pt idx="152">
                  <c:v>43344</c:v>
                </c:pt>
                <c:pt idx="153">
                  <c:v>43435</c:v>
                </c:pt>
                <c:pt idx="154">
                  <c:v>43525</c:v>
                </c:pt>
                <c:pt idx="155">
                  <c:v>43617</c:v>
                </c:pt>
                <c:pt idx="156">
                  <c:v>43709</c:v>
                </c:pt>
              </c:numCache>
            </c:numRef>
          </c:cat>
          <c:val>
            <c:numRef>
              <c:f>'[640105 (1).xls]health'!$F$3:$F$159</c:f>
              <c:numCache>
                <c:formatCode>General</c:formatCode>
                <c:ptCount val="157"/>
                <c:pt idx="0">
                  <c:v>100</c:v>
                </c:pt>
                <c:pt idx="1">
                  <c:v>99.337748344370866</c:v>
                </c:pt>
                <c:pt idx="2">
                  <c:v>99.337748344370866</c:v>
                </c:pt>
                <c:pt idx="3">
                  <c:v>99.337748344370866</c:v>
                </c:pt>
                <c:pt idx="4">
                  <c:v>100</c:v>
                </c:pt>
                <c:pt idx="5">
                  <c:v>151.65562913907286</c:v>
                </c:pt>
                <c:pt idx="6">
                  <c:v>154.30463576158942</c:v>
                </c:pt>
                <c:pt idx="7">
                  <c:v>158.27814569536423</c:v>
                </c:pt>
                <c:pt idx="8">
                  <c:v>171.523178807947</c:v>
                </c:pt>
                <c:pt idx="9">
                  <c:v>184.10596026490066</c:v>
                </c:pt>
                <c:pt idx="10">
                  <c:v>190.72847682119206</c:v>
                </c:pt>
                <c:pt idx="11">
                  <c:v>196.02649006622519</c:v>
                </c:pt>
                <c:pt idx="12">
                  <c:v>200</c:v>
                </c:pt>
                <c:pt idx="13">
                  <c:v>205.2980132450331</c:v>
                </c:pt>
                <c:pt idx="14">
                  <c:v>136.42384105960267</c:v>
                </c:pt>
                <c:pt idx="15">
                  <c:v>99.337748344370866</c:v>
                </c:pt>
                <c:pt idx="16">
                  <c:v>97.350993377483448</c:v>
                </c:pt>
                <c:pt idx="17">
                  <c:v>98.675496688741731</c:v>
                </c:pt>
                <c:pt idx="18">
                  <c:v>100.66225165562915</c:v>
                </c:pt>
                <c:pt idx="19">
                  <c:v>101.98675496688743</c:v>
                </c:pt>
                <c:pt idx="20">
                  <c:v>103.31125827814569</c:v>
                </c:pt>
                <c:pt idx="21">
                  <c:v>104.63576158940397</c:v>
                </c:pt>
                <c:pt idx="22">
                  <c:v>107.94701986754967</c:v>
                </c:pt>
                <c:pt idx="23">
                  <c:v>117.21854304635761</c:v>
                </c:pt>
                <c:pt idx="24">
                  <c:v>121.19205298013244</c:v>
                </c:pt>
                <c:pt idx="25">
                  <c:v>135.76158940397352</c:v>
                </c:pt>
                <c:pt idx="26">
                  <c:v>141.05960264900662</c:v>
                </c:pt>
                <c:pt idx="27">
                  <c:v>146.35761589403975</c:v>
                </c:pt>
                <c:pt idx="28">
                  <c:v>149.66887417218544</c:v>
                </c:pt>
                <c:pt idx="29">
                  <c:v>162.25165562913907</c:v>
                </c:pt>
                <c:pt idx="30">
                  <c:v>166.2251655629139</c:v>
                </c:pt>
                <c:pt idx="31">
                  <c:v>168.87417218543047</c:v>
                </c:pt>
                <c:pt idx="32">
                  <c:v>171.523178807947</c:v>
                </c:pt>
                <c:pt idx="33">
                  <c:v>178.80794701986756</c:v>
                </c:pt>
                <c:pt idx="34">
                  <c:v>186.75496688741723</c:v>
                </c:pt>
                <c:pt idx="35">
                  <c:v>188.74172185430464</c:v>
                </c:pt>
                <c:pt idx="36">
                  <c:v>191.39072847682118</c:v>
                </c:pt>
                <c:pt idx="37">
                  <c:v>195.36423841059602</c:v>
                </c:pt>
                <c:pt idx="38">
                  <c:v>198.67549668874173</c:v>
                </c:pt>
                <c:pt idx="39">
                  <c:v>200.66225165562918</c:v>
                </c:pt>
                <c:pt idx="40">
                  <c:v>205.2980132450331</c:v>
                </c:pt>
                <c:pt idx="41">
                  <c:v>223.17880794701986</c:v>
                </c:pt>
                <c:pt idx="42">
                  <c:v>228.47682119205297</c:v>
                </c:pt>
                <c:pt idx="43">
                  <c:v>234.43708609271522</c:v>
                </c:pt>
                <c:pt idx="44">
                  <c:v>245.03311258278146</c:v>
                </c:pt>
                <c:pt idx="45">
                  <c:v>267.5496688741722</c:v>
                </c:pt>
                <c:pt idx="46">
                  <c:v>287.41721854304637</c:v>
                </c:pt>
                <c:pt idx="47">
                  <c:v>261.58940397350995</c:v>
                </c:pt>
                <c:pt idx="48">
                  <c:v>262.91390728476824</c:v>
                </c:pt>
                <c:pt idx="49">
                  <c:v>270.86092715231786</c:v>
                </c:pt>
                <c:pt idx="50">
                  <c:v>274.83443708609275</c:v>
                </c:pt>
                <c:pt idx="51">
                  <c:v>276.82119205298011</c:v>
                </c:pt>
                <c:pt idx="52">
                  <c:v>279.4701986754967</c:v>
                </c:pt>
                <c:pt idx="53">
                  <c:v>283.44370860927148</c:v>
                </c:pt>
                <c:pt idx="54">
                  <c:v>288.74172185430467</c:v>
                </c:pt>
                <c:pt idx="55">
                  <c:v>292.71523178807951</c:v>
                </c:pt>
                <c:pt idx="56">
                  <c:v>299.33774834437088</c:v>
                </c:pt>
                <c:pt idx="57">
                  <c:v>302.64900662251659</c:v>
                </c:pt>
                <c:pt idx="58">
                  <c:v>306.62251655629137</c:v>
                </c:pt>
                <c:pt idx="59">
                  <c:v>313.90728476821192</c:v>
                </c:pt>
                <c:pt idx="60">
                  <c:v>316.55629139072846</c:v>
                </c:pt>
                <c:pt idx="61">
                  <c:v>325.16556291390725</c:v>
                </c:pt>
                <c:pt idx="62">
                  <c:v>328.47682119205302</c:v>
                </c:pt>
                <c:pt idx="63">
                  <c:v>328.47682119205302</c:v>
                </c:pt>
                <c:pt idx="64">
                  <c:v>332.4503311258278</c:v>
                </c:pt>
                <c:pt idx="65">
                  <c:v>341.72185430463577</c:v>
                </c:pt>
                <c:pt idx="66">
                  <c:v>354.96688741721857</c:v>
                </c:pt>
                <c:pt idx="67">
                  <c:v>364.90066225165566</c:v>
                </c:pt>
                <c:pt idx="68">
                  <c:v>341.05960264900659</c:v>
                </c:pt>
                <c:pt idx="69">
                  <c:v>364.23841059602648</c:v>
                </c:pt>
                <c:pt idx="70">
                  <c:v>366.2251655629139</c:v>
                </c:pt>
                <c:pt idx="71">
                  <c:v>377.48344370860929</c:v>
                </c:pt>
                <c:pt idx="72">
                  <c:v>386.09271523178808</c:v>
                </c:pt>
                <c:pt idx="73">
                  <c:v>387.41721854304637</c:v>
                </c:pt>
                <c:pt idx="74">
                  <c:v>317.88079470198676</c:v>
                </c:pt>
                <c:pt idx="75">
                  <c:v>319.20529801324506</c:v>
                </c:pt>
                <c:pt idx="76">
                  <c:v>326.49006622516555</c:v>
                </c:pt>
                <c:pt idx="77">
                  <c:v>329.13907284768214</c:v>
                </c:pt>
                <c:pt idx="78">
                  <c:v>331.12582781456956</c:v>
                </c:pt>
                <c:pt idx="79">
                  <c:v>334.43708609271522</c:v>
                </c:pt>
                <c:pt idx="80">
                  <c:v>335.0993377483444</c:v>
                </c:pt>
                <c:pt idx="81">
                  <c:v>339.07284768211923</c:v>
                </c:pt>
                <c:pt idx="82">
                  <c:v>341.05960264900659</c:v>
                </c:pt>
                <c:pt idx="83">
                  <c:v>342.38410596026495</c:v>
                </c:pt>
                <c:pt idx="84">
                  <c:v>345.6953642384106</c:v>
                </c:pt>
                <c:pt idx="85">
                  <c:v>350.33112582781456</c:v>
                </c:pt>
                <c:pt idx="86">
                  <c:v>351.65562913907286</c:v>
                </c:pt>
                <c:pt idx="87">
                  <c:v>368.8741721854305</c:v>
                </c:pt>
                <c:pt idx="88">
                  <c:v>376.15894039735099</c:v>
                </c:pt>
                <c:pt idx="89">
                  <c:v>381.45695364238412</c:v>
                </c:pt>
                <c:pt idx="90">
                  <c:v>386.75496688741725</c:v>
                </c:pt>
                <c:pt idx="91">
                  <c:v>406.62251655629137</c:v>
                </c:pt>
                <c:pt idx="92">
                  <c:v>411.25827814569539</c:v>
                </c:pt>
                <c:pt idx="93">
                  <c:v>416.55629139072846</c:v>
                </c:pt>
                <c:pt idx="94">
                  <c:v>420.52980132450335</c:v>
                </c:pt>
                <c:pt idx="95">
                  <c:v>442.38410596026483</c:v>
                </c:pt>
                <c:pt idx="96">
                  <c:v>442.38410596026483</c:v>
                </c:pt>
                <c:pt idx="97">
                  <c:v>442.38410596026483</c:v>
                </c:pt>
                <c:pt idx="98">
                  <c:v>445.03311258278148</c:v>
                </c:pt>
                <c:pt idx="99">
                  <c:v>463.57615894039731</c:v>
                </c:pt>
                <c:pt idx="100">
                  <c:v>462.9139072847683</c:v>
                </c:pt>
                <c:pt idx="101">
                  <c:v>462.25165562913907</c:v>
                </c:pt>
                <c:pt idx="102">
                  <c:v>468.87417218543044</c:v>
                </c:pt>
                <c:pt idx="103">
                  <c:v>487.41721854304637</c:v>
                </c:pt>
                <c:pt idx="104">
                  <c:v>489.40397350993379</c:v>
                </c:pt>
                <c:pt idx="105">
                  <c:v>491.39072847682127</c:v>
                </c:pt>
                <c:pt idx="106">
                  <c:v>496.02649006622516</c:v>
                </c:pt>
                <c:pt idx="107">
                  <c:v>513.24503311258275</c:v>
                </c:pt>
                <c:pt idx="108">
                  <c:v>515.89403973509945</c:v>
                </c:pt>
                <c:pt idx="109">
                  <c:v>515.23178807947022</c:v>
                </c:pt>
                <c:pt idx="110">
                  <c:v>523.8410596026489</c:v>
                </c:pt>
                <c:pt idx="111">
                  <c:v>544.37086092715242</c:v>
                </c:pt>
                <c:pt idx="112">
                  <c:v>549.00662251655626</c:v>
                </c:pt>
                <c:pt idx="113">
                  <c:v>547.0198675496689</c:v>
                </c:pt>
                <c:pt idx="114">
                  <c:v>558.94039735099341</c:v>
                </c:pt>
                <c:pt idx="115">
                  <c:v>579.4701986754967</c:v>
                </c:pt>
                <c:pt idx="116">
                  <c:v>578.80794701986758</c:v>
                </c:pt>
                <c:pt idx="117">
                  <c:v>578.80794701986758</c:v>
                </c:pt>
                <c:pt idx="118">
                  <c:v>596.02649006622516</c:v>
                </c:pt>
                <c:pt idx="119">
                  <c:v>618.54304635761594</c:v>
                </c:pt>
                <c:pt idx="120">
                  <c:v>618.54304635761594</c:v>
                </c:pt>
                <c:pt idx="121">
                  <c:v>618.54304635761594</c:v>
                </c:pt>
                <c:pt idx="122">
                  <c:v>631.7880794701988</c:v>
                </c:pt>
                <c:pt idx="123">
                  <c:v>652.9801324503311</c:v>
                </c:pt>
                <c:pt idx="124">
                  <c:v>651.65562913907286</c:v>
                </c:pt>
                <c:pt idx="125">
                  <c:v>650.3311258278145</c:v>
                </c:pt>
                <c:pt idx="126">
                  <c:v>664.23841059602648</c:v>
                </c:pt>
                <c:pt idx="127">
                  <c:v>682.78145695364231</c:v>
                </c:pt>
                <c:pt idx="128">
                  <c:v>713.24503311258286</c:v>
                </c:pt>
                <c:pt idx="129">
                  <c:v>711.25827814569539</c:v>
                </c:pt>
                <c:pt idx="130">
                  <c:v>725.82781456953637</c:v>
                </c:pt>
                <c:pt idx="131">
                  <c:v>750.3311258278145</c:v>
                </c:pt>
                <c:pt idx="132">
                  <c:v>752.9801324503311</c:v>
                </c:pt>
                <c:pt idx="133">
                  <c:v>750.99337748344374</c:v>
                </c:pt>
                <c:pt idx="134">
                  <c:v>764.9006622516556</c:v>
                </c:pt>
                <c:pt idx="135">
                  <c:v>800</c:v>
                </c:pt>
                <c:pt idx="136">
                  <c:v>800</c:v>
                </c:pt>
                <c:pt idx="137">
                  <c:v>797.35099337748352</c:v>
                </c:pt>
                <c:pt idx="138">
                  <c:v>814.56953642384099</c:v>
                </c:pt>
                <c:pt idx="139">
                  <c:v>850.99337748344374</c:v>
                </c:pt>
                <c:pt idx="140">
                  <c:v>852.98013245033121</c:v>
                </c:pt>
                <c:pt idx="141">
                  <c:v>851.65562913907274</c:v>
                </c:pt>
                <c:pt idx="142">
                  <c:v>864.9006622516556</c:v>
                </c:pt>
                <c:pt idx="143">
                  <c:v>901.32450331125824</c:v>
                </c:pt>
                <c:pt idx="144">
                  <c:v>899.33774834437088</c:v>
                </c:pt>
                <c:pt idx="145">
                  <c:v>897.35099337748352</c:v>
                </c:pt>
                <c:pt idx="146">
                  <c:v>911.92052980132451</c:v>
                </c:pt>
                <c:pt idx="147">
                  <c:v>949.00662251655626</c:v>
                </c:pt>
                <c:pt idx="148">
                  <c:v>947.68211920529802</c:v>
                </c:pt>
                <c:pt idx="149">
                  <c:v>945.69536423841078</c:v>
                </c:pt>
                <c:pt idx="150">
                  <c:v>960.26490066225176</c:v>
                </c:pt>
                <c:pt idx="151">
                  <c:v>990.06622516556297</c:v>
                </c:pt>
                <c:pt idx="152">
                  <c:v>986.75496688741725</c:v>
                </c:pt>
                <c:pt idx="153">
                  <c:v>986.09271523178813</c:v>
                </c:pt>
                <c:pt idx="154">
                  <c:v>999.33774834437088</c:v>
                </c:pt>
                <c:pt idx="155">
                  <c:v>1025.1655629139075</c:v>
                </c:pt>
                <c:pt idx="156">
                  <c:v>1023.841059602649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'[640105 (1).xls]health'!$G$2</c:f>
              <c:strCache>
                <c:ptCount val="1"/>
                <c:pt idx="0">
                  <c:v>Motor vehicles</c:v>
                </c:pt>
              </c:strCache>
            </c:strRef>
          </c:tx>
          <c:spPr>
            <a:ln w="38100" cmpd="sng">
              <a:solidFill>
                <a:srgbClr val="265A9A"/>
              </a:solidFill>
              <a:prstDash val="solid"/>
            </a:ln>
            <a:effectLst/>
          </c:spPr>
          <c:marker>
            <c:symbol val="none"/>
          </c:marker>
          <c:cat>
            <c:numRef>
              <c:f>'[640105 (1).xls]health'!$E$3:$E$159</c:f>
              <c:numCache>
                <c:formatCode>mmm\-yyyy</c:formatCode>
                <c:ptCount val="157"/>
                <c:pt idx="0">
                  <c:v>29465</c:v>
                </c:pt>
                <c:pt idx="1">
                  <c:v>29556</c:v>
                </c:pt>
                <c:pt idx="2">
                  <c:v>29646</c:v>
                </c:pt>
                <c:pt idx="3">
                  <c:v>29738</c:v>
                </c:pt>
                <c:pt idx="4">
                  <c:v>29830</c:v>
                </c:pt>
                <c:pt idx="5">
                  <c:v>29921</c:v>
                </c:pt>
                <c:pt idx="6">
                  <c:v>30011</c:v>
                </c:pt>
                <c:pt idx="7">
                  <c:v>30103</c:v>
                </c:pt>
                <c:pt idx="8">
                  <c:v>30195</c:v>
                </c:pt>
                <c:pt idx="9">
                  <c:v>30286</c:v>
                </c:pt>
                <c:pt idx="10">
                  <c:v>30376</c:v>
                </c:pt>
                <c:pt idx="11">
                  <c:v>30468</c:v>
                </c:pt>
                <c:pt idx="12">
                  <c:v>30560</c:v>
                </c:pt>
                <c:pt idx="13">
                  <c:v>30651</c:v>
                </c:pt>
                <c:pt idx="14">
                  <c:v>30742</c:v>
                </c:pt>
                <c:pt idx="15">
                  <c:v>30834</c:v>
                </c:pt>
                <c:pt idx="16">
                  <c:v>30926</c:v>
                </c:pt>
                <c:pt idx="17">
                  <c:v>31017</c:v>
                </c:pt>
                <c:pt idx="18">
                  <c:v>31107</c:v>
                </c:pt>
                <c:pt idx="19">
                  <c:v>31199</c:v>
                </c:pt>
                <c:pt idx="20">
                  <c:v>31291</c:v>
                </c:pt>
                <c:pt idx="21">
                  <c:v>31382</c:v>
                </c:pt>
                <c:pt idx="22">
                  <c:v>31472</c:v>
                </c:pt>
                <c:pt idx="23">
                  <c:v>31564</c:v>
                </c:pt>
                <c:pt idx="24">
                  <c:v>31656</c:v>
                </c:pt>
                <c:pt idx="25">
                  <c:v>31747</c:v>
                </c:pt>
                <c:pt idx="26">
                  <c:v>31837</c:v>
                </c:pt>
                <c:pt idx="27">
                  <c:v>31929</c:v>
                </c:pt>
                <c:pt idx="28">
                  <c:v>32021</c:v>
                </c:pt>
                <c:pt idx="29">
                  <c:v>32112</c:v>
                </c:pt>
                <c:pt idx="30">
                  <c:v>32203</c:v>
                </c:pt>
                <c:pt idx="31">
                  <c:v>32295</c:v>
                </c:pt>
                <c:pt idx="32">
                  <c:v>32387</c:v>
                </c:pt>
                <c:pt idx="33">
                  <c:v>32478</c:v>
                </c:pt>
                <c:pt idx="34">
                  <c:v>32568</c:v>
                </c:pt>
                <c:pt idx="35">
                  <c:v>32660</c:v>
                </c:pt>
                <c:pt idx="36">
                  <c:v>32752</c:v>
                </c:pt>
                <c:pt idx="37">
                  <c:v>32843</c:v>
                </c:pt>
                <c:pt idx="38">
                  <c:v>32933</c:v>
                </c:pt>
                <c:pt idx="39">
                  <c:v>33025</c:v>
                </c:pt>
                <c:pt idx="40">
                  <c:v>33117</c:v>
                </c:pt>
                <c:pt idx="41">
                  <c:v>33208</c:v>
                </c:pt>
                <c:pt idx="42">
                  <c:v>33298</c:v>
                </c:pt>
                <c:pt idx="43">
                  <c:v>33390</c:v>
                </c:pt>
                <c:pt idx="44">
                  <c:v>33482</c:v>
                </c:pt>
                <c:pt idx="45">
                  <c:v>33573</c:v>
                </c:pt>
                <c:pt idx="46">
                  <c:v>33664</c:v>
                </c:pt>
                <c:pt idx="47">
                  <c:v>33756</c:v>
                </c:pt>
                <c:pt idx="48">
                  <c:v>33848</c:v>
                </c:pt>
                <c:pt idx="49">
                  <c:v>33939</c:v>
                </c:pt>
                <c:pt idx="50">
                  <c:v>34029</c:v>
                </c:pt>
                <c:pt idx="51">
                  <c:v>34121</c:v>
                </c:pt>
                <c:pt idx="52">
                  <c:v>34213</c:v>
                </c:pt>
                <c:pt idx="53">
                  <c:v>34304</c:v>
                </c:pt>
                <c:pt idx="54">
                  <c:v>34394</c:v>
                </c:pt>
                <c:pt idx="55">
                  <c:v>34486</c:v>
                </c:pt>
                <c:pt idx="56">
                  <c:v>34578</c:v>
                </c:pt>
                <c:pt idx="57">
                  <c:v>34669</c:v>
                </c:pt>
                <c:pt idx="58">
                  <c:v>34759</c:v>
                </c:pt>
                <c:pt idx="59">
                  <c:v>34851</c:v>
                </c:pt>
                <c:pt idx="60">
                  <c:v>34943</c:v>
                </c:pt>
                <c:pt idx="61">
                  <c:v>35034</c:v>
                </c:pt>
                <c:pt idx="62">
                  <c:v>35125</c:v>
                </c:pt>
                <c:pt idx="63">
                  <c:v>35217</c:v>
                </c:pt>
                <c:pt idx="64">
                  <c:v>35309</c:v>
                </c:pt>
                <c:pt idx="65">
                  <c:v>35400</c:v>
                </c:pt>
                <c:pt idx="66">
                  <c:v>35490</c:v>
                </c:pt>
                <c:pt idx="67">
                  <c:v>35582</c:v>
                </c:pt>
                <c:pt idx="68">
                  <c:v>35674</c:v>
                </c:pt>
                <c:pt idx="69">
                  <c:v>35765</c:v>
                </c:pt>
                <c:pt idx="70">
                  <c:v>35855</c:v>
                </c:pt>
                <c:pt idx="71">
                  <c:v>35947</c:v>
                </c:pt>
                <c:pt idx="72">
                  <c:v>36039</c:v>
                </c:pt>
                <c:pt idx="73">
                  <c:v>36130</c:v>
                </c:pt>
                <c:pt idx="74">
                  <c:v>36220</c:v>
                </c:pt>
                <c:pt idx="75">
                  <c:v>36312</c:v>
                </c:pt>
                <c:pt idx="76">
                  <c:v>36404</c:v>
                </c:pt>
                <c:pt idx="77">
                  <c:v>36495</c:v>
                </c:pt>
                <c:pt idx="78">
                  <c:v>36586</c:v>
                </c:pt>
                <c:pt idx="79">
                  <c:v>36678</c:v>
                </c:pt>
                <c:pt idx="80">
                  <c:v>36770</c:v>
                </c:pt>
                <c:pt idx="81">
                  <c:v>36861</c:v>
                </c:pt>
                <c:pt idx="82">
                  <c:v>36951</c:v>
                </c:pt>
                <c:pt idx="83">
                  <c:v>37043</c:v>
                </c:pt>
                <c:pt idx="84">
                  <c:v>37135</c:v>
                </c:pt>
                <c:pt idx="85">
                  <c:v>37226</c:v>
                </c:pt>
                <c:pt idx="86">
                  <c:v>37316</c:v>
                </c:pt>
                <c:pt idx="87">
                  <c:v>37408</c:v>
                </c:pt>
                <c:pt idx="88">
                  <c:v>37500</c:v>
                </c:pt>
                <c:pt idx="89">
                  <c:v>37591</c:v>
                </c:pt>
                <c:pt idx="90">
                  <c:v>37681</c:v>
                </c:pt>
                <c:pt idx="91">
                  <c:v>37773</c:v>
                </c:pt>
                <c:pt idx="92">
                  <c:v>37865</c:v>
                </c:pt>
                <c:pt idx="93">
                  <c:v>37956</c:v>
                </c:pt>
                <c:pt idx="94">
                  <c:v>38047</c:v>
                </c:pt>
                <c:pt idx="95">
                  <c:v>38139</c:v>
                </c:pt>
                <c:pt idx="96">
                  <c:v>38231</c:v>
                </c:pt>
                <c:pt idx="97">
                  <c:v>38322</c:v>
                </c:pt>
                <c:pt idx="98">
                  <c:v>38412</c:v>
                </c:pt>
                <c:pt idx="99">
                  <c:v>38504</c:v>
                </c:pt>
                <c:pt idx="100">
                  <c:v>38596</c:v>
                </c:pt>
                <c:pt idx="101">
                  <c:v>38687</c:v>
                </c:pt>
                <c:pt idx="102">
                  <c:v>38777</c:v>
                </c:pt>
                <c:pt idx="103">
                  <c:v>38869</c:v>
                </c:pt>
                <c:pt idx="104">
                  <c:v>38961</c:v>
                </c:pt>
                <c:pt idx="105">
                  <c:v>39052</c:v>
                </c:pt>
                <c:pt idx="106">
                  <c:v>39142</c:v>
                </c:pt>
                <c:pt idx="107">
                  <c:v>39234</c:v>
                </c:pt>
                <c:pt idx="108">
                  <c:v>39326</c:v>
                </c:pt>
                <c:pt idx="109">
                  <c:v>39417</c:v>
                </c:pt>
                <c:pt idx="110">
                  <c:v>39508</c:v>
                </c:pt>
                <c:pt idx="111">
                  <c:v>39600</c:v>
                </c:pt>
                <c:pt idx="112">
                  <c:v>39692</c:v>
                </c:pt>
                <c:pt idx="113">
                  <c:v>39783</c:v>
                </c:pt>
                <c:pt idx="114">
                  <c:v>39873</c:v>
                </c:pt>
                <c:pt idx="115">
                  <c:v>39965</c:v>
                </c:pt>
                <c:pt idx="116">
                  <c:v>40057</c:v>
                </c:pt>
                <c:pt idx="117">
                  <c:v>40148</c:v>
                </c:pt>
                <c:pt idx="118">
                  <c:v>40238</c:v>
                </c:pt>
                <c:pt idx="119">
                  <c:v>40330</c:v>
                </c:pt>
                <c:pt idx="120">
                  <c:v>40422</c:v>
                </c:pt>
                <c:pt idx="121">
                  <c:v>40513</c:v>
                </c:pt>
                <c:pt idx="122">
                  <c:v>40603</c:v>
                </c:pt>
                <c:pt idx="123">
                  <c:v>40695</c:v>
                </c:pt>
                <c:pt idx="124">
                  <c:v>40787</c:v>
                </c:pt>
                <c:pt idx="125">
                  <c:v>40878</c:v>
                </c:pt>
                <c:pt idx="126">
                  <c:v>40969</c:v>
                </c:pt>
                <c:pt idx="127">
                  <c:v>41061</c:v>
                </c:pt>
                <c:pt idx="128">
                  <c:v>41153</c:v>
                </c:pt>
                <c:pt idx="129">
                  <c:v>41244</c:v>
                </c:pt>
                <c:pt idx="130">
                  <c:v>41334</c:v>
                </c:pt>
                <c:pt idx="131">
                  <c:v>41426</c:v>
                </c:pt>
                <c:pt idx="132">
                  <c:v>41518</c:v>
                </c:pt>
                <c:pt idx="133">
                  <c:v>41609</c:v>
                </c:pt>
                <c:pt idx="134">
                  <c:v>41699</c:v>
                </c:pt>
                <c:pt idx="135">
                  <c:v>41791</c:v>
                </c:pt>
                <c:pt idx="136">
                  <c:v>41883</c:v>
                </c:pt>
                <c:pt idx="137">
                  <c:v>41974</c:v>
                </c:pt>
                <c:pt idx="138">
                  <c:v>42064</c:v>
                </c:pt>
                <c:pt idx="139">
                  <c:v>42156</c:v>
                </c:pt>
                <c:pt idx="140">
                  <c:v>42248</c:v>
                </c:pt>
                <c:pt idx="141">
                  <c:v>42339</c:v>
                </c:pt>
                <c:pt idx="142">
                  <c:v>42430</c:v>
                </c:pt>
                <c:pt idx="143">
                  <c:v>42522</c:v>
                </c:pt>
                <c:pt idx="144">
                  <c:v>42614</c:v>
                </c:pt>
                <c:pt idx="145">
                  <c:v>42705</c:v>
                </c:pt>
                <c:pt idx="146">
                  <c:v>42795</c:v>
                </c:pt>
                <c:pt idx="147">
                  <c:v>42887</c:v>
                </c:pt>
                <c:pt idx="148">
                  <c:v>42979</c:v>
                </c:pt>
                <c:pt idx="149">
                  <c:v>43070</c:v>
                </c:pt>
                <c:pt idx="150">
                  <c:v>43160</c:v>
                </c:pt>
                <c:pt idx="151">
                  <c:v>43252</c:v>
                </c:pt>
                <c:pt idx="152">
                  <c:v>43344</c:v>
                </c:pt>
                <c:pt idx="153">
                  <c:v>43435</c:v>
                </c:pt>
                <c:pt idx="154">
                  <c:v>43525</c:v>
                </c:pt>
                <c:pt idx="155">
                  <c:v>43617</c:v>
                </c:pt>
                <c:pt idx="156">
                  <c:v>43709</c:v>
                </c:pt>
              </c:numCache>
            </c:numRef>
          </c:cat>
          <c:val>
            <c:numRef>
              <c:f>'[640105 (1).xls]health'!$G$3:$G$159</c:f>
              <c:numCache>
                <c:formatCode>General</c:formatCode>
                <c:ptCount val="157"/>
                <c:pt idx="0">
                  <c:v>100</c:v>
                </c:pt>
                <c:pt idx="1">
                  <c:v>101.9736842105263</c:v>
                </c:pt>
                <c:pt idx="2">
                  <c:v>104.16666666666667</c:v>
                </c:pt>
                <c:pt idx="3">
                  <c:v>106.14035087719299</c:v>
                </c:pt>
                <c:pt idx="4">
                  <c:v>108.77192982456141</c:v>
                </c:pt>
                <c:pt idx="5">
                  <c:v>113.1578947368421</c:v>
                </c:pt>
                <c:pt idx="6">
                  <c:v>115.57017543859649</c:v>
                </c:pt>
                <c:pt idx="7">
                  <c:v>116.66666666666667</c:v>
                </c:pt>
                <c:pt idx="8">
                  <c:v>119.73684210526316</c:v>
                </c:pt>
                <c:pt idx="9">
                  <c:v>120.39473684210526</c:v>
                </c:pt>
                <c:pt idx="10">
                  <c:v>124.12280701754386</c:v>
                </c:pt>
                <c:pt idx="11">
                  <c:v>128.28947368421052</c:v>
                </c:pt>
                <c:pt idx="12">
                  <c:v>130.04385964912279</c:v>
                </c:pt>
                <c:pt idx="13">
                  <c:v>131.14035087719299</c:v>
                </c:pt>
                <c:pt idx="14">
                  <c:v>132.23684210526315</c:v>
                </c:pt>
                <c:pt idx="15">
                  <c:v>134.21052631578948</c:v>
                </c:pt>
                <c:pt idx="16">
                  <c:v>135.52631578947367</c:v>
                </c:pt>
                <c:pt idx="17">
                  <c:v>137.71929824561403</c:v>
                </c:pt>
                <c:pt idx="18">
                  <c:v>141.66666666666666</c:v>
                </c:pt>
                <c:pt idx="19">
                  <c:v>146.05263157894734</c:v>
                </c:pt>
                <c:pt idx="20">
                  <c:v>149.34210526315786</c:v>
                </c:pt>
                <c:pt idx="21">
                  <c:v>153.94736842105263</c:v>
                </c:pt>
                <c:pt idx="22">
                  <c:v>161.40350877192981</c:v>
                </c:pt>
                <c:pt idx="23">
                  <c:v>165.57017543859649</c:v>
                </c:pt>
                <c:pt idx="24">
                  <c:v>174.12280701754386</c:v>
                </c:pt>
                <c:pt idx="25">
                  <c:v>185.74561403508773</c:v>
                </c:pt>
                <c:pt idx="26">
                  <c:v>191.66666666666669</c:v>
                </c:pt>
                <c:pt idx="27">
                  <c:v>195.39473684210523</c:v>
                </c:pt>
                <c:pt idx="28">
                  <c:v>200</c:v>
                </c:pt>
                <c:pt idx="29">
                  <c:v>205.48245614035085</c:v>
                </c:pt>
                <c:pt idx="30">
                  <c:v>209.64912280701751</c:v>
                </c:pt>
                <c:pt idx="31">
                  <c:v>214.69298245614036</c:v>
                </c:pt>
                <c:pt idx="32">
                  <c:v>220.17543859649123</c:v>
                </c:pt>
                <c:pt idx="33">
                  <c:v>223.02631578947367</c:v>
                </c:pt>
                <c:pt idx="34">
                  <c:v>226.31578947368419</c:v>
                </c:pt>
                <c:pt idx="35">
                  <c:v>227.63157894736841</c:v>
                </c:pt>
                <c:pt idx="36">
                  <c:v>230.26315789473682</c:v>
                </c:pt>
                <c:pt idx="37">
                  <c:v>234.21052631578948</c:v>
                </c:pt>
                <c:pt idx="38">
                  <c:v>236.62280701754389</c:v>
                </c:pt>
                <c:pt idx="39">
                  <c:v>236.18421052631581</c:v>
                </c:pt>
                <c:pt idx="40">
                  <c:v>231.7982456140351</c:v>
                </c:pt>
                <c:pt idx="41">
                  <c:v>235.30701754385964</c:v>
                </c:pt>
                <c:pt idx="42">
                  <c:v>233.7719298245614</c:v>
                </c:pt>
                <c:pt idx="43">
                  <c:v>238.37719298245611</c:v>
                </c:pt>
                <c:pt idx="44">
                  <c:v>241.88596491228068</c:v>
                </c:pt>
                <c:pt idx="45">
                  <c:v>246.71052631578948</c:v>
                </c:pt>
                <c:pt idx="46">
                  <c:v>247.80701754385964</c:v>
                </c:pt>
                <c:pt idx="47">
                  <c:v>244.95614035087718</c:v>
                </c:pt>
                <c:pt idx="48">
                  <c:v>247.80701754385964</c:v>
                </c:pt>
                <c:pt idx="49">
                  <c:v>249.56140350877192</c:v>
                </c:pt>
                <c:pt idx="50">
                  <c:v>255.92105263157893</c:v>
                </c:pt>
                <c:pt idx="51">
                  <c:v>260.5263157894737</c:v>
                </c:pt>
                <c:pt idx="52">
                  <c:v>265.78947368421052</c:v>
                </c:pt>
                <c:pt idx="53">
                  <c:v>263.59649122807014</c:v>
                </c:pt>
                <c:pt idx="54">
                  <c:v>267.32456140350877</c:v>
                </c:pt>
                <c:pt idx="55">
                  <c:v>267.76315789473682</c:v>
                </c:pt>
                <c:pt idx="56">
                  <c:v>272.58771929824559</c:v>
                </c:pt>
                <c:pt idx="57">
                  <c:v>275.65789473684214</c:v>
                </c:pt>
                <c:pt idx="58">
                  <c:v>274.78070175438597</c:v>
                </c:pt>
                <c:pt idx="59">
                  <c:v>280.92105263157896</c:v>
                </c:pt>
                <c:pt idx="60">
                  <c:v>285.30701754385962</c:v>
                </c:pt>
                <c:pt idx="61">
                  <c:v>285.5263157894737</c:v>
                </c:pt>
                <c:pt idx="62">
                  <c:v>285.08771929824559</c:v>
                </c:pt>
                <c:pt idx="63">
                  <c:v>285.08771929824559</c:v>
                </c:pt>
                <c:pt idx="64">
                  <c:v>279.60526315789474</c:v>
                </c:pt>
                <c:pt idx="65">
                  <c:v>277.85087719298247</c:v>
                </c:pt>
                <c:pt idx="66">
                  <c:v>272.36842105263162</c:v>
                </c:pt>
                <c:pt idx="67">
                  <c:v>264.4736842105263</c:v>
                </c:pt>
                <c:pt idx="68">
                  <c:v>267.32456140350877</c:v>
                </c:pt>
                <c:pt idx="69">
                  <c:v>258.77192982456137</c:v>
                </c:pt>
                <c:pt idx="70">
                  <c:v>260.96491228070175</c:v>
                </c:pt>
                <c:pt idx="71">
                  <c:v>255.48245614035085</c:v>
                </c:pt>
                <c:pt idx="72">
                  <c:v>250.43859649122808</c:v>
                </c:pt>
                <c:pt idx="73">
                  <c:v>248.24561403508773</c:v>
                </c:pt>
                <c:pt idx="74">
                  <c:v>247.14912280701756</c:v>
                </c:pt>
                <c:pt idx="75">
                  <c:v>246.05263157894734</c:v>
                </c:pt>
                <c:pt idx="76">
                  <c:v>247.80701754385964</c:v>
                </c:pt>
                <c:pt idx="77">
                  <c:v>243.85964912280701</c:v>
                </c:pt>
                <c:pt idx="78">
                  <c:v>244.95614035087718</c:v>
                </c:pt>
                <c:pt idx="79">
                  <c:v>244.95614035087718</c:v>
                </c:pt>
                <c:pt idx="80">
                  <c:v>238.81578947368419</c:v>
                </c:pt>
                <c:pt idx="81">
                  <c:v>237.93859649122808</c:v>
                </c:pt>
                <c:pt idx="82">
                  <c:v>242.54385964912277</c:v>
                </c:pt>
                <c:pt idx="83">
                  <c:v>247.36842105263156</c:v>
                </c:pt>
                <c:pt idx="84">
                  <c:v>248.24561403508773</c:v>
                </c:pt>
                <c:pt idx="85">
                  <c:v>249.78070175438597</c:v>
                </c:pt>
                <c:pt idx="86">
                  <c:v>251.97368421052633</c:v>
                </c:pt>
                <c:pt idx="87">
                  <c:v>249.78070175438597</c:v>
                </c:pt>
                <c:pt idx="88">
                  <c:v>247.36842105263156</c:v>
                </c:pt>
                <c:pt idx="89">
                  <c:v>249.78070175438597</c:v>
                </c:pt>
                <c:pt idx="90">
                  <c:v>248.46491228070175</c:v>
                </c:pt>
                <c:pt idx="91">
                  <c:v>246.05263157894734</c:v>
                </c:pt>
                <c:pt idx="92">
                  <c:v>244.95614035087718</c:v>
                </c:pt>
                <c:pt idx="93">
                  <c:v>243.2017543859649</c:v>
                </c:pt>
                <c:pt idx="94">
                  <c:v>238.81578947368419</c:v>
                </c:pt>
                <c:pt idx="95">
                  <c:v>238.81578947368419</c:v>
                </c:pt>
                <c:pt idx="96">
                  <c:v>234.64912280701756</c:v>
                </c:pt>
                <c:pt idx="97">
                  <c:v>238.15789473684208</c:v>
                </c:pt>
                <c:pt idx="98">
                  <c:v>234.86842105263156</c:v>
                </c:pt>
                <c:pt idx="99">
                  <c:v>232.45614035087718</c:v>
                </c:pt>
                <c:pt idx="100">
                  <c:v>231.7982456140351</c:v>
                </c:pt>
                <c:pt idx="101">
                  <c:v>229.16666666666666</c:v>
                </c:pt>
                <c:pt idx="102">
                  <c:v>232.45614035087718</c:v>
                </c:pt>
                <c:pt idx="103">
                  <c:v>230.26315789473682</c:v>
                </c:pt>
                <c:pt idx="104">
                  <c:v>232.23684210526315</c:v>
                </c:pt>
                <c:pt idx="105">
                  <c:v>232.89473684210526</c:v>
                </c:pt>
                <c:pt idx="106">
                  <c:v>232.89473684210526</c:v>
                </c:pt>
                <c:pt idx="107">
                  <c:v>233.55263157894734</c:v>
                </c:pt>
                <c:pt idx="108">
                  <c:v>233.33333333333334</c:v>
                </c:pt>
                <c:pt idx="109">
                  <c:v>231.7982456140351</c:v>
                </c:pt>
                <c:pt idx="110">
                  <c:v>230.7017543859649</c:v>
                </c:pt>
                <c:pt idx="111">
                  <c:v>230.7017543859649</c:v>
                </c:pt>
                <c:pt idx="112">
                  <c:v>228.72807017543857</c:v>
                </c:pt>
                <c:pt idx="113">
                  <c:v>223.46491228070175</c:v>
                </c:pt>
                <c:pt idx="114">
                  <c:v>226.31578947368419</c:v>
                </c:pt>
                <c:pt idx="115">
                  <c:v>228.50877192982458</c:v>
                </c:pt>
                <c:pt idx="116">
                  <c:v>229.16666666666666</c:v>
                </c:pt>
                <c:pt idx="117">
                  <c:v>228.72807017543857</c:v>
                </c:pt>
                <c:pt idx="118">
                  <c:v>227.19298245614033</c:v>
                </c:pt>
                <c:pt idx="119">
                  <c:v>226.75438596491227</c:v>
                </c:pt>
                <c:pt idx="120">
                  <c:v>227.41228070175436</c:v>
                </c:pt>
                <c:pt idx="121">
                  <c:v>225.21929824561403</c:v>
                </c:pt>
                <c:pt idx="122">
                  <c:v>223.90350877192981</c:v>
                </c:pt>
                <c:pt idx="123">
                  <c:v>223.46491228070175</c:v>
                </c:pt>
                <c:pt idx="124">
                  <c:v>221.05263157894734</c:v>
                </c:pt>
                <c:pt idx="125">
                  <c:v>218.42105263157893</c:v>
                </c:pt>
                <c:pt idx="126">
                  <c:v>217.54385964912282</c:v>
                </c:pt>
                <c:pt idx="127">
                  <c:v>219.95614035087718</c:v>
                </c:pt>
                <c:pt idx="128">
                  <c:v>217.76315789473682</c:v>
                </c:pt>
                <c:pt idx="129">
                  <c:v>215.78947368421052</c:v>
                </c:pt>
                <c:pt idx="130">
                  <c:v>212.93859649122803</c:v>
                </c:pt>
                <c:pt idx="131">
                  <c:v>212.5</c:v>
                </c:pt>
                <c:pt idx="132">
                  <c:v>210.74561403508773</c:v>
                </c:pt>
                <c:pt idx="133">
                  <c:v>209.64912280701751</c:v>
                </c:pt>
                <c:pt idx="134">
                  <c:v>210.52631578947367</c:v>
                </c:pt>
                <c:pt idx="135">
                  <c:v>210.96491228070175</c:v>
                </c:pt>
                <c:pt idx="136">
                  <c:v>210.30701754385967</c:v>
                </c:pt>
                <c:pt idx="137">
                  <c:v>207.89473684210526</c:v>
                </c:pt>
                <c:pt idx="138">
                  <c:v>208.7719298245614</c:v>
                </c:pt>
                <c:pt idx="139">
                  <c:v>208.11403508771932</c:v>
                </c:pt>
                <c:pt idx="140">
                  <c:v>210.30701754385967</c:v>
                </c:pt>
                <c:pt idx="141">
                  <c:v>209.64912280701751</c:v>
                </c:pt>
                <c:pt idx="142">
                  <c:v>211.18421052631581</c:v>
                </c:pt>
                <c:pt idx="143">
                  <c:v>208.33333333333334</c:v>
                </c:pt>
                <c:pt idx="144">
                  <c:v>207.01754385964915</c:v>
                </c:pt>
                <c:pt idx="145">
                  <c:v>205.7017543859649</c:v>
                </c:pt>
                <c:pt idx="146">
                  <c:v>205.04385964912282</c:v>
                </c:pt>
                <c:pt idx="147">
                  <c:v>205.7017543859649</c:v>
                </c:pt>
                <c:pt idx="148">
                  <c:v>204.60526315789474</c:v>
                </c:pt>
                <c:pt idx="149">
                  <c:v>202.41228070175436</c:v>
                </c:pt>
                <c:pt idx="150">
                  <c:v>205.26315789473682</c:v>
                </c:pt>
                <c:pt idx="151">
                  <c:v>201.09649122807016</c:v>
                </c:pt>
                <c:pt idx="152">
                  <c:v>200.87719298245611</c:v>
                </c:pt>
                <c:pt idx="153">
                  <c:v>200.21929824561403</c:v>
                </c:pt>
                <c:pt idx="154">
                  <c:v>205.04385964912282</c:v>
                </c:pt>
                <c:pt idx="155">
                  <c:v>207.89473684210526</c:v>
                </c:pt>
                <c:pt idx="156">
                  <c:v>208.33333333333334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'[640105 (1).xls]health'!$H$2</c:f>
              <c:strCache>
                <c:ptCount val="1"/>
                <c:pt idx="0">
                  <c:v>CPI</c:v>
                </c:pt>
              </c:strCache>
            </c:strRef>
          </c:tx>
          <c:spPr>
            <a:ln w="38100" cmpd="sng">
              <a:solidFill>
                <a:srgbClr val="78A22F"/>
              </a:solidFill>
              <a:prstDash val="solid"/>
            </a:ln>
            <a:effectLst/>
          </c:spPr>
          <c:marker>
            <c:symbol val="none"/>
          </c:marker>
          <c:cat>
            <c:numRef>
              <c:f>'[640105 (1).xls]health'!$E$3:$E$159</c:f>
              <c:numCache>
                <c:formatCode>mmm\-yyyy</c:formatCode>
                <c:ptCount val="157"/>
                <c:pt idx="0">
                  <c:v>29465</c:v>
                </c:pt>
                <c:pt idx="1">
                  <c:v>29556</c:v>
                </c:pt>
                <c:pt idx="2">
                  <c:v>29646</c:v>
                </c:pt>
                <c:pt idx="3">
                  <c:v>29738</c:v>
                </c:pt>
                <c:pt idx="4">
                  <c:v>29830</c:v>
                </c:pt>
                <c:pt idx="5">
                  <c:v>29921</c:v>
                </c:pt>
                <c:pt idx="6">
                  <c:v>30011</c:v>
                </c:pt>
                <c:pt idx="7">
                  <c:v>30103</c:v>
                </c:pt>
                <c:pt idx="8">
                  <c:v>30195</c:v>
                </c:pt>
                <c:pt idx="9">
                  <c:v>30286</c:v>
                </c:pt>
                <c:pt idx="10">
                  <c:v>30376</c:v>
                </c:pt>
                <c:pt idx="11">
                  <c:v>30468</c:v>
                </c:pt>
                <c:pt idx="12">
                  <c:v>30560</c:v>
                </c:pt>
                <c:pt idx="13">
                  <c:v>30651</c:v>
                </c:pt>
                <c:pt idx="14">
                  <c:v>30742</c:v>
                </c:pt>
                <c:pt idx="15">
                  <c:v>30834</c:v>
                </c:pt>
                <c:pt idx="16">
                  <c:v>30926</c:v>
                </c:pt>
                <c:pt idx="17">
                  <c:v>31017</c:v>
                </c:pt>
                <c:pt idx="18">
                  <c:v>31107</c:v>
                </c:pt>
                <c:pt idx="19">
                  <c:v>31199</c:v>
                </c:pt>
                <c:pt idx="20">
                  <c:v>31291</c:v>
                </c:pt>
                <c:pt idx="21">
                  <c:v>31382</c:v>
                </c:pt>
                <c:pt idx="22">
                  <c:v>31472</c:v>
                </c:pt>
                <c:pt idx="23">
                  <c:v>31564</c:v>
                </c:pt>
                <c:pt idx="24">
                  <c:v>31656</c:v>
                </c:pt>
                <c:pt idx="25">
                  <c:v>31747</c:v>
                </c:pt>
                <c:pt idx="26">
                  <c:v>31837</c:v>
                </c:pt>
                <c:pt idx="27">
                  <c:v>31929</c:v>
                </c:pt>
                <c:pt idx="28">
                  <c:v>32021</c:v>
                </c:pt>
                <c:pt idx="29">
                  <c:v>32112</c:v>
                </c:pt>
                <c:pt idx="30">
                  <c:v>32203</c:v>
                </c:pt>
                <c:pt idx="31">
                  <c:v>32295</c:v>
                </c:pt>
                <c:pt idx="32">
                  <c:v>32387</c:v>
                </c:pt>
                <c:pt idx="33">
                  <c:v>32478</c:v>
                </c:pt>
                <c:pt idx="34">
                  <c:v>32568</c:v>
                </c:pt>
                <c:pt idx="35">
                  <c:v>32660</c:v>
                </c:pt>
                <c:pt idx="36">
                  <c:v>32752</c:v>
                </c:pt>
                <c:pt idx="37">
                  <c:v>32843</c:v>
                </c:pt>
                <c:pt idx="38">
                  <c:v>32933</c:v>
                </c:pt>
                <c:pt idx="39">
                  <c:v>33025</c:v>
                </c:pt>
                <c:pt idx="40">
                  <c:v>33117</c:v>
                </c:pt>
                <c:pt idx="41">
                  <c:v>33208</c:v>
                </c:pt>
                <c:pt idx="42">
                  <c:v>33298</c:v>
                </c:pt>
                <c:pt idx="43">
                  <c:v>33390</c:v>
                </c:pt>
                <c:pt idx="44">
                  <c:v>33482</c:v>
                </c:pt>
                <c:pt idx="45">
                  <c:v>33573</c:v>
                </c:pt>
                <c:pt idx="46">
                  <c:v>33664</c:v>
                </c:pt>
                <c:pt idx="47">
                  <c:v>33756</c:v>
                </c:pt>
                <c:pt idx="48">
                  <c:v>33848</c:v>
                </c:pt>
                <c:pt idx="49">
                  <c:v>33939</c:v>
                </c:pt>
                <c:pt idx="50">
                  <c:v>34029</c:v>
                </c:pt>
                <c:pt idx="51">
                  <c:v>34121</c:v>
                </c:pt>
                <c:pt idx="52">
                  <c:v>34213</c:v>
                </c:pt>
                <c:pt idx="53">
                  <c:v>34304</c:v>
                </c:pt>
                <c:pt idx="54">
                  <c:v>34394</c:v>
                </c:pt>
                <c:pt idx="55">
                  <c:v>34486</c:v>
                </c:pt>
                <c:pt idx="56">
                  <c:v>34578</c:v>
                </c:pt>
                <c:pt idx="57">
                  <c:v>34669</c:v>
                </c:pt>
                <c:pt idx="58">
                  <c:v>34759</c:v>
                </c:pt>
                <c:pt idx="59">
                  <c:v>34851</c:v>
                </c:pt>
                <c:pt idx="60">
                  <c:v>34943</c:v>
                </c:pt>
                <c:pt idx="61">
                  <c:v>35034</c:v>
                </c:pt>
                <c:pt idx="62">
                  <c:v>35125</c:v>
                </c:pt>
                <c:pt idx="63">
                  <c:v>35217</c:v>
                </c:pt>
                <c:pt idx="64">
                  <c:v>35309</c:v>
                </c:pt>
                <c:pt idx="65">
                  <c:v>35400</c:v>
                </c:pt>
                <c:pt idx="66">
                  <c:v>35490</c:v>
                </c:pt>
                <c:pt idx="67">
                  <c:v>35582</c:v>
                </c:pt>
                <c:pt idx="68">
                  <c:v>35674</c:v>
                </c:pt>
                <c:pt idx="69">
                  <c:v>35765</c:v>
                </c:pt>
                <c:pt idx="70">
                  <c:v>35855</c:v>
                </c:pt>
                <c:pt idx="71">
                  <c:v>35947</c:v>
                </c:pt>
                <c:pt idx="72">
                  <c:v>36039</c:v>
                </c:pt>
                <c:pt idx="73">
                  <c:v>36130</c:v>
                </c:pt>
                <c:pt idx="74">
                  <c:v>36220</c:v>
                </c:pt>
                <c:pt idx="75">
                  <c:v>36312</c:v>
                </c:pt>
                <c:pt idx="76">
                  <c:v>36404</c:v>
                </c:pt>
                <c:pt idx="77">
                  <c:v>36495</c:v>
                </c:pt>
                <c:pt idx="78">
                  <c:v>36586</c:v>
                </c:pt>
                <c:pt idx="79">
                  <c:v>36678</c:v>
                </c:pt>
                <c:pt idx="80">
                  <c:v>36770</c:v>
                </c:pt>
                <c:pt idx="81">
                  <c:v>36861</c:v>
                </c:pt>
                <c:pt idx="82">
                  <c:v>36951</c:v>
                </c:pt>
                <c:pt idx="83">
                  <c:v>37043</c:v>
                </c:pt>
                <c:pt idx="84">
                  <c:v>37135</c:v>
                </c:pt>
                <c:pt idx="85">
                  <c:v>37226</c:v>
                </c:pt>
                <c:pt idx="86">
                  <c:v>37316</c:v>
                </c:pt>
                <c:pt idx="87">
                  <c:v>37408</c:v>
                </c:pt>
                <c:pt idx="88">
                  <c:v>37500</c:v>
                </c:pt>
                <c:pt idx="89">
                  <c:v>37591</c:v>
                </c:pt>
                <c:pt idx="90">
                  <c:v>37681</c:v>
                </c:pt>
                <c:pt idx="91">
                  <c:v>37773</c:v>
                </c:pt>
                <c:pt idx="92">
                  <c:v>37865</c:v>
                </c:pt>
                <c:pt idx="93">
                  <c:v>37956</c:v>
                </c:pt>
                <c:pt idx="94">
                  <c:v>38047</c:v>
                </c:pt>
                <c:pt idx="95">
                  <c:v>38139</c:v>
                </c:pt>
                <c:pt idx="96">
                  <c:v>38231</c:v>
                </c:pt>
                <c:pt idx="97">
                  <c:v>38322</c:v>
                </c:pt>
                <c:pt idx="98">
                  <c:v>38412</c:v>
                </c:pt>
                <c:pt idx="99">
                  <c:v>38504</c:v>
                </c:pt>
                <c:pt idx="100">
                  <c:v>38596</c:v>
                </c:pt>
                <c:pt idx="101">
                  <c:v>38687</c:v>
                </c:pt>
                <c:pt idx="102">
                  <c:v>38777</c:v>
                </c:pt>
                <c:pt idx="103">
                  <c:v>38869</c:v>
                </c:pt>
                <c:pt idx="104">
                  <c:v>38961</c:v>
                </c:pt>
                <c:pt idx="105">
                  <c:v>39052</c:v>
                </c:pt>
                <c:pt idx="106">
                  <c:v>39142</c:v>
                </c:pt>
                <c:pt idx="107">
                  <c:v>39234</c:v>
                </c:pt>
                <c:pt idx="108">
                  <c:v>39326</c:v>
                </c:pt>
                <c:pt idx="109">
                  <c:v>39417</c:v>
                </c:pt>
                <c:pt idx="110">
                  <c:v>39508</c:v>
                </c:pt>
                <c:pt idx="111">
                  <c:v>39600</c:v>
                </c:pt>
                <c:pt idx="112">
                  <c:v>39692</c:v>
                </c:pt>
                <c:pt idx="113">
                  <c:v>39783</c:v>
                </c:pt>
                <c:pt idx="114">
                  <c:v>39873</c:v>
                </c:pt>
                <c:pt idx="115">
                  <c:v>39965</c:v>
                </c:pt>
                <c:pt idx="116">
                  <c:v>40057</c:v>
                </c:pt>
                <c:pt idx="117">
                  <c:v>40148</c:v>
                </c:pt>
                <c:pt idx="118">
                  <c:v>40238</c:v>
                </c:pt>
                <c:pt idx="119">
                  <c:v>40330</c:v>
                </c:pt>
                <c:pt idx="120">
                  <c:v>40422</c:v>
                </c:pt>
                <c:pt idx="121">
                  <c:v>40513</c:v>
                </c:pt>
                <c:pt idx="122">
                  <c:v>40603</c:v>
                </c:pt>
                <c:pt idx="123">
                  <c:v>40695</c:v>
                </c:pt>
                <c:pt idx="124">
                  <c:v>40787</c:v>
                </c:pt>
                <c:pt idx="125">
                  <c:v>40878</c:v>
                </c:pt>
                <c:pt idx="126">
                  <c:v>40969</c:v>
                </c:pt>
                <c:pt idx="127">
                  <c:v>41061</c:v>
                </c:pt>
                <c:pt idx="128">
                  <c:v>41153</c:v>
                </c:pt>
                <c:pt idx="129">
                  <c:v>41244</c:v>
                </c:pt>
                <c:pt idx="130">
                  <c:v>41334</c:v>
                </c:pt>
                <c:pt idx="131">
                  <c:v>41426</c:v>
                </c:pt>
                <c:pt idx="132">
                  <c:v>41518</c:v>
                </c:pt>
                <c:pt idx="133">
                  <c:v>41609</c:v>
                </c:pt>
                <c:pt idx="134">
                  <c:v>41699</c:v>
                </c:pt>
                <c:pt idx="135">
                  <c:v>41791</c:v>
                </c:pt>
                <c:pt idx="136">
                  <c:v>41883</c:v>
                </c:pt>
                <c:pt idx="137">
                  <c:v>41974</c:v>
                </c:pt>
                <c:pt idx="138">
                  <c:v>42064</c:v>
                </c:pt>
                <c:pt idx="139">
                  <c:v>42156</c:v>
                </c:pt>
                <c:pt idx="140">
                  <c:v>42248</c:v>
                </c:pt>
                <c:pt idx="141">
                  <c:v>42339</c:v>
                </c:pt>
                <c:pt idx="142">
                  <c:v>42430</c:v>
                </c:pt>
                <c:pt idx="143">
                  <c:v>42522</c:v>
                </c:pt>
                <c:pt idx="144">
                  <c:v>42614</c:v>
                </c:pt>
                <c:pt idx="145">
                  <c:v>42705</c:v>
                </c:pt>
                <c:pt idx="146">
                  <c:v>42795</c:v>
                </c:pt>
                <c:pt idx="147">
                  <c:v>42887</c:v>
                </c:pt>
                <c:pt idx="148">
                  <c:v>42979</c:v>
                </c:pt>
                <c:pt idx="149">
                  <c:v>43070</c:v>
                </c:pt>
                <c:pt idx="150">
                  <c:v>43160</c:v>
                </c:pt>
                <c:pt idx="151">
                  <c:v>43252</c:v>
                </c:pt>
                <c:pt idx="152">
                  <c:v>43344</c:v>
                </c:pt>
                <c:pt idx="153">
                  <c:v>43435</c:v>
                </c:pt>
                <c:pt idx="154">
                  <c:v>43525</c:v>
                </c:pt>
                <c:pt idx="155">
                  <c:v>43617</c:v>
                </c:pt>
                <c:pt idx="156">
                  <c:v>43709</c:v>
                </c:pt>
              </c:numCache>
            </c:numRef>
          </c:cat>
          <c:val>
            <c:numRef>
              <c:f>'[640105 (1).xls]health'!$H$3:$H$159</c:f>
              <c:numCache>
                <c:formatCode>General</c:formatCode>
                <c:ptCount val="157"/>
                <c:pt idx="0">
                  <c:v>100</c:v>
                </c:pt>
                <c:pt idx="1">
                  <c:v>102.25563909774435</c:v>
                </c:pt>
                <c:pt idx="2">
                  <c:v>104.51127819548871</c:v>
                </c:pt>
                <c:pt idx="3">
                  <c:v>106.76691729323306</c:v>
                </c:pt>
                <c:pt idx="4">
                  <c:v>109.02255639097744</c:v>
                </c:pt>
                <c:pt idx="5">
                  <c:v>113.53383458646616</c:v>
                </c:pt>
                <c:pt idx="6">
                  <c:v>115.78947368421053</c:v>
                </c:pt>
                <c:pt idx="7">
                  <c:v>118.42105263157893</c:v>
                </c:pt>
                <c:pt idx="8">
                  <c:v>122.55639097744361</c:v>
                </c:pt>
                <c:pt idx="9">
                  <c:v>126.31578947368421</c:v>
                </c:pt>
                <c:pt idx="10">
                  <c:v>128.9473684210526</c:v>
                </c:pt>
                <c:pt idx="11">
                  <c:v>131.57894736842104</c:v>
                </c:pt>
                <c:pt idx="12">
                  <c:v>133.8345864661654</c:v>
                </c:pt>
                <c:pt idx="13">
                  <c:v>137.21804511278194</c:v>
                </c:pt>
                <c:pt idx="14">
                  <c:v>136.46616541353382</c:v>
                </c:pt>
                <c:pt idx="15">
                  <c:v>136.84210526315786</c:v>
                </c:pt>
                <c:pt idx="16">
                  <c:v>138.72180451127818</c:v>
                </c:pt>
                <c:pt idx="17">
                  <c:v>140.6015037593985</c:v>
                </c:pt>
                <c:pt idx="18">
                  <c:v>142.48120300751879</c:v>
                </c:pt>
                <c:pt idx="19">
                  <c:v>145.86466165413532</c:v>
                </c:pt>
                <c:pt idx="20">
                  <c:v>149.24812030075188</c:v>
                </c:pt>
                <c:pt idx="21">
                  <c:v>152.25563909774436</c:v>
                </c:pt>
                <c:pt idx="22">
                  <c:v>155.6390977443609</c:v>
                </c:pt>
                <c:pt idx="23">
                  <c:v>158.27067669172931</c:v>
                </c:pt>
                <c:pt idx="24">
                  <c:v>162.40601503759399</c:v>
                </c:pt>
                <c:pt idx="25">
                  <c:v>166.91729323308269</c:v>
                </c:pt>
                <c:pt idx="26">
                  <c:v>170.30075187969922</c:v>
                </c:pt>
                <c:pt idx="27">
                  <c:v>172.93233082706766</c:v>
                </c:pt>
                <c:pt idx="28">
                  <c:v>175.93984962406012</c:v>
                </c:pt>
                <c:pt idx="29">
                  <c:v>178.94736842105263</c:v>
                </c:pt>
                <c:pt idx="30">
                  <c:v>181.95488721804509</c:v>
                </c:pt>
                <c:pt idx="31">
                  <c:v>185.33834586466162</c:v>
                </c:pt>
                <c:pt idx="32">
                  <c:v>188.72180451127821</c:v>
                </c:pt>
                <c:pt idx="33">
                  <c:v>192.48120300751879</c:v>
                </c:pt>
                <c:pt idx="34">
                  <c:v>194.36090225563908</c:v>
                </c:pt>
                <c:pt idx="35">
                  <c:v>199.24812030075188</c:v>
                </c:pt>
                <c:pt idx="36">
                  <c:v>203.75939849624061</c:v>
                </c:pt>
                <c:pt idx="37">
                  <c:v>207.51879699248121</c:v>
                </c:pt>
                <c:pt idx="38">
                  <c:v>211.27819548872182</c:v>
                </c:pt>
                <c:pt idx="39">
                  <c:v>214.66165413533832</c:v>
                </c:pt>
                <c:pt idx="40">
                  <c:v>216.1654135338346</c:v>
                </c:pt>
                <c:pt idx="41">
                  <c:v>221.80451127819549</c:v>
                </c:pt>
                <c:pt idx="42">
                  <c:v>221.42857142857139</c:v>
                </c:pt>
                <c:pt idx="43">
                  <c:v>221.80451127819549</c:v>
                </c:pt>
                <c:pt idx="44">
                  <c:v>222.93233082706766</c:v>
                </c:pt>
                <c:pt idx="45">
                  <c:v>225.18796992481199</c:v>
                </c:pt>
                <c:pt idx="46">
                  <c:v>225.18796992481199</c:v>
                </c:pt>
                <c:pt idx="47">
                  <c:v>224.4360902255639</c:v>
                </c:pt>
                <c:pt idx="48">
                  <c:v>224.81203007518795</c:v>
                </c:pt>
                <c:pt idx="49">
                  <c:v>225.93984962406014</c:v>
                </c:pt>
                <c:pt idx="50">
                  <c:v>227.81954887218046</c:v>
                </c:pt>
                <c:pt idx="51">
                  <c:v>228.57142857142856</c:v>
                </c:pt>
                <c:pt idx="52">
                  <c:v>229.69924812030075</c:v>
                </c:pt>
                <c:pt idx="53">
                  <c:v>230.0751879699248</c:v>
                </c:pt>
                <c:pt idx="54">
                  <c:v>231.20300751879697</c:v>
                </c:pt>
                <c:pt idx="55">
                  <c:v>232.70676691729321</c:v>
                </c:pt>
                <c:pt idx="56">
                  <c:v>234.21052631578948</c:v>
                </c:pt>
                <c:pt idx="57">
                  <c:v>236.09022556390977</c:v>
                </c:pt>
                <c:pt idx="58">
                  <c:v>239.84962406015035</c:v>
                </c:pt>
                <c:pt idx="59">
                  <c:v>243.23308270676694</c:v>
                </c:pt>
                <c:pt idx="60">
                  <c:v>246.24060150375939</c:v>
                </c:pt>
                <c:pt idx="61">
                  <c:v>248.12030075187971</c:v>
                </c:pt>
                <c:pt idx="62">
                  <c:v>248.8721804511278</c:v>
                </c:pt>
                <c:pt idx="63">
                  <c:v>250.75187969924809</c:v>
                </c:pt>
                <c:pt idx="64">
                  <c:v>251.50375939849624</c:v>
                </c:pt>
                <c:pt idx="65">
                  <c:v>251.87969924812029</c:v>
                </c:pt>
                <c:pt idx="66">
                  <c:v>252.25563909774431</c:v>
                </c:pt>
                <c:pt idx="67">
                  <c:v>251.50375939849624</c:v>
                </c:pt>
                <c:pt idx="68">
                  <c:v>250.37593984962402</c:v>
                </c:pt>
                <c:pt idx="69">
                  <c:v>251.12781954887217</c:v>
                </c:pt>
                <c:pt idx="70">
                  <c:v>251.87969924812029</c:v>
                </c:pt>
                <c:pt idx="71">
                  <c:v>253.38345864661656</c:v>
                </c:pt>
                <c:pt idx="72">
                  <c:v>253.75939849624061</c:v>
                </c:pt>
                <c:pt idx="73">
                  <c:v>254.88721804511277</c:v>
                </c:pt>
                <c:pt idx="74">
                  <c:v>254.88721804511277</c:v>
                </c:pt>
                <c:pt idx="75">
                  <c:v>256.01503759398491</c:v>
                </c:pt>
                <c:pt idx="76">
                  <c:v>258.27067669172931</c:v>
                </c:pt>
                <c:pt idx="77">
                  <c:v>259.77443609022555</c:v>
                </c:pt>
                <c:pt idx="78">
                  <c:v>262.03007518796994</c:v>
                </c:pt>
                <c:pt idx="79">
                  <c:v>263.90977443609023</c:v>
                </c:pt>
                <c:pt idx="80">
                  <c:v>274.06015037593983</c:v>
                </c:pt>
                <c:pt idx="81">
                  <c:v>274.81203007518798</c:v>
                </c:pt>
                <c:pt idx="82">
                  <c:v>277.81954887218046</c:v>
                </c:pt>
                <c:pt idx="83">
                  <c:v>280.0751879699248</c:v>
                </c:pt>
                <c:pt idx="84">
                  <c:v>280.82706766917289</c:v>
                </c:pt>
                <c:pt idx="85">
                  <c:v>283.45864661654139</c:v>
                </c:pt>
                <c:pt idx="86">
                  <c:v>286.09022556390971</c:v>
                </c:pt>
                <c:pt idx="87">
                  <c:v>287.96992481203006</c:v>
                </c:pt>
                <c:pt idx="88">
                  <c:v>289.84962406015035</c:v>
                </c:pt>
                <c:pt idx="89">
                  <c:v>291.72932330827064</c:v>
                </c:pt>
                <c:pt idx="90">
                  <c:v>295.48872180451127</c:v>
                </c:pt>
                <c:pt idx="91">
                  <c:v>295.48872180451127</c:v>
                </c:pt>
                <c:pt idx="92">
                  <c:v>297.36842105263156</c:v>
                </c:pt>
                <c:pt idx="93">
                  <c:v>298.8721804511278</c:v>
                </c:pt>
                <c:pt idx="94">
                  <c:v>301.50375939849624</c:v>
                </c:pt>
                <c:pt idx="95">
                  <c:v>303.00751879699249</c:v>
                </c:pt>
                <c:pt idx="96">
                  <c:v>304.13533834586468</c:v>
                </c:pt>
                <c:pt idx="97">
                  <c:v>306.39097744360902</c:v>
                </c:pt>
                <c:pt idx="98">
                  <c:v>308.6466165413533</c:v>
                </c:pt>
                <c:pt idx="99">
                  <c:v>310.52631578947364</c:v>
                </c:pt>
                <c:pt idx="100">
                  <c:v>313.53383458646618</c:v>
                </c:pt>
                <c:pt idx="101">
                  <c:v>315.03759398496237</c:v>
                </c:pt>
                <c:pt idx="102">
                  <c:v>317.66917293233081</c:v>
                </c:pt>
                <c:pt idx="103">
                  <c:v>322.93233082706769</c:v>
                </c:pt>
                <c:pt idx="104">
                  <c:v>325.93984962406017</c:v>
                </c:pt>
                <c:pt idx="105">
                  <c:v>325.56390977443607</c:v>
                </c:pt>
                <c:pt idx="106">
                  <c:v>325.56390977443607</c:v>
                </c:pt>
                <c:pt idx="107">
                  <c:v>329.69924812030075</c:v>
                </c:pt>
                <c:pt idx="108">
                  <c:v>331.95488721804509</c:v>
                </c:pt>
                <c:pt idx="109">
                  <c:v>334.96240601503757</c:v>
                </c:pt>
                <c:pt idx="110">
                  <c:v>339.4736842105263</c:v>
                </c:pt>
                <c:pt idx="111">
                  <c:v>344.36090225563902</c:v>
                </c:pt>
                <c:pt idx="112">
                  <c:v>348.49624060150376</c:v>
                </c:pt>
                <c:pt idx="113">
                  <c:v>347.36842105263162</c:v>
                </c:pt>
                <c:pt idx="114">
                  <c:v>347.74436090225561</c:v>
                </c:pt>
                <c:pt idx="115">
                  <c:v>349.24812030075191</c:v>
                </c:pt>
                <c:pt idx="116">
                  <c:v>352.63157894736838</c:v>
                </c:pt>
                <c:pt idx="117">
                  <c:v>354.51127819548873</c:v>
                </c:pt>
                <c:pt idx="118">
                  <c:v>357.89473684210526</c:v>
                </c:pt>
                <c:pt idx="119">
                  <c:v>360.1503759398496</c:v>
                </c:pt>
                <c:pt idx="120">
                  <c:v>362.78195488721803</c:v>
                </c:pt>
                <c:pt idx="121">
                  <c:v>364.28571428571428</c:v>
                </c:pt>
                <c:pt idx="122">
                  <c:v>369.5488721804511</c:v>
                </c:pt>
                <c:pt idx="123">
                  <c:v>372.93233082706763</c:v>
                </c:pt>
                <c:pt idx="124">
                  <c:v>375.18796992481202</c:v>
                </c:pt>
                <c:pt idx="125">
                  <c:v>375.18796992481202</c:v>
                </c:pt>
                <c:pt idx="126">
                  <c:v>375.56390977443613</c:v>
                </c:pt>
                <c:pt idx="127">
                  <c:v>377.44360902255642</c:v>
                </c:pt>
                <c:pt idx="128">
                  <c:v>382.70676691729324</c:v>
                </c:pt>
                <c:pt idx="129">
                  <c:v>383.45864661654133</c:v>
                </c:pt>
                <c:pt idx="130">
                  <c:v>384.96240601503757</c:v>
                </c:pt>
                <c:pt idx="131">
                  <c:v>386.46616541353382</c:v>
                </c:pt>
                <c:pt idx="132">
                  <c:v>390.97744360902254</c:v>
                </c:pt>
                <c:pt idx="133">
                  <c:v>393.98496240601497</c:v>
                </c:pt>
                <c:pt idx="134">
                  <c:v>396.24060150375942</c:v>
                </c:pt>
                <c:pt idx="135">
                  <c:v>398.12030075187971</c:v>
                </c:pt>
                <c:pt idx="136">
                  <c:v>400</c:v>
                </c:pt>
                <c:pt idx="137">
                  <c:v>400.75187969924809</c:v>
                </c:pt>
                <c:pt idx="138">
                  <c:v>401.50375939849619</c:v>
                </c:pt>
                <c:pt idx="139">
                  <c:v>404.13533834586462</c:v>
                </c:pt>
                <c:pt idx="140">
                  <c:v>406.01503759398491</c:v>
                </c:pt>
                <c:pt idx="141">
                  <c:v>407.51879699248121</c:v>
                </c:pt>
                <c:pt idx="142">
                  <c:v>406.76691729323312</c:v>
                </c:pt>
                <c:pt idx="143">
                  <c:v>408.27067669172931</c:v>
                </c:pt>
                <c:pt idx="144">
                  <c:v>411.27819548872185</c:v>
                </c:pt>
                <c:pt idx="145">
                  <c:v>413.53383458646613</c:v>
                </c:pt>
                <c:pt idx="146">
                  <c:v>415.41353383458642</c:v>
                </c:pt>
                <c:pt idx="147">
                  <c:v>416.16541353383457</c:v>
                </c:pt>
                <c:pt idx="148">
                  <c:v>418.79699248120301</c:v>
                </c:pt>
                <c:pt idx="149">
                  <c:v>421.42857142857133</c:v>
                </c:pt>
                <c:pt idx="150">
                  <c:v>423.30827067669168</c:v>
                </c:pt>
                <c:pt idx="151">
                  <c:v>424.81203007518798</c:v>
                </c:pt>
                <c:pt idx="152">
                  <c:v>426.69172932330827</c:v>
                </c:pt>
                <c:pt idx="153">
                  <c:v>428.94736842105254</c:v>
                </c:pt>
                <c:pt idx="154">
                  <c:v>428.94736842105254</c:v>
                </c:pt>
                <c:pt idx="155">
                  <c:v>431.57894736842104</c:v>
                </c:pt>
                <c:pt idx="156">
                  <c:v>433.83458646616538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670384"/>
        <c:axId val="408671560"/>
      </c:lineChart>
      <c:dateAx>
        <c:axId val="408670384"/>
        <c:scaling>
          <c:orientation val="minMax"/>
        </c:scaling>
        <c:delete val="0"/>
        <c:axPos val="b"/>
        <c:numFmt formatCode="mmm\-yyyy" sourceLinked="1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408671560"/>
        <c:crosses val="autoZero"/>
        <c:auto val="1"/>
        <c:lblOffset val="100"/>
        <c:baseTimeUnit val="months"/>
        <c:majorUnit val="36"/>
        <c:majorTimeUnit val="months"/>
      </c:dateAx>
      <c:valAx>
        <c:axId val="4086715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AU" dirty="0" smtClean="0"/>
                  <a:t>Index (Sep 1980=100)</a:t>
                </a:r>
                <a:endParaRPr lang="en-AU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crossAx val="408670384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spc="20" baseline="0">
          <a:latin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Australia</c:v>
                </c:pt>
              </c:strCache>
            </c:strRef>
          </c:tx>
          <c:spPr>
            <a:ln w="47625">
              <a:solidFill>
                <a:srgbClr val="66BCDB"/>
              </a:solidFill>
            </a:ln>
          </c:spPr>
          <c:marker>
            <c:symbol val="none"/>
          </c:marker>
          <c:cat>
            <c:numRef>
              <c:f>Sheet2!$A$3:$A$50</c:f>
              <c:numCache>
                <c:formatCode>General</c:formatCode>
                <c:ptCount val="4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</c:numCache>
            </c:numRef>
          </c:cat>
          <c:val>
            <c:numRef>
              <c:f>Sheet2!$B$3:$B$50</c:f>
              <c:numCache>
                <c:formatCode>0.0</c:formatCode>
                <c:ptCount val="48"/>
                <c:pt idx="0">
                  <c:v>4.5469999999999997</c:v>
                </c:pt>
                <c:pt idx="1">
                  <c:v>4.5469999999999997</c:v>
                </c:pt>
                <c:pt idx="2">
                  <c:v>4.5110000000000001</c:v>
                </c:pt>
                <c:pt idx="3">
                  <c:v>5.1120000000000001</c:v>
                </c:pt>
                <c:pt idx="4">
                  <c:v>5.76</c:v>
                </c:pt>
                <c:pt idx="5">
                  <c:v>5.7770000000000001</c:v>
                </c:pt>
                <c:pt idx="6">
                  <c:v>6.0759999999999996</c:v>
                </c:pt>
                <c:pt idx="7">
                  <c:v>5.9379999999999997</c:v>
                </c:pt>
                <c:pt idx="8">
                  <c:v>5.8280000000000003</c:v>
                </c:pt>
                <c:pt idx="9">
                  <c:v>5.83</c:v>
                </c:pt>
                <c:pt idx="10">
                  <c:v>5.8390000000000004</c:v>
                </c:pt>
                <c:pt idx="11">
                  <c:v>6.1059999999999999</c:v>
                </c:pt>
                <c:pt idx="12">
                  <c:v>6.0519999999999996</c:v>
                </c:pt>
                <c:pt idx="13">
                  <c:v>6.024</c:v>
                </c:pt>
                <c:pt idx="14">
                  <c:v>6.0750000000000002</c:v>
                </c:pt>
                <c:pt idx="15">
                  <c:v>6.274</c:v>
                </c:pt>
                <c:pt idx="16">
                  <c:v>6.1120000000000001</c:v>
                </c:pt>
                <c:pt idx="17">
                  <c:v>6.0670000000000002</c:v>
                </c:pt>
                <c:pt idx="18">
                  <c:v>6.12</c:v>
                </c:pt>
                <c:pt idx="19">
                  <c:v>6.48</c:v>
                </c:pt>
                <c:pt idx="20">
                  <c:v>6.7759999999999998</c:v>
                </c:pt>
                <c:pt idx="21">
                  <c:v>6.8410000000000002</c:v>
                </c:pt>
                <c:pt idx="22">
                  <c:v>6.8570000000000002</c:v>
                </c:pt>
                <c:pt idx="23">
                  <c:v>6.8890000000000002</c:v>
                </c:pt>
                <c:pt idx="24">
                  <c:v>6.9349999999999996</c:v>
                </c:pt>
                <c:pt idx="25">
                  <c:v>7.0739999999999998</c:v>
                </c:pt>
                <c:pt idx="26">
                  <c:v>7.0880000000000001</c:v>
                </c:pt>
                <c:pt idx="27">
                  <c:v>7.2439999999999998</c:v>
                </c:pt>
                <c:pt idx="28">
                  <c:v>7.3310000000000004</c:v>
                </c:pt>
                <c:pt idx="29">
                  <c:v>7.6139999999999999</c:v>
                </c:pt>
                <c:pt idx="30">
                  <c:v>7.6959999999999997</c:v>
                </c:pt>
                <c:pt idx="31">
                  <c:v>7.8929999999999998</c:v>
                </c:pt>
                <c:pt idx="32">
                  <c:v>7.9039999999999999</c:v>
                </c:pt>
                <c:pt idx="33">
                  <c:v>8.109</c:v>
                </c:pt>
                <c:pt idx="34">
                  <c:v>7.99</c:v>
                </c:pt>
                <c:pt idx="35">
                  <c:v>7.9889999999999999</c:v>
                </c:pt>
                <c:pt idx="36">
                  <c:v>8.0679999999999996</c:v>
                </c:pt>
                <c:pt idx="37">
                  <c:v>8.2560000000000002</c:v>
                </c:pt>
                <c:pt idx="38">
                  <c:v>8.5630000000000006</c:v>
                </c:pt>
                <c:pt idx="39">
                  <c:v>8.4309999999999992</c:v>
                </c:pt>
                <c:pt idx="40">
                  <c:v>8.5419999999999998</c:v>
                </c:pt>
                <c:pt idx="41">
                  <c:v>8.6760000000000002</c:v>
                </c:pt>
                <c:pt idx="42">
                  <c:v>8.7590000000000003</c:v>
                </c:pt>
                <c:pt idx="43">
                  <c:v>9.0380000000000003</c:v>
                </c:pt>
                <c:pt idx="44">
                  <c:v>9.3149999999999995</c:v>
                </c:pt>
                <c:pt idx="45">
                  <c:v>9.1959999999999997</c:v>
                </c:pt>
                <c:pt idx="46">
                  <c:v>9.2059999999999995</c:v>
                </c:pt>
                <c:pt idx="47">
                  <c:v>9.2520000000000007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673128"/>
        <c:axId val="408669208"/>
      </c:lineChart>
      <c:catAx>
        <c:axId val="408673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08669208"/>
        <c:crosses val="autoZero"/>
        <c:auto val="1"/>
        <c:lblAlgn val="ctr"/>
        <c:lblOffset val="100"/>
        <c:tickLblSkip val="3"/>
        <c:noMultiLvlLbl val="0"/>
      </c:catAx>
      <c:valAx>
        <c:axId val="408669208"/>
        <c:scaling>
          <c:orientation val="minMax"/>
          <c:min val="4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AU" sz="1200"/>
                  <a:t>Health spending to GDP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408673128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 spc="20" baseline="0">
          <a:latin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76329205988475E-2"/>
          <c:y val="3.3847733598070834E-2"/>
          <c:w val="0.88014719262898766"/>
          <c:h val="0.73333142317578659"/>
        </c:manualLayout>
      </c:layout>
      <c:lineChart>
        <c:grouping val="standard"/>
        <c:varyColors val="0"/>
        <c:ser>
          <c:idx val="1"/>
          <c:order val="0"/>
          <c:tx>
            <c:strRef>
              <c:f>'Table S6.1'!$K$4</c:f>
              <c:strCache>
                <c:ptCount val="1"/>
                <c:pt idx="0">
                  <c:v>0 (birth)</c:v>
                </c:pt>
              </c:strCache>
            </c:strRef>
          </c:tx>
          <c:marker>
            <c:symbol val="none"/>
          </c:marker>
          <c:cat>
            <c:strRef>
              <c:f>'Table S6.1'!$A$5:$A$41</c:f>
              <c:strCache>
                <c:ptCount val="37"/>
                <c:pt idx="0">
                  <c:v>1881–1890</c:v>
                </c:pt>
                <c:pt idx="1">
                  <c:v>1891–1900</c:v>
                </c:pt>
                <c:pt idx="2">
                  <c:v>1901–1910</c:v>
                </c:pt>
                <c:pt idx="3">
                  <c:v>1920–1922</c:v>
                </c:pt>
                <c:pt idx="4">
                  <c:v>1932–1934</c:v>
                </c:pt>
                <c:pt idx="5">
                  <c:v>1946–1948</c:v>
                </c:pt>
                <c:pt idx="6">
                  <c:v>1953–1955</c:v>
                </c:pt>
                <c:pt idx="7">
                  <c:v>1960–1962</c:v>
                </c:pt>
                <c:pt idx="8">
                  <c:v>1965–1967</c:v>
                </c:pt>
                <c:pt idx="9">
                  <c:v>1970–1972</c:v>
                </c:pt>
                <c:pt idx="10">
                  <c:v>1975–1977</c:v>
                </c:pt>
                <c:pt idx="11">
                  <c:v>1980–1982</c:v>
                </c:pt>
                <c:pt idx="12">
                  <c:v>1985–1987</c:v>
                </c:pt>
                <c:pt idx="13">
                  <c:v>1990–1992</c:v>
                </c:pt>
                <c:pt idx="14">
                  <c:v>1993–1995</c:v>
                </c:pt>
                <c:pt idx="15">
                  <c:v>1994–1996</c:v>
                </c:pt>
                <c:pt idx="16">
                  <c:v>1995–1997</c:v>
                </c:pt>
                <c:pt idx="17">
                  <c:v>1996–1998</c:v>
                </c:pt>
                <c:pt idx="18">
                  <c:v>1997–1999</c:v>
                </c:pt>
                <c:pt idx="19">
                  <c:v>1998–2000</c:v>
                </c:pt>
                <c:pt idx="20">
                  <c:v>1999–2001</c:v>
                </c:pt>
                <c:pt idx="21">
                  <c:v>2000–2002</c:v>
                </c:pt>
                <c:pt idx="22">
                  <c:v>2001–2003</c:v>
                </c:pt>
                <c:pt idx="23">
                  <c:v>2002–2004</c:v>
                </c:pt>
                <c:pt idx="24">
                  <c:v>2003–2005</c:v>
                </c:pt>
                <c:pt idx="25">
                  <c:v>2004–2006</c:v>
                </c:pt>
                <c:pt idx="26">
                  <c:v>2005–2007</c:v>
                </c:pt>
                <c:pt idx="27">
                  <c:v>2006–2008</c:v>
                </c:pt>
                <c:pt idx="28">
                  <c:v>2007–2009</c:v>
                </c:pt>
                <c:pt idx="29">
                  <c:v>2008–2010</c:v>
                </c:pt>
                <c:pt idx="30">
                  <c:v>2009–2011</c:v>
                </c:pt>
                <c:pt idx="31">
                  <c:v>2010–2012</c:v>
                </c:pt>
                <c:pt idx="32">
                  <c:v>2011–2013</c:v>
                </c:pt>
                <c:pt idx="33">
                  <c:v>2012–2014</c:v>
                </c:pt>
                <c:pt idx="34">
                  <c:v>2013–2015</c:v>
                </c:pt>
                <c:pt idx="35">
                  <c:v>2014–2016</c:v>
                </c:pt>
                <c:pt idx="36">
                  <c:v>2015–2017</c:v>
                </c:pt>
              </c:strCache>
            </c:strRef>
          </c:cat>
          <c:val>
            <c:numRef>
              <c:f>'Table S6.1'!$K$5:$K$41</c:f>
              <c:numCache>
                <c:formatCode>0.0</c:formatCode>
                <c:ptCount val="37"/>
                <c:pt idx="0">
                  <c:v>50.8</c:v>
                </c:pt>
                <c:pt idx="1">
                  <c:v>54.8</c:v>
                </c:pt>
                <c:pt idx="2">
                  <c:v>58.8</c:v>
                </c:pt>
                <c:pt idx="3">
                  <c:v>63.3</c:v>
                </c:pt>
                <c:pt idx="4">
                  <c:v>67.099999999999994</c:v>
                </c:pt>
                <c:pt idx="5">
                  <c:v>70.599999999999994</c:v>
                </c:pt>
                <c:pt idx="6">
                  <c:v>72.8</c:v>
                </c:pt>
                <c:pt idx="7">
                  <c:v>74.2</c:v>
                </c:pt>
                <c:pt idx="8">
                  <c:v>74.2</c:v>
                </c:pt>
                <c:pt idx="9">
                  <c:v>74.5</c:v>
                </c:pt>
                <c:pt idx="10">
                  <c:v>76.599999999999994</c:v>
                </c:pt>
                <c:pt idx="11">
                  <c:v>78.3</c:v>
                </c:pt>
                <c:pt idx="12">
                  <c:v>79.2</c:v>
                </c:pt>
                <c:pt idx="13">
                  <c:v>80.400000000000006</c:v>
                </c:pt>
                <c:pt idx="14">
                  <c:v>80.8</c:v>
                </c:pt>
                <c:pt idx="15">
                  <c:v>81.099999999999994</c:v>
                </c:pt>
                <c:pt idx="16">
                  <c:v>81.3</c:v>
                </c:pt>
                <c:pt idx="17">
                  <c:v>81.5</c:v>
                </c:pt>
                <c:pt idx="18">
                  <c:v>81.8</c:v>
                </c:pt>
                <c:pt idx="19">
                  <c:v>82</c:v>
                </c:pt>
                <c:pt idx="20">
                  <c:v>82.4</c:v>
                </c:pt>
                <c:pt idx="21">
                  <c:v>82.6</c:v>
                </c:pt>
                <c:pt idx="22">
                  <c:v>82.8</c:v>
                </c:pt>
                <c:pt idx="23">
                  <c:v>83</c:v>
                </c:pt>
                <c:pt idx="24">
                  <c:v>83.3</c:v>
                </c:pt>
                <c:pt idx="25">
                  <c:v>83.5</c:v>
                </c:pt>
                <c:pt idx="26">
                  <c:v>83.7</c:v>
                </c:pt>
                <c:pt idx="27">
                  <c:v>83.7</c:v>
                </c:pt>
                <c:pt idx="28">
                  <c:v>83.9</c:v>
                </c:pt>
                <c:pt idx="29">
                  <c:v>84</c:v>
                </c:pt>
                <c:pt idx="30">
                  <c:v>84.2</c:v>
                </c:pt>
                <c:pt idx="31">
                  <c:v>84.3</c:v>
                </c:pt>
                <c:pt idx="32">
                  <c:v>84.3</c:v>
                </c:pt>
                <c:pt idx="33">
                  <c:v>84.4</c:v>
                </c:pt>
                <c:pt idx="34">
                  <c:v>84.5</c:v>
                </c:pt>
                <c:pt idx="35">
                  <c:v>84.6</c:v>
                </c:pt>
                <c:pt idx="36">
                  <c:v>84.626980000000003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'Table S6.1'!$B$4</c:f>
              <c:strCache>
                <c:ptCount val="1"/>
                <c:pt idx="0">
                  <c:v>0 (birth)</c:v>
                </c:pt>
              </c:strCache>
            </c:strRef>
          </c:tx>
          <c:spPr>
            <a:ln>
              <a:solidFill>
                <a:srgbClr val="66BCDB"/>
              </a:solidFill>
            </a:ln>
          </c:spPr>
          <c:marker>
            <c:symbol val="none"/>
          </c:marker>
          <c:cat>
            <c:strRef>
              <c:f>'Table S6.1'!$A$5:$A$41</c:f>
              <c:strCache>
                <c:ptCount val="37"/>
                <c:pt idx="0">
                  <c:v>1881–1890</c:v>
                </c:pt>
                <c:pt idx="1">
                  <c:v>1891–1900</c:v>
                </c:pt>
                <c:pt idx="2">
                  <c:v>1901–1910</c:v>
                </c:pt>
                <c:pt idx="3">
                  <c:v>1920–1922</c:v>
                </c:pt>
                <c:pt idx="4">
                  <c:v>1932–1934</c:v>
                </c:pt>
                <c:pt idx="5">
                  <c:v>1946–1948</c:v>
                </c:pt>
                <c:pt idx="6">
                  <c:v>1953–1955</c:v>
                </c:pt>
                <c:pt idx="7">
                  <c:v>1960–1962</c:v>
                </c:pt>
                <c:pt idx="8">
                  <c:v>1965–1967</c:v>
                </c:pt>
                <c:pt idx="9">
                  <c:v>1970–1972</c:v>
                </c:pt>
                <c:pt idx="10">
                  <c:v>1975–1977</c:v>
                </c:pt>
                <c:pt idx="11">
                  <c:v>1980–1982</c:v>
                </c:pt>
                <c:pt idx="12">
                  <c:v>1985–1987</c:v>
                </c:pt>
                <c:pt idx="13">
                  <c:v>1990–1992</c:v>
                </c:pt>
                <c:pt idx="14">
                  <c:v>1993–1995</c:v>
                </c:pt>
                <c:pt idx="15">
                  <c:v>1994–1996</c:v>
                </c:pt>
                <c:pt idx="16">
                  <c:v>1995–1997</c:v>
                </c:pt>
                <c:pt idx="17">
                  <c:v>1996–1998</c:v>
                </c:pt>
                <c:pt idx="18">
                  <c:v>1997–1999</c:v>
                </c:pt>
                <c:pt idx="19">
                  <c:v>1998–2000</c:v>
                </c:pt>
                <c:pt idx="20">
                  <c:v>1999–2001</c:v>
                </c:pt>
                <c:pt idx="21">
                  <c:v>2000–2002</c:v>
                </c:pt>
                <c:pt idx="22">
                  <c:v>2001–2003</c:v>
                </c:pt>
                <c:pt idx="23">
                  <c:v>2002–2004</c:v>
                </c:pt>
                <c:pt idx="24">
                  <c:v>2003–2005</c:v>
                </c:pt>
                <c:pt idx="25">
                  <c:v>2004–2006</c:v>
                </c:pt>
                <c:pt idx="26">
                  <c:v>2005–2007</c:v>
                </c:pt>
                <c:pt idx="27">
                  <c:v>2006–2008</c:v>
                </c:pt>
                <c:pt idx="28">
                  <c:v>2007–2009</c:v>
                </c:pt>
                <c:pt idx="29">
                  <c:v>2008–2010</c:v>
                </c:pt>
                <c:pt idx="30">
                  <c:v>2009–2011</c:v>
                </c:pt>
                <c:pt idx="31">
                  <c:v>2010–2012</c:v>
                </c:pt>
                <c:pt idx="32">
                  <c:v>2011–2013</c:v>
                </c:pt>
                <c:pt idx="33">
                  <c:v>2012–2014</c:v>
                </c:pt>
                <c:pt idx="34">
                  <c:v>2013–2015</c:v>
                </c:pt>
                <c:pt idx="35">
                  <c:v>2014–2016</c:v>
                </c:pt>
                <c:pt idx="36">
                  <c:v>2015–2017</c:v>
                </c:pt>
              </c:strCache>
            </c:strRef>
          </c:cat>
          <c:val>
            <c:numRef>
              <c:f>'Table S6.1'!$B$5:$B$41</c:f>
              <c:numCache>
                <c:formatCode>#,##0.0</c:formatCode>
                <c:ptCount val="37"/>
                <c:pt idx="0">
                  <c:v>47.2</c:v>
                </c:pt>
                <c:pt idx="1">
                  <c:v>51.1</c:v>
                </c:pt>
                <c:pt idx="2">
                  <c:v>55.2</c:v>
                </c:pt>
                <c:pt idx="3">
                  <c:v>59.2</c:v>
                </c:pt>
                <c:pt idx="4">
                  <c:v>63.5</c:v>
                </c:pt>
                <c:pt idx="5">
                  <c:v>66.099999999999994</c:v>
                </c:pt>
                <c:pt idx="6">
                  <c:v>67.099999999999994</c:v>
                </c:pt>
                <c:pt idx="7">
                  <c:v>67.900000000000006</c:v>
                </c:pt>
                <c:pt idx="8">
                  <c:v>67.599999999999994</c:v>
                </c:pt>
                <c:pt idx="9">
                  <c:v>67.8</c:v>
                </c:pt>
                <c:pt idx="10">
                  <c:v>69.599999999999994</c:v>
                </c:pt>
                <c:pt idx="11">
                  <c:v>71.2</c:v>
                </c:pt>
                <c:pt idx="12">
                  <c:v>72.7</c:v>
                </c:pt>
                <c:pt idx="13">
                  <c:v>74.3</c:v>
                </c:pt>
                <c:pt idx="14">
                  <c:v>75</c:v>
                </c:pt>
                <c:pt idx="15">
                  <c:v>75.2</c:v>
                </c:pt>
                <c:pt idx="16">
                  <c:v>75.599999999999994</c:v>
                </c:pt>
                <c:pt idx="17">
                  <c:v>75.900000000000006</c:v>
                </c:pt>
                <c:pt idx="18">
                  <c:v>76.2</c:v>
                </c:pt>
                <c:pt idx="19">
                  <c:v>76.599999999999994</c:v>
                </c:pt>
                <c:pt idx="20">
                  <c:v>77</c:v>
                </c:pt>
                <c:pt idx="21">
                  <c:v>77.400000000000006</c:v>
                </c:pt>
                <c:pt idx="22">
                  <c:v>77.8</c:v>
                </c:pt>
                <c:pt idx="23">
                  <c:v>78.099999999999994</c:v>
                </c:pt>
                <c:pt idx="24">
                  <c:v>78.5</c:v>
                </c:pt>
                <c:pt idx="25">
                  <c:v>78.7</c:v>
                </c:pt>
                <c:pt idx="26">
                  <c:v>79</c:v>
                </c:pt>
                <c:pt idx="27">
                  <c:v>79.2</c:v>
                </c:pt>
                <c:pt idx="28">
                  <c:v>79.3</c:v>
                </c:pt>
                <c:pt idx="29">
                  <c:v>79.5</c:v>
                </c:pt>
                <c:pt idx="30">
                  <c:v>79.8</c:v>
                </c:pt>
                <c:pt idx="31">
                  <c:v>79.900000000000006</c:v>
                </c:pt>
                <c:pt idx="32">
                  <c:v>80.099999999999994</c:v>
                </c:pt>
                <c:pt idx="33">
                  <c:v>80.3</c:v>
                </c:pt>
                <c:pt idx="34">
                  <c:v>80.400000000000006</c:v>
                </c:pt>
                <c:pt idx="35">
                  <c:v>80.400000000000006</c:v>
                </c:pt>
                <c:pt idx="36">
                  <c:v>80.478390000000005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8038144"/>
        <c:axId val="548039320"/>
      </c:lineChart>
      <c:catAx>
        <c:axId val="54803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548039320"/>
        <c:crosses val="autoZero"/>
        <c:auto val="1"/>
        <c:lblAlgn val="ctr"/>
        <c:lblOffset val="100"/>
        <c:tickLblSkip val="3"/>
        <c:noMultiLvlLbl val="0"/>
      </c:catAx>
      <c:valAx>
        <c:axId val="548039320"/>
        <c:scaling>
          <c:orientation val="minMax"/>
          <c:min val="40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548038144"/>
        <c:crosses val="autoZero"/>
        <c:crossBetween val="midCat"/>
        <c:majorUnit val="10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100" spc="20" baseline="0">
          <a:latin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HALE</c:v>
                </c:pt>
              </c:strCache>
            </c:strRef>
          </c:tx>
          <c:spPr>
            <a:solidFill>
              <a:srgbClr val="66BCDB"/>
            </a:solidFill>
            <a:ln>
              <a:noFill/>
            </a:ln>
          </c:spPr>
          <c:invertIfNegative val="0"/>
          <c:dPt>
            <c:idx val="25"/>
            <c:invertIfNegative val="0"/>
            <c:bubble3D val="0"/>
            <c:spPr>
              <a:solidFill>
                <a:srgbClr val="F4B123"/>
              </a:solidFill>
              <a:ln>
                <a:noFill/>
              </a:ln>
            </c:spPr>
          </c:dPt>
          <c:cat>
            <c:strRef>
              <c:f>Sheet1!$A$2:$A$36</c:f>
              <c:strCache>
                <c:ptCount val="35"/>
                <c:pt idx="0">
                  <c:v>Turkey</c:v>
                </c:pt>
                <c:pt idx="1">
                  <c:v>Latvia</c:v>
                </c:pt>
                <c:pt idx="2">
                  <c:v>Hungary</c:v>
                </c:pt>
                <c:pt idx="3">
                  <c:v>Mexico</c:v>
                </c:pt>
                <c:pt idx="4">
                  <c:v>Estonia</c:v>
                </c:pt>
                <c:pt idx="5">
                  <c:v>Slovakia</c:v>
                </c:pt>
                <c:pt idx="6">
                  <c:v>Poland</c:v>
                </c:pt>
                <c:pt idx="7">
                  <c:v>US</c:v>
                </c:pt>
                <c:pt idx="8">
                  <c:v>Czechia</c:v>
                </c:pt>
                <c:pt idx="9">
                  <c:v>Chile</c:v>
                </c:pt>
                <c:pt idx="10">
                  <c:v>Slovenia</c:v>
                </c:pt>
                <c:pt idx="11">
                  <c:v>Belgium</c:v>
                </c:pt>
                <c:pt idx="12">
                  <c:v>Germany</c:v>
                </c:pt>
                <c:pt idx="13">
                  <c:v>Finland</c:v>
                </c:pt>
                <c:pt idx="14">
                  <c:v>Denmark</c:v>
                </c:pt>
                <c:pt idx="15">
                  <c:v>UK</c:v>
                </c:pt>
                <c:pt idx="16">
                  <c:v>Greece</c:v>
                </c:pt>
                <c:pt idx="17">
                  <c:v>Portugal</c:v>
                </c:pt>
                <c:pt idx="18">
                  <c:v>Ireland</c:v>
                </c:pt>
                <c:pt idx="19">
                  <c:v>Netherlands</c:v>
                </c:pt>
                <c:pt idx="20">
                  <c:v>Austria</c:v>
                </c:pt>
                <c:pt idx="21">
                  <c:v>Sweden</c:v>
                </c:pt>
                <c:pt idx="22">
                  <c:v>Luxembourg</c:v>
                </c:pt>
                <c:pt idx="23">
                  <c:v>New Zealand</c:v>
                </c:pt>
                <c:pt idx="24">
                  <c:v>Israel</c:v>
                </c:pt>
                <c:pt idx="25">
                  <c:v>Australia</c:v>
                </c:pt>
                <c:pt idx="26">
                  <c:v>Iceland</c:v>
                </c:pt>
                <c:pt idx="27">
                  <c:v>Norway</c:v>
                </c:pt>
                <c:pt idx="28">
                  <c:v>South Korea</c:v>
                </c:pt>
                <c:pt idx="29">
                  <c:v>Canada</c:v>
                </c:pt>
                <c:pt idx="30">
                  <c:v>Italy</c:v>
                </c:pt>
                <c:pt idx="31">
                  <c:v>France</c:v>
                </c:pt>
                <c:pt idx="32">
                  <c:v>Switzerland</c:v>
                </c:pt>
                <c:pt idx="33">
                  <c:v>Spain</c:v>
                </c:pt>
                <c:pt idx="34">
                  <c:v>Japan</c:v>
                </c:pt>
              </c:strCache>
            </c:str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66</c:v>
                </c:pt>
                <c:pt idx="1">
                  <c:v>66.2</c:v>
                </c:pt>
                <c:pt idx="2">
                  <c:v>66.8</c:v>
                </c:pt>
                <c:pt idx="3">
                  <c:v>67.7</c:v>
                </c:pt>
                <c:pt idx="4">
                  <c:v>68.2</c:v>
                </c:pt>
                <c:pt idx="5">
                  <c:v>68.3</c:v>
                </c:pt>
                <c:pt idx="6">
                  <c:v>68.5</c:v>
                </c:pt>
                <c:pt idx="7">
                  <c:v>68.5</c:v>
                </c:pt>
                <c:pt idx="8">
                  <c:v>69.3</c:v>
                </c:pt>
                <c:pt idx="9">
                  <c:v>69.7</c:v>
                </c:pt>
                <c:pt idx="10">
                  <c:v>70.5</c:v>
                </c:pt>
                <c:pt idx="11">
                  <c:v>71.599999999999994</c:v>
                </c:pt>
                <c:pt idx="12">
                  <c:v>71.599999999999994</c:v>
                </c:pt>
                <c:pt idx="13">
                  <c:v>71.7</c:v>
                </c:pt>
                <c:pt idx="14">
                  <c:v>71.8</c:v>
                </c:pt>
                <c:pt idx="15">
                  <c:v>71.900000000000006</c:v>
                </c:pt>
                <c:pt idx="16">
                  <c:v>72</c:v>
                </c:pt>
                <c:pt idx="17">
                  <c:v>72</c:v>
                </c:pt>
                <c:pt idx="18">
                  <c:v>72.099999999999994</c:v>
                </c:pt>
                <c:pt idx="19">
                  <c:v>72.099999999999994</c:v>
                </c:pt>
                <c:pt idx="20">
                  <c:v>72.400000000000006</c:v>
                </c:pt>
                <c:pt idx="21">
                  <c:v>72.400000000000006</c:v>
                </c:pt>
                <c:pt idx="22">
                  <c:v>72.599999999999994</c:v>
                </c:pt>
                <c:pt idx="23">
                  <c:v>72.8</c:v>
                </c:pt>
                <c:pt idx="24">
                  <c:v>72.900000000000006</c:v>
                </c:pt>
                <c:pt idx="25">
                  <c:v>73</c:v>
                </c:pt>
                <c:pt idx="26">
                  <c:v>73</c:v>
                </c:pt>
                <c:pt idx="27">
                  <c:v>73</c:v>
                </c:pt>
                <c:pt idx="28">
                  <c:v>73</c:v>
                </c:pt>
                <c:pt idx="29">
                  <c:v>73.2</c:v>
                </c:pt>
                <c:pt idx="30">
                  <c:v>73.2</c:v>
                </c:pt>
                <c:pt idx="31">
                  <c:v>73.400000000000006</c:v>
                </c:pt>
                <c:pt idx="32">
                  <c:v>73.5</c:v>
                </c:pt>
                <c:pt idx="33">
                  <c:v>73.8</c:v>
                </c:pt>
                <c:pt idx="34">
                  <c:v>74.8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48040104"/>
        <c:axId val="548043240"/>
      </c:barChart>
      <c:catAx>
        <c:axId val="548040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BFBFBF"/>
            </a:solidFill>
          </a:ln>
        </c:spPr>
        <c:txPr>
          <a:bodyPr rot="-5400000" vert="horz"/>
          <a:lstStyle/>
          <a:p>
            <a:pPr>
              <a:defRPr sz="1100"/>
            </a:pPr>
            <a:endParaRPr lang="en-US"/>
          </a:p>
        </c:txPr>
        <c:crossAx val="548043240"/>
        <c:crosses val="autoZero"/>
        <c:auto val="1"/>
        <c:lblAlgn val="ctr"/>
        <c:lblOffset val="100"/>
        <c:noMultiLvlLbl val="0"/>
      </c:catAx>
      <c:valAx>
        <c:axId val="5480432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en-AU" sz="1100"/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54804010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900" spc="20" baseline="0">
          <a:latin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31601594572654"/>
          <c:y val="4.3740886304741593E-2"/>
          <c:w val="0.84709184649871772"/>
          <c:h val="0.7654111798542584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 (2017) LE at birth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1"/>
            <c:spPr>
              <a:solidFill>
                <a:srgbClr val="5B9BD5"/>
              </a:solidFill>
              <a:ln w="9525">
                <a:noFill/>
              </a:ln>
            </c:spPr>
          </c:marker>
          <c:dPt>
            <c:idx val="0"/>
            <c:marker>
              <c:spPr>
                <a:solidFill>
                  <a:srgbClr val="ED7D31"/>
                </a:solidFill>
                <a:ln w="9525">
                  <a:noFill/>
                </a:ln>
              </c:spPr>
            </c:marker>
            <c:bubble3D val="0"/>
          </c:dPt>
          <c:xVal>
            <c:numRef>
              <c:f>Sheet1!$B$2:$B$37</c:f>
              <c:numCache>
                <c:formatCode>0.0</c:formatCode>
                <c:ptCount val="36"/>
                <c:pt idx="0">
                  <c:v>9.2520000000000007</c:v>
                </c:pt>
                <c:pt idx="1">
                  <c:v>10.33</c:v>
                </c:pt>
                <c:pt idx="2">
                  <c:v>10.372</c:v>
                </c:pt>
                <c:pt idx="3">
                  <c:v>10.741</c:v>
                </c:pt>
                <c:pt idx="4">
                  <c:v>8.9109999999999996</c:v>
                </c:pt>
                <c:pt idx="5">
                  <c:v>7.4539999999999997</c:v>
                </c:pt>
                <c:pt idx="6">
                  <c:v>10.47</c:v>
                </c:pt>
                <c:pt idx="7">
                  <c:v>6.4489999999999998</c:v>
                </c:pt>
                <c:pt idx="8">
                  <c:v>9.0909999999999993</c:v>
                </c:pt>
                <c:pt idx="9">
                  <c:v>11.196999999999999</c:v>
                </c:pt>
                <c:pt idx="10">
                  <c:v>11.228999999999999</c:v>
                </c:pt>
                <c:pt idx="11">
                  <c:v>7.8460000000000001</c:v>
                </c:pt>
                <c:pt idx="12">
                  <c:v>6.593</c:v>
                </c:pt>
                <c:pt idx="13">
                  <c:v>8.34</c:v>
                </c:pt>
                <c:pt idx="14">
                  <c:v>7.0279999999999996</c:v>
                </c:pt>
                <c:pt idx="15">
                  <c:v>7.4630000000000001</c:v>
                </c:pt>
                <c:pt idx="16">
                  <c:v>8.8130000000000006</c:v>
                </c:pt>
                <c:pt idx="17">
                  <c:v>10.917999999999999</c:v>
                </c:pt>
                <c:pt idx="18">
                  <c:v>8.1020000000000003</c:v>
                </c:pt>
                <c:pt idx="19">
                  <c:v>5.8659999999999997</c:v>
                </c:pt>
                <c:pt idx="20">
                  <c:v>6.8049999999999997</c:v>
                </c:pt>
                <c:pt idx="21">
                  <c:v>5.4080000000000004</c:v>
                </c:pt>
                <c:pt idx="22">
                  <c:v>5.4569999999999999</c:v>
                </c:pt>
                <c:pt idx="23">
                  <c:v>9.9410000000000007</c:v>
                </c:pt>
                <c:pt idx="24">
                  <c:v>9.3409999999999993</c:v>
                </c:pt>
                <c:pt idx="25">
                  <c:v>10.182</c:v>
                </c:pt>
                <c:pt idx="26">
                  <c:v>6.2880000000000003</c:v>
                </c:pt>
                <c:pt idx="27">
                  <c:v>9.0990000000000002</c:v>
                </c:pt>
                <c:pt idx="28">
                  <c:v>6.7290000000000001</c:v>
                </c:pt>
                <c:pt idx="29">
                  <c:v>7.9459999999999997</c:v>
                </c:pt>
                <c:pt idx="30">
                  <c:v>8.86</c:v>
                </c:pt>
                <c:pt idx="31">
                  <c:v>11.037000000000001</c:v>
                </c:pt>
                <c:pt idx="32">
                  <c:v>12.183</c:v>
                </c:pt>
                <c:pt idx="33">
                  <c:v>4.1719999999999997</c:v>
                </c:pt>
                <c:pt idx="34">
                  <c:v>9.7680000000000007</c:v>
                </c:pt>
                <c:pt idx="35">
                  <c:v>16.937000000000001</c:v>
                </c:pt>
              </c:numCache>
            </c:numRef>
          </c:xVal>
          <c:yVal>
            <c:numRef>
              <c:f>Sheet1!$C$2:$C$37</c:f>
              <c:numCache>
                <c:formatCode>0.0</c:formatCode>
                <c:ptCount val="36"/>
                <c:pt idx="0">
                  <c:v>82.6</c:v>
                </c:pt>
                <c:pt idx="1">
                  <c:v>81.7</c:v>
                </c:pt>
                <c:pt idx="2">
                  <c:v>81.599999999999994</c:v>
                </c:pt>
                <c:pt idx="3">
                  <c:v>82</c:v>
                </c:pt>
                <c:pt idx="4">
                  <c:v>80.2</c:v>
                </c:pt>
                <c:pt idx="5">
                  <c:v>79.099999999999994</c:v>
                </c:pt>
                <c:pt idx="6">
                  <c:v>81.2</c:v>
                </c:pt>
                <c:pt idx="7">
                  <c:v>78.2</c:v>
                </c:pt>
                <c:pt idx="8">
                  <c:v>81.7</c:v>
                </c:pt>
                <c:pt idx="9">
                  <c:v>82.6</c:v>
                </c:pt>
                <c:pt idx="10">
                  <c:v>81.099999999999994</c:v>
                </c:pt>
                <c:pt idx="11">
                  <c:v>81.400000000000006</c:v>
                </c:pt>
                <c:pt idx="12">
                  <c:v>75.900000000000006</c:v>
                </c:pt>
                <c:pt idx="13">
                  <c:v>82.7</c:v>
                </c:pt>
                <c:pt idx="14">
                  <c:v>82.2</c:v>
                </c:pt>
                <c:pt idx="15">
                  <c:v>82.6</c:v>
                </c:pt>
                <c:pt idx="16">
                  <c:v>83</c:v>
                </c:pt>
                <c:pt idx="17">
                  <c:v>84.2</c:v>
                </c:pt>
                <c:pt idx="18">
                  <c:v>82.7</c:v>
                </c:pt>
                <c:pt idx="19">
                  <c:v>74.8</c:v>
                </c:pt>
                <c:pt idx="20">
                  <c:v>75.599999999999994</c:v>
                </c:pt>
                <c:pt idx="21">
                  <c:v>82.2</c:v>
                </c:pt>
                <c:pt idx="22">
                  <c:v>75.400000000000006</c:v>
                </c:pt>
                <c:pt idx="23">
                  <c:v>81.8</c:v>
                </c:pt>
                <c:pt idx="24">
                  <c:v>81.900000000000006</c:v>
                </c:pt>
                <c:pt idx="25">
                  <c:v>82.7</c:v>
                </c:pt>
                <c:pt idx="26">
                  <c:v>77.900000000000006</c:v>
                </c:pt>
                <c:pt idx="27">
                  <c:v>81.5</c:v>
                </c:pt>
                <c:pt idx="28">
                  <c:v>77.3</c:v>
                </c:pt>
                <c:pt idx="29">
                  <c:v>81.099999999999994</c:v>
                </c:pt>
                <c:pt idx="30">
                  <c:v>83.4</c:v>
                </c:pt>
                <c:pt idx="31">
                  <c:v>82.5</c:v>
                </c:pt>
                <c:pt idx="32">
                  <c:v>83.6</c:v>
                </c:pt>
                <c:pt idx="33">
                  <c:v>78.099999999999994</c:v>
                </c:pt>
                <c:pt idx="34">
                  <c:v>81.3</c:v>
                </c:pt>
                <c:pt idx="35">
                  <c:v>78.599999999999994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8036184"/>
        <c:axId val="548037752"/>
      </c:scatterChart>
      <c:valAx>
        <c:axId val="548036184"/>
        <c:scaling>
          <c:orientation val="minMax"/>
          <c:max val="1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Health as a share of GDP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crossAx val="548037752"/>
        <c:crosses val="autoZero"/>
        <c:crossBetween val="midCat"/>
      </c:valAx>
      <c:valAx>
        <c:axId val="5480377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AU" sz="1400"/>
                  <a:t>Life expectancy at birth (years)</a:t>
                </a:r>
              </a:p>
            </c:rich>
          </c:tx>
          <c:layout>
            <c:manualLayout>
              <c:xMode val="edge"/>
              <c:yMode val="edge"/>
              <c:x val="1.0761053411502077E-2"/>
              <c:y val="8.675388972271082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crossAx val="548036184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spc="20" baseline="0">
          <a:latin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302814814814814"/>
          <c:y val="3.7383177570093455E-2"/>
          <c:w val="0.77756777777777775"/>
          <c:h val="0.804835058413483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'Key rankings'!$J$2</c:f>
              <c:strCache>
                <c:ptCount val="1"/>
                <c:pt idx="0">
                  <c:v>Expected life expectancy given spending per capita</c:v>
                </c:pt>
              </c:strCache>
            </c:strRef>
          </c:tx>
          <c:spPr>
            <a:solidFill>
              <a:srgbClr val="265A9A"/>
            </a:solidFill>
            <a:ln>
              <a:noFill/>
            </a:ln>
          </c:spPr>
          <c:invertIfNegative val="0"/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'Key rankings'!$I$3:$I$19</c:f>
              <c:strCache>
                <c:ptCount val="17"/>
                <c:pt idx="0">
                  <c:v>United States</c:v>
                </c:pt>
                <c:pt idx="1">
                  <c:v>Denmark</c:v>
                </c:pt>
                <c:pt idx="2">
                  <c:v>Germany</c:v>
                </c:pt>
                <c:pt idx="3">
                  <c:v>Ireland</c:v>
                </c:pt>
                <c:pt idx="4">
                  <c:v>Norway</c:v>
                </c:pt>
                <c:pt idx="5">
                  <c:v>Luxembourg</c:v>
                </c:pt>
                <c:pt idx="6">
                  <c:v>Netherlands</c:v>
                </c:pt>
                <c:pt idx="7">
                  <c:v>Austria</c:v>
                </c:pt>
                <c:pt idx="8">
                  <c:v>Belgium</c:v>
                </c:pt>
                <c:pt idx="9">
                  <c:v>Sweden</c:v>
                </c:pt>
                <c:pt idx="10">
                  <c:v>United Kingdom</c:v>
                </c:pt>
                <c:pt idx="11">
                  <c:v>Canada</c:v>
                </c:pt>
                <c:pt idx="12">
                  <c:v>Switzerland</c:v>
                </c:pt>
                <c:pt idx="13">
                  <c:v>Finland</c:v>
                </c:pt>
                <c:pt idx="14">
                  <c:v>Australia</c:v>
                </c:pt>
                <c:pt idx="15">
                  <c:v>France</c:v>
                </c:pt>
                <c:pt idx="16">
                  <c:v>Iceland</c:v>
                </c:pt>
              </c:strCache>
            </c:strRef>
          </c:cat>
          <c:val>
            <c:numRef>
              <c:f>'Key rankings'!$J$3:$J$19</c:f>
              <c:numCache>
                <c:formatCode>0.0</c:formatCode>
                <c:ptCount val="17"/>
                <c:pt idx="0">
                  <c:v>-6.0290521323779416</c:v>
                </c:pt>
                <c:pt idx="1">
                  <c:v>-1.486019783160998</c:v>
                </c:pt>
                <c:pt idx="2">
                  <c:v>-1.3014391269030909</c:v>
                </c:pt>
                <c:pt idx="3">
                  <c:v>-1.1505594290670729</c:v>
                </c:pt>
                <c:pt idx="4">
                  <c:v>-1.096497637262587</c:v>
                </c:pt>
                <c:pt idx="5">
                  <c:v>-1.029083862010026</c:v>
                </c:pt>
                <c:pt idx="6">
                  <c:v>-0.85962244827928203</c:v>
                </c:pt>
                <c:pt idx="7">
                  <c:v>-0.64697308588998226</c:v>
                </c:pt>
                <c:pt idx="8">
                  <c:v>-0.57744944986710323</c:v>
                </c:pt>
                <c:pt idx="9">
                  <c:v>-0.28611255408152658</c:v>
                </c:pt>
                <c:pt idx="10">
                  <c:v>-0.21283077263534267</c:v>
                </c:pt>
                <c:pt idx="11">
                  <c:v>-0.1773829707432526</c:v>
                </c:pt>
                <c:pt idx="12">
                  <c:v>-0.16044378727910669</c:v>
                </c:pt>
                <c:pt idx="13">
                  <c:v>-0.13760688121968201</c:v>
                </c:pt>
                <c:pt idx="14">
                  <c:v>0.50693702935897988</c:v>
                </c:pt>
                <c:pt idx="15">
                  <c:v>0.8816790293406882</c:v>
                </c:pt>
                <c:pt idx="16">
                  <c:v>1.3964230141623659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548042848"/>
        <c:axId val="548040888"/>
      </c:barChart>
      <c:catAx>
        <c:axId val="5480428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solidFill>
              <a:srgbClr val="BFBFBF"/>
            </a:solidFill>
          </a:ln>
        </c:spPr>
        <c:crossAx val="548040888"/>
        <c:crosses val="autoZero"/>
        <c:auto val="1"/>
        <c:lblAlgn val="ctr"/>
        <c:lblOffset val="100"/>
        <c:noMultiLvlLbl val="0"/>
      </c:catAx>
      <c:valAx>
        <c:axId val="5480408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Additional life years</a:t>
                </a:r>
              </a:p>
            </c:rich>
          </c:tx>
          <c:layout>
            <c:manualLayout>
              <c:xMode val="edge"/>
              <c:yMode val="edge"/>
              <c:x val="0.44573388888888887"/>
              <c:y val="0.9279229166666668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crossAx val="5480428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spc="20" baseline="0">
          <a:latin typeface="Arial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Hospital separations</c:v>
          </c:tx>
          <c:spPr>
            <a:ln w="38100">
              <a:solidFill>
                <a:srgbClr val="66BCDB"/>
              </a:solidFill>
            </a:ln>
          </c:spPr>
          <c:marker>
            <c:symbol val="none"/>
          </c:marker>
          <c:cat>
            <c:numRef>
              <c:f>Graph!$A$2:$A$11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Graph!$J$2:$J$11</c:f>
              <c:numCache>
                <c:formatCode>General</c:formatCode>
                <c:ptCount val="10"/>
                <c:pt idx="0">
                  <c:v>100</c:v>
                </c:pt>
                <c:pt idx="1">
                  <c:v>104.70054000981837</c:v>
                </c:pt>
                <c:pt idx="2">
                  <c:v>108.65243004418261</c:v>
                </c:pt>
                <c:pt idx="3">
                  <c:v>113.59842906234658</c:v>
                </c:pt>
                <c:pt idx="4">
                  <c:v>115.04663721158566</c:v>
                </c:pt>
                <c:pt idx="5">
                  <c:v>119.00803878252333</c:v>
                </c:pt>
                <c:pt idx="6">
                  <c:v>124.57495090819832</c:v>
                </c:pt>
                <c:pt idx="7">
                  <c:v>130.09042709867452</c:v>
                </c:pt>
                <c:pt idx="8">
                  <c:v>135.17200540009819</c:v>
                </c:pt>
                <c:pt idx="9">
                  <c:v>138.11088610702015</c:v>
                </c:pt>
              </c:numCache>
            </c:numRef>
          </c:val>
          <c:smooth val="0"/>
        </c:ser>
        <c:ser>
          <c:idx val="1"/>
          <c:order val="1"/>
          <c:tx>
            <c:v>GP Services</c:v>
          </c:tx>
          <c:spPr>
            <a:ln w="41275"/>
          </c:spPr>
          <c:marker>
            <c:symbol val="none"/>
          </c:marker>
          <c:cat>
            <c:numRef>
              <c:f>Graph!$A$2:$A$11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Graph!$I$2:$I$11</c:f>
              <c:numCache>
                <c:formatCode>General</c:formatCode>
                <c:ptCount val="10"/>
                <c:pt idx="0">
                  <c:v>100</c:v>
                </c:pt>
                <c:pt idx="1">
                  <c:v>103.87213391841421</c:v>
                </c:pt>
                <c:pt idx="2">
                  <c:v>103.84297005026137</c:v>
                </c:pt>
                <c:pt idx="3">
                  <c:v>112.04581291404325</c:v>
                </c:pt>
                <c:pt idx="4">
                  <c:v>113.96907275565182</c:v>
                </c:pt>
                <c:pt idx="5">
                  <c:v>118.93979856087145</c:v>
                </c:pt>
                <c:pt idx="6">
                  <c:v>123.58164515358121</c:v>
                </c:pt>
                <c:pt idx="7">
                  <c:v>128.83321560960621</c:v>
                </c:pt>
                <c:pt idx="8">
                  <c:v>131.91975949517945</c:v>
                </c:pt>
                <c:pt idx="9">
                  <c:v>134.17529489117302</c:v>
                </c:pt>
              </c:numCache>
            </c:numRef>
          </c:val>
          <c:smooth val="0"/>
        </c:ser>
        <c:ser>
          <c:idx val="2"/>
          <c:order val="2"/>
          <c:tx>
            <c:v>Population</c:v>
          </c:tx>
          <c:spPr>
            <a:ln w="38100"/>
          </c:spPr>
          <c:marker>
            <c:symbol val="none"/>
          </c:marker>
          <c:val>
            <c:numRef>
              <c:f>Graph!$L$2:$L$11</c:f>
              <c:numCache>
                <c:formatCode>General</c:formatCode>
                <c:ptCount val="10"/>
                <c:pt idx="0">
                  <c:v>100</c:v>
                </c:pt>
                <c:pt idx="1">
                  <c:v>101.56788080233451</c:v>
                </c:pt>
                <c:pt idx="2">
                  <c:v>102.98870074729042</c:v>
                </c:pt>
                <c:pt idx="3">
                  <c:v>104.80275865884185</c:v>
                </c:pt>
                <c:pt idx="4">
                  <c:v>106.62188763444081</c:v>
                </c:pt>
                <c:pt idx="5">
                  <c:v>108.22434387346311</c:v>
                </c:pt>
                <c:pt idx="6">
                  <c:v>109.79314668744267</c:v>
                </c:pt>
                <c:pt idx="7">
                  <c:v>111.52145751600844</c:v>
                </c:pt>
                <c:pt idx="8">
                  <c:v>113.41619144649798</c:v>
                </c:pt>
                <c:pt idx="9">
                  <c:v>115.16524753707638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8870656"/>
        <c:axId val="548873008"/>
      </c:lineChart>
      <c:catAx>
        <c:axId val="548870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 b="0"/>
                </a:pPr>
                <a:r>
                  <a:rPr lang="en-AU" sz="1050" b="0"/>
                  <a:t>Financial year ended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548873008"/>
        <c:crosses val="autoZero"/>
        <c:auto val="1"/>
        <c:lblAlgn val="ctr"/>
        <c:lblOffset val="100"/>
        <c:noMultiLvlLbl val="0"/>
      </c:catAx>
      <c:valAx>
        <c:axId val="548873008"/>
        <c:scaling>
          <c:orientation val="minMax"/>
          <c:max val="140"/>
          <c:min val="100"/>
        </c:scaling>
        <c:delete val="0"/>
        <c:axPos val="l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AU" sz="1200" b="0"/>
                  <a:t>Index (100</a:t>
                </a:r>
                <a:r>
                  <a:rPr lang="en-AU" sz="1200" b="0" baseline="0"/>
                  <a:t> = 2009)</a:t>
                </a:r>
                <a:endParaRPr lang="en-AU" sz="1200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548870656"/>
        <c:crosses val="autoZero"/>
        <c:crossBetween val="midCat"/>
        <c:majorUnit val="10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 spc="20" baseline="0">
          <a:latin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0.65552</cdr:x>
      <cdr:y>0.1619</cdr:y>
    </cdr:from>
    <cdr:to>
      <cdr:x>0.90107</cdr:x>
      <cdr:y>0.33141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98238" y="656335"/>
          <a:ext cx="2022099" cy="687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600" b="1" dirty="0" smtClean="0">
              <a:solidFill>
                <a:srgbClr val="66BCDB"/>
              </a:solidFill>
              <a:latin typeface="Arial" panose="020B0604020202020204" pitchFamily="34" charset="0"/>
              <a:cs typeface="Arial" panose="020B0604020202020204" pitchFamily="34" charset="0"/>
            </a:rPr>
            <a:t>Medical and</a:t>
          </a:r>
        </a:p>
        <a:p xmlns:a="http://schemas.openxmlformats.org/drawingml/2006/main">
          <a:r>
            <a:rPr lang="en-AU" sz="1600" b="1" dirty="0" smtClean="0">
              <a:solidFill>
                <a:srgbClr val="66BCDB"/>
              </a:solidFill>
              <a:latin typeface="Arial" panose="020B0604020202020204" pitchFamily="34" charset="0"/>
              <a:cs typeface="Arial" panose="020B0604020202020204" pitchFamily="34" charset="0"/>
            </a:rPr>
            <a:t>hospital services</a:t>
          </a:r>
          <a:endParaRPr lang="en-AU" sz="1600" b="1" dirty="0">
            <a:solidFill>
              <a:srgbClr val="66BCDB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0.83363</cdr:x>
      <cdr:y>0.46686</cdr:y>
    </cdr:from>
    <cdr:to>
      <cdr:x>0.94786</cdr:x>
      <cdr:y>0.55297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864924" y="1892578"/>
          <a:ext cx="940712" cy="349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b="1" dirty="0" smtClean="0">
              <a:solidFill>
                <a:srgbClr val="78A22F"/>
              </a:solidFill>
              <a:latin typeface="Arial" panose="020B0604020202020204" pitchFamily="34" charset="0"/>
              <a:cs typeface="Arial" panose="020B0604020202020204" pitchFamily="34" charset="0"/>
            </a:rPr>
            <a:t>CPI</a:t>
          </a:r>
          <a:endParaRPr lang="en-AU" sz="1600" b="1" dirty="0">
            <a:solidFill>
              <a:srgbClr val="78A22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0.73927</cdr:x>
      <cdr:y>0.67693</cdr:y>
    </cdr:from>
    <cdr:to>
      <cdr:x>0.8535</cdr:x>
      <cdr:y>0.76304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087895" y="2744154"/>
          <a:ext cx="940712" cy="349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b="1" dirty="0" smtClean="0">
              <a:solidFill>
                <a:srgbClr val="1D4374"/>
              </a:solidFill>
              <a:latin typeface="Arial" panose="020B0604020202020204" pitchFamily="34" charset="0"/>
              <a:cs typeface="Arial" panose="020B0604020202020204" pitchFamily="34" charset="0"/>
            </a:rPr>
            <a:t>Motor vehicles</a:t>
          </a:r>
          <a:endParaRPr lang="en-AU" sz="1600" b="1" dirty="0">
            <a:solidFill>
              <a:srgbClr val="1D4374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0.8864</cdr:x>
      <cdr:y>0.03058</cdr:y>
    </cdr:from>
    <cdr:to>
      <cdr:x>0.96708</cdr:x>
      <cdr:y>0.10425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7430758" y="119034"/>
          <a:ext cx="676331" cy="286764"/>
        </a:xfrm>
        <a:prstGeom xmlns:a="http://schemas.openxmlformats.org/drawingml/2006/main" prst="rect">
          <a:avLst/>
        </a:prstGeom>
        <a:solidFill xmlns:a="http://schemas.openxmlformats.org/drawingml/2006/main">
          <a:srgbClr val="8956A3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9.3%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0.14322</cdr:x>
      <cdr:y>0.82757</cdr:y>
    </cdr:from>
    <cdr:to>
      <cdr:x>0.21774</cdr:x>
      <cdr:y>0.90123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1200643" y="3221441"/>
          <a:ext cx="624680" cy="286764"/>
        </a:xfrm>
        <a:prstGeom xmlns:a="http://schemas.openxmlformats.org/drawingml/2006/main" prst="rect">
          <a:avLst/>
        </a:prstGeom>
        <a:solidFill xmlns:a="http://schemas.openxmlformats.org/drawingml/2006/main">
          <a:srgbClr val="8956A3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4.5%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0.81734</cdr:x>
      <cdr:y>0.03259</cdr:y>
    </cdr:from>
    <cdr:to>
      <cdr:x>0.87672</cdr:x>
      <cdr:y>0.10008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51818" y="126859"/>
          <a:ext cx="497779" cy="262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400" dirty="0" smtClean="0">
              <a:latin typeface="Arial" panose="020B0604020202020204" pitchFamily="34" charset="0"/>
              <a:cs typeface="Arial" panose="020B0604020202020204" pitchFamily="34" charset="0"/>
            </a:rPr>
            <a:t>2018</a:t>
          </a:r>
          <a:endParaRPr lang="en-AU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0.07987</cdr:x>
      <cdr:y>0.83375</cdr:y>
    </cdr:from>
    <cdr:to>
      <cdr:x>0.13925</cdr:x>
      <cdr:y>0.90123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69549" y="3245498"/>
          <a:ext cx="497779" cy="262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400" dirty="0" smtClean="0">
              <a:latin typeface="Arial" panose="020B0604020202020204" pitchFamily="34" charset="0"/>
              <a:cs typeface="Arial" panose="020B0604020202020204" pitchFamily="34" charset="0"/>
            </a:rPr>
            <a:t>1971</a:t>
          </a:r>
          <a:endParaRPr lang="en-AU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0.00496</cdr:x>
      <cdr:y>0.14422</cdr:y>
    </cdr:from>
    <cdr:to>
      <cdr:x>0.03383</cdr:x>
      <cdr:y>0.57898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 flipH="1">
          <a:off x="-678523" y="1279107"/>
          <a:ext cx="1684282" cy="243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600" dirty="0" smtClean="0">
              <a:latin typeface="Arial" panose="020B0604020202020204" pitchFamily="34" charset="0"/>
              <a:cs typeface="Arial" panose="020B0604020202020204" pitchFamily="34" charset="0"/>
            </a:rPr>
            <a:t>Years</a:t>
          </a:r>
          <a:r>
            <a:rPr lang="en-AU" sz="1400" dirty="0" smtClean="0">
              <a:latin typeface="Arial" panose="020B0604020202020204" pitchFamily="34" charset="0"/>
              <a:cs typeface="Arial" panose="020B0604020202020204" pitchFamily="34" charset="0"/>
            </a:rPr>
            <a:t> at birth</a:t>
          </a:r>
          <a:endParaRPr lang="en-AU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0.7161</cdr:x>
      <cdr:y>0.09959</cdr:y>
    </cdr:from>
    <cdr:to>
      <cdr:x>0.76003</cdr:x>
      <cdr:y>0.18718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86982" y="406002"/>
          <a:ext cx="373335" cy="357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200" dirty="0" smtClean="0">
              <a:latin typeface="Arial" panose="020B0604020202020204" pitchFamily="34" charset="0"/>
              <a:cs typeface="Arial" panose="020B0604020202020204" pitchFamily="34" charset="0"/>
            </a:rPr>
            <a:t>73</a:t>
          </a:r>
          <a:endParaRPr lang="en-AU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0.23831</cdr:x>
      <cdr:y>0.31378</cdr:y>
    </cdr:from>
    <cdr:to>
      <cdr:x>0.28223</cdr:x>
      <cdr:y>0.40137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25687" y="1279220"/>
          <a:ext cx="373335" cy="357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200" dirty="0" smtClean="0">
              <a:latin typeface="Arial" panose="020B0604020202020204" pitchFamily="34" charset="0"/>
              <a:cs typeface="Arial" panose="020B0604020202020204" pitchFamily="34" charset="0"/>
            </a:rPr>
            <a:t>68.5</a:t>
          </a:r>
          <a:endParaRPr lang="en-AU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0.24379</cdr:x>
      <cdr:y>0.26814</cdr:y>
    </cdr:from>
    <cdr:to>
      <cdr:x>0.28708</cdr:x>
      <cdr:y>0.3345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72279" y="1093155"/>
          <a:ext cx="367924" cy="270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200" dirty="0" smtClean="0">
              <a:latin typeface="Arial" panose="020B0604020202020204" pitchFamily="34" charset="0"/>
              <a:cs typeface="Arial" panose="020B0604020202020204" pitchFamily="34" charset="0"/>
            </a:rPr>
            <a:t>US</a:t>
          </a:r>
          <a:endParaRPr lang="en-AU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0.70744</cdr:x>
      <cdr:y>0.05763</cdr:y>
    </cdr:from>
    <cdr:to>
      <cdr:x>0.75072</cdr:x>
      <cdr:y>0.12399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013336" y="234966"/>
          <a:ext cx="367924" cy="270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AUS</a:t>
          </a:r>
          <a:endParaRPr lang="en-AU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0.4849</cdr:x>
      <cdr:y>0.93364</cdr:y>
    </cdr:from>
    <cdr:to>
      <cdr:x>0.52818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121712" y="3806306"/>
          <a:ext cx="367924" cy="270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800" dirty="0" smtClean="0">
              <a:latin typeface="Arial" panose="020B0604020202020204" pitchFamily="34" charset="0"/>
              <a:cs typeface="Arial" panose="020B0604020202020204" pitchFamily="34" charset="0"/>
            </a:rPr>
            <a:t>2016</a:t>
          </a:r>
          <a:endParaRPr lang="en-AU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0.92325</cdr:x>
      <cdr:y>0.44094</cdr:y>
    </cdr:from>
    <cdr:to>
      <cdr:x>0.96844</cdr:x>
      <cdr:y>0.5105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7212" y="1817979"/>
          <a:ext cx="373335" cy="286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100" b="0" dirty="0" smtClean="0">
              <a:latin typeface="Arial" panose="020B0604020202020204" pitchFamily="34" charset="0"/>
              <a:cs typeface="Arial" panose="020B0604020202020204" pitchFamily="34" charset="0"/>
            </a:rPr>
            <a:t>US</a:t>
          </a:r>
          <a:endParaRPr lang="en-AU" sz="11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0.57595</cdr:x>
      <cdr:y>0.19605</cdr:y>
    </cdr:from>
    <cdr:to>
      <cdr:x>0.62114</cdr:x>
      <cdr:y>0.2656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758066" y="808291"/>
          <a:ext cx="373335" cy="286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b="0" dirty="0" err="1" smtClean="0">
              <a:latin typeface="Arial" panose="020B0604020202020204" pitchFamily="34" charset="0"/>
              <a:cs typeface="Arial" panose="020B0604020202020204" pitchFamily="34" charset="0"/>
            </a:rPr>
            <a:t>AUS</a:t>
          </a:r>
          <a:endParaRPr lang="en-AU" sz="11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0.73601</cdr:x>
      <cdr:y>0.15063</cdr:y>
    </cdr:from>
    <cdr:to>
      <cdr:x>0.86321</cdr:x>
      <cdr:y>0.22018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080369" y="621023"/>
          <a:ext cx="1050869" cy="286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b="0" dirty="0" smtClean="0">
              <a:latin typeface="Arial" panose="020B0604020202020204" pitchFamily="34" charset="0"/>
              <a:cs typeface="Arial" panose="020B0604020202020204" pitchFamily="34" charset="0"/>
            </a:rPr>
            <a:t>Switzerland</a:t>
          </a:r>
          <a:endParaRPr lang="en-AU" sz="11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0.63686</cdr:x>
      <cdr:y>0.08056</cdr:y>
    </cdr:from>
    <cdr:to>
      <cdr:x>0.68205</cdr:x>
      <cdr:y>0.15012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61257" y="332153"/>
          <a:ext cx="373335" cy="286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b="0" dirty="0" smtClean="0">
              <a:latin typeface="Arial" panose="020B0604020202020204" pitchFamily="34" charset="0"/>
              <a:cs typeface="Arial" panose="020B0604020202020204" pitchFamily="34" charset="0"/>
            </a:rPr>
            <a:t>Japan</a:t>
          </a:r>
          <a:endParaRPr lang="en-AU" sz="11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0.42189</cdr:x>
      <cdr:y>0.74038</cdr:y>
    </cdr:from>
    <cdr:to>
      <cdr:x>0.5491</cdr:x>
      <cdr:y>0.80993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85361" y="3052509"/>
          <a:ext cx="1050869" cy="286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b="0" dirty="0" smtClean="0">
              <a:latin typeface="Arial" panose="020B0604020202020204" pitchFamily="34" charset="0"/>
              <a:cs typeface="Arial" panose="020B0604020202020204" pitchFamily="34" charset="0"/>
            </a:rPr>
            <a:t>Latvia</a:t>
          </a:r>
          <a:endParaRPr lang="en-AU" sz="11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0.26234</cdr:x>
      <cdr:y>0.5506</cdr:y>
    </cdr:from>
    <cdr:to>
      <cdr:x>0.38954</cdr:x>
      <cdr:y>0.62015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167266" y="2270069"/>
          <a:ext cx="1050869" cy="286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b="0" dirty="0" smtClean="0">
              <a:latin typeface="Arial" panose="020B0604020202020204" pitchFamily="34" charset="0"/>
              <a:cs typeface="Arial" panose="020B0604020202020204" pitchFamily="34" charset="0"/>
            </a:rPr>
            <a:t>Turkey</a:t>
          </a:r>
          <a:endParaRPr lang="en-AU" sz="11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0.27151</cdr:x>
      <cdr:y>0.24351</cdr:y>
    </cdr:from>
    <cdr:to>
      <cdr:x>0.39871</cdr:x>
      <cdr:y>0.31307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243016" y="1003976"/>
          <a:ext cx="1050869" cy="286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b="0" dirty="0" smtClean="0">
              <a:latin typeface="Arial" panose="020B0604020202020204" pitchFamily="34" charset="0"/>
              <a:cs typeface="Arial" panose="020B0604020202020204" pitchFamily="34" charset="0"/>
            </a:rPr>
            <a:t>Luxembourg</a:t>
          </a:r>
          <a:endParaRPr lang="en-AU" sz="11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0.68583</cdr:x>
      <cdr:y>0.33093</cdr:y>
    </cdr:from>
    <cdr:to>
      <cdr:x>0.81304</cdr:x>
      <cdr:y>0.40048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665853" y="1364387"/>
          <a:ext cx="1050869" cy="286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b="0" dirty="0" smtClean="0">
              <a:latin typeface="Arial" panose="020B0604020202020204" pitchFamily="34" charset="0"/>
              <a:cs typeface="Arial" panose="020B0604020202020204" pitchFamily="34" charset="0"/>
            </a:rPr>
            <a:t>Germany</a:t>
          </a:r>
          <a:endParaRPr lang="en-AU" sz="11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0.70969</cdr:x>
      <cdr:y>0.04056</cdr:y>
    </cdr:from>
    <cdr:to>
      <cdr:x>0.89349</cdr:x>
      <cdr:y>0.10787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78726" y="166266"/>
          <a:ext cx="1548389" cy="275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400" dirty="0" smtClean="0">
              <a:latin typeface="Arial" panose="020B0604020202020204" pitchFamily="34" charset="0"/>
              <a:cs typeface="Arial" panose="020B0604020202020204" pitchFamily="34" charset="0"/>
            </a:rPr>
            <a:t>Hospital separations</a:t>
          </a:r>
          <a:endParaRPr lang="en-AU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0.80521</cdr:x>
      <cdr:y>0.24909</cdr:y>
    </cdr:from>
    <cdr:to>
      <cdr:x>0.95417</cdr:x>
      <cdr:y>0.32432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783431" y="1021147"/>
          <a:ext cx="1254862" cy="308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400" dirty="0" smtClean="0">
              <a:latin typeface="Arial" panose="020B0604020202020204" pitchFamily="34" charset="0"/>
              <a:cs typeface="Arial" panose="020B0604020202020204" pitchFamily="34" charset="0"/>
            </a:rPr>
            <a:t>GP services</a:t>
          </a:r>
          <a:endParaRPr lang="en-AU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0.73941</cdr:x>
      <cdr:y>0.64027</cdr:y>
    </cdr:from>
    <cdr:to>
      <cdr:x>0.92321</cdr:x>
      <cdr:y>0.70758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229049" y="2624807"/>
          <a:ext cx="1548390" cy="275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400" dirty="0" smtClean="0">
              <a:latin typeface="Arial" panose="020B0604020202020204" pitchFamily="34" charset="0"/>
              <a:cs typeface="Arial" panose="020B0604020202020204" pitchFamily="34" charset="0"/>
            </a:rPr>
            <a:t>Population</a:t>
          </a:r>
          <a:endParaRPr lang="en-AU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241CA362-8A64-4C0E-AF89-A7B39A880891}" type="datetimeFigureOut">
              <a:rPr lang="en-AU" smtClean="0"/>
              <a:t>13/11/2019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787" cy="496967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9" y="9440648"/>
            <a:ext cx="2949787" cy="496967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ECFD05BE-CA6C-4C88-B087-07A5FF8789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319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A46F0F89-FF74-4342-8BE2-EE0B71D5E6D4}" type="datetimeFigureOut">
              <a:rPr lang="en-AU" smtClean="0"/>
              <a:t>13/11/2019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787" cy="496967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6967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4057C3FE-26A4-4016-9A9C-79AF3EE619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93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1253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9467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92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47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671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0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0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09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36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3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55"/>
          <p:cNvSpPr/>
          <p:nvPr userDrawn="1"/>
        </p:nvSpPr>
        <p:spPr>
          <a:xfrm>
            <a:off x="0" y="3529781"/>
            <a:ext cx="9154473" cy="16137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6404" y="1256659"/>
            <a:ext cx="6708964" cy="1077218"/>
          </a:xfrm>
        </p:spPr>
        <p:txBody>
          <a:bodyPr wrap="square" anchor="t" anchorCtr="0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Single speaker presentation title, one or more lines</a:t>
            </a:r>
            <a:endParaRPr lang="en-AU" dirty="0"/>
          </a:p>
        </p:txBody>
      </p:sp>
      <p:sp>
        <p:nvSpPr>
          <p:cNvPr id="257" name="Text Placeholder 25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96919" y="3856876"/>
            <a:ext cx="5454651" cy="35330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Event name, location and date</a:t>
            </a:r>
            <a:endParaRPr lang="en-AU" dirty="0"/>
          </a:p>
        </p:txBody>
      </p:sp>
      <p:pic>
        <p:nvPicPr>
          <p:cNvPr id="255" name="Picture 2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5" y="294258"/>
            <a:ext cx="2725341" cy="660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33" y="1956390"/>
            <a:ext cx="3195140" cy="3194197"/>
          </a:xfrm>
          <a:prstGeom prst="rect">
            <a:avLst/>
          </a:prstGeom>
        </p:spPr>
      </p:pic>
      <p:sp>
        <p:nvSpPr>
          <p:cNvPr id="8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596919" y="4323534"/>
            <a:ext cx="5454651" cy="35330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name, presenter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490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027141" y="4677217"/>
            <a:ext cx="645735" cy="396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6362509" y="4686306"/>
            <a:ext cx="1624511" cy="379026"/>
          </a:xfr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lIns="144000" tIns="72000" rIns="144000" bIns="90000" anchor="ctr">
            <a:sp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1740" y="4677217"/>
            <a:ext cx="402674" cy="397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tIns="90000" bIns="90000" anchor="ctr">
            <a:spAutoFit/>
          </a:bodyPr>
          <a:lstStyle>
            <a:lvl1pPr algn="ctr"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57B52-D046-4802-A3DE-55E7ED70298C}" type="slidenum">
              <a:rPr lang="en-AU" smtClean="0">
                <a:solidFill>
                  <a:prstClr val="white"/>
                </a:solidFill>
              </a:rPr>
              <a:pPr/>
              <a:t>‹#›</a:t>
            </a:fld>
            <a:endParaRPr lang="en-AU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74536" y="4678820"/>
            <a:ext cx="198341" cy="394874"/>
          </a:xfrm>
          <a:prstGeom prst="rect">
            <a:avLst/>
          </a:prstGeom>
        </p:spPr>
      </p:pic>
      <p:sp>
        <p:nvSpPr>
          <p:cNvPr id="10" name="Text Placeholder 256"/>
          <p:cNvSpPr>
            <a:spLocks noGrp="1"/>
          </p:cNvSpPr>
          <p:nvPr>
            <p:ph type="body" sz="quarter" idx="15" hasCustomPrompt="1"/>
          </p:nvPr>
        </p:nvSpPr>
        <p:spPr>
          <a:xfrm>
            <a:off x="86633" y="4676493"/>
            <a:ext cx="3870319" cy="397201"/>
          </a:xfr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lIns="144000" tIns="90000" rIns="144000" bIns="90000" anchor="ctr">
            <a:spAutoFit/>
          </a:bodyPr>
          <a:lstStyle>
            <a:lvl1pPr marL="0" indent="0" algn="l">
              <a:buNone/>
              <a:defRPr sz="14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attribution details or caption if required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4680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54473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10214" y="4064868"/>
            <a:ext cx="1110934" cy="1153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16" y="1358233"/>
            <a:ext cx="2160334" cy="216033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058497" y="1924558"/>
            <a:ext cx="1497183" cy="464331"/>
          </a:xfrm>
          <a:prstGeom prst="rect">
            <a:avLst/>
          </a:prstGeom>
          <a:noFill/>
        </p:spPr>
        <p:txBody>
          <a:bodyPr wrap="none" lIns="180000" tIns="108000" bIns="108000" anchor="ctr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en-A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AU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ozprodcom</a:t>
            </a:r>
            <a:endParaRPr lang="en-AU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664459" y="1924558"/>
            <a:ext cx="484638" cy="484638"/>
            <a:chOff x="4664459" y="2212284"/>
            <a:chExt cx="484638" cy="484638"/>
          </a:xfrm>
        </p:grpSpPr>
        <p:sp>
          <p:nvSpPr>
            <p:cNvPr id="12" name="Oval 11"/>
            <p:cNvSpPr/>
            <p:nvPr userDrawn="1"/>
          </p:nvSpPr>
          <p:spPr>
            <a:xfrm>
              <a:off x="4664459" y="2212284"/>
              <a:ext cx="484638" cy="4846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9173" y="2325237"/>
              <a:ext cx="335210" cy="272684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28" y="2585782"/>
            <a:ext cx="484638" cy="48463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058497" y="2571750"/>
            <a:ext cx="2601651" cy="464331"/>
          </a:xfrm>
          <a:prstGeom prst="rect">
            <a:avLst/>
          </a:prstGeom>
          <a:noFill/>
        </p:spPr>
        <p:txBody>
          <a:bodyPr wrap="none" lIns="180000" tIns="108000" bIns="108000" anchor="ctr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en-A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AU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productivitycommission</a:t>
            </a:r>
            <a:endParaRPr lang="en-AU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0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27141" y="4677217"/>
            <a:ext cx="645735" cy="396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4424609" cy="461665"/>
          </a:xfrm>
        </p:spPr>
        <p:txBody>
          <a:bodyPr wrap="none" anchor="t" anchorCtr="0">
            <a:sp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9"/>
            <a:ext cx="8229600" cy="345638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2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6362509" y="4677219"/>
            <a:ext cx="1624511" cy="39720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144000" tIns="90000" rIns="144000" bIns="90000" anchor="ctr">
            <a:spAutoFit/>
          </a:bodyPr>
          <a:lstStyle>
            <a:lvl1pPr marL="0" indent="0" algn="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A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1740" y="4677217"/>
            <a:ext cx="402674" cy="397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tIns="90000" bIns="90000" anchor="ctr">
            <a:spAutoFit/>
          </a:bodyPr>
          <a:lstStyle>
            <a:lvl1pPr algn="ctr"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57B52-D046-4802-A3DE-55E7ED70298C}" type="slidenum">
              <a:rPr lang="en-A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5" y="180974"/>
            <a:ext cx="162668" cy="323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74536" y="4678820"/>
            <a:ext cx="198341" cy="3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6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55"/>
          <p:cNvSpPr/>
          <p:nvPr userDrawn="1"/>
        </p:nvSpPr>
        <p:spPr>
          <a:xfrm>
            <a:off x="0" y="2759006"/>
            <a:ext cx="9154473" cy="2384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6404" y="1256659"/>
            <a:ext cx="7770356" cy="945521"/>
          </a:xfrm>
        </p:spPr>
        <p:txBody>
          <a:bodyPr wrap="square" anchor="t" anchorCtr="0">
            <a:noAutofit/>
          </a:bodyPr>
          <a:lstStyle>
            <a:lvl1pPr algn="l"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Multiple speaker presentation title, one or two lines</a:t>
            </a:r>
            <a:endParaRPr lang="en-AU" dirty="0"/>
          </a:p>
        </p:txBody>
      </p:sp>
      <p:sp>
        <p:nvSpPr>
          <p:cNvPr id="257" name="Text Placeholder 25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96919" y="2202180"/>
            <a:ext cx="5454651" cy="35330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Event name, location and date</a:t>
            </a:r>
            <a:endParaRPr lang="en-AU" dirty="0"/>
          </a:p>
        </p:txBody>
      </p:sp>
      <p:sp>
        <p:nvSpPr>
          <p:cNvPr id="266" name="Text Placeholder 265"/>
          <p:cNvSpPr>
            <a:spLocks noGrp="1"/>
          </p:cNvSpPr>
          <p:nvPr>
            <p:ph type="body" sz="quarter" idx="15" hasCustomPrompt="1"/>
          </p:nvPr>
        </p:nvSpPr>
        <p:spPr>
          <a:xfrm>
            <a:off x="596405" y="2895534"/>
            <a:ext cx="2236392" cy="433553"/>
          </a:xfrm>
          <a:noFill/>
        </p:spPr>
        <p:txBody>
          <a:bodyPr wrap="none" lIns="252000" tIns="108000" rIns="180000" bIns="108000" anchor="ctr">
            <a:spAutoFit/>
          </a:bodyPr>
          <a:lstStyle>
            <a:lvl1pPr marL="0" indent="0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1 name, title</a:t>
            </a:r>
            <a:endParaRPr lang="en-AU" dirty="0"/>
          </a:p>
        </p:txBody>
      </p:sp>
      <p:pic>
        <p:nvPicPr>
          <p:cNvPr id="255" name="Picture 2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5" y="294258"/>
            <a:ext cx="2725341" cy="660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33" y="1956390"/>
            <a:ext cx="3195140" cy="3194197"/>
          </a:xfrm>
          <a:prstGeom prst="rect">
            <a:avLst/>
          </a:prstGeom>
        </p:spPr>
      </p:pic>
      <p:sp>
        <p:nvSpPr>
          <p:cNvPr id="8" name="Text Placeholder 265"/>
          <p:cNvSpPr>
            <a:spLocks noGrp="1"/>
          </p:cNvSpPr>
          <p:nvPr>
            <p:ph type="body" sz="quarter" idx="16" hasCustomPrompt="1"/>
          </p:nvPr>
        </p:nvSpPr>
        <p:spPr>
          <a:xfrm>
            <a:off x="596405" y="3452360"/>
            <a:ext cx="2236392" cy="433553"/>
          </a:xfrm>
          <a:noFill/>
        </p:spPr>
        <p:txBody>
          <a:bodyPr wrap="none" lIns="252000" tIns="108000" rIns="180000" bIns="108000" anchor="ctr">
            <a:spAutoFit/>
          </a:bodyPr>
          <a:lstStyle>
            <a:lvl1pPr marL="0" indent="0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2 name, title</a:t>
            </a:r>
            <a:endParaRPr lang="en-AU" dirty="0"/>
          </a:p>
        </p:txBody>
      </p:sp>
      <p:sp>
        <p:nvSpPr>
          <p:cNvPr id="9" name="Text Placeholder 265"/>
          <p:cNvSpPr>
            <a:spLocks noGrp="1"/>
          </p:cNvSpPr>
          <p:nvPr>
            <p:ph type="body" sz="quarter" idx="17" hasCustomPrompt="1"/>
          </p:nvPr>
        </p:nvSpPr>
        <p:spPr>
          <a:xfrm>
            <a:off x="596405" y="4009186"/>
            <a:ext cx="2236392" cy="433553"/>
          </a:xfrm>
          <a:noFill/>
        </p:spPr>
        <p:txBody>
          <a:bodyPr wrap="none" lIns="252000" tIns="108000" rIns="180000" bIns="108000" anchor="ctr">
            <a:spAutoFit/>
          </a:bodyPr>
          <a:lstStyle>
            <a:lvl1pPr marL="0" indent="0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1 name, title</a:t>
            </a:r>
            <a:endParaRPr lang="en-AU" dirty="0"/>
          </a:p>
        </p:txBody>
      </p:sp>
      <p:sp>
        <p:nvSpPr>
          <p:cNvPr id="10" name="Text Placeholder 265"/>
          <p:cNvSpPr>
            <a:spLocks noGrp="1"/>
          </p:cNvSpPr>
          <p:nvPr>
            <p:ph type="body" sz="quarter" idx="18" hasCustomPrompt="1"/>
          </p:nvPr>
        </p:nvSpPr>
        <p:spPr>
          <a:xfrm>
            <a:off x="596405" y="4566012"/>
            <a:ext cx="2236392" cy="433553"/>
          </a:xfrm>
          <a:noFill/>
        </p:spPr>
        <p:txBody>
          <a:bodyPr wrap="none" lIns="252000" tIns="108000" rIns="180000" bIns="108000" anchor="ctr">
            <a:spAutoFit/>
          </a:bodyPr>
          <a:lstStyle>
            <a:lvl1pPr marL="0" indent="0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2 name,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339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27141" y="4677217"/>
            <a:ext cx="645735" cy="396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4424609" cy="461665"/>
          </a:xfrm>
        </p:spPr>
        <p:txBody>
          <a:bodyPr wrap="none" anchor="t" anchorCtr="0">
            <a:sp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9"/>
            <a:ext cx="8229600" cy="345638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32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6362509" y="4677219"/>
            <a:ext cx="1624511" cy="39720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144000" tIns="90000" rIns="144000" bIns="90000" anchor="ctr">
            <a:spAutoFit/>
          </a:bodyPr>
          <a:lstStyle>
            <a:lvl1pPr marL="0" indent="0" algn="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1740" y="4677217"/>
            <a:ext cx="402674" cy="397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tIns="90000" bIns="90000" anchor="ctr">
            <a:spAutoFit/>
          </a:bodyPr>
          <a:lstStyle>
            <a:lvl1pPr algn="ctr"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57B52-D046-4802-A3DE-55E7ED70298C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5" y="180974"/>
            <a:ext cx="162668" cy="323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74536" y="4678820"/>
            <a:ext cx="198341" cy="3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027141" y="4677217"/>
            <a:ext cx="645735" cy="396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6362509" y="4686306"/>
            <a:ext cx="1624511" cy="379026"/>
          </a:xfr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lIns="144000" tIns="72000" rIns="144000" bIns="90000" anchor="ctr">
            <a:sp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1740" y="4677217"/>
            <a:ext cx="402674" cy="397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tIns="90000" bIns="90000" anchor="ctr">
            <a:spAutoFit/>
          </a:bodyPr>
          <a:lstStyle>
            <a:lvl1pPr algn="ctr"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57B52-D046-4802-A3DE-55E7ED70298C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74536" y="4678820"/>
            <a:ext cx="198341" cy="394874"/>
          </a:xfrm>
          <a:prstGeom prst="rect">
            <a:avLst/>
          </a:prstGeom>
        </p:spPr>
      </p:pic>
      <p:sp>
        <p:nvSpPr>
          <p:cNvPr id="10" name="Text Placeholder 256"/>
          <p:cNvSpPr>
            <a:spLocks noGrp="1"/>
          </p:cNvSpPr>
          <p:nvPr>
            <p:ph type="body" sz="quarter" idx="15" hasCustomPrompt="1"/>
          </p:nvPr>
        </p:nvSpPr>
        <p:spPr>
          <a:xfrm>
            <a:off x="86633" y="4691881"/>
            <a:ext cx="2644021" cy="366424"/>
          </a:xfr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lIns="144000" tIns="90000" rIns="144000" bIns="90000" anchor="ctr">
            <a:spAutoFit/>
          </a:bodyPr>
          <a:lstStyle>
            <a:lvl1pPr marL="0" indent="0" algn="l">
              <a:buNone/>
              <a:defRPr sz="12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attribution details if required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3981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54473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10214" y="4064868"/>
            <a:ext cx="1110934" cy="1153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16" y="1358233"/>
            <a:ext cx="2160334" cy="216033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058497" y="1924558"/>
            <a:ext cx="1497183" cy="464331"/>
          </a:xfrm>
          <a:prstGeom prst="rect">
            <a:avLst/>
          </a:prstGeom>
          <a:noFill/>
        </p:spPr>
        <p:txBody>
          <a:bodyPr wrap="none" lIns="180000" tIns="108000" bIns="108000" anchor="ctr" anchorCtr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AU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AU" sz="16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ozprodcom</a:t>
            </a:r>
            <a:endParaRPr lang="en-AU" sz="16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664459" y="1924558"/>
            <a:ext cx="484638" cy="484638"/>
            <a:chOff x="4664459" y="2212284"/>
            <a:chExt cx="484638" cy="484638"/>
          </a:xfrm>
        </p:grpSpPr>
        <p:sp>
          <p:nvSpPr>
            <p:cNvPr id="12" name="Oval 11"/>
            <p:cNvSpPr/>
            <p:nvPr userDrawn="1"/>
          </p:nvSpPr>
          <p:spPr>
            <a:xfrm>
              <a:off x="4664459" y="2212284"/>
              <a:ext cx="484638" cy="4846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9173" y="2325237"/>
              <a:ext cx="335210" cy="272684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28" y="2585782"/>
            <a:ext cx="484638" cy="48463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058497" y="2571750"/>
            <a:ext cx="2601651" cy="464331"/>
          </a:xfrm>
          <a:prstGeom prst="rect">
            <a:avLst/>
          </a:prstGeom>
          <a:noFill/>
        </p:spPr>
        <p:txBody>
          <a:bodyPr wrap="none" lIns="180000" tIns="108000" bIns="108000" anchor="ctr" anchorCtr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AU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AU" sz="16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productivitycommission</a:t>
            </a:r>
            <a:endParaRPr lang="en-AU" sz="16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8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27141" y="4677217"/>
            <a:ext cx="645735" cy="396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4424609" cy="461665"/>
          </a:xfrm>
        </p:spPr>
        <p:txBody>
          <a:bodyPr wrap="none" anchor="t" anchorCtr="0">
            <a:sp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9"/>
            <a:ext cx="8229600" cy="345638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32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6362509" y="4677219"/>
            <a:ext cx="1624511" cy="39720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144000" tIns="90000" rIns="144000" bIns="90000" anchor="ctr">
            <a:spAutoFit/>
          </a:bodyPr>
          <a:lstStyle>
            <a:lvl1pPr marL="0" indent="0" algn="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1740" y="4677217"/>
            <a:ext cx="402674" cy="397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tIns="90000" bIns="90000" anchor="ctr">
            <a:spAutoFit/>
          </a:bodyPr>
          <a:lstStyle>
            <a:lvl1pPr algn="ctr"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57B52-D046-4802-A3DE-55E7ED70298C}" type="slidenum">
              <a:rPr lang="en-A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5" y="180974"/>
            <a:ext cx="162668" cy="323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74536" y="4678820"/>
            <a:ext cx="198341" cy="3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6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singl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55"/>
          <p:cNvSpPr/>
          <p:nvPr userDrawn="1"/>
        </p:nvSpPr>
        <p:spPr>
          <a:xfrm>
            <a:off x="0" y="3529781"/>
            <a:ext cx="9154473" cy="16137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6404" y="1256659"/>
            <a:ext cx="6708964" cy="1077218"/>
          </a:xfrm>
        </p:spPr>
        <p:txBody>
          <a:bodyPr wrap="square" anchor="t" anchorCtr="0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Single speaker presentation title, one or more lines</a:t>
            </a:r>
            <a:endParaRPr lang="en-AU" dirty="0"/>
          </a:p>
        </p:txBody>
      </p:sp>
      <p:sp>
        <p:nvSpPr>
          <p:cNvPr id="257" name="Text Placeholder 25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96919" y="3856876"/>
            <a:ext cx="5454651" cy="35330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Event name, location and date</a:t>
            </a:r>
            <a:endParaRPr lang="en-AU" dirty="0"/>
          </a:p>
        </p:txBody>
      </p:sp>
      <p:pic>
        <p:nvPicPr>
          <p:cNvPr id="255" name="Picture 2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5" y="294258"/>
            <a:ext cx="2725341" cy="660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33" y="1956390"/>
            <a:ext cx="3195140" cy="3194197"/>
          </a:xfrm>
          <a:prstGeom prst="rect">
            <a:avLst/>
          </a:prstGeom>
        </p:spPr>
      </p:pic>
      <p:sp>
        <p:nvSpPr>
          <p:cNvPr id="8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596919" y="4323534"/>
            <a:ext cx="5454651" cy="35330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name, presenter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825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Multipl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55"/>
          <p:cNvSpPr/>
          <p:nvPr userDrawn="1"/>
        </p:nvSpPr>
        <p:spPr>
          <a:xfrm>
            <a:off x="0" y="2759006"/>
            <a:ext cx="9154473" cy="2384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6404" y="1256659"/>
            <a:ext cx="7770356" cy="945521"/>
          </a:xfrm>
        </p:spPr>
        <p:txBody>
          <a:bodyPr wrap="square" anchor="t" anchorCtr="0">
            <a:noAutofit/>
          </a:bodyPr>
          <a:lstStyle>
            <a:lvl1pPr algn="l"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Multiple speaker presentation title, one or two lines</a:t>
            </a:r>
            <a:endParaRPr lang="en-AU" dirty="0"/>
          </a:p>
        </p:txBody>
      </p:sp>
      <p:sp>
        <p:nvSpPr>
          <p:cNvPr id="257" name="Text Placeholder 25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96919" y="2202180"/>
            <a:ext cx="5454651" cy="35330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Event name, location and date</a:t>
            </a:r>
            <a:endParaRPr lang="en-AU" dirty="0"/>
          </a:p>
        </p:txBody>
      </p:sp>
      <p:sp>
        <p:nvSpPr>
          <p:cNvPr id="266" name="Text Placeholder 265"/>
          <p:cNvSpPr>
            <a:spLocks noGrp="1"/>
          </p:cNvSpPr>
          <p:nvPr>
            <p:ph type="body" sz="quarter" idx="15" hasCustomPrompt="1"/>
          </p:nvPr>
        </p:nvSpPr>
        <p:spPr>
          <a:xfrm>
            <a:off x="596405" y="2895534"/>
            <a:ext cx="2236392" cy="433553"/>
          </a:xfrm>
          <a:noFill/>
        </p:spPr>
        <p:txBody>
          <a:bodyPr wrap="none" lIns="252000" tIns="108000" rIns="180000" bIns="108000" anchor="ctr">
            <a:spAutoFit/>
          </a:bodyPr>
          <a:lstStyle>
            <a:lvl1pPr marL="0" indent="0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1 name, title</a:t>
            </a:r>
            <a:endParaRPr lang="en-AU" dirty="0"/>
          </a:p>
        </p:txBody>
      </p:sp>
      <p:pic>
        <p:nvPicPr>
          <p:cNvPr id="255" name="Picture 2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5" y="294258"/>
            <a:ext cx="2725341" cy="660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33" y="1956390"/>
            <a:ext cx="3195140" cy="3194197"/>
          </a:xfrm>
          <a:prstGeom prst="rect">
            <a:avLst/>
          </a:prstGeom>
        </p:spPr>
      </p:pic>
      <p:sp>
        <p:nvSpPr>
          <p:cNvPr id="8" name="Text Placeholder 265"/>
          <p:cNvSpPr>
            <a:spLocks noGrp="1"/>
          </p:cNvSpPr>
          <p:nvPr>
            <p:ph type="body" sz="quarter" idx="16" hasCustomPrompt="1"/>
          </p:nvPr>
        </p:nvSpPr>
        <p:spPr>
          <a:xfrm>
            <a:off x="596405" y="3452360"/>
            <a:ext cx="2236392" cy="433553"/>
          </a:xfrm>
          <a:noFill/>
        </p:spPr>
        <p:txBody>
          <a:bodyPr wrap="none" lIns="252000" tIns="108000" rIns="180000" bIns="108000" anchor="ctr">
            <a:spAutoFit/>
          </a:bodyPr>
          <a:lstStyle>
            <a:lvl1pPr marL="0" indent="0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2 name, title</a:t>
            </a:r>
            <a:endParaRPr lang="en-AU" dirty="0"/>
          </a:p>
        </p:txBody>
      </p:sp>
      <p:sp>
        <p:nvSpPr>
          <p:cNvPr id="9" name="Text Placeholder 265"/>
          <p:cNvSpPr>
            <a:spLocks noGrp="1"/>
          </p:cNvSpPr>
          <p:nvPr>
            <p:ph type="body" sz="quarter" idx="17" hasCustomPrompt="1"/>
          </p:nvPr>
        </p:nvSpPr>
        <p:spPr>
          <a:xfrm>
            <a:off x="596405" y="4009186"/>
            <a:ext cx="2236392" cy="433553"/>
          </a:xfrm>
          <a:noFill/>
        </p:spPr>
        <p:txBody>
          <a:bodyPr wrap="none" lIns="252000" tIns="108000" rIns="180000" bIns="108000" anchor="ctr">
            <a:spAutoFit/>
          </a:bodyPr>
          <a:lstStyle>
            <a:lvl1pPr marL="0" indent="0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1 name, title</a:t>
            </a:r>
            <a:endParaRPr lang="en-AU" dirty="0"/>
          </a:p>
        </p:txBody>
      </p:sp>
      <p:sp>
        <p:nvSpPr>
          <p:cNvPr id="10" name="Text Placeholder 265"/>
          <p:cNvSpPr>
            <a:spLocks noGrp="1"/>
          </p:cNvSpPr>
          <p:nvPr>
            <p:ph type="body" sz="quarter" idx="18" hasCustomPrompt="1"/>
          </p:nvPr>
        </p:nvSpPr>
        <p:spPr>
          <a:xfrm>
            <a:off x="596405" y="4566012"/>
            <a:ext cx="2236392" cy="433553"/>
          </a:xfrm>
          <a:noFill/>
        </p:spPr>
        <p:txBody>
          <a:bodyPr wrap="none" lIns="252000" tIns="108000" rIns="180000" bIns="108000" anchor="ctr">
            <a:spAutoFit/>
          </a:bodyPr>
          <a:lstStyle>
            <a:lvl1pPr marL="0" indent="0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2 name,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132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27141" y="4677217"/>
            <a:ext cx="645735" cy="396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4424609" cy="461665"/>
          </a:xfrm>
        </p:spPr>
        <p:txBody>
          <a:bodyPr wrap="none" anchor="t" anchorCtr="0">
            <a:sp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9"/>
            <a:ext cx="8229600" cy="345638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32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6362509" y="4677219"/>
            <a:ext cx="1624511" cy="39720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144000" tIns="90000" rIns="144000" bIns="90000" anchor="ctr">
            <a:spAutoFit/>
          </a:bodyPr>
          <a:lstStyle>
            <a:lvl1pPr marL="0" indent="0" algn="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1740" y="4677217"/>
            <a:ext cx="402674" cy="397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tIns="90000" bIns="90000" anchor="ctr">
            <a:spAutoFit/>
          </a:bodyPr>
          <a:lstStyle>
            <a:lvl1pPr algn="ctr"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57B52-D046-4802-A3DE-55E7ED70298C}" type="slidenum">
              <a:rPr lang="en-A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5" y="180974"/>
            <a:ext cx="162668" cy="323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74536" y="4678820"/>
            <a:ext cx="198341" cy="3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8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10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  <p:sldLayoutId id="214748366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992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96404" y="1256659"/>
            <a:ext cx="6708964" cy="584775"/>
          </a:xfrm>
        </p:spPr>
        <p:txBody>
          <a:bodyPr/>
          <a:lstStyle/>
          <a:p>
            <a:r>
              <a:rPr lang="en-AU" dirty="0" smtClean="0"/>
              <a:t>Healthcare: A wide-angled view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CHF Australia Policy </a:t>
            </a:r>
            <a:r>
              <a:rPr lang="en-AU" dirty="0"/>
              <a:t>Forum, 12 November 2019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Michael Brennan, Chair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220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5277407" cy="461665"/>
          </a:xfrm>
        </p:spPr>
        <p:txBody>
          <a:bodyPr/>
          <a:lstStyle/>
          <a:p>
            <a:r>
              <a:rPr lang="en-US" dirty="0" smtClean="0"/>
              <a:t>Australia has a high volume model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178437" y="4677219"/>
            <a:ext cx="808583" cy="397201"/>
          </a:xfrm>
        </p:spPr>
        <p:txBody>
          <a:bodyPr/>
          <a:lstStyle/>
          <a:p>
            <a:r>
              <a:rPr lang="en-AU" dirty="0" smtClean="0"/>
              <a:t>Health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10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4" y="667554"/>
            <a:ext cx="7301345" cy="40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4509568" cy="461665"/>
          </a:xfrm>
        </p:spPr>
        <p:txBody>
          <a:bodyPr/>
          <a:lstStyle/>
          <a:p>
            <a:r>
              <a:rPr lang="en-US" dirty="0" smtClean="0"/>
              <a:t>Health care usage is climbing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178437" y="4677219"/>
            <a:ext cx="808583" cy="397201"/>
          </a:xfrm>
        </p:spPr>
        <p:txBody>
          <a:bodyPr/>
          <a:lstStyle/>
          <a:p>
            <a:r>
              <a:rPr lang="en-AU" dirty="0" smtClean="0"/>
              <a:t>Health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11</a:t>
            </a:fld>
            <a:endParaRPr lang="en-AU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029699"/>
              </p:ext>
            </p:extLst>
          </p:nvPr>
        </p:nvGraphicFramePr>
        <p:xfrm>
          <a:off x="254301" y="634511"/>
          <a:ext cx="8424383" cy="409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6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76" y="117477"/>
            <a:ext cx="6322565" cy="461665"/>
          </a:xfrm>
        </p:spPr>
        <p:txBody>
          <a:bodyPr/>
          <a:lstStyle/>
          <a:p>
            <a:r>
              <a:rPr lang="en-US" dirty="0" smtClean="0"/>
              <a:t>The price of things = hours of work to buy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53383" y="4682628"/>
            <a:ext cx="402674" cy="397201"/>
          </a:xfrm>
        </p:spPr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en-A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61910" y="751071"/>
          <a:ext cx="8384310" cy="381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770"/>
                <a:gridCol w="2794770"/>
                <a:gridCol w="2794770"/>
              </a:tblGrid>
              <a:tr h="47359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1901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2000</a:t>
                      </a:r>
                      <a:endParaRPr lang="en-AU" sz="2400" dirty="0"/>
                    </a:p>
                  </a:txBody>
                  <a:tcPr/>
                </a:tc>
              </a:tr>
              <a:tr h="473596">
                <a:tc>
                  <a:txBody>
                    <a:bodyPr/>
                    <a:lstStyle/>
                    <a:p>
                      <a:pPr algn="l"/>
                      <a:r>
                        <a:rPr lang="en-AU" dirty="0" smtClean="0"/>
                        <a:t>Rent (3 bedroom)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14.6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10.7</a:t>
                      </a:r>
                      <a:endParaRPr lang="en-AU" sz="2400" dirty="0"/>
                    </a:p>
                  </a:txBody>
                  <a:tcPr/>
                </a:tc>
              </a:tr>
              <a:tr h="473596">
                <a:tc>
                  <a:txBody>
                    <a:bodyPr/>
                    <a:lstStyle/>
                    <a:p>
                      <a:pPr algn="l"/>
                      <a:r>
                        <a:rPr lang="en-AU" dirty="0" smtClean="0"/>
                        <a:t>Women’s</a:t>
                      </a:r>
                      <a:r>
                        <a:rPr lang="en-AU" baseline="0" dirty="0" smtClean="0"/>
                        <a:t> shoes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16.3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2.8</a:t>
                      </a:r>
                      <a:endParaRPr lang="en-AU" sz="2400" dirty="0"/>
                    </a:p>
                  </a:txBody>
                  <a:tcPr/>
                </a:tc>
              </a:tr>
              <a:tr h="473596">
                <a:tc>
                  <a:txBody>
                    <a:bodyPr/>
                    <a:lstStyle/>
                    <a:p>
                      <a:pPr algn="l"/>
                      <a:r>
                        <a:rPr lang="en-AU" dirty="0" smtClean="0"/>
                        <a:t>Concert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8.4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1.7</a:t>
                      </a:r>
                      <a:endParaRPr lang="en-AU" sz="2400" dirty="0"/>
                    </a:p>
                  </a:txBody>
                  <a:tcPr/>
                </a:tc>
              </a:tr>
              <a:tr h="473596">
                <a:tc>
                  <a:txBody>
                    <a:bodyPr/>
                    <a:lstStyle/>
                    <a:p>
                      <a:pPr algn="l"/>
                      <a:r>
                        <a:rPr lang="en-AU" dirty="0" smtClean="0"/>
                        <a:t>Beer (1</a:t>
                      </a:r>
                      <a:r>
                        <a:rPr lang="en-AU" baseline="0" dirty="0" smtClean="0"/>
                        <a:t> carton)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7.8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1.2</a:t>
                      </a:r>
                      <a:endParaRPr lang="en-AU" sz="2400" dirty="0"/>
                    </a:p>
                  </a:txBody>
                  <a:tcPr/>
                </a:tc>
              </a:tr>
              <a:tr h="473596">
                <a:tc>
                  <a:txBody>
                    <a:bodyPr/>
                    <a:lstStyle/>
                    <a:p>
                      <a:pPr algn="l"/>
                      <a:r>
                        <a:rPr lang="en-AU" dirty="0" smtClean="0"/>
                        <a:t>Rump steak (</a:t>
                      </a:r>
                      <a:r>
                        <a:rPr lang="en-AU" dirty="0" err="1" smtClean="0"/>
                        <a:t>1kg</a:t>
                      </a:r>
                      <a:r>
                        <a:rPr lang="en-AU" dirty="0" smtClean="0"/>
                        <a:t>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1.6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0.5</a:t>
                      </a:r>
                      <a:endParaRPr lang="en-AU" sz="2400" dirty="0"/>
                    </a:p>
                  </a:txBody>
                  <a:tcPr/>
                </a:tc>
              </a:tr>
              <a:tr h="459931">
                <a:tc>
                  <a:txBody>
                    <a:bodyPr/>
                    <a:lstStyle/>
                    <a:p>
                      <a:pPr algn="l"/>
                      <a:r>
                        <a:rPr lang="en-AU" dirty="0" smtClean="0"/>
                        <a:t>Milk</a:t>
                      </a:r>
                      <a:r>
                        <a:rPr lang="en-AU" baseline="0" dirty="0" smtClean="0"/>
                        <a:t> (1 litre)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0.34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0.06</a:t>
                      </a:r>
                      <a:endParaRPr lang="en-AU" sz="2400" dirty="0"/>
                    </a:p>
                  </a:txBody>
                  <a:tcPr/>
                </a:tc>
              </a:tr>
              <a:tr h="514011">
                <a:tc>
                  <a:txBody>
                    <a:bodyPr/>
                    <a:lstStyle/>
                    <a:p>
                      <a:pPr algn="l"/>
                      <a:r>
                        <a:rPr lang="en-AU" dirty="0" smtClean="0"/>
                        <a:t>Antibiotics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0.4</a:t>
                      </a:r>
                      <a:endParaRPr lang="en-A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407"/>
          <a:stretch/>
        </p:blipFill>
        <p:spPr>
          <a:xfrm>
            <a:off x="4210202" y="4130875"/>
            <a:ext cx="487725" cy="327353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178437" y="4677219"/>
            <a:ext cx="808583" cy="397201"/>
          </a:xfrm>
        </p:spPr>
        <p:txBody>
          <a:bodyPr/>
          <a:lstStyle/>
          <a:p>
            <a:r>
              <a:rPr lang="en-AU" dirty="0" smtClean="0"/>
              <a:t>Health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71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8558753" cy="461665"/>
          </a:xfrm>
        </p:spPr>
        <p:txBody>
          <a:bodyPr/>
          <a:lstStyle/>
          <a:p>
            <a:r>
              <a:rPr lang="en-US" dirty="0" smtClean="0"/>
              <a:t>Health prices broadly reflect incomes (and a bit of policy)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178437" y="4677219"/>
            <a:ext cx="808583" cy="397201"/>
          </a:xfrm>
        </p:spPr>
        <p:txBody>
          <a:bodyPr/>
          <a:lstStyle/>
          <a:p>
            <a:r>
              <a:rPr lang="en-AU" dirty="0" smtClean="0"/>
              <a:t>Health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3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3" y="683492"/>
            <a:ext cx="7612387" cy="40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5229317" cy="461665"/>
          </a:xfrm>
        </p:spPr>
        <p:txBody>
          <a:bodyPr/>
          <a:lstStyle/>
          <a:p>
            <a:r>
              <a:rPr lang="en-US" dirty="0" smtClean="0"/>
              <a:t>Health prices outpace other prices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178437" y="4677219"/>
            <a:ext cx="808583" cy="397201"/>
          </a:xfrm>
        </p:spPr>
        <p:txBody>
          <a:bodyPr/>
          <a:lstStyle/>
          <a:p>
            <a:r>
              <a:rPr lang="en-AU" dirty="0" smtClean="0"/>
              <a:t>Health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4</a:t>
            </a:fld>
            <a:endParaRPr lang="en-AU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27441" y="544830"/>
          <a:ext cx="8235011" cy="405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76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76" y="117477"/>
            <a:ext cx="7877478" cy="461665"/>
          </a:xfrm>
        </p:spPr>
        <p:txBody>
          <a:bodyPr/>
          <a:lstStyle/>
          <a:p>
            <a:r>
              <a:rPr lang="en-US" dirty="0" smtClean="0"/>
              <a:t>Health spending has risen in significance, 1971-2018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200080" y="4682630"/>
            <a:ext cx="808583" cy="397201"/>
          </a:xfrm>
        </p:spPr>
        <p:txBody>
          <a:bodyPr/>
          <a:lstStyle/>
          <a:p>
            <a:r>
              <a:rPr lang="en-AU" dirty="0" smtClean="0"/>
              <a:t>Health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53383" y="4682628"/>
            <a:ext cx="402674" cy="397201"/>
          </a:xfrm>
        </p:spPr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</a:t>
            </a:fld>
            <a:endParaRPr lang="en-A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435457"/>
              </p:ext>
            </p:extLst>
          </p:nvPr>
        </p:nvGraphicFramePr>
        <p:xfrm>
          <a:off x="306473" y="789955"/>
          <a:ext cx="8383032" cy="389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86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76" y="117477"/>
            <a:ext cx="8588826" cy="461665"/>
          </a:xfrm>
        </p:spPr>
        <p:txBody>
          <a:bodyPr/>
          <a:lstStyle/>
          <a:p>
            <a:r>
              <a:rPr lang="en-US" dirty="0" smtClean="0"/>
              <a:t>Life expectancy – a 20</a:t>
            </a:r>
            <a:r>
              <a:rPr lang="en-US" baseline="30000" dirty="0" smtClean="0"/>
              <a:t>th</a:t>
            </a:r>
            <a:r>
              <a:rPr lang="en-US" dirty="0" smtClean="0"/>
              <a:t> century success story, 1881-2017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200080" y="4682630"/>
            <a:ext cx="808583" cy="397201"/>
          </a:xfrm>
        </p:spPr>
        <p:txBody>
          <a:bodyPr/>
          <a:lstStyle/>
          <a:p>
            <a:r>
              <a:rPr lang="en-AU" dirty="0" smtClean="0"/>
              <a:t>Health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53383" y="4682628"/>
            <a:ext cx="402674" cy="397201"/>
          </a:xfrm>
        </p:spPr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</a:t>
            </a:fld>
            <a:endParaRPr lang="en-A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343561"/>
              </p:ext>
            </p:extLst>
          </p:nvPr>
        </p:nvGraphicFramePr>
        <p:xfrm>
          <a:off x="232658" y="865705"/>
          <a:ext cx="8435205" cy="387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66589" y="105507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females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0970" y="171097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males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76" y="117477"/>
            <a:ext cx="5500224" cy="461665"/>
          </a:xfrm>
        </p:spPr>
        <p:txBody>
          <a:bodyPr/>
          <a:lstStyle/>
          <a:p>
            <a:r>
              <a:rPr lang="en-US" dirty="0" smtClean="0"/>
              <a:t>Healthy life expectancy is good too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200080" y="4682630"/>
            <a:ext cx="808583" cy="397201"/>
          </a:xfrm>
        </p:spPr>
        <p:txBody>
          <a:bodyPr/>
          <a:lstStyle/>
          <a:p>
            <a:r>
              <a:rPr lang="en-AU" dirty="0" smtClean="0"/>
              <a:t>Health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53383" y="4682628"/>
            <a:ext cx="402674" cy="397201"/>
          </a:xfrm>
        </p:spPr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7</a:t>
            </a:fld>
            <a:endParaRPr lang="en-A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311958"/>
              </p:ext>
            </p:extLst>
          </p:nvPr>
        </p:nvGraphicFramePr>
        <p:xfrm>
          <a:off x="124445" y="605790"/>
          <a:ext cx="8500133" cy="407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99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76" y="117477"/>
            <a:ext cx="4817344" cy="461665"/>
          </a:xfrm>
        </p:spPr>
        <p:txBody>
          <a:bodyPr/>
          <a:lstStyle/>
          <a:p>
            <a:r>
              <a:rPr lang="en-US" dirty="0" smtClean="0"/>
              <a:t>High life expectancy for $ spent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200080" y="4682630"/>
            <a:ext cx="808583" cy="397201"/>
          </a:xfrm>
        </p:spPr>
        <p:txBody>
          <a:bodyPr/>
          <a:lstStyle/>
          <a:p>
            <a:r>
              <a:rPr lang="en-AU" dirty="0" smtClean="0"/>
              <a:t>Health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53383" y="4682628"/>
            <a:ext cx="402674" cy="397201"/>
          </a:xfrm>
        </p:spPr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</a:t>
            </a:fld>
            <a:endParaRPr lang="en-A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94783" y="622225"/>
          <a:ext cx="8261273" cy="4122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02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76" y="117477"/>
            <a:ext cx="3550972" cy="461665"/>
          </a:xfrm>
        </p:spPr>
        <p:txBody>
          <a:bodyPr/>
          <a:lstStyle/>
          <a:p>
            <a:r>
              <a:rPr lang="en-US" dirty="0" smtClean="0"/>
              <a:t>Good value for money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200080" y="4682630"/>
            <a:ext cx="808583" cy="397201"/>
          </a:xfrm>
        </p:spPr>
        <p:txBody>
          <a:bodyPr/>
          <a:lstStyle/>
          <a:p>
            <a:r>
              <a:rPr lang="en-AU" dirty="0" smtClean="0"/>
              <a:t>Health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53383" y="4682628"/>
            <a:ext cx="402674" cy="397201"/>
          </a:xfrm>
        </p:spPr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</a:t>
            </a:fld>
            <a:endParaRPr lang="en-A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396276" y="951344"/>
          <a:ext cx="7999578" cy="373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08663" y="667559"/>
            <a:ext cx="345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 smtClean="0"/>
              <a:t>Difference between actual life expectancy and life expectancy given spending per capita</a:t>
            </a:r>
            <a:endParaRPr lang="en-AU" sz="1200" i="1" dirty="0"/>
          </a:p>
        </p:txBody>
      </p:sp>
    </p:spTree>
    <p:extLst>
      <p:ext uri="{BB962C8B-B14F-4D97-AF65-F5344CB8AC3E}">
        <p14:creationId xmlns:p14="http://schemas.microsoft.com/office/powerpoint/2010/main" val="1546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C colour themeNew">
      <a:dk1>
        <a:sysClr val="windowText" lastClr="000000"/>
      </a:dk1>
      <a:lt1>
        <a:sysClr val="window" lastClr="FFFFFF"/>
      </a:lt1>
      <a:dk2>
        <a:srgbClr val="66BCDB"/>
      </a:dk2>
      <a:lt2>
        <a:srgbClr val="265A9A"/>
      </a:lt2>
      <a:accent1>
        <a:srgbClr val="78A22F"/>
      </a:accent1>
      <a:accent2>
        <a:srgbClr val="4D7028"/>
      </a:accent2>
      <a:accent3>
        <a:srgbClr val="F4B123"/>
      </a:accent3>
      <a:accent4>
        <a:srgbClr val="F15A25"/>
      </a:accent4>
      <a:accent5>
        <a:srgbClr val="A52828"/>
      </a:accent5>
      <a:accent6>
        <a:srgbClr val="8956A3"/>
      </a:accent6>
      <a:hlink>
        <a:srgbClr val="000000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A664310-04A8-4FA5-9E70-CBEF2993E088}" vid="{23EB7F71-0BF1-41DC-A9AE-598EB066354F}"/>
    </a:ext>
  </a:extLst>
</a:theme>
</file>

<file path=ppt/theme/theme2.xml><?xml version="1.0" encoding="utf-8"?>
<a:theme xmlns:a="http://schemas.openxmlformats.org/drawingml/2006/main" name="1_Office Theme">
  <a:themeElements>
    <a:clrScheme name="PC colour themeNew">
      <a:dk1>
        <a:sysClr val="windowText" lastClr="000000"/>
      </a:dk1>
      <a:lt1>
        <a:sysClr val="window" lastClr="FFFFFF"/>
      </a:lt1>
      <a:dk2>
        <a:srgbClr val="66BCDB"/>
      </a:dk2>
      <a:lt2>
        <a:srgbClr val="265A9A"/>
      </a:lt2>
      <a:accent1>
        <a:srgbClr val="78A22F"/>
      </a:accent1>
      <a:accent2>
        <a:srgbClr val="4D7028"/>
      </a:accent2>
      <a:accent3>
        <a:srgbClr val="F4B123"/>
      </a:accent3>
      <a:accent4>
        <a:srgbClr val="F15A25"/>
      </a:accent4>
      <a:accent5>
        <a:srgbClr val="A52828"/>
      </a:accent5>
      <a:accent6>
        <a:srgbClr val="8956A3"/>
      </a:accent6>
      <a:hlink>
        <a:srgbClr val="000000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7365238-E67E-4A6D-97CE-5E86F569BCFF}" vid="{4F871861-51B1-484E-AC3E-5A99AE10E18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B Document" ma:contentTypeID="0x010100A8DBC3D67DF8BB4FA2A48ACF423DD66C001F3B2CA8E18D51428760C7DF36E77CCD" ma:contentTypeVersion="22" ma:contentTypeDescription="Used when uploading all documents to the knowledge base" ma:contentTypeScope="" ma:versionID="5c32e57ea7d68c56935d9f9403b5052d">
  <xsd:schema xmlns:xsd="http://www.w3.org/2001/XMLSchema" xmlns:xs="http://www.w3.org/2001/XMLSchema" xmlns:p="http://schemas.microsoft.com/office/2006/metadata/properties" xmlns:ns1="http://schemas.microsoft.com/sharepoint/v3" xmlns:ns2="3f4bcce7-ac1a-4c9d-aa3e-7e77695652db" xmlns:ns3="8044c801-d84b-4ee1-a77e-678f8dcdee17" xmlns:ns4="http://schemas.microsoft.com/sharepoint.v3" targetNamespace="http://schemas.microsoft.com/office/2006/metadata/properties" ma:root="true" ma:fieldsID="64f1e0da88b8185d71d9e17f2408535b" ns1:_="" ns2:_="" ns3:_="" ns4:_="">
    <xsd:import namespace="http://schemas.microsoft.com/sharepoint/v3"/>
    <xsd:import namespace="3f4bcce7-ac1a-4c9d-aa3e-7e77695652db"/>
    <xsd:import namespace="8044c801-d84b-4ee1-a77e-678f8dcdee17"/>
    <xsd:import namespace="http://schemas.microsoft.com/sharepoint.v3"/>
    <xsd:element name="properties">
      <xsd:complexType>
        <xsd:sequence>
          <xsd:element name="documentManagement">
            <xsd:complexType>
              <xsd:all>
                <xsd:element ref="ns2:Branch" minOccurs="0"/>
                <xsd:element ref="ns1:PublishingContact" minOccurs="0"/>
                <xsd:element ref="ns1:PublishingExpirationDate" minOccurs="0"/>
                <xsd:element ref="ns2:TaxKeywordTaxHTField" minOccurs="0"/>
                <xsd:element ref="ns3:k018fb4a1c9b40b79afef32463f475be" minOccurs="0"/>
                <xsd:element ref="ns3:i73bcb40ace34e86b851295db49c2d5b" minOccurs="0"/>
                <xsd:element ref="ns2:TaxCatchAll" minOccurs="0"/>
                <xsd:element ref="ns2:TaxCatchAllLabel" minOccurs="0"/>
                <xsd:element ref="ns4:Description0" minOccurs="0"/>
                <xsd:element ref="ns3:KB_x0020_Type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Contact" ma:index="5" nillable="true" ma:displayName="Contact" ma:description="Contact is a site column created by the Publishing feature. It is used on the Page Content Type as the person or group who is the contact person for the page.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ExpirationDate" ma:index="7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bcce7-ac1a-4c9d-aa3e-7e77695652db" elementFormDefault="qualified">
    <xsd:import namespace="http://schemas.microsoft.com/office/2006/documentManagement/types"/>
    <xsd:import namespace="http://schemas.microsoft.com/office/infopath/2007/PartnerControls"/>
    <xsd:element name="Branch" ma:index="2" nillable="true" ma:displayName="Branch" ma:format="Dropdown" ma:indexed="true" ma:internalName="Branch" ma:readOnly="false">
      <xsd:simpleType>
        <xsd:restriction base="dms:Choice">
          <xsd:enumeration value="Administration"/>
          <xsd:enumeration value="Audit Committee"/>
          <xsd:enumeration value="Consultative Committee"/>
          <xsd:enumeration value="Divisional Management"/>
          <xsd:enumeration value="Executive"/>
          <xsd:enumeration value="Finance"/>
          <xsd:enumeration value="Human Resources"/>
          <xsd:enumeration value="iNet"/>
          <xsd:enumeration value="Information Communication Technologies"/>
          <xsd:enumeration value="Inquiries and Studies"/>
          <xsd:enumeration value="Library Services"/>
          <xsd:enumeration value="Management Committee"/>
          <xsd:enumeration value="MAPS and Web"/>
          <xsd:enumeration value="Mutual Recognition"/>
          <xsd:enumeration value="Office Services"/>
          <xsd:enumeration value="Productivity and Trade"/>
          <xsd:enumeration value="Research Committee"/>
          <xsd:enumeration value="Self Initiated Research"/>
          <xsd:enumeration value="Seminars"/>
          <xsd:enumeration value="Social Infrastructure"/>
          <xsd:enumeration value="Statistical Resources"/>
        </xsd:restriction>
      </xsd:simpleType>
    </xsd:element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70da5c63-8548-4ac8-9616-83b0f373280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description="" ma:hidden="true" ma:list="{cc469927-f3de-4bce-906c-cafcd61f2a2b}" ma:internalName="TaxCatchAll" ma:showField="CatchAllData" ma:web="8044c801-d84b-4ee1-a77e-678f8dcde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description="" ma:hidden="true" ma:list="{cc469927-f3de-4bce-906c-cafcd61f2a2b}" ma:internalName="TaxCatchAllLabel" ma:readOnly="true" ma:showField="CatchAllDataLabel" ma:web="8044c801-d84b-4ee1-a77e-678f8dcde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4c801-d84b-4ee1-a77e-678f8dcdee17" elementFormDefault="qualified">
    <xsd:import namespace="http://schemas.microsoft.com/office/2006/documentManagement/types"/>
    <xsd:import namespace="http://schemas.microsoft.com/office/infopath/2007/PartnerControls"/>
    <xsd:element name="k018fb4a1c9b40b79afef32463f475be" ma:index="13" ma:taxonomy="true" ma:internalName="k018fb4a1c9b40b79afef32463f475be" ma:taxonomyFieldName="Branch_x0020_KB_x0020_Type" ma:displayName="Branch KB Type" ma:readOnly="false" ma:default="" ma:fieldId="{4018fb4a-1c9b-40b7-9afe-f32463f475be}" ma:sspId="70da5c63-8548-4ac8-9616-83b0f373280e" ma:termSetId="d4a1b2f8-6c03-4c1d-9619-191203a22ef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73bcb40ace34e86b851295db49c2d5b" ma:index="15" nillable="true" ma:taxonomy="true" ma:internalName="i73bcb40ace34e86b851295db49c2d5b" ma:taxonomyFieldName="Branch_x0020_KB_x0020_Type2" ma:displayName="Branch KB Type2" ma:default="" ma:fieldId="{273bcb40-ace3-4e86-b851-295db49c2d5b}" ma:sspId="70da5c63-8548-4ac8-9616-83b0f373280e" ma:termSetId="d4a1b2f8-6c03-4c1d-9619-191203a22ef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B_x0020_Type" ma:index="19" ma:displayName="KB Type" ma:description="Knowledge Base Article&#10;Policy and Procedure&#10;Supporting Document&#10;are ranked high in search results. To not promote an item, select Other Document" ma:format="Dropdown" ma:internalName="KB_x0020_Type" ma:readOnly="false">
      <xsd:simpleType>
        <xsd:restriction base="dms:Choice">
          <xsd:enumeration value="Knowledge Base Article"/>
          <xsd:enumeration value="Policy and Procedure"/>
          <xsd:enumeration value="Supporting Document"/>
          <xsd:enumeration value="Other Docume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Description0" ma:index="18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http://schemas.microsoft.com/sharepoint.v3" xsi:nil="true"/>
    <k018fb4a1c9b40b79afef32463f475be xmlns="8044c801-d84b-4ee1-a77e-678f8dcdee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 template</TermName>
          <TermId xmlns="http://schemas.microsoft.com/office/infopath/2007/PartnerControls">066eff67-b9c5-4a95-8902-08c52e920182</TermId>
        </TermInfo>
      </Terms>
    </k018fb4a1c9b40b79afef32463f475be>
    <i73bcb40ace34e86b851295db49c2d5b xmlns="8044c801-d84b-4ee1-a77e-678f8dcdee17">
      <Terms xmlns="http://schemas.microsoft.com/office/infopath/2007/PartnerControls"/>
    </i73bcb40ace34e86b851295db49c2d5b>
    <TaxKeywordTaxHTField xmlns="3f4bcce7-ac1a-4c9d-aa3e-7e77695652db">
      <Terms xmlns="http://schemas.microsoft.com/office/infopath/2007/PartnerControls"/>
    </TaxKeywordTaxHTField>
    <KB_x0020_Type xmlns="8044c801-d84b-4ee1-a77e-678f8dcdee17">Supporting Document</KB_x0020_Type>
    <PublishingExpirationDate xmlns="http://schemas.microsoft.com/sharepoint/v3" xsi:nil="true"/>
    <Branch xmlns="3f4bcce7-ac1a-4c9d-aa3e-7e77695652db">MAPS and Web</Branch>
    <PublishingContact xmlns="http://schemas.microsoft.com/sharepoint/v3">
      <UserInfo>
        <DisplayName/>
        <AccountId xsi:nil="true"/>
        <AccountType/>
      </UserInfo>
    </PublishingContact>
    <TaxCatchAll xmlns="3f4bcce7-ac1a-4c9d-aa3e-7e77695652db">
      <Value>3937</Value>
      <Value>300</Value>
    </TaxCatchAll>
    <_dlc_DocId xmlns="3f4bcce7-ac1a-4c9d-aa3e-7e77695652db">PCDOC-12-895</_dlc_DocId>
    <_dlc_DocIdUrl xmlns="3f4bcce7-ac1a-4c9d-aa3e-7e77695652db">
      <Url>http://inet.pc.gov.au/kb/_layouts/15/DocIdRedir.aspx?ID=PCDOC-12-895</Url>
      <Description>PCDOC-12-895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70da5c63-8548-4ac8-9616-83b0f373280e" ContentTypeId="0x0101" PreviousValue="false"/>
</file>

<file path=customXml/item6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Props1.xml><?xml version="1.0" encoding="utf-8"?>
<ds:datastoreItem xmlns:ds="http://schemas.openxmlformats.org/officeDocument/2006/customXml" ds:itemID="{E7043A6B-ED21-4E99-B91D-2E7FB7D8001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347E4A2-BA8C-4A01-BAA7-72A82A934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4bcce7-ac1a-4c9d-aa3e-7e77695652db"/>
    <ds:schemaRef ds:uri="8044c801-d84b-4ee1-a77e-678f8dcdee17"/>
    <ds:schemaRef ds:uri="http://schemas.microsoft.com/sharepoint.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EAC90C-8E9C-4111-BD25-5BCD80E3DB5A}">
  <ds:schemaRefs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.v3"/>
    <ds:schemaRef ds:uri="8044c801-d84b-4ee1-a77e-678f8dcdee17"/>
    <ds:schemaRef ds:uri="http://purl.org/dc/elements/1.1/"/>
    <ds:schemaRef ds:uri="http://schemas.microsoft.com/office/2006/documentManagement/types"/>
    <ds:schemaRef ds:uri="3f4bcce7-ac1a-4c9d-aa3e-7e77695652db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C221440-EAE6-4FB7-A937-190B760E17A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521AE38C-2B54-4F43-BDC8-EE442B84E397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963BA9C7-B814-4EA5-99C5-10610B7BA3A9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244</Words>
  <Application>Microsoft Office PowerPoint</Application>
  <PresentationFormat>On-screen Show (16:9)</PresentationFormat>
  <Paragraphs>102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1_Office Theme</vt:lpstr>
      <vt:lpstr>Healthcare: A wide-angled view</vt:lpstr>
      <vt:lpstr>The price of things = hours of work to buy</vt:lpstr>
      <vt:lpstr>Health prices broadly reflect incomes (and a bit of policy)</vt:lpstr>
      <vt:lpstr>Health prices outpace other prices</vt:lpstr>
      <vt:lpstr>Health spending has risen in significance, 1971-2018</vt:lpstr>
      <vt:lpstr>Life expectancy – a 20th century success story, 1881-2017</vt:lpstr>
      <vt:lpstr>Healthy life expectancy is good too</vt:lpstr>
      <vt:lpstr>High life expectancy for $ spent</vt:lpstr>
      <vt:lpstr>Good value for money</vt:lpstr>
      <vt:lpstr>Australia has a high volume model</vt:lpstr>
      <vt:lpstr>Health care usage is climbing</vt:lpstr>
    </vt:vector>
  </TitlesOfParts>
  <Company>Productivity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creator>Smith, Warwick</dc:creator>
  <cp:keywords/>
  <cp:lastModifiedBy>Pimperl, Mark</cp:lastModifiedBy>
  <cp:revision>35</cp:revision>
  <cp:lastPrinted>2019-11-11T07:03:20Z</cp:lastPrinted>
  <dcterms:created xsi:type="dcterms:W3CDTF">2019-07-29T04:13:55Z</dcterms:created>
  <dcterms:modified xsi:type="dcterms:W3CDTF">2019-11-12T21:20:17Z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0x010100A8DBC3D67DF8BB4FA2A48ACF423DD66C001F3B2CA8E18D51428760C7DF36E77CCD</vt:lpwstr>
  </property>
  <property fmtid="{D5CDD505-2E9C-101B-9397-08002B2CF9AE}" pid="3" name="h9db7a075894406daa4d707e7cff0135">
    <vt:lpwstr>Knowledge Base|0ea6d7d6-5749-46c1-8c03-ddb255a2a626</vt:lpwstr>
  </property>
  <property fmtid="{D5CDD505-2E9C-101B-9397-08002B2CF9AE}" pid="4" name="TaxKeyword">
    <vt:lpwstr/>
  </property>
  <property fmtid="{D5CDD505-2E9C-101B-9397-08002B2CF9AE}" pid="5" name="Keyword">
    <vt:lpwstr>300;#Knowledge Base|0ea6d7d6-5749-46c1-8c03-ddb255a2a626</vt:lpwstr>
  </property>
  <property fmtid="{D5CDD505-2E9C-101B-9397-08002B2CF9AE}" pid="6" name="Branch KB Type2">
    <vt:lpwstr/>
  </property>
  <property fmtid="{D5CDD505-2E9C-101B-9397-08002B2CF9AE}" pid="7" name="Branch KB Type">
    <vt:lpwstr>3937;#Powerpoint template|066eff67-b9c5-4a95-8902-08c52e920182</vt:lpwstr>
  </property>
  <property fmtid="{D5CDD505-2E9C-101B-9397-08002B2CF9AE}" pid="8" name="_dlc_DocIdItemGuid">
    <vt:lpwstr>56c35eb0-7d11-44fb-9252-0db25f6e9650</vt:lpwstr>
  </property>
</Properties>
</file>