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7"/>
  </p:sldMasterIdLst>
  <p:notesMasterIdLst>
    <p:notesMasterId r:id="rId19"/>
  </p:notesMasterIdLst>
  <p:handoutMasterIdLst>
    <p:handoutMasterId r:id="rId20"/>
  </p:handoutMasterIdLst>
  <p:sldIdLst>
    <p:sldId id="256" r:id="rId8"/>
    <p:sldId id="267" r:id="rId9"/>
    <p:sldId id="268" r:id="rId10"/>
    <p:sldId id="264" r:id="rId11"/>
    <p:sldId id="265" r:id="rId12"/>
    <p:sldId id="269" r:id="rId13"/>
    <p:sldId id="260" r:id="rId14"/>
    <p:sldId id="261" r:id="rId15"/>
    <p:sldId id="259" r:id="rId16"/>
    <p:sldId id="262" r:id="rId17"/>
    <p:sldId id="258" r:id="rId18"/>
  </p:sldIdLst>
  <p:sldSz cx="9144000" cy="6858000" type="screen4x3"/>
  <p:notesSz cx="6805613" cy="9939338"/>
  <p:defaultTextStyle>
    <a:defPPr>
      <a:defRPr lang="en-AU"/>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1">
          <p15:clr>
            <a:srgbClr val="A4A3A4"/>
          </p15:clr>
        </p15:guide>
        <p15:guide id="2" pos="214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ll, Rosalyn" initials="B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3D7E27"/>
    <a:srgbClr val="1D28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92" autoAdjust="0"/>
    <p:restoredTop sz="94700" autoAdjust="0"/>
  </p:normalViewPr>
  <p:slideViewPr>
    <p:cSldViewPr>
      <p:cViewPr varScale="1">
        <p:scale>
          <a:sx n="84" d="100"/>
          <a:sy n="84" d="100"/>
        </p:scale>
        <p:origin x="-734" y="-77"/>
      </p:cViewPr>
      <p:guideLst>
        <p:guide orient="horz" pos="2160"/>
        <p:guide pos="2880"/>
      </p:guideLst>
    </p:cSldViewPr>
  </p:slideViewPr>
  <p:notesTextViewPr>
    <p:cViewPr>
      <p:scale>
        <a:sx n="100" d="100"/>
        <a:sy n="100" d="100"/>
      </p:scale>
      <p:origin x="0" y="0"/>
    </p:cViewPr>
  </p:notesTextViewPr>
  <p:notesViewPr>
    <p:cSldViewPr>
      <p:cViewPr varScale="1">
        <p:scale>
          <a:sx n="90" d="100"/>
          <a:sy n="90" d="100"/>
        </p:scale>
        <p:origin x="-3762" y="-11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nch1\groups\Update%20on%20Ageing\Personal\Ralph\Work%20expect\Work%20Expectancy%201910-11+V4.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567000000000001"/>
          <c:y val="0.17503378540138426"/>
          <c:w val="0.84996851851851851"/>
          <c:h val="0.63823993055555561"/>
        </c:manualLayout>
      </c:layout>
      <c:lineChart>
        <c:grouping val="standard"/>
        <c:varyColors val="0"/>
        <c:ser>
          <c:idx val="9"/>
          <c:order val="0"/>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'ERA&amp;Trade'!$K$5:$K$49</c:f>
              <c:numCache>
                <c:formatCode>0.0</c:formatCode>
                <c:ptCount val="45"/>
                <c:pt idx="0">
                  <c:v>25.590336342891163</c:v>
                </c:pt>
                <c:pt idx="1">
                  <c:v>24.858896809156526</c:v>
                </c:pt>
                <c:pt idx="2">
                  <c:v>25.230150753768843</c:v>
                </c:pt>
                <c:pt idx="3">
                  <c:v>26.407802418351604</c:v>
                </c:pt>
                <c:pt idx="4">
                  <c:v>29.055383750351421</c:v>
                </c:pt>
                <c:pt idx="5">
                  <c:v>26.928390375166682</c:v>
                </c:pt>
                <c:pt idx="6">
                  <c:v>28.705419416626761</c:v>
                </c:pt>
                <c:pt idx="7">
                  <c:v>28.254237611302841</c:v>
                </c:pt>
                <c:pt idx="8">
                  <c:v>29.705207771181868</c:v>
                </c:pt>
                <c:pt idx="9">
                  <c:v>32.374090020151549</c:v>
                </c:pt>
                <c:pt idx="10">
                  <c:v>31.64617616362646</c:v>
                </c:pt>
                <c:pt idx="11">
                  <c:v>30.380805534851703</c:v>
                </c:pt>
                <c:pt idx="12">
                  <c:v>29.240337768571457</c:v>
                </c:pt>
                <c:pt idx="13">
                  <c:v>28.567552395209582</c:v>
                </c:pt>
                <c:pt idx="14">
                  <c:v>32.529961862859182</c:v>
                </c:pt>
                <c:pt idx="15">
                  <c:v>33.135128071092524</c:v>
                </c:pt>
                <c:pt idx="16">
                  <c:v>32.640153531504779</c:v>
                </c:pt>
                <c:pt idx="17">
                  <c:v>32.599895252472351</c:v>
                </c:pt>
                <c:pt idx="18">
                  <c:v>32.125248892377982</c:v>
                </c:pt>
                <c:pt idx="19">
                  <c:v>32.212188221922986</c:v>
                </c:pt>
                <c:pt idx="20">
                  <c:v>32.232528482573599</c:v>
                </c:pt>
                <c:pt idx="21">
                  <c:v>33.105644048901233</c:v>
                </c:pt>
                <c:pt idx="22">
                  <c:v>35.43375995788498</c:v>
                </c:pt>
                <c:pt idx="23">
                  <c:v>36.40283891833618</c:v>
                </c:pt>
                <c:pt idx="24">
                  <c:v>37.659138156092368</c:v>
                </c:pt>
                <c:pt idx="25">
                  <c:v>38.159352847339555</c:v>
                </c:pt>
                <c:pt idx="26">
                  <c:v>37.917562865586319</c:v>
                </c:pt>
                <c:pt idx="27">
                  <c:v>39.921098847025085</c:v>
                </c:pt>
                <c:pt idx="28">
                  <c:v>38.886672115638333</c:v>
                </c:pt>
                <c:pt idx="29">
                  <c:v>40.775364518901512</c:v>
                </c:pt>
                <c:pt idx="30">
                  <c:v>43.945706222281949</c:v>
                </c:pt>
                <c:pt idx="31">
                  <c:v>41.216481135124539</c:v>
                </c:pt>
                <c:pt idx="32">
                  <c:v>39.913798162342637</c:v>
                </c:pt>
                <c:pt idx="33">
                  <c:v>36.67385312401467</c:v>
                </c:pt>
                <c:pt idx="34">
                  <c:v>38.761471127669807</c:v>
                </c:pt>
                <c:pt idx="35">
                  <c:v>40.870101919676557</c:v>
                </c:pt>
                <c:pt idx="36">
                  <c:v>41.133178217273283</c:v>
                </c:pt>
                <c:pt idx="37">
                  <c:v>41.83676332902192</c:v>
                </c:pt>
                <c:pt idx="38">
                  <c:v>44.86351418043823</c:v>
                </c:pt>
                <c:pt idx="39">
                  <c:v>39.597411433608066</c:v>
                </c:pt>
                <c:pt idx="40">
                  <c:v>41.06394521452664</c:v>
                </c:pt>
                <c:pt idx="41">
                  <c:v>42.770409021019049</c:v>
                </c:pt>
                <c:pt idx="42">
                  <c:v>40.873587708947561</c:v>
                </c:pt>
                <c:pt idx="43">
                  <c:v>42.282655000689317</c:v>
                </c:pt>
                <c:pt idx="44">
                  <c:v>40.967712054801822</c:v>
                </c:pt>
              </c:numCache>
            </c:numRef>
          </c:val>
          <c:smooth val="0"/>
        </c:ser>
        <c:ser>
          <c:idx val="10"/>
          <c:order val="1"/>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'ERA&amp;Trade'!$L$5:$L$49</c:f>
              <c:numCache>
                <c:formatCode>General</c:formatCode>
                <c:ptCount val="45"/>
              </c:numCache>
            </c:numRef>
          </c:val>
          <c:smooth val="0"/>
        </c:ser>
        <c:ser>
          <c:idx val="11"/>
          <c:order val="2"/>
          <c:spPr>
            <a:ln>
              <a:solidFill>
                <a:srgbClr val="344893"/>
              </a:solidFill>
              <a:prstDash val="solid"/>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'ERA&amp;Trade'!$M$5:$M$49</c:f>
              <c:numCache>
                <c:formatCode>General</c:formatCode>
                <c:ptCount val="45"/>
              </c:numCache>
            </c:numRef>
          </c:val>
          <c:smooth val="0"/>
        </c:ser>
        <c:ser>
          <c:idx val="12"/>
          <c:order val="3"/>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'ERA&amp;Trade'!$N$5:$N$49</c:f>
              <c:numCache>
                <c:formatCode>General</c:formatCode>
                <c:ptCount val="45"/>
              </c:numCache>
            </c:numRef>
          </c:val>
          <c:smooth val="0"/>
        </c:ser>
        <c:ser>
          <c:idx val="13"/>
          <c:order val="4"/>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'ERA&amp;Trade'!$O$5:$O$49</c:f>
              <c:numCache>
                <c:formatCode>General</c:formatCode>
                <c:ptCount val="45"/>
              </c:numCache>
            </c:numRef>
          </c:val>
          <c:smooth val="0"/>
        </c:ser>
        <c:ser>
          <c:idx val="14"/>
          <c:order val="5"/>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'ERA&amp;Trade'!$P$5:$P$49</c:f>
              <c:numCache>
                <c:formatCode>General</c:formatCode>
                <c:ptCount val="45"/>
              </c:numCache>
            </c:numRef>
          </c:val>
          <c:smooth val="0"/>
        </c:ser>
        <c:ser>
          <c:idx val="15"/>
          <c:order val="6"/>
          <c:spPr>
            <a:ln>
              <a:solidFill>
                <a:srgbClr val="344893"/>
              </a:solidFill>
            </a:ln>
          </c:spPr>
          <c:marker>
            <c:symbol val="none"/>
          </c:marker>
          <c:cat>
            <c:strRef>
              <c:f>'ERA&amp;Trade'!$A$5:$A$49</c:f>
              <c:strCache>
                <c:ptCount val="45"/>
                <c:pt idx="0">
                  <c:v>1970-71</c:v>
                </c:pt>
                <c:pt idx="1">
                  <c:v>1971-72</c:v>
                </c:pt>
                <c:pt idx="2">
                  <c:v>1972-73</c:v>
                </c:pt>
                <c:pt idx="3">
                  <c:v>1973-74</c:v>
                </c:pt>
                <c:pt idx="4">
                  <c:v>1974-75</c:v>
                </c:pt>
                <c:pt idx="5">
                  <c:v>1975-76</c:v>
                </c:pt>
                <c:pt idx="6">
                  <c:v>1976-77</c:v>
                </c:pt>
                <c:pt idx="7">
                  <c:v>1977-78</c:v>
                </c:pt>
                <c:pt idx="8">
                  <c:v>1978-79</c:v>
                </c:pt>
                <c:pt idx="9">
                  <c:v>1979-80</c:v>
                </c:pt>
                <c:pt idx="10">
                  <c:v>1980-81</c:v>
                </c:pt>
                <c:pt idx="11">
                  <c:v>1981-82</c:v>
                </c:pt>
                <c:pt idx="12">
                  <c:v>1982-83</c:v>
                </c:pt>
                <c:pt idx="13">
                  <c:v>1983-84</c:v>
                </c:pt>
                <c:pt idx="14">
                  <c:v>1984-85</c:v>
                </c:pt>
                <c:pt idx="15">
                  <c:v>1985-86</c:v>
                </c:pt>
                <c:pt idx="16">
                  <c:v>1986-87</c:v>
                </c:pt>
                <c:pt idx="17">
                  <c:v>1987-88</c:v>
                </c:pt>
                <c:pt idx="18">
                  <c:v>1988-89</c:v>
                </c:pt>
                <c:pt idx="19">
                  <c:v>1989-90</c:v>
                </c:pt>
                <c:pt idx="20">
                  <c:v>1990-91</c:v>
                </c:pt>
                <c:pt idx="21">
                  <c:v>1991-92</c:v>
                </c:pt>
                <c:pt idx="22">
                  <c:v>1992-93</c:v>
                </c:pt>
                <c:pt idx="23">
                  <c:v>1993-94</c:v>
                </c:pt>
                <c:pt idx="24">
                  <c:v>1994-95</c:v>
                </c:pt>
                <c:pt idx="25">
                  <c:v>1995-96</c:v>
                </c:pt>
                <c:pt idx="26">
                  <c:v>1996-97</c:v>
                </c:pt>
                <c:pt idx="27">
                  <c:v>1997-98</c:v>
                </c:pt>
                <c:pt idx="28">
                  <c:v>1998-99</c:v>
                </c:pt>
                <c:pt idx="29">
                  <c:v>1999-00</c:v>
                </c:pt>
                <c:pt idx="30">
                  <c:v>2000-01</c:v>
                </c:pt>
                <c:pt idx="31">
                  <c:v>2001-02</c:v>
                </c:pt>
                <c:pt idx="32">
                  <c:v>2002-03</c:v>
                </c:pt>
                <c:pt idx="33">
                  <c:v>2003-04</c:v>
                </c:pt>
                <c:pt idx="34">
                  <c:v>2004-05</c:v>
                </c:pt>
                <c:pt idx="35">
                  <c:v>2005-06</c:v>
                </c:pt>
                <c:pt idx="36">
                  <c:v>2006-07</c:v>
                </c:pt>
                <c:pt idx="37">
                  <c:v>2007-08</c:v>
                </c:pt>
                <c:pt idx="38">
                  <c:v>2008-09</c:v>
                </c:pt>
                <c:pt idx="39">
                  <c:v>2009-10</c:v>
                </c:pt>
                <c:pt idx="40">
                  <c:v>2010-11</c:v>
                </c:pt>
                <c:pt idx="41">
                  <c:v>2011-12</c:v>
                </c:pt>
                <c:pt idx="42">
                  <c:v>2012-13</c:v>
                </c:pt>
                <c:pt idx="43">
                  <c:v>2013-14</c:v>
                </c:pt>
                <c:pt idx="44">
                  <c:v>2014-15</c:v>
                </c:pt>
              </c:strCache>
            </c:strRef>
          </c:cat>
          <c:val>
            <c:numRef>
              <c:f>'ERA&amp;Trade'!$Q$5:$Q$49</c:f>
              <c:numCache>
                <c:formatCode>General</c:formatCode>
                <c:ptCount val="45"/>
              </c:numCache>
            </c:numRef>
          </c:val>
          <c:smooth val="0"/>
        </c:ser>
        <c:dLbls>
          <c:showLegendKey val="0"/>
          <c:showVal val="0"/>
          <c:showCatName val="0"/>
          <c:showSerName val="0"/>
          <c:showPercent val="0"/>
          <c:showBubbleSize val="0"/>
        </c:dLbls>
        <c:marker val="1"/>
        <c:smooth val="0"/>
        <c:axId val="4383104"/>
        <c:axId val="4384640"/>
      </c:lineChart>
      <c:catAx>
        <c:axId val="4383104"/>
        <c:scaling>
          <c:orientation val="minMax"/>
        </c:scaling>
        <c:delete val="0"/>
        <c:axPos val="b"/>
        <c:numFmt formatCode="General" sourceLinked="1"/>
        <c:majorTickMark val="out"/>
        <c:minorTickMark val="none"/>
        <c:tickLblPos val="nextTo"/>
        <c:spPr>
          <a:noFill/>
          <a:ln>
            <a:solidFill>
              <a:srgbClr val="BFBFBF"/>
            </a:solidFill>
          </a:ln>
          <a:effectLst/>
        </c:spPr>
        <c:txPr>
          <a:bodyPr rot="-5400000" vert="horz"/>
          <a:lstStyle/>
          <a:p>
            <a:pPr>
              <a:defRPr sz="900" b="0" i="0" u="none" strike="noStrike" baseline="0">
                <a:solidFill>
                  <a:srgbClr val="000000"/>
                </a:solidFill>
                <a:latin typeface="Arial" panose="020B0604020202020204" pitchFamily="34" charset="0"/>
                <a:ea typeface="Calibri"/>
                <a:cs typeface="Arial" panose="020B0604020202020204" pitchFamily="34" charset="0"/>
              </a:defRPr>
            </a:pPr>
            <a:endParaRPr lang="en-US"/>
          </a:p>
        </c:txPr>
        <c:crossAx val="4384640"/>
        <c:crosses val="autoZero"/>
        <c:auto val="1"/>
        <c:lblAlgn val="ctr"/>
        <c:lblOffset val="100"/>
        <c:tickLblSkip val="4"/>
        <c:tickMarkSkip val="4"/>
        <c:noMultiLvlLbl val="0"/>
      </c:catAx>
      <c:valAx>
        <c:axId val="4384640"/>
        <c:scaling>
          <c:orientation val="minMax"/>
          <c:max val="50"/>
          <c:min val="20"/>
        </c:scaling>
        <c:delete val="0"/>
        <c:axPos val="l"/>
        <c:minorGridlines>
          <c:spPr>
            <a:ln>
              <a:noFill/>
            </a:ln>
          </c:spPr>
        </c:minorGridlines>
        <c:title>
          <c:tx>
            <c:rich>
              <a:bodyPr/>
              <a:lstStyle/>
              <a:p>
                <a:pPr>
                  <a:defRPr sz="900" b="1" i="0" u="none" strike="noStrike" baseline="0">
                    <a:solidFill>
                      <a:srgbClr val="000000"/>
                    </a:solidFill>
                    <a:latin typeface="Arial"/>
                    <a:ea typeface="Arial"/>
                    <a:cs typeface="Arial"/>
                  </a:defRPr>
                </a:pPr>
                <a:r>
                  <a:rPr lang="en-AU" sz="900"/>
                  <a:t>per cent</a:t>
                </a:r>
              </a:p>
            </c:rich>
          </c:tx>
          <c:layout>
            <c:manualLayout>
              <c:xMode val="edge"/>
              <c:yMode val="edge"/>
              <c:x val="8.8818518518518526E-3"/>
              <c:y val="0.3495378472222222"/>
            </c:manualLayout>
          </c:layout>
          <c:overlay val="0"/>
        </c:title>
        <c:numFmt formatCode="0" sourceLinked="0"/>
        <c:majorTickMark val="out"/>
        <c:minorTickMark val="none"/>
        <c:tickLblPos val="nextTo"/>
        <c:spPr>
          <a:noFill/>
          <a:ln>
            <a:solidFill>
              <a:srgbClr val="BFBFBF"/>
            </a:solidFill>
          </a:ln>
          <a:effectLst/>
        </c:spPr>
        <c:txPr>
          <a:bodyPr rot="0" vert="horz"/>
          <a:lstStyle/>
          <a:p>
            <a:pPr>
              <a:defRPr sz="900" b="0" i="0" u="none" strike="noStrike" baseline="0">
                <a:solidFill>
                  <a:srgbClr val="000000"/>
                </a:solidFill>
                <a:latin typeface="Arial" panose="020B0604020202020204" pitchFamily="34" charset="0"/>
                <a:ea typeface="Calibri"/>
                <a:cs typeface="Arial" panose="020B0604020202020204" pitchFamily="34" charset="0"/>
              </a:defRPr>
            </a:pPr>
            <a:endParaRPr lang="en-US"/>
          </a:p>
        </c:txPr>
        <c:crossAx val="4383104"/>
        <c:crosses val="autoZero"/>
        <c:crossBetween val="midCat"/>
        <c:minorUnit val="5"/>
      </c:valAx>
      <c:spPr>
        <a:noFill/>
        <a:ln w="25400">
          <a:noFill/>
        </a:ln>
      </c:spPr>
    </c:plotArea>
    <c:plotVisOnly val="1"/>
    <c:dispBlanksAs val="gap"/>
    <c:showDLblsOverMax val="0"/>
  </c:chart>
  <c:spPr>
    <a:ln>
      <a:noFill/>
    </a:ln>
  </c:spPr>
  <c:txPr>
    <a:bodyPr/>
    <a:lstStyle/>
    <a:p>
      <a:pPr>
        <a:defRPr sz="1000" b="0" i="0" u="none" strike="noStrike" baseline="0">
          <a:solidFill>
            <a:srgbClr val="000000"/>
          </a:solidFill>
          <a:latin typeface="Calibri"/>
          <a:ea typeface="Calibri"/>
          <a:cs typeface="Calibri"/>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A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900545998659629"/>
          <c:y val="4.6182878402365644E-2"/>
          <c:w val="0.85891824763770575"/>
          <c:h val="0.69350571836248731"/>
        </c:manualLayout>
      </c:layout>
      <c:barChart>
        <c:barDir val="col"/>
        <c:grouping val="stacked"/>
        <c:varyColors val="0"/>
        <c:ser>
          <c:idx val="0"/>
          <c:order val="0"/>
          <c:tx>
            <c:strRef>
              <c:f>Summary!$A$77</c:f>
              <c:strCache>
                <c:ptCount val="1"/>
                <c:pt idx="0">
                  <c:v>Average years in the labour force</c:v>
                </c:pt>
              </c:strCache>
            </c:strRef>
          </c:tx>
          <c:spPr>
            <a:solidFill>
              <a:srgbClr val="C00000"/>
            </a:solidFill>
          </c:spPr>
          <c:invertIfNegative val="0"/>
          <c:dLbls>
            <c:spPr>
              <a:noFill/>
              <a:ln>
                <a:noFill/>
              </a:ln>
              <a:effectLst/>
            </c:spPr>
            <c:txPr>
              <a:bodyPr/>
              <a:lstStyle/>
              <a:p>
                <a:pPr>
                  <a:defRPr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Summary!$B$76:$G$76</c:f>
              <c:strCache>
                <c:ptCount val="6"/>
                <c:pt idx="0">
                  <c:v>Oldest Gen (1901-1925)</c:v>
                </c:pt>
                <c:pt idx="1">
                  <c:v>Silent Gen 1926-1945</c:v>
                </c:pt>
                <c:pt idx="2">
                  <c:v>Baby Boomers 1946-1965</c:v>
                </c:pt>
                <c:pt idx="3">
                  <c:v>Gen X&amp;Y 1966-1985</c:v>
                </c:pt>
                <c:pt idx="4">
                  <c:v>iGeneration 1986-2005</c:v>
                </c:pt>
                <c:pt idx="5">
                  <c:v>GenWhats 2006-2060</c:v>
                </c:pt>
              </c:strCache>
            </c:strRef>
          </c:cat>
          <c:val>
            <c:numRef>
              <c:f>Summary!$B$77:$G$77</c:f>
              <c:numCache>
                <c:formatCode>0.0</c:formatCode>
                <c:ptCount val="6"/>
                <c:pt idx="0">
                  <c:v>43.176896376685491</c:v>
                </c:pt>
                <c:pt idx="1">
                  <c:v>42.640207392715126</c:v>
                </c:pt>
                <c:pt idx="2">
                  <c:v>43.77622169644701</c:v>
                </c:pt>
                <c:pt idx="3">
                  <c:v>44.427964513728867</c:v>
                </c:pt>
                <c:pt idx="4">
                  <c:v>44.852665912897187</c:v>
                </c:pt>
                <c:pt idx="5">
                  <c:v>45.382232417284683</c:v>
                </c:pt>
              </c:numCache>
            </c:numRef>
          </c:val>
        </c:ser>
        <c:ser>
          <c:idx val="1"/>
          <c:order val="1"/>
          <c:tx>
            <c:strRef>
              <c:f>Summary!$A$78</c:f>
              <c:strCache>
                <c:ptCount val="1"/>
                <c:pt idx="0">
                  <c:v>Average years outside</c:v>
                </c:pt>
              </c:strCache>
            </c:strRef>
          </c:tx>
          <c:spPr>
            <a:solidFill>
              <a:srgbClr val="78A22F"/>
            </a:solidFill>
          </c:spPr>
          <c:invertIfNegative val="0"/>
          <c:dLbls>
            <c:spPr>
              <a:noFill/>
              <a:ln>
                <a:noFill/>
              </a:ln>
              <a:effectLst/>
            </c:spPr>
            <c:txPr>
              <a:bodyPr/>
              <a:lstStyle/>
              <a:p>
                <a:pPr>
                  <a:defRPr baseline="0">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Summary!$B$76:$G$76</c:f>
              <c:strCache>
                <c:ptCount val="6"/>
                <c:pt idx="0">
                  <c:v>Oldest Gen (1901-1925)</c:v>
                </c:pt>
                <c:pt idx="1">
                  <c:v>Silent Gen 1926-1945</c:v>
                </c:pt>
                <c:pt idx="2">
                  <c:v>Baby Boomers 1946-1965</c:v>
                </c:pt>
                <c:pt idx="3">
                  <c:v>Gen X&amp;Y 1966-1985</c:v>
                </c:pt>
                <c:pt idx="4">
                  <c:v>iGeneration 1986-2005</c:v>
                </c:pt>
                <c:pt idx="5">
                  <c:v>GenWhats 2006-2060</c:v>
                </c:pt>
              </c:strCache>
            </c:strRef>
          </c:cat>
          <c:val>
            <c:numRef>
              <c:f>Summary!$B$78:$G$78</c:f>
              <c:numCache>
                <c:formatCode>0.0</c:formatCode>
                <c:ptCount val="6"/>
                <c:pt idx="0">
                  <c:v>13.197720859544759</c:v>
                </c:pt>
                <c:pt idx="1">
                  <c:v>20.04199507460028</c:v>
                </c:pt>
                <c:pt idx="2">
                  <c:v>23.884584983548251</c:v>
                </c:pt>
                <c:pt idx="3">
                  <c:v>27.748726416932357</c:v>
                </c:pt>
                <c:pt idx="4">
                  <c:v>30.749833131528469</c:v>
                </c:pt>
                <c:pt idx="5">
                  <c:v>32.558644254160853</c:v>
                </c:pt>
              </c:numCache>
            </c:numRef>
          </c:val>
        </c:ser>
        <c:dLbls>
          <c:showLegendKey val="0"/>
          <c:showVal val="0"/>
          <c:showCatName val="0"/>
          <c:showSerName val="0"/>
          <c:showPercent val="0"/>
          <c:showBubbleSize val="0"/>
        </c:dLbls>
        <c:gapWidth val="32"/>
        <c:overlap val="100"/>
        <c:axId val="311827456"/>
        <c:axId val="318178048"/>
      </c:barChart>
      <c:catAx>
        <c:axId val="311827456"/>
        <c:scaling>
          <c:orientation val="minMax"/>
        </c:scaling>
        <c:delete val="0"/>
        <c:axPos val="b"/>
        <c:numFmt formatCode="General" sourceLinked="0"/>
        <c:majorTickMark val="out"/>
        <c:minorTickMark val="none"/>
        <c:tickLblPos val="nextTo"/>
        <c:crossAx val="318178048"/>
        <c:crosses val="autoZero"/>
        <c:auto val="1"/>
        <c:lblAlgn val="ctr"/>
        <c:lblOffset val="100"/>
        <c:noMultiLvlLbl val="0"/>
      </c:catAx>
      <c:valAx>
        <c:axId val="318178048"/>
        <c:scaling>
          <c:orientation val="minMax"/>
          <c:max val="100"/>
          <c:min val="0"/>
        </c:scaling>
        <c:delete val="0"/>
        <c:axPos val="l"/>
        <c:majorGridlines>
          <c:spPr>
            <a:ln w="9525" cap="flat" cmpd="sng" algn="ctr">
              <a:solidFill>
                <a:srgbClr val="CDCDCD"/>
              </a:solidFill>
              <a:prstDash val="solid"/>
              <a:round/>
              <a:headEnd type="none" w="med" len="med"/>
              <a:tailEnd type="none" w="med" len="med"/>
            </a:ln>
          </c:spPr>
        </c:majorGridlines>
        <c:numFmt formatCode="0" sourceLinked="0"/>
        <c:majorTickMark val="out"/>
        <c:minorTickMark val="none"/>
        <c:tickLblPos val="nextTo"/>
        <c:spPr>
          <a:ln w="9525" cap="flat" cmpd="sng" algn="ctr">
            <a:solidFill>
              <a:srgbClr val="787878"/>
            </a:solidFill>
            <a:prstDash val="solid"/>
            <a:round/>
            <a:headEnd type="none" w="med" len="med"/>
            <a:tailEnd type="none" w="med" len="med"/>
          </a:ln>
        </c:spPr>
        <c:crossAx val="311827456"/>
        <c:crosses val="autoZero"/>
        <c:crossBetween val="between"/>
        <c:majorUnit val="20"/>
      </c:valAx>
      <c:spPr>
        <a:ln w="9525" cap="flat" cmpd="sng" algn="ctr">
          <a:solidFill>
            <a:srgbClr val="787878"/>
          </a:solidFill>
          <a:prstDash val="solid"/>
          <a:round/>
          <a:headEnd type="none" w="med" len="med"/>
          <a:tailEnd type="none" w="med" len="med"/>
        </a:ln>
      </c:spPr>
    </c:plotArea>
    <c:plotVisOnly val="1"/>
    <c:dispBlanksAs val="gap"/>
    <c:showDLblsOverMax val="0"/>
  </c:chart>
  <c:spPr>
    <a:solidFill>
      <a:srgbClr val="FFFFE1"/>
    </a:solidFill>
    <a:ln>
      <a:noFill/>
    </a:ln>
  </c:spPr>
  <c:txPr>
    <a:bodyPr/>
    <a:lstStyle/>
    <a:p>
      <a:pPr>
        <a:defRPr sz="1400">
          <a:latin typeface="Arial" pitchFamily="34" charset="0"/>
          <a:cs typeface="Arial" pitchFamily="34" charset="0"/>
        </a:defRPr>
      </a:pPr>
      <a:endParaRPr lang="en-US"/>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drawing1.xml><?xml version="1.0" encoding="utf-8"?>
<c:userShapes xmlns:c="http://schemas.openxmlformats.org/drawingml/2006/chart">
  <cdr:relSizeAnchor xmlns:cdr="http://schemas.openxmlformats.org/drawingml/2006/chartDrawing">
    <cdr:from>
      <cdr:x>0.14534</cdr:x>
      <cdr:y>0.48399</cdr:y>
    </cdr:from>
    <cdr:to>
      <cdr:x>0.14817</cdr:x>
      <cdr:y>0.80505</cdr:y>
    </cdr:to>
    <cdr:cxnSp macro="">
      <cdr:nvCxnSpPr>
        <cdr:cNvPr id="5" name="Straight Connector 4"/>
        <cdr:cNvCxnSpPr/>
      </cdr:nvCxnSpPr>
      <cdr:spPr>
        <a:xfrm xmlns:a="http://schemas.openxmlformats.org/drawingml/2006/main" flipH="1" flipV="1">
          <a:off x="784860" y="1981200"/>
          <a:ext cx="15258" cy="1314259"/>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0.12579</cdr:x>
      <cdr:y>0.31579</cdr:y>
    </cdr:from>
    <cdr:to>
      <cdr:x>0.25159</cdr:x>
      <cdr:y>0.48298</cdr:y>
    </cdr:to>
    <cdr:sp macro="" textlink="">
      <cdr:nvSpPr>
        <cdr:cNvPr id="9" name="TextBox 8"/>
        <cdr:cNvSpPr txBox="1"/>
      </cdr:nvSpPr>
      <cdr:spPr>
        <a:xfrm xmlns:a="http://schemas.openxmlformats.org/drawingml/2006/main">
          <a:off x="720080" y="1296144"/>
          <a:ext cx="720080" cy="68623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AU" sz="800" dirty="0">
              <a:latin typeface="Arial" panose="020B0604020202020204" pitchFamily="34" charset="0"/>
              <a:cs typeface="Arial" panose="020B0604020202020204" pitchFamily="34" charset="0"/>
            </a:rPr>
            <a:t>1973 </a:t>
          </a:r>
        </a:p>
        <a:p xmlns:a="http://schemas.openxmlformats.org/drawingml/2006/main">
          <a:pPr algn="ctr"/>
          <a:r>
            <a:rPr lang="en-AU" sz="800" dirty="0">
              <a:latin typeface="Arial" panose="020B0604020202020204" pitchFamily="34" charset="0"/>
              <a:cs typeface="Arial" panose="020B0604020202020204" pitchFamily="34" charset="0"/>
            </a:rPr>
            <a:t>25 per cent across the board  tariff cut</a:t>
          </a:r>
        </a:p>
      </cdr:txBody>
    </cdr:sp>
  </cdr:relSizeAnchor>
  <cdr:relSizeAnchor xmlns:cdr="http://schemas.openxmlformats.org/drawingml/2006/chartDrawing">
    <cdr:from>
      <cdr:x>0.40851</cdr:x>
      <cdr:y>0.33321</cdr:y>
    </cdr:from>
    <cdr:to>
      <cdr:x>0.40922</cdr:x>
      <cdr:y>0.80527</cdr:y>
    </cdr:to>
    <cdr:cxnSp macro="">
      <cdr:nvCxnSpPr>
        <cdr:cNvPr id="10" name="Straight Connector 9"/>
        <cdr:cNvCxnSpPr/>
      </cdr:nvCxnSpPr>
      <cdr:spPr>
        <a:xfrm xmlns:a="http://schemas.openxmlformats.org/drawingml/2006/main" flipH="1">
          <a:off x="2205954" y="1363980"/>
          <a:ext cx="3846" cy="1932380"/>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0.33161</cdr:x>
      <cdr:y>0.18522</cdr:y>
    </cdr:from>
    <cdr:to>
      <cdr:x>0.4886</cdr:x>
      <cdr:y>0.37697</cdr:y>
    </cdr:to>
    <cdr:sp macro="" textlink="">
      <cdr:nvSpPr>
        <cdr:cNvPr id="11" name="TextBox 10"/>
        <cdr:cNvSpPr txBox="1"/>
      </cdr:nvSpPr>
      <cdr:spPr>
        <a:xfrm xmlns:a="http://schemas.openxmlformats.org/drawingml/2006/main">
          <a:off x="1898247" y="552483"/>
          <a:ext cx="898664" cy="57196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AU" sz="800" dirty="0">
              <a:latin typeface="Arial" panose="020B0604020202020204" pitchFamily="34" charset="0"/>
              <a:cs typeface="Arial" panose="020B0604020202020204" pitchFamily="34" charset="0"/>
            </a:rPr>
            <a:t> 1987</a:t>
          </a:r>
        </a:p>
        <a:p xmlns:a="http://schemas.openxmlformats.org/drawingml/2006/main">
          <a:pPr algn="ctr"/>
          <a:r>
            <a:rPr lang="en-AU" sz="800" dirty="0">
              <a:latin typeface="Arial" panose="020B0604020202020204" pitchFamily="34" charset="0"/>
              <a:cs typeface="Arial" panose="020B0604020202020204" pitchFamily="34" charset="0"/>
            </a:rPr>
            <a:t>Commenced</a:t>
          </a:r>
          <a:r>
            <a:rPr lang="en-AU" sz="800" baseline="0" dirty="0">
              <a:latin typeface="Arial" panose="020B0604020202020204" pitchFamily="34" charset="0"/>
              <a:cs typeface="Arial" panose="020B0604020202020204" pitchFamily="34" charset="0"/>
            </a:rPr>
            <a:t> p</a:t>
          </a:r>
          <a:r>
            <a:rPr lang="en-AU" sz="800" dirty="0">
              <a:latin typeface="Arial" panose="020B0604020202020204" pitchFamily="34" charset="0"/>
              <a:cs typeface="Arial" panose="020B0604020202020204" pitchFamily="34" charset="0"/>
            </a:rPr>
            <a:t>hasing out of TCF quotas</a:t>
          </a:r>
        </a:p>
      </cdr:txBody>
    </cdr:sp>
  </cdr:relSizeAnchor>
  <cdr:relSizeAnchor xmlns:cdr="http://schemas.openxmlformats.org/drawingml/2006/chartDrawing">
    <cdr:from>
      <cdr:x>0.53058</cdr:x>
      <cdr:y>0.44304</cdr:y>
    </cdr:from>
    <cdr:to>
      <cdr:x>0.53382</cdr:x>
      <cdr:y>0.80556</cdr:y>
    </cdr:to>
    <cdr:cxnSp macro="">
      <cdr:nvCxnSpPr>
        <cdr:cNvPr id="15" name="Straight Connector 14"/>
        <cdr:cNvCxnSpPr>
          <a:cxnSpLocks xmlns:a="http://schemas.openxmlformats.org/drawingml/2006/main"/>
        </cdr:cNvCxnSpPr>
      </cdr:nvCxnSpPr>
      <cdr:spPr>
        <a:xfrm xmlns:a="http://schemas.openxmlformats.org/drawingml/2006/main">
          <a:off x="2865120" y="1813560"/>
          <a:ext cx="17508" cy="1483987"/>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0.57465</cdr:x>
      <cdr:y>0.14937</cdr:y>
    </cdr:from>
    <cdr:to>
      <cdr:x>0.67708</cdr:x>
      <cdr:y>0.33924</cdr:y>
    </cdr:to>
    <cdr:sp macro="" textlink="">
      <cdr:nvSpPr>
        <cdr:cNvPr id="19" name="TextBox 18"/>
        <cdr:cNvSpPr txBox="1"/>
      </cdr:nvSpPr>
      <cdr:spPr>
        <a:xfrm xmlns:a="http://schemas.openxmlformats.org/drawingml/2006/main">
          <a:off x="3152775" y="561975"/>
          <a:ext cx="561975" cy="7143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AU" sz="1100"/>
        </a:p>
      </cdr:txBody>
    </cdr:sp>
  </cdr:relSizeAnchor>
  <cdr:relSizeAnchor xmlns:cdr="http://schemas.openxmlformats.org/drawingml/2006/chartDrawing">
    <cdr:from>
      <cdr:x>0.4699</cdr:x>
      <cdr:y>0.31115</cdr:y>
    </cdr:from>
    <cdr:to>
      <cdr:x>0.60219</cdr:x>
      <cdr:y>0.47235</cdr:y>
    </cdr:to>
    <cdr:sp macro="" textlink="">
      <cdr:nvSpPr>
        <cdr:cNvPr id="21" name="TextBox 1"/>
        <cdr:cNvSpPr txBox="1"/>
      </cdr:nvSpPr>
      <cdr:spPr>
        <a:xfrm xmlns:a="http://schemas.openxmlformats.org/drawingml/2006/main">
          <a:off x="2537454" y="1273682"/>
          <a:ext cx="714366" cy="65987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AU" sz="800">
              <a:latin typeface="Arial" panose="020B0604020202020204" pitchFamily="34" charset="0"/>
              <a:cs typeface="Arial" panose="020B0604020202020204" pitchFamily="34" charset="0"/>
            </a:rPr>
            <a:t>1993</a:t>
          </a:r>
        </a:p>
        <a:p xmlns:a="http://schemas.openxmlformats.org/drawingml/2006/main">
          <a:pPr algn="ctr"/>
          <a:r>
            <a:rPr lang="en-AU" sz="800">
              <a:latin typeface="Arial" panose="020B0604020202020204" pitchFamily="34" charset="0"/>
              <a:cs typeface="Arial" panose="020B0604020202020204" pitchFamily="34" charset="0"/>
            </a:rPr>
            <a:t>TCF quotas end</a:t>
          </a:r>
        </a:p>
      </cdr:txBody>
    </cdr:sp>
  </cdr:relSizeAnchor>
  <cdr:relSizeAnchor xmlns:cdr="http://schemas.openxmlformats.org/drawingml/2006/chartDrawing">
    <cdr:from>
      <cdr:x>0.86092</cdr:x>
      <cdr:y>0.2066</cdr:y>
    </cdr:from>
    <cdr:to>
      <cdr:x>0.86092</cdr:x>
      <cdr:y>0.8066</cdr:y>
    </cdr:to>
    <cdr:cxnSp macro="">
      <cdr:nvCxnSpPr>
        <cdr:cNvPr id="24" name="Straight Connector 23"/>
        <cdr:cNvCxnSpPr/>
      </cdr:nvCxnSpPr>
      <cdr:spPr>
        <a:xfrm xmlns:a="http://schemas.openxmlformats.org/drawingml/2006/main">
          <a:off x="4648953" y="594997"/>
          <a:ext cx="0" cy="1728000"/>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0.78746</cdr:x>
      <cdr:y>0.0796</cdr:y>
    </cdr:from>
    <cdr:to>
      <cdr:x>0.9405</cdr:x>
      <cdr:y>0.2644</cdr:y>
    </cdr:to>
    <cdr:sp macro="" textlink="">
      <cdr:nvSpPr>
        <cdr:cNvPr id="25" name="TextBox 1"/>
        <cdr:cNvSpPr txBox="1"/>
      </cdr:nvSpPr>
      <cdr:spPr>
        <a:xfrm xmlns:a="http://schemas.openxmlformats.org/drawingml/2006/main">
          <a:off x="4252308" y="325828"/>
          <a:ext cx="826416" cy="75647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AU" sz="800">
              <a:latin typeface="Arial" panose="020B0604020202020204" pitchFamily="34" charset="0"/>
              <a:cs typeface="Arial" panose="020B0604020202020204" pitchFamily="34" charset="0"/>
            </a:rPr>
            <a:t> 2010</a:t>
          </a:r>
        </a:p>
        <a:p xmlns:a="http://schemas.openxmlformats.org/drawingml/2006/main">
          <a:pPr algn="ctr"/>
          <a:r>
            <a:rPr lang="en-AU" sz="800">
              <a:latin typeface="Arial" panose="020B0604020202020204" pitchFamily="34" charset="0"/>
              <a:cs typeface="Arial" panose="020B0604020202020204" pitchFamily="34" charset="0"/>
            </a:rPr>
            <a:t>Maximum PMV tariff set at</a:t>
          </a:r>
          <a:r>
            <a:rPr lang="en-AU" sz="800" baseline="0">
              <a:latin typeface="Arial" panose="020B0604020202020204" pitchFamily="34" charset="0"/>
              <a:cs typeface="Arial" panose="020B0604020202020204" pitchFamily="34" charset="0"/>
            </a:rPr>
            <a:t> 5 per cent</a:t>
          </a:r>
          <a:endParaRPr lang="en-AU" sz="800">
            <a:latin typeface="Arial" panose="020B0604020202020204" pitchFamily="34" charset="0"/>
            <a:cs typeface="Arial" panose="020B0604020202020204" pitchFamily="34" charset="0"/>
          </a:endParaRPr>
        </a:p>
      </cdr:txBody>
    </cdr:sp>
  </cdr:relSizeAnchor>
  <cdr:relSizeAnchor xmlns:cdr="http://schemas.openxmlformats.org/drawingml/2006/chartDrawing">
    <cdr:from>
      <cdr:x>0.93698</cdr:x>
      <cdr:y>0.64594</cdr:y>
    </cdr:from>
    <cdr:to>
      <cdr:x>0.93839</cdr:x>
      <cdr:y>0.80562</cdr:y>
    </cdr:to>
    <cdr:cxnSp macro="">
      <cdr:nvCxnSpPr>
        <cdr:cNvPr id="17" name="Straight Connector 16"/>
        <cdr:cNvCxnSpPr/>
      </cdr:nvCxnSpPr>
      <cdr:spPr>
        <a:xfrm xmlns:a="http://schemas.openxmlformats.org/drawingml/2006/main">
          <a:off x="5059680" y="2644140"/>
          <a:ext cx="7626" cy="653653"/>
        </a:xfrm>
        <a:prstGeom xmlns:a="http://schemas.openxmlformats.org/drawingml/2006/main" prst="line">
          <a:avLst/>
        </a:prstGeom>
        <a:ln xmlns:a="http://schemas.openxmlformats.org/drawingml/2006/main">
          <a:solidFill>
            <a:schemeClr val="bg1">
              <a:lumMod val="65000"/>
            </a:schemeClr>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0.67596</cdr:x>
      <cdr:y>0.2815</cdr:y>
    </cdr:from>
    <cdr:to>
      <cdr:x>0.83275</cdr:x>
      <cdr:y>0.51206</cdr:y>
    </cdr:to>
    <cdr:sp macro="" textlink="">
      <cdr:nvSpPr>
        <cdr:cNvPr id="4" name="TextBox 3"/>
        <cdr:cNvSpPr txBox="1"/>
      </cdr:nvSpPr>
      <cdr:spPr>
        <a:xfrm xmlns:a="http://schemas.openxmlformats.org/drawingml/2006/main">
          <a:off x="3695700" y="1000125"/>
          <a:ext cx="857250" cy="8191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AU" sz="1100"/>
        </a:p>
      </cdr:txBody>
    </cdr:sp>
  </cdr:relSizeAnchor>
  <cdr:relSizeAnchor xmlns:cdr="http://schemas.openxmlformats.org/drawingml/2006/chartDrawing">
    <cdr:from>
      <cdr:x>0.87548</cdr:x>
      <cdr:y>0.49648</cdr:y>
    </cdr:from>
    <cdr:to>
      <cdr:x>0.99719</cdr:x>
      <cdr:y>0.74342</cdr:y>
    </cdr:to>
    <cdr:sp macro="" textlink="">
      <cdr:nvSpPr>
        <cdr:cNvPr id="26" name="TextBox 1"/>
        <cdr:cNvSpPr txBox="1"/>
      </cdr:nvSpPr>
      <cdr:spPr>
        <a:xfrm xmlns:a="http://schemas.openxmlformats.org/drawingml/2006/main">
          <a:off x="4727574" y="2032323"/>
          <a:ext cx="657234" cy="101084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AU" sz="800">
              <a:latin typeface="Arial" panose="020B0604020202020204" pitchFamily="34" charset="0"/>
              <a:cs typeface="Arial" panose="020B0604020202020204" pitchFamily="34" charset="0"/>
            </a:rPr>
            <a:t>2015</a:t>
          </a:r>
        </a:p>
        <a:p xmlns:a="http://schemas.openxmlformats.org/drawingml/2006/main">
          <a:pPr algn="ctr"/>
          <a:r>
            <a:rPr lang="en-AU" sz="800">
              <a:latin typeface="Arial" panose="020B0604020202020204" pitchFamily="34" charset="0"/>
              <a:cs typeface="Arial" panose="020B0604020202020204" pitchFamily="34" charset="0"/>
            </a:rPr>
            <a:t>Maximum TCF tariff set at 5 per cent</a:t>
          </a:r>
        </a:p>
      </cdr:txBody>
    </cdr:sp>
  </cdr:relSizeAnchor>
</c:userShapes>
</file>

<file path=ppt/drawings/drawing2.xml><?xml version="1.0" encoding="utf-8"?>
<c:userShapes xmlns:c="http://schemas.openxmlformats.org/drawingml/2006/chart">
  <cdr:relSizeAnchor xmlns:cdr="http://schemas.openxmlformats.org/drawingml/2006/chartDrawing">
    <cdr:from>
      <cdr:x>0.00901</cdr:x>
      <cdr:y>0.1109</cdr:y>
    </cdr:from>
    <cdr:to>
      <cdr:x>0.07845</cdr:x>
      <cdr:y>0.73257</cdr:y>
    </cdr:to>
    <cdr:sp macro="" textlink="">
      <cdr:nvSpPr>
        <cdr:cNvPr id="2" name="TextBox 1"/>
        <cdr:cNvSpPr txBox="1"/>
      </cdr:nvSpPr>
      <cdr:spPr>
        <a:xfrm xmlns:a="http://schemas.openxmlformats.org/drawingml/2006/main" rot="16200000">
          <a:off x="-861416" y="1365472"/>
          <a:ext cx="2421874" cy="5550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AU" sz="1400" b="1" dirty="0">
              <a:latin typeface="Arial" pitchFamily="34" charset="0"/>
              <a:cs typeface="Arial" pitchFamily="34" charset="0"/>
            </a:rPr>
            <a:t>Life expectancy after 15 (years)</a:t>
          </a:r>
        </a:p>
      </cdr:txBody>
    </cdr:sp>
  </cdr:relSizeAnchor>
  <cdr:relSizeAnchor xmlns:cdr="http://schemas.openxmlformats.org/drawingml/2006/chartDrawing">
    <cdr:from>
      <cdr:x>0.58984</cdr:x>
      <cdr:y>0.0366</cdr:y>
    </cdr:from>
    <cdr:to>
      <cdr:x>0.97297</cdr:x>
      <cdr:y>0.10196</cdr:y>
    </cdr:to>
    <cdr:sp macro="" textlink="">
      <cdr:nvSpPr>
        <cdr:cNvPr id="4" name="TextBox 3"/>
        <cdr:cNvSpPr txBox="1"/>
      </cdr:nvSpPr>
      <cdr:spPr>
        <a:xfrm xmlns:a="http://schemas.openxmlformats.org/drawingml/2006/main">
          <a:off x="4714549" y="142594"/>
          <a:ext cx="3062315" cy="2546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AU" sz="1400" dirty="0">
              <a:latin typeface="Arial" pitchFamily="34" charset="0"/>
              <a:cs typeface="Arial" pitchFamily="34" charset="0"/>
            </a:rPr>
            <a:t>Average years in labour force</a:t>
          </a:r>
        </a:p>
      </cdr:txBody>
    </cdr:sp>
  </cdr:relSizeAnchor>
  <cdr:relSizeAnchor xmlns:cdr="http://schemas.openxmlformats.org/drawingml/2006/chartDrawing">
    <cdr:from>
      <cdr:x>0.12041</cdr:x>
      <cdr:y>0.05804</cdr:y>
    </cdr:from>
    <cdr:to>
      <cdr:x>0.14828</cdr:x>
      <cdr:y>0.11036</cdr:y>
    </cdr:to>
    <cdr:sp macro="" textlink="">
      <cdr:nvSpPr>
        <cdr:cNvPr id="5" name="Rectangle 4"/>
        <cdr:cNvSpPr>
          <a:spLocks xmlns:a="http://schemas.openxmlformats.org/drawingml/2006/main" noChangeAspect="1"/>
        </cdr:cNvSpPr>
      </cdr:nvSpPr>
      <cdr:spPr>
        <a:xfrm xmlns:a="http://schemas.openxmlformats.org/drawingml/2006/main">
          <a:off x="545173" y="155406"/>
          <a:ext cx="126187" cy="140096"/>
        </a:xfrm>
        <a:prstGeom xmlns:a="http://schemas.openxmlformats.org/drawingml/2006/main" prst="rect">
          <a:avLst/>
        </a:prstGeom>
        <a:solidFill xmlns:a="http://schemas.openxmlformats.org/drawingml/2006/main">
          <a:srgbClr val="78A22F"/>
        </a:solidFill>
        <a:ln xmlns:a="http://schemas.openxmlformats.org/drawingml/2006/main" w="635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0.15315</cdr:x>
      <cdr:y>0.05545</cdr:y>
    </cdr:from>
    <cdr:to>
      <cdr:x>0.55061</cdr:x>
      <cdr:y>0.13035</cdr:y>
    </cdr:to>
    <cdr:sp macro="" textlink="">
      <cdr:nvSpPr>
        <cdr:cNvPr id="6" name="TextBox 2"/>
        <cdr:cNvSpPr txBox="1"/>
      </cdr:nvSpPr>
      <cdr:spPr>
        <a:xfrm xmlns:a="http://schemas.openxmlformats.org/drawingml/2006/main">
          <a:off x="1224136" y="216024"/>
          <a:ext cx="3176854" cy="291792"/>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dirty="0">
              <a:latin typeface="Arial" pitchFamily="34" charset="0"/>
              <a:cs typeface="Arial" pitchFamily="34" charset="0"/>
            </a:rPr>
            <a:t>Average years outside labour force</a:t>
          </a:r>
        </a:p>
      </cdr:txBody>
    </cdr:sp>
  </cdr:relSizeAnchor>
  <cdr:relSizeAnchor xmlns:cdr="http://schemas.openxmlformats.org/drawingml/2006/chartDrawing">
    <cdr:from>
      <cdr:x>0.56029</cdr:x>
      <cdr:y>0.05963</cdr:y>
    </cdr:from>
    <cdr:to>
      <cdr:x>0.58816</cdr:x>
      <cdr:y>0.11195</cdr:y>
    </cdr:to>
    <cdr:sp macro="" textlink="">
      <cdr:nvSpPr>
        <cdr:cNvPr id="7" name="Rectangle 6"/>
        <cdr:cNvSpPr>
          <a:spLocks xmlns:a="http://schemas.openxmlformats.org/drawingml/2006/main" noChangeAspect="1"/>
        </cdr:cNvSpPr>
      </cdr:nvSpPr>
      <cdr:spPr>
        <a:xfrm xmlns:a="http://schemas.openxmlformats.org/drawingml/2006/main">
          <a:off x="2536872" y="159656"/>
          <a:ext cx="126186" cy="140096"/>
        </a:xfrm>
        <a:prstGeom xmlns:a="http://schemas.openxmlformats.org/drawingml/2006/main" prst="rect">
          <a:avLst/>
        </a:prstGeom>
        <a:solidFill xmlns:a="http://schemas.openxmlformats.org/drawingml/2006/main">
          <a:srgbClr val="C00000"/>
        </a:solidFill>
        <a:ln xmlns:a="http://schemas.openxmlformats.org/drawingml/2006/main" w="6350">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a:p>
      </cdr:txBody>
    </cdr:sp>
  </cdr:relSizeAnchor>
  <cdr:relSizeAnchor xmlns:cdr="http://schemas.openxmlformats.org/drawingml/2006/chartDrawing">
    <cdr:from>
      <cdr:x>0.12647</cdr:x>
      <cdr:y>0.21369</cdr:y>
    </cdr:from>
    <cdr:to>
      <cdr:x>0.30378</cdr:x>
      <cdr:y>0.3204</cdr:y>
    </cdr:to>
    <cdr:sp macro="" textlink="">
      <cdr:nvSpPr>
        <cdr:cNvPr id="8" name="TextBox 7"/>
        <cdr:cNvSpPr txBox="1"/>
      </cdr:nvSpPr>
      <cdr:spPr>
        <a:xfrm xmlns:a="http://schemas.openxmlformats.org/drawingml/2006/main">
          <a:off x="572635" y="572181"/>
          <a:ext cx="802821" cy="28574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AU" sz="1400"/>
        </a:p>
      </cdr:txBody>
    </cdr:sp>
  </cdr:relSizeAnchor>
  <cdr:relSizeAnchor xmlns:cdr="http://schemas.openxmlformats.org/drawingml/2006/chartDrawing">
    <cdr:from>
      <cdr:x>0.13248</cdr:x>
      <cdr:y>0.26789</cdr:y>
    </cdr:from>
    <cdr:to>
      <cdr:x>0.22064</cdr:x>
      <cdr:y>0.35259</cdr:y>
    </cdr:to>
    <cdr:sp macro="" textlink="">
      <cdr:nvSpPr>
        <cdr:cNvPr id="9" name="TextBox 8"/>
        <cdr:cNvSpPr txBox="1"/>
      </cdr:nvSpPr>
      <cdr:spPr>
        <a:xfrm xmlns:a="http://schemas.openxmlformats.org/drawingml/2006/main">
          <a:off x="599849" y="717323"/>
          <a:ext cx="399143" cy="22678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AU" sz="1400" dirty="0">
              <a:latin typeface="Arial" pitchFamily="34" charset="0"/>
              <a:cs typeface="Arial" pitchFamily="34" charset="0"/>
            </a:rPr>
            <a:t>56.4</a:t>
          </a:r>
          <a:endParaRPr lang="en-AU" sz="900" dirty="0">
            <a:latin typeface="Arial" pitchFamily="34" charset="0"/>
            <a:cs typeface="Arial" pitchFamily="34" charset="0"/>
          </a:endParaRPr>
        </a:p>
      </cdr:txBody>
    </cdr:sp>
  </cdr:relSizeAnchor>
  <cdr:relSizeAnchor xmlns:cdr="http://schemas.openxmlformats.org/drawingml/2006/chartDrawing">
    <cdr:from>
      <cdr:x>0.28169</cdr:x>
      <cdr:y>0.24426</cdr:y>
    </cdr:from>
    <cdr:to>
      <cdr:x>0.36985</cdr:x>
      <cdr:y>0.32896</cdr:y>
    </cdr:to>
    <cdr:sp macro="" textlink="">
      <cdr:nvSpPr>
        <cdr:cNvPr id="10" name="TextBox 1"/>
        <cdr:cNvSpPr txBox="1"/>
      </cdr:nvSpPr>
      <cdr:spPr>
        <a:xfrm xmlns:a="http://schemas.openxmlformats.org/drawingml/2006/main">
          <a:off x="1275443" y="654050"/>
          <a:ext cx="399143" cy="2267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a:latin typeface="Arial" pitchFamily="34" charset="0"/>
              <a:cs typeface="Arial" pitchFamily="34" charset="0"/>
            </a:rPr>
            <a:t>62.4</a:t>
          </a:r>
        </a:p>
      </cdr:txBody>
    </cdr:sp>
  </cdr:relSizeAnchor>
  <cdr:relSizeAnchor xmlns:cdr="http://schemas.openxmlformats.org/drawingml/2006/chartDrawing">
    <cdr:from>
      <cdr:x>0.42094</cdr:x>
      <cdr:y>0.21038</cdr:y>
    </cdr:from>
    <cdr:to>
      <cdr:x>0.50909</cdr:x>
      <cdr:y>0.29508</cdr:y>
    </cdr:to>
    <cdr:sp macro="" textlink="">
      <cdr:nvSpPr>
        <cdr:cNvPr id="11" name="TextBox 1"/>
        <cdr:cNvSpPr txBox="1"/>
      </cdr:nvSpPr>
      <cdr:spPr>
        <a:xfrm xmlns:a="http://schemas.openxmlformats.org/drawingml/2006/main">
          <a:off x="1905907" y="563335"/>
          <a:ext cx="399143" cy="2267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a:latin typeface="Arial" pitchFamily="34" charset="0"/>
              <a:cs typeface="Arial" pitchFamily="34" charset="0"/>
            </a:rPr>
            <a:t>67.7</a:t>
          </a:r>
        </a:p>
      </cdr:txBody>
    </cdr:sp>
  </cdr:relSizeAnchor>
  <cdr:relSizeAnchor xmlns:cdr="http://schemas.openxmlformats.org/drawingml/2006/chartDrawing">
    <cdr:from>
      <cdr:x>0.56319</cdr:x>
      <cdr:y>0.17989</cdr:y>
    </cdr:from>
    <cdr:to>
      <cdr:x>0.65134</cdr:x>
      <cdr:y>0.26459</cdr:y>
    </cdr:to>
    <cdr:sp macro="" textlink="">
      <cdr:nvSpPr>
        <cdr:cNvPr id="12" name="TextBox 1"/>
        <cdr:cNvSpPr txBox="1"/>
      </cdr:nvSpPr>
      <cdr:spPr>
        <a:xfrm xmlns:a="http://schemas.openxmlformats.org/drawingml/2006/main">
          <a:off x="2549979" y="481692"/>
          <a:ext cx="399143" cy="2267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dirty="0">
              <a:latin typeface="Arial" pitchFamily="34" charset="0"/>
              <a:cs typeface="Arial" pitchFamily="34" charset="0"/>
            </a:rPr>
            <a:t>72.2</a:t>
          </a:r>
        </a:p>
      </cdr:txBody>
    </cdr:sp>
  </cdr:relSizeAnchor>
  <cdr:relSizeAnchor xmlns:cdr="http://schemas.openxmlformats.org/drawingml/2006/chartDrawing">
    <cdr:from>
      <cdr:x>0.70944</cdr:x>
      <cdr:y>0.1511</cdr:y>
    </cdr:from>
    <cdr:to>
      <cdr:x>0.7976</cdr:x>
      <cdr:y>0.23579</cdr:y>
    </cdr:to>
    <cdr:sp macro="" textlink="">
      <cdr:nvSpPr>
        <cdr:cNvPr id="13" name="TextBox 1"/>
        <cdr:cNvSpPr txBox="1"/>
      </cdr:nvSpPr>
      <cdr:spPr>
        <a:xfrm xmlns:a="http://schemas.openxmlformats.org/drawingml/2006/main">
          <a:off x="3212192" y="404586"/>
          <a:ext cx="399143" cy="2267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a:latin typeface="Arial" pitchFamily="34" charset="0"/>
              <a:cs typeface="Arial" pitchFamily="34" charset="0"/>
            </a:rPr>
            <a:t>75.6</a:t>
          </a:r>
        </a:p>
      </cdr:txBody>
    </cdr:sp>
  </cdr:relSizeAnchor>
  <cdr:relSizeAnchor xmlns:cdr="http://schemas.openxmlformats.org/drawingml/2006/chartDrawing">
    <cdr:from>
      <cdr:x>0.84969</cdr:x>
      <cdr:y>0.14093</cdr:y>
    </cdr:from>
    <cdr:to>
      <cdr:x>0.93784</cdr:x>
      <cdr:y>0.22563</cdr:y>
    </cdr:to>
    <cdr:sp macro="" textlink="">
      <cdr:nvSpPr>
        <cdr:cNvPr id="14" name="TextBox 1"/>
        <cdr:cNvSpPr txBox="1"/>
      </cdr:nvSpPr>
      <cdr:spPr>
        <a:xfrm xmlns:a="http://schemas.openxmlformats.org/drawingml/2006/main">
          <a:off x="3847193" y="377372"/>
          <a:ext cx="399143" cy="22678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AU" sz="1400">
              <a:latin typeface="Arial" pitchFamily="34" charset="0"/>
              <a:cs typeface="Arial" pitchFamily="34" charset="0"/>
            </a:rPr>
            <a:t>77.9</a:t>
          </a:r>
        </a:p>
      </cdr:txBody>
    </cdr:sp>
  </cdr:relSizeAnchor>
  <cdr:relSizeAnchor xmlns:cdr="http://schemas.openxmlformats.org/drawingml/2006/chartDrawing">
    <cdr:from>
      <cdr:x>0.49685</cdr:x>
      <cdr:y>0.93563</cdr:y>
    </cdr:from>
    <cdr:to>
      <cdr:x>1</cdr:x>
      <cdr:y>1</cdr:y>
    </cdr:to>
    <cdr:sp macro="" textlink="">
      <cdr:nvSpPr>
        <cdr:cNvPr id="15" name="TextBox 14"/>
        <cdr:cNvSpPr txBox="1"/>
      </cdr:nvSpPr>
      <cdr:spPr>
        <a:xfrm xmlns:a="http://schemas.openxmlformats.org/drawingml/2006/main">
          <a:off x="2406022" y="2708789"/>
          <a:ext cx="2436534" cy="18635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AU" sz="700">
              <a:latin typeface="Arial" pitchFamily="34" charset="0"/>
              <a:cs typeface="Arial" pitchFamily="34" charset="0"/>
            </a:rPr>
            <a:t>Rounding errors means numbers may not exactly sum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1" y="0"/>
            <a:ext cx="2949841" cy="497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defRPr sz="1200"/>
            </a:lvl1pPr>
          </a:lstStyle>
          <a:p>
            <a:endParaRPr lang="en-AU"/>
          </a:p>
        </p:txBody>
      </p:sp>
      <p:sp>
        <p:nvSpPr>
          <p:cNvPr id="46083" name="Rectangle 3"/>
          <p:cNvSpPr>
            <a:spLocks noGrp="1" noChangeArrowheads="1"/>
          </p:cNvSpPr>
          <p:nvPr>
            <p:ph type="dt" sz="quarter" idx="1"/>
          </p:nvPr>
        </p:nvSpPr>
        <p:spPr bwMode="auto">
          <a:xfrm>
            <a:off x="3854184" y="0"/>
            <a:ext cx="2949841" cy="497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t" anchorCtr="0" compatLnSpc="1">
            <a:prstTxWarp prst="textNoShape">
              <a:avLst/>
            </a:prstTxWarp>
          </a:bodyPr>
          <a:lstStyle>
            <a:lvl1pPr algn="r">
              <a:defRPr sz="1200"/>
            </a:lvl1pPr>
          </a:lstStyle>
          <a:p>
            <a:endParaRPr lang="en-AU"/>
          </a:p>
        </p:txBody>
      </p:sp>
      <p:sp>
        <p:nvSpPr>
          <p:cNvPr id="46084" name="Rectangle 4"/>
          <p:cNvSpPr>
            <a:spLocks noGrp="1" noChangeArrowheads="1"/>
          </p:cNvSpPr>
          <p:nvPr>
            <p:ph type="ftr" sz="quarter" idx="2"/>
          </p:nvPr>
        </p:nvSpPr>
        <p:spPr bwMode="auto">
          <a:xfrm>
            <a:off x="1" y="9440305"/>
            <a:ext cx="2949841" cy="497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defRPr sz="1200"/>
            </a:lvl1pPr>
          </a:lstStyle>
          <a:p>
            <a:endParaRPr lang="en-AU"/>
          </a:p>
        </p:txBody>
      </p:sp>
      <p:sp>
        <p:nvSpPr>
          <p:cNvPr id="46085" name="Rectangle 5"/>
          <p:cNvSpPr>
            <a:spLocks noGrp="1" noChangeArrowheads="1"/>
          </p:cNvSpPr>
          <p:nvPr>
            <p:ph type="sldNum" sz="quarter" idx="3"/>
          </p:nvPr>
        </p:nvSpPr>
        <p:spPr bwMode="auto">
          <a:xfrm>
            <a:off x="3854184" y="9440305"/>
            <a:ext cx="2949841" cy="497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0" tIns="45775" rIns="91550" bIns="45775" numCol="1" anchor="b" anchorCtr="0" compatLnSpc="1">
            <a:prstTxWarp prst="textNoShape">
              <a:avLst/>
            </a:prstTxWarp>
          </a:bodyPr>
          <a:lstStyle>
            <a:lvl1pPr algn="r">
              <a:defRPr sz="1200"/>
            </a:lvl1pPr>
          </a:lstStyle>
          <a:p>
            <a:fld id="{AD93E2C2-5272-4E15-A176-2686BFC968FF}" type="slidenum">
              <a:rPr lang="en-AU"/>
              <a:pPr/>
              <a:t>‹#›</a:t>
            </a:fld>
            <a:endParaRPr lang="en-AU"/>
          </a:p>
        </p:txBody>
      </p:sp>
    </p:spTree>
    <p:extLst>
      <p:ext uri="{BB962C8B-B14F-4D97-AF65-F5344CB8AC3E}">
        <p14:creationId xmlns:p14="http://schemas.microsoft.com/office/powerpoint/2010/main" val="3105743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2949841" cy="4974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550" tIns="45775" rIns="91550" bIns="45775" numCol="1" anchor="t" anchorCtr="0" compatLnSpc="1">
            <a:prstTxWarp prst="textNoShape">
              <a:avLst/>
            </a:prstTxWarp>
          </a:bodyPr>
          <a:lstStyle>
            <a:lvl1pPr>
              <a:defRPr sz="1200" baseline="-25000"/>
            </a:lvl1pPr>
          </a:lstStyle>
          <a:p>
            <a:endParaRPr lang="en-AU"/>
          </a:p>
        </p:txBody>
      </p:sp>
      <p:sp>
        <p:nvSpPr>
          <p:cNvPr id="5123" name="Rectangle 3"/>
          <p:cNvSpPr>
            <a:spLocks noGrp="1" noChangeArrowheads="1"/>
          </p:cNvSpPr>
          <p:nvPr>
            <p:ph type="dt" idx="1"/>
          </p:nvPr>
        </p:nvSpPr>
        <p:spPr bwMode="auto">
          <a:xfrm>
            <a:off x="3855772" y="0"/>
            <a:ext cx="2949841" cy="4974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550" tIns="45775" rIns="91550" bIns="45775" numCol="1" anchor="t" anchorCtr="0" compatLnSpc="1">
            <a:prstTxWarp prst="textNoShape">
              <a:avLst/>
            </a:prstTxWarp>
          </a:bodyPr>
          <a:lstStyle>
            <a:lvl1pPr algn="r">
              <a:defRPr sz="1200" baseline="-25000"/>
            </a:lvl1pPr>
          </a:lstStyle>
          <a:p>
            <a:endParaRPr lang="en-AU"/>
          </a:p>
        </p:txBody>
      </p:sp>
      <p:sp>
        <p:nvSpPr>
          <p:cNvPr id="5124" name="Rectangle 4"/>
          <p:cNvSpPr>
            <a:spLocks noGrp="1" noRot="1" noChangeAspect="1" noChangeArrowheads="1" noTextEdit="1"/>
          </p:cNvSpPr>
          <p:nvPr>
            <p:ph type="sldImg" idx="2"/>
          </p:nvPr>
        </p:nvSpPr>
        <p:spPr bwMode="auto">
          <a:xfrm>
            <a:off x="919163" y="746125"/>
            <a:ext cx="4967287"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07522" y="4721744"/>
            <a:ext cx="4990571" cy="447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550" tIns="45775" rIns="91550" bIns="45775"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5126" name="Rectangle 6"/>
          <p:cNvSpPr>
            <a:spLocks noGrp="1" noChangeArrowheads="1"/>
          </p:cNvSpPr>
          <p:nvPr>
            <p:ph type="ftr" sz="quarter" idx="4"/>
          </p:nvPr>
        </p:nvSpPr>
        <p:spPr bwMode="auto">
          <a:xfrm>
            <a:off x="1" y="9441896"/>
            <a:ext cx="2949841" cy="497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550" tIns="45775" rIns="91550" bIns="45775" numCol="1" anchor="b" anchorCtr="0" compatLnSpc="1">
            <a:prstTxWarp prst="textNoShape">
              <a:avLst/>
            </a:prstTxWarp>
          </a:bodyPr>
          <a:lstStyle>
            <a:lvl1pPr>
              <a:defRPr sz="1200" baseline="-25000"/>
            </a:lvl1pPr>
          </a:lstStyle>
          <a:p>
            <a:endParaRPr lang="en-AU"/>
          </a:p>
        </p:txBody>
      </p:sp>
      <p:sp>
        <p:nvSpPr>
          <p:cNvPr id="5127" name="Rectangle 7"/>
          <p:cNvSpPr>
            <a:spLocks noGrp="1" noChangeArrowheads="1"/>
          </p:cNvSpPr>
          <p:nvPr>
            <p:ph type="sldNum" sz="quarter" idx="5"/>
          </p:nvPr>
        </p:nvSpPr>
        <p:spPr bwMode="auto">
          <a:xfrm>
            <a:off x="3855772" y="9441896"/>
            <a:ext cx="2949841" cy="4974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550" tIns="45775" rIns="91550" bIns="45775" numCol="1" anchor="b" anchorCtr="0" compatLnSpc="1">
            <a:prstTxWarp prst="textNoShape">
              <a:avLst/>
            </a:prstTxWarp>
          </a:bodyPr>
          <a:lstStyle>
            <a:lvl1pPr algn="r">
              <a:defRPr sz="1200" baseline="-25000"/>
            </a:lvl1pPr>
          </a:lstStyle>
          <a:p>
            <a:fld id="{DC8B08B2-9031-430B-B657-5DC3329B35C6}" type="slidenum">
              <a:rPr lang="en-AU"/>
              <a:pPr/>
              <a:t>‹#›</a:t>
            </a:fld>
            <a:endParaRPr lang="en-AU"/>
          </a:p>
        </p:txBody>
      </p:sp>
    </p:spTree>
    <p:extLst>
      <p:ext uri="{BB962C8B-B14F-4D97-AF65-F5344CB8AC3E}">
        <p14:creationId xmlns:p14="http://schemas.microsoft.com/office/powerpoint/2010/main" val="263933679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475B62-BFEC-47CF-8E44-86B9D4D4DBFA}" type="slidenum">
              <a:rPr lang="en-AU"/>
              <a:pPr/>
              <a:t>1</a:t>
            </a:fld>
            <a:endParaRPr lang="en-AU"/>
          </a:p>
        </p:txBody>
      </p:sp>
      <p:sp>
        <p:nvSpPr>
          <p:cNvPr id="6146" name="Rectangle 2"/>
          <p:cNvSpPr>
            <a:spLocks noGrp="1" noRot="1" noChangeAspect="1" noChangeArrowheads="1" noTextEdit="1"/>
          </p:cNvSpPr>
          <p:nvPr>
            <p:ph type="sldImg"/>
          </p:nvPr>
        </p:nvSpPr>
        <p:spPr>
          <a:xfrm>
            <a:off x="919163" y="746125"/>
            <a:ext cx="4967287" cy="3725863"/>
          </a:xfrm>
          <a:ln/>
        </p:spPr>
      </p:sp>
      <p:sp>
        <p:nvSpPr>
          <p:cNvPr id="614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50242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4057C3FE-26A4-4016-9A9C-79AF3EE619F6}" type="slidenum">
              <a:rPr lang="en-AU" smtClean="0"/>
              <a:t>2</a:t>
            </a:fld>
            <a:endParaRPr lang="en-AU"/>
          </a:p>
        </p:txBody>
      </p:sp>
    </p:spTree>
    <p:extLst>
      <p:ext uri="{BB962C8B-B14F-4D97-AF65-F5344CB8AC3E}">
        <p14:creationId xmlns:p14="http://schemas.microsoft.com/office/powerpoint/2010/main" val="3637643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9163" y="746125"/>
            <a:ext cx="4968875" cy="3725863"/>
          </a:xfrm>
        </p:spPr>
      </p:sp>
      <p:sp>
        <p:nvSpPr>
          <p:cNvPr id="4" name="Slide Number Placeholder 3"/>
          <p:cNvSpPr>
            <a:spLocks noGrp="1"/>
          </p:cNvSpPr>
          <p:nvPr>
            <p:ph type="sldNum" sz="quarter" idx="10"/>
          </p:nvPr>
        </p:nvSpPr>
        <p:spPr/>
        <p:txBody>
          <a:bodyPr/>
          <a:lstStyle/>
          <a:p>
            <a:fld id="{DC8B08B2-9031-430B-B657-5DC3329B35C6}" type="slidenum">
              <a:rPr lang="en-AU" smtClean="0"/>
              <a:pPr/>
              <a:t>11</a:t>
            </a:fld>
            <a:endParaRPr lang="en-AU"/>
          </a:p>
        </p:txBody>
      </p:sp>
      <p:sp>
        <p:nvSpPr>
          <p:cNvPr id="5" name="Notes Placeholder 2"/>
          <p:cNvSpPr>
            <a:spLocks noGrp="1"/>
          </p:cNvSpPr>
          <p:nvPr>
            <p:ph type="body" idx="1"/>
          </p:nvPr>
        </p:nvSpPr>
        <p:spPr/>
        <p:txBody>
          <a:bodyPr/>
          <a:lstStyle/>
          <a:p>
            <a:endParaRPr lang="en-AU" sz="1800" dirty="0"/>
          </a:p>
          <a:p>
            <a:endParaRPr lang="en-AU" sz="1050" dirty="0"/>
          </a:p>
        </p:txBody>
      </p:sp>
    </p:spTree>
    <p:extLst>
      <p:ext uri="{BB962C8B-B14F-4D97-AF65-F5344CB8AC3E}">
        <p14:creationId xmlns:p14="http://schemas.microsoft.com/office/powerpoint/2010/main" val="25933041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569011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38900" y="76200"/>
            <a:ext cx="2019300" cy="6019800"/>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81000" y="76200"/>
            <a:ext cx="590550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144017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558221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62788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3126105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078202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3919576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7079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8658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9889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040" name="Rectangle 16"/>
          <p:cNvSpPr>
            <a:spLocks noGrp="1" noChangeArrowheads="1"/>
          </p:cNvSpPr>
          <p:nvPr>
            <p:ph type="title"/>
          </p:nvPr>
        </p:nvSpPr>
        <p:spPr bwMode="auto">
          <a:xfrm>
            <a:off x="381000" y="76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AU" dirty="0" smtClean="0"/>
          </a:p>
        </p:txBody>
      </p:sp>
      <p:sp>
        <p:nvSpPr>
          <p:cNvPr id="1041" name="Rectangle 17"/>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dirty="0" smtClean="0"/>
          </a:p>
        </p:txBody>
      </p:sp>
      <p:sp>
        <p:nvSpPr>
          <p:cNvPr id="1042" name="Text Box 18"/>
          <p:cNvSpPr txBox="1">
            <a:spLocks noChangeArrowheads="1"/>
          </p:cNvSpPr>
          <p:nvPr/>
        </p:nvSpPr>
        <p:spPr bwMode="auto">
          <a:xfrm>
            <a:off x="381000" y="6505599"/>
            <a:ext cx="4343400" cy="3077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spcBef>
                <a:spcPct val="50000"/>
              </a:spcBef>
            </a:pPr>
            <a:r>
              <a:rPr lang="en-AU" sz="1400" dirty="0">
                <a:solidFill>
                  <a:schemeClr val="bg2"/>
                </a:solidFill>
                <a:latin typeface="Verdana" pitchFamily="34" charset="0"/>
              </a:rPr>
              <a:t>Productivity Commission</a:t>
            </a:r>
          </a:p>
        </p:txBody>
      </p:sp>
      <p:sp>
        <p:nvSpPr>
          <p:cNvPr id="1043" name="Text Box 19"/>
          <p:cNvSpPr txBox="1">
            <a:spLocks noChangeArrowheads="1"/>
          </p:cNvSpPr>
          <p:nvPr/>
        </p:nvSpPr>
        <p:spPr bwMode="auto">
          <a:xfrm>
            <a:off x="8459788" y="6505599"/>
            <a:ext cx="7207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fld id="{C482A006-DA3C-429B-B8C1-478225CEDB76}" type="slidenum">
              <a:rPr lang="en-AU" sz="1400" b="1">
                <a:solidFill>
                  <a:schemeClr val="bg2"/>
                </a:solidFill>
                <a:latin typeface="Verdana" pitchFamily="34" charset="0"/>
              </a:rPr>
              <a:pPr>
                <a:spcBef>
                  <a:spcPct val="50000"/>
                </a:spcBef>
              </a:pPr>
              <a:t>‹#›</a:t>
            </a:fld>
            <a:endParaRPr lang="en-AU" sz="1400" b="1" dirty="0">
              <a:solidFill>
                <a:schemeClr val="bg2"/>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rtl="0" eaLnBrk="1" fontAlgn="base" hangingPunct="1">
        <a:lnSpc>
          <a:spcPts val="3200"/>
        </a:lnSpc>
        <a:spcBef>
          <a:spcPct val="0"/>
        </a:spcBef>
        <a:spcAft>
          <a:spcPct val="0"/>
        </a:spcAft>
        <a:defRPr sz="2800" b="1">
          <a:solidFill>
            <a:schemeClr val="bg2"/>
          </a:solidFill>
          <a:latin typeface="+mj-lt"/>
          <a:ea typeface="+mj-ea"/>
          <a:cs typeface="+mj-cs"/>
        </a:defRPr>
      </a:lvl1pPr>
      <a:lvl2pPr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2pPr>
      <a:lvl3pPr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3pPr>
      <a:lvl4pPr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4pPr>
      <a:lvl5pPr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5pPr>
      <a:lvl6pPr marL="457200"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6pPr>
      <a:lvl7pPr marL="914400"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7pPr>
      <a:lvl8pPr marL="1371600"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8pPr>
      <a:lvl9pPr marL="1828800" algn="l" rtl="0" eaLnBrk="1" fontAlgn="base" hangingPunct="1">
        <a:lnSpc>
          <a:spcPts val="3200"/>
        </a:lnSpc>
        <a:spcBef>
          <a:spcPct val="0"/>
        </a:spcBef>
        <a:spcAft>
          <a:spcPct val="0"/>
        </a:spcAft>
        <a:defRPr sz="2800" b="1">
          <a:solidFill>
            <a:schemeClr val="bg1"/>
          </a:solidFill>
          <a:latin typeface="Verdana" pitchFamily="34" charset="0"/>
          <a:ea typeface="ＭＳ Ｐゴシック" pitchFamily="1" charset="-128"/>
        </a:defRPr>
      </a:lvl9pPr>
    </p:titleStyle>
    <p:bodyStyle>
      <a:lvl1pPr marL="363538" indent="-363538" algn="l" rtl="0" eaLnBrk="1" fontAlgn="base" hangingPunct="1">
        <a:spcBef>
          <a:spcPct val="20000"/>
        </a:spcBef>
        <a:spcAft>
          <a:spcPct val="0"/>
        </a:spcAft>
        <a:buClr>
          <a:schemeClr val="accent1"/>
        </a:buClr>
        <a:buFont typeface="Times" pitchFamily="18" charset="0"/>
        <a:buChar char="•"/>
        <a:defRPr sz="3000">
          <a:solidFill>
            <a:schemeClr val="tx1"/>
          </a:solidFill>
          <a:latin typeface="+mn-lt"/>
          <a:ea typeface="+mn-ea"/>
          <a:cs typeface="+mn-cs"/>
        </a:defRPr>
      </a:lvl1pPr>
      <a:lvl2pPr marL="900113" indent="-357188" algn="l" rtl="0" eaLnBrk="1" fontAlgn="base" hangingPunct="1">
        <a:spcBef>
          <a:spcPct val="20000"/>
        </a:spcBef>
        <a:spcAft>
          <a:spcPct val="0"/>
        </a:spcAft>
        <a:buClr>
          <a:schemeClr val="accent1"/>
        </a:buClr>
        <a:buFont typeface="Verdana" pitchFamily="34" charset="0"/>
        <a:buChar char="−"/>
        <a:defRPr sz="2600" i="1">
          <a:solidFill>
            <a:schemeClr val="tx1"/>
          </a:solidFill>
          <a:latin typeface="+mn-lt"/>
          <a:ea typeface="+mn-ea"/>
        </a:defRPr>
      </a:lvl2pPr>
      <a:lvl3pPr marL="1436688" indent="-357188" algn="l" rtl="0" eaLnBrk="1" fontAlgn="base" hangingPunct="1">
        <a:spcBef>
          <a:spcPct val="20000"/>
        </a:spcBef>
        <a:spcAft>
          <a:spcPct val="0"/>
        </a:spcAft>
        <a:buClr>
          <a:schemeClr val="accent1"/>
        </a:buClr>
        <a:buFont typeface="Symbol" pitchFamily="18" charset="2"/>
        <a:buChar char="¼"/>
        <a:defRPr sz="2200">
          <a:solidFill>
            <a:schemeClr val="tx1"/>
          </a:solidFill>
          <a:latin typeface="+mn-lt"/>
          <a:ea typeface="+mn-ea"/>
        </a:defRPr>
      </a:lvl3pPr>
      <a:lvl4pPr marL="1887538" indent="-271463" algn="l" rtl="0" eaLnBrk="1" fontAlgn="base" hangingPunct="1">
        <a:spcBef>
          <a:spcPct val="20000"/>
        </a:spcBef>
        <a:spcAft>
          <a:spcPct val="0"/>
        </a:spcAft>
        <a:buClr>
          <a:schemeClr val="accent1"/>
        </a:buClr>
        <a:buFont typeface="Verdana" pitchFamily="34" charset="0"/>
        <a:buChar char="&gt;"/>
        <a:defRPr i="1">
          <a:solidFill>
            <a:schemeClr val="tx1"/>
          </a:solidFill>
          <a:latin typeface="+mn-lt"/>
          <a:ea typeface="+mn-ea"/>
        </a:defRPr>
      </a:lvl4pPr>
      <a:lvl5pPr marL="2336800" indent="-184150" algn="l" rtl="0" eaLnBrk="1" fontAlgn="base" hangingPunct="1">
        <a:spcBef>
          <a:spcPct val="20000"/>
        </a:spcBef>
        <a:spcAft>
          <a:spcPct val="0"/>
        </a:spcAft>
        <a:buClr>
          <a:schemeClr val="accent1"/>
        </a:buClr>
        <a:buSzPct val="120000"/>
        <a:buFont typeface="Times" pitchFamily="18" charset="0"/>
        <a:buChar char="◦"/>
        <a:defRPr sz="1600">
          <a:solidFill>
            <a:schemeClr val="tx1"/>
          </a:solidFill>
          <a:latin typeface="+mn-lt"/>
          <a:ea typeface="+mn-ea"/>
        </a:defRPr>
      </a:lvl5pPr>
      <a:lvl6pPr marL="2794000" indent="-184150" algn="l" rtl="0" eaLnBrk="1" fontAlgn="base" hangingPunct="1">
        <a:spcBef>
          <a:spcPct val="20000"/>
        </a:spcBef>
        <a:spcAft>
          <a:spcPct val="0"/>
        </a:spcAft>
        <a:buClr>
          <a:srgbClr val="3D7E27"/>
        </a:buClr>
        <a:buSzPct val="120000"/>
        <a:buFont typeface="Times" pitchFamily="18" charset="0"/>
        <a:buChar char="◦"/>
        <a:defRPr sz="1600">
          <a:solidFill>
            <a:schemeClr val="tx1"/>
          </a:solidFill>
          <a:latin typeface="+mn-lt"/>
          <a:ea typeface="+mn-ea"/>
        </a:defRPr>
      </a:lvl6pPr>
      <a:lvl7pPr marL="3251200" indent="-184150" algn="l" rtl="0" eaLnBrk="1" fontAlgn="base" hangingPunct="1">
        <a:spcBef>
          <a:spcPct val="20000"/>
        </a:spcBef>
        <a:spcAft>
          <a:spcPct val="0"/>
        </a:spcAft>
        <a:buClr>
          <a:srgbClr val="3D7E27"/>
        </a:buClr>
        <a:buSzPct val="120000"/>
        <a:buFont typeface="Times" pitchFamily="18" charset="0"/>
        <a:buChar char="◦"/>
        <a:defRPr sz="1600">
          <a:solidFill>
            <a:schemeClr val="tx1"/>
          </a:solidFill>
          <a:latin typeface="+mn-lt"/>
          <a:ea typeface="+mn-ea"/>
        </a:defRPr>
      </a:lvl7pPr>
      <a:lvl8pPr marL="3708400" indent="-184150" algn="l" rtl="0" eaLnBrk="1" fontAlgn="base" hangingPunct="1">
        <a:spcBef>
          <a:spcPct val="20000"/>
        </a:spcBef>
        <a:spcAft>
          <a:spcPct val="0"/>
        </a:spcAft>
        <a:buClr>
          <a:srgbClr val="3D7E27"/>
        </a:buClr>
        <a:buSzPct val="120000"/>
        <a:buFont typeface="Times" pitchFamily="18" charset="0"/>
        <a:buChar char="◦"/>
        <a:defRPr sz="1600">
          <a:solidFill>
            <a:schemeClr val="tx1"/>
          </a:solidFill>
          <a:latin typeface="+mn-lt"/>
          <a:ea typeface="+mn-ea"/>
        </a:defRPr>
      </a:lvl8pPr>
      <a:lvl9pPr marL="4165600" indent="-184150" algn="l" rtl="0" eaLnBrk="1" fontAlgn="base" hangingPunct="1">
        <a:spcBef>
          <a:spcPct val="20000"/>
        </a:spcBef>
        <a:spcAft>
          <a:spcPct val="0"/>
        </a:spcAft>
        <a:buClr>
          <a:srgbClr val="3D7E27"/>
        </a:buClr>
        <a:buSzPct val="120000"/>
        <a:buFont typeface="Times" pitchFamily="18" charset="0"/>
        <a:buChar char="◦"/>
        <a:defRPr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file:///\\nch1\groups\Special%20Projects\Chairman%20Speeches\Argentina\Chart%20Pack\Chart_pack_data.xlsx!RULC%20(ABS%205204.0%20Table%2072)!%5bChart_pack_data.xlsx%5dRULC%20(ABS%205204.0%20Table%2072)%20Chart%205"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file:///\\nch1\groups\Special%20Projects\Chairman%20Speeches\Argentina\Chart%20Pack\Chart_pack_data.xlsx!GDP%20percap%20rank%20&amp;%20TOT%20(CB-TED)!%5bChart_pack_data.xlsx%5dGDP%20percap%20rank%20&amp;%20TOT%20(CB-TED)%20Chart%201"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hyperlink" Target="http://www.conference-board.org/data/economydatabase/" TargetMode="Externa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6" name="Text Box 8"/>
          <p:cNvSpPr txBox="1">
            <a:spLocks noChangeArrowheads="1"/>
          </p:cNvSpPr>
          <p:nvPr/>
        </p:nvSpPr>
        <p:spPr bwMode="auto">
          <a:xfrm>
            <a:off x="1981200" y="3962400"/>
            <a:ext cx="5410200" cy="8617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AU" sz="2000" b="1" dirty="0" smtClean="0">
                <a:latin typeface="Verdana" pitchFamily="34" charset="0"/>
              </a:rPr>
              <a:t>Peter Harris</a:t>
            </a:r>
            <a:endParaRPr lang="en-AU" sz="2000" b="1" dirty="0">
              <a:latin typeface="Verdana" pitchFamily="34" charset="0"/>
            </a:endParaRPr>
          </a:p>
          <a:p>
            <a:pPr algn="ctr">
              <a:spcBef>
                <a:spcPct val="50000"/>
              </a:spcBef>
            </a:pPr>
            <a:r>
              <a:rPr lang="en-AU" sz="2000" b="1" dirty="0" smtClean="0">
                <a:latin typeface="Verdana" pitchFamily="34" charset="0"/>
              </a:rPr>
              <a:t>Productivity </a:t>
            </a:r>
            <a:r>
              <a:rPr lang="en-AU" sz="2000" b="1" dirty="0">
                <a:latin typeface="Verdana" pitchFamily="34" charset="0"/>
              </a:rPr>
              <a:t>Commission</a:t>
            </a:r>
          </a:p>
        </p:txBody>
      </p:sp>
      <p:sp>
        <p:nvSpPr>
          <p:cNvPr id="2058" name="Rectangle 10"/>
          <p:cNvSpPr>
            <a:spLocks noChangeArrowheads="1"/>
          </p:cNvSpPr>
          <p:nvPr/>
        </p:nvSpPr>
        <p:spPr bwMode="auto">
          <a:xfrm>
            <a:off x="755650" y="2205038"/>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p>
            <a:pPr algn="ctr" eaLnBrk="1" hangingPunct="1">
              <a:lnSpc>
                <a:spcPts val="3200"/>
              </a:lnSpc>
            </a:pPr>
            <a:r>
              <a:rPr lang="en-AU" sz="2800" b="1" dirty="0" smtClean="0">
                <a:solidFill>
                  <a:schemeClr val="accent1"/>
                </a:solidFill>
                <a:latin typeface="Verdana" pitchFamily="34" charset="0"/>
              </a:rPr>
              <a:t>OUTLOOK, JULY 2017</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Household income has improved significantly</a:t>
            </a:r>
            <a:endParaRPr lang="en-AU" dirty="0"/>
          </a:p>
        </p:txBody>
      </p:sp>
      <p:sp>
        <p:nvSpPr>
          <p:cNvPr id="3" name="Content Placeholder 2"/>
          <p:cNvSpPr>
            <a:spLocks noGrp="1"/>
          </p:cNvSpPr>
          <p:nvPr>
            <p:ph idx="1"/>
          </p:nvPr>
        </p:nvSpPr>
        <p:spPr>
          <a:xfrm>
            <a:off x="685800" y="1556793"/>
            <a:ext cx="7772400" cy="4104456"/>
          </a:xfrm>
        </p:spPr>
        <p:txBody>
          <a:bodyPr/>
          <a:lstStyle/>
          <a:p>
            <a:pPr marL="0" indent="0">
              <a:buNone/>
            </a:pPr>
            <a:r>
              <a:rPr lang="en-AU" sz="1400" b="1" dirty="0" smtClean="0"/>
              <a:t>	Labour </a:t>
            </a:r>
            <a:r>
              <a:rPr lang="en-AU" sz="1400" b="1" dirty="0"/>
              <a:t>productivity and real household </a:t>
            </a:r>
            <a:r>
              <a:rPr lang="en-AU" sz="1400" b="1" dirty="0" err="1"/>
              <a:t>income</a:t>
            </a:r>
            <a:r>
              <a:rPr lang="en-AU" sz="1400" b="1" baseline="30000" dirty="0" err="1"/>
              <a:t>a</a:t>
            </a:r>
            <a:endParaRPr lang="en-AU" sz="1400" b="1" dirty="0"/>
          </a:p>
          <a:p>
            <a:pPr marL="0" indent="0">
              <a:buNone/>
            </a:pPr>
            <a:endParaRPr lang="en-AU" sz="1400" dirty="0"/>
          </a:p>
        </p:txBody>
      </p:sp>
      <p:graphicFrame>
        <p:nvGraphicFramePr>
          <p:cNvPr id="6" name="Table 5"/>
          <p:cNvGraphicFramePr>
            <a:graphicFrameLocks noGrp="1"/>
          </p:cNvGraphicFramePr>
          <p:nvPr/>
        </p:nvGraphicFramePr>
        <p:xfrm>
          <a:off x="1870710" y="3953510"/>
          <a:ext cx="5402580" cy="170180"/>
        </p:xfrm>
        <a:graphic>
          <a:graphicData uri="http://schemas.openxmlformats.org/drawingml/2006/table">
            <a:tbl>
              <a:tblPr>
                <a:tableStyleId>{5C22544A-7EE6-4342-B048-85BDC9FD1C3A}</a:tableStyleId>
              </a:tblPr>
              <a:tblGrid>
                <a:gridCol w="5402580"/>
              </a:tblGrid>
              <a:tr h="0">
                <a:tc>
                  <a:txBody>
                    <a:bodyPr/>
                    <a:lstStyle/>
                    <a:p>
                      <a:pPr algn="ctr">
                        <a:lnSpc>
                          <a:spcPts val="1200"/>
                        </a:lnSpc>
                        <a:spcBef>
                          <a:spcPts val="300"/>
                        </a:spcBef>
                        <a:spcAft>
                          <a:spcPts val="300"/>
                        </a:spcAft>
                      </a:pPr>
                      <a:endParaRPr lang="en-AU" sz="900" dirty="0">
                        <a:effectLst/>
                        <a:latin typeface="Arial"/>
                        <a:ea typeface="Times New Roman"/>
                      </a:endParaRPr>
                    </a:p>
                  </a:txBody>
                  <a:tcPr marL="0" marR="0" marT="17780" marB="0"/>
                </a:tc>
              </a:tr>
            </a:tbl>
          </a:graphicData>
        </a:graphic>
      </p:graphicFrame>
      <p:graphicFrame>
        <p:nvGraphicFramePr>
          <p:cNvPr id="7" name="Object 6" descr="Labour productivity and real household incomea"/>
          <p:cNvGraphicFramePr>
            <a:graphicFrameLocks noChangeAspect="1"/>
          </p:cNvGraphicFramePr>
          <p:nvPr>
            <p:extLst>
              <p:ext uri="{D42A27DB-BD31-4B8C-83A1-F6EECF244321}">
                <p14:modId xmlns:p14="http://schemas.microsoft.com/office/powerpoint/2010/main" val="517453504"/>
              </p:ext>
            </p:extLst>
          </p:nvPr>
        </p:nvGraphicFramePr>
        <p:xfrm>
          <a:off x="899592" y="1988840"/>
          <a:ext cx="7044909" cy="3752586"/>
        </p:xfrm>
        <a:graphic>
          <a:graphicData uri="http://schemas.openxmlformats.org/presentationml/2006/ole">
            <mc:AlternateContent xmlns:mc="http://schemas.openxmlformats.org/markup-compatibility/2006">
              <mc:Choice xmlns:v="urn:schemas-microsoft-com:vml" Requires="v">
                <p:oleObj spid="_x0000_s2071" r:id="rId3" imgW="5394993" imgH="2872686" progId="Excel.Sheet.12">
                  <p:link updateAutomatic="1"/>
                </p:oleObj>
              </mc:Choice>
              <mc:Fallback>
                <p:oleObj r:id="rId3" imgW="5394993" imgH="2872686" progId="Excel.Shee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1988840"/>
                        <a:ext cx="7044909" cy="3752586"/>
                      </a:xfrm>
                      <a:prstGeom prst="rect">
                        <a:avLst/>
                      </a:prstGeom>
                      <a:noFill/>
                    </p:spPr>
                  </p:pic>
                </p:oleObj>
              </mc:Fallback>
            </mc:AlternateContent>
          </a:graphicData>
        </a:graphic>
      </p:graphicFrame>
      <p:graphicFrame>
        <p:nvGraphicFramePr>
          <p:cNvPr id="9" name="Table 8"/>
          <p:cNvGraphicFramePr>
            <a:graphicFrameLocks noGrp="1"/>
          </p:cNvGraphicFramePr>
          <p:nvPr>
            <p:extLst/>
          </p:nvPr>
        </p:nvGraphicFramePr>
        <p:xfrm>
          <a:off x="1403648" y="5733256"/>
          <a:ext cx="6480720" cy="558800"/>
        </p:xfrm>
        <a:graphic>
          <a:graphicData uri="http://schemas.openxmlformats.org/drawingml/2006/table">
            <a:tbl>
              <a:tblPr>
                <a:tableStyleId>{5C22544A-7EE6-4342-B048-85BDC9FD1C3A}</a:tableStyleId>
              </a:tblPr>
              <a:tblGrid>
                <a:gridCol w="6480720"/>
              </a:tblGrid>
              <a:tr h="0">
                <a:tc>
                  <a:txBody>
                    <a:bodyPr/>
                    <a:lstStyle/>
                    <a:p>
                      <a:pPr algn="just">
                        <a:lnSpc>
                          <a:spcPts val="1100"/>
                        </a:lnSpc>
                        <a:spcBef>
                          <a:spcPts val="400"/>
                        </a:spcBef>
                        <a:spcAft>
                          <a:spcPts val="0"/>
                        </a:spcAft>
                      </a:pPr>
                      <a:r>
                        <a:rPr lang="en-AU" sz="1000" b="1" baseline="30000" dirty="0">
                          <a:effectLst/>
                        </a:rPr>
                        <a:t>a</a:t>
                      </a:r>
                      <a:r>
                        <a:rPr lang="en-AU" sz="1000" dirty="0">
                          <a:effectLst/>
                        </a:rPr>
                        <a:t> Labour productivity is calculated as real gross domestic product per hour worked. Real household income is expressed as real gross national income per capita, per household based on Census data on average household size. </a:t>
                      </a:r>
                      <a:endParaRPr lang="en-AU" sz="1000" dirty="0">
                        <a:effectLst/>
                        <a:latin typeface="Arial"/>
                        <a:ea typeface="Times New Roman"/>
                        <a:cs typeface="Times New Roman"/>
                      </a:endParaRPr>
                    </a:p>
                  </a:txBody>
                  <a:tcPr marL="90170" marR="90170" marT="0" marB="0"/>
                </a:tc>
              </a:tr>
              <a:tr h="0">
                <a:tc>
                  <a:txBody>
                    <a:bodyPr/>
                    <a:lstStyle/>
                    <a:p>
                      <a:pPr algn="just">
                        <a:lnSpc>
                          <a:spcPts val="1100"/>
                        </a:lnSpc>
                        <a:spcBef>
                          <a:spcPts val="400"/>
                        </a:spcBef>
                        <a:spcAft>
                          <a:spcPts val="0"/>
                        </a:spcAft>
                      </a:pPr>
                      <a:r>
                        <a:rPr lang="en-AU" sz="1000" dirty="0">
                          <a:effectLst/>
                        </a:rPr>
                        <a:t>Data source: ABS Cat. No. 5204, Table 1, 6 &amp; 72, ABS Cat. No. 6202.0, Table 6. </a:t>
                      </a:r>
                      <a:endParaRPr lang="en-AU" sz="1000" dirty="0">
                        <a:effectLst/>
                        <a:latin typeface="Arial"/>
                        <a:ea typeface="Times New Roman"/>
                        <a:cs typeface="Times New Roman"/>
                      </a:endParaRPr>
                    </a:p>
                  </a:txBody>
                  <a:tcPr marL="90170" marR="90170" marT="0" marB="0"/>
                </a:tc>
              </a:tr>
            </a:tbl>
          </a:graphicData>
        </a:graphic>
      </p:graphicFrame>
    </p:spTree>
    <p:extLst>
      <p:ext uri="{BB962C8B-B14F-4D97-AF65-F5344CB8AC3E}">
        <p14:creationId xmlns:p14="http://schemas.microsoft.com/office/powerpoint/2010/main" val="5927353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Mismatch between life expectancy and retirement policy</a:t>
            </a:r>
            <a:endParaRPr lang="en-AU" dirty="0"/>
          </a:p>
        </p:txBody>
      </p:sp>
      <p:sp>
        <p:nvSpPr>
          <p:cNvPr id="5" name="TextBox 4"/>
          <p:cNvSpPr txBox="1"/>
          <p:nvPr/>
        </p:nvSpPr>
        <p:spPr>
          <a:xfrm>
            <a:off x="1187624" y="1628800"/>
            <a:ext cx="7560840" cy="707886"/>
          </a:xfrm>
          <a:prstGeom prst="rect">
            <a:avLst/>
          </a:prstGeom>
          <a:noFill/>
        </p:spPr>
        <p:txBody>
          <a:bodyPr wrap="square" rtlCol="0">
            <a:spAutoFit/>
          </a:bodyPr>
          <a:lstStyle/>
          <a:p>
            <a:pPr algn="ctr"/>
            <a:r>
              <a:rPr lang="en-AU" sz="2000" dirty="0" smtClean="0"/>
              <a:t>People are living longer, but not increasing </a:t>
            </a:r>
            <a:br>
              <a:rPr lang="en-AU" sz="2000" dirty="0" smtClean="0"/>
            </a:br>
            <a:r>
              <a:rPr lang="en-AU" sz="2000" dirty="0" smtClean="0"/>
              <a:t>the time spent in the workforce</a:t>
            </a:r>
            <a:endParaRPr lang="en-AU" sz="2000" dirty="0"/>
          </a:p>
        </p:txBody>
      </p:sp>
      <p:graphicFrame>
        <p:nvGraphicFramePr>
          <p:cNvPr id="6" name="Chart 5" descr="People are living longer, but not increasing &#10;the time spent in the workforce&#10;"/>
          <p:cNvGraphicFramePr/>
          <p:nvPr>
            <p:extLst>
              <p:ext uri="{D42A27DB-BD31-4B8C-83A1-F6EECF244321}">
                <p14:modId xmlns:p14="http://schemas.microsoft.com/office/powerpoint/2010/main" val="116637922"/>
              </p:ext>
            </p:extLst>
          </p:nvPr>
        </p:nvGraphicFramePr>
        <p:xfrm>
          <a:off x="611560" y="2420888"/>
          <a:ext cx="7992888" cy="38957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94996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381328"/>
            <a:ext cx="8243888" cy="47667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2" name="Slide Number Placeholder 2"/>
          <p:cNvSpPr>
            <a:spLocks noGrp="1"/>
          </p:cNvSpPr>
          <p:nvPr>
            <p:ph type="sldNum" sz="quarter" idx="4294967295"/>
          </p:nvPr>
        </p:nvSpPr>
        <p:spPr>
          <a:xfrm>
            <a:off x="8316416" y="6437101"/>
            <a:ext cx="792088" cy="365125"/>
          </a:xfrm>
          <a:prstGeom prst="rect">
            <a:avLst/>
          </a:prstGeom>
        </p:spPr>
        <p:txBody>
          <a:bodyPr tIns="0" bIns="0"/>
          <a:lstStyle/>
          <a:p>
            <a:pPr algn="ctr"/>
            <a:fld id="{8A657B52-D046-4802-A3DE-55E7ED70298C}" type="slidenum">
              <a:rPr lang="en-AU" sz="1500" b="1" smtClean="0">
                <a:solidFill>
                  <a:schemeClr val="bg1"/>
                </a:solidFill>
                <a:latin typeface="Arial" panose="020B0604020202020204" pitchFamily="34" charset="0"/>
                <a:cs typeface="Arial" panose="020B0604020202020204" pitchFamily="34" charset="0"/>
              </a:rPr>
              <a:pPr algn="ctr"/>
              <a:t>2</a:t>
            </a:fld>
            <a:endParaRPr lang="en-AU" sz="1500" b="1" dirty="0">
              <a:solidFill>
                <a:schemeClr val="bg1"/>
              </a:solidFill>
              <a:latin typeface="Arial" panose="020B0604020202020204" pitchFamily="34" charset="0"/>
              <a:cs typeface="Arial" panose="020B0604020202020204" pitchFamily="34" charset="0"/>
            </a:endParaRPr>
          </a:p>
        </p:txBody>
      </p:sp>
      <p:sp>
        <p:nvSpPr>
          <p:cNvPr id="16" name="TextBox 15"/>
          <p:cNvSpPr txBox="1"/>
          <p:nvPr/>
        </p:nvSpPr>
        <p:spPr>
          <a:xfrm>
            <a:off x="6807970" y="6381328"/>
            <a:ext cx="1436438" cy="495108"/>
          </a:xfrm>
          <a:prstGeom prst="rect">
            <a:avLst/>
          </a:prstGeom>
          <a:solidFill>
            <a:srgbClr val="7AA22F"/>
          </a:solidFill>
        </p:spPr>
        <p:txBody>
          <a:bodyPr wrap="none" lIns="180000" tIns="108000" rIns="180000" bIns="108000" rtlCol="0">
            <a:spAutoFit/>
          </a:bodyPr>
          <a:lstStyle/>
          <a:p>
            <a:pPr algn="r"/>
            <a:r>
              <a:rPr lang="en-US" b="1" dirty="0" smtClean="0">
                <a:solidFill>
                  <a:schemeClr val="bg1"/>
                </a:solidFill>
                <a:latin typeface="Arial" panose="020B0604020202020204" pitchFamily="34" charset="0"/>
                <a:cs typeface="Arial" panose="020B0604020202020204" pitchFamily="34" charset="0"/>
              </a:rPr>
              <a:t>Topic title</a:t>
            </a:r>
          </a:p>
        </p:txBody>
      </p:sp>
      <p:pic>
        <p:nvPicPr>
          <p:cNvPr id="3" name="Picture 2" descr="'Norwegian Blue' parrot"/>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627784" y="980728"/>
            <a:ext cx="3311866" cy="4752528"/>
          </a:xfrm>
          <a:prstGeom prst="rect">
            <a:avLst/>
          </a:prstGeom>
        </p:spPr>
      </p:pic>
    </p:spTree>
    <p:extLst>
      <p:ext uri="{BB962C8B-B14F-4D97-AF65-F5344CB8AC3E}">
        <p14:creationId xmlns:p14="http://schemas.microsoft.com/office/powerpoint/2010/main" val="1463265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AU" dirty="0" smtClean="0"/>
              <a:t>Contributions to income growth </a:t>
            </a:r>
            <a:endParaRPr lang="en-AU" dirty="0"/>
          </a:p>
        </p:txBody>
      </p:sp>
      <p:graphicFrame>
        <p:nvGraphicFramePr>
          <p:cNvPr id="3" name="Table 2"/>
          <p:cNvGraphicFramePr>
            <a:graphicFrameLocks noGrp="1"/>
          </p:cNvGraphicFramePr>
          <p:nvPr>
            <p:extLst/>
          </p:nvPr>
        </p:nvGraphicFramePr>
        <p:xfrm>
          <a:off x="548641" y="5342975"/>
          <a:ext cx="8069579" cy="351481"/>
        </p:xfrm>
        <a:graphic>
          <a:graphicData uri="http://schemas.openxmlformats.org/drawingml/2006/table">
            <a:tbl>
              <a:tblPr>
                <a:tableStyleId>{5C22544A-7EE6-4342-B048-85BDC9FD1C3A}</a:tableStyleId>
              </a:tblPr>
              <a:tblGrid>
                <a:gridCol w="8069579"/>
              </a:tblGrid>
              <a:tr h="211781">
                <a:tc>
                  <a:txBody>
                    <a:bodyPr/>
                    <a:lstStyle/>
                    <a:p>
                      <a:pPr marL="0" marR="0" indent="0" algn="just" defTabSz="914400" rtl="0" eaLnBrk="1" fontAlgn="auto" latinLnBrk="0" hangingPunct="1">
                        <a:lnSpc>
                          <a:spcPts val="1100"/>
                        </a:lnSpc>
                        <a:spcBef>
                          <a:spcPts val="400"/>
                        </a:spcBef>
                        <a:spcAft>
                          <a:spcPts val="0"/>
                        </a:spcAft>
                        <a:buClrTx/>
                        <a:buSzTx/>
                        <a:buFontTx/>
                        <a:buNone/>
                        <a:tabLst/>
                        <a:defRPr/>
                      </a:pPr>
                      <a:endParaRPr lang="en-AU" sz="800" dirty="0" smtClean="0">
                        <a:effectLst/>
                      </a:endParaRPr>
                    </a:p>
                  </a:txBody>
                  <a:tcPr marL="67628" marR="67628" marT="0" marB="0">
                    <a:noFill/>
                  </a:tcPr>
                </a:tc>
              </a:tr>
              <a:tr h="104775">
                <a:tc>
                  <a:txBody>
                    <a:bodyPr/>
                    <a:lstStyle/>
                    <a:p>
                      <a:pPr algn="just">
                        <a:lnSpc>
                          <a:spcPts val="1100"/>
                        </a:lnSpc>
                        <a:spcBef>
                          <a:spcPts val="400"/>
                        </a:spcBef>
                        <a:spcAft>
                          <a:spcPts val="0"/>
                        </a:spcAft>
                      </a:pPr>
                      <a:r>
                        <a:rPr lang="en-AU" sz="800" dirty="0" smtClean="0">
                          <a:effectLst/>
                        </a:rPr>
                        <a:t>Data source: ABS 2016, Australian System of National Accounts, 2015–16, Cat. no. 5204.0, December, and Productivity Commission estimates.</a:t>
                      </a:r>
                      <a:endParaRPr lang="en-AU" sz="800" dirty="0">
                        <a:effectLst/>
                        <a:latin typeface="Arial"/>
                        <a:ea typeface="Times New Roman"/>
                        <a:cs typeface="Times New Roman"/>
                      </a:endParaRPr>
                    </a:p>
                  </a:txBody>
                  <a:tcPr marL="67628" marR="67628" marT="0" marB="0">
                    <a:noFill/>
                  </a:tcPr>
                </a:tc>
              </a:tr>
            </a:tbl>
          </a:graphicData>
        </a:graphic>
      </p:graphicFrame>
      <p:sp>
        <p:nvSpPr>
          <p:cNvPr id="8" name="Rectangle 3"/>
          <p:cNvSpPr>
            <a:spLocks noGrp="1" noChangeArrowheads="1"/>
          </p:cNvSpPr>
          <p:nvPr>
            <p:ph idx="1"/>
          </p:nvPr>
        </p:nvSpPr>
        <p:spPr>
          <a:xfrm>
            <a:off x="1655676" y="1988820"/>
            <a:ext cx="5829300" cy="3306693"/>
          </a:xfrm>
        </p:spPr>
        <p:txBody>
          <a:bodyPr/>
          <a:lstStyle/>
          <a:p>
            <a:pPr marL="0" indent="0" algn="ctr">
              <a:buNone/>
            </a:pPr>
            <a:r>
              <a:rPr lang="en-AU" sz="1050" b="1" dirty="0">
                <a:latin typeface="+mj-lt"/>
                <a:cs typeface="Arial" panose="020B0604020202020204" pitchFamily="34" charset="0"/>
              </a:rPr>
              <a:t>Gross national income per capita</a:t>
            </a:r>
          </a:p>
          <a:p>
            <a:pPr marL="0" indent="0">
              <a:buNone/>
            </a:pPr>
            <a:endParaRPr lang="en-AU" sz="1350" dirty="0"/>
          </a:p>
        </p:txBody>
      </p:sp>
      <p:pic>
        <p:nvPicPr>
          <p:cNvPr id="7" name="Picture 6" descr="Gross national income per capita"/>
          <p:cNvPicPr>
            <a:picLocks noChangeAspect="1"/>
          </p:cNvPicPr>
          <p:nvPr/>
        </p:nvPicPr>
        <p:blipFill>
          <a:blip r:embed="rId2"/>
          <a:stretch>
            <a:fillRect/>
          </a:stretch>
        </p:blipFill>
        <p:spPr>
          <a:xfrm>
            <a:off x="1655676" y="2248088"/>
            <a:ext cx="5511606" cy="3071156"/>
          </a:xfrm>
          <a:prstGeom prst="rect">
            <a:avLst/>
          </a:prstGeom>
        </p:spPr>
      </p:pic>
    </p:spTree>
    <p:extLst>
      <p:ext uri="{BB962C8B-B14F-4D97-AF65-F5344CB8AC3E}">
        <p14:creationId xmlns:p14="http://schemas.microsoft.com/office/powerpoint/2010/main" val="1718775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AU" dirty="0" smtClean="0"/>
              <a:t>Mining and non-mining investment activity</a:t>
            </a:r>
            <a:endParaRPr lang="en-AU" dirty="0"/>
          </a:p>
        </p:txBody>
      </p:sp>
      <p:sp>
        <p:nvSpPr>
          <p:cNvPr id="58371" name="Rectangle 3"/>
          <p:cNvSpPr>
            <a:spLocks noGrp="1" noChangeArrowheads="1"/>
          </p:cNvSpPr>
          <p:nvPr>
            <p:ph idx="1"/>
          </p:nvPr>
        </p:nvSpPr>
        <p:spPr>
          <a:xfrm>
            <a:off x="1655676" y="2011680"/>
            <a:ext cx="5829300" cy="3283833"/>
          </a:xfrm>
        </p:spPr>
        <p:txBody>
          <a:bodyPr/>
          <a:lstStyle/>
          <a:p>
            <a:pPr marL="0" indent="0" algn="ctr">
              <a:buNone/>
            </a:pPr>
            <a:r>
              <a:rPr lang="en-AU" sz="1050" b="1" dirty="0">
                <a:latin typeface="+mj-lt"/>
                <a:cs typeface="Arial" panose="020B0604020202020204" pitchFamily="34" charset="0"/>
              </a:rPr>
              <a:t>Investment to GDP</a:t>
            </a:r>
          </a:p>
          <a:p>
            <a:pPr marL="0" indent="0">
              <a:buNone/>
            </a:pPr>
            <a:endParaRPr lang="en-AU" sz="1350" dirty="0"/>
          </a:p>
        </p:txBody>
      </p:sp>
      <p:graphicFrame>
        <p:nvGraphicFramePr>
          <p:cNvPr id="3" name="Table 2"/>
          <p:cNvGraphicFramePr>
            <a:graphicFrameLocks noGrp="1"/>
          </p:cNvGraphicFramePr>
          <p:nvPr>
            <p:extLst/>
          </p:nvPr>
        </p:nvGraphicFramePr>
        <p:xfrm>
          <a:off x="548641" y="5342976"/>
          <a:ext cx="8069579" cy="357010"/>
        </p:xfrm>
        <a:graphic>
          <a:graphicData uri="http://schemas.openxmlformats.org/drawingml/2006/table">
            <a:tbl>
              <a:tblPr>
                <a:tableStyleId>{5C22544A-7EE6-4342-B048-85BDC9FD1C3A}</a:tableStyleId>
              </a:tblPr>
              <a:tblGrid>
                <a:gridCol w="8069579"/>
              </a:tblGrid>
              <a:tr h="217310">
                <a:tc>
                  <a:txBody>
                    <a:bodyPr/>
                    <a:lstStyle/>
                    <a:p>
                      <a:pPr marL="0" marR="0" indent="0" algn="just" defTabSz="914400" rtl="0" eaLnBrk="1" fontAlgn="auto" latinLnBrk="0" hangingPunct="1">
                        <a:lnSpc>
                          <a:spcPts val="1100"/>
                        </a:lnSpc>
                        <a:spcBef>
                          <a:spcPts val="400"/>
                        </a:spcBef>
                        <a:spcAft>
                          <a:spcPts val="0"/>
                        </a:spcAft>
                        <a:buClrTx/>
                        <a:buSzTx/>
                        <a:buFontTx/>
                        <a:buNone/>
                        <a:tabLst/>
                        <a:defRPr/>
                      </a:pPr>
                      <a:r>
                        <a:rPr lang="en-AU" sz="800" dirty="0" smtClean="0">
                          <a:effectLst/>
                        </a:rPr>
                        <a:t>Notes: Investment to GDP refers to real gross fixed capital formation to real</a:t>
                      </a:r>
                      <a:r>
                        <a:rPr lang="en-AU" sz="800" baseline="0" dirty="0" smtClean="0">
                          <a:effectLst/>
                        </a:rPr>
                        <a:t> gross domestic product.</a:t>
                      </a:r>
                      <a:endParaRPr lang="en-AU" sz="800" dirty="0" smtClean="0">
                        <a:effectLst/>
                      </a:endParaRPr>
                    </a:p>
                  </a:txBody>
                  <a:tcPr marL="67628" marR="67628" marT="0" marB="0">
                    <a:noFill/>
                  </a:tcPr>
                </a:tc>
              </a:tr>
              <a:tr h="104775">
                <a:tc>
                  <a:txBody>
                    <a:bodyPr/>
                    <a:lstStyle/>
                    <a:p>
                      <a:pPr algn="just">
                        <a:lnSpc>
                          <a:spcPts val="1100"/>
                        </a:lnSpc>
                        <a:spcBef>
                          <a:spcPts val="400"/>
                        </a:spcBef>
                        <a:spcAft>
                          <a:spcPts val="0"/>
                        </a:spcAft>
                      </a:pPr>
                      <a:r>
                        <a:rPr lang="en-AU" sz="800" dirty="0" smtClean="0">
                          <a:effectLst/>
                        </a:rPr>
                        <a:t>Data source: ABS 2016, Australian System of National Accounts, 2015–16, Cat. no. 5204.0, December, and Productivity Commission estimates.</a:t>
                      </a:r>
                      <a:endParaRPr lang="en-AU" sz="800" dirty="0">
                        <a:effectLst/>
                        <a:latin typeface="Arial"/>
                        <a:ea typeface="Times New Roman"/>
                        <a:cs typeface="Times New Roman"/>
                      </a:endParaRPr>
                    </a:p>
                  </a:txBody>
                  <a:tcPr marL="67628" marR="67628" marT="0" marB="0">
                    <a:noFill/>
                  </a:tcPr>
                </a:tc>
              </a:tr>
            </a:tbl>
          </a:graphicData>
        </a:graphic>
      </p:graphicFrame>
      <p:pic>
        <p:nvPicPr>
          <p:cNvPr id="4" name="Picture 3" descr="Investment to GDP"/>
          <p:cNvPicPr>
            <a:picLocks noChangeAspect="1"/>
          </p:cNvPicPr>
          <p:nvPr/>
        </p:nvPicPr>
        <p:blipFill>
          <a:blip r:embed="rId2"/>
          <a:stretch>
            <a:fillRect/>
          </a:stretch>
        </p:blipFill>
        <p:spPr>
          <a:xfrm>
            <a:off x="1608472" y="2250208"/>
            <a:ext cx="5710753" cy="3045305"/>
          </a:xfrm>
          <a:prstGeom prst="rect">
            <a:avLst/>
          </a:prstGeom>
        </p:spPr>
      </p:pic>
    </p:spTree>
    <p:extLst>
      <p:ext uri="{BB962C8B-B14F-4D97-AF65-F5344CB8AC3E}">
        <p14:creationId xmlns:p14="http://schemas.microsoft.com/office/powerpoint/2010/main" val="42682248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AU" dirty="0" smtClean="0"/>
              <a:t>Non-mining investment growth</a:t>
            </a:r>
            <a:endParaRPr lang="en-AU" dirty="0"/>
          </a:p>
        </p:txBody>
      </p:sp>
      <p:sp>
        <p:nvSpPr>
          <p:cNvPr id="58371" name="Rectangle 3"/>
          <p:cNvSpPr>
            <a:spLocks noGrp="1" noChangeArrowheads="1"/>
          </p:cNvSpPr>
          <p:nvPr>
            <p:ph idx="1"/>
          </p:nvPr>
        </p:nvSpPr>
        <p:spPr>
          <a:xfrm>
            <a:off x="1655676" y="1988820"/>
            <a:ext cx="5829300" cy="3306693"/>
          </a:xfrm>
        </p:spPr>
        <p:txBody>
          <a:bodyPr/>
          <a:lstStyle/>
          <a:p>
            <a:pPr marL="0" indent="0" algn="ctr">
              <a:buNone/>
            </a:pPr>
            <a:r>
              <a:rPr lang="en-AU" sz="1050" b="1" dirty="0">
                <a:latin typeface="+mj-lt"/>
                <a:cs typeface="Arial" panose="020B0604020202020204" pitchFamily="34" charset="0"/>
              </a:rPr>
              <a:t>Non-mining investment volumes (LHS) and growth (</a:t>
            </a:r>
            <a:r>
              <a:rPr lang="en-AU" sz="1050" b="1" dirty="0" err="1">
                <a:latin typeface="+mj-lt"/>
                <a:cs typeface="Arial" panose="020B0604020202020204" pitchFamily="34" charset="0"/>
              </a:rPr>
              <a:t>RHS</a:t>
            </a:r>
            <a:r>
              <a:rPr lang="en-AU" sz="1050" b="1" dirty="0">
                <a:latin typeface="+mj-lt"/>
                <a:cs typeface="Arial" panose="020B0604020202020204" pitchFamily="34" charset="0"/>
              </a:rPr>
              <a:t>)</a:t>
            </a:r>
          </a:p>
          <a:p>
            <a:pPr marL="0" indent="0">
              <a:buNone/>
            </a:pPr>
            <a:endParaRPr lang="en-AU" sz="1350" dirty="0"/>
          </a:p>
        </p:txBody>
      </p:sp>
      <p:graphicFrame>
        <p:nvGraphicFramePr>
          <p:cNvPr id="3" name="Table 2"/>
          <p:cNvGraphicFramePr>
            <a:graphicFrameLocks noGrp="1"/>
          </p:cNvGraphicFramePr>
          <p:nvPr>
            <p:extLst/>
          </p:nvPr>
        </p:nvGraphicFramePr>
        <p:xfrm>
          <a:off x="610846" y="5295513"/>
          <a:ext cx="8006715" cy="390786"/>
        </p:xfrm>
        <a:graphic>
          <a:graphicData uri="http://schemas.openxmlformats.org/drawingml/2006/table">
            <a:tbl>
              <a:tblPr>
                <a:tableStyleId>{5C22544A-7EE6-4342-B048-85BDC9FD1C3A}</a:tableStyleId>
              </a:tblPr>
              <a:tblGrid>
                <a:gridCol w="8006715"/>
              </a:tblGrid>
              <a:tr h="251086">
                <a:tc>
                  <a:txBody>
                    <a:bodyPr/>
                    <a:lstStyle/>
                    <a:p>
                      <a:pPr marL="0" marR="0" indent="0" algn="just" defTabSz="914400" rtl="0" eaLnBrk="1" fontAlgn="auto" latinLnBrk="0" hangingPunct="1">
                        <a:lnSpc>
                          <a:spcPts val="1100"/>
                        </a:lnSpc>
                        <a:spcBef>
                          <a:spcPts val="400"/>
                        </a:spcBef>
                        <a:spcAft>
                          <a:spcPts val="0"/>
                        </a:spcAft>
                        <a:buClrTx/>
                        <a:buSzTx/>
                        <a:buFontTx/>
                        <a:buNone/>
                        <a:tabLst/>
                        <a:defRPr/>
                      </a:pPr>
                      <a:r>
                        <a:rPr lang="en-AU" sz="800" dirty="0" smtClean="0">
                          <a:effectLst/>
                        </a:rPr>
                        <a:t>Note:</a:t>
                      </a:r>
                      <a:r>
                        <a:rPr lang="en-AU" sz="800" baseline="0" dirty="0" smtClean="0">
                          <a:effectLst/>
                        </a:rPr>
                        <a:t> Investment is real gross fixed capital formation, and growth is a simple five-year period end moving average.</a:t>
                      </a:r>
                      <a:endParaRPr lang="en-AU" sz="800" dirty="0" smtClean="0">
                        <a:effectLst/>
                      </a:endParaRPr>
                    </a:p>
                  </a:txBody>
                  <a:tcPr marL="67628" marR="67628" marT="0" marB="0">
                    <a:noFill/>
                  </a:tcPr>
                </a:tc>
              </a:tr>
              <a:tr h="135087">
                <a:tc>
                  <a:txBody>
                    <a:bodyPr/>
                    <a:lstStyle/>
                    <a:p>
                      <a:pPr algn="just">
                        <a:lnSpc>
                          <a:spcPts val="1100"/>
                        </a:lnSpc>
                        <a:spcBef>
                          <a:spcPts val="400"/>
                        </a:spcBef>
                        <a:spcAft>
                          <a:spcPts val="0"/>
                        </a:spcAft>
                      </a:pPr>
                      <a:r>
                        <a:rPr lang="en-AU" sz="800" dirty="0" smtClean="0">
                          <a:effectLst/>
                        </a:rPr>
                        <a:t>Data source: ABS 2016, Australian System of National Accounts, 2015–16, Cat. no. 5204.0, December, and Productivity Commission estimates.</a:t>
                      </a:r>
                      <a:endParaRPr lang="en-AU" sz="800" dirty="0">
                        <a:effectLst/>
                        <a:latin typeface="Arial"/>
                        <a:ea typeface="Times New Roman"/>
                        <a:cs typeface="Times New Roman"/>
                      </a:endParaRPr>
                    </a:p>
                  </a:txBody>
                  <a:tcPr marL="67628" marR="67628" marT="0" marB="0">
                    <a:noFill/>
                  </a:tcPr>
                </a:tc>
              </a:tr>
            </a:tbl>
          </a:graphicData>
        </a:graphic>
      </p:graphicFrame>
      <p:pic>
        <p:nvPicPr>
          <p:cNvPr id="2" name="Picture 1" descr="Non-mining investment volumes (LHS) and growth (RHS)"/>
          <p:cNvPicPr>
            <a:picLocks noChangeAspect="1"/>
          </p:cNvPicPr>
          <p:nvPr/>
        </p:nvPicPr>
        <p:blipFill>
          <a:blip r:embed="rId2"/>
          <a:stretch>
            <a:fillRect/>
          </a:stretch>
        </p:blipFill>
        <p:spPr>
          <a:xfrm>
            <a:off x="1514475" y="2197804"/>
            <a:ext cx="5783580" cy="3045713"/>
          </a:xfrm>
          <a:prstGeom prst="rect">
            <a:avLst/>
          </a:prstGeom>
        </p:spPr>
      </p:pic>
    </p:spTree>
    <p:extLst>
      <p:ext uri="{BB962C8B-B14F-4D97-AF65-F5344CB8AC3E}">
        <p14:creationId xmlns:p14="http://schemas.microsoft.com/office/powerpoint/2010/main" val="2650065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Where to start….</a:t>
            </a:r>
            <a:endParaRPr lang="en-AU" dirty="0"/>
          </a:p>
        </p:txBody>
      </p:sp>
      <p:sp>
        <p:nvSpPr>
          <p:cNvPr id="3" name="Content Placeholder 2"/>
          <p:cNvSpPr>
            <a:spLocks noGrp="1"/>
          </p:cNvSpPr>
          <p:nvPr>
            <p:ph idx="1"/>
          </p:nvPr>
        </p:nvSpPr>
        <p:spPr>
          <a:xfrm>
            <a:off x="611560" y="1340768"/>
            <a:ext cx="7772400" cy="4186808"/>
          </a:xfrm>
        </p:spPr>
        <p:txBody>
          <a:bodyPr/>
          <a:lstStyle/>
          <a:p>
            <a:r>
              <a:rPr lang="en-AU" sz="2400" dirty="0" smtClean="0"/>
              <a:t>A right to return, in education</a:t>
            </a:r>
            <a:br>
              <a:rPr lang="en-AU" sz="2400" dirty="0" smtClean="0"/>
            </a:br>
            <a:endParaRPr lang="en-AU" sz="2400" dirty="0" smtClean="0"/>
          </a:p>
          <a:p>
            <a:r>
              <a:rPr lang="en-AU" sz="2400" dirty="0" smtClean="0"/>
              <a:t>A serious spring clean of urban planning</a:t>
            </a:r>
            <a:br>
              <a:rPr lang="en-AU" sz="2400" dirty="0" smtClean="0"/>
            </a:br>
            <a:endParaRPr lang="en-AU" sz="2400" dirty="0" smtClean="0"/>
          </a:p>
          <a:p>
            <a:r>
              <a:rPr lang="en-AU" sz="2400" dirty="0" smtClean="0"/>
              <a:t>Address disease prevention as directly as we address workplace accidents</a:t>
            </a:r>
            <a:br>
              <a:rPr lang="en-AU" sz="2400" dirty="0" smtClean="0"/>
            </a:br>
            <a:endParaRPr lang="en-AU" sz="2400" dirty="0" smtClean="0"/>
          </a:p>
          <a:p>
            <a:r>
              <a:rPr lang="en-AU" sz="2400" dirty="0" smtClean="0"/>
              <a:t>Change the early retirement paradigm</a:t>
            </a:r>
            <a:br>
              <a:rPr lang="en-AU" sz="2400" dirty="0" smtClean="0"/>
            </a:br>
            <a:endParaRPr lang="en-AU" sz="2400" dirty="0" smtClean="0"/>
          </a:p>
          <a:p>
            <a:r>
              <a:rPr lang="en-AU" sz="2400" dirty="0" smtClean="0"/>
              <a:t>Data, the new resource discovery</a:t>
            </a:r>
            <a:br>
              <a:rPr lang="en-AU" sz="2400" dirty="0" smtClean="0"/>
            </a:br>
            <a:r>
              <a:rPr lang="en-AU" sz="2400" dirty="0" smtClean="0"/>
              <a:t> </a:t>
            </a:r>
          </a:p>
          <a:p>
            <a:r>
              <a:rPr lang="en-AU" sz="2400" dirty="0" smtClean="0"/>
              <a:t>Stop creating new barriers to trade and labour mobility</a:t>
            </a:r>
          </a:p>
          <a:p>
            <a:endParaRPr lang="en-AU" sz="2800" dirty="0"/>
          </a:p>
        </p:txBody>
      </p:sp>
    </p:spTree>
    <p:extLst>
      <p:ext uri="{BB962C8B-B14F-4D97-AF65-F5344CB8AC3E}">
        <p14:creationId xmlns:p14="http://schemas.microsoft.com/office/powerpoint/2010/main" val="3110760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Australia’s OECD economic </a:t>
            </a:r>
            <a:r>
              <a:rPr lang="en-AU" dirty="0" smtClean="0"/>
              <a:t>ranking</a:t>
            </a:r>
            <a:endParaRPr lang="en-AU" dirty="0"/>
          </a:p>
        </p:txBody>
      </p:sp>
      <p:graphicFrame>
        <p:nvGraphicFramePr>
          <p:cNvPr id="4" name="Content Placeholder 3"/>
          <p:cNvGraphicFramePr>
            <a:graphicFrameLocks noGrp="1"/>
          </p:cNvGraphicFramePr>
          <p:nvPr>
            <p:ph idx="1"/>
          </p:nvPr>
        </p:nvGraphicFramePr>
        <p:xfrm>
          <a:off x="1870710" y="3953510"/>
          <a:ext cx="5402580" cy="170180"/>
        </p:xfrm>
        <a:graphic>
          <a:graphicData uri="http://schemas.openxmlformats.org/drawingml/2006/table">
            <a:tbl>
              <a:tblPr>
                <a:tableStyleId>{5C22544A-7EE6-4342-B048-85BDC9FD1C3A}</a:tableStyleId>
              </a:tblPr>
              <a:tblGrid>
                <a:gridCol w="5402580"/>
              </a:tblGrid>
              <a:tr h="0">
                <a:tc>
                  <a:txBody>
                    <a:bodyPr/>
                    <a:lstStyle/>
                    <a:p>
                      <a:pPr algn="ctr">
                        <a:lnSpc>
                          <a:spcPts val="1200"/>
                        </a:lnSpc>
                        <a:spcBef>
                          <a:spcPts val="300"/>
                        </a:spcBef>
                        <a:spcAft>
                          <a:spcPts val="300"/>
                        </a:spcAft>
                      </a:pPr>
                      <a:endParaRPr lang="en-AU" sz="1200" dirty="0">
                        <a:effectLst/>
                        <a:latin typeface="Times New Roman"/>
                        <a:ea typeface="Times New Roman"/>
                      </a:endParaRPr>
                    </a:p>
                  </a:txBody>
                  <a:tcPr marL="68580" marR="68580" marT="17780" marB="0"/>
                </a:tc>
              </a:tr>
            </a:tbl>
          </a:graphicData>
        </a:graphic>
      </p:graphicFrame>
      <p:graphicFrame>
        <p:nvGraphicFramePr>
          <p:cNvPr id="5" name="Object 4" descr="Real GDP per capita in 1990 US$ (converted at Geary Khamis PPPs), OECD countries&#10;"/>
          <p:cNvGraphicFramePr>
            <a:graphicFrameLocks noChangeAspect="1"/>
          </p:cNvGraphicFramePr>
          <p:nvPr>
            <p:extLst>
              <p:ext uri="{D42A27DB-BD31-4B8C-83A1-F6EECF244321}">
                <p14:modId xmlns:p14="http://schemas.microsoft.com/office/powerpoint/2010/main" val="750117722"/>
              </p:ext>
            </p:extLst>
          </p:nvPr>
        </p:nvGraphicFramePr>
        <p:xfrm>
          <a:off x="971600" y="1929731"/>
          <a:ext cx="6803445" cy="4011092"/>
        </p:xfrm>
        <a:graphic>
          <a:graphicData uri="http://schemas.openxmlformats.org/presentationml/2006/ole">
            <mc:AlternateContent xmlns:mc="http://schemas.openxmlformats.org/markup-compatibility/2006">
              <mc:Choice xmlns:v="urn:schemas-microsoft-com:vml" Requires="v">
                <p:oleObj spid="_x0000_s1049" r:id="rId3" imgW="5326206" imgH="3139420" progId="Excel.Sheet.12">
                  <p:link updateAutomatic="1"/>
                </p:oleObj>
              </mc:Choice>
              <mc:Fallback>
                <p:oleObj r:id="rId3" imgW="5326206" imgH="3139420" progId="Excel.Sheet.12">
                  <p:link updateAutomatic="1"/>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1929731"/>
                        <a:ext cx="6803445" cy="4011092"/>
                      </a:xfrm>
                      <a:prstGeom prst="rect">
                        <a:avLst/>
                      </a:prstGeom>
                      <a:noFill/>
                    </p:spPr>
                  </p:pic>
                </p:oleObj>
              </mc:Fallback>
            </mc:AlternateContent>
          </a:graphicData>
        </a:graphic>
      </p:graphicFrame>
      <p:sp>
        <p:nvSpPr>
          <p:cNvPr id="7" name="Rectangle 6"/>
          <p:cNvSpPr/>
          <p:nvPr/>
        </p:nvSpPr>
        <p:spPr>
          <a:xfrm>
            <a:off x="1763688" y="1628800"/>
            <a:ext cx="6480720" cy="523220"/>
          </a:xfrm>
          <a:prstGeom prst="rect">
            <a:avLst/>
          </a:prstGeom>
        </p:spPr>
        <p:txBody>
          <a:bodyPr wrap="square">
            <a:spAutoFit/>
          </a:bodyPr>
          <a:lstStyle/>
          <a:p>
            <a:r>
              <a:rPr lang="en-AU" sz="1400" b="1" dirty="0" smtClean="0">
                <a:latin typeface="+mj-lt"/>
              </a:rPr>
              <a:t>Real </a:t>
            </a:r>
            <a:r>
              <a:rPr lang="en-AU" sz="1400" b="1" dirty="0">
                <a:latin typeface="+mj-lt"/>
              </a:rPr>
              <a:t>GDP per capita in 1990 US$ (converted at Geary </a:t>
            </a:r>
            <a:r>
              <a:rPr lang="en-AU" sz="1400" b="1" dirty="0" err="1" smtClean="0">
                <a:latin typeface="+mj-lt"/>
              </a:rPr>
              <a:t>Khamis</a:t>
            </a:r>
            <a:r>
              <a:rPr lang="en-AU" sz="1400" b="1" dirty="0" smtClean="0">
                <a:latin typeface="+mj-lt"/>
              </a:rPr>
              <a:t> </a:t>
            </a:r>
            <a:r>
              <a:rPr lang="en-AU" sz="1400" b="1" dirty="0">
                <a:latin typeface="+mj-lt"/>
              </a:rPr>
              <a:t>PPPs), OECD countries</a:t>
            </a:r>
          </a:p>
        </p:txBody>
      </p:sp>
      <p:graphicFrame>
        <p:nvGraphicFramePr>
          <p:cNvPr id="9" name="Table 8"/>
          <p:cNvGraphicFramePr>
            <a:graphicFrameLocks noGrp="1"/>
          </p:cNvGraphicFramePr>
          <p:nvPr>
            <p:extLst/>
          </p:nvPr>
        </p:nvGraphicFramePr>
        <p:xfrm>
          <a:off x="1691680" y="5877272"/>
          <a:ext cx="5569585" cy="419100"/>
        </p:xfrm>
        <a:graphic>
          <a:graphicData uri="http://schemas.openxmlformats.org/drawingml/2006/table">
            <a:tbl>
              <a:tblPr>
                <a:tableStyleId>{5C22544A-7EE6-4342-B048-85BDC9FD1C3A}</a:tableStyleId>
              </a:tblPr>
              <a:tblGrid>
                <a:gridCol w="5569585"/>
              </a:tblGrid>
              <a:tr h="0">
                <a:tc>
                  <a:txBody>
                    <a:bodyPr/>
                    <a:lstStyle/>
                    <a:p>
                      <a:pPr algn="just">
                        <a:lnSpc>
                          <a:spcPts val="1100"/>
                        </a:lnSpc>
                        <a:spcBef>
                          <a:spcPts val="400"/>
                        </a:spcBef>
                        <a:spcAft>
                          <a:spcPts val="0"/>
                        </a:spcAft>
                      </a:pPr>
                      <a:r>
                        <a:rPr lang="en-AU" sz="1000" dirty="0">
                          <a:effectLst/>
                        </a:rPr>
                        <a:t>Source: The Conference Board Total Economy Database™, May 2015, </a:t>
                      </a:r>
                      <a:r>
                        <a:rPr lang="en-AU" sz="1000" u="sng" dirty="0">
                          <a:effectLst/>
                          <a:hlinkClick r:id="rId5"/>
                        </a:rPr>
                        <a:t>http://www.conference-board.org/data/economydatabase/</a:t>
                      </a:r>
                      <a:r>
                        <a:rPr lang="en-AU" sz="1000" dirty="0">
                          <a:effectLst/>
                        </a:rPr>
                        <a:t>; ABS (Australian System of National Accounts, 2014-15, Cat. no. 5204.0, October 2015).</a:t>
                      </a:r>
                      <a:endParaRPr lang="en-AU" sz="1000" dirty="0">
                        <a:effectLst/>
                        <a:latin typeface="Times New Roman"/>
                        <a:ea typeface="Times New Roman"/>
                      </a:endParaRPr>
                    </a:p>
                  </a:txBody>
                  <a:tcPr marL="90170" marR="90170" marT="0" marB="0"/>
                </a:tc>
              </a:tr>
            </a:tbl>
          </a:graphicData>
        </a:graphic>
      </p:graphicFrame>
    </p:spTree>
    <p:extLst>
      <p:ext uri="{BB962C8B-B14F-4D97-AF65-F5344CB8AC3E}">
        <p14:creationId xmlns:p14="http://schemas.microsoft.com/office/powerpoint/2010/main" val="3387963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AU" dirty="0" smtClean="0"/>
              <a:t>A more open economy</a:t>
            </a:r>
            <a:endParaRPr lang="en-AU" dirty="0"/>
          </a:p>
        </p:txBody>
      </p:sp>
      <p:sp>
        <p:nvSpPr>
          <p:cNvPr id="58371" name="Rectangle 3"/>
          <p:cNvSpPr>
            <a:spLocks noGrp="1" noChangeArrowheads="1"/>
          </p:cNvSpPr>
          <p:nvPr>
            <p:ph idx="1"/>
          </p:nvPr>
        </p:nvSpPr>
        <p:spPr>
          <a:xfrm>
            <a:off x="683568" y="1628800"/>
            <a:ext cx="7772400" cy="4288884"/>
          </a:xfrm>
        </p:spPr>
        <p:txBody>
          <a:bodyPr/>
          <a:lstStyle/>
          <a:p>
            <a:pPr marL="0" indent="0" algn="just">
              <a:buNone/>
            </a:pPr>
            <a:r>
              <a:rPr lang="en-AU" sz="1400" b="1" dirty="0" smtClean="0">
                <a:latin typeface="+mj-lt"/>
                <a:cs typeface="Arial" panose="020B0604020202020204" pitchFamily="34" charset="0"/>
              </a:rPr>
              <a:t>           	Trade intensity (1970-2015)</a:t>
            </a:r>
            <a:r>
              <a:rPr lang="en-AU" sz="1400" baseline="30000" dirty="0" smtClean="0">
                <a:latin typeface="+mj-lt"/>
                <a:cs typeface="Arial" panose="020B0604020202020204" pitchFamily="34" charset="0"/>
              </a:rPr>
              <a:t>a</a:t>
            </a:r>
            <a:r>
              <a:rPr lang="en-AU" sz="1400" b="1" dirty="0" smtClean="0">
                <a:latin typeface="+mj-lt"/>
                <a:cs typeface="Arial" panose="020B0604020202020204" pitchFamily="34" charset="0"/>
              </a:rPr>
              <a:t> </a:t>
            </a:r>
            <a:endParaRPr lang="en-AU" sz="1400" b="1" dirty="0">
              <a:latin typeface="+mj-lt"/>
              <a:cs typeface="Arial" panose="020B0604020202020204" pitchFamily="34" charset="0"/>
            </a:endParaRPr>
          </a:p>
          <a:p>
            <a:pPr marL="0" indent="0">
              <a:buClr>
                <a:schemeClr val="accent1"/>
              </a:buClr>
              <a:buNone/>
            </a:pPr>
            <a:endParaRPr lang="en-AU" sz="1800" dirty="0"/>
          </a:p>
        </p:txBody>
      </p:sp>
      <p:graphicFrame>
        <p:nvGraphicFramePr>
          <p:cNvPr id="3" name="Table 2"/>
          <p:cNvGraphicFramePr>
            <a:graphicFrameLocks noGrp="1"/>
          </p:cNvGraphicFramePr>
          <p:nvPr>
            <p:extLst/>
          </p:nvPr>
        </p:nvGraphicFramePr>
        <p:xfrm>
          <a:off x="1403648" y="5931278"/>
          <a:ext cx="5929625" cy="504794"/>
        </p:xfrm>
        <a:graphic>
          <a:graphicData uri="http://schemas.openxmlformats.org/drawingml/2006/table">
            <a:tbl>
              <a:tblPr>
                <a:tableStyleId>{5C22544A-7EE6-4342-B048-85BDC9FD1C3A}</a:tableStyleId>
              </a:tblPr>
              <a:tblGrid>
                <a:gridCol w="5929625"/>
              </a:tblGrid>
              <a:tr h="365094">
                <a:tc>
                  <a:txBody>
                    <a:bodyPr/>
                    <a:lstStyle/>
                    <a:p>
                      <a:pPr algn="just">
                        <a:lnSpc>
                          <a:spcPts val="1100"/>
                        </a:lnSpc>
                        <a:spcBef>
                          <a:spcPts val="400"/>
                        </a:spcBef>
                        <a:spcAft>
                          <a:spcPts val="0"/>
                        </a:spcAft>
                      </a:pPr>
                      <a:r>
                        <a:rPr lang="en-AU" sz="1000" b="1" baseline="30000" dirty="0">
                          <a:effectLst/>
                        </a:rPr>
                        <a:t>a</a:t>
                      </a:r>
                      <a:r>
                        <a:rPr lang="en-AU" sz="1000" dirty="0">
                          <a:effectLst/>
                        </a:rPr>
                        <a:t> Refers to </a:t>
                      </a:r>
                      <a:r>
                        <a:rPr lang="en-AU" sz="1000" dirty="0" smtClean="0">
                          <a:effectLst/>
                        </a:rPr>
                        <a:t>nominal exports plus imports</a:t>
                      </a:r>
                      <a:r>
                        <a:rPr lang="en-AU" sz="1000" baseline="0" dirty="0" smtClean="0">
                          <a:effectLst/>
                        </a:rPr>
                        <a:t> divided by </a:t>
                      </a:r>
                      <a:r>
                        <a:rPr lang="en-AU" sz="1000" baseline="0" smtClean="0">
                          <a:effectLst/>
                        </a:rPr>
                        <a:t>nominal GDP.</a:t>
                      </a:r>
                      <a:r>
                        <a:rPr lang="en-AU" sz="1000" smtClean="0">
                          <a:effectLst/>
                        </a:rPr>
                        <a:t> </a:t>
                      </a:r>
                      <a:endParaRPr lang="en-AU" sz="1000" dirty="0">
                        <a:effectLst/>
                        <a:latin typeface="Arial"/>
                        <a:ea typeface="Times New Roman"/>
                        <a:cs typeface="Times New Roman"/>
                      </a:endParaRPr>
                    </a:p>
                  </a:txBody>
                  <a:tcPr marL="90170" marR="90170" marT="0" marB="0"/>
                </a:tc>
              </a:tr>
              <a:tr h="121698">
                <a:tc>
                  <a:txBody>
                    <a:bodyPr/>
                    <a:lstStyle/>
                    <a:p>
                      <a:pPr algn="just">
                        <a:lnSpc>
                          <a:spcPts val="1100"/>
                        </a:lnSpc>
                        <a:spcBef>
                          <a:spcPts val="400"/>
                        </a:spcBef>
                        <a:spcAft>
                          <a:spcPts val="0"/>
                        </a:spcAft>
                      </a:pPr>
                      <a:r>
                        <a:rPr lang="en-AU" sz="1000" dirty="0">
                          <a:effectLst/>
                        </a:rPr>
                        <a:t>Source: </a:t>
                      </a:r>
                      <a:r>
                        <a:rPr lang="fr-FR" sz="1000" dirty="0" smtClean="0">
                          <a:effectLst/>
                        </a:rPr>
                        <a:t>ABS Cat. nos 5302.0, 5206.0</a:t>
                      </a:r>
                      <a:endParaRPr lang="en-AU" sz="1000" dirty="0">
                        <a:effectLst/>
                        <a:latin typeface="Arial"/>
                        <a:ea typeface="Times New Roman"/>
                        <a:cs typeface="Times New Roman"/>
                      </a:endParaRPr>
                    </a:p>
                  </a:txBody>
                  <a:tcPr marL="90170" marR="90170" marT="0" marB="0"/>
                </a:tc>
              </a:tr>
            </a:tbl>
          </a:graphicData>
        </a:graphic>
      </p:graphicFrame>
      <p:graphicFrame>
        <p:nvGraphicFramePr>
          <p:cNvPr id="8" name="Chart 7" descr="Trade intensity (1970-2015)"/>
          <p:cNvGraphicFramePr>
            <a:graphicFrameLocks/>
          </p:cNvGraphicFramePr>
          <p:nvPr>
            <p:extLst>
              <p:ext uri="{D42A27DB-BD31-4B8C-83A1-F6EECF244321}">
                <p14:modId xmlns:p14="http://schemas.microsoft.com/office/powerpoint/2010/main" val="1085321325"/>
              </p:ext>
            </p:extLst>
          </p:nvPr>
        </p:nvGraphicFramePr>
        <p:xfrm>
          <a:off x="1547664" y="1772816"/>
          <a:ext cx="5724336" cy="41044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20121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75656" y="1700808"/>
            <a:ext cx="6048672" cy="4032448"/>
          </a:xfrm>
        </p:spPr>
      </p:pic>
      <p:sp>
        <p:nvSpPr>
          <p:cNvPr id="7" name="Rectangle 6"/>
          <p:cNvSpPr/>
          <p:nvPr/>
        </p:nvSpPr>
        <p:spPr>
          <a:xfrm>
            <a:off x="2213992" y="5805264"/>
            <a:ext cx="4572000" cy="584775"/>
          </a:xfrm>
          <a:prstGeom prst="rect">
            <a:avLst/>
          </a:prstGeom>
        </p:spPr>
        <p:txBody>
          <a:bodyPr>
            <a:spAutoFit/>
          </a:bodyPr>
          <a:lstStyle/>
          <a:p>
            <a:r>
              <a:rPr lang="en-AU" sz="800" dirty="0" smtClean="0">
                <a:solidFill>
                  <a:srgbClr val="211D1E"/>
                </a:solidFill>
                <a:latin typeface="IPOON N+ Times New Roman PSMT"/>
              </a:rPr>
              <a:t>NOTE: The </a:t>
            </a:r>
            <a:r>
              <a:rPr lang="en-AU" sz="800" dirty="0">
                <a:solidFill>
                  <a:srgbClr val="211D1E"/>
                </a:solidFill>
                <a:latin typeface="IPOON N+ Times New Roman PSMT"/>
              </a:rPr>
              <a:t>shaded bars indicate periods of global recession defined </a:t>
            </a:r>
            <a:r>
              <a:rPr lang="en-AU" sz="800" dirty="0" smtClean="0">
                <a:solidFill>
                  <a:srgbClr val="211D1E"/>
                </a:solidFill>
                <a:latin typeface="IPOON N+ Times New Roman PSMT"/>
              </a:rPr>
              <a:t>as 55 per cent </a:t>
            </a:r>
            <a:r>
              <a:rPr lang="en-AU" sz="800" dirty="0">
                <a:solidFill>
                  <a:srgbClr val="211D1E"/>
                </a:solidFill>
                <a:latin typeface="IPOON N+ Times New Roman PSMT"/>
              </a:rPr>
              <a:t>of world gross domestic product in recession. </a:t>
            </a:r>
            <a:endParaRPr lang="en-AU" sz="800" dirty="0" smtClean="0">
              <a:solidFill>
                <a:srgbClr val="211D1E"/>
              </a:solidFill>
              <a:latin typeface="IPOON N+ Times New Roman PSMT"/>
            </a:endParaRPr>
          </a:p>
          <a:p>
            <a:r>
              <a:rPr lang="en-AU" sz="800" dirty="0" smtClean="0">
                <a:solidFill>
                  <a:srgbClr val="211D1E"/>
                </a:solidFill>
                <a:latin typeface="IPOON N+ Times New Roman PSMT"/>
              </a:rPr>
              <a:t>SOURCE: World </a:t>
            </a:r>
            <a:r>
              <a:rPr lang="en-AU" sz="800" dirty="0">
                <a:solidFill>
                  <a:srgbClr val="211D1E"/>
                </a:solidFill>
                <a:latin typeface="IPOON N+ Times New Roman PSMT"/>
              </a:rPr>
              <a:t>Development Indicators, World Bank; recession data </a:t>
            </a:r>
            <a:r>
              <a:rPr lang="en-AU" sz="800" dirty="0" smtClean="0">
                <a:solidFill>
                  <a:srgbClr val="211D1E"/>
                </a:solidFill>
                <a:latin typeface="IPOON N+ Times New Roman PSMT"/>
              </a:rPr>
              <a:t>are from </a:t>
            </a:r>
            <a:r>
              <a:rPr lang="en-AU" sz="800" dirty="0">
                <a:solidFill>
                  <a:srgbClr val="211D1E"/>
                </a:solidFill>
                <a:latin typeface="IPOON N+ Times New Roman PSMT"/>
              </a:rPr>
              <a:t>Economic Cycle Research Institute (</a:t>
            </a:r>
            <a:r>
              <a:rPr lang="en-AU" sz="800" dirty="0" err="1">
                <a:solidFill>
                  <a:srgbClr val="211D1E"/>
                </a:solidFill>
                <a:latin typeface="IPOON N+ Times New Roman PSMT"/>
              </a:rPr>
              <a:t>ECRI</a:t>
            </a:r>
            <a:r>
              <a:rPr lang="en-AU" sz="800" dirty="0">
                <a:solidFill>
                  <a:srgbClr val="211D1E"/>
                </a:solidFill>
                <a:latin typeface="IPOON N+ Times New Roman PSMT"/>
              </a:rPr>
              <a:t>). </a:t>
            </a:r>
            <a:endParaRPr lang="en-AU" sz="800" dirty="0">
              <a:solidFill>
                <a:srgbClr val="000000"/>
              </a:solidFill>
              <a:latin typeface="IPOON N+ Times New Roman PSMT"/>
            </a:endParaRPr>
          </a:p>
        </p:txBody>
      </p:sp>
    </p:spTree>
    <p:extLst>
      <p:ext uri="{BB962C8B-B14F-4D97-AF65-F5344CB8AC3E}">
        <p14:creationId xmlns:p14="http://schemas.microsoft.com/office/powerpoint/2010/main" val="1900689226"/>
      </p:ext>
    </p:extLst>
  </p:cSld>
  <p:clrMapOvr>
    <a:masterClrMapping/>
  </p:clrMapOvr>
</p:sld>
</file>

<file path=ppt/theme/theme1.xml><?xml version="1.0" encoding="utf-8"?>
<a:theme xmlns:a="http://schemas.openxmlformats.org/drawingml/2006/main" name="pc-slide-template">
  <a:themeElements>
    <a:clrScheme name="PC colour scheme">
      <a:dk1>
        <a:sysClr val="windowText" lastClr="000000"/>
      </a:dk1>
      <a:lt1>
        <a:sysClr val="window" lastClr="FFFFFF"/>
      </a:lt1>
      <a:dk2>
        <a:srgbClr val="000000"/>
      </a:dk2>
      <a:lt2>
        <a:srgbClr val="BFBFBF"/>
      </a:lt2>
      <a:accent1>
        <a:srgbClr val="78A22F"/>
      </a:accent1>
      <a:accent2>
        <a:srgbClr val="265A9A"/>
      </a:accent2>
      <a:accent3>
        <a:srgbClr val="B2D673"/>
      </a:accent3>
      <a:accent4>
        <a:srgbClr val="F2F2F2"/>
      </a:accent4>
      <a:accent5>
        <a:srgbClr val="387DD2"/>
      </a:accent5>
      <a:accent6>
        <a:srgbClr val="C00000"/>
      </a:accent6>
      <a:hlink>
        <a:srgbClr val="78A22F"/>
      </a:hlink>
      <a:folHlink>
        <a:srgbClr val="387DD2"/>
      </a:folHlink>
    </a:clrScheme>
    <a:fontScheme name="pc_slidetemplat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pc_slide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c_slide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c_slide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c_slide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c_slide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c_slide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c_slide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c_slide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c_slide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c_slide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c_slide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c_slide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Draft_x0020_Report_x0020_Status xmlns="3f4bcce7-ac1a-4c9d-aa3e-7e77695652db">
      <Value>In initial draft state</Value>
    </Draft_x0020_Report_x0020_Status>
    <h5f9b65cd6ce4f8686de7baeff8c5cd7 xmlns="7168f10f-cfb5-4b0d-94fa-66d3093ba412">
      <Terms xmlns="http://schemas.microsoft.com/office/infopath/2007/PartnerControls"/>
    </h5f9b65cd6ce4f8686de7baeff8c5cd7>
    <p7a0baa8c88445a78b6f55906390ba17 xmlns="3f4bcce7-ac1a-4c9d-aa3e-7e77695652db">
      <Terms xmlns="http://schemas.microsoft.com/office/infopath/2007/PartnerControls">
        <TermInfo xmlns="http://schemas.microsoft.com/office/infopath/2007/PartnerControls">
          <TermName xmlns="http://schemas.microsoft.com/office/infopath/2007/PartnerControls">Briefings</TermName>
          <TermId xmlns="http://schemas.microsoft.com/office/infopath/2007/PartnerControls">88664788-cba5-4c6c-8b35-e21101ab01c6</TermId>
        </TermInfo>
      </Terms>
    </p7a0baa8c88445a78b6f55906390ba17>
    <TaxCatchAll xmlns="3f4bcce7-ac1a-4c9d-aa3e-7e77695652db">
      <Value>245</Value>
    </TaxCatchAll>
    <V3Comments xmlns="http://schemas.microsoft.com/sharepoint/v3" xsi:nil="true"/>
    <_dlc_DocId xmlns="3f4bcce7-ac1a-4c9d-aa3e-7e77695652db">PCDOC-1740500618-237</_dlc_DocId>
    <_dlc_DocIdUrl xmlns="3f4bcce7-ac1a-4c9d-aa3e-7e77695652db">
      <Url>https://inet.pc.gov.au/pmo/inq/data/_layouts/15/DocIdRedir.aspx?ID=PCDOC-1740500618-237</Url>
      <Description>PCDOC-1740500618-237</Description>
    </_dlc_DocIdUrl>
  </documentManagement>
</p:properties>
</file>

<file path=customXml/item2.xml><?xml version="1.0" encoding="utf-8"?>
<?mso-contentType ?>
<SharedContentType xmlns="Microsoft.SharePoint.Taxonomy.ContentTypeSync" SourceId="70da5c63-8548-4ac8-9616-83b0f373280e" ContentTypeId="0x0101007916246811615643A710C6FEAFF56A871104"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5.xml><?xml version="1.0" encoding="utf-8"?>
<?mso-contentType ?>
<customXsn xmlns="http://schemas.microsoft.com/office/2006/metadata/customXsn">
  <xsnLocation/>
  <cached>True</cached>
  <openByDefault>False</openByDefault>
  <xsnScope/>
</customXsn>
</file>

<file path=customXml/item6.xml><?xml version="1.0" encoding="utf-8"?>
<ct:contentTypeSchema xmlns:ct="http://schemas.microsoft.com/office/2006/metadata/contentType" xmlns:ma="http://schemas.microsoft.com/office/2006/metadata/properties/metaAttributes" ct:_="" ma:_="" ma:contentTypeName="Reports" ma:contentTypeID="0x0101007916246811615643A710C6FEAFF56A8711040050011828369BE341879C34A52AB1B97A" ma:contentTypeVersion="15" ma:contentTypeDescription="" ma:contentTypeScope="" ma:versionID="bb4e949369cc43ff4c9e120060fad899">
  <xsd:schema xmlns:xsd="http://www.w3.org/2001/XMLSchema" xmlns:xs="http://www.w3.org/2001/XMLSchema" xmlns:p="http://schemas.microsoft.com/office/2006/metadata/properties" xmlns:ns1="http://schemas.microsoft.com/sharepoint/v3" xmlns:ns2="3f4bcce7-ac1a-4c9d-aa3e-7e77695652db" xmlns:ns4="7168f10f-cfb5-4b0d-94fa-66d3093ba412" targetNamespace="http://schemas.microsoft.com/office/2006/metadata/properties" ma:root="true" ma:fieldsID="9c79887bbfb1ae9672a513e2a091d1e0" ns1:_="" ns2:_="" ns4:_="">
    <xsd:import namespace="http://schemas.microsoft.com/sharepoint/v3"/>
    <xsd:import namespace="3f4bcce7-ac1a-4c9d-aa3e-7e77695652db"/>
    <xsd:import namespace="7168f10f-cfb5-4b0d-94fa-66d3093ba412"/>
    <xsd:element name="properties">
      <xsd:complexType>
        <xsd:sequence>
          <xsd:element name="documentManagement">
            <xsd:complexType>
              <xsd:all>
                <xsd:element ref="ns2:TaxCatchAll" minOccurs="0"/>
                <xsd:element ref="ns2:TaxCatchAllLabel" minOccurs="0"/>
                <xsd:element ref="ns2:p7a0baa8c88445a78b6f55906390ba17" minOccurs="0"/>
                <xsd:element ref="ns2:_dlc_DocId" minOccurs="0"/>
                <xsd:element ref="ns2:_dlc_DocIdUrl" minOccurs="0"/>
                <xsd:element ref="ns2:_dlc_DocIdPersistId" minOccurs="0"/>
                <xsd:element ref="ns2:Draft_x0020_Report_x0020_Status" minOccurs="0"/>
                <xsd:element ref="ns1:V3Comments" minOccurs="0"/>
                <xsd:element ref="ns4:h5f9b65cd6ce4f8686de7baeff8c5cd7"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V3Comments" ma:index="16" nillable="true" ma:displayName="Append-Only Comments" ma:internalName="V3Comments">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4bcce7-ac1a-4c9d-aa3e-7e77695652db"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cc469927-f3de-4bce-906c-cafcd61f2a2b}" ma:internalName="TaxCatchAll" ma:showField="CatchAllData" ma:web="8044c801-d84b-4ee1-a77e-678f8dcdee17">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cc469927-f3de-4bce-906c-cafcd61f2a2b}" ma:internalName="TaxCatchAllLabel" ma:readOnly="true" ma:showField="CatchAllDataLabel" ma:web="8044c801-d84b-4ee1-a77e-678f8dcdee17">
      <xsd:complexType>
        <xsd:complexContent>
          <xsd:extension base="dms:MultiChoiceLookup">
            <xsd:sequence>
              <xsd:element name="Value" type="dms:Lookup" maxOccurs="unbounded" minOccurs="0" nillable="true"/>
            </xsd:sequence>
          </xsd:extension>
        </xsd:complexContent>
      </xsd:complexType>
    </xsd:element>
    <xsd:element name="p7a0baa8c88445a78b6f55906390ba17" ma:index="10" ma:taxonomy="true" ma:internalName="p7a0baa8c88445a78b6f55906390ba17" ma:taxonomyFieldName="Record_x0020_Tag" ma:displayName="Record" ma:default="" ma:fieldId="{97a0baa8-c884-45a7-8b6f-55906390ba17}" ma:sspId="70da5c63-8548-4ac8-9616-83b0f373280e" ma:termSetId="e99b77ca-c000-4e3f-a77f-a64077d5e2f2" ma:anchorId="609e2780-d171-4fcc-ba6e-ba515af27ffb" ma:open="false" ma:isKeyword="false">
      <xsd:complexType>
        <xsd:sequence>
          <xsd:element ref="pc:Terms" minOccurs="0" maxOccurs="1"/>
        </xsd:sequence>
      </xsd:complex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element name="Draft_x0020_Report_x0020_Status" ma:index="15" nillable="true" ma:displayName="Draft Report Status" ma:default="In initial draft state" ma:internalName="Draft_x0020_Report_x0020_Status">
      <xsd:complexType>
        <xsd:complexContent>
          <xsd:extension base="dms:MultiChoice">
            <xsd:sequence>
              <xsd:element name="Value" maxOccurs="unbounded" minOccurs="0" nillable="true">
                <xsd:simpleType>
                  <xsd:restriction base="dms:Choice">
                    <xsd:enumeration value="In initial draft state"/>
                    <xsd:enumeration value="1st Circ to A/Comm"/>
                    <xsd:enumeration value="1st Circ to Comms"/>
                    <xsd:enumeration value="1st Circ comments back"/>
                    <xsd:enumeration value="2nd Circ to A/Comm"/>
                    <xsd:enumeration value="2nd Circ to Comms"/>
                    <xsd:enumeration value="2nd Circ comments back"/>
                    <xsd:enumeration value="3rd Circ to A/Comm"/>
                    <xsd:enumeration value="3rd Circ to Comms"/>
                    <xsd:enumeration value="3rd Circ comments back"/>
                    <xsd:enumeration value="Ready for final proof"/>
                    <xsd:enumeration value="Out to proof"/>
                    <xsd:enumeration value="1st proof complete"/>
                    <xsd:enumeration value="2nd proof complete"/>
                    <xsd:enumeration value="3rd proof complete"/>
                    <xsd:enumeration value="Style checker run"/>
                    <xsd:enumeration value="Global style OK"/>
                    <xsd:enumeration value="Cross refs OK"/>
                    <xsd:enumeration value="Recs etc OK"/>
                    <xsd:enumeration value="Chart format OK"/>
                    <xsd:enumeration value="Charts tagged"/>
                    <xsd:enumeration value="Direct quotes OK"/>
                    <xsd:enumeration value="Sub nums OK"/>
                    <xsd:enumeration value="Alt text done"/>
                    <xsd:enumeration value="Ready to compile"/>
                    <xsd:enumeration value="Compiled"/>
                    <xsd:enumeration value="Post compile edits in"/>
                    <xsd:enumeration value="As published"/>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168f10f-cfb5-4b0d-94fa-66d3093ba412" elementFormDefault="qualified">
    <xsd:import namespace="http://schemas.microsoft.com/office/2006/documentManagement/types"/>
    <xsd:import namespace="http://schemas.microsoft.com/office/infopath/2007/PartnerControls"/>
    <xsd:element name="h5f9b65cd6ce4f8686de7baeff8c5cd7" ma:index="19" nillable="true" ma:taxonomy="true" ma:internalName="h5f9b65cd6ce4f8686de7baeff8c5cd7" ma:taxonomyFieldName="Enterprise_x0020_Keywords" ma:displayName="Enterprise Keywords" ma:default="" ma:fieldId="{15f9b65c-d6ce-4f86-86de-7baeff8c5cd7}" ma:sspId="70da5c63-8548-4ac8-9616-83b0f373280e" ma:termSetId="e99b77ca-c000-4e3f-a77f-a64077d5e2f2" ma:anchorId="609e2780-d171-4fcc-ba6e-ba515af27ffb"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81D7309-FA47-40E6-A10F-BE9FCBD2B019}">
  <ds:schemaRefs>
    <ds:schemaRef ds:uri="http://schemas.microsoft.com/sharepoint/v3"/>
    <ds:schemaRef ds:uri="http://purl.org/dc/dcmitype/"/>
    <ds:schemaRef ds:uri="http://purl.org/dc/terms/"/>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http://schemas.microsoft.com/office/2006/documentManagement/types"/>
    <ds:schemaRef ds:uri="7168f10f-cfb5-4b0d-94fa-66d3093ba412"/>
    <ds:schemaRef ds:uri="3f4bcce7-ac1a-4c9d-aa3e-7e77695652db"/>
    <ds:schemaRef ds:uri="http://www.w3.org/XML/1998/namespace"/>
  </ds:schemaRefs>
</ds:datastoreItem>
</file>

<file path=customXml/itemProps2.xml><?xml version="1.0" encoding="utf-8"?>
<ds:datastoreItem xmlns:ds="http://schemas.openxmlformats.org/officeDocument/2006/customXml" ds:itemID="{33FE879F-1923-4CF3-B7A6-88CD97538254}">
  <ds:schemaRefs>
    <ds:schemaRef ds:uri="Microsoft.SharePoint.Taxonomy.ContentTypeSync"/>
  </ds:schemaRefs>
</ds:datastoreItem>
</file>

<file path=customXml/itemProps3.xml><?xml version="1.0" encoding="utf-8"?>
<ds:datastoreItem xmlns:ds="http://schemas.openxmlformats.org/officeDocument/2006/customXml" ds:itemID="{A34C208F-DFEE-4811-B7E5-C5452AE28E06}">
  <ds:schemaRefs>
    <ds:schemaRef ds:uri="http://schemas.microsoft.com/sharepoint/v3/contenttype/forms"/>
  </ds:schemaRefs>
</ds:datastoreItem>
</file>

<file path=customXml/itemProps4.xml><?xml version="1.0" encoding="utf-8"?>
<ds:datastoreItem xmlns:ds="http://schemas.openxmlformats.org/officeDocument/2006/customXml" ds:itemID="{03E44F49-8EAF-4C9F-82B4-498A78674D7F}">
  <ds:schemaRefs>
    <ds:schemaRef ds:uri="http://schemas.microsoft.com/sharepoint/events"/>
  </ds:schemaRefs>
</ds:datastoreItem>
</file>

<file path=customXml/itemProps5.xml><?xml version="1.0" encoding="utf-8"?>
<ds:datastoreItem xmlns:ds="http://schemas.openxmlformats.org/officeDocument/2006/customXml" ds:itemID="{B7E1E037-EAC3-4FA5-AC9A-BC8884DCD054}">
  <ds:schemaRefs>
    <ds:schemaRef ds:uri="http://schemas.microsoft.com/office/2006/metadata/customXsn"/>
  </ds:schemaRefs>
</ds:datastoreItem>
</file>

<file path=customXml/itemProps6.xml><?xml version="1.0" encoding="utf-8"?>
<ds:datastoreItem xmlns:ds="http://schemas.openxmlformats.org/officeDocument/2006/customXml" ds:itemID="{FE98486B-7F61-4324-9305-C028E6B894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f4bcce7-ac1a-4c9d-aa3e-7e77695652db"/>
    <ds:schemaRef ds:uri="7168f10f-cfb5-4b0d-94fa-66d3093ba4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pc-slide-template</Template>
  <TotalTime>1624</TotalTime>
  <Words>449</Words>
  <Application>Microsoft Office PowerPoint</Application>
  <PresentationFormat>On-screen Show (4:3)</PresentationFormat>
  <Paragraphs>62</Paragraphs>
  <Slides>11</Slides>
  <Notes>3</Notes>
  <HiddenSlides>0</HiddenSlides>
  <MMClips>0</MMClips>
  <ScaleCrop>false</ScaleCrop>
  <HeadingPairs>
    <vt:vector size="6" baseType="variant">
      <vt:variant>
        <vt:lpstr>Theme</vt:lpstr>
      </vt:variant>
      <vt:variant>
        <vt:i4>1</vt:i4>
      </vt:variant>
      <vt:variant>
        <vt:lpstr>Links</vt:lpstr>
      </vt:variant>
      <vt:variant>
        <vt:i4>2</vt:i4>
      </vt:variant>
      <vt:variant>
        <vt:lpstr>Slide Titles</vt:lpstr>
      </vt:variant>
      <vt:variant>
        <vt:i4>11</vt:i4>
      </vt:variant>
    </vt:vector>
  </HeadingPairs>
  <TitlesOfParts>
    <vt:vector size="14" baseType="lpstr">
      <vt:lpstr>pc-slide-template</vt:lpstr>
      <vt:lpstr>\\nch1\groups\Special Projects\Chairman Speeches\Argentina\Chart Pack\Chart_pack_data.xlsx!GDP percap rank &amp; TOT (CB-TED)![Chart_pack_data.xlsx]GDP percap rank &amp; TOT (CB-TED) Chart 1</vt:lpstr>
      <vt:lpstr>\\nch1\groups\Special Projects\Chairman Speeches\Argentina\Chart Pack\Chart_pack_data.xlsx!RULC (ABS 5204.0 Table 72)![Chart_pack_data.xlsx]RULC (ABS 5204.0 Table 72) Chart 5</vt:lpstr>
      <vt:lpstr>PowerPoint Presentation</vt:lpstr>
      <vt:lpstr>PowerPoint Presentation</vt:lpstr>
      <vt:lpstr>Contributions to income growth </vt:lpstr>
      <vt:lpstr>Mining and non-mining investment activity</vt:lpstr>
      <vt:lpstr>Non-mining investment growth</vt:lpstr>
      <vt:lpstr>Where to start….</vt:lpstr>
      <vt:lpstr>Australia’s OECD economic ranking</vt:lpstr>
      <vt:lpstr>A more open economy</vt:lpstr>
      <vt:lpstr>PowerPoint Presentation</vt:lpstr>
      <vt:lpstr>Household income has improved significantly</vt:lpstr>
      <vt:lpstr>Mismatch between life expectancy and retirement policy</vt:lpstr>
    </vt:vector>
  </TitlesOfParts>
  <Company>Productivity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slides - Productivity and Policy Challenges in an Environment of Pervasive Uncertainty</dc:title>
  <dc:creator>Peter Harris - Chairman - Productivity Commission</dc:creator>
  <cp:lastModifiedBy>Productivity Commission</cp:lastModifiedBy>
  <cp:revision>136</cp:revision>
  <cp:lastPrinted>2016-10-25T21:43:09Z</cp:lastPrinted>
  <dcterms:created xsi:type="dcterms:W3CDTF">2016-05-08T22:42:59Z</dcterms:created>
  <dcterms:modified xsi:type="dcterms:W3CDTF">2017-07-19T06:21:20Z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0x0101007916246811615643A710C6FEAFF56A8711040050011828369BE341879C34A52AB1B97A</vt:lpwstr>
  </property>
  <property fmtid="{D5CDD505-2E9C-101B-9397-08002B2CF9AE}" pid="3" name="Order">
    <vt:r8>600</vt:r8>
  </property>
  <property fmtid="{D5CDD505-2E9C-101B-9397-08002B2CF9AE}" pid="4" name="Record Tag">
    <vt:lpwstr>245;#Briefings|88664788-cba5-4c6c-8b35-e21101ab01c6</vt:lpwstr>
  </property>
  <property fmtid="{D5CDD505-2E9C-101B-9397-08002B2CF9AE}" pid="5" name="Enterprise_x0020_Keywords">
    <vt:lpwstr/>
  </property>
  <property fmtid="{D5CDD505-2E9C-101B-9397-08002B2CF9AE}" pid="6" name="Enterprise Keywords">
    <vt:lpwstr/>
  </property>
  <property fmtid="{D5CDD505-2E9C-101B-9397-08002B2CF9AE}" pid="7" name="_dlc_DocIdItemGuid">
    <vt:lpwstr>5be7fb52-79f6-46a7-a9cb-807455c610b0</vt:lpwstr>
  </property>
</Properties>
</file>