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356" r:id="rId2"/>
    <p:sldId id="417" r:id="rId3"/>
    <p:sldId id="357" r:id="rId4"/>
    <p:sldId id="414" r:id="rId5"/>
    <p:sldId id="408" r:id="rId6"/>
    <p:sldId id="410" r:id="rId7"/>
    <p:sldId id="404" r:id="rId8"/>
    <p:sldId id="419" r:id="rId9"/>
    <p:sldId id="416" r:id="rId10"/>
  </p:sldIdLst>
  <p:sldSz cx="9144000" cy="6858000" type="screen4x3"/>
  <p:notesSz cx="6805613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0" userDrawn="1">
          <p15:clr>
            <a:srgbClr val="A4A3A4"/>
          </p15:clr>
        </p15:guide>
        <p15:guide id="2" orient="horz" pos="436" userDrawn="1">
          <p15:clr>
            <a:srgbClr val="A4A3A4"/>
          </p15:clr>
        </p15:guide>
        <p15:guide id="3" orient="horz" pos="2387" userDrawn="1">
          <p15:clr>
            <a:srgbClr val="A4A3A4"/>
          </p15:clr>
        </p15:guide>
        <p15:guide id="4" pos="2880" userDrawn="1">
          <p15:clr>
            <a:srgbClr val="A4A3A4"/>
          </p15:clr>
        </p15:guide>
        <p15:guide id="5" pos="567" userDrawn="1">
          <p15:clr>
            <a:srgbClr val="A4A3A4"/>
          </p15:clr>
        </p15:guide>
        <p15:guide id="6" pos="519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guyentran, Thithi" initials="NT" lastIdx="1" clrIdx="0">
    <p:extLst>
      <p:ext uri="{19B8F6BF-5375-455C-9EA6-DF929625EA0E}">
        <p15:presenceInfo xmlns:p15="http://schemas.microsoft.com/office/powerpoint/2012/main" userId="S-1-5-21-4285900246-1529922971-1310196836-17692" providerId="AD"/>
      </p:ext>
    </p:extLst>
  </p:cmAuthor>
  <p:cmAuthor id="2" name="Craig, Josh" initials="CJ" lastIdx="6" clrIdx="1">
    <p:extLst>
      <p:ext uri="{19B8F6BF-5375-455C-9EA6-DF929625EA0E}">
        <p15:presenceInfo xmlns:p15="http://schemas.microsoft.com/office/powerpoint/2012/main" userId="S-1-5-21-4285900246-1529922971-1310196836-11311" providerId="AD"/>
      </p:ext>
    </p:extLst>
  </p:cmAuthor>
  <p:cmAuthor id="3" name="Williams, Henry" initials="WH" lastIdx="4" clrIdx="2">
    <p:extLst>
      <p:ext uri="{19B8F6BF-5375-455C-9EA6-DF929625EA0E}">
        <p15:presenceInfo xmlns:p15="http://schemas.microsoft.com/office/powerpoint/2012/main" userId="S-1-5-21-4285900246-1529922971-1310196836-1412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78A22F"/>
    <a:srgbClr val="D9D9D9"/>
    <a:srgbClr val="5CA9C5"/>
    <a:srgbClr val="C43C0D"/>
    <a:srgbClr val="B2D673"/>
    <a:srgbClr val="404040"/>
    <a:srgbClr val="FFFFFF"/>
    <a:srgbClr val="298AAD"/>
    <a:srgbClr val="BB84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5507" autoAdjust="0"/>
  </p:normalViewPr>
  <p:slideViewPr>
    <p:cSldViewPr showGuides="1">
      <p:cViewPr varScale="1">
        <p:scale>
          <a:sx n="122" d="100"/>
          <a:sy n="122" d="100"/>
        </p:scale>
        <p:origin x="966" y="108"/>
      </p:cViewPr>
      <p:guideLst>
        <p:guide orient="horz" pos="4020"/>
        <p:guide orient="horz" pos="436"/>
        <p:guide orient="horz" pos="2387"/>
        <p:guide pos="2880"/>
        <p:guide pos="567"/>
        <p:guide pos="519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4200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1" y="1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241CA362-8A64-4C0E-AF89-A7B39A880891}" type="datetimeFigureOut">
              <a:rPr lang="en-AU" smtClean="0"/>
              <a:t>28/08/2018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0648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1" y="9440648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ECFD05BE-CA6C-4C88-B087-07A5FF8789C2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9319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1" y="1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A46F0F89-FF74-4342-8BE2-EE0B71D5E6D4}" type="datetimeFigureOut">
              <a:rPr lang="en-AU" smtClean="0"/>
              <a:t>28/08/2018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046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05" tIns="45802" rIns="91605" bIns="45802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1187"/>
            <a:ext cx="5444490" cy="4472702"/>
          </a:xfrm>
          <a:prstGeom prst="rect">
            <a:avLst/>
          </a:prstGeom>
        </p:spPr>
        <p:txBody>
          <a:bodyPr vert="horz" lIns="91605" tIns="45802" rIns="91605" bIns="4580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0648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1" y="9440648"/>
            <a:ext cx="2949099" cy="496967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4057C3FE-26A4-4016-9A9C-79AF3EE619F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92938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>
                <a:solidFill>
                  <a:prstClr val="black"/>
                </a:solidFill>
              </a:rPr>
              <a:pPr/>
              <a:t>1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4071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>
                <a:solidFill>
                  <a:prstClr val="black"/>
                </a:solidFill>
              </a:rPr>
              <a:pPr/>
              <a:t>2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51208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3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665499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>
                <a:solidFill>
                  <a:prstClr val="black"/>
                </a:solidFill>
              </a:rPr>
              <a:pPr/>
              <a:t>4</a:t>
            </a:fld>
            <a:endParaRPr lang="en-A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503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5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295702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6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090736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7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2452539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935718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15988" y="746125"/>
            <a:ext cx="4973637" cy="3729038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57C3FE-26A4-4016-9A9C-79AF3EE619F6}" type="slidenum">
              <a:rPr lang="en-AU" smtClean="0"/>
              <a:t>9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08628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5B2F6-3384-4AC2-9BC0-AAFB83E010B6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749059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2C196B-D535-4B68-BE45-60A1B8DD1DFC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92173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BFD285-A7F8-42EA-89D1-1FBBC0CE0963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594057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3C672-D3DA-4C3E-BD02-00340CE920D1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7270876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EA49-F67D-43B1-9B97-5D9517B3B882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6914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1643-24D0-4DC4-8EDF-433DFBA362DE}" type="datetime1">
              <a:rPr lang="en-AU" smtClean="0"/>
              <a:t>28/08/2018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59431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21B3A-000B-449E-AB06-5DFF4C8FBA0B}" type="datetime1">
              <a:rPr lang="en-AU" smtClean="0"/>
              <a:t>28/08/2018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270576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C73BE-3979-4942-B281-35C54B83949F}" type="datetime1">
              <a:rPr lang="en-AU" smtClean="0"/>
              <a:t>28/08/2018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239920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CE34-D9A6-4409-AAC2-C1D3AAA18017}" type="datetime1">
              <a:rPr lang="en-AU" smtClean="0"/>
              <a:t>28/08/2018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67877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A3838-D4C5-4BA0-86E1-355F8C23C078}" type="datetime1">
              <a:rPr lang="en-AU" smtClean="0"/>
              <a:t>28/08/2018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7200327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2769D-9025-409C-B91C-D0261B85D6E4}" type="datetime1">
              <a:rPr lang="en-AU" smtClean="0"/>
              <a:t>28/08/2018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30365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98059-0884-49EF-846C-2E47D5AF9642}" type="datetime1">
              <a:rPr lang="en-AU" smtClean="0"/>
              <a:t>28/08/2018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57B52-D046-4802-A3DE-55E7ED70298C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328100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85000"/>
            <a:lumOff val="1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Rectangle 148"/>
          <p:cNvSpPr/>
          <p:nvPr/>
        </p:nvSpPr>
        <p:spPr>
          <a:xfrm>
            <a:off x="3136655" y="3"/>
            <a:ext cx="6007347" cy="2470537"/>
          </a:xfrm>
          <a:prstGeom prst="rect">
            <a:avLst/>
          </a:prstGeom>
          <a:solidFill>
            <a:srgbClr val="4BAC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0" name="TextBox 149"/>
          <p:cNvSpPr txBox="1"/>
          <p:nvPr/>
        </p:nvSpPr>
        <p:spPr>
          <a:xfrm>
            <a:off x="3259925" y="677062"/>
            <a:ext cx="6232524" cy="993125"/>
          </a:xfrm>
          <a:prstGeom prst="rect">
            <a:avLst/>
          </a:prstGeom>
          <a:noFill/>
        </p:spPr>
        <p:txBody>
          <a:bodyPr wrap="square" lIns="180000" tIns="108000" rIns="216000" bIns="144000" rtlCol="0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</a:t>
            </a:r>
          </a:p>
          <a:p>
            <a:r>
              <a:rPr lang="en-US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 A </a:t>
            </a:r>
            <a:r>
              <a:rPr lang="en-US" i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i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1" name="Rectangle 150"/>
          <p:cNvSpPr/>
          <p:nvPr/>
        </p:nvSpPr>
        <p:spPr>
          <a:xfrm>
            <a:off x="2" y="0"/>
            <a:ext cx="3136653" cy="247053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52" name="Group 151"/>
          <p:cNvGrpSpPr/>
          <p:nvPr/>
        </p:nvGrpSpPr>
        <p:grpSpPr>
          <a:xfrm>
            <a:off x="611560" y="548680"/>
            <a:ext cx="1916826" cy="1327490"/>
            <a:chOff x="2639219" y="1356236"/>
            <a:chExt cx="3290888" cy="2279090"/>
          </a:xfrm>
        </p:grpSpPr>
        <p:grpSp>
          <p:nvGrpSpPr>
            <p:cNvPr id="153" name="Group 152"/>
            <p:cNvGrpSpPr/>
            <p:nvPr/>
          </p:nvGrpSpPr>
          <p:grpSpPr>
            <a:xfrm>
              <a:off x="3430526" y="1356236"/>
              <a:ext cx="1690688" cy="1247775"/>
              <a:chOff x="789781" y="2420888"/>
              <a:chExt cx="1690688" cy="1247775"/>
            </a:xfrm>
          </p:grpSpPr>
          <p:sp>
            <p:nvSpPr>
              <p:cNvPr id="228" name="Freeform 5"/>
              <p:cNvSpPr>
                <a:spLocks/>
              </p:cNvSpPr>
              <p:nvPr/>
            </p:nvSpPr>
            <p:spPr bwMode="auto">
              <a:xfrm>
                <a:off x="1353344" y="3419426"/>
                <a:ext cx="11113" cy="0"/>
              </a:xfrm>
              <a:custGeom>
                <a:avLst/>
                <a:gdLst>
                  <a:gd name="T0" fmla="*/ 1 w 1"/>
                  <a:gd name="T1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</a:cxnLst>
                <a:rect l="0" t="0" r="r" b="b"/>
                <a:pathLst>
                  <a:path w="1">
                    <a:moveTo>
                      <a:pt x="1" y="0"/>
                    </a:moveTo>
                    <a:cubicBezTo>
                      <a:pt x="1" y="0"/>
                      <a:pt x="1" y="0"/>
                      <a:pt x="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9" name="Oval 6"/>
              <p:cNvSpPr>
                <a:spLocks noChangeArrowheads="1"/>
              </p:cNvSpPr>
              <p:nvPr/>
            </p:nvSpPr>
            <p:spPr bwMode="auto">
              <a:xfrm>
                <a:off x="1397794" y="3090813"/>
                <a:ext cx="12700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0" name="Freeform 7"/>
              <p:cNvSpPr>
                <a:spLocks noEditPoints="1"/>
              </p:cNvSpPr>
              <p:nvPr/>
            </p:nvSpPr>
            <p:spPr bwMode="auto">
              <a:xfrm>
                <a:off x="1488281" y="2749501"/>
                <a:ext cx="293688" cy="374650"/>
              </a:xfrm>
              <a:custGeom>
                <a:avLst/>
                <a:gdLst>
                  <a:gd name="T0" fmla="*/ 0 w 26"/>
                  <a:gd name="T1" fmla="*/ 0 h 33"/>
                  <a:gd name="T2" fmla="*/ 0 w 26"/>
                  <a:gd name="T3" fmla="*/ 22 h 33"/>
                  <a:gd name="T4" fmla="*/ 13 w 26"/>
                  <a:gd name="T5" fmla="*/ 33 h 33"/>
                  <a:gd name="T6" fmla="*/ 26 w 26"/>
                  <a:gd name="T7" fmla="*/ 22 h 33"/>
                  <a:gd name="T8" fmla="*/ 9 w 26"/>
                  <a:gd name="T9" fmla="*/ 6 h 33"/>
                  <a:gd name="T10" fmla="*/ 9 w 26"/>
                  <a:gd name="T11" fmla="*/ 1 h 33"/>
                  <a:gd name="T12" fmla="*/ 7 w 26"/>
                  <a:gd name="T13" fmla="*/ 8 h 33"/>
                  <a:gd name="T14" fmla="*/ 8 w 26"/>
                  <a:gd name="T15" fmla="*/ 7 h 33"/>
                  <a:gd name="T16" fmla="*/ 8 w 26"/>
                  <a:gd name="T17" fmla="*/ 8 h 33"/>
                  <a:gd name="T18" fmla="*/ 8 w 26"/>
                  <a:gd name="T19" fmla="*/ 9 h 33"/>
                  <a:gd name="T20" fmla="*/ 7 w 26"/>
                  <a:gd name="T21" fmla="*/ 8 h 33"/>
                  <a:gd name="T22" fmla="*/ 1 w 26"/>
                  <a:gd name="T23" fmla="*/ 10 h 33"/>
                  <a:gd name="T24" fmla="*/ 1 w 26"/>
                  <a:gd name="T25" fmla="*/ 15 h 33"/>
                  <a:gd name="T26" fmla="*/ 2 w 26"/>
                  <a:gd name="T27" fmla="*/ 7 h 33"/>
                  <a:gd name="T28" fmla="*/ 2 w 26"/>
                  <a:gd name="T29" fmla="*/ 8 h 33"/>
                  <a:gd name="T30" fmla="*/ 2 w 26"/>
                  <a:gd name="T31" fmla="*/ 9 h 33"/>
                  <a:gd name="T32" fmla="*/ 1 w 26"/>
                  <a:gd name="T33" fmla="*/ 8 h 33"/>
                  <a:gd name="T34" fmla="*/ 1 w 26"/>
                  <a:gd name="T35" fmla="*/ 8 h 33"/>
                  <a:gd name="T36" fmla="*/ 5 w 26"/>
                  <a:gd name="T37" fmla="*/ 13 h 33"/>
                  <a:gd name="T38" fmla="*/ 5 w 26"/>
                  <a:gd name="T39" fmla="*/ 13 h 33"/>
                  <a:gd name="T40" fmla="*/ 5 w 26"/>
                  <a:gd name="T41" fmla="*/ 14 h 33"/>
                  <a:gd name="T42" fmla="*/ 5 w 26"/>
                  <a:gd name="T43" fmla="*/ 14 h 33"/>
                  <a:gd name="T44" fmla="*/ 4 w 26"/>
                  <a:gd name="T45" fmla="*/ 13 h 33"/>
                  <a:gd name="T46" fmla="*/ 5 w 26"/>
                  <a:gd name="T47" fmla="*/ 9 h 33"/>
                  <a:gd name="T48" fmla="*/ 3 w 26"/>
                  <a:gd name="T49" fmla="*/ 9 h 33"/>
                  <a:gd name="T50" fmla="*/ 4 w 26"/>
                  <a:gd name="T51" fmla="*/ 8 h 33"/>
                  <a:gd name="T52" fmla="*/ 5 w 26"/>
                  <a:gd name="T53" fmla="*/ 7 h 33"/>
                  <a:gd name="T54" fmla="*/ 4 w 26"/>
                  <a:gd name="T55" fmla="*/ 3 h 33"/>
                  <a:gd name="T56" fmla="*/ 5 w 26"/>
                  <a:gd name="T57" fmla="*/ 2 h 33"/>
                  <a:gd name="T58" fmla="*/ 6 w 26"/>
                  <a:gd name="T59" fmla="*/ 2 h 33"/>
                  <a:gd name="T60" fmla="*/ 5 w 26"/>
                  <a:gd name="T61" fmla="*/ 3 h 33"/>
                  <a:gd name="T62" fmla="*/ 5 w 26"/>
                  <a:gd name="T63" fmla="*/ 4 h 33"/>
                  <a:gd name="T64" fmla="*/ 3 w 26"/>
                  <a:gd name="T65" fmla="*/ 1 h 33"/>
                  <a:gd name="T66" fmla="*/ 1 w 26"/>
                  <a:gd name="T67" fmla="*/ 1 h 33"/>
                  <a:gd name="T68" fmla="*/ 2 w 26"/>
                  <a:gd name="T69" fmla="*/ 26 h 33"/>
                  <a:gd name="T70" fmla="*/ 9 w 26"/>
                  <a:gd name="T71" fmla="*/ 16 h 33"/>
                  <a:gd name="T72" fmla="*/ 6 w 26"/>
                  <a:gd name="T73" fmla="*/ 10 h 33"/>
                  <a:gd name="T74" fmla="*/ 6 w 26"/>
                  <a:gd name="T75" fmla="*/ 15 h 33"/>
                  <a:gd name="T76" fmla="*/ 14 w 26"/>
                  <a:gd name="T77" fmla="*/ 31 h 33"/>
                  <a:gd name="T78" fmla="*/ 9 w 26"/>
                  <a:gd name="T79" fmla="*/ 30 h 33"/>
                  <a:gd name="T80" fmla="*/ 17 w 26"/>
                  <a:gd name="T81" fmla="*/ 30 h 33"/>
                  <a:gd name="T82" fmla="*/ 9 w 26"/>
                  <a:gd name="T83" fmla="*/ 1 h 33"/>
                  <a:gd name="T84" fmla="*/ 26 w 26"/>
                  <a:gd name="T85" fmla="*/ 22 h 33"/>
                  <a:gd name="T86" fmla="*/ 18 w 26"/>
                  <a:gd name="T87" fmla="*/ 16 h 33"/>
                  <a:gd name="T88" fmla="*/ 26 w 26"/>
                  <a:gd name="T89" fmla="*/ 15 h 33"/>
                  <a:gd name="T90" fmla="*/ 26 w 26"/>
                  <a:gd name="T91" fmla="*/ 1 h 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6" h="33">
                    <a:moveTo>
                      <a:pt x="26" y="0"/>
                    </a:moveTo>
                    <a:cubicBezTo>
                      <a:pt x="26" y="0"/>
                      <a:pt x="26" y="0"/>
                      <a:pt x="2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2"/>
                      <a:pt x="0" y="22"/>
                      <a:pt x="0" y="22"/>
                    </a:cubicBezTo>
                    <a:cubicBezTo>
                      <a:pt x="0" y="24"/>
                      <a:pt x="1" y="26"/>
                      <a:pt x="2" y="26"/>
                    </a:cubicBezTo>
                    <a:cubicBezTo>
                      <a:pt x="12" y="32"/>
                      <a:pt x="12" y="32"/>
                      <a:pt x="12" y="32"/>
                    </a:cubicBezTo>
                    <a:cubicBezTo>
                      <a:pt x="12" y="33"/>
                      <a:pt x="13" y="33"/>
                      <a:pt x="13" y="33"/>
                    </a:cubicBezTo>
                    <a:cubicBezTo>
                      <a:pt x="13" y="33"/>
                      <a:pt x="14" y="33"/>
                      <a:pt x="14" y="32"/>
                    </a:cubicBezTo>
                    <a:cubicBezTo>
                      <a:pt x="24" y="26"/>
                      <a:pt x="24" y="26"/>
                      <a:pt x="24" y="26"/>
                    </a:cubicBezTo>
                    <a:cubicBezTo>
                      <a:pt x="26" y="26"/>
                      <a:pt x="26" y="24"/>
                      <a:pt x="26" y="22"/>
                    </a:cubicBezTo>
                    <a:cubicBezTo>
                      <a:pt x="26" y="0"/>
                      <a:pt x="26" y="0"/>
                      <a:pt x="26" y="0"/>
                    </a:cubicBezTo>
                    <a:cubicBezTo>
                      <a:pt x="26" y="0"/>
                      <a:pt x="26" y="0"/>
                      <a:pt x="26" y="0"/>
                    </a:cubicBezTo>
                    <a:close/>
                    <a:moveTo>
                      <a:pt x="9" y="6"/>
                    </a:moveTo>
                    <a:cubicBezTo>
                      <a:pt x="6" y="6"/>
                      <a:pt x="6" y="6"/>
                      <a:pt x="6" y="6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6"/>
                      <a:pt x="9" y="6"/>
                      <a:pt x="9" y="6"/>
                    </a:cubicBezTo>
                    <a:close/>
                    <a:moveTo>
                      <a:pt x="7" y="8"/>
                    </a:moveTo>
                    <a:cubicBezTo>
                      <a:pt x="7" y="8"/>
                      <a:pt x="7" y="8"/>
                      <a:pt x="7" y="8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9" y="8"/>
                      <a:pt x="9" y="8"/>
                      <a:pt x="9" y="8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8" y="9"/>
                      <a:pt x="8" y="9"/>
                      <a:pt x="8" y="9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7" y="8"/>
                      <a:pt x="7" y="8"/>
                      <a:pt x="7" y="8"/>
                    </a:cubicBezTo>
                    <a:close/>
                    <a:moveTo>
                      <a:pt x="1" y="15"/>
                    </a:moveTo>
                    <a:cubicBezTo>
                      <a:pt x="1" y="10"/>
                      <a:pt x="1" y="10"/>
                      <a:pt x="1" y="10"/>
                    </a:cubicBezTo>
                    <a:cubicBezTo>
                      <a:pt x="3" y="10"/>
                      <a:pt x="3" y="10"/>
                      <a:pt x="3" y="10"/>
                    </a:cubicBezTo>
                    <a:cubicBezTo>
                      <a:pt x="3" y="15"/>
                      <a:pt x="3" y="15"/>
                      <a:pt x="3" y="15"/>
                    </a:cubicBezTo>
                    <a:cubicBezTo>
                      <a:pt x="1" y="15"/>
                      <a:pt x="1" y="15"/>
                      <a:pt x="1" y="15"/>
                    </a:cubicBezTo>
                    <a:close/>
                    <a:moveTo>
                      <a:pt x="1" y="8"/>
                    </a:moveTo>
                    <a:cubicBezTo>
                      <a:pt x="2" y="8"/>
                      <a:pt x="2" y="8"/>
                      <a:pt x="2" y="8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8"/>
                      <a:pt x="1" y="8"/>
                      <a:pt x="1" y="8"/>
                    </a:cubicBezTo>
                    <a:close/>
                    <a:moveTo>
                      <a:pt x="4" y="13"/>
                    </a:moveTo>
                    <a:cubicBezTo>
                      <a:pt x="5" y="13"/>
                      <a:pt x="5" y="13"/>
                      <a:pt x="5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5" y="13"/>
                      <a:pt x="5" y="13"/>
                      <a:pt x="5" y="13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4" y="14"/>
                      <a:pt x="4" y="14"/>
                      <a:pt x="4" y="14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4" y="13"/>
                      <a:pt x="4" y="13"/>
                      <a:pt x="4" y="13"/>
                    </a:cubicBezTo>
                    <a:close/>
                    <a:moveTo>
                      <a:pt x="6" y="9"/>
                    </a:moveTo>
                    <a:cubicBezTo>
                      <a:pt x="6" y="9"/>
                      <a:pt x="6" y="9"/>
                      <a:pt x="6" y="9"/>
                    </a:cubicBezTo>
                    <a:cubicBezTo>
                      <a:pt x="6" y="9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9"/>
                      <a:pt x="5" y="9"/>
                    </a:cubicBezTo>
                    <a:cubicBezTo>
                      <a:pt x="4" y="9"/>
                      <a:pt x="4" y="9"/>
                      <a:pt x="3" y="9"/>
                    </a:cubicBezTo>
                    <a:cubicBezTo>
                      <a:pt x="3" y="9"/>
                      <a:pt x="4" y="8"/>
                      <a:pt x="4" y="8"/>
                    </a:cubicBezTo>
                    <a:cubicBezTo>
                      <a:pt x="4" y="8"/>
                      <a:pt x="3" y="8"/>
                      <a:pt x="3" y="8"/>
                    </a:cubicBezTo>
                    <a:cubicBezTo>
                      <a:pt x="3" y="7"/>
                      <a:pt x="3" y="7"/>
                      <a:pt x="4" y="8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5" y="7"/>
                      <a:pt x="5" y="8"/>
                      <a:pt x="5" y="8"/>
                    </a:cubicBezTo>
                    <a:cubicBezTo>
                      <a:pt x="5" y="8"/>
                      <a:pt x="5" y="7"/>
                      <a:pt x="5" y="7"/>
                    </a:cubicBezTo>
                    <a:cubicBezTo>
                      <a:pt x="6" y="7"/>
                      <a:pt x="7" y="9"/>
                      <a:pt x="6" y="9"/>
                    </a:cubicBezTo>
                    <a:cubicBezTo>
                      <a:pt x="6" y="9"/>
                      <a:pt x="6" y="9"/>
                      <a:pt x="6" y="9"/>
                    </a:cubicBezTo>
                    <a:close/>
                    <a:moveTo>
                      <a:pt x="4" y="3"/>
                    </a:moveTo>
                    <a:cubicBezTo>
                      <a:pt x="4" y="3"/>
                      <a:pt x="4" y="3"/>
                      <a:pt x="4" y="3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6" y="2"/>
                      <a:pt x="6" y="2"/>
                      <a:pt x="6" y="2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4" y="3"/>
                      <a:pt x="4" y="3"/>
                      <a:pt x="4" y="3"/>
                    </a:cubicBezTo>
                    <a:close/>
                    <a:moveTo>
                      <a:pt x="3" y="1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3" y="1"/>
                      <a:pt x="3" y="1"/>
                      <a:pt x="3" y="1"/>
                    </a:cubicBezTo>
                    <a:close/>
                    <a:moveTo>
                      <a:pt x="9" y="29"/>
                    </a:moveTo>
                    <a:cubicBezTo>
                      <a:pt x="2" y="26"/>
                      <a:pt x="2" y="26"/>
                      <a:pt x="2" y="26"/>
                    </a:cubicBezTo>
                    <a:cubicBezTo>
                      <a:pt x="1" y="25"/>
                      <a:pt x="1" y="24"/>
                      <a:pt x="1" y="22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9" y="29"/>
                      <a:pt x="9" y="29"/>
                      <a:pt x="9" y="29"/>
                    </a:cubicBezTo>
                    <a:close/>
                    <a:moveTo>
                      <a:pt x="6" y="15"/>
                    </a:moveTo>
                    <a:cubicBezTo>
                      <a:pt x="6" y="10"/>
                      <a:pt x="6" y="10"/>
                      <a:pt x="6" y="10"/>
                    </a:cubicBezTo>
                    <a:cubicBezTo>
                      <a:pt x="9" y="10"/>
                      <a:pt x="9" y="10"/>
                      <a:pt x="9" y="10"/>
                    </a:cubicBezTo>
                    <a:cubicBezTo>
                      <a:pt x="9" y="15"/>
                      <a:pt x="9" y="15"/>
                      <a:pt x="9" y="15"/>
                    </a:cubicBezTo>
                    <a:cubicBezTo>
                      <a:pt x="6" y="15"/>
                      <a:pt x="6" y="15"/>
                      <a:pt x="6" y="15"/>
                    </a:cubicBezTo>
                    <a:close/>
                    <a:moveTo>
                      <a:pt x="17" y="30"/>
                    </a:moveTo>
                    <a:cubicBezTo>
                      <a:pt x="14" y="31"/>
                      <a:pt x="14" y="31"/>
                      <a:pt x="14" y="31"/>
                    </a:cubicBezTo>
                    <a:cubicBezTo>
                      <a:pt x="14" y="31"/>
                      <a:pt x="14" y="31"/>
                      <a:pt x="14" y="31"/>
                    </a:cubicBezTo>
                    <a:cubicBezTo>
                      <a:pt x="14" y="32"/>
                      <a:pt x="13" y="32"/>
                      <a:pt x="13" y="32"/>
                    </a:cubicBezTo>
                    <a:cubicBezTo>
                      <a:pt x="13" y="32"/>
                      <a:pt x="13" y="32"/>
                      <a:pt x="12" y="31"/>
                    </a:cubicBezTo>
                    <a:cubicBezTo>
                      <a:pt x="9" y="30"/>
                      <a:pt x="9" y="30"/>
                      <a:pt x="9" y="30"/>
                    </a:cubicBezTo>
                    <a:cubicBezTo>
                      <a:pt x="9" y="16"/>
                      <a:pt x="9" y="16"/>
                      <a:pt x="9" y="16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7" y="30"/>
                      <a:pt x="17" y="30"/>
                      <a:pt x="17" y="30"/>
                    </a:cubicBezTo>
                    <a:close/>
                    <a:moveTo>
                      <a:pt x="17" y="15"/>
                    </a:moveTo>
                    <a:cubicBezTo>
                      <a:pt x="9" y="15"/>
                      <a:pt x="9" y="15"/>
                      <a:pt x="9" y="15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17" y="1"/>
                      <a:pt x="17" y="1"/>
                      <a:pt x="17" y="1"/>
                    </a:cubicBezTo>
                    <a:cubicBezTo>
                      <a:pt x="17" y="15"/>
                      <a:pt x="17" y="15"/>
                      <a:pt x="17" y="15"/>
                    </a:cubicBezTo>
                    <a:close/>
                    <a:moveTo>
                      <a:pt x="26" y="22"/>
                    </a:moveTo>
                    <a:cubicBezTo>
                      <a:pt x="26" y="24"/>
                      <a:pt x="25" y="25"/>
                      <a:pt x="24" y="26"/>
                    </a:cubicBezTo>
                    <a:cubicBezTo>
                      <a:pt x="18" y="29"/>
                      <a:pt x="18" y="29"/>
                      <a:pt x="18" y="29"/>
                    </a:cubicBezTo>
                    <a:cubicBezTo>
                      <a:pt x="18" y="16"/>
                      <a:pt x="18" y="16"/>
                      <a:pt x="18" y="16"/>
                    </a:cubicBezTo>
                    <a:cubicBezTo>
                      <a:pt x="26" y="16"/>
                      <a:pt x="26" y="16"/>
                      <a:pt x="26" y="16"/>
                    </a:cubicBezTo>
                    <a:cubicBezTo>
                      <a:pt x="26" y="22"/>
                      <a:pt x="26" y="22"/>
                      <a:pt x="26" y="22"/>
                    </a:cubicBezTo>
                    <a:close/>
                    <a:moveTo>
                      <a:pt x="26" y="15"/>
                    </a:moveTo>
                    <a:cubicBezTo>
                      <a:pt x="18" y="15"/>
                      <a:pt x="18" y="15"/>
                      <a:pt x="18" y="15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26" y="1"/>
                      <a:pt x="26" y="1"/>
                      <a:pt x="26" y="1"/>
                    </a:cubicBezTo>
                    <a:cubicBezTo>
                      <a:pt x="26" y="15"/>
                      <a:pt x="26" y="15"/>
                      <a:pt x="26" y="1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1" name="Freeform 8"/>
              <p:cNvSpPr>
                <a:spLocks/>
              </p:cNvSpPr>
              <p:nvPr/>
            </p:nvSpPr>
            <p:spPr bwMode="auto">
              <a:xfrm>
                <a:off x="1499394" y="2943176"/>
                <a:ext cx="90488" cy="101600"/>
              </a:xfrm>
              <a:custGeom>
                <a:avLst/>
                <a:gdLst>
                  <a:gd name="T0" fmla="*/ 7 w 8"/>
                  <a:gd name="T1" fmla="*/ 4 h 9"/>
                  <a:gd name="T2" fmla="*/ 7 w 8"/>
                  <a:gd name="T3" fmla="*/ 4 h 9"/>
                  <a:gd name="T4" fmla="*/ 7 w 8"/>
                  <a:gd name="T5" fmla="*/ 3 h 9"/>
                  <a:gd name="T6" fmla="*/ 6 w 8"/>
                  <a:gd name="T7" fmla="*/ 3 h 9"/>
                  <a:gd name="T8" fmla="*/ 6 w 8"/>
                  <a:gd name="T9" fmla="*/ 2 h 9"/>
                  <a:gd name="T10" fmla="*/ 6 w 8"/>
                  <a:gd name="T11" fmla="*/ 1 h 9"/>
                  <a:gd name="T12" fmla="*/ 7 w 8"/>
                  <a:gd name="T13" fmla="*/ 0 h 9"/>
                  <a:gd name="T14" fmla="*/ 6 w 8"/>
                  <a:gd name="T15" fmla="*/ 1 h 9"/>
                  <a:gd name="T16" fmla="*/ 5 w 8"/>
                  <a:gd name="T17" fmla="*/ 3 h 9"/>
                  <a:gd name="T18" fmla="*/ 4 w 8"/>
                  <a:gd name="T19" fmla="*/ 2 h 9"/>
                  <a:gd name="T20" fmla="*/ 3 w 8"/>
                  <a:gd name="T21" fmla="*/ 2 h 9"/>
                  <a:gd name="T22" fmla="*/ 3 w 8"/>
                  <a:gd name="T23" fmla="*/ 3 h 9"/>
                  <a:gd name="T24" fmla="*/ 3 w 8"/>
                  <a:gd name="T25" fmla="*/ 4 h 9"/>
                  <a:gd name="T26" fmla="*/ 2 w 8"/>
                  <a:gd name="T27" fmla="*/ 2 h 9"/>
                  <a:gd name="T28" fmla="*/ 2 w 8"/>
                  <a:gd name="T29" fmla="*/ 2 h 9"/>
                  <a:gd name="T30" fmla="*/ 0 w 8"/>
                  <a:gd name="T31" fmla="*/ 0 h 9"/>
                  <a:gd name="T32" fmla="*/ 1 w 8"/>
                  <a:gd name="T33" fmla="*/ 1 h 9"/>
                  <a:gd name="T34" fmla="*/ 0 w 8"/>
                  <a:gd name="T35" fmla="*/ 1 h 9"/>
                  <a:gd name="T36" fmla="*/ 1 w 8"/>
                  <a:gd name="T37" fmla="*/ 2 h 9"/>
                  <a:gd name="T38" fmla="*/ 0 w 8"/>
                  <a:gd name="T39" fmla="*/ 2 h 9"/>
                  <a:gd name="T40" fmla="*/ 0 w 8"/>
                  <a:gd name="T41" fmla="*/ 2 h 9"/>
                  <a:gd name="T42" fmla="*/ 0 w 8"/>
                  <a:gd name="T43" fmla="*/ 3 h 9"/>
                  <a:gd name="T44" fmla="*/ 0 w 8"/>
                  <a:gd name="T45" fmla="*/ 3 h 9"/>
                  <a:gd name="T46" fmla="*/ 0 w 8"/>
                  <a:gd name="T47" fmla="*/ 4 h 9"/>
                  <a:gd name="T48" fmla="*/ 2 w 8"/>
                  <a:gd name="T49" fmla="*/ 6 h 9"/>
                  <a:gd name="T50" fmla="*/ 2 w 8"/>
                  <a:gd name="T51" fmla="*/ 6 h 9"/>
                  <a:gd name="T52" fmla="*/ 3 w 8"/>
                  <a:gd name="T53" fmla="*/ 6 h 9"/>
                  <a:gd name="T54" fmla="*/ 2 w 8"/>
                  <a:gd name="T55" fmla="*/ 7 h 9"/>
                  <a:gd name="T56" fmla="*/ 3 w 8"/>
                  <a:gd name="T57" fmla="*/ 7 h 9"/>
                  <a:gd name="T58" fmla="*/ 3 w 8"/>
                  <a:gd name="T59" fmla="*/ 8 h 9"/>
                  <a:gd name="T60" fmla="*/ 4 w 8"/>
                  <a:gd name="T61" fmla="*/ 8 h 9"/>
                  <a:gd name="T62" fmla="*/ 4 w 8"/>
                  <a:gd name="T63" fmla="*/ 9 h 9"/>
                  <a:gd name="T64" fmla="*/ 5 w 8"/>
                  <a:gd name="T65" fmla="*/ 8 h 9"/>
                  <a:gd name="T66" fmla="*/ 6 w 8"/>
                  <a:gd name="T67" fmla="*/ 8 h 9"/>
                  <a:gd name="T68" fmla="*/ 5 w 8"/>
                  <a:gd name="T69" fmla="*/ 7 h 9"/>
                  <a:gd name="T70" fmla="*/ 6 w 8"/>
                  <a:gd name="T71" fmla="*/ 7 h 9"/>
                  <a:gd name="T72" fmla="*/ 6 w 8"/>
                  <a:gd name="T73" fmla="*/ 6 h 9"/>
                  <a:gd name="T74" fmla="*/ 6 w 8"/>
                  <a:gd name="T75" fmla="*/ 6 h 9"/>
                  <a:gd name="T76" fmla="*/ 7 w 8"/>
                  <a:gd name="T77" fmla="*/ 4 h 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8" h="9">
                    <a:moveTo>
                      <a:pt x="7" y="4"/>
                    </a:moveTo>
                    <a:cubicBezTo>
                      <a:pt x="7" y="4"/>
                      <a:pt x="6" y="4"/>
                      <a:pt x="7" y="4"/>
                    </a:cubicBezTo>
                    <a:cubicBezTo>
                      <a:pt x="7" y="4"/>
                      <a:pt x="7" y="3"/>
                      <a:pt x="7" y="3"/>
                    </a:cubicBezTo>
                    <a:cubicBezTo>
                      <a:pt x="7" y="3"/>
                      <a:pt x="7" y="3"/>
                      <a:pt x="6" y="3"/>
                    </a:cubicBezTo>
                    <a:cubicBezTo>
                      <a:pt x="8" y="1"/>
                      <a:pt x="7" y="2"/>
                      <a:pt x="6" y="2"/>
                    </a:cubicBezTo>
                    <a:cubicBezTo>
                      <a:pt x="7" y="1"/>
                      <a:pt x="7" y="1"/>
                      <a:pt x="6" y="1"/>
                    </a:cubicBezTo>
                    <a:cubicBezTo>
                      <a:pt x="7" y="1"/>
                      <a:pt x="7" y="0"/>
                      <a:pt x="7" y="0"/>
                    </a:cubicBezTo>
                    <a:cubicBezTo>
                      <a:pt x="6" y="1"/>
                      <a:pt x="6" y="0"/>
                      <a:pt x="6" y="1"/>
                    </a:cubicBezTo>
                    <a:cubicBezTo>
                      <a:pt x="6" y="2"/>
                      <a:pt x="5" y="3"/>
                      <a:pt x="5" y="3"/>
                    </a:cubicBezTo>
                    <a:cubicBezTo>
                      <a:pt x="5" y="4"/>
                      <a:pt x="5" y="2"/>
                      <a:pt x="4" y="2"/>
                    </a:cubicBezTo>
                    <a:cubicBezTo>
                      <a:pt x="4" y="2"/>
                      <a:pt x="3" y="2"/>
                      <a:pt x="3" y="2"/>
                    </a:cubicBezTo>
                    <a:cubicBezTo>
                      <a:pt x="3" y="2"/>
                      <a:pt x="3" y="3"/>
                      <a:pt x="3" y="3"/>
                    </a:cubicBezTo>
                    <a:cubicBezTo>
                      <a:pt x="3" y="3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1" y="0"/>
                      <a:pt x="0" y="0"/>
                    </a:cubicBezTo>
                    <a:cubicBezTo>
                      <a:pt x="0" y="0"/>
                      <a:pt x="1" y="0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1" y="1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4"/>
                    </a:cubicBezTo>
                    <a:cubicBezTo>
                      <a:pt x="0" y="5"/>
                      <a:pt x="1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2" y="6"/>
                      <a:pt x="3" y="5"/>
                      <a:pt x="3" y="6"/>
                    </a:cubicBezTo>
                    <a:cubicBezTo>
                      <a:pt x="3" y="6"/>
                      <a:pt x="2" y="6"/>
                      <a:pt x="2" y="7"/>
                    </a:cubicBezTo>
                    <a:cubicBezTo>
                      <a:pt x="2" y="7"/>
                      <a:pt x="3" y="7"/>
                      <a:pt x="3" y="7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3" y="9"/>
                      <a:pt x="4" y="8"/>
                      <a:pt x="4" y="8"/>
                    </a:cubicBezTo>
                    <a:cubicBezTo>
                      <a:pt x="4" y="8"/>
                      <a:pt x="4" y="9"/>
                      <a:pt x="4" y="9"/>
                    </a:cubicBezTo>
                    <a:cubicBezTo>
                      <a:pt x="5" y="9"/>
                      <a:pt x="5" y="8"/>
                      <a:pt x="5" y="8"/>
                    </a:cubicBezTo>
                    <a:cubicBezTo>
                      <a:pt x="5" y="8"/>
                      <a:pt x="6" y="9"/>
                      <a:pt x="6" y="8"/>
                    </a:cubicBezTo>
                    <a:cubicBezTo>
                      <a:pt x="6" y="8"/>
                      <a:pt x="5" y="8"/>
                      <a:pt x="5" y="7"/>
                    </a:cubicBezTo>
                    <a:cubicBezTo>
                      <a:pt x="5" y="7"/>
                      <a:pt x="6" y="7"/>
                      <a:pt x="6" y="7"/>
                    </a:cubicBezTo>
                    <a:cubicBezTo>
                      <a:pt x="6" y="6"/>
                      <a:pt x="6" y="7"/>
                      <a:pt x="6" y="6"/>
                    </a:cubicBezTo>
                    <a:cubicBezTo>
                      <a:pt x="6" y="6"/>
                      <a:pt x="5" y="5"/>
                      <a:pt x="6" y="6"/>
                    </a:cubicBezTo>
                    <a:cubicBezTo>
                      <a:pt x="7" y="6"/>
                      <a:pt x="7" y="4"/>
                      <a:pt x="7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2" name="Oval 9"/>
              <p:cNvSpPr>
                <a:spLocks noChangeArrowheads="1"/>
              </p:cNvSpPr>
              <p:nvPr/>
            </p:nvSpPr>
            <p:spPr bwMode="auto">
              <a:xfrm>
                <a:off x="1894681" y="3033663"/>
                <a:ext cx="11113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3" name="Oval 10"/>
              <p:cNvSpPr>
                <a:spLocks noChangeArrowheads="1"/>
              </p:cNvSpPr>
              <p:nvPr/>
            </p:nvSpPr>
            <p:spPr bwMode="auto">
              <a:xfrm>
                <a:off x="1848644" y="3055888"/>
                <a:ext cx="23813" cy="222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4" name="Oval 11"/>
              <p:cNvSpPr>
                <a:spLocks noChangeArrowheads="1"/>
              </p:cNvSpPr>
              <p:nvPr/>
            </p:nvSpPr>
            <p:spPr bwMode="auto">
              <a:xfrm>
                <a:off x="1375569" y="3113038"/>
                <a:ext cx="22225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5" name="Oval 12"/>
              <p:cNvSpPr>
                <a:spLocks noChangeArrowheads="1"/>
              </p:cNvSpPr>
              <p:nvPr/>
            </p:nvSpPr>
            <p:spPr bwMode="auto">
              <a:xfrm>
                <a:off x="1410494" y="3113038"/>
                <a:ext cx="22225" cy="222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6" name="Freeform 13"/>
              <p:cNvSpPr>
                <a:spLocks/>
              </p:cNvSpPr>
              <p:nvPr/>
            </p:nvSpPr>
            <p:spPr bwMode="auto">
              <a:xfrm>
                <a:off x="2255044" y="2705051"/>
                <a:ext cx="33338" cy="79375"/>
              </a:xfrm>
              <a:custGeom>
                <a:avLst/>
                <a:gdLst>
                  <a:gd name="T0" fmla="*/ 1 w 3"/>
                  <a:gd name="T1" fmla="*/ 1 h 7"/>
                  <a:gd name="T2" fmla="*/ 2 w 3"/>
                  <a:gd name="T3" fmla="*/ 7 h 7"/>
                  <a:gd name="T4" fmla="*/ 1 w 3"/>
                  <a:gd name="T5" fmla="*/ 6 h 7"/>
                  <a:gd name="T6" fmla="*/ 1 w 3"/>
                  <a:gd name="T7" fmla="*/ 0 h 7"/>
                  <a:gd name="T8" fmla="*/ 1 w 3"/>
                  <a:gd name="T9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7">
                    <a:moveTo>
                      <a:pt x="1" y="1"/>
                    </a:moveTo>
                    <a:cubicBezTo>
                      <a:pt x="3" y="3"/>
                      <a:pt x="3" y="5"/>
                      <a:pt x="2" y="7"/>
                    </a:cubicBezTo>
                    <a:cubicBezTo>
                      <a:pt x="1" y="7"/>
                      <a:pt x="2" y="6"/>
                      <a:pt x="1" y="6"/>
                    </a:cubicBezTo>
                    <a:cubicBezTo>
                      <a:pt x="1" y="4"/>
                      <a:pt x="0" y="2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7" name="Freeform 14"/>
              <p:cNvSpPr>
                <a:spLocks/>
              </p:cNvSpPr>
              <p:nvPr/>
            </p:nvSpPr>
            <p:spPr bwMode="auto">
              <a:xfrm>
                <a:off x="992981" y="2716163"/>
                <a:ext cx="33338" cy="68263"/>
              </a:xfrm>
              <a:custGeom>
                <a:avLst/>
                <a:gdLst>
                  <a:gd name="T0" fmla="*/ 3 w 3"/>
                  <a:gd name="T1" fmla="*/ 2 h 6"/>
                  <a:gd name="T2" fmla="*/ 3 w 3"/>
                  <a:gd name="T3" fmla="*/ 6 h 6"/>
                  <a:gd name="T4" fmla="*/ 2 w 3"/>
                  <a:gd name="T5" fmla="*/ 6 h 6"/>
                  <a:gd name="T6" fmla="*/ 1 w 3"/>
                  <a:gd name="T7" fmla="*/ 0 h 6"/>
                  <a:gd name="T8" fmla="*/ 1 w 3"/>
                  <a:gd name="T9" fmla="*/ 0 h 6"/>
                  <a:gd name="T10" fmla="*/ 3 w 3"/>
                  <a:gd name="T11" fmla="*/ 2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6">
                    <a:moveTo>
                      <a:pt x="3" y="2"/>
                    </a:moveTo>
                    <a:cubicBezTo>
                      <a:pt x="2" y="3"/>
                      <a:pt x="2" y="5"/>
                      <a:pt x="3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0" y="4"/>
                      <a:pt x="1" y="2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1"/>
                      <a:pt x="3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8" name="Freeform 15"/>
              <p:cNvSpPr>
                <a:spLocks/>
              </p:cNvSpPr>
              <p:nvPr/>
            </p:nvSpPr>
            <p:spPr bwMode="auto">
              <a:xfrm>
                <a:off x="2288381" y="2738388"/>
                <a:ext cx="34925" cy="22225"/>
              </a:xfrm>
              <a:custGeom>
                <a:avLst/>
                <a:gdLst>
                  <a:gd name="T0" fmla="*/ 2 w 3"/>
                  <a:gd name="T1" fmla="*/ 0 h 2"/>
                  <a:gd name="T2" fmla="*/ 2 w 3"/>
                  <a:gd name="T3" fmla="*/ 2 h 2"/>
                  <a:gd name="T4" fmla="*/ 1 w 3"/>
                  <a:gd name="T5" fmla="*/ 1 h 2"/>
                  <a:gd name="T6" fmla="*/ 1 w 3"/>
                  <a:gd name="T7" fmla="*/ 0 h 2"/>
                  <a:gd name="T8" fmla="*/ 2 w 3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2">
                    <a:moveTo>
                      <a:pt x="2" y="0"/>
                    </a:moveTo>
                    <a:cubicBezTo>
                      <a:pt x="3" y="1"/>
                      <a:pt x="2" y="1"/>
                      <a:pt x="2" y="2"/>
                    </a:cubicBezTo>
                    <a:cubicBezTo>
                      <a:pt x="1" y="2"/>
                      <a:pt x="1" y="1"/>
                      <a:pt x="1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39" name="Freeform 16"/>
              <p:cNvSpPr>
                <a:spLocks/>
              </p:cNvSpPr>
              <p:nvPr/>
            </p:nvSpPr>
            <p:spPr bwMode="auto">
              <a:xfrm>
                <a:off x="970756" y="2760613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0" name="Freeform 17"/>
              <p:cNvSpPr>
                <a:spLocks/>
              </p:cNvSpPr>
              <p:nvPr/>
            </p:nvSpPr>
            <p:spPr bwMode="auto">
              <a:xfrm>
                <a:off x="2312194" y="2771726"/>
                <a:ext cx="22225" cy="12700"/>
              </a:xfrm>
              <a:custGeom>
                <a:avLst/>
                <a:gdLst>
                  <a:gd name="T0" fmla="*/ 2 w 2"/>
                  <a:gd name="T1" fmla="*/ 0 h 1"/>
                  <a:gd name="T2" fmla="*/ 2 w 2"/>
                  <a:gd name="T3" fmla="*/ 1 h 1"/>
                  <a:gd name="T4" fmla="*/ 1 w 2"/>
                  <a:gd name="T5" fmla="*/ 1 h 1"/>
                  <a:gd name="T6" fmla="*/ 0 w 2"/>
                  <a:gd name="T7" fmla="*/ 1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0"/>
                      <a:pt x="2" y="1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1" name="Freeform 18"/>
              <p:cNvSpPr>
                <a:spLocks/>
              </p:cNvSpPr>
              <p:nvPr/>
            </p:nvSpPr>
            <p:spPr bwMode="auto">
              <a:xfrm>
                <a:off x="2288381" y="2771726"/>
                <a:ext cx="23813" cy="23813"/>
              </a:xfrm>
              <a:custGeom>
                <a:avLst/>
                <a:gdLst>
                  <a:gd name="T0" fmla="*/ 1 w 2"/>
                  <a:gd name="T1" fmla="*/ 0 h 2"/>
                  <a:gd name="T2" fmla="*/ 2 w 2"/>
                  <a:gd name="T3" fmla="*/ 1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1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1" y="0"/>
                    </a:moveTo>
                    <a:cubicBezTo>
                      <a:pt x="2" y="0"/>
                      <a:pt x="2" y="1"/>
                      <a:pt x="2" y="1"/>
                    </a:cubicBezTo>
                    <a:cubicBezTo>
                      <a:pt x="1" y="1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2" name="Freeform 19"/>
              <p:cNvSpPr>
                <a:spLocks/>
              </p:cNvSpPr>
              <p:nvPr/>
            </p:nvSpPr>
            <p:spPr bwMode="auto">
              <a:xfrm>
                <a:off x="2243931" y="2771726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1"/>
                      <a:pt x="1" y="0"/>
                    </a:cubicBezTo>
                    <a:cubicBezTo>
                      <a:pt x="2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3" name="Freeform 20"/>
              <p:cNvSpPr>
                <a:spLocks/>
              </p:cNvSpPr>
              <p:nvPr/>
            </p:nvSpPr>
            <p:spPr bwMode="auto">
              <a:xfrm>
                <a:off x="1026319" y="2771726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4" name="Freeform 21"/>
              <p:cNvSpPr>
                <a:spLocks/>
              </p:cNvSpPr>
              <p:nvPr/>
            </p:nvSpPr>
            <p:spPr bwMode="auto">
              <a:xfrm>
                <a:off x="992981" y="2771726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1 w 2"/>
                  <a:gd name="T5" fmla="*/ 2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5" name="Freeform 22"/>
              <p:cNvSpPr>
                <a:spLocks/>
              </p:cNvSpPr>
              <p:nvPr/>
            </p:nvSpPr>
            <p:spPr bwMode="auto">
              <a:xfrm>
                <a:off x="2120106" y="2784426"/>
                <a:ext cx="33338" cy="66675"/>
              </a:xfrm>
              <a:custGeom>
                <a:avLst/>
                <a:gdLst>
                  <a:gd name="T0" fmla="*/ 2 w 3"/>
                  <a:gd name="T1" fmla="*/ 0 h 6"/>
                  <a:gd name="T2" fmla="*/ 3 w 3"/>
                  <a:gd name="T3" fmla="*/ 4 h 6"/>
                  <a:gd name="T4" fmla="*/ 2 w 3"/>
                  <a:gd name="T5" fmla="*/ 6 h 6"/>
                  <a:gd name="T6" fmla="*/ 1 w 3"/>
                  <a:gd name="T7" fmla="*/ 5 h 6"/>
                  <a:gd name="T8" fmla="*/ 1 w 3"/>
                  <a:gd name="T9" fmla="*/ 0 h 6"/>
                  <a:gd name="T10" fmla="*/ 2 w 3"/>
                  <a:gd name="T11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6">
                    <a:moveTo>
                      <a:pt x="2" y="0"/>
                    </a:moveTo>
                    <a:cubicBezTo>
                      <a:pt x="2" y="1"/>
                      <a:pt x="3" y="3"/>
                      <a:pt x="3" y="4"/>
                    </a:cubicBezTo>
                    <a:cubicBezTo>
                      <a:pt x="3" y="5"/>
                      <a:pt x="3" y="6"/>
                      <a:pt x="2" y="6"/>
                    </a:cubicBezTo>
                    <a:cubicBezTo>
                      <a:pt x="2" y="6"/>
                      <a:pt x="2" y="5"/>
                      <a:pt x="1" y="5"/>
                    </a:cubicBezTo>
                    <a:cubicBezTo>
                      <a:pt x="0" y="3"/>
                      <a:pt x="1" y="1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6" name="Freeform 23"/>
              <p:cNvSpPr>
                <a:spLocks/>
              </p:cNvSpPr>
              <p:nvPr/>
            </p:nvSpPr>
            <p:spPr bwMode="auto">
              <a:xfrm>
                <a:off x="970756" y="278442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1" y="0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7" name="Freeform 24"/>
              <p:cNvSpPr>
                <a:spLocks/>
              </p:cNvSpPr>
              <p:nvPr/>
            </p:nvSpPr>
            <p:spPr bwMode="auto">
              <a:xfrm>
                <a:off x="2199481" y="2784426"/>
                <a:ext cx="33338" cy="79375"/>
              </a:xfrm>
              <a:custGeom>
                <a:avLst/>
                <a:gdLst>
                  <a:gd name="T0" fmla="*/ 2 w 3"/>
                  <a:gd name="T1" fmla="*/ 2 h 7"/>
                  <a:gd name="T2" fmla="*/ 2 w 3"/>
                  <a:gd name="T3" fmla="*/ 7 h 7"/>
                  <a:gd name="T4" fmla="*/ 2 w 3"/>
                  <a:gd name="T5" fmla="*/ 7 h 7"/>
                  <a:gd name="T6" fmla="*/ 0 w 3"/>
                  <a:gd name="T7" fmla="*/ 3 h 7"/>
                  <a:gd name="T8" fmla="*/ 1 w 3"/>
                  <a:gd name="T9" fmla="*/ 1 h 7"/>
                  <a:gd name="T10" fmla="*/ 1 w 3"/>
                  <a:gd name="T11" fmla="*/ 1 h 7"/>
                  <a:gd name="T12" fmla="*/ 2 w 3"/>
                  <a:gd name="T13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2"/>
                    </a:moveTo>
                    <a:cubicBezTo>
                      <a:pt x="3" y="4"/>
                      <a:pt x="3" y="5"/>
                      <a:pt x="2" y="7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1" y="6"/>
                      <a:pt x="1" y="5"/>
                      <a:pt x="0" y="3"/>
                    </a:cubicBezTo>
                    <a:cubicBezTo>
                      <a:pt x="0" y="2"/>
                      <a:pt x="0" y="1"/>
                      <a:pt x="1" y="1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1" y="1"/>
                      <a:pt x="2" y="2"/>
                      <a:pt x="2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8" name="Freeform 25"/>
              <p:cNvSpPr>
                <a:spLocks/>
              </p:cNvSpPr>
              <p:nvPr/>
            </p:nvSpPr>
            <p:spPr bwMode="auto">
              <a:xfrm>
                <a:off x="2266156" y="279553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49" name="Freeform 26"/>
              <p:cNvSpPr>
                <a:spLocks/>
              </p:cNvSpPr>
              <p:nvPr/>
            </p:nvSpPr>
            <p:spPr bwMode="auto">
              <a:xfrm>
                <a:off x="992981" y="28066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0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0" name="Freeform 27"/>
              <p:cNvSpPr>
                <a:spLocks/>
              </p:cNvSpPr>
              <p:nvPr/>
            </p:nvSpPr>
            <p:spPr bwMode="auto">
              <a:xfrm>
                <a:off x="1015206" y="28066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1"/>
                      <a:pt x="1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1" name="Freeform 28"/>
              <p:cNvSpPr>
                <a:spLocks/>
              </p:cNvSpPr>
              <p:nvPr/>
            </p:nvSpPr>
            <p:spPr bwMode="auto">
              <a:xfrm>
                <a:off x="2243931" y="2817763"/>
                <a:ext cx="55563" cy="57150"/>
              </a:xfrm>
              <a:custGeom>
                <a:avLst/>
                <a:gdLst>
                  <a:gd name="T0" fmla="*/ 5 w 5"/>
                  <a:gd name="T1" fmla="*/ 0 h 5"/>
                  <a:gd name="T2" fmla="*/ 4 w 5"/>
                  <a:gd name="T3" fmla="*/ 1 h 5"/>
                  <a:gd name="T4" fmla="*/ 1 w 5"/>
                  <a:gd name="T5" fmla="*/ 4 h 5"/>
                  <a:gd name="T6" fmla="*/ 0 w 5"/>
                  <a:gd name="T7" fmla="*/ 5 h 5"/>
                  <a:gd name="T8" fmla="*/ 2 w 5"/>
                  <a:gd name="T9" fmla="*/ 2 h 5"/>
                  <a:gd name="T10" fmla="*/ 5 w 5"/>
                  <a:gd name="T1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5">
                    <a:moveTo>
                      <a:pt x="5" y="0"/>
                    </a:moveTo>
                    <a:cubicBezTo>
                      <a:pt x="5" y="0"/>
                      <a:pt x="4" y="1"/>
                      <a:pt x="4" y="1"/>
                    </a:cubicBezTo>
                    <a:cubicBezTo>
                      <a:pt x="4" y="3"/>
                      <a:pt x="3" y="4"/>
                      <a:pt x="1" y="4"/>
                    </a:cubicBezTo>
                    <a:cubicBezTo>
                      <a:pt x="1" y="4"/>
                      <a:pt x="1" y="5"/>
                      <a:pt x="0" y="5"/>
                    </a:cubicBezTo>
                    <a:cubicBezTo>
                      <a:pt x="0" y="4"/>
                      <a:pt x="1" y="3"/>
                      <a:pt x="2" y="2"/>
                    </a:cubicBezTo>
                    <a:cubicBezTo>
                      <a:pt x="3" y="1"/>
                      <a:pt x="4" y="0"/>
                      <a:pt x="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2" name="Freeform 29"/>
              <p:cNvSpPr>
                <a:spLocks/>
              </p:cNvSpPr>
              <p:nvPr/>
            </p:nvSpPr>
            <p:spPr bwMode="auto">
              <a:xfrm>
                <a:off x="970756" y="2817763"/>
                <a:ext cx="55563" cy="46038"/>
              </a:xfrm>
              <a:custGeom>
                <a:avLst/>
                <a:gdLst>
                  <a:gd name="T0" fmla="*/ 3 w 5"/>
                  <a:gd name="T1" fmla="*/ 2 h 4"/>
                  <a:gd name="T2" fmla="*/ 5 w 5"/>
                  <a:gd name="T3" fmla="*/ 4 h 4"/>
                  <a:gd name="T4" fmla="*/ 5 w 5"/>
                  <a:gd name="T5" fmla="*/ 4 h 4"/>
                  <a:gd name="T6" fmla="*/ 0 w 5"/>
                  <a:gd name="T7" fmla="*/ 0 h 4"/>
                  <a:gd name="T8" fmla="*/ 1 w 5"/>
                  <a:gd name="T9" fmla="*/ 0 h 4"/>
                  <a:gd name="T10" fmla="*/ 3 w 5"/>
                  <a:gd name="T11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4">
                    <a:moveTo>
                      <a:pt x="3" y="2"/>
                    </a:moveTo>
                    <a:cubicBezTo>
                      <a:pt x="4" y="2"/>
                      <a:pt x="4" y="3"/>
                      <a:pt x="5" y="4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2" y="4"/>
                      <a:pt x="1" y="2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1"/>
                      <a:pt x="3" y="1"/>
                      <a:pt x="3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3" name="Freeform 30"/>
              <p:cNvSpPr>
                <a:spLocks/>
              </p:cNvSpPr>
              <p:nvPr/>
            </p:nvSpPr>
            <p:spPr bwMode="auto">
              <a:xfrm>
                <a:off x="2266156" y="2839988"/>
                <a:ext cx="46038" cy="68263"/>
              </a:xfrm>
              <a:custGeom>
                <a:avLst/>
                <a:gdLst>
                  <a:gd name="T0" fmla="*/ 4 w 4"/>
                  <a:gd name="T1" fmla="*/ 0 h 6"/>
                  <a:gd name="T2" fmla="*/ 1 w 4"/>
                  <a:gd name="T3" fmla="*/ 5 h 6"/>
                  <a:gd name="T4" fmla="*/ 0 w 4"/>
                  <a:gd name="T5" fmla="*/ 6 h 6"/>
                  <a:gd name="T6" fmla="*/ 4 w 4"/>
                  <a:gd name="T7" fmla="*/ 0 h 6"/>
                  <a:gd name="T8" fmla="*/ 4 w 4"/>
                  <a:gd name="T9" fmla="*/ 0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6">
                    <a:moveTo>
                      <a:pt x="4" y="0"/>
                    </a:moveTo>
                    <a:cubicBezTo>
                      <a:pt x="4" y="2"/>
                      <a:pt x="3" y="4"/>
                      <a:pt x="1" y="5"/>
                    </a:cubicBezTo>
                    <a:cubicBezTo>
                      <a:pt x="1" y="5"/>
                      <a:pt x="0" y="6"/>
                      <a:pt x="0" y="6"/>
                    </a:cubicBezTo>
                    <a:cubicBezTo>
                      <a:pt x="0" y="4"/>
                      <a:pt x="2" y="2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4" name="Freeform 31"/>
              <p:cNvSpPr>
                <a:spLocks/>
              </p:cNvSpPr>
              <p:nvPr/>
            </p:nvSpPr>
            <p:spPr bwMode="auto">
              <a:xfrm>
                <a:off x="2186781" y="2851101"/>
                <a:ext cx="23813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5" name="Freeform 32"/>
              <p:cNvSpPr>
                <a:spLocks/>
              </p:cNvSpPr>
              <p:nvPr/>
            </p:nvSpPr>
            <p:spPr bwMode="auto">
              <a:xfrm>
                <a:off x="935831" y="2851101"/>
                <a:ext cx="68263" cy="46038"/>
              </a:xfrm>
              <a:custGeom>
                <a:avLst/>
                <a:gdLst>
                  <a:gd name="T0" fmla="*/ 4 w 6"/>
                  <a:gd name="T1" fmla="*/ 1 h 4"/>
                  <a:gd name="T2" fmla="*/ 6 w 6"/>
                  <a:gd name="T3" fmla="*/ 3 h 4"/>
                  <a:gd name="T4" fmla="*/ 4 w 6"/>
                  <a:gd name="T5" fmla="*/ 3 h 4"/>
                  <a:gd name="T6" fmla="*/ 0 w 6"/>
                  <a:gd name="T7" fmla="*/ 1 h 4"/>
                  <a:gd name="T8" fmla="*/ 1 w 6"/>
                  <a:gd name="T9" fmla="*/ 0 h 4"/>
                  <a:gd name="T10" fmla="*/ 4 w 6"/>
                  <a:gd name="T11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4">
                    <a:moveTo>
                      <a:pt x="4" y="1"/>
                    </a:moveTo>
                    <a:cubicBezTo>
                      <a:pt x="4" y="2"/>
                      <a:pt x="5" y="2"/>
                      <a:pt x="6" y="3"/>
                    </a:cubicBezTo>
                    <a:cubicBezTo>
                      <a:pt x="5" y="4"/>
                      <a:pt x="5" y="3"/>
                      <a:pt x="4" y="3"/>
                    </a:cubicBezTo>
                    <a:cubicBezTo>
                      <a:pt x="2" y="3"/>
                      <a:pt x="1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2" y="0"/>
                      <a:pt x="3" y="1"/>
                      <a:pt x="4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6" name="Freeform 33"/>
              <p:cNvSpPr>
                <a:spLocks/>
              </p:cNvSpPr>
              <p:nvPr/>
            </p:nvSpPr>
            <p:spPr bwMode="auto">
              <a:xfrm>
                <a:off x="858044" y="2522488"/>
                <a:ext cx="720725" cy="681038"/>
              </a:xfrm>
              <a:custGeom>
                <a:avLst/>
                <a:gdLst>
                  <a:gd name="T0" fmla="*/ 53 w 64"/>
                  <a:gd name="T1" fmla="*/ 18 h 60"/>
                  <a:gd name="T2" fmla="*/ 52 w 64"/>
                  <a:gd name="T3" fmla="*/ 18 h 60"/>
                  <a:gd name="T4" fmla="*/ 51 w 64"/>
                  <a:gd name="T5" fmla="*/ 13 h 60"/>
                  <a:gd name="T6" fmla="*/ 53 w 64"/>
                  <a:gd name="T7" fmla="*/ 6 h 60"/>
                  <a:gd name="T8" fmla="*/ 51 w 64"/>
                  <a:gd name="T9" fmla="*/ 4 h 60"/>
                  <a:gd name="T10" fmla="*/ 51 w 64"/>
                  <a:gd name="T11" fmla="*/ 0 h 60"/>
                  <a:gd name="T12" fmla="*/ 46 w 64"/>
                  <a:gd name="T13" fmla="*/ 1 h 60"/>
                  <a:gd name="T14" fmla="*/ 44 w 64"/>
                  <a:gd name="T15" fmla="*/ 1 h 60"/>
                  <a:gd name="T16" fmla="*/ 46 w 64"/>
                  <a:gd name="T17" fmla="*/ 6 h 60"/>
                  <a:gd name="T18" fmla="*/ 35 w 64"/>
                  <a:gd name="T19" fmla="*/ 27 h 60"/>
                  <a:gd name="T20" fmla="*/ 29 w 64"/>
                  <a:gd name="T21" fmla="*/ 39 h 60"/>
                  <a:gd name="T22" fmla="*/ 18 w 64"/>
                  <a:gd name="T23" fmla="*/ 32 h 60"/>
                  <a:gd name="T24" fmla="*/ 19 w 64"/>
                  <a:gd name="T25" fmla="*/ 23 h 60"/>
                  <a:gd name="T26" fmla="*/ 17 w 64"/>
                  <a:gd name="T27" fmla="*/ 31 h 60"/>
                  <a:gd name="T28" fmla="*/ 17 w 64"/>
                  <a:gd name="T29" fmla="*/ 33 h 60"/>
                  <a:gd name="T30" fmla="*/ 7 w 64"/>
                  <a:gd name="T31" fmla="*/ 35 h 60"/>
                  <a:gd name="T32" fmla="*/ 10 w 64"/>
                  <a:gd name="T33" fmla="*/ 35 h 60"/>
                  <a:gd name="T34" fmla="*/ 14 w 64"/>
                  <a:gd name="T35" fmla="*/ 34 h 60"/>
                  <a:gd name="T36" fmla="*/ 23 w 64"/>
                  <a:gd name="T37" fmla="*/ 37 h 60"/>
                  <a:gd name="T38" fmla="*/ 20 w 64"/>
                  <a:gd name="T39" fmla="*/ 38 h 60"/>
                  <a:gd name="T40" fmla="*/ 18 w 64"/>
                  <a:gd name="T41" fmla="*/ 44 h 60"/>
                  <a:gd name="T42" fmla="*/ 19 w 64"/>
                  <a:gd name="T43" fmla="*/ 40 h 60"/>
                  <a:gd name="T44" fmla="*/ 29 w 64"/>
                  <a:gd name="T45" fmla="*/ 40 h 60"/>
                  <a:gd name="T46" fmla="*/ 26 w 64"/>
                  <a:gd name="T47" fmla="*/ 47 h 60"/>
                  <a:gd name="T48" fmla="*/ 12 w 64"/>
                  <a:gd name="T49" fmla="*/ 51 h 60"/>
                  <a:gd name="T50" fmla="*/ 28 w 64"/>
                  <a:gd name="T51" fmla="*/ 47 h 60"/>
                  <a:gd name="T52" fmla="*/ 26 w 64"/>
                  <a:gd name="T53" fmla="*/ 51 h 60"/>
                  <a:gd name="T54" fmla="*/ 24 w 64"/>
                  <a:gd name="T55" fmla="*/ 50 h 60"/>
                  <a:gd name="T56" fmla="*/ 26 w 64"/>
                  <a:gd name="T57" fmla="*/ 51 h 60"/>
                  <a:gd name="T58" fmla="*/ 19 w 64"/>
                  <a:gd name="T59" fmla="*/ 55 h 60"/>
                  <a:gd name="T60" fmla="*/ 23 w 64"/>
                  <a:gd name="T61" fmla="*/ 55 h 60"/>
                  <a:gd name="T62" fmla="*/ 27 w 64"/>
                  <a:gd name="T63" fmla="*/ 53 h 60"/>
                  <a:gd name="T64" fmla="*/ 25 w 64"/>
                  <a:gd name="T65" fmla="*/ 54 h 60"/>
                  <a:gd name="T66" fmla="*/ 21 w 64"/>
                  <a:gd name="T67" fmla="*/ 56 h 60"/>
                  <a:gd name="T68" fmla="*/ 6 w 64"/>
                  <a:gd name="T69" fmla="*/ 57 h 60"/>
                  <a:gd name="T70" fmla="*/ 1 w 64"/>
                  <a:gd name="T71" fmla="*/ 58 h 60"/>
                  <a:gd name="T72" fmla="*/ 26 w 64"/>
                  <a:gd name="T73" fmla="*/ 59 h 60"/>
                  <a:gd name="T74" fmla="*/ 35 w 64"/>
                  <a:gd name="T75" fmla="*/ 52 h 60"/>
                  <a:gd name="T76" fmla="*/ 39 w 64"/>
                  <a:gd name="T77" fmla="*/ 47 h 60"/>
                  <a:gd name="T78" fmla="*/ 38 w 64"/>
                  <a:gd name="T79" fmla="*/ 58 h 60"/>
                  <a:gd name="T80" fmla="*/ 57 w 64"/>
                  <a:gd name="T81" fmla="*/ 59 h 60"/>
                  <a:gd name="T82" fmla="*/ 60 w 64"/>
                  <a:gd name="T83" fmla="*/ 59 h 60"/>
                  <a:gd name="T84" fmla="*/ 58 w 64"/>
                  <a:gd name="T85" fmla="*/ 57 h 60"/>
                  <a:gd name="T86" fmla="*/ 43 w 64"/>
                  <a:gd name="T87" fmla="*/ 56 h 60"/>
                  <a:gd name="T88" fmla="*/ 46 w 64"/>
                  <a:gd name="T89" fmla="*/ 44 h 60"/>
                  <a:gd name="T90" fmla="*/ 46 w 64"/>
                  <a:gd name="T91" fmla="*/ 38 h 60"/>
                  <a:gd name="T92" fmla="*/ 49 w 64"/>
                  <a:gd name="T93" fmla="*/ 32 h 60"/>
                  <a:gd name="T94" fmla="*/ 53 w 64"/>
                  <a:gd name="T95" fmla="*/ 32 h 60"/>
                  <a:gd name="T96" fmla="*/ 54 w 64"/>
                  <a:gd name="T97" fmla="*/ 36 h 60"/>
                  <a:gd name="T98" fmla="*/ 54 w 64"/>
                  <a:gd name="T99" fmla="*/ 29 h 60"/>
                  <a:gd name="T100" fmla="*/ 51 w 64"/>
                  <a:gd name="T101" fmla="*/ 25 h 60"/>
                  <a:gd name="T102" fmla="*/ 53 w 64"/>
                  <a:gd name="T103" fmla="*/ 23 h 60"/>
                  <a:gd name="T104" fmla="*/ 54 w 64"/>
                  <a:gd name="T105" fmla="*/ 18 h 60"/>
                  <a:gd name="T106" fmla="*/ 60 w 64"/>
                  <a:gd name="T107" fmla="*/ 19 h 60"/>
                  <a:gd name="T108" fmla="*/ 64 w 64"/>
                  <a:gd name="T109" fmla="*/ 18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64" h="60">
                    <a:moveTo>
                      <a:pt x="60" y="16"/>
                    </a:moveTo>
                    <a:cubicBezTo>
                      <a:pt x="58" y="15"/>
                      <a:pt x="56" y="18"/>
                      <a:pt x="53" y="18"/>
                    </a:cubicBezTo>
                    <a:cubicBezTo>
                      <a:pt x="53" y="18"/>
                      <a:pt x="53" y="18"/>
                      <a:pt x="53" y="18"/>
                    </a:cubicBezTo>
                    <a:cubicBezTo>
                      <a:pt x="53" y="18"/>
                      <a:pt x="52" y="18"/>
                      <a:pt x="52" y="18"/>
                    </a:cubicBezTo>
                    <a:cubicBezTo>
                      <a:pt x="52" y="17"/>
                      <a:pt x="52" y="16"/>
                      <a:pt x="52" y="15"/>
                    </a:cubicBezTo>
                    <a:cubicBezTo>
                      <a:pt x="51" y="15"/>
                      <a:pt x="51" y="14"/>
                      <a:pt x="51" y="13"/>
                    </a:cubicBezTo>
                    <a:cubicBezTo>
                      <a:pt x="50" y="9"/>
                      <a:pt x="55" y="12"/>
                      <a:pt x="56" y="10"/>
                    </a:cubicBezTo>
                    <a:cubicBezTo>
                      <a:pt x="57" y="8"/>
                      <a:pt x="54" y="8"/>
                      <a:pt x="53" y="6"/>
                    </a:cubicBezTo>
                    <a:cubicBezTo>
                      <a:pt x="53" y="6"/>
                      <a:pt x="53" y="6"/>
                      <a:pt x="53" y="6"/>
                    </a:cubicBezTo>
                    <a:cubicBezTo>
                      <a:pt x="53" y="5"/>
                      <a:pt x="52" y="5"/>
                      <a:pt x="51" y="4"/>
                    </a:cubicBezTo>
                    <a:cubicBezTo>
                      <a:pt x="52" y="3"/>
                      <a:pt x="52" y="1"/>
                      <a:pt x="52" y="0"/>
                    </a:cubicBezTo>
                    <a:cubicBezTo>
                      <a:pt x="51" y="0"/>
                      <a:pt x="51" y="0"/>
                      <a:pt x="51" y="0"/>
                    </a:cubicBezTo>
                    <a:cubicBezTo>
                      <a:pt x="50" y="1"/>
                      <a:pt x="49" y="2"/>
                      <a:pt x="49" y="3"/>
                    </a:cubicBezTo>
                    <a:cubicBezTo>
                      <a:pt x="48" y="2"/>
                      <a:pt x="47" y="2"/>
                      <a:pt x="46" y="1"/>
                    </a:cubicBezTo>
                    <a:cubicBezTo>
                      <a:pt x="45" y="1"/>
                      <a:pt x="44" y="0"/>
                      <a:pt x="44" y="0"/>
                    </a:cubicBezTo>
                    <a:cubicBezTo>
                      <a:pt x="44" y="1"/>
                      <a:pt x="44" y="1"/>
                      <a:pt x="44" y="1"/>
                    </a:cubicBezTo>
                    <a:cubicBezTo>
                      <a:pt x="44" y="3"/>
                      <a:pt x="45" y="4"/>
                      <a:pt x="46" y="6"/>
                    </a:cubicBezTo>
                    <a:cubicBezTo>
                      <a:pt x="46" y="6"/>
                      <a:pt x="46" y="6"/>
                      <a:pt x="46" y="6"/>
                    </a:cubicBezTo>
                    <a:cubicBezTo>
                      <a:pt x="45" y="8"/>
                      <a:pt x="46" y="11"/>
                      <a:pt x="45" y="13"/>
                    </a:cubicBezTo>
                    <a:cubicBezTo>
                      <a:pt x="43" y="18"/>
                      <a:pt x="40" y="23"/>
                      <a:pt x="35" y="27"/>
                    </a:cubicBezTo>
                    <a:cubicBezTo>
                      <a:pt x="33" y="30"/>
                      <a:pt x="30" y="33"/>
                      <a:pt x="29" y="37"/>
                    </a:cubicBezTo>
                    <a:cubicBezTo>
                      <a:pt x="29" y="37"/>
                      <a:pt x="29" y="38"/>
                      <a:pt x="29" y="39"/>
                    </a:cubicBezTo>
                    <a:cubicBezTo>
                      <a:pt x="27" y="38"/>
                      <a:pt x="26" y="37"/>
                      <a:pt x="24" y="36"/>
                    </a:cubicBezTo>
                    <a:cubicBezTo>
                      <a:pt x="22" y="35"/>
                      <a:pt x="19" y="35"/>
                      <a:pt x="18" y="32"/>
                    </a:cubicBezTo>
                    <a:cubicBezTo>
                      <a:pt x="17" y="31"/>
                      <a:pt x="18" y="30"/>
                      <a:pt x="18" y="29"/>
                    </a:cubicBezTo>
                    <a:cubicBezTo>
                      <a:pt x="20" y="28"/>
                      <a:pt x="20" y="25"/>
                      <a:pt x="19" y="23"/>
                    </a:cubicBezTo>
                    <a:cubicBezTo>
                      <a:pt x="19" y="23"/>
                      <a:pt x="19" y="24"/>
                      <a:pt x="19" y="24"/>
                    </a:cubicBezTo>
                    <a:cubicBezTo>
                      <a:pt x="18" y="26"/>
                      <a:pt x="16" y="28"/>
                      <a:pt x="17" y="31"/>
                    </a:cubicBezTo>
                    <a:cubicBezTo>
                      <a:pt x="17" y="32"/>
                      <a:pt x="18" y="33"/>
                      <a:pt x="18" y="34"/>
                    </a:cubicBezTo>
                    <a:cubicBezTo>
                      <a:pt x="18" y="34"/>
                      <a:pt x="17" y="34"/>
                      <a:pt x="17" y="33"/>
                    </a:cubicBezTo>
                    <a:cubicBezTo>
                      <a:pt x="16" y="33"/>
                      <a:pt x="15" y="33"/>
                      <a:pt x="14" y="33"/>
                    </a:cubicBezTo>
                    <a:cubicBezTo>
                      <a:pt x="12" y="34"/>
                      <a:pt x="9" y="33"/>
                      <a:pt x="7" y="35"/>
                    </a:cubicBezTo>
                    <a:cubicBezTo>
                      <a:pt x="7" y="35"/>
                      <a:pt x="6" y="35"/>
                      <a:pt x="7" y="35"/>
                    </a:cubicBezTo>
                    <a:cubicBezTo>
                      <a:pt x="8" y="35"/>
                      <a:pt x="9" y="35"/>
                      <a:pt x="10" y="35"/>
                    </a:cubicBezTo>
                    <a:cubicBezTo>
                      <a:pt x="11" y="36"/>
                      <a:pt x="12" y="34"/>
                      <a:pt x="13" y="34"/>
                    </a:cubicBezTo>
                    <a:cubicBezTo>
                      <a:pt x="14" y="34"/>
                      <a:pt x="14" y="34"/>
                      <a:pt x="14" y="34"/>
                    </a:cubicBezTo>
                    <a:cubicBezTo>
                      <a:pt x="14" y="33"/>
                      <a:pt x="15" y="34"/>
                      <a:pt x="15" y="33"/>
                    </a:cubicBezTo>
                    <a:cubicBezTo>
                      <a:pt x="18" y="34"/>
                      <a:pt x="21" y="35"/>
                      <a:pt x="23" y="37"/>
                    </a:cubicBezTo>
                    <a:cubicBezTo>
                      <a:pt x="23" y="37"/>
                      <a:pt x="23" y="37"/>
                      <a:pt x="23" y="37"/>
                    </a:cubicBezTo>
                    <a:cubicBezTo>
                      <a:pt x="22" y="37"/>
                      <a:pt x="21" y="38"/>
                      <a:pt x="20" y="38"/>
                    </a:cubicBezTo>
                    <a:cubicBezTo>
                      <a:pt x="19" y="39"/>
                      <a:pt x="18" y="40"/>
                      <a:pt x="18" y="41"/>
                    </a:cubicBezTo>
                    <a:cubicBezTo>
                      <a:pt x="17" y="42"/>
                      <a:pt x="18" y="43"/>
                      <a:pt x="18" y="44"/>
                    </a:cubicBezTo>
                    <a:cubicBezTo>
                      <a:pt x="18" y="45"/>
                      <a:pt x="18" y="45"/>
                      <a:pt x="19" y="46"/>
                    </a:cubicBezTo>
                    <a:cubicBezTo>
                      <a:pt x="20" y="44"/>
                      <a:pt x="19" y="42"/>
                      <a:pt x="19" y="40"/>
                    </a:cubicBezTo>
                    <a:cubicBezTo>
                      <a:pt x="19" y="39"/>
                      <a:pt x="21" y="38"/>
                      <a:pt x="22" y="38"/>
                    </a:cubicBezTo>
                    <a:cubicBezTo>
                      <a:pt x="25" y="37"/>
                      <a:pt x="27" y="39"/>
                      <a:pt x="29" y="40"/>
                    </a:cubicBezTo>
                    <a:cubicBezTo>
                      <a:pt x="29" y="42"/>
                      <a:pt x="29" y="44"/>
                      <a:pt x="29" y="46"/>
                    </a:cubicBezTo>
                    <a:cubicBezTo>
                      <a:pt x="28" y="46"/>
                      <a:pt x="27" y="47"/>
                      <a:pt x="26" y="47"/>
                    </a:cubicBezTo>
                    <a:cubicBezTo>
                      <a:pt x="23" y="47"/>
                      <a:pt x="20" y="49"/>
                      <a:pt x="17" y="50"/>
                    </a:cubicBezTo>
                    <a:cubicBezTo>
                      <a:pt x="15" y="51"/>
                      <a:pt x="13" y="50"/>
                      <a:pt x="12" y="51"/>
                    </a:cubicBezTo>
                    <a:cubicBezTo>
                      <a:pt x="13" y="51"/>
                      <a:pt x="14" y="51"/>
                      <a:pt x="15" y="51"/>
                    </a:cubicBezTo>
                    <a:cubicBezTo>
                      <a:pt x="20" y="50"/>
                      <a:pt x="23" y="47"/>
                      <a:pt x="28" y="47"/>
                    </a:cubicBezTo>
                    <a:cubicBezTo>
                      <a:pt x="28" y="47"/>
                      <a:pt x="28" y="47"/>
                      <a:pt x="28" y="47"/>
                    </a:cubicBezTo>
                    <a:cubicBezTo>
                      <a:pt x="28" y="49"/>
                      <a:pt x="27" y="50"/>
                      <a:pt x="26" y="51"/>
                    </a:cubicBezTo>
                    <a:cubicBezTo>
                      <a:pt x="26" y="50"/>
                      <a:pt x="26" y="50"/>
                      <a:pt x="26" y="49"/>
                    </a:cubicBezTo>
                    <a:cubicBezTo>
                      <a:pt x="25" y="49"/>
                      <a:pt x="25" y="49"/>
                      <a:pt x="24" y="50"/>
                    </a:cubicBezTo>
                    <a:cubicBezTo>
                      <a:pt x="24" y="50"/>
                      <a:pt x="24" y="50"/>
                      <a:pt x="24" y="50"/>
                    </a:cubicBezTo>
                    <a:cubicBezTo>
                      <a:pt x="25" y="51"/>
                      <a:pt x="25" y="51"/>
                      <a:pt x="26" y="51"/>
                    </a:cubicBezTo>
                    <a:cubicBezTo>
                      <a:pt x="25" y="51"/>
                      <a:pt x="25" y="52"/>
                      <a:pt x="25" y="52"/>
                    </a:cubicBezTo>
                    <a:cubicBezTo>
                      <a:pt x="23" y="54"/>
                      <a:pt x="21" y="53"/>
                      <a:pt x="19" y="55"/>
                    </a:cubicBezTo>
                    <a:cubicBezTo>
                      <a:pt x="19" y="55"/>
                      <a:pt x="18" y="55"/>
                      <a:pt x="18" y="56"/>
                    </a:cubicBezTo>
                    <a:cubicBezTo>
                      <a:pt x="20" y="56"/>
                      <a:pt x="22" y="56"/>
                      <a:pt x="23" y="55"/>
                    </a:cubicBezTo>
                    <a:cubicBezTo>
                      <a:pt x="25" y="53"/>
                      <a:pt x="27" y="51"/>
                      <a:pt x="28" y="49"/>
                    </a:cubicBezTo>
                    <a:cubicBezTo>
                      <a:pt x="29" y="51"/>
                      <a:pt x="28" y="52"/>
                      <a:pt x="27" y="53"/>
                    </a:cubicBezTo>
                    <a:cubicBezTo>
                      <a:pt x="27" y="53"/>
                      <a:pt x="27" y="53"/>
                      <a:pt x="26" y="53"/>
                    </a:cubicBezTo>
                    <a:cubicBezTo>
                      <a:pt x="26" y="53"/>
                      <a:pt x="25" y="53"/>
                      <a:pt x="25" y="54"/>
                    </a:cubicBezTo>
                    <a:cubicBezTo>
                      <a:pt x="26" y="54"/>
                      <a:pt x="26" y="54"/>
                      <a:pt x="26" y="55"/>
                    </a:cubicBezTo>
                    <a:cubicBezTo>
                      <a:pt x="24" y="56"/>
                      <a:pt x="23" y="56"/>
                      <a:pt x="21" y="56"/>
                    </a:cubicBezTo>
                    <a:cubicBezTo>
                      <a:pt x="17" y="57"/>
                      <a:pt x="14" y="57"/>
                      <a:pt x="11" y="57"/>
                    </a:cubicBezTo>
                    <a:cubicBezTo>
                      <a:pt x="9" y="57"/>
                      <a:pt x="7" y="57"/>
                      <a:pt x="6" y="57"/>
                    </a:cubicBezTo>
                    <a:cubicBezTo>
                      <a:pt x="4" y="57"/>
                      <a:pt x="2" y="57"/>
                      <a:pt x="1" y="58"/>
                    </a:cubicBezTo>
                    <a:cubicBezTo>
                      <a:pt x="0" y="58"/>
                      <a:pt x="1" y="58"/>
                      <a:pt x="1" y="58"/>
                    </a:cubicBezTo>
                    <a:cubicBezTo>
                      <a:pt x="3" y="60"/>
                      <a:pt x="6" y="59"/>
                      <a:pt x="8" y="59"/>
                    </a:cubicBezTo>
                    <a:cubicBezTo>
                      <a:pt x="26" y="59"/>
                      <a:pt x="26" y="59"/>
                      <a:pt x="26" y="59"/>
                    </a:cubicBezTo>
                    <a:cubicBezTo>
                      <a:pt x="28" y="59"/>
                      <a:pt x="29" y="59"/>
                      <a:pt x="30" y="58"/>
                    </a:cubicBezTo>
                    <a:cubicBezTo>
                      <a:pt x="32" y="57"/>
                      <a:pt x="34" y="55"/>
                      <a:pt x="35" y="52"/>
                    </a:cubicBezTo>
                    <a:cubicBezTo>
                      <a:pt x="35" y="51"/>
                      <a:pt x="36" y="50"/>
                      <a:pt x="36" y="49"/>
                    </a:cubicBezTo>
                    <a:cubicBezTo>
                      <a:pt x="36" y="48"/>
                      <a:pt x="38" y="47"/>
                      <a:pt x="39" y="47"/>
                    </a:cubicBezTo>
                    <a:cubicBezTo>
                      <a:pt x="40" y="49"/>
                      <a:pt x="39" y="51"/>
                      <a:pt x="39" y="54"/>
                    </a:cubicBezTo>
                    <a:cubicBezTo>
                      <a:pt x="38" y="55"/>
                      <a:pt x="37" y="57"/>
                      <a:pt x="38" y="58"/>
                    </a:cubicBezTo>
                    <a:cubicBezTo>
                      <a:pt x="38" y="59"/>
                      <a:pt x="39" y="59"/>
                      <a:pt x="39" y="59"/>
                    </a:cubicBezTo>
                    <a:cubicBezTo>
                      <a:pt x="45" y="59"/>
                      <a:pt x="51" y="59"/>
                      <a:pt x="57" y="59"/>
                    </a:cubicBezTo>
                    <a:cubicBezTo>
                      <a:pt x="58" y="59"/>
                      <a:pt x="59" y="60"/>
                      <a:pt x="60" y="60"/>
                    </a:cubicBezTo>
                    <a:cubicBezTo>
                      <a:pt x="60" y="60"/>
                      <a:pt x="60" y="59"/>
                      <a:pt x="60" y="59"/>
                    </a:cubicBezTo>
                    <a:cubicBezTo>
                      <a:pt x="60" y="59"/>
                      <a:pt x="59" y="58"/>
                      <a:pt x="59" y="58"/>
                    </a:cubicBezTo>
                    <a:cubicBezTo>
                      <a:pt x="59" y="58"/>
                      <a:pt x="58" y="58"/>
                      <a:pt x="58" y="57"/>
                    </a:cubicBezTo>
                    <a:cubicBezTo>
                      <a:pt x="55" y="56"/>
                      <a:pt x="52" y="57"/>
                      <a:pt x="48" y="57"/>
                    </a:cubicBezTo>
                    <a:cubicBezTo>
                      <a:pt x="46" y="57"/>
                      <a:pt x="45" y="57"/>
                      <a:pt x="43" y="56"/>
                    </a:cubicBezTo>
                    <a:cubicBezTo>
                      <a:pt x="42" y="55"/>
                      <a:pt x="43" y="53"/>
                      <a:pt x="43" y="53"/>
                    </a:cubicBezTo>
                    <a:cubicBezTo>
                      <a:pt x="43" y="52"/>
                      <a:pt x="45" y="44"/>
                      <a:pt x="46" y="44"/>
                    </a:cubicBezTo>
                    <a:cubicBezTo>
                      <a:pt x="46" y="43"/>
                      <a:pt x="46" y="42"/>
                      <a:pt x="46" y="42"/>
                    </a:cubicBezTo>
                    <a:cubicBezTo>
                      <a:pt x="46" y="41"/>
                      <a:pt x="46" y="39"/>
                      <a:pt x="46" y="38"/>
                    </a:cubicBezTo>
                    <a:cubicBezTo>
                      <a:pt x="46" y="37"/>
                      <a:pt x="47" y="36"/>
                      <a:pt x="48" y="34"/>
                    </a:cubicBezTo>
                    <a:cubicBezTo>
                      <a:pt x="48" y="33"/>
                      <a:pt x="48" y="33"/>
                      <a:pt x="49" y="32"/>
                    </a:cubicBezTo>
                    <a:cubicBezTo>
                      <a:pt x="49" y="31"/>
                      <a:pt x="49" y="30"/>
                      <a:pt x="49" y="30"/>
                    </a:cubicBezTo>
                    <a:cubicBezTo>
                      <a:pt x="51" y="30"/>
                      <a:pt x="52" y="30"/>
                      <a:pt x="53" y="32"/>
                    </a:cubicBezTo>
                    <a:cubicBezTo>
                      <a:pt x="54" y="36"/>
                      <a:pt x="54" y="36"/>
                      <a:pt x="54" y="36"/>
                    </a:cubicBezTo>
                    <a:cubicBezTo>
                      <a:pt x="54" y="36"/>
                      <a:pt x="54" y="37"/>
                      <a:pt x="54" y="36"/>
                    </a:cubicBezTo>
                    <a:cubicBezTo>
                      <a:pt x="55" y="36"/>
                      <a:pt x="55" y="34"/>
                      <a:pt x="55" y="33"/>
                    </a:cubicBezTo>
                    <a:cubicBezTo>
                      <a:pt x="55" y="31"/>
                      <a:pt x="54" y="31"/>
                      <a:pt x="54" y="29"/>
                    </a:cubicBezTo>
                    <a:cubicBezTo>
                      <a:pt x="54" y="29"/>
                      <a:pt x="53" y="28"/>
                      <a:pt x="53" y="28"/>
                    </a:cubicBezTo>
                    <a:cubicBezTo>
                      <a:pt x="53" y="27"/>
                      <a:pt x="51" y="26"/>
                      <a:pt x="51" y="25"/>
                    </a:cubicBezTo>
                    <a:cubicBezTo>
                      <a:pt x="51" y="24"/>
                      <a:pt x="52" y="23"/>
                      <a:pt x="53" y="22"/>
                    </a:cubicBezTo>
                    <a:cubicBezTo>
                      <a:pt x="53" y="22"/>
                      <a:pt x="53" y="23"/>
                      <a:pt x="53" y="23"/>
                    </a:cubicBezTo>
                    <a:cubicBezTo>
                      <a:pt x="54" y="22"/>
                      <a:pt x="54" y="22"/>
                      <a:pt x="54" y="22"/>
                    </a:cubicBezTo>
                    <a:cubicBezTo>
                      <a:pt x="54" y="18"/>
                      <a:pt x="54" y="18"/>
                      <a:pt x="54" y="18"/>
                    </a:cubicBezTo>
                    <a:cubicBezTo>
                      <a:pt x="55" y="18"/>
                      <a:pt x="57" y="19"/>
                      <a:pt x="59" y="19"/>
                    </a:cubicBezTo>
                    <a:cubicBezTo>
                      <a:pt x="59" y="19"/>
                      <a:pt x="60" y="19"/>
                      <a:pt x="60" y="19"/>
                    </a:cubicBezTo>
                    <a:cubicBezTo>
                      <a:pt x="60" y="19"/>
                      <a:pt x="60" y="19"/>
                      <a:pt x="60" y="19"/>
                    </a:cubicBezTo>
                    <a:cubicBezTo>
                      <a:pt x="64" y="18"/>
                      <a:pt x="64" y="18"/>
                      <a:pt x="64" y="18"/>
                    </a:cubicBezTo>
                    <a:cubicBezTo>
                      <a:pt x="63" y="18"/>
                      <a:pt x="62" y="16"/>
                      <a:pt x="60" y="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7" name="Freeform 34"/>
              <p:cNvSpPr>
                <a:spLocks/>
              </p:cNvSpPr>
              <p:nvPr/>
            </p:nvSpPr>
            <p:spPr bwMode="auto">
              <a:xfrm>
                <a:off x="1578769" y="2727276"/>
                <a:ext cx="11113" cy="0"/>
              </a:xfrm>
              <a:custGeom>
                <a:avLst/>
                <a:gdLst>
                  <a:gd name="T0" fmla="*/ 0 w 1"/>
                  <a:gd name="T1" fmla="*/ 1 w 1"/>
                  <a:gd name="T2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1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8" name="Freeform 35"/>
              <p:cNvSpPr>
                <a:spLocks/>
              </p:cNvSpPr>
              <p:nvPr/>
            </p:nvSpPr>
            <p:spPr bwMode="auto">
              <a:xfrm>
                <a:off x="1105694" y="286380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59" name="Freeform 36"/>
              <p:cNvSpPr>
                <a:spLocks/>
              </p:cNvSpPr>
              <p:nvPr/>
            </p:nvSpPr>
            <p:spPr bwMode="auto">
              <a:xfrm>
                <a:off x="1070769" y="2863801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1" y="1"/>
                    </a:cubicBezTo>
                    <a:cubicBezTo>
                      <a:pt x="1" y="1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0" name="Freeform 37"/>
              <p:cNvSpPr>
                <a:spLocks/>
              </p:cNvSpPr>
              <p:nvPr/>
            </p:nvSpPr>
            <p:spPr bwMode="auto">
              <a:xfrm>
                <a:off x="1815306" y="2874913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1" name="Freeform 38"/>
              <p:cNvSpPr>
                <a:spLocks/>
              </p:cNvSpPr>
              <p:nvPr/>
            </p:nvSpPr>
            <p:spPr bwMode="auto">
              <a:xfrm>
                <a:off x="2199481" y="287491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2" name="Freeform 39"/>
              <p:cNvSpPr>
                <a:spLocks/>
              </p:cNvSpPr>
              <p:nvPr/>
            </p:nvSpPr>
            <p:spPr bwMode="auto">
              <a:xfrm>
                <a:off x="2221706" y="2886026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2 w 2"/>
                  <a:gd name="T3" fmla="*/ 1 h 1"/>
                  <a:gd name="T4" fmla="*/ 2 w 2"/>
                  <a:gd name="T5" fmla="*/ 1 h 1"/>
                  <a:gd name="T6" fmla="*/ 1 w 2"/>
                  <a:gd name="T7" fmla="*/ 1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0"/>
                      <a:pt x="2" y="1"/>
                      <a:pt x="2" y="1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3" name="Oval 40"/>
              <p:cNvSpPr>
                <a:spLocks noChangeArrowheads="1"/>
              </p:cNvSpPr>
              <p:nvPr/>
            </p:nvSpPr>
            <p:spPr bwMode="auto">
              <a:xfrm>
                <a:off x="946944" y="2886026"/>
                <a:ext cx="11113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4" name="Freeform 41"/>
              <p:cNvSpPr>
                <a:spLocks/>
              </p:cNvSpPr>
              <p:nvPr/>
            </p:nvSpPr>
            <p:spPr bwMode="auto">
              <a:xfrm>
                <a:off x="1116806" y="288602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5" name="Freeform 42"/>
              <p:cNvSpPr>
                <a:spLocks/>
              </p:cNvSpPr>
              <p:nvPr/>
            </p:nvSpPr>
            <p:spPr bwMode="auto">
              <a:xfrm>
                <a:off x="1094581" y="2897138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0 w 1"/>
                  <a:gd name="T9" fmla="*/ 0 h 1"/>
                  <a:gd name="T10" fmla="*/ 1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6" name="Freeform 43"/>
              <p:cNvSpPr>
                <a:spLocks/>
              </p:cNvSpPr>
              <p:nvPr/>
            </p:nvSpPr>
            <p:spPr bwMode="auto">
              <a:xfrm>
                <a:off x="2299494" y="2897138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1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7" name="Freeform 44"/>
              <p:cNvSpPr>
                <a:spLocks/>
              </p:cNvSpPr>
              <p:nvPr/>
            </p:nvSpPr>
            <p:spPr bwMode="auto">
              <a:xfrm>
                <a:off x="2334419" y="289713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8" name="Freeform 45"/>
              <p:cNvSpPr>
                <a:spLocks/>
              </p:cNvSpPr>
              <p:nvPr/>
            </p:nvSpPr>
            <p:spPr bwMode="auto">
              <a:xfrm>
                <a:off x="1004094" y="29082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69" name="Freeform 46"/>
              <p:cNvSpPr>
                <a:spLocks/>
              </p:cNvSpPr>
              <p:nvPr/>
            </p:nvSpPr>
            <p:spPr bwMode="auto">
              <a:xfrm>
                <a:off x="1026319" y="29082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0" name="Freeform 47"/>
              <p:cNvSpPr>
                <a:spLocks/>
              </p:cNvSpPr>
              <p:nvPr/>
            </p:nvSpPr>
            <p:spPr bwMode="auto">
              <a:xfrm>
                <a:off x="2277269" y="2908251"/>
                <a:ext cx="11113" cy="22225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2 h 2"/>
                  <a:gd name="T4" fmla="*/ 0 w 1"/>
                  <a:gd name="T5" fmla="*/ 1 h 2"/>
                  <a:gd name="T6" fmla="*/ 0 w 1"/>
                  <a:gd name="T7" fmla="*/ 0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1" name="Freeform 48"/>
              <p:cNvSpPr>
                <a:spLocks/>
              </p:cNvSpPr>
              <p:nvPr/>
            </p:nvSpPr>
            <p:spPr bwMode="auto">
              <a:xfrm>
                <a:off x="2312194" y="2919363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2" name="Freeform 49"/>
              <p:cNvSpPr>
                <a:spLocks/>
              </p:cNvSpPr>
              <p:nvPr/>
            </p:nvSpPr>
            <p:spPr bwMode="auto">
              <a:xfrm>
                <a:off x="981869" y="2919363"/>
                <a:ext cx="22225" cy="23813"/>
              </a:xfrm>
              <a:custGeom>
                <a:avLst/>
                <a:gdLst>
                  <a:gd name="T0" fmla="*/ 2 w 2"/>
                  <a:gd name="T1" fmla="*/ 2 h 2"/>
                  <a:gd name="T2" fmla="*/ 1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2 w 2"/>
                  <a:gd name="T9" fmla="*/ 2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2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0"/>
                      <a:pt x="2" y="1"/>
                      <a:pt x="2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3" name="Freeform 50"/>
              <p:cNvSpPr>
                <a:spLocks/>
              </p:cNvSpPr>
              <p:nvPr/>
            </p:nvSpPr>
            <p:spPr bwMode="auto">
              <a:xfrm>
                <a:off x="2243931" y="2930476"/>
                <a:ext cx="55563" cy="34925"/>
              </a:xfrm>
              <a:custGeom>
                <a:avLst/>
                <a:gdLst>
                  <a:gd name="T0" fmla="*/ 5 w 5"/>
                  <a:gd name="T1" fmla="*/ 1 h 3"/>
                  <a:gd name="T2" fmla="*/ 5 w 5"/>
                  <a:gd name="T3" fmla="*/ 2 h 3"/>
                  <a:gd name="T4" fmla="*/ 2 w 5"/>
                  <a:gd name="T5" fmla="*/ 2 h 3"/>
                  <a:gd name="T6" fmla="*/ 0 w 5"/>
                  <a:gd name="T7" fmla="*/ 1 h 3"/>
                  <a:gd name="T8" fmla="*/ 1 w 5"/>
                  <a:gd name="T9" fmla="*/ 0 h 3"/>
                  <a:gd name="T10" fmla="*/ 5 w 5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3">
                    <a:moveTo>
                      <a:pt x="5" y="1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4" y="2"/>
                      <a:pt x="2" y="3"/>
                      <a:pt x="2" y="2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3" y="0"/>
                      <a:pt x="4" y="1"/>
                      <a:pt x="5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4" name="Freeform 51"/>
              <p:cNvSpPr>
                <a:spLocks/>
              </p:cNvSpPr>
              <p:nvPr/>
            </p:nvSpPr>
            <p:spPr bwMode="auto">
              <a:xfrm>
                <a:off x="1004094" y="2930476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5" name="Freeform 52"/>
              <p:cNvSpPr>
                <a:spLocks/>
              </p:cNvSpPr>
              <p:nvPr/>
            </p:nvSpPr>
            <p:spPr bwMode="auto">
              <a:xfrm>
                <a:off x="1048544" y="2930476"/>
                <a:ext cx="22225" cy="34925"/>
              </a:xfrm>
              <a:custGeom>
                <a:avLst/>
                <a:gdLst>
                  <a:gd name="T0" fmla="*/ 2 w 2"/>
                  <a:gd name="T1" fmla="*/ 1 h 3"/>
                  <a:gd name="T2" fmla="*/ 2 w 2"/>
                  <a:gd name="T3" fmla="*/ 2 h 3"/>
                  <a:gd name="T4" fmla="*/ 1 w 2"/>
                  <a:gd name="T5" fmla="*/ 2 h 3"/>
                  <a:gd name="T6" fmla="*/ 1 w 2"/>
                  <a:gd name="T7" fmla="*/ 1 h 3"/>
                  <a:gd name="T8" fmla="*/ 2 w 2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3">
                    <a:moveTo>
                      <a:pt x="2" y="1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1" y="2"/>
                      <a:pt x="0" y="2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6" name="Freeform 53"/>
              <p:cNvSpPr>
                <a:spLocks/>
              </p:cNvSpPr>
              <p:nvPr/>
            </p:nvSpPr>
            <p:spPr bwMode="auto">
              <a:xfrm>
                <a:off x="1589881" y="2954288"/>
                <a:ext cx="90488" cy="112713"/>
              </a:xfrm>
              <a:custGeom>
                <a:avLst/>
                <a:gdLst>
                  <a:gd name="T0" fmla="*/ 8 w 8"/>
                  <a:gd name="T1" fmla="*/ 1 h 10"/>
                  <a:gd name="T2" fmla="*/ 6 w 8"/>
                  <a:gd name="T3" fmla="*/ 2 h 10"/>
                  <a:gd name="T4" fmla="*/ 7 w 8"/>
                  <a:gd name="T5" fmla="*/ 5 h 10"/>
                  <a:gd name="T6" fmla="*/ 7 w 8"/>
                  <a:gd name="T7" fmla="*/ 7 h 10"/>
                  <a:gd name="T8" fmla="*/ 6 w 8"/>
                  <a:gd name="T9" fmla="*/ 9 h 10"/>
                  <a:gd name="T10" fmla="*/ 2 w 8"/>
                  <a:gd name="T11" fmla="*/ 8 h 10"/>
                  <a:gd name="T12" fmla="*/ 1 w 8"/>
                  <a:gd name="T13" fmla="*/ 6 h 10"/>
                  <a:gd name="T14" fmla="*/ 1 w 8"/>
                  <a:gd name="T15" fmla="*/ 5 h 10"/>
                  <a:gd name="T16" fmla="*/ 1 w 8"/>
                  <a:gd name="T17" fmla="*/ 5 h 10"/>
                  <a:gd name="T18" fmla="*/ 2 w 8"/>
                  <a:gd name="T19" fmla="*/ 3 h 10"/>
                  <a:gd name="T20" fmla="*/ 5 w 8"/>
                  <a:gd name="T21" fmla="*/ 5 h 10"/>
                  <a:gd name="T22" fmla="*/ 6 w 8"/>
                  <a:gd name="T23" fmla="*/ 5 h 10"/>
                  <a:gd name="T24" fmla="*/ 5 w 8"/>
                  <a:gd name="T25" fmla="*/ 2 h 10"/>
                  <a:gd name="T26" fmla="*/ 6 w 8"/>
                  <a:gd name="T27" fmla="*/ 1 h 10"/>
                  <a:gd name="T28" fmla="*/ 8 w 8"/>
                  <a:gd name="T29" fmla="*/ 1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8" h="10">
                    <a:moveTo>
                      <a:pt x="8" y="1"/>
                    </a:moveTo>
                    <a:cubicBezTo>
                      <a:pt x="7" y="2"/>
                      <a:pt x="6" y="1"/>
                      <a:pt x="6" y="2"/>
                    </a:cubicBezTo>
                    <a:cubicBezTo>
                      <a:pt x="6" y="3"/>
                      <a:pt x="7" y="4"/>
                      <a:pt x="7" y="5"/>
                    </a:cubicBezTo>
                    <a:cubicBezTo>
                      <a:pt x="8" y="6"/>
                      <a:pt x="7" y="7"/>
                      <a:pt x="7" y="7"/>
                    </a:cubicBezTo>
                    <a:cubicBezTo>
                      <a:pt x="7" y="8"/>
                      <a:pt x="6" y="9"/>
                      <a:pt x="6" y="9"/>
                    </a:cubicBezTo>
                    <a:cubicBezTo>
                      <a:pt x="4" y="9"/>
                      <a:pt x="2" y="10"/>
                      <a:pt x="2" y="8"/>
                    </a:cubicBezTo>
                    <a:cubicBezTo>
                      <a:pt x="1" y="7"/>
                      <a:pt x="1" y="6"/>
                      <a:pt x="1" y="6"/>
                    </a:cubicBezTo>
                    <a:cubicBezTo>
                      <a:pt x="1" y="6"/>
                      <a:pt x="1" y="6"/>
                      <a:pt x="1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3" y="4"/>
                      <a:pt x="0" y="3"/>
                      <a:pt x="2" y="3"/>
                    </a:cubicBezTo>
                    <a:cubicBezTo>
                      <a:pt x="3" y="4"/>
                      <a:pt x="4" y="4"/>
                      <a:pt x="5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4"/>
                      <a:pt x="5" y="3"/>
                      <a:pt x="5" y="2"/>
                    </a:cubicBezTo>
                    <a:cubicBezTo>
                      <a:pt x="5" y="1"/>
                      <a:pt x="5" y="1"/>
                      <a:pt x="6" y="1"/>
                    </a:cubicBezTo>
                    <a:cubicBezTo>
                      <a:pt x="6" y="0"/>
                      <a:pt x="7" y="1"/>
                      <a:pt x="8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7" name="Freeform 54"/>
              <p:cNvSpPr>
                <a:spLocks/>
              </p:cNvSpPr>
              <p:nvPr/>
            </p:nvSpPr>
            <p:spPr bwMode="auto">
              <a:xfrm>
                <a:off x="1105694" y="2965401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0 h 1"/>
                  <a:gd name="T6" fmla="*/ 0 w 1"/>
                  <a:gd name="T7" fmla="*/ 0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0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8" name="Freeform 55"/>
              <p:cNvSpPr>
                <a:spLocks/>
              </p:cNvSpPr>
              <p:nvPr/>
            </p:nvSpPr>
            <p:spPr bwMode="auto">
              <a:xfrm>
                <a:off x="1410494" y="2965401"/>
                <a:ext cx="33338" cy="79375"/>
              </a:xfrm>
              <a:custGeom>
                <a:avLst/>
                <a:gdLst>
                  <a:gd name="T0" fmla="*/ 3 w 3"/>
                  <a:gd name="T1" fmla="*/ 0 h 7"/>
                  <a:gd name="T2" fmla="*/ 2 w 3"/>
                  <a:gd name="T3" fmla="*/ 6 h 7"/>
                  <a:gd name="T4" fmla="*/ 2 w 3"/>
                  <a:gd name="T5" fmla="*/ 7 h 7"/>
                  <a:gd name="T6" fmla="*/ 2 w 3"/>
                  <a:gd name="T7" fmla="*/ 1 h 7"/>
                  <a:gd name="T8" fmla="*/ 3 w 3"/>
                  <a:gd name="T9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" h="7">
                    <a:moveTo>
                      <a:pt x="3" y="0"/>
                    </a:moveTo>
                    <a:cubicBezTo>
                      <a:pt x="3" y="2"/>
                      <a:pt x="3" y="4"/>
                      <a:pt x="2" y="6"/>
                    </a:cubicBezTo>
                    <a:cubicBezTo>
                      <a:pt x="2" y="6"/>
                      <a:pt x="2" y="7"/>
                      <a:pt x="2" y="7"/>
                    </a:cubicBezTo>
                    <a:cubicBezTo>
                      <a:pt x="0" y="5"/>
                      <a:pt x="1" y="2"/>
                      <a:pt x="2" y="1"/>
                    </a:cubicBezTo>
                    <a:cubicBezTo>
                      <a:pt x="2" y="0"/>
                      <a:pt x="3" y="0"/>
                      <a:pt x="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79" name="Freeform 56"/>
              <p:cNvSpPr>
                <a:spLocks/>
              </p:cNvSpPr>
              <p:nvPr/>
            </p:nvSpPr>
            <p:spPr bwMode="auto">
              <a:xfrm>
                <a:off x="1872456" y="2965401"/>
                <a:ext cx="22225" cy="68263"/>
              </a:xfrm>
              <a:custGeom>
                <a:avLst/>
                <a:gdLst>
                  <a:gd name="T0" fmla="*/ 1 w 2"/>
                  <a:gd name="T1" fmla="*/ 1 h 6"/>
                  <a:gd name="T2" fmla="*/ 1 w 2"/>
                  <a:gd name="T3" fmla="*/ 6 h 6"/>
                  <a:gd name="T4" fmla="*/ 1 w 2"/>
                  <a:gd name="T5" fmla="*/ 6 h 6"/>
                  <a:gd name="T6" fmla="*/ 0 w 2"/>
                  <a:gd name="T7" fmla="*/ 3 h 6"/>
                  <a:gd name="T8" fmla="*/ 1 w 2"/>
                  <a:gd name="T9" fmla="*/ 0 h 6"/>
                  <a:gd name="T10" fmla="*/ 1 w 2"/>
                  <a:gd name="T11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6">
                    <a:moveTo>
                      <a:pt x="1" y="1"/>
                    </a:moveTo>
                    <a:cubicBezTo>
                      <a:pt x="2" y="3"/>
                      <a:pt x="2" y="4"/>
                      <a:pt x="1" y="6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1" y="5"/>
                      <a:pt x="0" y="4"/>
                      <a:pt x="0" y="3"/>
                    </a:cubicBezTo>
                    <a:cubicBezTo>
                      <a:pt x="0" y="2"/>
                      <a:pt x="0" y="1"/>
                      <a:pt x="1" y="0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0" name="Freeform 57"/>
              <p:cNvSpPr>
                <a:spLocks/>
              </p:cNvSpPr>
              <p:nvPr/>
            </p:nvSpPr>
            <p:spPr bwMode="auto">
              <a:xfrm>
                <a:off x="1094581" y="2976513"/>
                <a:ext cx="66675" cy="34925"/>
              </a:xfrm>
              <a:custGeom>
                <a:avLst/>
                <a:gdLst>
                  <a:gd name="T0" fmla="*/ 6 w 6"/>
                  <a:gd name="T1" fmla="*/ 1 h 3"/>
                  <a:gd name="T2" fmla="*/ 4 w 6"/>
                  <a:gd name="T3" fmla="*/ 2 h 3"/>
                  <a:gd name="T4" fmla="*/ 0 w 6"/>
                  <a:gd name="T5" fmla="*/ 3 h 3"/>
                  <a:gd name="T6" fmla="*/ 5 w 6"/>
                  <a:gd name="T7" fmla="*/ 1 h 3"/>
                  <a:gd name="T8" fmla="*/ 6 w 6"/>
                  <a:gd name="T9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1"/>
                    </a:moveTo>
                    <a:cubicBezTo>
                      <a:pt x="5" y="1"/>
                      <a:pt x="5" y="2"/>
                      <a:pt x="4" y="2"/>
                    </a:cubicBezTo>
                    <a:cubicBezTo>
                      <a:pt x="3" y="3"/>
                      <a:pt x="1" y="3"/>
                      <a:pt x="0" y="3"/>
                    </a:cubicBezTo>
                    <a:cubicBezTo>
                      <a:pt x="1" y="1"/>
                      <a:pt x="3" y="0"/>
                      <a:pt x="5" y="1"/>
                    </a:cubicBezTo>
                    <a:cubicBezTo>
                      <a:pt x="5" y="1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1" name="Freeform 58"/>
              <p:cNvSpPr>
                <a:spLocks/>
              </p:cNvSpPr>
              <p:nvPr/>
            </p:nvSpPr>
            <p:spPr bwMode="auto">
              <a:xfrm>
                <a:off x="935831" y="3011438"/>
                <a:ext cx="57150" cy="55563"/>
              </a:xfrm>
              <a:custGeom>
                <a:avLst/>
                <a:gdLst>
                  <a:gd name="T0" fmla="*/ 1 w 5"/>
                  <a:gd name="T1" fmla="*/ 0 h 5"/>
                  <a:gd name="T2" fmla="*/ 4 w 5"/>
                  <a:gd name="T3" fmla="*/ 4 h 5"/>
                  <a:gd name="T4" fmla="*/ 4 w 5"/>
                  <a:gd name="T5" fmla="*/ 5 h 5"/>
                  <a:gd name="T6" fmla="*/ 3 w 5"/>
                  <a:gd name="T7" fmla="*/ 5 h 5"/>
                  <a:gd name="T8" fmla="*/ 0 w 5"/>
                  <a:gd name="T9" fmla="*/ 0 h 5"/>
                  <a:gd name="T10" fmla="*/ 1 w 5"/>
                  <a:gd name="T1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5">
                    <a:moveTo>
                      <a:pt x="1" y="0"/>
                    </a:moveTo>
                    <a:cubicBezTo>
                      <a:pt x="2" y="1"/>
                      <a:pt x="3" y="2"/>
                      <a:pt x="4" y="4"/>
                    </a:cubicBezTo>
                    <a:cubicBezTo>
                      <a:pt x="4" y="4"/>
                      <a:pt x="5" y="4"/>
                      <a:pt x="4" y="5"/>
                    </a:cubicBezTo>
                    <a:cubicBezTo>
                      <a:pt x="4" y="5"/>
                      <a:pt x="4" y="4"/>
                      <a:pt x="3" y="5"/>
                    </a:cubicBezTo>
                    <a:cubicBezTo>
                      <a:pt x="1" y="4"/>
                      <a:pt x="0" y="2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2" name="Freeform 59"/>
              <p:cNvSpPr>
                <a:spLocks/>
              </p:cNvSpPr>
              <p:nvPr/>
            </p:nvSpPr>
            <p:spPr bwMode="auto">
              <a:xfrm>
                <a:off x="1848644" y="3011438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3" name="Freeform 60"/>
              <p:cNvSpPr>
                <a:spLocks/>
              </p:cNvSpPr>
              <p:nvPr/>
            </p:nvSpPr>
            <p:spPr bwMode="auto">
              <a:xfrm>
                <a:off x="1804194" y="2568526"/>
                <a:ext cx="406400" cy="623888"/>
              </a:xfrm>
              <a:custGeom>
                <a:avLst/>
                <a:gdLst>
                  <a:gd name="T0" fmla="*/ 25 w 36"/>
                  <a:gd name="T1" fmla="*/ 42 h 55"/>
                  <a:gd name="T2" fmla="*/ 25 w 36"/>
                  <a:gd name="T3" fmla="*/ 40 h 55"/>
                  <a:gd name="T4" fmla="*/ 26 w 36"/>
                  <a:gd name="T5" fmla="*/ 39 h 55"/>
                  <a:gd name="T6" fmla="*/ 31 w 36"/>
                  <a:gd name="T7" fmla="*/ 38 h 55"/>
                  <a:gd name="T8" fmla="*/ 33 w 36"/>
                  <a:gd name="T9" fmla="*/ 39 h 55"/>
                  <a:gd name="T10" fmla="*/ 34 w 36"/>
                  <a:gd name="T11" fmla="*/ 38 h 55"/>
                  <a:gd name="T12" fmla="*/ 35 w 36"/>
                  <a:gd name="T13" fmla="*/ 34 h 55"/>
                  <a:gd name="T14" fmla="*/ 34 w 36"/>
                  <a:gd name="T15" fmla="*/ 33 h 55"/>
                  <a:gd name="T16" fmla="*/ 34 w 36"/>
                  <a:gd name="T17" fmla="*/ 32 h 55"/>
                  <a:gd name="T18" fmla="*/ 33 w 36"/>
                  <a:gd name="T19" fmla="*/ 31 h 55"/>
                  <a:gd name="T20" fmla="*/ 29 w 36"/>
                  <a:gd name="T21" fmla="*/ 26 h 55"/>
                  <a:gd name="T22" fmla="*/ 20 w 36"/>
                  <a:gd name="T23" fmla="*/ 20 h 55"/>
                  <a:gd name="T24" fmla="*/ 9 w 36"/>
                  <a:gd name="T25" fmla="*/ 22 h 55"/>
                  <a:gd name="T26" fmla="*/ 7 w 36"/>
                  <a:gd name="T27" fmla="*/ 20 h 55"/>
                  <a:gd name="T28" fmla="*/ 8 w 36"/>
                  <a:gd name="T29" fmla="*/ 15 h 55"/>
                  <a:gd name="T30" fmla="*/ 9 w 36"/>
                  <a:gd name="T31" fmla="*/ 12 h 55"/>
                  <a:gd name="T32" fmla="*/ 11 w 36"/>
                  <a:gd name="T33" fmla="*/ 3 h 55"/>
                  <a:gd name="T34" fmla="*/ 9 w 36"/>
                  <a:gd name="T35" fmla="*/ 0 h 55"/>
                  <a:gd name="T36" fmla="*/ 6 w 36"/>
                  <a:gd name="T37" fmla="*/ 0 h 55"/>
                  <a:gd name="T38" fmla="*/ 3 w 36"/>
                  <a:gd name="T39" fmla="*/ 3 h 55"/>
                  <a:gd name="T40" fmla="*/ 4 w 36"/>
                  <a:gd name="T41" fmla="*/ 4 h 55"/>
                  <a:gd name="T42" fmla="*/ 7 w 36"/>
                  <a:gd name="T43" fmla="*/ 4 h 55"/>
                  <a:gd name="T44" fmla="*/ 6 w 36"/>
                  <a:gd name="T45" fmla="*/ 9 h 55"/>
                  <a:gd name="T46" fmla="*/ 1 w 36"/>
                  <a:gd name="T47" fmla="*/ 16 h 55"/>
                  <a:gd name="T48" fmla="*/ 1 w 36"/>
                  <a:gd name="T49" fmla="*/ 16 h 55"/>
                  <a:gd name="T50" fmla="*/ 1 w 36"/>
                  <a:gd name="T51" fmla="*/ 27 h 55"/>
                  <a:gd name="T52" fmla="*/ 7 w 36"/>
                  <a:gd name="T53" fmla="*/ 34 h 55"/>
                  <a:gd name="T54" fmla="*/ 13 w 36"/>
                  <a:gd name="T55" fmla="*/ 35 h 55"/>
                  <a:gd name="T56" fmla="*/ 14 w 36"/>
                  <a:gd name="T57" fmla="*/ 37 h 55"/>
                  <a:gd name="T58" fmla="*/ 14 w 36"/>
                  <a:gd name="T59" fmla="*/ 41 h 55"/>
                  <a:gd name="T60" fmla="*/ 12 w 36"/>
                  <a:gd name="T61" fmla="*/ 44 h 55"/>
                  <a:gd name="T62" fmla="*/ 8 w 36"/>
                  <a:gd name="T63" fmla="*/ 52 h 55"/>
                  <a:gd name="T64" fmla="*/ 6 w 36"/>
                  <a:gd name="T65" fmla="*/ 53 h 55"/>
                  <a:gd name="T66" fmla="*/ 4 w 36"/>
                  <a:gd name="T67" fmla="*/ 53 h 55"/>
                  <a:gd name="T68" fmla="*/ 0 w 36"/>
                  <a:gd name="T69" fmla="*/ 55 h 55"/>
                  <a:gd name="T70" fmla="*/ 0 w 36"/>
                  <a:gd name="T71" fmla="*/ 55 h 55"/>
                  <a:gd name="T72" fmla="*/ 9 w 36"/>
                  <a:gd name="T73" fmla="*/ 55 h 55"/>
                  <a:gd name="T74" fmla="*/ 10 w 36"/>
                  <a:gd name="T75" fmla="*/ 54 h 55"/>
                  <a:gd name="T76" fmla="*/ 10 w 36"/>
                  <a:gd name="T77" fmla="*/ 52 h 55"/>
                  <a:gd name="T78" fmla="*/ 12 w 36"/>
                  <a:gd name="T79" fmla="*/ 49 h 55"/>
                  <a:gd name="T80" fmla="*/ 15 w 36"/>
                  <a:gd name="T81" fmla="*/ 43 h 55"/>
                  <a:gd name="T82" fmla="*/ 16 w 36"/>
                  <a:gd name="T83" fmla="*/ 41 h 55"/>
                  <a:gd name="T84" fmla="*/ 18 w 36"/>
                  <a:gd name="T85" fmla="*/ 38 h 55"/>
                  <a:gd name="T86" fmla="*/ 19 w 36"/>
                  <a:gd name="T87" fmla="*/ 37 h 55"/>
                  <a:gd name="T88" fmla="*/ 18 w 36"/>
                  <a:gd name="T89" fmla="*/ 36 h 55"/>
                  <a:gd name="T90" fmla="*/ 19 w 36"/>
                  <a:gd name="T91" fmla="*/ 36 h 55"/>
                  <a:gd name="T92" fmla="*/ 22 w 36"/>
                  <a:gd name="T93" fmla="*/ 39 h 55"/>
                  <a:gd name="T94" fmla="*/ 22 w 36"/>
                  <a:gd name="T95" fmla="*/ 40 h 55"/>
                  <a:gd name="T96" fmla="*/ 23 w 36"/>
                  <a:gd name="T97" fmla="*/ 41 h 55"/>
                  <a:gd name="T98" fmla="*/ 22 w 36"/>
                  <a:gd name="T99" fmla="*/ 42 h 55"/>
                  <a:gd name="T100" fmla="*/ 23 w 36"/>
                  <a:gd name="T101" fmla="*/ 44 h 55"/>
                  <a:gd name="T102" fmla="*/ 22 w 36"/>
                  <a:gd name="T103" fmla="*/ 50 h 55"/>
                  <a:gd name="T104" fmla="*/ 16 w 36"/>
                  <a:gd name="T105" fmla="*/ 53 h 55"/>
                  <a:gd name="T106" fmla="*/ 14 w 36"/>
                  <a:gd name="T107" fmla="*/ 55 h 55"/>
                  <a:gd name="T108" fmla="*/ 23 w 36"/>
                  <a:gd name="T109" fmla="*/ 55 h 55"/>
                  <a:gd name="T110" fmla="*/ 24 w 36"/>
                  <a:gd name="T111" fmla="*/ 54 h 55"/>
                  <a:gd name="T112" fmla="*/ 24 w 36"/>
                  <a:gd name="T113" fmla="*/ 52 h 55"/>
                  <a:gd name="T114" fmla="*/ 24 w 36"/>
                  <a:gd name="T115" fmla="*/ 49 h 55"/>
                  <a:gd name="T116" fmla="*/ 24 w 36"/>
                  <a:gd name="T117" fmla="*/ 49 h 55"/>
                  <a:gd name="T118" fmla="*/ 25 w 36"/>
                  <a:gd name="T119" fmla="*/ 44 h 55"/>
                  <a:gd name="T120" fmla="*/ 25 w 36"/>
                  <a:gd name="T121" fmla="*/ 42 h 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36" h="55">
                    <a:moveTo>
                      <a:pt x="25" y="42"/>
                    </a:moveTo>
                    <a:cubicBezTo>
                      <a:pt x="25" y="42"/>
                      <a:pt x="25" y="41"/>
                      <a:pt x="25" y="40"/>
                    </a:cubicBezTo>
                    <a:cubicBezTo>
                      <a:pt x="25" y="40"/>
                      <a:pt x="26" y="39"/>
                      <a:pt x="26" y="39"/>
                    </a:cubicBezTo>
                    <a:cubicBezTo>
                      <a:pt x="27" y="37"/>
                      <a:pt x="29" y="38"/>
                      <a:pt x="31" y="38"/>
                    </a:cubicBezTo>
                    <a:cubicBezTo>
                      <a:pt x="31" y="38"/>
                      <a:pt x="32" y="38"/>
                      <a:pt x="33" y="39"/>
                    </a:cubicBezTo>
                    <a:cubicBezTo>
                      <a:pt x="33" y="38"/>
                      <a:pt x="34" y="38"/>
                      <a:pt x="34" y="38"/>
                    </a:cubicBezTo>
                    <a:cubicBezTo>
                      <a:pt x="36" y="38"/>
                      <a:pt x="35" y="36"/>
                      <a:pt x="35" y="34"/>
                    </a:cubicBezTo>
                    <a:cubicBezTo>
                      <a:pt x="34" y="33"/>
                      <a:pt x="34" y="33"/>
                      <a:pt x="34" y="33"/>
                    </a:cubicBezTo>
                    <a:cubicBezTo>
                      <a:pt x="34" y="33"/>
                      <a:pt x="34" y="32"/>
                      <a:pt x="34" y="32"/>
                    </a:cubicBezTo>
                    <a:cubicBezTo>
                      <a:pt x="34" y="32"/>
                      <a:pt x="33" y="31"/>
                      <a:pt x="33" y="31"/>
                    </a:cubicBezTo>
                    <a:cubicBezTo>
                      <a:pt x="32" y="29"/>
                      <a:pt x="31" y="28"/>
                      <a:pt x="29" y="26"/>
                    </a:cubicBezTo>
                    <a:cubicBezTo>
                      <a:pt x="27" y="23"/>
                      <a:pt x="23" y="21"/>
                      <a:pt x="20" y="20"/>
                    </a:cubicBezTo>
                    <a:cubicBezTo>
                      <a:pt x="16" y="19"/>
                      <a:pt x="12" y="20"/>
                      <a:pt x="9" y="22"/>
                    </a:cubicBezTo>
                    <a:cubicBezTo>
                      <a:pt x="8" y="21"/>
                      <a:pt x="8" y="20"/>
                      <a:pt x="7" y="20"/>
                    </a:cubicBezTo>
                    <a:cubicBezTo>
                      <a:pt x="7" y="18"/>
                      <a:pt x="7" y="16"/>
                      <a:pt x="8" y="15"/>
                    </a:cubicBezTo>
                    <a:cubicBezTo>
                      <a:pt x="8" y="13"/>
                      <a:pt x="9" y="13"/>
                      <a:pt x="9" y="12"/>
                    </a:cubicBezTo>
                    <a:cubicBezTo>
                      <a:pt x="10" y="9"/>
                      <a:pt x="11" y="6"/>
                      <a:pt x="11" y="3"/>
                    </a:cubicBezTo>
                    <a:cubicBezTo>
                      <a:pt x="11" y="2"/>
                      <a:pt x="10" y="1"/>
                      <a:pt x="9" y="0"/>
                    </a:cubicBezTo>
                    <a:cubicBezTo>
                      <a:pt x="8" y="0"/>
                      <a:pt x="7" y="0"/>
                      <a:pt x="6" y="0"/>
                    </a:cubicBezTo>
                    <a:cubicBezTo>
                      <a:pt x="6" y="2"/>
                      <a:pt x="4" y="2"/>
                      <a:pt x="3" y="3"/>
                    </a:cubicBezTo>
                    <a:cubicBezTo>
                      <a:pt x="3" y="4"/>
                      <a:pt x="4" y="3"/>
                      <a:pt x="4" y="4"/>
                    </a:cubicBezTo>
                    <a:cubicBezTo>
                      <a:pt x="5" y="4"/>
                      <a:pt x="7" y="3"/>
                      <a:pt x="7" y="4"/>
                    </a:cubicBezTo>
                    <a:cubicBezTo>
                      <a:pt x="8" y="6"/>
                      <a:pt x="6" y="8"/>
                      <a:pt x="6" y="9"/>
                    </a:cubicBezTo>
                    <a:cubicBezTo>
                      <a:pt x="4" y="11"/>
                      <a:pt x="2" y="14"/>
                      <a:pt x="1" y="16"/>
                    </a:cubicBezTo>
                    <a:cubicBezTo>
                      <a:pt x="1" y="16"/>
                      <a:pt x="1" y="16"/>
                      <a:pt x="1" y="16"/>
                    </a:cubicBezTo>
                    <a:cubicBezTo>
                      <a:pt x="1" y="27"/>
                      <a:pt x="1" y="27"/>
                      <a:pt x="1" y="27"/>
                    </a:cubicBezTo>
                    <a:cubicBezTo>
                      <a:pt x="3" y="30"/>
                      <a:pt x="5" y="33"/>
                      <a:pt x="7" y="34"/>
                    </a:cubicBezTo>
                    <a:cubicBezTo>
                      <a:pt x="9" y="35"/>
                      <a:pt x="11" y="36"/>
                      <a:pt x="13" y="35"/>
                    </a:cubicBezTo>
                    <a:cubicBezTo>
                      <a:pt x="14" y="35"/>
                      <a:pt x="14" y="36"/>
                      <a:pt x="14" y="37"/>
                    </a:cubicBezTo>
                    <a:cubicBezTo>
                      <a:pt x="15" y="39"/>
                      <a:pt x="14" y="40"/>
                      <a:pt x="14" y="41"/>
                    </a:cubicBezTo>
                    <a:cubicBezTo>
                      <a:pt x="12" y="44"/>
                      <a:pt x="12" y="44"/>
                      <a:pt x="12" y="44"/>
                    </a:cubicBezTo>
                    <a:cubicBezTo>
                      <a:pt x="11" y="47"/>
                      <a:pt x="10" y="50"/>
                      <a:pt x="8" y="52"/>
                    </a:cubicBezTo>
                    <a:cubicBezTo>
                      <a:pt x="7" y="52"/>
                      <a:pt x="7" y="53"/>
                      <a:pt x="6" y="53"/>
                    </a:cubicBezTo>
                    <a:cubicBezTo>
                      <a:pt x="5" y="53"/>
                      <a:pt x="5" y="53"/>
                      <a:pt x="4" y="53"/>
                    </a:cubicBezTo>
                    <a:cubicBezTo>
                      <a:pt x="3" y="54"/>
                      <a:pt x="1" y="53"/>
                      <a:pt x="0" y="55"/>
                    </a:cubicBezTo>
                    <a:cubicBezTo>
                      <a:pt x="0" y="55"/>
                      <a:pt x="0" y="55"/>
                      <a:pt x="0" y="55"/>
                    </a:cubicBezTo>
                    <a:cubicBezTo>
                      <a:pt x="3" y="55"/>
                      <a:pt x="6" y="55"/>
                      <a:pt x="9" y="55"/>
                    </a:cubicBezTo>
                    <a:cubicBezTo>
                      <a:pt x="10" y="55"/>
                      <a:pt x="10" y="54"/>
                      <a:pt x="10" y="54"/>
                    </a:cubicBezTo>
                    <a:cubicBezTo>
                      <a:pt x="9" y="53"/>
                      <a:pt x="10" y="53"/>
                      <a:pt x="10" y="52"/>
                    </a:cubicBezTo>
                    <a:cubicBezTo>
                      <a:pt x="11" y="51"/>
                      <a:pt x="11" y="50"/>
                      <a:pt x="12" y="49"/>
                    </a:cubicBezTo>
                    <a:cubicBezTo>
                      <a:pt x="13" y="47"/>
                      <a:pt x="14" y="45"/>
                      <a:pt x="15" y="43"/>
                    </a:cubicBezTo>
                    <a:cubicBezTo>
                      <a:pt x="16" y="41"/>
                      <a:pt x="16" y="41"/>
                      <a:pt x="16" y="41"/>
                    </a:cubicBezTo>
                    <a:cubicBezTo>
                      <a:pt x="17" y="40"/>
                      <a:pt x="17" y="39"/>
                      <a:pt x="18" y="38"/>
                    </a:cubicBezTo>
                    <a:cubicBezTo>
                      <a:pt x="18" y="38"/>
                      <a:pt x="18" y="38"/>
                      <a:pt x="19" y="37"/>
                    </a:cubicBezTo>
                    <a:cubicBezTo>
                      <a:pt x="19" y="37"/>
                      <a:pt x="18" y="36"/>
                      <a:pt x="18" y="36"/>
                    </a:cubicBezTo>
                    <a:cubicBezTo>
                      <a:pt x="18" y="36"/>
                      <a:pt x="19" y="36"/>
                      <a:pt x="19" y="36"/>
                    </a:cubicBezTo>
                    <a:cubicBezTo>
                      <a:pt x="20" y="37"/>
                      <a:pt x="22" y="38"/>
                      <a:pt x="22" y="39"/>
                    </a:cubicBezTo>
                    <a:cubicBezTo>
                      <a:pt x="22" y="40"/>
                      <a:pt x="22" y="40"/>
                      <a:pt x="22" y="40"/>
                    </a:cubicBezTo>
                    <a:cubicBezTo>
                      <a:pt x="23" y="41"/>
                      <a:pt x="23" y="41"/>
                      <a:pt x="23" y="41"/>
                    </a:cubicBezTo>
                    <a:cubicBezTo>
                      <a:pt x="22" y="42"/>
                      <a:pt x="22" y="42"/>
                      <a:pt x="22" y="42"/>
                    </a:cubicBezTo>
                    <a:cubicBezTo>
                      <a:pt x="23" y="44"/>
                      <a:pt x="23" y="44"/>
                      <a:pt x="23" y="44"/>
                    </a:cubicBezTo>
                    <a:cubicBezTo>
                      <a:pt x="23" y="46"/>
                      <a:pt x="22" y="48"/>
                      <a:pt x="22" y="50"/>
                    </a:cubicBezTo>
                    <a:cubicBezTo>
                      <a:pt x="21" y="53"/>
                      <a:pt x="18" y="53"/>
                      <a:pt x="16" y="53"/>
                    </a:cubicBezTo>
                    <a:cubicBezTo>
                      <a:pt x="16" y="54"/>
                      <a:pt x="14" y="54"/>
                      <a:pt x="14" y="55"/>
                    </a:cubicBezTo>
                    <a:cubicBezTo>
                      <a:pt x="17" y="55"/>
                      <a:pt x="20" y="55"/>
                      <a:pt x="23" y="55"/>
                    </a:cubicBezTo>
                    <a:cubicBezTo>
                      <a:pt x="24" y="55"/>
                      <a:pt x="24" y="54"/>
                      <a:pt x="24" y="54"/>
                    </a:cubicBezTo>
                    <a:cubicBezTo>
                      <a:pt x="24" y="53"/>
                      <a:pt x="25" y="53"/>
                      <a:pt x="24" y="52"/>
                    </a:cubicBezTo>
                    <a:cubicBezTo>
                      <a:pt x="24" y="51"/>
                      <a:pt x="24" y="50"/>
                      <a:pt x="24" y="49"/>
                    </a:cubicBezTo>
                    <a:cubicBezTo>
                      <a:pt x="24" y="49"/>
                      <a:pt x="24" y="49"/>
                      <a:pt x="24" y="49"/>
                    </a:cubicBezTo>
                    <a:cubicBezTo>
                      <a:pt x="25" y="47"/>
                      <a:pt x="25" y="46"/>
                      <a:pt x="25" y="44"/>
                    </a:cubicBezTo>
                    <a:cubicBezTo>
                      <a:pt x="25" y="42"/>
                      <a:pt x="25" y="42"/>
                      <a:pt x="25" y="4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4" name="Freeform 61"/>
              <p:cNvSpPr>
                <a:spLocks/>
              </p:cNvSpPr>
              <p:nvPr/>
            </p:nvSpPr>
            <p:spPr bwMode="auto">
              <a:xfrm>
                <a:off x="2277269" y="3022551"/>
                <a:ext cx="68263" cy="68263"/>
              </a:xfrm>
              <a:custGeom>
                <a:avLst/>
                <a:gdLst>
                  <a:gd name="T0" fmla="*/ 6 w 6"/>
                  <a:gd name="T1" fmla="*/ 1 h 6"/>
                  <a:gd name="T2" fmla="*/ 0 w 6"/>
                  <a:gd name="T3" fmla="*/ 6 h 6"/>
                  <a:gd name="T4" fmla="*/ 0 w 6"/>
                  <a:gd name="T5" fmla="*/ 6 h 6"/>
                  <a:gd name="T6" fmla="*/ 5 w 6"/>
                  <a:gd name="T7" fmla="*/ 1 h 6"/>
                  <a:gd name="T8" fmla="*/ 6 w 6"/>
                  <a:gd name="T9" fmla="*/ 1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6">
                    <a:moveTo>
                      <a:pt x="6" y="1"/>
                    </a:moveTo>
                    <a:cubicBezTo>
                      <a:pt x="4" y="3"/>
                      <a:pt x="3" y="5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4"/>
                      <a:pt x="2" y="1"/>
                      <a:pt x="5" y="1"/>
                    </a:cubicBezTo>
                    <a:cubicBezTo>
                      <a:pt x="5" y="1"/>
                      <a:pt x="5" y="0"/>
                      <a:pt x="6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5" name="Freeform 62"/>
              <p:cNvSpPr>
                <a:spLocks/>
              </p:cNvSpPr>
              <p:nvPr/>
            </p:nvSpPr>
            <p:spPr bwMode="auto">
              <a:xfrm>
                <a:off x="902494" y="3044776"/>
                <a:ext cx="11113" cy="22225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2 h 2"/>
                  <a:gd name="T4" fmla="*/ 0 w 1"/>
                  <a:gd name="T5" fmla="*/ 1 h 2"/>
                  <a:gd name="T6" fmla="*/ 1 w 1"/>
                  <a:gd name="T7" fmla="*/ 0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6" name="Freeform 63"/>
              <p:cNvSpPr>
                <a:spLocks/>
              </p:cNvSpPr>
              <p:nvPr/>
            </p:nvSpPr>
            <p:spPr bwMode="auto">
              <a:xfrm>
                <a:off x="1004094" y="3044776"/>
                <a:ext cx="66675" cy="33338"/>
              </a:xfrm>
              <a:custGeom>
                <a:avLst/>
                <a:gdLst>
                  <a:gd name="T0" fmla="*/ 6 w 6"/>
                  <a:gd name="T1" fmla="*/ 2 h 3"/>
                  <a:gd name="T2" fmla="*/ 5 w 6"/>
                  <a:gd name="T3" fmla="*/ 2 h 3"/>
                  <a:gd name="T4" fmla="*/ 0 w 6"/>
                  <a:gd name="T5" fmla="*/ 1 h 3"/>
                  <a:gd name="T6" fmla="*/ 0 w 6"/>
                  <a:gd name="T7" fmla="*/ 0 h 3"/>
                  <a:gd name="T8" fmla="*/ 6 w 6"/>
                  <a:gd name="T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3">
                    <a:moveTo>
                      <a:pt x="6" y="2"/>
                    </a:moveTo>
                    <a:cubicBezTo>
                      <a:pt x="6" y="2"/>
                      <a:pt x="5" y="2"/>
                      <a:pt x="5" y="2"/>
                    </a:cubicBezTo>
                    <a:cubicBezTo>
                      <a:pt x="3" y="3"/>
                      <a:pt x="1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2" y="1"/>
                      <a:pt x="4" y="0"/>
                      <a:pt x="6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7" name="Freeform 64"/>
              <p:cNvSpPr>
                <a:spLocks/>
              </p:cNvSpPr>
              <p:nvPr/>
            </p:nvSpPr>
            <p:spPr bwMode="auto">
              <a:xfrm>
                <a:off x="924719" y="3055888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2 w 2"/>
                  <a:gd name="T3" fmla="*/ 1 h 1"/>
                  <a:gd name="T4" fmla="*/ 1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0"/>
                      <a:pt x="2" y="0"/>
                      <a:pt x="2" y="1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8" name="Freeform 65"/>
              <p:cNvSpPr>
                <a:spLocks/>
              </p:cNvSpPr>
              <p:nvPr/>
            </p:nvSpPr>
            <p:spPr bwMode="auto">
              <a:xfrm>
                <a:off x="1421606" y="3055888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89" name="Freeform 66"/>
              <p:cNvSpPr>
                <a:spLocks/>
              </p:cNvSpPr>
              <p:nvPr/>
            </p:nvSpPr>
            <p:spPr bwMode="auto">
              <a:xfrm>
                <a:off x="2345531" y="3055888"/>
                <a:ext cx="22225" cy="22225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1 h 2"/>
                  <a:gd name="T4" fmla="*/ 0 w 2"/>
                  <a:gd name="T5" fmla="*/ 1 h 2"/>
                  <a:gd name="T6" fmla="*/ 0 w 2"/>
                  <a:gd name="T7" fmla="*/ 0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0" name="Freeform 67"/>
              <p:cNvSpPr>
                <a:spLocks/>
              </p:cNvSpPr>
              <p:nvPr/>
            </p:nvSpPr>
            <p:spPr bwMode="auto">
              <a:xfrm>
                <a:off x="2378869" y="3055888"/>
                <a:ext cx="22225" cy="22225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1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1" name="Freeform 68"/>
              <p:cNvSpPr>
                <a:spLocks/>
              </p:cNvSpPr>
              <p:nvPr/>
            </p:nvSpPr>
            <p:spPr bwMode="auto">
              <a:xfrm>
                <a:off x="880269" y="3067001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1 h 2"/>
                  <a:gd name="T4" fmla="*/ 0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2" name="Freeform 69"/>
              <p:cNvSpPr>
                <a:spLocks/>
              </p:cNvSpPr>
              <p:nvPr/>
            </p:nvSpPr>
            <p:spPr bwMode="auto">
              <a:xfrm>
                <a:off x="1974056" y="3067001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1 h 2"/>
                  <a:gd name="T4" fmla="*/ 1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3" name="Freeform 70"/>
              <p:cNvSpPr>
                <a:spLocks/>
              </p:cNvSpPr>
              <p:nvPr/>
            </p:nvSpPr>
            <p:spPr bwMode="auto">
              <a:xfrm>
                <a:off x="970756" y="3067001"/>
                <a:ext cx="11113" cy="23813"/>
              </a:xfrm>
              <a:custGeom>
                <a:avLst/>
                <a:gdLst>
                  <a:gd name="T0" fmla="*/ 1 w 1"/>
                  <a:gd name="T1" fmla="*/ 1 h 2"/>
                  <a:gd name="T2" fmla="*/ 0 w 1"/>
                  <a:gd name="T3" fmla="*/ 2 h 2"/>
                  <a:gd name="T4" fmla="*/ 0 w 1"/>
                  <a:gd name="T5" fmla="*/ 1 h 2"/>
                  <a:gd name="T6" fmla="*/ 0 w 1"/>
                  <a:gd name="T7" fmla="*/ 0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2"/>
                      <a:pt x="1" y="2"/>
                      <a:pt x="0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4" name="Freeform 71"/>
              <p:cNvSpPr>
                <a:spLocks/>
              </p:cNvSpPr>
              <p:nvPr/>
            </p:nvSpPr>
            <p:spPr bwMode="auto">
              <a:xfrm>
                <a:off x="913606" y="3078113"/>
                <a:ext cx="22225" cy="23813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1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5" name="Freeform 72"/>
              <p:cNvSpPr>
                <a:spLocks/>
              </p:cNvSpPr>
              <p:nvPr/>
            </p:nvSpPr>
            <p:spPr bwMode="auto">
              <a:xfrm>
                <a:off x="2007394" y="3078113"/>
                <a:ext cx="22225" cy="23813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1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6" name="Freeform 73"/>
              <p:cNvSpPr>
                <a:spLocks/>
              </p:cNvSpPr>
              <p:nvPr/>
            </p:nvSpPr>
            <p:spPr bwMode="auto">
              <a:xfrm>
                <a:off x="935831" y="3078113"/>
                <a:ext cx="22225" cy="12700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1 w 2"/>
                  <a:gd name="T5" fmla="*/ 1 h 1"/>
                  <a:gd name="T6" fmla="*/ 0 w 2"/>
                  <a:gd name="T7" fmla="*/ 1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7" name="Freeform 74"/>
              <p:cNvSpPr>
                <a:spLocks/>
              </p:cNvSpPr>
              <p:nvPr/>
            </p:nvSpPr>
            <p:spPr bwMode="auto">
              <a:xfrm>
                <a:off x="2312194" y="3078113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0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8" name="Freeform 75"/>
              <p:cNvSpPr>
                <a:spLocks/>
              </p:cNvSpPr>
              <p:nvPr/>
            </p:nvSpPr>
            <p:spPr bwMode="auto">
              <a:xfrm>
                <a:off x="2356644" y="3078113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0 w 2"/>
                  <a:gd name="T3" fmla="*/ 2 h 2"/>
                  <a:gd name="T4" fmla="*/ 0 w 2"/>
                  <a:gd name="T5" fmla="*/ 1 h 2"/>
                  <a:gd name="T6" fmla="*/ 0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1" y="2"/>
                      <a:pt x="1" y="2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99" name="Freeform 76"/>
              <p:cNvSpPr>
                <a:spLocks/>
              </p:cNvSpPr>
              <p:nvPr/>
            </p:nvSpPr>
            <p:spPr bwMode="auto">
              <a:xfrm>
                <a:off x="2108994" y="3090813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1 w 2"/>
                  <a:gd name="T7" fmla="*/ 0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0" name="Freeform 77"/>
              <p:cNvSpPr>
                <a:spLocks/>
              </p:cNvSpPr>
              <p:nvPr/>
            </p:nvSpPr>
            <p:spPr bwMode="auto">
              <a:xfrm>
                <a:off x="1961356" y="3090813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1 h 2"/>
                  <a:gd name="T4" fmla="*/ 1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1" name="Freeform 78"/>
              <p:cNvSpPr>
                <a:spLocks/>
              </p:cNvSpPr>
              <p:nvPr/>
            </p:nvSpPr>
            <p:spPr bwMode="auto">
              <a:xfrm>
                <a:off x="1996281" y="3101926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1 w 1"/>
                  <a:gd name="T9" fmla="*/ 0 h 1"/>
                  <a:gd name="T10" fmla="*/ 1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2" name="Freeform 79"/>
              <p:cNvSpPr>
                <a:spLocks/>
              </p:cNvSpPr>
              <p:nvPr/>
            </p:nvSpPr>
            <p:spPr bwMode="auto">
              <a:xfrm>
                <a:off x="1105694" y="3101926"/>
                <a:ext cx="22225" cy="22225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1 h 2"/>
                  <a:gd name="T4" fmla="*/ 1 w 2"/>
                  <a:gd name="T5" fmla="*/ 1 h 2"/>
                  <a:gd name="T6" fmla="*/ 0 w 2"/>
                  <a:gd name="T7" fmla="*/ 0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1" y="2"/>
                      <a:pt x="1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3" name="Freeform 80"/>
              <p:cNvSpPr>
                <a:spLocks/>
              </p:cNvSpPr>
              <p:nvPr/>
            </p:nvSpPr>
            <p:spPr bwMode="auto">
              <a:xfrm>
                <a:off x="2164556" y="3101926"/>
                <a:ext cx="22225" cy="11113"/>
              </a:xfrm>
              <a:custGeom>
                <a:avLst/>
                <a:gdLst>
                  <a:gd name="T0" fmla="*/ 1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1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4" name="Freeform 81"/>
              <p:cNvSpPr>
                <a:spLocks/>
              </p:cNvSpPr>
              <p:nvPr/>
            </p:nvSpPr>
            <p:spPr bwMode="auto">
              <a:xfrm>
                <a:off x="2131219" y="3101926"/>
                <a:ext cx="22225" cy="22225"/>
              </a:xfrm>
              <a:custGeom>
                <a:avLst/>
                <a:gdLst>
                  <a:gd name="T0" fmla="*/ 2 w 2"/>
                  <a:gd name="T1" fmla="*/ 0 h 2"/>
                  <a:gd name="T2" fmla="*/ 1 w 2"/>
                  <a:gd name="T3" fmla="*/ 1 h 2"/>
                  <a:gd name="T4" fmla="*/ 0 w 2"/>
                  <a:gd name="T5" fmla="*/ 1 h 2"/>
                  <a:gd name="T6" fmla="*/ 0 w 2"/>
                  <a:gd name="T7" fmla="*/ 0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5" name="Freeform 82"/>
              <p:cNvSpPr>
                <a:spLocks/>
              </p:cNvSpPr>
              <p:nvPr/>
            </p:nvSpPr>
            <p:spPr bwMode="auto">
              <a:xfrm>
                <a:off x="2312194" y="3090813"/>
                <a:ext cx="77788" cy="44450"/>
              </a:xfrm>
              <a:custGeom>
                <a:avLst/>
                <a:gdLst>
                  <a:gd name="T0" fmla="*/ 7 w 7"/>
                  <a:gd name="T1" fmla="*/ 2 h 4"/>
                  <a:gd name="T2" fmla="*/ 6 w 7"/>
                  <a:gd name="T3" fmla="*/ 3 h 4"/>
                  <a:gd name="T4" fmla="*/ 0 w 7"/>
                  <a:gd name="T5" fmla="*/ 2 h 4"/>
                  <a:gd name="T6" fmla="*/ 1 w 7"/>
                  <a:gd name="T7" fmla="*/ 1 h 4"/>
                  <a:gd name="T8" fmla="*/ 7 w 7"/>
                  <a:gd name="T9" fmla="*/ 2 h 4"/>
                  <a:gd name="T10" fmla="*/ 7 w 7"/>
                  <a:gd name="T11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4">
                    <a:moveTo>
                      <a:pt x="7" y="2"/>
                    </a:moveTo>
                    <a:cubicBezTo>
                      <a:pt x="7" y="3"/>
                      <a:pt x="6" y="2"/>
                      <a:pt x="6" y="3"/>
                    </a:cubicBezTo>
                    <a:cubicBezTo>
                      <a:pt x="4" y="4"/>
                      <a:pt x="1" y="3"/>
                      <a:pt x="0" y="2"/>
                    </a:cubicBezTo>
                    <a:cubicBezTo>
                      <a:pt x="0" y="1"/>
                      <a:pt x="0" y="2"/>
                      <a:pt x="1" y="1"/>
                    </a:cubicBezTo>
                    <a:cubicBezTo>
                      <a:pt x="3" y="0"/>
                      <a:pt x="5" y="2"/>
                      <a:pt x="7" y="2"/>
                    </a:cubicBezTo>
                    <a:cubicBezTo>
                      <a:pt x="7" y="2"/>
                      <a:pt x="7" y="2"/>
                      <a:pt x="7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6" name="Freeform 83"/>
              <p:cNvSpPr>
                <a:spLocks/>
              </p:cNvSpPr>
              <p:nvPr/>
            </p:nvSpPr>
            <p:spPr bwMode="auto">
              <a:xfrm>
                <a:off x="891381" y="3101926"/>
                <a:ext cx="66675" cy="22225"/>
              </a:xfrm>
              <a:custGeom>
                <a:avLst/>
                <a:gdLst>
                  <a:gd name="T0" fmla="*/ 6 w 6"/>
                  <a:gd name="T1" fmla="*/ 0 h 2"/>
                  <a:gd name="T2" fmla="*/ 6 w 6"/>
                  <a:gd name="T3" fmla="*/ 1 h 2"/>
                  <a:gd name="T4" fmla="*/ 0 w 6"/>
                  <a:gd name="T5" fmla="*/ 2 h 2"/>
                  <a:gd name="T6" fmla="*/ 0 w 6"/>
                  <a:gd name="T7" fmla="*/ 2 h 2"/>
                  <a:gd name="T8" fmla="*/ 6 w 6"/>
                  <a:gd name="T9" fmla="*/ 0 h 2"/>
                  <a:gd name="T10" fmla="*/ 6 w 6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2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2" y="0"/>
                      <a:pt x="4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7" name="Freeform 84"/>
              <p:cNvSpPr>
                <a:spLocks/>
              </p:cNvSpPr>
              <p:nvPr/>
            </p:nvSpPr>
            <p:spPr bwMode="auto">
              <a:xfrm>
                <a:off x="2210594" y="310192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8" name="Freeform 85"/>
              <p:cNvSpPr>
                <a:spLocks/>
              </p:cNvSpPr>
              <p:nvPr/>
            </p:nvSpPr>
            <p:spPr bwMode="auto">
              <a:xfrm>
                <a:off x="1037431" y="310192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0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09" name="Freeform 86"/>
              <p:cNvSpPr>
                <a:spLocks/>
              </p:cNvSpPr>
              <p:nvPr/>
            </p:nvSpPr>
            <p:spPr bwMode="auto">
              <a:xfrm>
                <a:off x="992981" y="310192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2" y="1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0" name="Freeform 87"/>
              <p:cNvSpPr>
                <a:spLocks/>
              </p:cNvSpPr>
              <p:nvPr/>
            </p:nvSpPr>
            <p:spPr bwMode="auto">
              <a:xfrm>
                <a:off x="2255044" y="3124151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1 w 1"/>
                  <a:gd name="T9" fmla="*/ 0 h 1"/>
                  <a:gd name="T10" fmla="*/ 1 w 1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1" name="Freeform 88"/>
              <p:cNvSpPr>
                <a:spLocks/>
              </p:cNvSpPr>
              <p:nvPr/>
            </p:nvSpPr>
            <p:spPr bwMode="auto">
              <a:xfrm>
                <a:off x="924719" y="3124151"/>
                <a:ext cx="57150" cy="46038"/>
              </a:xfrm>
              <a:custGeom>
                <a:avLst/>
                <a:gdLst>
                  <a:gd name="T0" fmla="*/ 5 w 5"/>
                  <a:gd name="T1" fmla="*/ 0 h 4"/>
                  <a:gd name="T2" fmla="*/ 5 w 5"/>
                  <a:gd name="T3" fmla="*/ 1 h 4"/>
                  <a:gd name="T4" fmla="*/ 4 w 5"/>
                  <a:gd name="T5" fmla="*/ 3 h 4"/>
                  <a:gd name="T6" fmla="*/ 0 w 5"/>
                  <a:gd name="T7" fmla="*/ 4 h 4"/>
                  <a:gd name="T8" fmla="*/ 0 w 5"/>
                  <a:gd name="T9" fmla="*/ 4 h 4"/>
                  <a:gd name="T10" fmla="*/ 5 w 5"/>
                  <a:gd name="T11" fmla="*/ 0 h 4"/>
                  <a:gd name="T12" fmla="*/ 5 w 5"/>
                  <a:gd name="T13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4">
                    <a:moveTo>
                      <a:pt x="5" y="0"/>
                    </a:moveTo>
                    <a:cubicBezTo>
                      <a:pt x="5" y="0"/>
                      <a:pt x="5" y="0"/>
                      <a:pt x="5" y="1"/>
                    </a:cubicBezTo>
                    <a:cubicBezTo>
                      <a:pt x="4" y="1"/>
                      <a:pt x="4" y="2"/>
                      <a:pt x="4" y="3"/>
                    </a:cubicBezTo>
                    <a:cubicBezTo>
                      <a:pt x="3" y="4"/>
                      <a:pt x="1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2"/>
                      <a:pt x="3" y="0"/>
                      <a:pt x="5" y="0"/>
                    </a:cubicBezTo>
                    <a:cubicBezTo>
                      <a:pt x="5" y="0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2" name="Freeform 89"/>
              <p:cNvSpPr>
                <a:spLocks/>
              </p:cNvSpPr>
              <p:nvPr/>
            </p:nvSpPr>
            <p:spPr bwMode="auto">
              <a:xfrm>
                <a:off x="2221706" y="31241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1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1" y="2"/>
                      <a:pt x="1" y="1"/>
                      <a:pt x="1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3" name="Freeform 90"/>
              <p:cNvSpPr>
                <a:spLocks/>
              </p:cNvSpPr>
              <p:nvPr/>
            </p:nvSpPr>
            <p:spPr bwMode="auto">
              <a:xfrm>
                <a:off x="1015206" y="31241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1 h 2"/>
                  <a:gd name="T4" fmla="*/ 2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4" name="Freeform 91"/>
              <p:cNvSpPr>
                <a:spLocks/>
              </p:cNvSpPr>
              <p:nvPr/>
            </p:nvSpPr>
            <p:spPr bwMode="auto">
              <a:xfrm>
                <a:off x="2299494" y="3124151"/>
                <a:ext cx="68263" cy="46038"/>
              </a:xfrm>
              <a:custGeom>
                <a:avLst/>
                <a:gdLst>
                  <a:gd name="T0" fmla="*/ 4 w 6"/>
                  <a:gd name="T1" fmla="*/ 2 h 4"/>
                  <a:gd name="T2" fmla="*/ 5 w 6"/>
                  <a:gd name="T3" fmla="*/ 1 h 4"/>
                  <a:gd name="T4" fmla="*/ 6 w 6"/>
                  <a:gd name="T5" fmla="*/ 2 h 4"/>
                  <a:gd name="T6" fmla="*/ 5 w 6"/>
                  <a:gd name="T7" fmla="*/ 3 h 4"/>
                  <a:gd name="T8" fmla="*/ 4 w 6"/>
                  <a:gd name="T9" fmla="*/ 3 h 4"/>
                  <a:gd name="T10" fmla="*/ 5 w 6"/>
                  <a:gd name="T11" fmla="*/ 4 h 4"/>
                  <a:gd name="T12" fmla="*/ 4 w 6"/>
                  <a:gd name="T13" fmla="*/ 4 h 4"/>
                  <a:gd name="T14" fmla="*/ 1 w 6"/>
                  <a:gd name="T15" fmla="*/ 1 h 4"/>
                  <a:gd name="T16" fmla="*/ 0 w 6"/>
                  <a:gd name="T17" fmla="*/ 0 h 4"/>
                  <a:gd name="T18" fmla="*/ 4 w 6"/>
                  <a:gd name="T19" fmla="*/ 2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6" h="4">
                    <a:moveTo>
                      <a:pt x="4" y="2"/>
                    </a:moveTo>
                    <a:cubicBezTo>
                      <a:pt x="4" y="2"/>
                      <a:pt x="4" y="2"/>
                      <a:pt x="5" y="1"/>
                    </a:cubicBezTo>
                    <a:cubicBezTo>
                      <a:pt x="5" y="1"/>
                      <a:pt x="6" y="2"/>
                      <a:pt x="6" y="2"/>
                    </a:cubicBezTo>
                    <a:cubicBezTo>
                      <a:pt x="6" y="3"/>
                      <a:pt x="6" y="3"/>
                      <a:pt x="5" y="3"/>
                    </a:cubicBezTo>
                    <a:cubicBezTo>
                      <a:pt x="5" y="3"/>
                      <a:pt x="4" y="3"/>
                      <a:pt x="4" y="3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4"/>
                      <a:pt x="4" y="4"/>
                      <a:pt x="4" y="4"/>
                    </a:cubicBezTo>
                    <a:cubicBezTo>
                      <a:pt x="3" y="4"/>
                      <a:pt x="2" y="3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ubicBezTo>
                      <a:pt x="2" y="0"/>
                      <a:pt x="3" y="1"/>
                      <a:pt x="4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5" name="Freeform 92"/>
              <p:cNvSpPr>
                <a:spLocks/>
              </p:cNvSpPr>
              <p:nvPr/>
            </p:nvSpPr>
            <p:spPr bwMode="auto">
              <a:xfrm>
                <a:off x="2367756" y="31241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6" name="Freeform 93"/>
              <p:cNvSpPr>
                <a:spLocks/>
              </p:cNvSpPr>
              <p:nvPr/>
            </p:nvSpPr>
            <p:spPr bwMode="auto">
              <a:xfrm>
                <a:off x="2153444" y="3124151"/>
                <a:ext cx="57150" cy="57150"/>
              </a:xfrm>
              <a:custGeom>
                <a:avLst/>
                <a:gdLst>
                  <a:gd name="T0" fmla="*/ 4 w 5"/>
                  <a:gd name="T1" fmla="*/ 3 h 5"/>
                  <a:gd name="T2" fmla="*/ 5 w 5"/>
                  <a:gd name="T3" fmla="*/ 5 h 5"/>
                  <a:gd name="T4" fmla="*/ 5 w 5"/>
                  <a:gd name="T5" fmla="*/ 5 h 5"/>
                  <a:gd name="T6" fmla="*/ 1 w 5"/>
                  <a:gd name="T7" fmla="*/ 1 h 5"/>
                  <a:gd name="T8" fmla="*/ 0 w 5"/>
                  <a:gd name="T9" fmla="*/ 1 h 5"/>
                  <a:gd name="T10" fmla="*/ 3 w 5"/>
                  <a:gd name="T11" fmla="*/ 2 h 5"/>
                  <a:gd name="T12" fmla="*/ 4 w 5"/>
                  <a:gd name="T13" fmla="*/ 3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5" h="5">
                    <a:moveTo>
                      <a:pt x="4" y="3"/>
                    </a:moveTo>
                    <a:cubicBezTo>
                      <a:pt x="5" y="4"/>
                      <a:pt x="5" y="5"/>
                      <a:pt x="5" y="5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3" y="4"/>
                      <a:pt x="1" y="3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1" y="0"/>
                      <a:pt x="3" y="1"/>
                      <a:pt x="3" y="2"/>
                    </a:cubicBezTo>
                    <a:cubicBezTo>
                      <a:pt x="4" y="2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7" name="Freeform 94"/>
              <p:cNvSpPr>
                <a:spLocks/>
              </p:cNvSpPr>
              <p:nvPr/>
            </p:nvSpPr>
            <p:spPr bwMode="auto">
              <a:xfrm>
                <a:off x="992981" y="3135263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1 w 2"/>
                  <a:gd name="T7" fmla="*/ 0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8" name="Freeform 95"/>
              <p:cNvSpPr>
                <a:spLocks/>
              </p:cNvSpPr>
              <p:nvPr/>
            </p:nvSpPr>
            <p:spPr bwMode="auto">
              <a:xfrm>
                <a:off x="2243931" y="3146376"/>
                <a:ext cx="22225" cy="11113"/>
              </a:xfrm>
              <a:custGeom>
                <a:avLst/>
                <a:gdLst>
                  <a:gd name="T0" fmla="*/ 2 w 2"/>
                  <a:gd name="T1" fmla="*/ 1 h 1"/>
                  <a:gd name="T2" fmla="*/ 2 w 2"/>
                  <a:gd name="T3" fmla="*/ 1 h 1"/>
                  <a:gd name="T4" fmla="*/ 1 w 2"/>
                  <a:gd name="T5" fmla="*/ 1 h 1"/>
                  <a:gd name="T6" fmla="*/ 1 w 2"/>
                  <a:gd name="T7" fmla="*/ 0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19" name="Freeform 96"/>
              <p:cNvSpPr>
                <a:spLocks/>
              </p:cNvSpPr>
              <p:nvPr/>
            </p:nvSpPr>
            <p:spPr bwMode="auto">
              <a:xfrm>
                <a:off x="2378869" y="3157488"/>
                <a:ext cx="22225" cy="12700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0" name="Freeform 97"/>
              <p:cNvSpPr>
                <a:spLocks/>
              </p:cNvSpPr>
              <p:nvPr/>
            </p:nvSpPr>
            <p:spPr bwMode="auto">
              <a:xfrm>
                <a:off x="1961356" y="3225751"/>
                <a:ext cx="79375" cy="23813"/>
              </a:xfrm>
              <a:custGeom>
                <a:avLst/>
                <a:gdLst>
                  <a:gd name="T0" fmla="*/ 7 w 7"/>
                  <a:gd name="T1" fmla="*/ 1 h 2"/>
                  <a:gd name="T2" fmla="*/ 5 w 7"/>
                  <a:gd name="T3" fmla="*/ 1 h 2"/>
                  <a:gd name="T4" fmla="*/ 0 w 7"/>
                  <a:gd name="T5" fmla="*/ 2 h 2"/>
                  <a:gd name="T6" fmla="*/ 0 w 7"/>
                  <a:gd name="T7" fmla="*/ 2 h 2"/>
                  <a:gd name="T8" fmla="*/ 7 w 7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" h="2">
                    <a:moveTo>
                      <a:pt x="7" y="1"/>
                    </a:moveTo>
                    <a:cubicBezTo>
                      <a:pt x="7" y="1"/>
                      <a:pt x="6" y="1"/>
                      <a:pt x="5" y="1"/>
                    </a:cubicBezTo>
                    <a:cubicBezTo>
                      <a:pt x="4" y="2"/>
                      <a:pt x="2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2" y="0"/>
                      <a:pt x="4" y="0"/>
                      <a:pt x="7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1" name="Freeform 98"/>
              <p:cNvSpPr>
                <a:spLocks/>
              </p:cNvSpPr>
              <p:nvPr/>
            </p:nvSpPr>
            <p:spPr bwMode="auto">
              <a:xfrm>
                <a:off x="1251744" y="3249563"/>
                <a:ext cx="22225" cy="11113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1 h 1"/>
                  <a:gd name="T4" fmla="*/ 1 w 2"/>
                  <a:gd name="T5" fmla="*/ 1 h 1"/>
                  <a:gd name="T6" fmla="*/ 1 w 2"/>
                  <a:gd name="T7" fmla="*/ 0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1"/>
                      <a:pt x="2" y="1"/>
                      <a:pt x="1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2" name="Freeform 99"/>
              <p:cNvSpPr>
                <a:spLocks/>
              </p:cNvSpPr>
              <p:nvPr/>
            </p:nvSpPr>
            <p:spPr bwMode="auto">
              <a:xfrm>
                <a:off x="2007394" y="324956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0"/>
                      <a:pt x="1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3" name="Freeform 100"/>
              <p:cNvSpPr>
                <a:spLocks/>
              </p:cNvSpPr>
              <p:nvPr/>
            </p:nvSpPr>
            <p:spPr bwMode="auto">
              <a:xfrm>
                <a:off x="2051844" y="3260676"/>
                <a:ext cx="79375" cy="22225"/>
              </a:xfrm>
              <a:custGeom>
                <a:avLst/>
                <a:gdLst>
                  <a:gd name="T0" fmla="*/ 7 w 7"/>
                  <a:gd name="T1" fmla="*/ 0 h 2"/>
                  <a:gd name="T2" fmla="*/ 3 w 7"/>
                  <a:gd name="T3" fmla="*/ 2 h 2"/>
                  <a:gd name="T4" fmla="*/ 1 w 7"/>
                  <a:gd name="T5" fmla="*/ 2 h 2"/>
                  <a:gd name="T6" fmla="*/ 0 w 7"/>
                  <a:gd name="T7" fmla="*/ 2 h 2"/>
                  <a:gd name="T8" fmla="*/ 7 w 7"/>
                  <a:gd name="T9" fmla="*/ 0 h 2"/>
                  <a:gd name="T10" fmla="*/ 7 w 7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2">
                    <a:moveTo>
                      <a:pt x="7" y="0"/>
                    </a:moveTo>
                    <a:cubicBezTo>
                      <a:pt x="6" y="1"/>
                      <a:pt x="5" y="2"/>
                      <a:pt x="3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2" y="0"/>
                      <a:pt x="5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4" name="Freeform 101"/>
              <p:cNvSpPr>
                <a:spLocks/>
              </p:cNvSpPr>
              <p:nvPr/>
            </p:nvSpPr>
            <p:spPr bwMode="auto">
              <a:xfrm>
                <a:off x="1116806" y="3271788"/>
                <a:ext cx="11113" cy="11113"/>
              </a:xfrm>
              <a:custGeom>
                <a:avLst/>
                <a:gdLst>
                  <a:gd name="T0" fmla="*/ 1 w 1"/>
                  <a:gd name="T1" fmla="*/ 0 h 1"/>
                  <a:gd name="T2" fmla="*/ 1 w 1"/>
                  <a:gd name="T3" fmla="*/ 1 h 1"/>
                  <a:gd name="T4" fmla="*/ 0 w 1"/>
                  <a:gd name="T5" fmla="*/ 1 h 1"/>
                  <a:gd name="T6" fmla="*/ 0 w 1"/>
                  <a:gd name="T7" fmla="*/ 0 h 1"/>
                  <a:gd name="T8" fmla="*/ 1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1" y="0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5" name="Freeform 102"/>
              <p:cNvSpPr>
                <a:spLocks/>
              </p:cNvSpPr>
              <p:nvPr/>
            </p:nvSpPr>
            <p:spPr bwMode="auto">
              <a:xfrm>
                <a:off x="1139031" y="327178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6" name="Freeform 103"/>
              <p:cNvSpPr>
                <a:spLocks/>
              </p:cNvSpPr>
              <p:nvPr/>
            </p:nvSpPr>
            <p:spPr bwMode="auto">
              <a:xfrm>
                <a:off x="902494" y="3282901"/>
                <a:ext cx="55563" cy="57150"/>
              </a:xfrm>
              <a:custGeom>
                <a:avLst/>
                <a:gdLst>
                  <a:gd name="T0" fmla="*/ 5 w 5"/>
                  <a:gd name="T1" fmla="*/ 5 h 5"/>
                  <a:gd name="T2" fmla="*/ 3 w 5"/>
                  <a:gd name="T3" fmla="*/ 4 h 5"/>
                  <a:gd name="T4" fmla="*/ 0 w 5"/>
                  <a:gd name="T5" fmla="*/ 0 h 5"/>
                  <a:gd name="T6" fmla="*/ 1 w 5"/>
                  <a:gd name="T7" fmla="*/ 0 h 5"/>
                  <a:gd name="T8" fmla="*/ 2 w 5"/>
                  <a:gd name="T9" fmla="*/ 1 h 5"/>
                  <a:gd name="T10" fmla="*/ 5 w 5"/>
                  <a:gd name="T11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5">
                    <a:moveTo>
                      <a:pt x="5" y="5"/>
                    </a:moveTo>
                    <a:cubicBezTo>
                      <a:pt x="5" y="5"/>
                      <a:pt x="4" y="4"/>
                      <a:pt x="3" y="4"/>
                    </a:cubicBezTo>
                    <a:cubicBezTo>
                      <a:pt x="2" y="3"/>
                      <a:pt x="2" y="1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1"/>
                      <a:pt x="2" y="1"/>
                      <a:pt x="2" y="1"/>
                    </a:cubicBezTo>
                    <a:cubicBezTo>
                      <a:pt x="4" y="2"/>
                      <a:pt x="4" y="3"/>
                      <a:pt x="5" y="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7" name="Freeform 104"/>
              <p:cNvSpPr>
                <a:spLocks noEditPoints="1"/>
              </p:cNvSpPr>
              <p:nvPr/>
            </p:nvSpPr>
            <p:spPr bwMode="auto">
              <a:xfrm>
                <a:off x="789781" y="2908251"/>
                <a:ext cx="1690688" cy="590550"/>
              </a:xfrm>
              <a:custGeom>
                <a:avLst/>
                <a:gdLst>
                  <a:gd name="T0" fmla="*/ 145 w 150"/>
                  <a:gd name="T1" fmla="*/ 21 h 52"/>
                  <a:gd name="T2" fmla="*/ 100 w 150"/>
                  <a:gd name="T3" fmla="*/ 25 h 52"/>
                  <a:gd name="T4" fmla="*/ 80 w 150"/>
                  <a:gd name="T5" fmla="*/ 29 h 52"/>
                  <a:gd name="T6" fmla="*/ 90 w 150"/>
                  <a:gd name="T7" fmla="*/ 20 h 52"/>
                  <a:gd name="T8" fmla="*/ 105 w 150"/>
                  <a:gd name="T9" fmla="*/ 13 h 52"/>
                  <a:gd name="T10" fmla="*/ 119 w 150"/>
                  <a:gd name="T11" fmla="*/ 14 h 52"/>
                  <a:gd name="T12" fmla="*/ 133 w 150"/>
                  <a:gd name="T13" fmla="*/ 18 h 52"/>
                  <a:gd name="T14" fmla="*/ 130 w 150"/>
                  <a:gd name="T15" fmla="*/ 12 h 52"/>
                  <a:gd name="T16" fmla="*/ 108 w 150"/>
                  <a:gd name="T17" fmla="*/ 12 h 52"/>
                  <a:gd name="T18" fmla="*/ 127 w 150"/>
                  <a:gd name="T19" fmla="*/ 1 h 52"/>
                  <a:gd name="T20" fmla="*/ 100 w 150"/>
                  <a:gd name="T21" fmla="*/ 13 h 52"/>
                  <a:gd name="T22" fmla="*/ 82 w 150"/>
                  <a:gd name="T23" fmla="*/ 22 h 52"/>
                  <a:gd name="T24" fmla="*/ 80 w 150"/>
                  <a:gd name="T25" fmla="*/ 22 h 52"/>
                  <a:gd name="T26" fmla="*/ 73 w 150"/>
                  <a:gd name="T27" fmla="*/ 29 h 52"/>
                  <a:gd name="T28" fmla="*/ 75 w 150"/>
                  <a:gd name="T29" fmla="*/ 32 h 52"/>
                  <a:gd name="T30" fmla="*/ 67 w 150"/>
                  <a:gd name="T31" fmla="*/ 17 h 52"/>
                  <a:gd name="T32" fmla="*/ 55 w 150"/>
                  <a:gd name="T33" fmla="*/ 16 h 52"/>
                  <a:gd name="T34" fmla="*/ 63 w 150"/>
                  <a:gd name="T35" fmla="*/ 26 h 52"/>
                  <a:gd name="T36" fmla="*/ 5 w 150"/>
                  <a:gd name="T37" fmla="*/ 21 h 52"/>
                  <a:gd name="T38" fmla="*/ 1 w 150"/>
                  <a:gd name="T39" fmla="*/ 19 h 52"/>
                  <a:gd name="T40" fmla="*/ 68 w 150"/>
                  <a:gd name="T41" fmla="*/ 31 h 52"/>
                  <a:gd name="T42" fmla="*/ 46 w 150"/>
                  <a:gd name="T43" fmla="*/ 30 h 52"/>
                  <a:gd name="T44" fmla="*/ 36 w 150"/>
                  <a:gd name="T45" fmla="*/ 33 h 52"/>
                  <a:gd name="T46" fmla="*/ 21 w 150"/>
                  <a:gd name="T47" fmla="*/ 32 h 52"/>
                  <a:gd name="T48" fmla="*/ 17 w 150"/>
                  <a:gd name="T49" fmla="*/ 39 h 52"/>
                  <a:gd name="T50" fmla="*/ 7 w 150"/>
                  <a:gd name="T51" fmla="*/ 43 h 52"/>
                  <a:gd name="T52" fmla="*/ 19 w 150"/>
                  <a:gd name="T53" fmla="*/ 41 h 52"/>
                  <a:gd name="T54" fmla="*/ 28 w 150"/>
                  <a:gd name="T55" fmla="*/ 40 h 52"/>
                  <a:gd name="T56" fmla="*/ 35 w 150"/>
                  <a:gd name="T57" fmla="*/ 37 h 52"/>
                  <a:gd name="T58" fmla="*/ 43 w 150"/>
                  <a:gd name="T59" fmla="*/ 33 h 52"/>
                  <a:gd name="T60" fmla="*/ 56 w 150"/>
                  <a:gd name="T61" fmla="*/ 29 h 52"/>
                  <a:gd name="T62" fmla="*/ 53 w 150"/>
                  <a:gd name="T63" fmla="*/ 42 h 52"/>
                  <a:gd name="T64" fmla="*/ 54 w 150"/>
                  <a:gd name="T65" fmla="*/ 41 h 52"/>
                  <a:gd name="T66" fmla="*/ 58 w 150"/>
                  <a:gd name="T67" fmla="*/ 30 h 52"/>
                  <a:gd name="T68" fmla="*/ 60 w 150"/>
                  <a:gd name="T69" fmla="*/ 30 h 52"/>
                  <a:gd name="T70" fmla="*/ 64 w 150"/>
                  <a:gd name="T71" fmla="*/ 33 h 52"/>
                  <a:gd name="T72" fmla="*/ 63 w 150"/>
                  <a:gd name="T73" fmla="*/ 38 h 52"/>
                  <a:gd name="T74" fmla="*/ 76 w 150"/>
                  <a:gd name="T75" fmla="*/ 41 h 52"/>
                  <a:gd name="T76" fmla="*/ 89 w 150"/>
                  <a:gd name="T77" fmla="*/ 32 h 52"/>
                  <a:gd name="T78" fmla="*/ 91 w 150"/>
                  <a:gd name="T79" fmla="*/ 35 h 52"/>
                  <a:gd name="T80" fmla="*/ 92 w 150"/>
                  <a:gd name="T81" fmla="*/ 32 h 52"/>
                  <a:gd name="T82" fmla="*/ 95 w 150"/>
                  <a:gd name="T83" fmla="*/ 32 h 52"/>
                  <a:gd name="T84" fmla="*/ 97 w 150"/>
                  <a:gd name="T85" fmla="*/ 42 h 52"/>
                  <a:gd name="T86" fmla="*/ 99 w 150"/>
                  <a:gd name="T87" fmla="*/ 42 h 52"/>
                  <a:gd name="T88" fmla="*/ 110 w 150"/>
                  <a:gd name="T89" fmla="*/ 40 h 52"/>
                  <a:gd name="T90" fmla="*/ 117 w 150"/>
                  <a:gd name="T91" fmla="*/ 43 h 52"/>
                  <a:gd name="T92" fmla="*/ 118 w 150"/>
                  <a:gd name="T93" fmla="*/ 40 h 52"/>
                  <a:gd name="T94" fmla="*/ 116 w 150"/>
                  <a:gd name="T95" fmla="*/ 37 h 52"/>
                  <a:gd name="T96" fmla="*/ 133 w 150"/>
                  <a:gd name="T97" fmla="*/ 41 h 52"/>
                  <a:gd name="T98" fmla="*/ 121 w 150"/>
                  <a:gd name="T99" fmla="*/ 37 h 52"/>
                  <a:gd name="T100" fmla="*/ 103 w 150"/>
                  <a:gd name="T101" fmla="*/ 31 h 52"/>
                  <a:gd name="T102" fmla="*/ 144 w 150"/>
                  <a:gd name="T103" fmla="*/ 26 h 52"/>
                  <a:gd name="T104" fmla="*/ 75 w 150"/>
                  <a:gd name="T105" fmla="*/ 37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150" h="52">
                    <a:moveTo>
                      <a:pt x="150" y="20"/>
                    </a:moveTo>
                    <a:cubicBezTo>
                      <a:pt x="149" y="18"/>
                      <a:pt x="148" y="18"/>
                      <a:pt x="146" y="18"/>
                    </a:cubicBezTo>
                    <a:cubicBezTo>
                      <a:pt x="145" y="18"/>
                      <a:pt x="144" y="19"/>
                      <a:pt x="144" y="20"/>
                    </a:cubicBezTo>
                    <a:cubicBezTo>
                      <a:pt x="144" y="21"/>
                      <a:pt x="144" y="21"/>
                      <a:pt x="145" y="22"/>
                    </a:cubicBezTo>
                    <a:cubicBezTo>
                      <a:pt x="145" y="22"/>
                      <a:pt x="145" y="22"/>
                      <a:pt x="146" y="22"/>
                    </a:cubicBezTo>
                    <a:cubicBezTo>
                      <a:pt x="146" y="21"/>
                      <a:pt x="145" y="21"/>
                      <a:pt x="145" y="21"/>
                    </a:cubicBezTo>
                    <a:cubicBezTo>
                      <a:pt x="145" y="20"/>
                      <a:pt x="145" y="20"/>
                      <a:pt x="146" y="19"/>
                    </a:cubicBezTo>
                    <a:cubicBezTo>
                      <a:pt x="146" y="19"/>
                      <a:pt x="147" y="19"/>
                      <a:pt x="147" y="19"/>
                    </a:cubicBezTo>
                    <a:cubicBezTo>
                      <a:pt x="148" y="19"/>
                      <a:pt x="149" y="20"/>
                      <a:pt x="149" y="20"/>
                    </a:cubicBezTo>
                    <a:cubicBezTo>
                      <a:pt x="149" y="21"/>
                      <a:pt x="149" y="22"/>
                      <a:pt x="149" y="23"/>
                    </a:cubicBezTo>
                    <a:cubicBezTo>
                      <a:pt x="148" y="24"/>
                      <a:pt x="147" y="25"/>
                      <a:pt x="146" y="25"/>
                    </a:cubicBezTo>
                    <a:cubicBezTo>
                      <a:pt x="142" y="26"/>
                      <a:pt x="100" y="25"/>
                      <a:pt x="100" y="25"/>
                    </a:cubicBezTo>
                    <a:cubicBezTo>
                      <a:pt x="95" y="26"/>
                      <a:pt x="89" y="25"/>
                      <a:pt x="85" y="27"/>
                    </a:cubicBezTo>
                    <a:cubicBezTo>
                      <a:pt x="83" y="28"/>
                      <a:pt x="82" y="30"/>
                      <a:pt x="82" y="32"/>
                    </a:cubicBezTo>
                    <a:cubicBezTo>
                      <a:pt x="80" y="33"/>
                      <a:pt x="79" y="35"/>
                      <a:pt x="78" y="36"/>
                    </a:cubicBezTo>
                    <a:cubicBezTo>
                      <a:pt x="78" y="36"/>
                      <a:pt x="78" y="36"/>
                      <a:pt x="78" y="36"/>
                    </a:cubicBezTo>
                    <a:cubicBezTo>
                      <a:pt x="78" y="35"/>
                      <a:pt x="79" y="34"/>
                      <a:pt x="79" y="32"/>
                    </a:cubicBezTo>
                    <a:cubicBezTo>
                      <a:pt x="80" y="32"/>
                      <a:pt x="80" y="30"/>
                      <a:pt x="80" y="29"/>
                    </a:cubicBezTo>
                    <a:cubicBezTo>
                      <a:pt x="82" y="26"/>
                      <a:pt x="84" y="23"/>
                      <a:pt x="86" y="21"/>
                    </a:cubicBezTo>
                    <a:cubicBezTo>
                      <a:pt x="87" y="20"/>
                      <a:pt x="89" y="20"/>
                      <a:pt x="91" y="20"/>
                    </a:cubicBezTo>
                    <a:cubicBezTo>
                      <a:pt x="93" y="21"/>
                      <a:pt x="95" y="21"/>
                      <a:pt x="98" y="21"/>
                    </a:cubicBezTo>
                    <a:cubicBezTo>
                      <a:pt x="98" y="21"/>
                      <a:pt x="98" y="21"/>
                      <a:pt x="98" y="21"/>
                    </a:cubicBezTo>
                    <a:cubicBezTo>
                      <a:pt x="97" y="20"/>
                      <a:pt x="96" y="20"/>
                      <a:pt x="95" y="19"/>
                    </a:cubicBezTo>
                    <a:cubicBezTo>
                      <a:pt x="93" y="19"/>
                      <a:pt x="92" y="20"/>
                      <a:pt x="90" y="20"/>
                    </a:cubicBezTo>
                    <a:cubicBezTo>
                      <a:pt x="90" y="19"/>
                      <a:pt x="90" y="19"/>
                      <a:pt x="90" y="19"/>
                    </a:cubicBezTo>
                    <a:cubicBezTo>
                      <a:pt x="91" y="18"/>
                      <a:pt x="93" y="17"/>
                      <a:pt x="95" y="16"/>
                    </a:cubicBezTo>
                    <a:cubicBezTo>
                      <a:pt x="97" y="15"/>
                      <a:pt x="99" y="15"/>
                      <a:pt x="100" y="14"/>
                    </a:cubicBezTo>
                    <a:cubicBezTo>
                      <a:pt x="101" y="14"/>
                      <a:pt x="102" y="14"/>
                      <a:pt x="102" y="14"/>
                    </a:cubicBezTo>
                    <a:cubicBezTo>
                      <a:pt x="105" y="13"/>
                      <a:pt x="105" y="13"/>
                      <a:pt x="105" y="13"/>
                    </a:cubicBezTo>
                    <a:cubicBezTo>
                      <a:pt x="105" y="13"/>
                      <a:pt x="105" y="14"/>
                      <a:pt x="105" y="13"/>
                    </a:cubicBezTo>
                    <a:cubicBezTo>
                      <a:pt x="107" y="13"/>
                      <a:pt x="110" y="13"/>
                      <a:pt x="112" y="13"/>
                    </a:cubicBezTo>
                    <a:cubicBezTo>
                      <a:pt x="113" y="14"/>
                      <a:pt x="113" y="14"/>
                      <a:pt x="113" y="14"/>
                    </a:cubicBezTo>
                    <a:cubicBezTo>
                      <a:pt x="115" y="14"/>
                      <a:pt x="115" y="14"/>
                      <a:pt x="115" y="14"/>
                    </a:cubicBezTo>
                    <a:cubicBezTo>
                      <a:pt x="116" y="14"/>
                      <a:pt x="116" y="15"/>
                      <a:pt x="117" y="15"/>
                    </a:cubicBezTo>
                    <a:cubicBezTo>
                      <a:pt x="117" y="15"/>
                      <a:pt x="116" y="14"/>
                      <a:pt x="116" y="14"/>
                    </a:cubicBezTo>
                    <a:cubicBezTo>
                      <a:pt x="117" y="14"/>
                      <a:pt x="118" y="14"/>
                      <a:pt x="119" y="14"/>
                    </a:cubicBezTo>
                    <a:cubicBezTo>
                      <a:pt x="119" y="15"/>
                      <a:pt x="119" y="15"/>
                      <a:pt x="119" y="15"/>
                    </a:cubicBezTo>
                    <a:cubicBezTo>
                      <a:pt x="119" y="15"/>
                      <a:pt x="119" y="16"/>
                      <a:pt x="119" y="16"/>
                    </a:cubicBezTo>
                    <a:cubicBezTo>
                      <a:pt x="120" y="16"/>
                      <a:pt x="120" y="16"/>
                      <a:pt x="120" y="16"/>
                    </a:cubicBezTo>
                    <a:cubicBezTo>
                      <a:pt x="121" y="15"/>
                      <a:pt x="120" y="15"/>
                      <a:pt x="120" y="15"/>
                    </a:cubicBezTo>
                    <a:cubicBezTo>
                      <a:pt x="124" y="15"/>
                      <a:pt x="127" y="16"/>
                      <a:pt x="130" y="17"/>
                    </a:cubicBezTo>
                    <a:cubicBezTo>
                      <a:pt x="131" y="18"/>
                      <a:pt x="132" y="18"/>
                      <a:pt x="133" y="18"/>
                    </a:cubicBezTo>
                    <a:cubicBezTo>
                      <a:pt x="132" y="17"/>
                      <a:pt x="131" y="17"/>
                      <a:pt x="129" y="16"/>
                    </a:cubicBezTo>
                    <a:cubicBezTo>
                      <a:pt x="129" y="16"/>
                      <a:pt x="127" y="16"/>
                      <a:pt x="127" y="15"/>
                    </a:cubicBezTo>
                    <a:cubicBezTo>
                      <a:pt x="127" y="15"/>
                      <a:pt x="127" y="15"/>
                      <a:pt x="127" y="15"/>
                    </a:cubicBezTo>
                    <a:cubicBezTo>
                      <a:pt x="129" y="15"/>
                      <a:pt x="130" y="14"/>
                      <a:pt x="131" y="12"/>
                    </a:cubicBezTo>
                    <a:cubicBezTo>
                      <a:pt x="132" y="12"/>
                      <a:pt x="132" y="12"/>
                      <a:pt x="132" y="12"/>
                    </a:cubicBezTo>
                    <a:cubicBezTo>
                      <a:pt x="132" y="11"/>
                      <a:pt x="131" y="12"/>
                      <a:pt x="130" y="12"/>
                    </a:cubicBezTo>
                    <a:cubicBezTo>
                      <a:pt x="128" y="12"/>
                      <a:pt x="128" y="15"/>
                      <a:pt x="126" y="15"/>
                    </a:cubicBezTo>
                    <a:cubicBezTo>
                      <a:pt x="123" y="14"/>
                      <a:pt x="121" y="14"/>
                      <a:pt x="118" y="13"/>
                    </a:cubicBezTo>
                    <a:cubicBezTo>
                      <a:pt x="117" y="13"/>
                      <a:pt x="116" y="13"/>
                      <a:pt x="115" y="12"/>
                    </a:cubicBezTo>
                    <a:cubicBezTo>
                      <a:pt x="112" y="12"/>
                      <a:pt x="112" y="12"/>
                      <a:pt x="112" y="12"/>
                    </a:cubicBezTo>
                    <a:cubicBezTo>
                      <a:pt x="108" y="12"/>
                      <a:pt x="108" y="12"/>
                      <a:pt x="108" y="12"/>
                    </a:cubicBezTo>
                    <a:cubicBezTo>
                      <a:pt x="108" y="12"/>
                      <a:pt x="108" y="12"/>
                      <a:pt x="108" y="12"/>
                    </a:cubicBezTo>
                    <a:cubicBezTo>
                      <a:pt x="109" y="12"/>
                      <a:pt x="111" y="11"/>
                      <a:pt x="112" y="10"/>
                    </a:cubicBezTo>
                    <a:cubicBezTo>
                      <a:pt x="125" y="4"/>
                      <a:pt x="125" y="4"/>
                      <a:pt x="125" y="4"/>
                    </a:cubicBezTo>
                    <a:cubicBezTo>
                      <a:pt x="126" y="3"/>
                      <a:pt x="127" y="2"/>
                      <a:pt x="128" y="1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7" y="0"/>
                      <a:pt x="127" y="0"/>
                      <a:pt x="127" y="0"/>
                    </a:cubicBezTo>
                    <a:cubicBezTo>
                      <a:pt x="126" y="0"/>
                      <a:pt x="127" y="1"/>
                      <a:pt x="127" y="1"/>
                    </a:cubicBezTo>
                    <a:cubicBezTo>
                      <a:pt x="126" y="2"/>
                      <a:pt x="125" y="3"/>
                      <a:pt x="125" y="3"/>
                    </a:cubicBezTo>
                    <a:cubicBezTo>
                      <a:pt x="125" y="3"/>
                      <a:pt x="112" y="9"/>
                      <a:pt x="112" y="9"/>
                    </a:cubicBezTo>
                    <a:cubicBezTo>
                      <a:pt x="110" y="10"/>
                      <a:pt x="108" y="11"/>
                      <a:pt x="106" y="11"/>
                    </a:cubicBezTo>
                    <a:cubicBezTo>
                      <a:pt x="104" y="11"/>
                      <a:pt x="104" y="11"/>
                      <a:pt x="104" y="11"/>
                    </a:cubicBezTo>
                    <a:cubicBezTo>
                      <a:pt x="103" y="12"/>
                      <a:pt x="103" y="12"/>
                      <a:pt x="102" y="12"/>
                    </a:cubicBezTo>
                    <a:cubicBezTo>
                      <a:pt x="102" y="13"/>
                      <a:pt x="101" y="13"/>
                      <a:pt x="100" y="13"/>
                    </a:cubicBezTo>
                    <a:cubicBezTo>
                      <a:pt x="94" y="15"/>
                      <a:pt x="88" y="18"/>
                      <a:pt x="83" y="23"/>
                    </a:cubicBezTo>
                    <a:cubicBezTo>
                      <a:pt x="84" y="22"/>
                      <a:pt x="84" y="21"/>
                      <a:pt x="84" y="21"/>
                    </a:cubicBezTo>
                    <a:cubicBezTo>
                      <a:pt x="84" y="20"/>
                      <a:pt x="84" y="19"/>
                      <a:pt x="83" y="19"/>
                    </a:cubicBezTo>
                    <a:cubicBezTo>
                      <a:pt x="83" y="18"/>
                      <a:pt x="83" y="18"/>
                      <a:pt x="83" y="17"/>
                    </a:cubicBezTo>
                    <a:cubicBezTo>
                      <a:pt x="82" y="18"/>
                      <a:pt x="82" y="18"/>
                      <a:pt x="82" y="18"/>
                    </a:cubicBezTo>
                    <a:cubicBezTo>
                      <a:pt x="82" y="19"/>
                      <a:pt x="81" y="21"/>
                      <a:pt x="82" y="22"/>
                    </a:cubicBezTo>
                    <a:cubicBezTo>
                      <a:pt x="82" y="23"/>
                      <a:pt x="83" y="24"/>
                      <a:pt x="82" y="24"/>
                    </a:cubicBezTo>
                    <a:cubicBezTo>
                      <a:pt x="80" y="27"/>
                      <a:pt x="79" y="30"/>
                      <a:pt x="77" y="33"/>
                    </a:cubicBezTo>
                    <a:cubicBezTo>
                      <a:pt x="77" y="33"/>
                      <a:pt x="76" y="33"/>
                      <a:pt x="76" y="32"/>
                    </a:cubicBezTo>
                    <a:cubicBezTo>
                      <a:pt x="78" y="30"/>
                      <a:pt x="79" y="28"/>
                      <a:pt x="79" y="25"/>
                    </a:cubicBezTo>
                    <a:cubicBezTo>
                      <a:pt x="80" y="25"/>
                      <a:pt x="79" y="25"/>
                      <a:pt x="80" y="24"/>
                    </a:cubicBezTo>
                    <a:cubicBezTo>
                      <a:pt x="80" y="24"/>
                      <a:pt x="80" y="23"/>
                      <a:pt x="80" y="22"/>
                    </a:cubicBezTo>
                    <a:cubicBezTo>
                      <a:pt x="80" y="21"/>
                      <a:pt x="78" y="20"/>
                      <a:pt x="79" y="20"/>
                    </a:cubicBezTo>
                    <a:cubicBezTo>
                      <a:pt x="79" y="20"/>
                      <a:pt x="79" y="20"/>
                      <a:pt x="79" y="20"/>
                    </a:cubicBezTo>
                    <a:cubicBezTo>
                      <a:pt x="77" y="23"/>
                      <a:pt x="80" y="27"/>
                      <a:pt x="77" y="29"/>
                    </a:cubicBezTo>
                    <a:cubicBezTo>
                      <a:pt x="77" y="29"/>
                      <a:pt x="77" y="29"/>
                      <a:pt x="77" y="29"/>
                    </a:cubicBezTo>
                    <a:cubicBezTo>
                      <a:pt x="77" y="30"/>
                      <a:pt x="76" y="31"/>
                      <a:pt x="76" y="32"/>
                    </a:cubicBezTo>
                    <a:cubicBezTo>
                      <a:pt x="74" y="31"/>
                      <a:pt x="74" y="30"/>
                      <a:pt x="73" y="29"/>
                    </a:cubicBezTo>
                    <a:cubicBezTo>
                      <a:pt x="72" y="28"/>
                      <a:pt x="72" y="26"/>
                      <a:pt x="73" y="25"/>
                    </a:cubicBezTo>
                    <a:cubicBezTo>
                      <a:pt x="73" y="23"/>
                      <a:pt x="73" y="22"/>
                      <a:pt x="73" y="21"/>
                    </a:cubicBezTo>
                    <a:cubicBezTo>
                      <a:pt x="72" y="21"/>
                      <a:pt x="72" y="21"/>
                      <a:pt x="72" y="21"/>
                    </a:cubicBezTo>
                    <a:cubicBezTo>
                      <a:pt x="71" y="22"/>
                      <a:pt x="71" y="24"/>
                      <a:pt x="71" y="26"/>
                    </a:cubicBezTo>
                    <a:cubicBezTo>
                      <a:pt x="72" y="27"/>
                      <a:pt x="72" y="28"/>
                      <a:pt x="73" y="29"/>
                    </a:cubicBezTo>
                    <a:cubicBezTo>
                      <a:pt x="73" y="30"/>
                      <a:pt x="74" y="31"/>
                      <a:pt x="75" y="32"/>
                    </a:cubicBezTo>
                    <a:cubicBezTo>
                      <a:pt x="75" y="33"/>
                      <a:pt x="74" y="33"/>
                      <a:pt x="74" y="33"/>
                    </a:cubicBezTo>
                    <a:cubicBezTo>
                      <a:pt x="74" y="33"/>
                      <a:pt x="74" y="32"/>
                      <a:pt x="73" y="32"/>
                    </a:cubicBezTo>
                    <a:cubicBezTo>
                      <a:pt x="72" y="28"/>
                      <a:pt x="70" y="26"/>
                      <a:pt x="67" y="23"/>
                    </a:cubicBezTo>
                    <a:cubicBezTo>
                      <a:pt x="67" y="23"/>
                      <a:pt x="67" y="22"/>
                      <a:pt x="67" y="22"/>
                    </a:cubicBezTo>
                    <a:cubicBezTo>
                      <a:pt x="68" y="21"/>
                      <a:pt x="68" y="19"/>
                      <a:pt x="68" y="18"/>
                    </a:cubicBezTo>
                    <a:cubicBezTo>
                      <a:pt x="68" y="18"/>
                      <a:pt x="67" y="18"/>
                      <a:pt x="67" y="17"/>
                    </a:cubicBezTo>
                    <a:cubicBezTo>
                      <a:pt x="67" y="17"/>
                      <a:pt x="67" y="17"/>
                      <a:pt x="67" y="17"/>
                    </a:cubicBezTo>
                    <a:cubicBezTo>
                      <a:pt x="67" y="19"/>
                      <a:pt x="66" y="20"/>
                      <a:pt x="66" y="22"/>
                    </a:cubicBezTo>
                    <a:cubicBezTo>
                      <a:pt x="66" y="22"/>
                      <a:pt x="66" y="22"/>
                      <a:pt x="66" y="22"/>
                    </a:cubicBezTo>
                    <a:cubicBezTo>
                      <a:pt x="61" y="18"/>
                      <a:pt x="56" y="15"/>
                      <a:pt x="51" y="12"/>
                    </a:cubicBezTo>
                    <a:cubicBezTo>
                      <a:pt x="50" y="14"/>
                      <a:pt x="50" y="14"/>
                      <a:pt x="50" y="14"/>
                    </a:cubicBezTo>
                    <a:cubicBezTo>
                      <a:pt x="52" y="14"/>
                      <a:pt x="55" y="16"/>
                      <a:pt x="55" y="16"/>
                    </a:cubicBezTo>
                    <a:cubicBezTo>
                      <a:pt x="57" y="17"/>
                      <a:pt x="58" y="18"/>
                      <a:pt x="60" y="19"/>
                    </a:cubicBezTo>
                    <a:cubicBezTo>
                      <a:pt x="66" y="22"/>
                      <a:pt x="70" y="28"/>
                      <a:pt x="73" y="34"/>
                    </a:cubicBezTo>
                    <a:cubicBezTo>
                      <a:pt x="73" y="35"/>
                      <a:pt x="74" y="35"/>
                      <a:pt x="73" y="36"/>
                    </a:cubicBezTo>
                    <a:cubicBezTo>
                      <a:pt x="72" y="34"/>
                      <a:pt x="71" y="34"/>
                      <a:pt x="70" y="32"/>
                    </a:cubicBezTo>
                    <a:cubicBezTo>
                      <a:pt x="69" y="30"/>
                      <a:pt x="68" y="28"/>
                      <a:pt x="66" y="27"/>
                    </a:cubicBezTo>
                    <a:cubicBezTo>
                      <a:pt x="66" y="26"/>
                      <a:pt x="64" y="26"/>
                      <a:pt x="63" y="26"/>
                    </a:cubicBezTo>
                    <a:cubicBezTo>
                      <a:pt x="46" y="26"/>
                      <a:pt x="46" y="26"/>
                      <a:pt x="46" y="26"/>
                    </a:cubicBezTo>
                    <a:cubicBezTo>
                      <a:pt x="32" y="26"/>
                      <a:pt x="20" y="26"/>
                      <a:pt x="6" y="26"/>
                    </a:cubicBezTo>
                    <a:cubicBezTo>
                      <a:pt x="4" y="26"/>
                      <a:pt x="2" y="25"/>
                      <a:pt x="2" y="23"/>
                    </a:cubicBezTo>
                    <a:cubicBezTo>
                      <a:pt x="1" y="22"/>
                      <a:pt x="1" y="21"/>
                      <a:pt x="2" y="20"/>
                    </a:cubicBezTo>
                    <a:cubicBezTo>
                      <a:pt x="2" y="20"/>
                      <a:pt x="3" y="19"/>
                      <a:pt x="4" y="19"/>
                    </a:cubicBezTo>
                    <a:cubicBezTo>
                      <a:pt x="5" y="19"/>
                      <a:pt x="5" y="20"/>
                      <a:pt x="5" y="21"/>
                    </a:cubicBezTo>
                    <a:cubicBezTo>
                      <a:pt x="5" y="21"/>
                      <a:pt x="5" y="22"/>
                      <a:pt x="5" y="22"/>
                    </a:cubicBezTo>
                    <a:cubicBezTo>
                      <a:pt x="5" y="22"/>
                      <a:pt x="5" y="23"/>
                      <a:pt x="5" y="23"/>
                    </a:cubicBezTo>
                    <a:cubicBezTo>
                      <a:pt x="6" y="22"/>
                      <a:pt x="6" y="22"/>
                      <a:pt x="6" y="21"/>
                    </a:cubicBezTo>
                    <a:cubicBezTo>
                      <a:pt x="7" y="21"/>
                      <a:pt x="7" y="20"/>
                      <a:pt x="6" y="20"/>
                    </a:cubicBezTo>
                    <a:cubicBezTo>
                      <a:pt x="6" y="19"/>
                      <a:pt x="5" y="18"/>
                      <a:pt x="4" y="18"/>
                    </a:cubicBezTo>
                    <a:cubicBezTo>
                      <a:pt x="3" y="18"/>
                      <a:pt x="2" y="18"/>
                      <a:pt x="1" y="19"/>
                    </a:cubicBezTo>
                    <a:cubicBezTo>
                      <a:pt x="0" y="20"/>
                      <a:pt x="0" y="22"/>
                      <a:pt x="0" y="23"/>
                    </a:cubicBezTo>
                    <a:cubicBezTo>
                      <a:pt x="1" y="25"/>
                      <a:pt x="3" y="27"/>
                      <a:pt x="5" y="27"/>
                    </a:cubicBezTo>
                    <a:cubicBezTo>
                      <a:pt x="50" y="27"/>
                      <a:pt x="50" y="27"/>
                      <a:pt x="50" y="27"/>
                    </a:cubicBezTo>
                    <a:cubicBezTo>
                      <a:pt x="55" y="27"/>
                      <a:pt x="60" y="27"/>
                      <a:pt x="64" y="27"/>
                    </a:cubicBezTo>
                    <a:cubicBezTo>
                      <a:pt x="66" y="28"/>
                      <a:pt x="67" y="29"/>
                      <a:pt x="68" y="31"/>
                    </a:cubicBezTo>
                    <a:cubicBezTo>
                      <a:pt x="68" y="31"/>
                      <a:pt x="68" y="31"/>
                      <a:pt x="68" y="31"/>
                    </a:cubicBezTo>
                    <a:cubicBezTo>
                      <a:pt x="64" y="29"/>
                      <a:pt x="59" y="28"/>
                      <a:pt x="54" y="28"/>
                    </a:cubicBezTo>
                    <a:cubicBezTo>
                      <a:pt x="53" y="28"/>
                      <a:pt x="51" y="29"/>
                      <a:pt x="49" y="29"/>
                    </a:cubicBezTo>
                    <a:cubicBezTo>
                      <a:pt x="48" y="30"/>
                      <a:pt x="47" y="29"/>
                      <a:pt x="47" y="29"/>
                    </a:cubicBezTo>
                    <a:cubicBezTo>
                      <a:pt x="45" y="27"/>
                      <a:pt x="42" y="27"/>
                      <a:pt x="40" y="28"/>
                    </a:cubicBezTo>
                    <a:cubicBezTo>
                      <a:pt x="40" y="28"/>
                      <a:pt x="40" y="28"/>
                      <a:pt x="40" y="28"/>
                    </a:cubicBezTo>
                    <a:cubicBezTo>
                      <a:pt x="43" y="28"/>
                      <a:pt x="44" y="30"/>
                      <a:pt x="46" y="30"/>
                    </a:cubicBezTo>
                    <a:cubicBezTo>
                      <a:pt x="46" y="30"/>
                      <a:pt x="47" y="30"/>
                      <a:pt x="47" y="30"/>
                    </a:cubicBezTo>
                    <a:cubicBezTo>
                      <a:pt x="45" y="31"/>
                      <a:pt x="43" y="32"/>
                      <a:pt x="41" y="33"/>
                    </a:cubicBezTo>
                    <a:cubicBezTo>
                      <a:pt x="40" y="33"/>
                      <a:pt x="40" y="32"/>
                      <a:pt x="39" y="32"/>
                    </a:cubicBezTo>
                    <a:cubicBezTo>
                      <a:pt x="38" y="31"/>
                      <a:pt x="37" y="31"/>
                      <a:pt x="35" y="31"/>
                    </a:cubicBezTo>
                    <a:cubicBezTo>
                      <a:pt x="35" y="31"/>
                      <a:pt x="35" y="31"/>
                      <a:pt x="34" y="31"/>
                    </a:cubicBezTo>
                    <a:cubicBezTo>
                      <a:pt x="35" y="32"/>
                      <a:pt x="36" y="32"/>
                      <a:pt x="36" y="33"/>
                    </a:cubicBezTo>
                    <a:cubicBezTo>
                      <a:pt x="37" y="33"/>
                      <a:pt x="39" y="33"/>
                      <a:pt x="40" y="33"/>
                    </a:cubicBezTo>
                    <a:cubicBezTo>
                      <a:pt x="40" y="34"/>
                      <a:pt x="39" y="34"/>
                      <a:pt x="39" y="34"/>
                    </a:cubicBezTo>
                    <a:cubicBezTo>
                      <a:pt x="37" y="35"/>
                      <a:pt x="35" y="37"/>
                      <a:pt x="33" y="37"/>
                    </a:cubicBezTo>
                    <a:cubicBezTo>
                      <a:pt x="30" y="37"/>
                      <a:pt x="27" y="36"/>
                      <a:pt x="26" y="34"/>
                    </a:cubicBezTo>
                    <a:cubicBezTo>
                      <a:pt x="25" y="33"/>
                      <a:pt x="23" y="32"/>
                      <a:pt x="21" y="32"/>
                    </a:cubicBezTo>
                    <a:cubicBezTo>
                      <a:pt x="21" y="32"/>
                      <a:pt x="21" y="32"/>
                      <a:pt x="21" y="32"/>
                    </a:cubicBezTo>
                    <a:cubicBezTo>
                      <a:pt x="22" y="33"/>
                      <a:pt x="23" y="34"/>
                      <a:pt x="24" y="35"/>
                    </a:cubicBezTo>
                    <a:cubicBezTo>
                      <a:pt x="24" y="35"/>
                      <a:pt x="25" y="35"/>
                      <a:pt x="26" y="35"/>
                    </a:cubicBezTo>
                    <a:cubicBezTo>
                      <a:pt x="27" y="36"/>
                      <a:pt x="28" y="37"/>
                      <a:pt x="29" y="37"/>
                    </a:cubicBezTo>
                    <a:cubicBezTo>
                      <a:pt x="30" y="37"/>
                      <a:pt x="31" y="37"/>
                      <a:pt x="31" y="37"/>
                    </a:cubicBezTo>
                    <a:cubicBezTo>
                      <a:pt x="31" y="38"/>
                      <a:pt x="31" y="38"/>
                      <a:pt x="31" y="38"/>
                    </a:cubicBezTo>
                    <a:cubicBezTo>
                      <a:pt x="27" y="39"/>
                      <a:pt x="22" y="39"/>
                      <a:pt x="17" y="39"/>
                    </a:cubicBezTo>
                    <a:cubicBezTo>
                      <a:pt x="16" y="39"/>
                      <a:pt x="15" y="39"/>
                      <a:pt x="13" y="39"/>
                    </a:cubicBezTo>
                    <a:cubicBezTo>
                      <a:pt x="13" y="39"/>
                      <a:pt x="14" y="39"/>
                      <a:pt x="14" y="39"/>
                    </a:cubicBezTo>
                    <a:cubicBezTo>
                      <a:pt x="14" y="39"/>
                      <a:pt x="14" y="40"/>
                      <a:pt x="13" y="40"/>
                    </a:cubicBezTo>
                    <a:cubicBezTo>
                      <a:pt x="13" y="40"/>
                      <a:pt x="12" y="40"/>
                      <a:pt x="11" y="40"/>
                    </a:cubicBezTo>
                    <a:cubicBezTo>
                      <a:pt x="11" y="40"/>
                      <a:pt x="10" y="40"/>
                      <a:pt x="9" y="41"/>
                    </a:cubicBezTo>
                    <a:cubicBezTo>
                      <a:pt x="9" y="41"/>
                      <a:pt x="8" y="42"/>
                      <a:pt x="7" y="43"/>
                    </a:cubicBezTo>
                    <a:cubicBezTo>
                      <a:pt x="7" y="43"/>
                      <a:pt x="7" y="43"/>
                      <a:pt x="7" y="43"/>
                    </a:cubicBezTo>
                    <a:cubicBezTo>
                      <a:pt x="8" y="43"/>
                      <a:pt x="9" y="43"/>
                      <a:pt x="10" y="43"/>
                    </a:cubicBezTo>
                    <a:cubicBezTo>
                      <a:pt x="11" y="43"/>
                      <a:pt x="12" y="41"/>
                      <a:pt x="13" y="40"/>
                    </a:cubicBezTo>
                    <a:cubicBezTo>
                      <a:pt x="15" y="39"/>
                      <a:pt x="17" y="39"/>
                      <a:pt x="18" y="40"/>
                    </a:cubicBezTo>
                    <a:cubicBezTo>
                      <a:pt x="19" y="40"/>
                      <a:pt x="18" y="40"/>
                      <a:pt x="18" y="41"/>
                    </a:cubicBezTo>
                    <a:cubicBezTo>
                      <a:pt x="19" y="41"/>
                      <a:pt x="19" y="41"/>
                      <a:pt x="19" y="41"/>
                    </a:cubicBezTo>
                    <a:cubicBezTo>
                      <a:pt x="20" y="41"/>
                      <a:pt x="20" y="41"/>
                      <a:pt x="20" y="41"/>
                    </a:cubicBezTo>
                    <a:cubicBezTo>
                      <a:pt x="20" y="41"/>
                      <a:pt x="20" y="40"/>
                      <a:pt x="20" y="40"/>
                    </a:cubicBezTo>
                    <a:cubicBezTo>
                      <a:pt x="21" y="40"/>
                      <a:pt x="21" y="40"/>
                      <a:pt x="22" y="40"/>
                    </a:cubicBezTo>
                    <a:cubicBezTo>
                      <a:pt x="24" y="40"/>
                      <a:pt x="26" y="39"/>
                      <a:pt x="27" y="39"/>
                    </a:cubicBezTo>
                    <a:cubicBezTo>
                      <a:pt x="28" y="39"/>
                      <a:pt x="28" y="39"/>
                      <a:pt x="28" y="39"/>
                    </a:cubicBezTo>
                    <a:cubicBezTo>
                      <a:pt x="28" y="40"/>
                      <a:pt x="28" y="40"/>
                      <a:pt x="28" y="40"/>
                    </a:cubicBezTo>
                    <a:cubicBezTo>
                      <a:pt x="28" y="41"/>
                      <a:pt x="28" y="41"/>
                      <a:pt x="29" y="41"/>
                    </a:cubicBezTo>
                    <a:cubicBezTo>
                      <a:pt x="29" y="41"/>
                      <a:pt x="30" y="40"/>
                      <a:pt x="29" y="40"/>
                    </a:cubicBezTo>
                    <a:cubicBezTo>
                      <a:pt x="29" y="39"/>
                      <a:pt x="29" y="39"/>
                      <a:pt x="29" y="39"/>
                    </a:cubicBezTo>
                    <a:cubicBezTo>
                      <a:pt x="30" y="39"/>
                      <a:pt x="31" y="39"/>
                      <a:pt x="32" y="38"/>
                    </a:cubicBezTo>
                    <a:cubicBezTo>
                      <a:pt x="32" y="38"/>
                      <a:pt x="33" y="38"/>
                      <a:pt x="34" y="37"/>
                    </a:cubicBezTo>
                    <a:cubicBezTo>
                      <a:pt x="34" y="37"/>
                      <a:pt x="35" y="37"/>
                      <a:pt x="35" y="37"/>
                    </a:cubicBezTo>
                    <a:cubicBezTo>
                      <a:pt x="35" y="38"/>
                      <a:pt x="35" y="39"/>
                      <a:pt x="34" y="39"/>
                    </a:cubicBezTo>
                    <a:cubicBezTo>
                      <a:pt x="34" y="42"/>
                      <a:pt x="33" y="45"/>
                      <a:pt x="34" y="47"/>
                    </a:cubicBezTo>
                    <a:cubicBezTo>
                      <a:pt x="35" y="47"/>
                      <a:pt x="35" y="47"/>
                      <a:pt x="35" y="47"/>
                    </a:cubicBezTo>
                    <a:cubicBezTo>
                      <a:pt x="34" y="45"/>
                      <a:pt x="34" y="42"/>
                      <a:pt x="35" y="40"/>
                    </a:cubicBezTo>
                    <a:cubicBezTo>
                      <a:pt x="36" y="36"/>
                      <a:pt x="40" y="35"/>
                      <a:pt x="43" y="33"/>
                    </a:cubicBezTo>
                    <a:cubicBezTo>
                      <a:pt x="43" y="33"/>
                      <a:pt x="43" y="33"/>
                      <a:pt x="43" y="33"/>
                    </a:cubicBezTo>
                    <a:cubicBezTo>
                      <a:pt x="42" y="35"/>
                      <a:pt x="41" y="37"/>
                      <a:pt x="41" y="40"/>
                    </a:cubicBezTo>
                    <a:cubicBezTo>
                      <a:pt x="41" y="40"/>
                      <a:pt x="41" y="41"/>
                      <a:pt x="41" y="41"/>
                    </a:cubicBezTo>
                    <a:cubicBezTo>
                      <a:pt x="42" y="40"/>
                      <a:pt x="42" y="40"/>
                      <a:pt x="43" y="39"/>
                    </a:cubicBezTo>
                    <a:cubicBezTo>
                      <a:pt x="43" y="37"/>
                      <a:pt x="42" y="34"/>
                      <a:pt x="44" y="32"/>
                    </a:cubicBezTo>
                    <a:cubicBezTo>
                      <a:pt x="48" y="31"/>
                      <a:pt x="51" y="29"/>
                      <a:pt x="56" y="29"/>
                    </a:cubicBezTo>
                    <a:cubicBezTo>
                      <a:pt x="56" y="29"/>
                      <a:pt x="56" y="29"/>
                      <a:pt x="56" y="29"/>
                    </a:cubicBezTo>
                    <a:cubicBezTo>
                      <a:pt x="55" y="30"/>
                      <a:pt x="54" y="31"/>
                      <a:pt x="54" y="32"/>
                    </a:cubicBezTo>
                    <a:cubicBezTo>
                      <a:pt x="52" y="34"/>
                      <a:pt x="52" y="38"/>
                      <a:pt x="53" y="41"/>
                    </a:cubicBezTo>
                    <a:cubicBezTo>
                      <a:pt x="53" y="42"/>
                      <a:pt x="52" y="43"/>
                      <a:pt x="51" y="44"/>
                    </a:cubicBezTo>
                    <a:cubicBezTo>
                      <a:pt x="51" y="44"/>
                      <a:pt x="51" y="45"/>
                      <a:pt x="51" y="45"/>
                    </a:cubicBezTo>
                    <a:cubicBezTo>
                      <a:pt x="52" y="45"/>
                      <a:pt x="52" y="45"/>
                      <a:pt x="52" y="45"/>
                    </a:cubicBezTo>
                    <a:cubicBezTo>
                      <a:pt x="52" y="45"/>
                      <a:pt x="53" y="44"/>
                      <a:pt x="53" y="42"/>
                    </a:cubicBezTo>
                    <a:cubicBezTo>
                      <a:pt x="53" y="43"/>
                      <a:pt x="54" y="43"/>
                      <a:pt x="54" y="43"/>
                    </a:cubicBezTo>
                    <a:cubicBezTo>
                      <a:pt x="54" y="43"/>
                      <a:pt x="54" y="42"/>
                      <a:pt x="54" y="42"/>
                    </a:cubicBezTo>
                    <a:cubicBezTo>
                      <a:pt x="55" y="42"/>
                      <a:pt x="55" y="42"/>
                      <a:pt x="55" y="43"/>
                    </a:cubicBezTo>
                    <a:cubicBezTo>
                      <a:pt x="56" y="43"/>
                      <a:pt x="57" y="43"/>
                      <a:pt x="58" y="43"/>
                    </a:cubicBezTo>
                    <a:cubicBezTo>
                      <a:pt x="59" y="43"/>
                      <a:pt x="59" y="43"/>
                      <a:pt x="59" y="43"/>
                    </a:cubicBezTo>
                    <a:cubicBezTo>
                      <a:pt x="58" y="41"/>
                      <a:pt x="56" y="41"/>
                      <a:pt x="54" y="41"/>
                    </a:cubicBezTo>
                    <a:cubicBezTo>
                      <a:pt x="53" y="39"/>
                      <a:pt x="53" y="38"/>
                      <a:pt x="53" y="36"/>
                    </a:cubicBezTo>
                    <a:cubicBezTo>
                      <a:pt x="53" y="35"/>
                      <a:pt x="53" y="34"/>
                      <a:pt x="54" y="33"/>
                    </a:cubicBezTo>
                    <a:cubicBezTo>
                      <a:pt x="54" y="32"/>
                      <a:pt x="55" y="32"/>
                      <a:pt x="55" y="31"/>
                    </a:cubicBezTo>
                    <a:cubicBezTo>
                      <a:pt x="56" y="30"/>
                      <a:pt x="57" y="30"/>
                      <a:pt x="58" y="29"/>
                    </a:cubicBezTo>
                    <a:cubicBezTo>
                      <a:pt x="58" y="29"/>
                      <a:pt x="58" y="29"/>
                      <a:pt x="58" y="29"/>
                    </a:cubicBezTo>
                    <a:cubicBezTo>
                      <a:pt x="58" y="30"/>
                      <a:pt x="58" y="30"/>
                      <a:pt x="58" y="30"/>
                    </a:cubicBezTo>
                    <a:cubicBezTo>
                      <a:pt x="57" y="31"/>
                      <a:pt x="57" y="32"/>
                      <a:pt x="56" y="33"/>
                    </a:cubicBezTo>
                    <a:cubicBezTo>
                      <a:pt x="55" y="34"/>
                      <a:pt x="55" y="36"/>
                      <a:pt x="56" y="37"/>
                    </a:cubicBezTo>
                    <a:cubicBezTo>
                      <a:pt x="56" y="38"/>
                      <a:pt x="56" y="39"/>
                      <a:pt x="57" y="39"/>
                    </a:cubicBezTo>
                    <a:cubicBezTo>
                      <a:pt x="57" y="38"/>
                      <a:pt x="57" y="37"/>
                      <a:pt x="58" y="36"/>
                    </a:cubicBezTo>
                    <a:cubicBezTo>
                      <a:pt x="57" y="35"/>
                      <a:pt x="56" y="33"/>
                      <a:pt x="57" y="32"/>
                    </a:cubicBezTo>
                    <a:cubicBezTo>
                      <a:pt x="58" y="31"/>
                      <a:pt x="59" y="30"/>
                      <a:pt x="60" y="30"/>
                    </a:cubicBezTo>
                    <a:cubicBezTo>
                      <a:pt x="62" y="30"/>
                      <a:pt x="65" y="31"/>
                      <a:pt x="67" y="32"/>
                    </a:cubicBezTo>
                    <a:cubicBezTo>
                      <a:pt x="67" y="32"/>
                      <a:pt x="68" y="32"/>
                      <a:pt x="68" y="33"/>
                    </a:cubicBezTo>
                    <a:cubicBezTo>
                      <a:pt x="68" y="34"/>
                      <a:pt x="67" y="36"/>
                      <a:pt x="66" y="36"/>
                    </a:cubicBezTo>
                    <a:cubicBezTo>
                      <a:pt x="65" y="37"/>
                      <a:pt x="63" y="37"/>
                      <a:pt x="62" y="36"/>
                    </a:cubicBezTo>
                    <a:cubicBezTo>
                      <a:pt x="62" y="35"/>
                      <a:pt x="61" y="34"/>
                      <a:pt x="61" y="33"/>
                    </a:cubicBezTo>
                    <a:cubicBezTo>
                      <a:pt x="62" y="33"/>
                      <a:pt x="63" y="32"/>
                      <a:pt x="64" y="33"/>
                    </a:cubicBezTo>
                    <a:cubicBezTo>
                      <a:pt x="64" y="33"/>
                      <a:pt x="64" y="33"/>
                      <a:pt x="65" y="33"/>
                    </a:cubicBezTo>
                    <a:cubicBezTo>
                      <a:pt x="65" y="33"/>
                      <a:pt x="65" y="32"/>
                      <a:pt x="65" y="32"/>
                    </a:cubicBezTo>
                    <a:cubicBezTo>
                      <a:pt x="65" y="32"/>
                      <a:pt x="65" y="31"/>
                      <a:pt x="64" y="31"/>
                    </a:cubicBezTo>
                    <a:cubicBezTo>
                      <a:pt x="63" y="31"/>
                      <a:pt x="62" y="31"/>
                      <a:pt x="61" y="32"/>
                    </a:cubicBezTo>
                    <a:cubicBezTo>
                      <a:pt x="60" y="33"/>
                      <a:pt x="60" y="34"/>
                      <a:pt x="60" y="35"/>
                    </a:cubicBezTo>
                    <a:cubicBezTo>
                      <a:pt x="61" y="36"/>
                      <a:pt x="62" y="38"/>
                      <a:pt x="63" y="38"/>
                    </a:cubicBezTo>
                    <a:cubicBezTo>
                      <a:pt x="65" y="38"/>
                      <a:pt x="67" y="38"/>
                      <a:pt x="69" y="36"/>
                    </a:cubicBezTo>
                    <a:cubicBezTo>
                      <a:pt x="69" y="35"/>
                      <a:pt x="69" y="35"/>
                      <a:pt x="70" y="34"/>
                    </a:cubicBezTo>
                    <a:cubicBezTo>
                      <a:pt x="72" y="35"/>
                      <a:pt x="74" y="38"/>
                      <a:pt x="75" y="40"/>
                    </a:cubicBezTo>
                    <a:cubicBezTo>
                      <a:pt x="75" y="41"/>
                      <a:pt x="75" y="42"/>
                      <a:pt x="75" y="42"/>
                    </a:cubicBezTo>
                    <a:cubicBezTo>
                      <a:pt x="76" y="43"/>
                      <a:pt x="76" y="43"/>
                      <a:pt x="76" y="43"/>
                    </a:cubicBezTo>
                    <a:cubicBezTo>
                      <a:pt x="76" y="42"/>
                      <a:pt x="76" y="42"/>
                      <a:pt x="76" y="41"/>
                    </a:cubicBezTo>
                    <a:cubicBezTo>
                      <a:pt x="77" y="38"/>
                      <a:pt x="79" y="36"/>
                      <a:pt x="81" y="34"/>
                    </a:cubicBezTo>
                    <a:cubicBezTo>
                      <a:pt x="82" y="33"/>
                      <a:pt x="82" y="34"/>
                      <a:pt x="82" y="35"/>
                    </a:cubicBezTo>
                    <a:cubicBezTo>
                      <a:pt x="83" y="37"/>
                      <a:pt x="84" y="38"/>
                      <a:pt x="86" y="38"/>
                    </a:cubicBezTo>
                    <a:cubicBezTo>
                      <a:pt x="88" y="39"/>
                      <a:pt x="90" y="38"/>
                      <a:pt x="91" y="37"/>
                    </a:cubicBezTo>
                    <a:cubicBezTo>
                      <a:pt x="92" y="36"/>
                      <a:pt x="92" y="34"/>
                      <a:pt x="91" y="33"/>
                    </a:cubicBezTo>
                    <a:cubicBezTo>
                      <a:pt x="91" y="32"/>
                      <a:pt x="90" y="32"/>
                      <a:pt x="89" y="32"/>
                    </a:cubicBezTo>
                    <a:cubicBezTo>
                      <a:pt x="87" y="32"/>
                      <a:pt x="87" y="32"/>
                      <a:pt x="86" y="33"/>
                    </a:cubicBezTo>
                    <a:cubicBezTo>
                      <a:pt x="86" y="34"/>
                      <a:pt x="86" y="34"/>
                      <a:pt x="86" y="34"/>
                    </a:cubicBezTo>
                    <a:cubicBezTo>
                      <a:pt x="87" y="34"/>
                      <a:pt x="87" y="34"/>
                      <a:pt x="87" y="34"/>
                    </a:cubicBezTo>
                    <a:cubicBezTo>
                      <a:pt x="87" y="33"/>
                      <a:pt x="88" y="33"/>
                      <a:pt x="88" y="33"/>
                    </a:cubicBezTo>
                    <a:cubicBezTo>
                      <a:pt x="89" y="32"/>
                      <a:pt x="89" y="33"/>
                      <a:pt x="90" y="33"/>
                    </a:cubicBezTo>
                    <a:cubicBezTo>
                      <a:pt x="90" y="33"/>
                      <a:pt x="90" y="34"/>
                      <a:pt x="91" y="35"/>
                    </a:cubicBezTo>
                    <a:cubicBezTo>
                      <a:pt x="90" y="36"/>
                      <a:pt x="90" y="37"/>
                      <a:pt x="89" y="37"/>
                    </a:cubicBezTo>
                    <a:cubicBezTo>
                      <a:pt x="88" y="38"/>
                      <a:pt x="86" y="37"/>
                      <a:pt x="85" y="36"/>
                    </a:cubicBezTo>
                    <a:cubicBezTo>
                      <a:pt x="84" y="36"/>
                      <a:pt x="84" y="35"/>
                      <a:pt x="83" y="34"/>
                    </a:cubicBezTo>
                    <a:cubicBezTo>
                      <a:pt x="83" y="34"/>
                      <a:pt x="83" y="33"/>
                      <a:pt x="83" y="32"/>
                    </a:cubicBezTo>
                    <a:cubicBezTo>
                      <a:pt x="85" y="31"/>
                      <a:pt x="87" y="30"/>
                      <a:pt x="90" y="30"/>
                    </a:cubicBezTo>
                    <a:cubicBezTo>
                      <a:pt x="91" y="30"/>
                      <a:pt x="92" y="31"/>
                      <a:pt x="92" y="32"/>
                    </a:cubicBezTo>
                    <a:cubicBezTo>
                      <a:pt x="94" y="34"/>
                      <a:pt x="92" y="37"/>
                      <a:pt x="93" y="39"/>
                    </a:cubicBezTo>
                    <a:cubicBezTo>
                      <a:pt x="94" y="39"/>
                      <a:pt x="94" y="38"/>
                      <a:pt x="94" y="38"/>
                    </a:cubicBezTo>
                    <a:cubicBezTo>
                      <a:pt x="95" y="36"/>
                      <a:pt x="94" y="34"/>
                      <a:pt x="94" y="33"/>
                    </a:cubicBezTo>
                    <a:cubicBezTo>
                      <a:pt x="93" y="32"/>
                      <a:pt x="93" y="31"/>
                      <a:pt x="92" y="30"/>
                    </a:cubicBezTo>
                    <a:cubicBezTo>
                      <a:pt x="92" y="30"/>
                      <a:pt x="92" y="30"/>
                      <a:pt x="92" y="30"/>
                    </a:cubicBezTo>
                    <a:cubicBezTo>
                      <a:pt x="93" y="31"/>
                      <a:pt x="94" y="31"/>
                      <a:pt x="95" y="32"/>
                    </a:cubicBezTo>
                    <a:cubicBezTo>
                      <a:pt x="96" y="35"/>
                      <a:pt x="97" y="37"/>
                      <a:pt x="97" y="40"/>
                    </a:cubicBezTo>
                    <a:cubicBezTo>
                      <a:pt x="97" y="41"/>
                      <a:pt x="95" y="42"/>
                      <a:pt x="94" y="43"/>
                    </a:cubicBezTo>
                    <a:cubicBezTo>
                      <a:pt x="93" y="43"/>
                      <a:pt x="93" y="44"/>
                      <a:pt x="93" y="44"/>
                    </a:cubicBezTo>
                    <a:cubicBezTo>
                      <a:pt x="93" y="44"/>
                      <a:pt x="94" y="44"/>
                      <a:pt x="95" y="44"/>
                    </a:cubicBezTo>
                    <a:cubicBezTo>
                      <a:pt x="95" y="44"/>
                      <a:pt x="96" y="42"/>
                      <a:pt x="97" y="42"/>
                    </a:cubicBezTo>
                    <a:cubicBezTo>
                      <a:pt x="97" y="42"/>
                      <a:pt x="97" y="42"/>
                      <a:pt x="97" y="42"/>
                    </a:cubicBezTo>
                    <a:cubicBezTo>
                      <a:pt x="97" y="43"/>
                      <a:pt x="96" y="43"/>
                      <a:pt x="97" y="44"/>
                    </a:cubicBezTo>
                    <a:cubicBezTo>
                      <a:pt x="97" y="43"/>
                      <a:pt x="97" y="42"/>
                      <a:pt x="97" y="41"/>
                    </a:cubicBezTo>
                    <a:cubicBezTo>
                      <a:pt x="98" y="42"/>
                      <a:pt x="98" y="43"/>
                      <a:pt x="98" y="43"/>
                    </a:cubicBezTo>
                    <a:cubicBezTo>
                      <a:pt x="99" y="44"/>
                      <a:pt x="99" y="45"/>
                      <a:pt x="100" y="46"/>
                    </a:cubicBezTo>
                    <a:cubicBezTo>
                      <a:pt x="101" y="45"/>
                      <a:pt x="100" y="45"/>
                      <a:pt x="100" y="44"/>
                    </a:cubicBezTo>
                    <a:cubicBezTo>
                      <a:pt x="100" y="43"/>
                      <a:pt x="99" y="43"/>
                      <a:pt x="99" y="42"/>
                    </a:cubicBezTo>
                    <a:cubicBezTo>
                      <a:pt x="97" y="40"/>
                      <a:pt x="98" y="36"/>
                      <a:pt x="96" y="34"/>
                    </a:cubicBezTo>
                    <a:cubicBezTo>
                      <a:pt x="96" y="32"/>
                      <a:pt x="95" y="31"/>
                      <a:pt x="94" y="30"/>
                    </a:cubicBezTo>
                    <a:cubicBezTo>
                      <a:pt x="94" y="30"/>
                      <a:pt x="94" y="30"/>
                      <a:pt x="94" y="30"/>
                    </a:cubicBezTo>
                    <a:cubicBezTo>
                      <a:pt x="96" y="30"/>
                      <a:pt x="98" y="31"/>
                      <a:pt x="100" y="31"/>
                    </a:cubicBezTo>
                    <a:cubicBezTo>
                      <a:pt x="103" y="32"/>
                      <a:pt x="107" y="32"/>
                      <a:pt x="108" y="35"/>
                    </a:cubicBezTo>
                    <a:cubicBezTo>
                      <a:pt x="108" y="37"/>
                      <a:pt x="109" y="39"/>
                      <a:pt x="110" y="40"/>
                    </a:cubicBezTo>
                    <a:cubicBezTo>
                      <a:pt x="111" y="40"/>
                      <a:pt x="111" y="40"/>
                      <a:pt x="111" y="40"/>
                    </a:cubicBezTo>
                    <a:cubicBezTo>
                      <a:pt x="111" y="40"/>
                      <a:pt x="111" y="39"/>
                      <a:pt x="111" y="39"/>
                    </a:cubicBezTo>
                    <a:cubicBezTo>
                      <a:pt x="110" y="36"/>
                      <a:pt x="108" y="36"/>
                      <a:pt x="107" y="34"/>
                    </a:cubicBezTo>
                    <a:cubicBezTo>
                      <a:pt x="107" y="33"/>
                      <a:pt x="107" y="33"/>
                      <a:pt x="107" y="33"/>
                    </a:cubicBezTo>
                    <a:cubicBezTo>
                      <a:pt x="108" y="34"/>
                      <a:pt x="110" y="34"/>
                      <a:pt x="111" y="35"/>
                    </a:cubicBezTo>
                    <a:cubicBezTo>
                      <a:pt x="114" y="36"/>
                      <a:pt x="117" y="39"/>
                      <a:pt x="117" y="43"/>
                    </a:cubicBezTo>
                    <a:cubicBezTo>
                      <a:pt x="117" y="46"/>
                      <a:pt x="117" y="48"/>
                      <a:pt x="116" y="51"/>
                    </a:cubicBezTo>
                    <a:cubicBezTo>
                      <a:pt x="116" y="51"/>
                      <a:pt x="115" y="52"/>
                      <a:pt x="115" y="52"/>
                    </a:cubicBezTo>
                    <a:cubicBezTo>
                      <a:pt x="116" y="52"/>
                      <a:pt x="116" y="51"/>
                      <a:pt x="116" y="51"/>
                    </a:cubicBezTo>
                    <a:cubicBezTo>
                      <a:pt x="118" y="48"/>
                      <a:pt x="119" y="45"/>
                      <a:pt x="118" y="41"/>
                    </a:cubicBezTo>
                    <a:cubicBezTo>
                      <a:pt x="118" y="41"/>
                      <a:pt x="117" y="40"/>
                      <a:pt x="117" y="40"/>
                    </a:cubicBezTo>
                    <a:cubicBezTo>
                      <a:pt x="118" y="40"/>
                      <a:pt x="118" y="40"/>
                      <a:pt x="118" y="40"/>
                    </a:cubicBezTo>
                    <a:cubicBezTo>
                      <a:pt x="118" y="40"/>
                      <a:pt x="119" y="40"/>
                      <a:pt x="119" y="40"/>
                    </a:cubicBezTo>
                    <a:cubicBezTo>
                      <a:pt x="119" y="39"/>
                      <a:pt x="119" y="39"/>
                      <a:pt x="119" y="39"/>
                    </a:cubicBezTo>
                    <a:cubicBezTo>
                      <a:pt x="119" y="38"/>
                      <a:pt x="118" y="38"/>
                      <a:pt x="118" y="38"/>
                    </a:cubicBezTo>
                    <a:cubicBezTo>
                      <a:pt x="117" y="39"/>
                      <a:pt x="117" y="39"/>
                      <a:pt x="117" y="39"/>
                    </a:cubicBezTo>
                    <a:cubicBezTo>
                      <a:pt x="117" y="39"/>
                      <a:pt x="116" y="38"/>
                      <a:pt x="115" y="37"/>
                    </a:cubicBezTo>
                    <a:cubicBezTo>
                      <a:pt x="116" y="37"/>
                      <a:pt x="116" y="37"/>
                      <a:pt x="116" y="37"/>
                    </a:cubicBezTo>
                    <a:cubicBezTo>
                      <a:pt x="118" y="37"/>
                      <a:pt x="120" y="39"/>
                      <a:pt x="122" y="39"/>
                    </a:cubicBezTo>
                    <a:cubicBezTo>
                      <a:pt x="122" y="39"/>
                      <a:pt x="123" y="40"/>
                      <a:pt x="123" y="40"/>
                    </a:cubicBezTo>
                    <a:cubicBezTo>
                      <a:pt x="125" y="40"/>
                      <a:pt x="127" y="41"/>
                      <a:pt x="129" y="41"/>
                    </a:cubicBezTo>
                    <a:cubicBezTo>
                      <a:pt x="130" y="41"/>
                      <a:pt x="131" y="42"/>
                      <a:pt x="133" y="41"/>
                    </a:cubicBezTo>
                    <a:cubicBezTo>
                      <a:pt x="133" y="41"/>
                      <a:pt x="133" y="41"/>
                      <a:pt x="133" y="41"/>
                    </a:cubicBezTo>
                    <a:cubicBezTo>
                      <a:pt x="133" y="41"/>
                      <a:pt x="133" y="41"/>
                      <a:pt x="133" y="41"/>
                    </a:cubicBezTo>
                    <a:cubicBezTo>
                      <a:pt x="132" y="41"/>
                      <a:pt x="131" y="41"/>
                      <a:pt x="131" y="41"/>
                    </a:cubicBezTo>
                    <a:cubicBezTo>
                      <a:pt x="127" y="40"/>
                      <a:pt x="124" y="39"/>
                      <a:pt x="121" y="38"/>
                    </a:cubicBezTo>
                    <a:cubicBezTo>
                      <a:pt x="122" y="38"/>
                      <a:pt x="122" y="38"/>
                      <a:pt x="122" y="38"/>
                    </a:cubicBezTo>
                    <a:cubicBezTo>
                      <a:pt x="122" y="38"/>
                      <a:pt x="123" y="38"/>
                      <a:pt x="123" y="37"/>
                    </a:cubicBezTo>
                    <a:cubicBezTo>
                      <a:pt x="122" y="37"/>
                      <a:pt x="122" y="37"/>
                      <a:pt x="122" y="37"/>
                    </a:cubicBezTo>
                    <a:cubicBezTo>
                      <a:pt x="121" y="37"/>
                      <a:pt x="121" y="37"/>
                      <a:pt x="121" y="37"/>
                    </a:cubicBezTo>
                    <a:cubicBezTo>
                      <a:pt x="121" y="38"/>
                      <a:pt x="121" y="38"/>
                      <a:pt x="122" y="38"/>
                    </a:cubicBezTo>
                    <a:cubicBezTo>
                      <a:pt x="121" y="38"/>
                      <a:pt x="121" y="38"/>
                      <a:pt x="121" y="38"/>
                    </a:cubicBezTo>
                    <a:cubicBezTo>
                      <a:pt x="120" y="38"/>
                      <a:pt x="118" y="37"/>
                      <a:pt x="117" y="36"/>
                    </a:cubicBezTo>
                    <a:cubicBezTo>
                      <a:pt x="116" y="36"/>
                      <a:pt x="116" y="36"/>
                      <a:pt x="115" y="36"/>
                    </a:cubicBezTo>
                    <a:cubicBezTo>
                      <a:pt x="114" y="35"/>
                      <a:pt x="113" y="35"/>
                      <a:pt x="112" y="34"/>
                    </a:cubicBezTo>
                    <a:cubicBezTo>
                      <a:pt x="109" y="33"/>
                      <a:pt x="106" y="32"/>
                      <a:pt x="103" y="31"/>
                    </a:cubicBezTo>
                    <a:cubicBezTo>
                      <a:pt x="102" y="31"/>
                      <a:pt x="102" y="30"/>
                      <a:pt x="101" y="30"/>
                    </a:cubicBezTo>
                    <a:cubicBezTo>
                      <a:pt x="100" y="30"/>
                      <a:pt x="99" y="30"/>
                      <a:pt x="97" y="29"/>
                    </a:cubicBezTo>
                    <a:cubicBezTo>
                      <a:pt x="94" y="28"/>
                      <a:pt x="88" y="28"/>
                      <a:pt x="85" y="30"/>
                    </a:cubicBezTo>
                    <a:cubicBezTo>
                      <a:pt x="84" y="30"/>
                      <a:pt x="84" y="31"/>
                      <a:pt x="84" y="31"/>
                    </a:cubicBezTo>
                    <a:cubicBezTo>
                      <a:pt x="85" y="28"/>
                      <a:pt x="87" y="27"/>
                      <a:pt x="90" y="27"/>
                    </a:cubicBezTo>
                    <a:cubicBezTo>
                      <a:pt x="109" y="27"/>
                      <a:pt x="126" y="27"/>
                      <a:pt x="144" y="26"/>
                    </a:cubicBezTo>
                    <a:cubicBezTo>
                      <a:pt x="146" y="26"/>
                      <a:pt x="148" y="26"/>
                      <a:pt x="150" y="24"/>
                    </a:cubicBezTo>
                    <a:cubicBezTo>
                      <a:pt x="150" y="23"/>
                      <a:pt x="150" y="21"/>
                      <a:pt x="150" y="20"/>
                    </a:cubicBezTo>
                    <a:close/>
                    <a:moveTo>
                      <a:pt x="76" y="37"/>
                    </a:moveTo>
                    <a:cubicBezTo>
                      <a:pt x="76" y="37"/>
                      <a:pt x="76" y="38"/>
                      <a:pt x="76" y="38"/>
                    </a:cubicBezTo>
                    <a:cubicBezTo>
                      <a:pt x="76" y="38"/>
                      <a:pt x="76" y="38"/>
                      <a:pt x="76" y="38"/>
                    </a:cubicBezTo>
                    <a:cubicBezTo>
                      <a:pt x="76" y="38"/>
                      <a:pt x="75" y="37"/>
                      <a:pt x="75" y="37"/>
                    </a:cubicBezTo>
                    <a:cubicBezTo>
                      <a:pt x="75" y="36"/>
                      <a:pt x="75" y="35"/>
                      <a:pt x="75" y="35"/>
                    </a:cubicBezTo>
                    <a:cubicBezTo>
                      <a:pt x="74" y="34"/>
                      <a:pt x="75" y="34"/>
                      <a:pt x="75" y="33"/>
                    </a:cubicBezTo>
                    <a:cubicBezTo>
                      <a:pt x="76" y="33"/>
                      <a:pt x="76" y="34"/>
                      <a:pt x="77" y="35"/>
                    </a:cubicBezTo>
                    <a:cubicBezTo>
                      <a:pt x="77" y="35"/>
                      <a:pt x="76" y="36"/>
                      <a:pt x="76" y="37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8" name="Freeform 105"/>
              <p:cNvSpPr>
                <a:spLocks/>
              </p:cNvSpPr>
              <p:nvPr/>
            </p:nvSpPr>
            <p:spPr bwMode="auto">
              <a:xfrm>
                <a:off x="2142331" y="3282901"/>
                <a:ext cx="79375" cy="33338"/>
              </a:xfrm>
              <a:custGeom>
                <a:avLst/>
                <a:gdLst>
                  <a:gd name="T0" fmla="*/ 6 w 7"/>
                  <a:gd name="T1" fmla="*/ 1 h 3"/>
                  <a:gd name="T2" fmla="*/ 7 w 7"/>
                  <a:gd name="T3" fmla="*/ 1 h 3"/>
                  <a:gd name="T4" fmla="*/ 0 w 7"/>
                  <a:gd name="T5" fmla="*/ 3 h 3"/>
                  <a:gd name="T6" fmla="*/ 0 w 7"/>
                  <a:gd name="T7" fmla="*/ 3 h 3"/>
                  <a:gd name="T8" fmla="*/ 0 w 7"/>
                  <a:gd name="T9" fmla="*/ 3 h 3"/>
                  <a:gd name="T10" fmla="*/ 6 w 7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" h="3">
                    <a:moveTo>
                      <a:pt x="6" y="1"/>
                    </a:moveTo>
                    <a:cubicBezTo>
                      <a:pt x="6" y="1"/>
                      <a:pt x="7" y="1"/>
                      <a:pt x="7" y="1"/>
                    </a:cubicBezTo>
                    <a:cubicBezTo>
                      <a:pt x="5" y="3"/>
                      <a:pt x="3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0" y="3"/>
                      <a:pt x="0" y="3"/>
                      <a:pt x="0" y="3"/>
                    </a:cubicBezTo>
                    <a:cubicBezTo>
                      <a:pt x="1" y="1"/>
                      <a:pt x="4" y="0"/>
                      <a:pt x="6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29" name="Freeform 106"/>
              <p:cNvSpPr>
                <a:spLocks/>
              </p:cNvSpPr>
              <p:nvPr/>
            </p:nvSpPr>
            <p:spPr bwMode="auto">
              <a:xfrm>
                <a:off x="2108994" y="329401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0" name="Freeform 107"/>
              <p:cNvSpPr>
                <a:spLocks/>
              </p:cNvSpPr>
              <p:nvPr/>
            </p:nvSpPr>
            <p:spPr bwMode="auto">
              <a:xfrm>
                <a:off x="1116806" y="329401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1" name="Freeform 108"/>
              <p:cNvSpPr>
                <a:spLocks/>
              </p:cNvSpPr>
              <p:nvPr/>
            </p:nvSpPr>
            <p:spPr bwMode="auto">
              <a:xfrm>
                <a:off x="981869" y="3305126"/>
                <a:ext cx="66675" cy="34925"/>
              </a:xfrm>
              <a:custGeom>
                <a:avLst/>
                <a:gdLst>
                  <a:gd name="T0" fmla="*/ 6 w 6"/>
                  <a:gd name="T1" fmla="*/ 3 h 3"/>
                  <a:gd name="T2" fmla="*/ 6 w 6"/>
                  <a:gd name="T3" fmla="*/ 3 h 3"/>
                  <a:gd name="T4" fmla="*/ 3 w 6"/>
                  <a:gd name="T5" fmla="*/ 2 h 3"/>
                  <a:gd name="T6" fmla="*/ 0 w 6"/>
                  <a:gd name="T7" fmla="*/ 0 h 3"/>
                  <a:gd name="T8" fmla="*/ 0 w 6"/>
                  <a:gd name="T9" fmla="*/ 0 h 3"/>
                  <a:gd name="T10" fmla="*/ 6 w 6"/>
                  <a:gd name="T11" fmla="*/ 3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3">
                    <a:moveTo>
                      <a:pt x="6" y="3"/>
                    </a:moveTo>
                    <a:cubicBezTo>
                      <a:pt x="6" y="3"/>
                      <a:pt x="6" y="3"/>
                      <a:pt x="6" y="3"/>
                    </a:cubicBezTo>
                    <a:cubicBezTo>
                      <a:pt x="5" y="3"/>
                      <a:pt x="4" y="3"/>
                      <a:pt x="3" y="2"/>
                    </a:cubicBezTo>
                    <a:cubicBezTo>
                      <a:pt x="2" y="1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0"/>
                      <a:pt x="4" y="1"/>
                      <a:pt x="6" y="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2" name="Freeform 109"/>
              <p:cNvSpPr>
                <a:spLocks/>
              </p:cNvSpPr>
              <p:nvPr/>
            </p:nvSpPr>
            <p:spPr bwMode="auto">
              <a:xfrm>
                <a:off x="2243931" y="3294013"/>
                <a:ext cx="55563" cy="57150"/>
              </a:xfrm>
              <a:custGeom>
                <a:avLst/>
                <a:gdLst>
                  <a:gd name="T0" fmla="*/ 5 w 5"/>
                  <a:gd name="T1" fmla="*/ 1 h 5"/>
                  <a:gd name="T2" fmla="*/ 1 w 5"/>
                  <a:gd name="T3" fmla="*/ 5 h 5"/>
                  <a:gd name="T4" fmla="*/ 0 w 5"/>
                  <a:gd name="T5" fmla="*/ 5 h 5"/>
                  <a:gd name="T6" fmla="*/ 4 w 5"/>
                  <a:gd name="T7" fmla="*/ 1 h 5"/>
                  <a:gd name="T8" fmla="*/ 5 w 5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5" y="1"/>
                    </a:moveTo>
                    <a:cubicBezTo>
                      <a:pt x="3" y="2"/>
                      <a:pt x="3" y="4"/>
                      <a:pt x="1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3"/>
                      <a:pt x="2" y="1"/>
                      <a:pt x="4" y="1"/>
                    </a:cubicBezTo>
                    <a:cubicBezTo>
                      <a:pt x="4" y="1"/>
                      <a:pt x="4" y="0"/>
                      <a:pt x="5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3" name="Freeform 110"/>
              <p:cNvSpPr>
                <a:spLocks/>
              </p:cNvSpPr>
              <p:nvPr/>
            </p:nvSpPr>
            <p:spPr bwMode="auto">
              <a:xfrm>
                <a:off x="1150144" y="3305126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1 w 2"/>
                  <a:gd name="T7" fmla="*/ 0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4" name="Freeform 111"/>
              <p:cNvSpPr>
                <a:spLocks/>
              </p:cNvSpPr>
              <p:nvPr/>
            </p:nvSpPr>
            <p:spPr bwMode="auto">
              <a:xfrm>
                <a:off x="2312194" y="3305126"/>
                <a:ext cx="44450" cy="57150"/>
              </a:xfrm>
              <a:custGeom>
                <a:avLst/>
                <a:gdLst>
                  <a:gd name="T0" fmla="*/ 4 w 4"/>
                  <a:gd name="T1" fmla="*/ 0 h 5"/>
                  <a:gd name="T2" fmla="*/ 4 w 4"/>
                  <a:gd name="T3" fmla="*/ 3 h 5"/>
                  <a:gd name="T4" fmla="*/ 1 w 4"/>
                  <a:gd name="T5" fmla="*/ 5 h 5"/>
                  <a:gd name="T6" fmla="*/ 1 w 4"/>
                  <a:gd name="T7" fmla="*/ 4 h 5"/>
                  <a:gd name="T8" fmla="*/ 4 w 4"/>
                  <a:gd name="T9" fmla="*/ 0 h 5"/>
                  <a:gd name="T10" fmla="*/ 4 w 4"/>
                  <a:gd name="T1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cubicBezTo>
                      <a:pt x="4" y="1"/>
                      <a:pt x="4" y="2"/>
                      <a:pt x="4" y="3"/>
                    </a:cubicBezTo>
                    <a:cubicBezTo>
                      <a:pt x="3" y="4"/>
                      <a:pt x="2" y="5"/>
                      <a:pt x="1" y="5"/>
                    </a:cubicBezTo>
                    <a:cubicBezTo>
                      <a:pt x="0" y="5"/>
                      <a:pt x="1" y="4"/>
                      <a:pt x="1" y="4"/>
                    </a:cubicBezTo>
                    <a:cubicBezTo>
                      <a:pt x="2" y="2"/>
                      <a:pt x="3" y="1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5" name="Freeform 112"/>
              <p:cNvSpPr>
                <a:spLocks/>
              </p:cNvSpPr>
              <p:nvPr/>
            </p:nvSpPr>
            <p:spPr bwMode="auto">
              <a:xfrm>
                <a:off x="869156" y="3305126"/>
                <a:ext cx="22225" cy="23813"/>
              </a:xfrm>
              <a:custGeom>
                <a:avLst/>
                <a:gdLst>
                  <a:gd name="T0" fmla="*/ 1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1 h 2"/>
                  <a:gd name="T8" fmla="*/ 1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1" y="1"/>
                    </a:moveTo>
                    <a:cubicBezTo>
                      <a:pt x="2" y="1"/>
                      <a:pt x="2" y="1"/>
                      <a:pt x="1" y="2"/>
                    </a:cubicBezTo>
                    <a:cubicBezTo>
                      <a:pt x="1" y="2"/>
                      <a:pt x="1" y="2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1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6" name="Freeform 113"/>
              <p:cNvSpPr>
                <a:spLocks/>
              </p:cNvSpPr>
              <p:nvPr/>
            </p:nvSpPr>
            <p:spPr bwMode="auto">
              <a:xfrm>
                <a:off x="834231" y="3316238"/>
                <a:ext cx="23813" cy="23813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1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7" name="Freeform 114"/>
              <p:cNvSpPr>
                <a:spLocks/>
              </p:cNvSpPr>
              <p:nvPr/>
            </p:nvSpPr>
            <p:spPr bwMode="auto">
              <a:xfrm>
                <a:off x="902494" y="3316238"/>
                <a:ext cx="11113" cy="23813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2 h 2"/>
                  <a:gd name="T4" fmla="*/ 0 w 1"/>
                  <a:gd name="T5" fmla="*/ 1 h 2"/>
                  <a:gd name="T6" fmla="*/ 0 w 1"/>
                  <a:gd name="T7" fmla="*/ 0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8" name="Freeform 115"/>
              <p:cNvSpPr>
                <a:spLocks/>
              </p:cNvSpPr>
              <p:nvPr/>
            </p:nvSpPr>
            <p:spPr bwMode="auto">
              <a:xfrm>
                <a:off x="981869" y="3328938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2 w 2"/>
                  <a:gd name="T3" fmla="*/ 1 h 1"/>
                  <a:gd name="T4" fmla="*/ 1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39" name="Freeform 116"/>
              <p:cNvSpPr>
                <a:spLocks/>
              </p:cNvSpPr>
              <p:nvPr/>
            </p:nvSpPr>
            <p:spPr bwMode="auto">
              <a:xfrm>
                <a:off x="2389981" y="3328938"/>
                <a:ext cx="22225" cy="11113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1 h 1"/>
                  <a:gd name="T4" fmla="*/ 0 w 2"/>
                  <a:gd name="T5" fmla="*/ 1 h 1"/>
                  <a:gd name="T6" fmla="*/ 1 w 2"/>
                  <a:gd name="T7" fmla="*/ 0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0" name="Freeform 117"/>
              <p:cNvSpPr>
                <a:spLocks/>
              </p:cNvSpPr>
              <p:nvPr/>
            </p:nvSpPr>
            <p:spPr bwMode="auto">
              <a:xfrm>
                <a:off x="2288381" y="3328938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1" name="Freeform 118"/>
              <p:cNvSpPr>
                <a:spLocks/>
              </p:cNvSpPr>
              <p:nvPr/>
            </p:nvSpPr>
            <p:spPr bwMode="auto">
              <a:xfrm>
                <a:off x="2356644" y="332893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0" y="1"/>
                      <a:pt x="0" y="1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2" name="Freeform 119"/>
              <p:cNvSpPr>
                <a:spLocks/>
              </p:cNvSpPr>
              <p:nvPr/>
            </p:nvSpPr>
            <p:spPr bwMode="auto">
              <a:xfrm>
                <a:off x="858044" y="3340051"/>
                <a:ext cx="11113" cy="22225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2 h 2"/>
                  <a:gd name="T4" fmla="*/ 0 w 1"/>
                  <a:gd name="T5" fmla="*/ 1 h 2"/>
                  <a:gd name="T6" fmla="*/ 0 w 1"/>
                  <a:gd name="T7" fmla="*/ 0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3" name="Freeform 120"/>
              <p:cNvSpPr>
                <a:spLocks/>
              </p:cNvSpPr>
              <p:nvPr/>
            </p:nvSpPr>
            <p:spPr bwMode="auto">
              <a:xfrm>
                <a:off x="2266156" y="3340051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1" y="2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4" name="Freeform 121"/>
              <p:cNvSpPr>
                <a:spLocks/>
              </p:cNvSpPr>
              <p:nvPr/>
            </p:nvSpPr>
            <p:spPr bwMode="auto">
              <a:xfrm>
                <a:off x="1127919" y="335116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1 h 2"/>
                  <a:gd name="T4" fmla="*/ 1 w 2"/>
                  <a:gd name="T5" fmla="*/ 1 h 2"/>
                  <a:gd name="T6" fmla="*/ 1 w 2"/>
                  <a:gd name="T7" fmla="*/ 0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1"/>
                      <a:pt x="0" y="1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5" name="Freeform 122"/>
              <p:cNvSpPr>
                <a:spLocks/>
              </p:cNvSpPr>
              <p:nvPr/>
            </p:nvSpPr>
            <p:spPr bwMode="auto">
              <a:xfrm>
                <a:off x="2378869" y="335116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1"/>
                      <a:pt x="1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6" name="Freeform 123"/>
              <p:cNvSpPr>
                <a:spLocks/>
              </p:cNvSpPr>
              <p:nvPr/>
            </p:nvSpPr>
            <p:spPr bwMode="auto">
              <a:xfrm>
                <a:off x="2323306" y="3351163"/>
                <a:ext cx="66675" cy="57150"/>
              </a:xfrm>
              <a:custGeom>
                <a:avLst/>
                <a:gdLst>
                  <a:gd name="T0" fmla="*/ 4 w 6"/>
                  <a:gd name="T1" fmla="*/ 1 h 5"/>
                  <a:gd name="T2" fmla="*/ 3 w 6"/>
                  <a:gd name="T3" fmla="*/ 2 h 5"/>
                  <a:gd name="T4" fmla="*/ 3 w 6"/>
                  <a:gd name="T5" fmla="*/ 2 h 5"/>
                  <a:gd name="T6" fmla="*/ 6 w 6"/>
                  <a:gd name="T7" fmla="*/ 5 h 5"/>
                  <a:gd name="T8" fmla="*/ 6 w 6"/>
                  <a:gd name="T9" fmla="*/ 5 h 5"/>
                  <a:gd name="T10" fmla="*/ 1 w 6"/>
                  <a:gd name="T11" fmla="*/ 3 h 5"/>
                  <a:gd name="T12" fmla="*/ 0 w 6"/>
                  <a:gd name="T13" fmla="*/ 3 h 5"/>
                  <a:gd name="T14" fmla="*/ 2 w 6"/>
                  <a:gd name="T15" fmla="*/ 2 h 5"/>
                  <a:gd name="T16" fmla="*/ 3 w 6"/>
                  <a:gd name="T17" fmla="*/ 1 h 5"/>
                  <a:gd name="T18" fmla="*/ 3 w 6"/>
                  <a:gd name="T19" fmla="*/ 0 h 5"/>
                  <a:gd name="T20" fmla="*/ 4 w 6"/>
                  <a:gd name="T21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6" h="5">
                    <a:moveTo>
                      <a:pt x="4" y="1"/>
                    </a:moveTo>
                    <a:cubicBezTo>
                      <a:pt x="4" y="2"/>
                      <a:pt x="4" y="2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4" y="3"/>
                      <a:pt x="5" y="4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4" y="5"/>
                      <a:pt x="2" y="5"/>
                      <a:pt x="1" y="3"/>
                    </a:cubicBezTo>
                    <a:cubicBezTo>
                      <a:pt x="1" y="3"/>
                      <a:pt x="0" y="3"/>
                      <a:pt x="0" y="3"/>
                    </a:cubicBezTo>
                    <a:cubicBezTo>
                      <a:pt x="1" y="2"/>
                      <a:pt x="2" y="2"/>
                      <a:pt x="2" y="2"/>
                    </a:cubicBezTo>
                    <a:cubicBezTo>
                      <a:pt x="3" y="2"/>
                      <a:pt x="2" y="1"/>
                      <a:pt x="3" y="1"/>
                    </a:cubicBezTo>
                    <a:cubicBezTo>
                      <a:pt x="3" y="1"/>
                      <a:pt x="3" y="0"/>
                      <a:pt x="3" y="0"/>
                    </a:cubicBezTo>
                    <a:cubicBezTo>
                      <a:pt x="4" y="1"/>
                      <a:pt x="4" y="1"/>
                      <a:pt x="4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7" name="Freeform 124"/>
              <p:cNvSpPr>
                <a:spLocks/>
              </p:cNvSpPr>
              <p:nvPr/>
            </p:nvSpPr>
            <p:spPr bwMode="auto">
              <a:xfrm>
                <a:off x="2131219" y="3351163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8" name="Freeform 125"/>
              <p:cNvSpPr>
                <a:spLocks/>
              </p:cNvSpPr>
              <p:nvPr/>
            </p:nvSpPr>
            <p:spPr bwMode="auto">
              <a:xfrm>
                <a:off x="970756" y="3373388"/>
                <a:ext cx="22225" cy="11113"/>
              </a:xfrm>
              <a:custGeom>
                <a:avLst/>
                <a:gdLst>
                  <a:gd name="T0" fmla="*/ 2 w 2"/>
                  <a:gd name="T1" fmla="*/ 1 h 1"/>
                  <a:gd name="T2" fmla="*/ 1 w 2"/>
                  <a:gd name="T3" fmla="*/ 1 h 1"/>
                  <a:gd name="T4" fmla="*/ 0 w 2"/>
                  <a:gd name="T5" fmla="*/ 1 h 1"/>
                  <a:gd name="T6" fmla="*/ 0 w 2"/>
                  <a:gd name="T7" fmla="*/ 0 h 1"/>
                  <a:gd name="T8" fmla="*/ 2 w 2"/>
                  <a:gd name="T9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1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49" name="Freeform 126"/>
              <p:cNvSpPr>
                <a:spLocks/>
              </p:cNvSpPr>
              <p:nvPr/>
            </p:nvSpPr>
            <p:spPr bwMode="auto">
              <a:xfrm>
                <a:off x="981869" y="3373388"/>
                <a:ext cx="44450" cy="57150"/>
              </a:xfrm>
              <a:custGeom>
                <a:avLst/>
                <a:gdLst>
                  <a:gd name="T0" fmla="*/ 4 w 4"/>
                  <a:gd name="T1" fmla="*/ 0 h 5"/>
                  <a:gd name="T2" fmla="*/ 4 w 4"/>
                  <a:gd name="T3" fmla="*/ 2 h 5"/>
                  <a:gd name="T4" fmla="*/ 0 w 4"/>
                  <a:gd name="T5" fmla="*/ 5 h 5"/>
                  <a:gd name="T6" fmla="*/ 1 w 4"/>
                  <a:gd name="T7" fmla="*/ 4 h 5"/>
                  <a:gd name="T8" fmla="*/ 4 w 4"/>
                  <a:gd name="T9" fmla="*/ 0 h 5"/>
                  <a:gd name="T10" fmla="*/ 4 w 4"/>
                  <a:gd name="T11" fmla="*/ 0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4" h="5">
                    <a:moveTo>
                      <a:pt x="4" y="0"/>
                    </a:moveTo>
                    <a:cubicBezTo>
                      <a:pt x="4" y="1"/>
                      <a:pt x="4" y="1"/>
                      <a:pt x="4" y="2"/>
                    </a:cubicBezTo>
                    <a:cubicBezTo>
                      <a:pt x="3" y="3"/>
                      <a:pt x="2" y="5"/>
                      <a:pt x="0" y="5"/>
                    </a:cubicBezTo>
                    <a:cubicBezTo>
                      <a:pt x="0" y="4"/>
                      <a:pt x="0" y="4"/>
                      <a:pt x="1" y="4"/>
                    </a:cubicBezTo>
                    <a:cubicBezTo>
                      <a:pt x="1" y="2"/>
                      <a:pt x="3" y="1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0" name="Freeform 127"/>
              <p:cNvSpPr>
                <a:spLocks/>
              </p:cNvSpPr>
              <p:nvPr/>
            </p:nvSpPr>
            <p:spPr bwMode="auto">
              <a:xfrm>
                <a:off x="2120106" y="337338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0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1" name="Freeform 128"/>
              <p:cNvSpPr>
                <a:spLocks/>
              </p:cNvSpPr>
              <p:nvPr/>
            </p:nvSpPr>
            <p:spPr bwMode="auto">
              <a:xfrm>
                <a:off x="2153444" y="337338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1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2" y="2"/>
                      <a:pt x="1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2" name="Freeform 129"/>
              <p:cNvSpPr>
                <a:spLocks/>
              </p:cNvSpPr>
              <p:nvPr/>
            </p:nvSpPr>
            <p:spPr bwMode="auto">
              <a:xfrm>
                <a:off x="1094581" y="337338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1 w 2"/>
                  <a:gd name="T7" fmla="*/ 1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1" y="1"/>
                    </a:cubicBezTo>
                    <a:cubicBezTo>
                      <a:pt x="1" y="0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3" name="Freeform 130"/>
              <p:cNvSpPr>
                <a:spLocks/>
              </p:cNvSpPr>
              <p:nvPr/>
            </p:nvSpPr>
            <p:spPr bwMode="auto">
              <a:xfrm>
                <a:off x="1127919" y="3384501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0 h 1"/>
                  <a:gd name="T6" fmla="*/ 1 w 2"/>
                  <a:gd name="T7" fmla="*/ 0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4" name="Freeform 131"/>
              <p:cNvSpPr>
                <a:spLocks/>
              </p:cNvSpPr>
              <p:nvPr/>
            </p:nvSpPr>
            <p:spPr bwMode="auto">
              <a:xfrm>
                <a:off x="2243931" y="3373388"/>
                <a:ext cx="55563" cy="68263"/>
              </a:xfrm>
              <a:custGeom>
                <a:avLst/>
                <a:gdLst>
                  <a:gd name="T0" fmla="*/ 4 w 5"/>
                  <a:gd name="T1" fmla="*/ 4 h 6"/>
                  <a:gd name="T2" fmla="*/ 4 w 5"/>
                  <a:gd name="T3" fmla="*/ 5 h 6"/>
                  <a:gd name="T4" fmla="*/ 2 w 5"/>
                  <a:gd name="T5" fmla="*/ 5 h 6"/>
                  <a:gd name="T6" fmla="*/ 0 w 5"/>
                  <a:gd name="T7" fmla="*/ 1 h 6"/>
                  <a:gd name="T8" fmla="*/ 1 w 5"/>
                  <a:gd name="T9" fmla="*/ 1 h 6"/>
                  <a:gd name="T10" fmla="*/ 4 w 5"/>
                  <a:gd name="T11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5" h="6">
                    <a:moveTo>
                      <a:pt x="4" y="4"/>
                    </a:moveTo>
                    <a:cubicBezTo>
                      <a:pt x="4" y="5"/>
                      <a:pt x="5" y="5"/>
                      <a:pt x="4" y="5"/>
                    </a:cubicBezTo>
                    <a:cubicBezTo>
                      <a:pt x="4" y="6"/>
                      <a:pt x="3" y="5"/>
                      <a:pt x="2" y="5"/>
                    </a:cubicBezTo>
                    <a:cubicBezTo>
                      <a:pt x="1" y="3"/>
                      <a:pt x="0" y="2"/>
                      <a:pt x="0" y="1"/>
                    </a:cubicBezTo>
                    <a:cubicBezTo>
                      <a:pt x="0" y="0"/>
                      <a:pt x="1" y="1"/>
                      <a:pt x="1" y="1"/>
                    </a:cubicBezTo>
                    <a:cubicBezTo>
                      <a:pt x="2" y="2"/>
                      <a:pt x="3" y="3"/>
                      <a:pt x="4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5" name="Freeform 132"/>
              <p:cNvSpPr>
                <a:spLocks/>
              </p:cNvSpPr>
              <p:nvPr/>
            </p:nvSpPr>
            <p:spPr bwMode="auto">
              <a:xfrm>
                <a:off x="2288381" y="3384501"/>
                <a:ext cx="23813" cy="23813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1 h 2"/>
                  <a:gd name="T4" fmla="*/ 0 w 2"/>
                  <a:gd name="T5" fmla="*/ 2 h 2"/>
                  <a:gd name="T6" fmla="*/ 0 w 2"/>
                  <a:gd name="T7" fmla="*/ 0 h 2"/>
                  <a:gd name="T8" fmla="*/ 1 w 2"/>
                  <a:gd name="T9" fmla="*/ 0 h 2"/>
                  <a:gd name="T10" fmla="*/ 2 w 2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2"/>
                      <a:pt x="1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6" name="Freeform 133"/>
              <p:cNvSpPr>
                <a:spLocks/>
              </p:cNvSpPr>
              <p:nvPr/>
            </p:nvSpPr>
            <p:spPr bwMode="auto">
              <a:xfrm>
                <a:off x="1172369" y="3395613"/>
                <a:ext cx="23813" cy="23813"/>
              </a:xfrm>
              <a:custGeom>
                <a:avLst/>
                <a:gdLst>
                  <a:gd name="T0" fmla="*/ 2 w 2"/>
                  <a:gd name="T1" fmla="*/ 0 h 2"/>
                  <a:gd name="T2" fmla="*/ 2 w 2"/>
                  <a:gd name="T3" fmla="*/ 2 h 2"/>
                  <a:gd name="T4" fmla="*/ 1 w 2"/>
                  <a:gd name="T5" fmla="*/ 1 h 2"/>
                  <a:gd name="T6" fmla="*/ 1 w 2"/>
                  <a:gd name="T7" fmla="*/ 0 h 2"/>
                  <a:gd name="T8" fmla="*/ 2 w 2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0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7" name="Freeform 134"/>
              <p:cNvSpPr>
                <a:spLocks/>
              </p:cNvSpPr>
              <p:nvPr/>
            </p:nvSpPr>
            <p:spPr bwMode="auto">
              <a:xfrm>
                <a:off x="2142331" y="3408313"/>
                <a:ext cx="44450" cy="79375"/>
              </a:xfrm>
              <a:custGeom>
                <a:avLst/>
                <a:gdLst>
                  <a:gd name="T0" fmla="*/ 3 w 4"/>
                  <a:gd name="T1" fmla="*/ 2 h 7"/>
                  <a:gd name="T2" fmla="*/ 4 w 4"/>
                  <a:gd name="T3" fmla="*/ 6 h 7"/>
                  <a:gd name="T4" fmla="*/ 4 w 4"/>
                  <a:gd name="T5" fmla="*/ 7 h 7"/>
                  <a:gd name="T6" fmla="*/ 4 w 4"/>
                  <a:gd name="T7" fmla="*/ 7 h 7"/>
                  <a:gd name="T8" fmla="*/ 0 w 4"/>
                  <a:gd name="T9" fmla="*/ 1 h 7"/>
                  <a:gd name="T10" fmla="*/ 0 w 4"/>
                  <a:gd name="T11" fmla="*/ 1 h 7"/>
                  <a:gd name="T12" fmla="*/ 1 w 4"/>
                  <a:gd name="T13" fmla="*/ 1 h 7"/>
                  <a:gd name="T14" fmla="*/ 3 w 4"/>
                  <a:gd name="T15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4" h="7">
                    <a:moveTo>
                      <a:pt x="3" y="2"/>
                    </a:moveTo>
                    <a:cubicBezTo>
                      <a:pt x="3" y="3"/>
                      <a:pt x="4" y="5"/>
                      <a:pt x="4" y="6"/>
                    </a:cubicBezTo>
                    <a:cubicBezTo>
                      <a:pt x="4" y="6"/>
                      <a:pt x="4" y="6"/>
                      <a:pt x="4" y="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2" y="5"/>
                      <a:pt x="1" y="3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1"/>
                      <a:pt x="1" y="1"/>
                    </a:cubicBezTo>
                    <a:cubicBezTo>
                      <a:pt x="3" y="2"/>
                      <a:pt x="3" y="2"/>
                      <a:pt x="3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8" name="Freeform 135"/>
              <p:cNvSpPr>
                <a:spLocks/>
              </p:cNvSpPr>
              <p:nvPr/>
            </p:nvSpPr>
            <p:spPr bwMode="auto">
              <a:xfrm>
                <a:off x="1196181" y="3408313"/>
                <a:ext cx="66675" cy="33338"/>
              </a:xfrm>
              <a:custGeom>
                <a:avLst/>
                <a:gdLst>
                  <a:gd name="T0" fmla="*/ 6 w 6"/>
                  <a:gd name="T1" fmla="*/ 1 h 3"/>
                  <a:gd name="T2" fmla="*/ 6 w 6"/>
                  <a:gd name="T3" fmla="*/ 1 h 3"/>
                  <a:gd name="T4" fmla="*/ 0 w 6"/>
                  <a:gd name="T5" fmla="*/ 2 h 3"/>
                  <a:gd name="T6" fmla="*/ 0 w 6"/>
                  <a:gd name="T7" fmla="*/ 1 h 3"/>
                  <a:gd name="T8" fmla="*/ 4 w 6"/>
                  <a:gd name="T9" fmla="*/ 1 h 3"/>
                  <a:gd name="T10" fmla="*/ 6 w 6"/>
                  <a:gd name="T11" fmla="*/ 1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3">
                    <a:moveTo>
                      <a:pt x="6" y="1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4" y="2"/>
                      <a:pt x="2" y="3"/>
                      <a:pt x="0" y="2"/>
                    </a:cubicBezTo>
                    <a:cubicBezTo>
                      <a:pt x="0" y="2"/>
                      <a:pt x="0" y="1"/>
                      <a:pt x="0" y="1"/>
                    </a:cubicBezTo>
                    <a:cubicBezTo>
                      <a:pt x="1" y="1"/>
                      <a:pt x="2" y="0"/>
                      <a:pt x="4" y="1"/>
                    </a:cubicBezTo>
                    <a:cubicBezTo>
                      <a:pt x="6" y="1"/>
                      <a:pt x="6" y="1"/>
                      <a:pt x="6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59" name="Freeform 136"/>
              <p:cNvSpPr>
                <a:spLocks/>
              </p:cNvSpPr>
              <p:nvPr/>
            </p:nvSpPr>
            <p:spPr bwMode="auto">
              <a:xfrm>
                <a:off x="1083469" y="3419426"/>
                <a:ext cx="66675" cy="44450"/>
              </a:xfrm>
              <a:custGeom>
                <a:avLst/>
                <a:gdLst>
                  <a:gd name="T0" fmla="*/ 6 w 6"/>
                  <a:gd name="T1" fmla="*/ 0 h 4"/>
                  <a:gd name="T2" fmla="*/ 1 w 6"/>
                  <a:gd name="T3" fmla="*/ 3 h 4"/>
                  <a:gd name="T4" fmla="*/ 0 w 6"/>
                  <a:gd name="T5" fmla="*/ 4 h 4"/>
                  <a:gd name="T6" fmla="*/ 6 w 6"/>
                  <a:gd name="T7" fmla="*/ 0 h 4"/>
                  <a:gd name="T8" fmla="*/ 6 w 6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" h="4">
                    <a:moveTo>
                      <a:pt x="6" y="0"/>
                    </a:moveTo>
                    <a:cubicBezTo>
                      <a:pt x="4" y="1"/>
                      <a:pt x="3" y="3"/>
                      <a:pt x="1" y="3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0" y="1"/>
                      <a:pt x="3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0" name="Freeform 137"/>
              <p:cNvSpPr>
                <a:spLocks/>
              </p:cNvSpPr>
              <p:nvPr/>
            </p:nvSpPr>
            <p:spPr bwMode="auto">
              <a:xfrm>
                <a:off x="2120106" y="3441651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2 w 2"/>
                  <a:gd name="T3" fmla="*/ 1 h 1"/>
                  <a:gd name="T4" fmla="*/ 1 w 2"/>
                  <a:gd name="T5" fmla="*/ 1 h 1"/>
                  <a:gd name="T6" fmla="*/ 0 w 2"/>
                  <a:gd name="T7" fmla="*/ 0 h 1"/>
                  <a:gd name="T8" fmla="*/ 1 w 2"/>
                  <a:gd name="T9" fmla="*/ 0 h 1"/>
                  <a:gd name="T10" fmla="*/ 2 w 2"/>
                  <a:gd name="T11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2" y="1"/>
                      <a:pt x="2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1" name="Freeform 138"/>
              <p:cNvSpPr>
                <a:spLocks/>
              </p:cNvSpPr>
              <p:nvPr/>
            </p:nvSpPr>
            <p:spPr bwMode="auto">
              <a:xfrm>
                <a:off x="2029619" y="3441651"/>
                <a:ext cx="68263" cy="22225"/>
              </a:xfrm>
              <a:custGeom>
                <a:avLst/>
                <a:gdLst>
                  <a:gd name="T0" fmla="*/ 6 w 6"/>
                  <a:gd name="T1" fmla="*/ 0 h 2"/>
                  <a:gd name="T2" fmla="*/ 5 w 6"/>
                  <a:gd name="T3" fmla="*/ 2 h 2"/>
                  <a:gd name="T4" fmla="*/ 0 w 6"/>
                  <a:gd name="T5" fmla="*/ 1 h 2"/>
                  <a:gd name="T6" fmla="*/ 1 w 6"/>
                  <a:gd name="T7" fmla="*/ 1 h 2"/>
                  <a:gd name="T8" fmla="*/ 6 w 6"/>
                  <a:gd name="T9" fmla="*/ 0 h 2"/>
                  <a:gd name="T10" fmla="*/ 6 w 6"/>
                  <a:gd name="T1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" h="2">
                    <a:moveTo>
                      <a:pt x="6" y="0"/>
                    </a:moveTo>
                    <a:cubicBezTo>
                      <a:pt x="6" y="1"/>
                      <a:pt x="5" y="1"/>
                      <a:pt x="5" y="2"/>
                    </a:cubicBezTo>
                    <a:cubicBezTo>
                      <a:pt x="3" y="2"/>
                      <a:pt x="2" y="1"/>
                      <a:pt x="0" y="1"/>
                    </a:cubicBezTo>
                    <a:cubicBezTo>
                      <a:pt x="0" y="1"/>
                      <a:pt x="1" y="1"/>
                      <a:pt x="1" y="1"/>
                    </a:cubicBezTo>
                    <a:cubicBezTo>
                      <a:pt x="2" y="0"/>
                      <a:pt x="4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2" name="Freeform 139"/>
              <p:cNvSpPr>
                <a:spLocks/>
              </p:cNvSpPr>
              <p:nvPr/>
            </p:nvSpPr>
            <p:spPr bwMode="auto">
              <a:xfrm>
                <a:off x="1127919" y="3452763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1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1" y="1"/>
                      <a:pt x="1" y="1"/>
                      <a:pt x="1" y="2"/>
                    </a:cubicBezTo>
                    <a:cubicBezTo>
                      <a:pt x="1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1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3" name="Freeform 140"/>
              <p:cNvSpPr>
                <a:spLocks/>
              </p:cNvSpPr>
              <p:nvPr/>
            </p:nvSpPr>
            <p:spPr bwMode="auto">
              <a:xfrm>
                <a:off x="1150144" y="3452763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1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0" y="1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2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4" name="Freeform 141"/>
              <p:cNvSpPr>
                <a:spLocks/>
              </p:cNvSpPr>
              <p:nvPr/>
            </p:nvSpPr>
            <p:spPr bwMode="auto">
              <a:xfrm>
                <a:off x="2108994" y="3463876"/>
                <a:ext cx="22225" cy="23813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0" y="1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5" name="Freeform 142"/>
              <p:cNvSpPr>
                <a:spLocks/>
              </p:cNvSpPr>
              <p:nvPr/>
            </p:nvSpPr>
            <p:spPr bwMode="auto">
              <a:xfrm>
                <a:off x="2142331" y="3463876"/>
                <a:ext cx="11113" cy="23813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1 h 2"/>
                  <a:gd name="T4" fmla="*/ 0 w 1"/>
                  <a:gd name="T5" fmla="*/ 2 h 2"/>
                  <a:gd name="T6" fmla="*/ 0 w 1"/>
                  <a:gd name="T7" fmla="*/ 1 h 2"/>
                  <a:gd name="T8" fmla="*/ 0 w 1"/>
                  <a:gd name="T9" fmla="*/ 0 h 2"/>
                  <a:gd name="T10" fmla="*/ 1 w 1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1" y="2"/>
                      <a:pt x="0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ubicBezTo>
                      <a:pt x="1" y="0"/>
                      <a:pt x="1" y="0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6" name="Freeform 143"/>
              <p:cNvSpPr>
                <a:spLocks/>
              </p:cNvSpPr>
              <p:nvPr/>
            </p:nvSpPr>
            <p:spPr bwMode="auto">
              <a:xfrm>
                <a:off x="1139031" y="3476576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1 w 2"/>
                  <a:gd name="T3" fmla="*/ 2 h 2"/>
                  <a:gd name="T4" fmla="*/ 0 w 2"/>
                  <a:gd name="T5" fmla="*/ 2 h 2"/>
                  <a:gd name="T6" fmla="*/ 0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1"/>
                      <a:pt x="0" y="1"/>
                      <a:pt x="0" y="0"/>
                    </a:cubicBezTo>
                    <a:cubicBezTo>
                      <a:pt x="1" y="0"/>
                      <a:pt x="1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7" name="Freeform 144"/>
              <p:cNvSpPr>
                <a:spLocks/>
              </p:cNvSpPr>
              <p:nvPr/>
            </p:nvSpPr>
            <p:spPr bwMode="auto">
              <a:xfrm>
                <a:off x="1139031" y="3487688"/>
                <a:ext cx="44450" cy="44450"/>
              </a:xfrm>
              <a:custGeom>
                <a:avLst/>
                <a:gdLst>
                  <a:gd name="T0" fmla="*/ 4 w 4"/>
                  <a:gd name="T1" fmla="*/ 0 h 4"/>
                  <a:gd name="T2" fmla="*/ 3 w 4"/>
                  <a:gd name="T3" fmla="*/ 3 h 4"/>
                  <a:gd name="T4" fmla="*/ 0 w 4"/>
                  <a:gd name="T5" fmla="*/ 4 h 4"/>
                  <a:gd name="T6" fmla="*/ 0 w 4"/>
                  <a:gd name="T7" fmla="*/ 4 h 4"/>
                  <a:gd name="T8" fmla="*/ 4 w 4"/>
                  <a:gd name="T9" fmla="*/ 0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" h="4">
                    <a:moveTo>
                      <a:pt x="4" y="0"/>
                    </a:moveTo>
                    <a:cubicBezTo>
                      <a:pt x="4" y="1"/>
                      <a:pt x="4" y="3"/>
                      <a:pt x="3" y="3"/>
                    </a:cubicBezTo>
                    <a:cubicBezTo>
                      <a:pt x="2" y="4"/>
                      <a:pt x="1" y="4"/>
                      <a:pt x="0" y="4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1" y="2"/>
                      <a:pt x="3" y="1"/>
                      <a:pt x="4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8" name="Freeform 145"/>
              <p:cNvSpPr>
                <a:spLocks/>
              </p:cNvSpPr>
              <p:nvPr/>
            </p:nvSpPr>
            <p:spPr bwMode="auto">
              <a:xfrm>
                <a:off x="2029619" y="3487688"/>
                <a:ext cx="22225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1 w 2"/>
                  <a:gd name="T5" fmla="*/ 2 h 2"/>
                  <a:gd name="T6" fmla="*/ 0 w 2"/>
                  <a:gd name="T7" fmla="*/ 1 h 2"/>
                  <a:gd name="T8" fmla="*/ 1 w 2"/>
                  <a:gd name="T9" fmla="*/ 0 h 2"/>
                  <a:gd name="T10" fmla="*/ 2 w 2"/>
                  <a:gd name="T11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1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69" name="Freeform 146"/>
              <p:cNvSpPr>
                <a:spLocks/>
              </p:cNvSpPr>
              <p:nvPr/>
            </p:nvSpPr>
            <p:spPr bwMode="auto">
              <a:xfrm>
                <a:off x="1218406" y="3487688"/>
                <a:ext cx="33338" cy="79375"/>
              </a:xfrm>
              <a:custGeom>
                <a:avLst/>
                <a:gdLst>
                  <a:gd name="T0" fmla="*/ 2 w 3"/>
                  <a:gd name="T1" fmla="*/ 3 h 7"/>
                  <a:gd name="T2" fmla="*/ 3 w 3"/>
                  <a:gd name="T3" fmla="*/ 7 h 7"/>
                  <a:gd name="T4" fmla="*/ 1 w 3"/>
                  <a:gd name="T5" fmla="*/ 5 h 7"/>
                  <a:gd name="T6" fmla="*/ 0 w 3"/>
                  <a:gd name="T7" fmla="*/ 1 h 7"/>
                  <a:gd name="T8" fmla="*/ 0 w 3"/>
                  <a:gd name="T9" fmla="*/ 0 h 7"/>
                  <a:gd name="T10" fmla="*/ 2 w 3"/>
                  <a:gd name="T11" fmla="*/ 2 h 7"/>
                  <a:gd name="T12" fmla="*/ 2 w 3"/>
                  <a:gd name="T13" fmla="*/ 3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" h="7">
                    <a:moveTo>
                      <a:pt x="2" y="3"/>
                    </a:moveTo>
                    <a:cubicBezTo>
                      <a:pt x="3" y="4"/>
                      <a:pt x="2" y="5"/>
                      <a:pt x="3" y="7"/>
                    </a:cubicBezTo>
                    <a:cubicBezTo>
                      <a:pt x="2" y="7"/>
                      <a:pt x="1" y="6"/>
                      <a:pt x="1" y="5"/>
                    </a:cubicBezTo>
                    <a:cubicBezTo>
                      <a:pt x="0" y="4"/>
                      <a:pt x="0" y="2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1" y="2"/>
                      <a:pt x="2" y="2"/>
                    </a:cubicBezTo>
                    <a:cubicBezTo>
                      <a:pt x="2" y="3"/>
                      <a:pt x="2" y="3"/>
                      <a:pt x="2" y="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0" name="Freeform 147"/>
              <p:cNvSpPr>
                <a:spLocks/>
              </p:cNvSpPr>
              <p:nvPr/>
            </p:nvSpPr>
            <p:spPr bwMode="auto">
              <a:xfrm>
                <a:off x="2062956" y="3487688"/>
                <a:ext cx="11113" cy="22225"/>
              </a:xfrm>
              <a:custGeom>
                <a:avLst/>
                <a:gdLst>
                  <a:gd name="T0" fmla="*/ 1 w 1"/>
                  <a:gd name="T1" fmla="*/ 1 h 2"/>
                  <a:gd name="T2" fmla="*/ 1 w 1"/>
                  <a:gd name="T3" fmla="*/ 2 h 2"/>
                  <a:gd name="T4" fmla="*/ 0 w 1"/>
                  <a:gd name="T5" fmla="*/ 1 h 2"/>
                  <a:gd name="T6" fmla="*/ 0 w 1"/>
                  <a:gd name="T7" fmla="*/ 1 h 2"/>
                  <a:gd name="T8" fmla="*/ 1 w 1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1" y="1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0" y="2"/>
                      <a:pt x="0" y="2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0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1" name="Freeform 148"/>
              <p:cNvSpPr>
                <a:spLocks/>
              </p:cNvSpPr>
              <p:nvPr/>
            </p:nvSpPr>
            <p:spPr bwMode="auto">
              <a:xfrm>
                <a:off x="2108994" y="3498801"/>
                <a:ext cx="33338" cy="57150"/>
              </a:xfrm>
              <a:custGeom>
                <a:avLst/>
                <a:gdLst>
                  <a:gd name="T0" fmla="*/ 3 w 3"/>
                  <a:gd name="T1" fmla="*/ 4 h 5"/>
                  <a:gd name="T2" fmla="*/ 2 w 3"/>
                  <a:gd name="T3" fmla="*/ 5 h 5"/>
                  <a:gd name="T4" fmla="*/ 2 w 3"/>
                  <a:gd name="T5" fmla="*/ 5 h 5"/>
                  <a:gd name="T6" fmla="*/ 0 w 3"/>
                  <a:gd name="T7" fmla="*/ 0 h 5"/>
                  <a:gd name="T8" fmla="*/ 0 w 3"/>
                  <a:gd name="T9" fmla="*/ 0 h 5"/>
                  <a:gd name="T10" fmla="*/ 3 w 3"/>
                  <a:gd name="T11" fmla="*/ 4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" h="5">
                    <a:moveTo>
                      <a:pt x="3" y="4"/>
                    </a:moveTo>
                    <a:cubicBezTo>
                      <a:pt x="3" y="4"/>
                      <a:pt x="3" y="5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1" y="3"/>
                      <a:pt x="0" y="2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" y="1"/>
                      <a:pt x="3" y="2"/>
                      <a:pt x="3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2" name="Freeform 149"/>
              <p:cNvSpPr>
                <a:spLocks/>
              </p:cNvSpPr>
              <p:nvPr/>
            </p:nvSpPr>
            <p:spPr bwMode="auto">
              <a:xfrm>
                <a:off x="2074069" y="3521026"/>
                <a:ext cx="23813" cy="22225"/>
              </a:xfrm>
              <a:custGeom>
                <a:avLst/>
                <a:gdLst>
                  <a:gd name="T0" fmla="*/ 2 w 2"/>
                  <a:gd name="T1" fmla="*/ 1 h 2"/>
                  <a:gd name="T2" fmla="*/ 2 w 2"/>
                  <a:gd name="T3" fmla="*/ 2 h 2"/>
                  <a:gd name="T4" fmla="*/ 0 w 2"/>
                  <a:gd name="T5" fmla="*/ 1 h 2"/>
                  <a:gd name="T6" fmla="*/ 1 w 2"/>
                  <a:gd name="T7" fmla="*/ 0 h 2"/>
                  <a:gd name="T8" fmla="*/ 2 w 2"/>
                  <a:gd name="T9" fmla="*/ 1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2">
                    <a:moveTo>
                      <a:pt x="2" y="1"/>
                    </a:moveTo>
                    <a:cubicBezTo>
                      <a:pt x="2" y="1"/>
                      <a:pt x="2" y="2"/>
                      <a:pt x="2" y="2"/>
                    </a:cubicBezTo>
                    <a:cubicBezTo>
                      <a:pt x="1" y="2"/>
                      <a:pt x="1" y="2"/>
                      <a:pt x="0" y="1"/>
                    </a:cubicBezTo>
                    <a:cubicBezTo>
                      <a:pt x="0" y="1"/>
                      <a:pt x="1" y="0"/>
                      <a:pt x="1" y="0"/>
                    </a:cubicBezTo>
                    <a:cubicBezTo>
                      <a:pt x="2" y="0"/>
                      <a:pt x="2" y="0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3" name="Freeform 150"/>
              <p:cNvSpPr>
                <a:spLocks/>
              </p:cNvSpPr>
              <p:nvPr/>
            </p:nvSpPr>
            <p:spPr bwMode="auto">
              <a:xfrm>
                <a:off x="2018506" y="3532138"/>
                <a:ext cx="55563" cy="57150"/>
              </a:xfrm>
              <a:custGeom>
                <a:avLst/>
                <a:gdLst>
                  <a:gd name="T0" fmla="*/ 4 w 5"/>
                  <a:gd name="T1" fmla="*/ 1 h 5"/>
                  <a:gd name="T2" fmla="*/ 1 w 5"/>
                  <a:gd name="T3" fmla="*/ 5 h 5"/>
                  <a:gd name="T4" fmla="*/ 1 w 5"/>
                  <a:gd name="T5" fmla="*/ 4 h 5"/>
                  <a:gd name="T6" fmla="*/ 4 w 5"/>
                  <a:gd name="T7" fmla="*/ 0 h 5"/>
                  <a:gd name="T8" fmla="*/ 4 w 5"/>
                  <a:gd name="T9" fmla="*/ 1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" h="5">
                    <a:moveTo>
                      <a:pt x="4" y="1"/>
                    </a:moveTo>
                    <a:cubicBezTo>
                      <a:pt x="4" y="3"/>
                      <a:pt x="2" y="3"/>
                      <a:pt x="1" y="5"/>
                    </a:cubicBezTo>
                    <a:cubicBezTo>
                      <a:pt x="0" y="5"/>
                      <a:pt x="0" y="4"/>
                      <a:pt x="1" y="4"/>
                    </a:cubicBezTo>
                    <a:cubicBezTo>
                      <a:pt x="1" y="2"/>
                      <a:pt x="2" y="1"/>
                      <a:pt x="4" y="0"/>
                    </a:cubicBezTo>
                    <a:cubicBezTo>
                      <a:pt x="5" y="0"/>
                      <a:pt x="4" y="0"/>
                      <a:pt x="4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4" name="Freeform 151"/>
              <p:cNvSpPr>
                <a:spLocks/>
              </p:cNvSpPr>
              <p:nvPr/>
            </p:nvSpPr>
            <p:spPr bwMode="auto">
              <a:xfrm>
                <a:off x="2086769" y="3555951"/>
                <a:ext cx="22225" cy="11113"/>
              </a:xfrm>
              <a:custGeom>
                <a:avLst/>
                <a:gdLst>
                  <a:gd name="T0" fmla="*/ 2 w 2"/>
                  <a:gd name="T1" fmla="*/ 0 h 1"/>
                  <a:gd name="T2" fmla="*/ 1 w 2"/>
                  <a:gd name="T3" fmla="*/ 1 h 1"/>
                  <a:gd name="T4" fmla="*/ 0 w 2"/>
                  <a:gd name="T5" fmla="*/ 1 h 1"/>
                  <a:gd name="T6" fmla="*/ 1 w 2"/>
                  <a:gd name="T7" fmla="*/ 0 h 1"/>
                  <a:gd name="T8" fmla="*/ 2 w 2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" h="1">
                    <a:moveTo>
                      <a:pt x="2" y="0"/>
                    </a:move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1" y="0"/>
                    </a:cubicBezTo>
                    <a:cubicBezTo>
                      <a:pt x="1" y="0"/>
                      <a:pt x="2" y="0"/>
                      <a:pt x="2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5" name="Freeform 152"/>
              <p:cNvSpPr>
                <a:spLocks noEditPoints="1"/>
              </p:cNvSpPr>
              <p:nvPr/>
            </p:nvSpPr>
            <p:spPr bwMode="auto">
              <a:xfrm>
                <a:off x="1545431" y="2601863"/>
                <a:ext cx="179388" cy="23813"/>
              </a:xfrm>
              <a:custGeom>
                <a:avLst/>
                <a:gdLst>
                  <a:gd name="T0" fmla="*/ 15 w 16"/>
                  <a:gd name="T1" fmla="*/ 0 h 2"/>
                  <a:gd name="T2" fmla="*/ 16 w 16"/>
                  <a:gd name="T3" fmla="*/ 1 h 2"/>
                  <a:gd name="T4" fmla="*/ 15 w 16"/>
                  <a:gd name="T5" fmla="*/ 2 h 2"/>
                  <a:gd name="T6" fmla="*/ 2 w 16"/>
                  <a:gd name="T7" fmla="*/ 2 h 2"/>
                  <a:gd name="T8" fmla="*/ 0 w 16"/>
                  <a:gd name="T9" fmla="*/ 1 h 2"/>
                  <a:gd name="T10" fmla="*/ 2 w 16"/>
                  <a:gd name="T11" fmla="*/ 0 h 2"/>
                  <a:gd name="T12" fmla="*/ 15 w 16"/>
                  <a:gd name="T13" fmla="*/ 0 h 2"/>
                  <a:gd name="T14" fmla="*/ 6 w 16"/>
                  <a:gd name="T15" fmla="*/ 2 h 2"/>
                  <a:gd name="T16" fmla="*/ 5 w 16"/>
                  <a:gd name="T17" fmla="*/ 0 h 2"/>
                  <a:gd name="T18" fmla="*/ 4 w 16"/>
                  <a:gd name="T19" fmla="*/ 0 h 2"/>
                  <a:gd name="T20" fmla="*/ 4 w 16"/>
                  <a:gd name="T21" fmla="*/ 2 h 2"/>
                  <a:gd name="T22" fmla="*/ 6 w 16"/>
                  <a:gd name="T23" fmla="*/ 2 h 2"/>
                  <a:gd name="T24" fmla="*/ 11 w 16"/>
                  <a:gd name="T25" fmla="*/ 2 h 2"/>
                  <a:gd name="T26" fmla="*/ 11 w 16"/>
                  <a:gd name="T27" fmla="*/ 0 h 2"/>
                  <a:gd name="T28" fmla="*/ 9 w 16"/>
                  <a:gd name="T29" fmla="*/ 0 h 2"/>
                  <a:gd name="T30" fmla="*/ 10 w 16"/>
                  <a:gd name="T31" fmla="*/ 2 h 2"/>
                  <a:gd name="T32" fmla="*/ 11 w 16"/>
                  <a:gd name="T33" fmla="*/ 2 h 2"/>
                  <a:gd name="T34" fmla="*/ 15 w 16"/>
                  <a:gd name="T35" fmla="*/ 0 h 2"/>
                  <a:gd name="T36" fmla="*/ 15 w 16"/>
                  <a:gd name="T37" fmla="*/ 0 h 2"/>
                  <a:gd name="T38" fmla="*/ 15 w 16"/>
                  <a:gd name="T39" fmla="*/ 2 h 2"/>
                  <a:gd name="T40" fmla="*/ 15 w 16"/>
                  <a:gd name="T41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6" h="2">
                    <a:moveTo>
                      <a:pt x="15" y="0"/>
                    </a:moveTo>
                    <a:cubicBezTo>
                      <a:pt x="16" y="0"/>
                      <a:pt x="16" y="0"/>
                      <a:pt x="16" y="1"/>
                    </a:cubicBezTo>
                    <a:cubicBezTo>
                      <a:pt x="16" y="1"/>
                      <a:pt x="16" y="2"/>
                      <a:pt x="15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2"/>
                      <a:pt x="0" y="1"/>
                      <a:pt x="0" y="1"/>
                    </a:cubicBezTo>
                    <a:cubicBezTo>
                      <a:pt x="0" y="0"/>
                      <a:pt x="1" y="0"/>
                      <a:pt x="2" y="0"/>
                    </a:cubicBezTo>
                    <a:cubicBezTo>
                      <a:pt x="15" y="0"/>
                      <a:pt x="15" y="0"/>
                      <a:pt x="15" y="0"/>
                    </a:cubicBezTo>
                    <a:close/>
                    <a:moveTo>
                      <a:pt x="6" y="2"/>
                    </a:moveTo>
                    <a:cubicBezTo>
                      <a:pt x="7" y="2"/>
                      <a:pt x="6" y="0"/>
                      <a:pt x="5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2" y="0"/>
                      <a:pt x="4" y="2"/>
                      <a:pt x="4" y="2"/>
                    </a:cubicBezTo>
                    <a:cubicBezTo>
                      <a:pt x="6" y="2"/>
                      <a:pt x="6" y="2"/>
                      <a:pt x="6" y="2"/>
                    </a:cubicBezTo>
                    <a:close/>
                    <a:moveTo>
                      <a:pt x="11" y="2"/>
                    </a:moveTo>
                    <a:cubicBezTo>
                      <a:pt x="13" y="2"/>
                      <a:pt x="11" y="0"/>
                      <a:pt x="11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8" y="0"/>
                      <a:pt x="9" y="2"/>
                      <a:pt x="10" y="2"/>
                    </a:cubicBezTo>
                    <a:cubicBezTo>
                      <a:pt x="11" y="2"/>
                      <a:pt x="11" y="2"/>
                      <a:pt x="11" y="2"/>
                    </a:cubicBezTo>
                    <a:close/>
                    <a:moveTo>
                      <a:pt x="15" y="0"/>
                    </a:moveTo>
                    <a:cubicBezTo>
                      <a:pt x="15" y="0"/>
                      <a:pt x="15" y="0"/>
                      <a:pt x="15" y="0"/>
                    </a:cubicBezTo>
                    <a:cubicBezTo>
                      <a:pt x="13" y="0"/>
                      <a:pt x="15" y="2"/>
                      <a:pt x="15" y="2"/>
                    </a:cubicBezTo>
                    <a:cubicBezTo>
                      <a:pt x="16" y="2"/>
                      <a:pt x="16" y="0"/>
                      <a:pt x="1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6" name="Freeform 153"/>
              <p:cNvSpPr>
                <a:spLocks noEditPoints="1"/>
              </p:cNvSpPr>
              <p:nvPr/>
            </p:nvSpPr>
            <p:spPr bwMode="auto">
              <a:xfrm>
                <a:off x="1691481" y="2771726"/>
                <a:ext cx="79375" cy="136525"/>
              </a:xfrm>
              <a:custGeom>
                <a:avLst/>
                <a:gdLst>
                  <a:gd name="T0" fmla="*/ 1 w 7"/>
                  <a:gd name="T1" fmla="*/ 0 h 12"/>
                  <a:gd name="T2" fmla="*/ 4 w 7"/>
                  <a:gd name="T3" fmla="*/ 1 h 12"/>
                  <a:gd name="T4" fmla="*/ 6 w 7"/>
                  <a:gd name="T5" fmla="*/ 0 h 12"/>
                  <a:gd name="T6" fmla="*/ 5 w 7"/>
                  <a:gd name="T7" fmla="*/ 4 h 12"/>
                  <a:gd name="T8" fmla="*/ 7 w 7"/>
                  <a:gd name="T9" fmla="*/ 4 h 12"/>
                  <a:gd name="T10" fmla="*/ 7 w 7"/>
                  <a:gd name="T11" fmla="*/ 6 h 12"/>
                  <a:gd name="T12" fmla="*/ 7 w 7"/>
                  <a:gd name="T13" fmla="*/ 8 h 12"/>
                  <a:gd name="T14" fmla="*/ 5 w 7"/>
                  <a:gd name="T15" fmla="*/ 8 h 12"/>
                  <a:gd name="T16" fmla="*/ 6 w 7"/>
                  <a:gd name="T17" fmla="*/ 12 h 12"/>
                  <a:gd name="T18" fmla="*/ 4 w 7"/>
                  <a:gd name="T19" fmla="*/ 11 h 12"/>
                  <a:gd name="T20" fmla="*/ 1 w 7"/>
                  <a:gd name="T21" fmla="*/ 12 h 12"/>
                  <a:gd name="T22" fmla="*/ 2 w 7"/>
                  <a:gd name="T23" fmla="*/ 8 h 12"/>
                  <a:gd name="T24" fmla="*/ 0 w 7"/>
                  <a:gd name="T25" fmla="*/ 8 h 12"/>
                  <a:gd name="T26" fmla="*/ 1 w 7"/>
                  <a:gd name="T27" fmla="*/ 6 h 12"/>
                  <a:gd name="T28" fmla="*/ 0 w 7"/>
                  <a:gd name="T29" fmla="*/ 4 h 12"/>
                  <a:gd name="T30" fmla="*/ 2 w 7"/>
                  <a:gd name="T31" fmla="*/ 4 h 12"/>
                  <a:gd name="T32" fmla="*/ 1 w 7"/>
                  <a:gd name="T33" fmla="*/ 0 h 12"/>
                  <a:gd name="T34" fmla="*/ 5 w 7"/>
                  <a:gd name="T35" fmla="*/ 7 h 12"/>
                  <a:gd name="T36" fmla="*/ 6 w 7"/>
                  <a:gd name="T37" fmla="*/ 6 h 12"/>
                  <a:gd name="T38" fmla="*/ 4 w 7"/>
                  <a:gd name="T39" fmla="*/ 4 h 12"/>
                  <a:gd name="T40" fmla="*/ 2 w 7"/>
                  <a:gd name="T41" fmla="*/ 6 h 12"/>
                  <a:gd name="T42" fmla="*/ 3 w 7"/>
                  <a:gd name="T43" fmla="*/ 7 h 12"/>
                  <a:gd name="T44" fmla="*/ 5 w 7"/>
                  <a:gd name="T45" fmla="*/ 7 h 12"/>
                  <a:gd name="T46" fmla="*/ 2 w 7"/>
                  <a:gd name="T47" fmla="*/ 6 h 12"/>
                  <a:gd name="T48" fmla="*/ 4 w 7"/>
                  <a:gd name="T49" fmla="*/ 6 h 12"/>
                  <a:gd name="T50" fmla="*/ 5 w 7"/>
                  <a:gd name="T51" fmla="*/ 6 h 12"/>
                  <a:gd name="T52" fmla="*/ 4 w 7"/>
                  <a:gd name="T53" fmla="*/ 5 h 12"/>
                  <a:gd name="T54" fmla="*/ 2 w 7"/>
                  <a:gd name="T55" fmla="*/ 6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7" h="12">
                    <a:moveTo>
                      <a:pt x="1" y="0"/>
                    </a:moveTo>
                    <a:cubicBezTo>
                      <a:pt x="4" y="1"/>
                      <a:pt x="4" y="1"/>
                      <a:pt x="4" y="1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6"/>
                      <a:pt x="7" y="6"/>
                      <a:pt x="7" y="6"/>
                    </a:cubicBezTo>
                    <a:cubicBezTo>
                      <a:pt x="7" y="8"/>
                      <a:pt x="7" y="8"/>
                      <a:pt x="7" y="8"/>
                    </a:cubicBezTo>
                    <a:cubicBezTo>
                      <a:pt x="5" y="8"/>
                      <a:pt x="5" y="8"/>
                      <a:pt x="5" y="8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4" y="11"/>
                      <a:pt x="4" y="11"/>
                      <a:pt x="4" y="11"/>
                    </a:cubicBezTo>
                    <a:cubicBezTo>
                      <a:pt x="1" y="12"/>
                      <a:pt x="1" y="12"/>
                      <a:pt x="1" y="12"/>
                    </a:cubicBezTo>
                    <a:cubicBezTo>
                      <a:pt x="2" y="8"/>
                      <a:pt x="2" y="8"/>
                      <a:pt x="2" y="8"/>
                    </a:cubicBezTo>
                    <a:cubicBezTo>
                      <a:pt x="0" y="8"/>
                      <a:pt x="0" y="8"/>
                      <a:pt x="0" y="8"/>
                    </a:cubicBezTo>
                    <a:cubicBezTo>
                      <a:pt x="1" y="6"/>
                      <a:pt x="1" y="6"/>
                      <a:pt x="1" y="6"/>
                    </a:cubicBezTo>
                    <a:cubicBezTo>
                      <a:pt x="0" y="4"/>
                      <a:pt x="0" y="4"/>
                      <a:pt x="0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1" y="0"/>
                      <a:pt x="1" y="0"/>
                      <a:pt x="1" y="0"/>
                    </a:cubicBezTo>
                    <a:close/>
                    <a:moveTo>
                      <a:pt x="5" y="7"/>
                    </a:moveTo>
                    <a:cubicBezTo>
                      <a:pt x="6" y="7"/>
                      <a:pt x="6" y="7"/>
                      <a:pt x="6" y="6"/>
                    </a:cubicBezTo>
                    <a:cubicBezTo>
                      <a:pt x="6" y="4"/>
                      <a:pt x="4" y="6"/>
                      <a:pt x="4" y="4"/>
                    </a:cubicBezTo>
                    <a:cubicBezTo>
                      <a:pt x="3" y="6"/>
                      <a:pt x="2" y="4"/>
                      <a:pt x="2" y="6"/>
                    </a:cubicBezTo>
                    <a:cubicBezTo>
                      <a:pt x="2" y="7"/>
                      <a:pt x="2" y="7"/>
                      <a:pt x="3" y="7"/>
                    </a:cubicBezTo>
                    <a:cubicBezTo>
                      <a:pt x="5" y="7"/>
                      <a:pt x="5" y="7"/>
                      <a:pt x="5" y="7"/>
                    </a:cubicBezTo>
                    <a:close/>
                    <a:moveTo>
                      <a:pt x="2" y="6"/>
                    </a:moveTo>
                    <a:cubicBezTo>
                      <a:pt x="2" y="7"/>
                      <a:pt x="3" y="6"/>
                      <a:pt x="4" y="6"/>
                    </a:cubicBezTo>
                    <a:cubicBezTo>
                      <a:pt x="4" y="6"/>
                      <a:pt x="5" y="7"/>
                      <a:pt x="5" y="6"/>
                    </a:cubicBezTo>
                    <a:cubicBezTo>
                      <a:pt x="5" y="5"/>
                      <a:pt x="4" y="5"/>
                      <a:pt x="4" y="5"/>
                    </a:cubicBezTo>
                    <a:cubicBezTo>
                      <a:pt x="3" y="5"/>
                      <a:pt x="2" y="5"/>
                      <a:pt x="2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7" name="Freeform 154"/>
              <p:cNvSpPr>
                <a:spLocks/>
              </p:cNvSpPr>
              <p:nvPr/>
            </p:nvSpPr>
            <p:spPr bwMode="auto">
              <a:xfrm>
                <a:off x="1623219" y="2817763"/>
                <a:ext cx="23813" cy="22225"/>
              </a:xfrm>
              <a:custGeom>
                <a:avLst/>
                <a:gdLst>
                  <a:gd name="T0" fmla="*/ 8 w 15"/>
                  <a:gd name="T1" fmla="*/ 14 h 14"/>
                  <a:gd name="T2" fmla="*/ 8 w 15"/>
                  <a:gd name="T3" fmla="*/ 14 h 14"/>
                  <a:gd name="T4" fmla="*/ 0 w 15"/>
                  <a:gd name="T5" fmla="*/ 7 h 14"/>
                  <a:gd name="T6" fmla="*/ 8 w 15"/>
                  <a:gd name="T7" fmla="*/ 7 h 14"/>
                  <a:gd name="T8" fmla="*/ 8 w 15"/>
                  <a:gd name="T9" fmla="*/ 7 h 14"/>
                  <a:gd name="T10" fmla="*/ 8 w 15"/>
                  <a:gd name="T11" fmla="*/ 7 h 14"/>
                  <a:gd name="T12" fmla="*/ 8 w 15"/>
                  <a:gd name="T13" fmla="*/ 0 h 14"/>
                  <a:gd name="T14" fmla="*/ 15 w 15"/>
                  <a:gd name="T15" fmla="*/ 7 h 14"/>
                  <a:gd name="T16" fmla="*/ 15 w 15"/>
                  <a:gd name="T17" fmla="*/ 7 h 14"/>
                  <a:gd name="T18" fmla="*/ 15 w 15"/>
                  <a:gd name="T19" fmla="*/ 7 h 14"/>
                  <a:gd name="T20" fmla="*/ 15 w 15"/>
                  <a:gd name="T21" fmla="*/ 7 h 14"/>
                  <a:gd name="T22" fmla="*/ 15 w 15"/>
                  <a:gd name="T23" fmla="*/ 14 h 14"/>
                  <a:gd name="T24" fmla="*/ 15 w 15"/>
                  <a:gd name="T25" fmla="*/ 14 h 14"/>
                  <a:gd name="T26" fmla="*/ 8 w 15"/>
                  <a:gd name="T27" fmla="*/ 14 h 14"/>
                  <a:gd name="T28" fmla="*/ 8 w 15"/>
                  <a:gd name="T29" fmla="*/ 14 h 14"/>
                  <a:gd name="T30" fmla="*/ 8 w 15"/>
                  <a:gd name="T31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" h="14">
                    <a:moveTo>
                      <a:pt x="8" y="14"/>
                    </a:moveTo>
                    <a:lnTo>
                      <a:pt x="8" y="14"/>
                    </a:lnTo>
                    <a:lnTo>
                      <a:pt x="0" y="7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7"/>
                    </a:lnTo>
                    <a:lnTo>
                      <a:pt x="8" y="0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7"/>
                    </a:lnTo>
                    <a:lnTo>
                      <a:pt x="15" y="14"/>
                    </a:lnTo>
                    <a:lnTo>
                      <a:pt x="15" y="14"/>
                    </a:lnTo>
                    <a:lnTo>
                      <a:pt x="8" y="14"/>
                    </a:lnTo>
                    <a:lnTo>
                      <a:pt x="8" y="14"/>
                    </a:lnTo>
                    <a:lnTo>
                      <a:pt x="8" y="14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8" name="Freeform 155"/>
              <p:cNvSpPr>
                <a:spLocks/>
              </p:cNvSpPr>
              <p:nvPr/>
            </p:nvSpPr>
            <p:spPr bwMode="auto">
              <a:xfrm>
                <a:off x="1600994" y="2851101"/>
                <a:ext cx="22225" cy="23813"/>
              </a:xfrm>
              <a:custGeom>
                <a:avLst/>
                <a:gdLst>
                  <a:gd name="T0" fmla="*/ 7 w 14"/>
                  <a:gd name="T1" fmla="*/ 15 h 15"/>
                  <a:gd name="T2" fmla="*/ 7 w 14"/>
                  <a:gd name="T3" fmla="*/ 8 h 15"/>
                  <a:gd name="T4" fmla="*/ 0 w 14"/>
                  <a:gd name="T5" fmla="*/ 8 h 15"/>
                  <a:gd name="T6" fmla="*/ 7 w 14"/>
                  <a:gd name="T7" fmla="*/ 8 h 15"/>
                  <a:gd name="T8" fmla="*/ 7 w 14"/>
                  <a:gd name="T9" fmla="*/ 0 h 15"/>
                  <a:gd name="T10" fmla="*/ 7 w 14"/>
                  <a:gd name="T11" fmla="*/ 0 h 15"/>
                  <a:gd name="T12" fmla="*/ 7 w 14"/>
                  <a:gd name="T13" fmla="*/ 0 h 15"/>
                  <a:gd name="T14" fmla="*/ 14 w 14"/>
                  <a:gd name="T15" fmla="*/ 0 h 15"/>
                  <a:gd name="T16" fmla="*/ 14 w 14"/>
                  <a:gd name="T17" fmla="*/ 0 h 15"/>
                  <a:gd name="T18" fmla="*/ 14 w 14"/>
                  <a:gd name="T19" fmla="*/ 8 h 15"/>
                  <a:gd name="T20" fmla="*/ 14 w 14"/>
                  <a:gd name="T21" fmla="*/ 8 h 15"/>
                  <a:gd name="T22" fmla="*/ 14 w 14"/>
                  <a:gd name="T23" fmla="*/ 8 h 15"/>
                  <a:gd name="T24" fmla="*/ 14 w 14"/>
                  <a:gd name="T25" fmla="*/ 15 h 15"/>
                  <a:gd name="T26" fmla="*/ 7 w 14"/>
                  <a:gd name="T27" fmla="*/ 8 h 15"/>
                  <a:gd name="T28" fmla="*/ 7 w 14"/>
                  <a:gd name="T29" fmla="*/ 15 h 15"/>
                  <a:gd name="T30" fmla="*/ 7 w 14"/>
                  <a:gd name="T31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" h="15">
                    <a:moveTo>
                      <a:pt x="7" y="15"/>
                    </a:moveTo>
                    <a:lnTo>
                      <a:pt x="7" y="8"/>
                    </a:lnTo>
                    <a:lnTo>
                      <a:pt x="0" y="8"/>
                    </a:lnTo>
                    <a:lnTo>
                      <a:pt x="7" y="8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0"/>
                    </a:lnTo>
                    <a:lnTo>
                      <a:pt x="14" y="0"/>
                    </a:lnTo>
                    <a:lnTo>
                      <a:pt x="14" y="8"/>
                    </a:lnTo>
                    <a:lnTo>
                      <a:pt x="14" y="8"/>
                    </a:lnTo>
                    <a:lnTo>
                      <a:pt x="14" y="8"/>
                    </a:lnTo>
                    <a:lnTo>
                      <a:pt x="14" y="15"/>
                    </a:lnTo>
                    <a:lnTo>
                      <a:pt x="7" y="8"/>
                    </a:lnTo>
                    <a:lnTo>
                      <a:pt x="7" y="15"/>
                    </a:lnTo>
                    <a:lnTo>
                      <a:pt x="7" y="15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79" name="Freeform 156"/>
              <p:cNvSpPr>
                <a:spLocks/>
              </p:cNvSpPr>
              <p:nvPr/>
            </p:nvSpPr>
            <p:spPr bwMode="auto">
              <a:xfrm>
                <a:off x="1647031" y="2851101"/>
                <a:ext cx="22225" cy="12700"/>
              </a:xfrm>
              <a:custGeom>
                <a:avLst/>
                <a:gdLst>
                  <a:gd name="T0" fmla="*/ 0 w 14"/>
                  <a:gd name="T1" fmla="*/ 8 h 8"/>
                  <a:gd name="T2" fmla="*/ 0 w 14"/>
                  <a:gd name="T3" fmla="*/ 8 h 8"/>
                  <a:gd name="T4" fmla="*/ 0 w 14"/>
                  <a:gd name="T5" fmla="*/ 8 h 8"/>
                  <a:gd name="T6" fmla="*/ 0 w 14"/>
                  <a:gd name="T7" fmla="*/ 0 h 8"/>
                  <a:gd name="T8" fmla="*/ 0 w 14"/>
                  <a:gd name="T9" fmla="*/ 0 h 8"/>
                  <a:gd name="T10" fmla="*/ 0 w 14"/>
                  <a:gd name="T11" fmla="*/ 0 h 8"/>
                  <a:gd name="T12" fmla="*/ 7 w 14"/>
                  <a:gd name="T13" fmla="*/ 0 h 8"/>
                  <a:gd name="T14" fmla="*/ 7 w 14"/>
                  <a:gd name="T15" fmla="*/ 0 h 8"/>
                  <a:gd name="T16" fmla="*/ 7 w 14"/>
                  <a:gd name="T17" fmla="*/ 0 h 8"/>
                  <a:gd name="T18" fmla="*/ 7 w 14"/>
                  <a:gd name="T19" fmla="*/ 0 h 8"/>
                  <a:gd name="T20" fmla="*/ 14 w 14"/>
                  <a:gd name="T21" fmla="*/ 8 h 8"/>
                  <a:gd name="T22" fmla="*/ 7 w 14"/>
                  <a:gd name="T23" fmla="*/ 8 h 8"/>
                  <a:gd name="T24" fmla="*/ 7 w 14"/>
                  <a:gd name="T25" fmla="*/ 8 h 8"/>
                  <a:gd name="T26" fmla="*/ 7 w 14"/>
                  <a:gd name="T27" fmla="*/ 8 h 8"/>
                  <a:gd name="T28" fmla="*/ 0 w 14"/>
                  <a:gd name="T29" fmla="*/ 8 h 8"/>
                  <a:gd name="T30" fmla="*/ 0 w 14"/>
                  <a:gd name="T31" fmla="*/ 8 h 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4" h="8">
                    <a:moveTo>
                      <a:pt x="0" y="8"/>
                    </a:moveTo>
                    <a:lnTo>
                      <a:pt x="0" y="8"/>
                    </a:lnTo>
                    <a:lnTo>
                      <a:pt x="0" y="8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4" y="8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7" y="8"/>
                    </a:lnTo>
                    <a:lnTo>
                      <a:pt x="0" y="8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0" name="Freeform 157"/>
              <p:cNvSpPr>
                <a:spLocks/>
              </p:cNvSpPr>
              <p:nvPr/>
            </p:nvSpPr>
            <p:spPr bwMode="auto">
              <a:xfrm>
                <a:off x="1658144" y="2874913"/>
                <a:ext cx="0" cy="11113"/>
              </a:xfrm>
              <a:custGeom>
                <a:avLst/>
                <a:gdLst>
                  <a:gd name="T0" fmla="*/ 7 h 7"/>
                  <a:gd name="T1" fmla="*/ 7 h 7"/>
                  <a:gd name="T2" fmla="*/ 7 h 7"/>
                  <a:gd name="T3" fmla="*/ 7 h 7"/>
                  <a:gd name="T4" fmla="*/ 7 h 7"/>
                  <a:gd name="T5" fmla="*/ 7 h 7"/>
                  <a:gd name="T6" fmla="*/ 0 h 7"/>
                  <a:gd name="T7" fmla="*/ 7 h 7"/>
                  <a:gd name="T8" fmla="*/ 7 h 7"/>
                  <a:gd name="T9" fmla="*/ 7 h 7"/>
                  <a:gd name="T10" fmla="*/ 7 h 7"/>
                  <a:gd name="T11" fmla="*/ 7 h 7"/>
                  <a:gd name="T12" fmla="*/ 7 h 7"/>
                  <a:gd name="T13" fmla="*/ 7 h 7"/>
                  <a:gd name="T14" fmla="*/ 7 h 7"/>
                  <a:gd name="T15" fmla="*/ 7 h 7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  <a:cxn ang="0">
                    <a:pos x="0" y="T5"/>
                  </a:cxn>
                  <a:cxn ang="0">
                    <a:pos x="0" y="T6"/>
                  </a:cxn>
                  <a:cxn ang="0">
                    <a:pos x="0" y="T7"/>
                  </a:cxn>
                  <a:cxn ang="0">
                    <a:pos x="0" y="T8"/>
                  </a:cxn>
                  <a:cxn ang="0">
                    <a:pos x="0" y="T9"/>
                  </a:cxn>
                  <a:cxn ang="0">
                    <a:pos x="0" y="T10"/>
                  </a:cxn>
                  <a:cxn ang="0">
                    <a:pos x="0" y="T11"/>
                  </a:cxn>
                  <a:cxn ang="0">
                    <a:pos x="0" y="T12"/>
                  </a:cxn>
                  <a:cxn ang="0">
                    <a:pos x="0" y="T13"/>
                  </a:cxn>
                  <a:cxn ang="0">
                    <a:pos x="0" y="T14"/>
                  </a:cxn>
                  <a:cxn ang="0">
                    <a:pos x="0" y="T15"/>
                  </a:cxn>
                </a:cxnLst>
                <a:rect l="0" t="0" r="r" b="b"/>
                <a:pathLst>
                  <a:path h="7">
                    <a:moveTo>
                      <a:pt x="0" y="7"/>
                    </a:move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1" name="Freeform 158"/>
              <p:cNvSpPr>
                <a:spLocks/>
              </p:cNvSpPr>
              <p:nvPr/>
            </p:nvSpPr>
            <p:spPr bwMode="auto">
              <a:xfrm>
                <a:off x="1612106" y="2886026"/>
                <a:ext cx="34925" cy="33338"/>
              </a:xfrm>
              <a:custGeom>
                <a:avLst/>
                <a:gdLst>
                  <a:gd name="T0" fmla="*/ 7 w 22"/>
                  <a:gd name="T1" fmla="*/ 21 h 21"/>
                  <a:gd name="T2" fmla="*/ 7 w 22"/>
                  <a:gd name="T3" fmla="*/ 14 h 21"/>
                  <a:gd name="T4" fmla="*/ 0 w 22"/>
                  <a:gd name="T5" fmla="*/ 14 h 21"/>
                  <a:gd name="T6" fmla="*/ 0 w 22"/>
                  <a:gd name="T7" fmla="*/ 7 h 21"/>
                  <a:gd name="T8" fmla="*/ 0 w 22"/>
                  <a:gd name="T9" fmla="*/ 0 h 21"/>
                  <a:gd name="T10" fmla="*/ 7 w 22"/>
                  <a:gd name="T11" fmla="*/ 0 h 21"/>
                  <a:gd name="T12" fmla="*/ 7 w 22"/>
                  <a:gd name="T13" fmla="*/ 0 h 21"/>
                  <a:gd name="T14" fmla="*/ 15 w 22"/>
                  <a:gd name="T15" fmla="*/ 0 h 21"/>
                  <a:gd name="T16" fmla="*/ 15 w 22"/>
                  <a:gd name="T17" fmla="*/ 0 h 21"/>
                  <a:gd name="T18" fmla="*/ 15 w 22"/>
                  <a:gd name="T19" fmla="*/ 7 h 21"/>
                  <a:gd name="T20" fmla="*/ 22 w 22"/>
                  <a:gd name="T21" fmla="*/ 14 h 21"/>
                  <a:gd name="T22" fmla="*/ 15 w 22"/>
                  <a:gd name="T23" fmla="*/ 14 h 21"/>
                  <a:gd name="T24" fmla="*/ 15 w 22"/>
                  <a:gd name="T25" fmla="*/ 21 h 21"/>
                  <a:gd name="T26" fmla="*/ 7 w 22"/>
                  <a:gd name="T27" fmla="*/ 14 h 21"/>
                  <a:gd name="T28" fmla="*/ 7 w 22"/>
                  <a:gd name="T29" fmla="*/ 21 h 21"/>
                  <a:gd name="T30" fmla="*/ 7 w 22"/>
                  <a:gd name="T31" fmla="*/ 21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2" h="21">
                    <a:moveTo>
                      <a:pt x="7" y="21"/>
                    </a:moveTo>
                    <a:lnTo>
                      <a:pt x="7" y="14"/>
                    </a:lnTo>
                    <a:lnTo>
                      <a:pt x="0" y="14"/>
                    </a:lnTo>
                    <a:lnTo>
                      <a:pt x="0" y="7"/>
                    </a:lnTo>
                    <a:lnTo>
                      <a:pt x="0" y="0"/>
                    </a:lnTo>
                    <a:lnTo>
                      <a:pt x="7" y="0"/>
                    </a:lnTo>
                    <a:lnTo>
                      <a:pt x="7" y="0"/>
                    </a:lnTo>
                    <a:lnTo>
                      <a:pt x="15" y="0"/>
                    </a:lnTo>
                    <a:lnTo>
                      <a:pt x="15" y="0"/>
                    </a:lnTo>
                    <a:lnTo>
                      <a:pt x="15" y="7"/>
                    </a:lnTo>
                    <a:lnTo>
                      <a:pt x="22" y="14"/>
                    </a:lnTo>
                    <a:lnTo>
                      <a:pt x="15" y="14"/>
                    </a:lnTo>
                    <a:lnTo>
                      <a:pt x="15" y="21"/>
                    </a:lnTo>
                    <a:lnTo>
                      <a:pt x="7" y="14"/>
                    </a:lnTo>
                    <a:lnTo>
                      <a:pt x="7" y="21"/>
                    </a:lnTo>
                    <a:lnTo>
                      <a:pt x="7" y="2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2" name="Freeform 159"/>
              <p:cNvSpPr>
                <a:spLocks/>
              </p:cNvSpPr>
              <p:nvPr/>
            </p:nvSpPr>
            <p:spPr bwMode="auto">
              <a:xfrm>
                <a:off x="1556544" y="2420888"/>
                <a:ext cx="157163" cy="158750"/>
              </a:xfrm>
              <a:custGeom>
                <a:avLst/>
                <a:gdLst>
                  <a:gd name="T0" fmla="*/ 50 w 99"/>
                  <a:gd name="T1" fmla="*/ 0 h 100"/>
                  <a:gd name="T2" fmla="*/ 64 w 99"/>
                  <a:gd name="T3" fmla="*/ 28 h 100"/>
                  <a:gd name="T4" fmla="*/ 92 w 99"/>
                  <a:gd name="T5" fmla="*/ 14 h 100"/>
                  <a:gd name="T6" fmla="*/ 78 w 99"/>
                  <a:gd name="T7" fmla="*/ 43 h 100"/>
                  <a:gd name="T8" fmla="*/ 99 w 99"/>
                  <a:gd name="T9" fmla="*/ 64 h 100"/>
                  <a:gd name="T10" fmla="*/ 71 w 99"/>
                  <a:gd name="T11" fmla="*/ 64 h 100"/>
                  <a:gd name="T12" fmla="*/ 71 w 99"/>
                  <a:gd name="T13" fmla="*/ 100 h 100"/>
                  <a:gd name="T14" fmla="*/ 50 w 99"/>
                  <a:gd name="T15" fmla="*/ 79 h 100"/>
                  <a:gd name="T16" fmla="*/ 28 w 99"/>
                  <a:gd name="T17" fmla="*/ 100 h 100"/>
                  <a:gd name="T18" fmla="*/ 28 w 99"/>
                  <a:gd name="T19" fmla="*/ 64 h 100"/>
                  <a:gd name="T20" fmla="*/ 0 w 99"/>
                  <a:gd name="T21" fmla="*/ 64 h 100"/>
                  <a:gd name="T22" fmla="*/ 28 w 99"/>
                  <a:gd name="T23" fmla="*/ 43 h 100"/>
                  <a:gd name="T24" fmla="*/ 7 w 99"/>
                  <a:gd name="T25" fmla="*/ 14 h 100"/>
                  <a:gd name="T26" fmla="*/ 42 w 99"/>
                  <a:gd name="T27" fmla="*/ 28 h 100"/>
                  <a:gd name="T28" fmla="*/ 50 w 99"/>
                  <a:gd name="T29" fmla="*/ 0 h 100"/>
                  <a:gd name="T30" fmla="*/ 50 w 99"/>
                  <a:gd name="T31" fmla="*/ 0 h 1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99" h="100">
                    <a:moveTo>
                      <a:pt x="50" y="0"/>
                    </a:moveTo>
                    <a:lnTo>
                      <a:pt x="64" y="28"/>
                    </a:lnTo>
                    <a:lnTo>
                      <a:pt x="92" y="14"/>
                    </a:lnTo>
                    <a:lnTo>
                      <a:pt x="78" y="43"/>
                    </a:lnTo>
                    <a:lnTo>
                      <a:pt x="99" y="64"/>
                    </a:lnTo>
                    <a:lnTo>
                      <a:pt x="71" y="64"/>
                    </a:lnTo>
                    <a:lnTo>
                      <a:pt x="71" y="100"/>
                    </a:lnTo>
                    <a:lnTo>
                      <a:pt x="50" y="79"/>
                    </a:lnTo>
                    <a:lnTo>
                      <a:pt x="28" y="100"/>
                    </a:lnTo>
                    <a:lnTo>
                      <a:pt x="28" y="64"/>
                    </a:lnTo>
                    <a:lnTo>
                      <a:pt x="0" y="64"/>
                    </a:lnTo>
                    <a:lnTo>
                      <a:pt x="28" y="43"/>
                    </a:lnTo>
                    <a:lnTo>
                      <a:pt x="7" y="14"/>
                    </a:lnTo>
                    <a:lnTo>
                      <a:pt x="42" y="28"/>
                    </a:lnTo>
                    <a:lnTo>
                      <a:pt x="50" y="0"/>
                    </a:lnTo>
                    <a:lnTo>
                      <a:pt x="5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3" name="Freeform 160"/>
              <p:cNvSpPr>
                <a:spLocks/>
              </p:cNvSpPr>
              <p:nvPr/>
            </p:nvSpPr>
            <p:spPr bwMode="auto">
              <a:xfrm>
                <a:off x="1397794" y="3430538"/>
                <a:ext cx="68263" cy="79375"/>
              </a:xfrm>
              <a:custGeom>
                <a:avLst/>
                <a:gdLst>
                  <a:gd name="T0" fmla="*/ 6 w 6"/>
                  <a:gd name="T1" fmla="*/ 0 h 7"/>
                  <a:gd name="T2" fmla="*/ 6 w 6"/>
                  <a:gd name="T3" fmla="*/ 1 h 7"/>
                  <a:gd name="T4" fmla="*/ 6 w 6"/>
                  <a:gd name="T5" fmla="*/ 4 h 7"/>
                  <a:gd name="T6" fmla="*/ 6 w 6"/>
                  <a:gd name="T7" fmla="*/ 5 h 7"/>
                  <a:gd name="T8" fmla="*/ 4 w 6"/>
                  <a:gd name="T9" fmla="*/ 6 h 7"/>
                  <a:gd name="T10" fmla="*/ 2 w 6"/>
                  <a:gd name="T11" fmla="*/ 6 h 7"/>
                  <a:gd name="T12" fmla="*/ 1 w 6"/>
                  <a:gd name="T13" fmla="*/ 5 h 7"/>
                  <a:gd name="T14" fmla="*/ 1 w 6"/>
                  <a:gd name="T15" fmla="*/ 2 h 7"/>
                  <a:gd name="T16" fmla="*/ 0 w 6"/>
                  <a:gd name="T17" fmla="*/ 2 h 7"/>
                  <a:gd name="T18" fmla="*/ 0 w 6"/>
                  <a:gd name="T19" fmla="*/ 2 h 7"/>
                  <a:gd name="T20" fmla="*/ 3 w 6"/>
                  <a:gd name="T21" fmla="*/ 1 h 7"/>
                  <a:gd name="T22" fmla="*/ 3 w 6"/>
                  <a:gd name="T23" fmla="*/ 1 h 7"/>
                  <a:gd name="T24" fmla="*/ 2 w 6"/>
                  <a:gd name="T25" fmla="*/ 2 h 7"/>
                  <a:gd name="T26" fmla="*/ 3 w 6"/>
                  <a:gd name="T27" fmla="*/ 5 h 7"/>
                  <a:gd name="T28" fmla="*/ 5 w 6"/>
                  <a:gd name="T29" fmla="*/ 6 h 7"/>
                  <a:gd name="T30" fmla="*/ 6 w 6"/>
                  <a:gd name="T31" fmla="*/ 4 h 7"/>
                  <a:gd name="T32" fmla="*/ 5 w 6"/>
                  <a:gd name="T33" fmla="*/ 1 h 7"/>
                  <a:gd name="T34" fmla="*/ 4 w 6"/>
                  <a:gd name="T35" fmla="*/ 1 h 7"/>
                  <a:gd name="T36" fmla="*/ 4 w 6"/>
                  <a:gd name="T37" fmla="*/ 1 h 7"/>
                  <a:gd name="T38" fmla="*/ 6 w 6"/>
                  <a:gd name="T39" fmla="*/ 0 h 7"/>
                  <a:gd name="T40" fmla="*/ 6 w 6"/>
                  <a:gd name="T41" fmla="*/ 0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" h="7">
                    <a:moveTo>
                      <a:pt x="6" y="0"/>
                    </a:moveTo>
                    <a:cubicBezTo>
                      <a:pt x="6" y="1"/>
                      <a:pt x="6" y="1"/>
                      <a:pt x="6" y="1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4"/>
                      <a:pt x="6" y="5"/>
                      <a:pt x="6" y="5"/>
                    </a:cubicBezTo>
                    <a:cubicBezTo>
                      <a:pt x="6" y="6"/>
                      <a:pt x="5" y="6"/>
                      <a:pt x="4" y="6"/>
                    </a:cubicBezTo>
                    <a:cubicBezTo>
                      <a:pt x="4" y="6"/>
                      <a:pt x="3" y="7"/>
                      <a:pt x="2" y="6"/>
                    </a:cubicBezTo>
                    <a:cubicBezTo>
                      <a:pt x="2" y="6"/>
                      <a:pt x="2" y="6"/>
                      <a:pt x="1" y="5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2"/>
                      <a:pt x="0" y="2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3" y="1"/>
                      <a:pt x="3" y="1"/>
                      <a:pt x="3" y="1"/>
                    </a:cubicBezTo>
                    <a:cubicBezTo>
                      <a:pt x="2" y="1"/>
                      <a:pt x="2" y="1"/>
                      <a:pt x="2" y="2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6"/>
                      <a:pt x="5" y="6"/>
                    </a:cubicBezTo>
                    <a:cubicBezTo>
                      <a:pt x="6" y="5"/>
                      <a:pt x="6" y="4"/>
                      <a:pt x="6" y="4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1"/>
                      <a:pt x="5" y="1"/>
                      <a:pt x="4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4" name="Freeform 161"/>
              <p:cNvSpPr>
                <a:spLocks/>
              </p:cNvSpPr>
              <p:nvPr/>
            </p:nvSpPr>
            <p:spPr bwMode="auto">
              <a:xfrm>
                <a:off x="1477169" y="3419426"/>
                <a:ext cx="57150" cy="79375"/>
              </a:xfrm>
              <a:custGeom>
                <a:avLst/>
                <a:gdLst>
                  <a:gd name="T0" fmla="*/ 4 w 5"/>
                  <a:gd name="T1" fmla="*/ 2 h 7"/>
                  <a:gd name="T2" fmla="*/ 2 w 5"/>
                  <a:gd name="T3" fmla="*/ 1 h 7"/>
                  <a:gd name="T4" fmla="*/ 1 w 5"/>
                  <a:gd name="T5" fmla="*/ 2 h 7"/>
                  <a:gd name="T6" fmla="*/ 2 w 5"/>
                  <a:gd name="T7" fmla="*/ 3 h 7"/>
                  <a:gd name="T8" fmla="*/ 4 w 5"/>
                  <a:gd name="T9" fmla="*/ 3 h 7"/>
                  <a:gd name="T10" fmla="*/ 5 w 5"/>
                  <a:gd name="T11" fmla="*/ 4 h 7"/>
                  <a:gd name="T12" fmla="*/ 3 w 5"/>
                  <a:gd name="T13" fmla="*/ 6 h 7"/>
                  <a:gd name="T14" fmla="*/ 1 w 5"/>
                  <a:gd name="T15" fmla="*/ 6 h 7"/>
                  <a:gd name="T16" fmla="*/ 1 w 5"/>
                  <a:gd name="T17" fmla="*/ 7 h 7"/>
                  <a:gd name="T18" fmla="*/ 1 w 5"/>
                  <a:gd name="T19" fmla="*/ 7 h 7"/>
                  <a:gd name="T20" fmla="*/ 0 w 5"/>
                  <a:gd name="T21" fmla="*/ 5 h 7"/>
                  <a:gd name="T22" fmla="*/ 1 w 5"/>
                  <a:gd name="T23" fmla="*/ 5 h 7"/>
                  <a:gd name="T24" fmla="*/ 3 w 5"/>
                  <a:gd name="T25" fmla="*/ 6 h 7"/>
                  <a:gd name="T26" fmla="*/ 4 w 5"/>
                  <a:gd name="T27" fmla="*/ 5 h 7"/>
                  <a:gd name="T28" fmla="*/ 3 w 5"/>
                  <a:gd name="T29" fmla="*/ 4 h 7"/>
                  <a:gd name="T30" fmla="*/ 2 w 5"/>
                  <a:gd name="T31" fmla="*/ 4 h 7"/>
                  <a:gd name="T32" fmla="*/ 0 w 5"/>
                  <a:gd name="T33" fmla="*/ 3 h 7"/>
                  <a:gd name="T34" fmla="*/ 2 w 5"/>
                  <a:gd name="T35" fmla="*/ 1 h 7"/>
                  <a:gd name="T36" fmla="*/ 3 w 5"/>
                  <a:gd name="T37" fmla="*/ 1 h 7"/>
                  <a:gd name="T38" fmla="*/ 3 w 5"/>
                  <a:gd name="T39" fmla="*/ 0 h 7"/>
                  <a:gd name="T40" fmla="*/ 4 w 5"/>
                  <a:gd name="T41" fmla="*/ 0 h 7"/>
                  <a:gd name="T42" fmla="*/ 4 w 5"/>
                  <a:gd name="T43" fmla="*/ 2 h 7"/>
                  <a:gd name="T44" fmla="*/ 4 w 5"/>
                  <a:gd name="T45" fmla="*/ 2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5" h="7">
                    <a:moveTo>
                      <a:pt x="4" y="2"/>
                    </a:moveTo>
                    <a:cubicBezTo>
                      <a:pt x="4" y="1"/>
                      <a:pt x="3" y="1"/>
                      <a:pt x="2" y="1"/>
                    </a:cubicBezTo>
                    <a:cubicBezTo>
                      <a:pt x="1" y="1"/>
                      <a:pt x="1" y="1"/>
                      <a:pt x="1" y="2"/>
                    </a:cubicBezTo>
                    <a:cubicBezTo>
                      <a:pt x="1" y="2"/>
                      <a:pt x="1" y="2"/>
                      <a:pt x="2" y="3"/>
                    </a:cubicBezTo>
                    <a:cubicBezTo>
                      <a:pt x="4" y="3"/>
                      <a:pt x="4" y="3"/>
                      <a:pt x="4" y="3"/>
                    </a:cubicBezTo>
                    <a:cubicBezTo>
                      <a:pt x="4" y="3"/>
                      <a:pt x="5" y="3"/>
                      <a:pt x="5" y="4"/>
                    </a:cubicBezTo>
                    <a:cubicBezTo>
                      <a:pt x="5" y="5"/>
                      <a:pt x="5" y="6"/>
                      <a:pt x="3" y="6"/>
                    </a:cubicBezTo>
                    <a:cubicBezTo>
                      <a:pt x="2" y="6"/>
                      <a:pt x="2" y="6"/>
                      <a:pt x="1" y="6"/>
                    </a:cubicBezTo>
                    <a:cubicBezTo>
                      <a:pt x="1" y="6"/>
                      <a:pt x="1" y="6"/>
                      <a:pt x="1" y="7"/>
                    </a:cubicBezTo>
                    <a:cubicBezTo>
                      <a:pt x="1" y="7"/>
                      <a:pt x="1" y="7"/>
                      <a:pt x="1" y="7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5"/>
                      <a:pt x="2" y="6"/>
                      <a:pt x="3" y="6"/>
                    </a:cubicBezTo>
                    <a:cubicBezTo>
                      <a:pt x="4" y="6"/>
                      <a:pt x="4" y="5"/>
                      <a:pt x="4" y="5"/>
                    </a:cubicBezTo>
                    <a:cubicBezTo>
                      <a:pt x="4" y="4"/>
                      <a:pt x="3" y="4"/>
                      <a:pt x="3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0" y="4"/>
                      <a:pt x="0" y="3"/>
                      <a:pt x="0" y="3"/>
                    </a:cubicBezTo>
                    <a:cubicBezTo>
                      <a:pt x="0" y="2"/>
                      <a:pt x="0" y="1"/>
                      <a:pt x="2" y="1"/>
                    </a:cubicBezTo>
                    <a:cubicBezTo>
                      <a:pt x="2" y="1"/>
                      <a:pt x="3" y="1"/>
                      <a:pt x="3" y="1"/>
                    </a:cubicBezTo>
                    <a:cubicBezTo>
                      <a:pt x="3" y="1"/>
                      <a:pt x="3" y="0"/>
                      <a:pt x="3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4" y="2"/>
                      <a:pt x="4" y="2"/>
                      <a:pt x="4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5" name="Freeform 162"/>
              <p:cNvSpPr>
                <a:spLocks/>
              </p:cNvSpPr>
              <p:nvPr/>
            </p:nvSpPr>
            <p:spPr bwMode="auto">
              <a:xfrm>
                <a:off x="1534319" y="3419426"/>
                <a:ext cx="66675" cy="57150"/>
              </a:xfrm>
              <a:custGeom>
                <a:avLst/>
                <a:gdLst>
                  <a:gd name="T0" fmla="*/ 5 w 6"/>
                  <a:gd name="T1" fmla="*/ 5 h 5"/>
                  <a:gd name="T2" fmla="*/ 2 w 6"/>
                  <a:gd name="T3" fmla="*/ 5 h 5"/>
                  <a:gd name="T4" fmla="*/ 2 w 6"/>
                  <a:gd name="T5" fmla="*/ 5 h 5"/>
                  <a:gd name="T6" fmla="*/ 2 w 6"/>
                  <a:gd name="T7" fmla="*/ 4 h 5"/>
                  <a:gd name="T8" fmla="*/ 2 w 6"/>
                  <a:gd name="T9" fmla="*/ 0 h 5"/>
                  <a:gd name="T10" fmla="*/ 0 w 6"/>
                  <a:gd name="T11" fmla="*/ 2 h 5"/>
                  <a:gd name="T12" fmla="*/ 0 w 6"/>
                  <a:gd name="T13" fmla="*/ 2 h 5"/>
                  <a:gd name="T14" fmla="*/ 0 w 6"/>
                  <a:gd name="T15" fmla="*/ 0 h 5"/>
                  <a:gd name="T16" fmla="*/ 6 w 6"/>
                  <a:gd name="T17" fmla="*/ 0 h 5"/>
                  <a:gd name="T18" fmla="*/ 6 w 6"/>
                  <a:gd name="T19" fmla="*/ 1 h 5"/>
                  <a:gd name="T20" fmla="*/ 5 w 6"/>
                  <a:gd name="T21" fmla="*/ 1 h 5"/>
                  <a:gd name="T22" fmla="*/ 4 w 6"/>
                  <a:gd name="T23" fmla="*/ 0 h 5"/>
                  <a:gd name="T24" fmla="*/ 4 w 6"/>
                  <a:gd name="T25" fmla="*/ 4 h 5"/>
                  <a:gd name="T26" fmla="*/ 5 w 6"/>
                  <a:gd name="T27" fmla="*/ 5 h 5"/>
                  <a:gd name="T28" fmla="*/ 5 w 6"/>
                  <a:gd name="T29" fmla="*/ 5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" h="5">
                    <a:moveTo>
                      <a:pt x="5" y="5"/>
                    </a:move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2" y="5"/>
                      <a:pt x="2" y="4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1" y="0"/>
                      <a:pt x="0" y="0"/>
                      <a:pt x="0" y="2"/>
                    </a:cubicBezTo>
                    <a:cubicBezTo>
                      <a:pt x="0" y="2"/>
                      <a:pt x="0" y="2"/>
                      <a:pt x="0" y="2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0"/>
                      <a:pt x="4" y="0"/>
                      <a:pt x="4" y="0"/>
                    </a:cubicBezTo>
                    <a:cubicBezTo>
                      <a:pt x="4" y="4"/>
                      <a:pt x="4" y="4"/>
                      <a:pt x="4" y="4"/>
                    </a:cubicBezTo>
                    <a:cubicBezTo>
                      <a:pt x="4" y="5"/>
                      <a:pt x="4" y="5"/>
                      <a:pt x="5" y="5"/>
                    </a:cubicBezTo>
                    <a:cubicBezTo>
                      <a:pt x="5" y="5"/>
                      <a:pt x="5" y="5"/>
                      <a:pt x="5" y="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6" name="Freeform 163"/>
              <p:cNvSpPr>
                <a:spLocks noEditPoints="1"/>
              </p:cNvSpPr>
              <p:nvPr/>
            </p:nvSpPr>
            <p:spPr bwMode="auto">
              <a:xfrm>
                <a:off x="1600994" y="3419426"/>
                <a:ext cx="79375" cy="57150"/>
              </a:xfrm>
              <a:custGeom>
                <a:avLst/>
                <a:gdLst>
                  <a:gd name="T0" fmla="*/ 7 w 7"/>
                  <a:gd name="T1" fmla="*/ 5 h 5"/>
                  <a:gd name="T2" fmla="*/ 5 w 7"/>
                  <a:gd name="T3" fmla="*/ 5 h 5"/>
                  <a:gd name="T4" fmla="*/ 3 w 7"/>
                  <a:gd name="T5" fmla="*/ 2 h 5"/>
                  <a:gd name="T6" fmla="*/ 3 w 7"/>
                  <a:gd name="T7" fmla="*/ 2 h 5"/>
                  <a:gd name="T8" fmla="*/ 3 w 7"/>
                  <a:gd name="T9" fmla="*/ 4 h 5"/>
                  <a:gd name="T10" fmla="*/ 3 w 7"/>
                  <a:gd name="T11" fmla="*/ 5 h 5"/>
                  <a:gd name="T12" fmla="*/ 3 w 7"/>
                  <a:gd name="T13" fmla="*/ 5 h 5"/>
                  <a:gd name="T14" fmla="*/ 0 w 7"/>
                  <a:gd name="T15" fmla="*/ 5 h 5"/>
                  <a:gd name="T16" fmla="*/ 0 w 7"/>
                  <a:gd name="T17" fmla="*/ 5 h 5"/>
                  <a:gd name="T18" fmla="*/ 1 w 7"/>
                  <a:gd name="T19" fmla="*/ 4 h 5"/>
                  <a:gd name="T20" fmla="*/ 1 w 7"/>
                  <a:gd name="T21" fmla="*/ 0 h 5"/>
                  <a:gd name="T22" fmla="*/ 0 w 7"/>
                  <a:gd name="T23" fmla="*/ 0 h 5"/>
                  <a:gd name="T24" fmla="*/ 0 w 7"/>
                  <a:gd name="T25" fmla="*/ 0 h 5"/>
                  <a:gd name="T26" fmla="*/ 3 w 7"/>
                  <a:gd name="T27" fmla="*/ 0 h 5"/>
                  <a:gd name="T28" fmla="*/ 6 w 7"/>
                  <a:gd name="T29" fmla="*/ 1 h 5"/>
                  <a:gd name="T30" fmla="*/ 5 w 7"/>
                  <a:gd name="T31" fmla="*/ 2 h 5"/>
                  <a:gd name="T32" fmla="*/ 6 w 7"/>
                  <a:gd name="T33" fmla="*/ 5 h 5"/>
                  <a:gd name="T34" fmla="*/ 7 w 7"/>
                  <a:gd name="T35" fmla="*/ 5 h 5"/>
                  <a:gd name="T36" fmla="*/ 7 w 7"/>
                  <a:gd name="T37" fmla="*/ 5 h 5"/>
                  <a:gd name="T38" fmla="*/ 3 w 7"/>
                  <a:gd name="T39" fmla="*/ 2 h 5"/>
                  <a:gd name="T40" fmla="*/ 4 w 7"/>
                  <a:gd name="T41" fmla="*/ 1 h 5"/>
                  <a:gd name="T42" fmla="*/ 3 w 7"/>
                  <a:gd name="T43" fmla="*/ 0 h 5"/>
                  <a:gd name="T44" fmla="*/ 3 w 7"/>
                  <a:gd name="T45" fmla="*/ 0 h 5"/>
                  <a:gd name="T46" fmla="*/ 3 w 7"/>
                  <a:gd name="T47" fmla="*/ 2 h 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7" h="5">
                    <a:moveTo>
                      <a:pt x="7" y="5"/>
                    </a:moveTo>
                    <a:cubicBezTo>
                      <a:pt x="5" y="5"/>
                      <a:pt x="5" y="5"/>
                      <a:pt x="5" y="5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5"/>
                      <a:pt x="1" y="5"/>
                      <a:pt x="1" y="4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4" y="0"/>
                      <a:pt x="6" y="0"/>
                      <a:pt x="6" y="1"/>
                    </a:cubicBezTo>
                    <a:cubicBezTo>
                      <a:pt x="6" y="2"/>
                      <a:pt x="5" y="2"/>
                      <a:pt x="5" y="2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7" y="5"/>
                      <a:pt x="7" y="5"/>
                      <a:pt x="7" y="5"/>
                    </a:cubicBezTo>
                    <a:close/>
                    <a:moveTo>
                      <a:pt x="3" y="2"/>
                    </a:moveTo>
                    <a:cubicBezTo>
                      <a:pt x="4" y="2"/>
                      <a:pt x="4" y="2"/>
                      <a:pt x="4" y="1"/>
                    </a:cubicBezTo>
                    <a:cubicBezTo>
                      <a:pt x="4" y="0"/>
                      <a:pt x="4" y="0"/>
                      <a:pt x="3" y="0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3" y="2"/>
                      <a:pt x="3" y="2"/>
                      <a:pt x="3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7" name="Freeform 164"/>
              <p:cNvSpPr>
                <a:spLocks noEditPoints="1"/>
              </p:cNvSpPr>
              <p:nvPr/>
            </p:nvSpPr>
            <p:spPr bwMode="auto">
              <a:xfrm>
                <a:off x="1680369" y="3419426"/>
                <a:ext cx="68263" cy="68263"/>
              </a:xfrm>
              <a:custGeom>
                <a:avLst/>
                <a:gdLst>
                  <a:gd name="T0" fmla="*/ 6 w 6"/>
                  <a:gd name="T1" fmla="*/ 6 h 6"/>
                  <a:gd name="T2" fmla="*/ 3 w 6"/>
                  <a:gd name="T3" fmla="*/ 5 h 6"/>
                  <a:gd name="T4" fmla="*/ 3 w 6"/>
                  <a:gd name="T5" fmla="*/ 5 h 6"/>
                  <a:gd name="T6" fmla="*/ 4 w 6"/>
                  <a:gd name="T7" fmla="*/ 5 h 6"/>
                  <a:gd name="T8" fmla="*/ 3 w 6"/>
                  <a:gd name="T9" fmla="*/ 4 h 6"/>
                  <a:gd name="T10" fmla="*/ 1 w 6"/>
                  <a:gd name="T11" fmla="*/ 4 h 6"/>
                  <a:gd name="T12" fmla="*/ 1 w 6"/>
                  <a:gd name="T13" fmla="*/ 5 h 6"/>
                  <a:gd name="T14" fmla="*/ 2 w 6"/>
                  <a:gd name="T15" fmla="*/ 5 h 6"/>
                  <a:gd name="T16" fmla="*/ 2 w 6"/>
                  <a:gd name="T17" fmla="*/ 5 h 6"/>
                  <a:gd name="T18" fmla="*/ 0 w 6"/>
                  <a:gd name="T19" fmla="*/ 5 h 6"/>
                  <a:gd name="T20" fmla="*/ 0 w 6"/>
                  <a:gd name="T21" fmla="*/ 5 h 6"/>
                  <a:gd name="T22" fmla="*/ 1 w 6"/>
                  <a:gd name="T23" fmla="*/ 4 h 6"/>
                  <a:gd name="T24" fmla="*/ 3 w 6"/>
                  <a:gd name="T25" fmla="*/ 0 h 6"/>
                  <a:gd name="T26" fmla="*/ 4 w 6"/>
                  <a:gd name="T27" fmla="*/ 0 h 6"/>
                  <a:gd name="T28" fmla="*/ 5 w 6"/>
                  <a:gd name="T29" fmla="*/ 4 h 6"/>
                  <a:gd name="T30" fmla="*/ 6 w 6"/>
                  <a:gd name="T31" fmla="*/ 6 h 6"/>
                  <a:gd name="T32" fmla="*/ 6 w 6"/>
                  <a:gd name="T33" fmla="*/ 6 h 6"/>
                  <a:gd name="T34" fmla="*/ 3 w 6"/>
                  <a:gd name="T35" fmla="*/ 4 h 6"/>
                  <a:gd name="T36" fmla="*/ 3 w 6"/>
                  <a:gd name="T37" fmla="*/ 2 h 6"/>
                  <a:gd name="T38" fmla="*/ 2 w 6"/>
                  <a:gd name="T39" fmla="*/ 3 h 6"/>
                  <a:gd name="T40" fmla="*/ 3 w 6"/>
                  <a:gd name="T41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" h="6">
                    <a:moveTo>
                      <a:pt x="6" y="6"/>
                    </a:moveTo>
                    <a:cubicBezTo>
                      <a:pt x="3" y="5"/>
                      <a:pt x="3" y="5"/>
                      <a:pt x="3" y="5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4"/>
                      <a:pt x="3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4"/>
                      <a:pt x="1" y="4"/>
                      <a:pt x="1" y="5"/>
                    </a:cubicBezTo>
                    <a:cubicBezTo>
                      <a:pt x="1" y="5"/>
                      <a:pt x="1" y="5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1" y="4"/>
                    </a:cubicBezTo>
                    <a:cubicBezTo>
                      <a:pt x="3" y="0"/>
                      <a:pt x="3" y="0"/>
                      <a:pt x="3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5" y="5"/>
                      <a:pt x="6" y="6"/>
                      <a:pt x="6" y="6"/>
                    </a:cubicBezTo>
                    <a:cubicBezTo>
                      <a:pt x="6" y="6"/>
                      <a:pt x="6" y="6"/>
                      <a:pt x="6" y="6"/>
                    </a:cubicBezTo>
                    <a:close/>
                    <a:moveTo>
                      <a:pt x="3" y="4"/>
                    </a:moveTo>
                    <a:cubicBezTo>
                      <a:pt x="3" y="2"/>
                      <a:pt x="3" y="2"/>
                      <a:pt x="3" y="2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3" y="4"/>
                      <a:pt x="3" y="4"/>
                      <a:pt x="3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8" name="Freeform 165"/>
              <p:cNvSpPr>
                <a:spLocks/>
              </p:cNvSpPr>
              <p:nvPr/>
            </p:nvSpPr>
            <p:spPr bwMode="auto">
              <a:xfrm>
                <a:off x="1748631" y="3430538"/>
                <a:ext cx="66675" cy="68263"/>
              </a:xfrm>
              <a:custGeom>
                <a:avLst/>
                <a:gdLst>
                  <a:gd name="T0" fmla="*/ 5 w 6"/>
                  <a:gd name="T1" fmla="*/ 6 h 6"/>
                  <a:gd name="T2" fmla="*/ 0 w 6"/>
                  <a:gd name="T3" fmla="*/ 5 h 6"/>
                  <a:gd name="T4" fmla="*/ 0 w 6"/>
                  <a:gd name="T5" fmla="*/ 5 h 6"/>
                  <a:gd name="T6" fmla="*/ 1 w 6"/>
                  <a:gd name="T7" fmla="*/ 4 h 6"/>
                  <a:gd name="T8" fmla="*/ 2 w 6"/>
                  <a:gd name="T9" fmla="*/ 1 h 6"/>
                  <a:gd name="T10" fmla="*/ 1 w 6"/>
                  <a:gd name="T11" fmla="*/ 0 h 6"/>
                  <a:gd name="T12" fmla="*/ 1 w 6"/>
                  <a:gd name="T13" fmla="*/ 0 h 6"/>
                  <a:gd name="T14" fmla="*/ 4 w 6"/>
                  <a:gd name="T15" fmla="*/ 0 h 6"/>
                  <a:gd name="T16" fmla="*/ 4 w 6"/>
                  <a:gd name="T17" fmla="*/ 0 h 6"/>
                  <a:gd name="T18" fmla="*/ 3 w 6"/>
                  <a:gd name="T19" fmla="*/ 1 h 6"/>
                  <a:gd name="T20" fmla="*/ 3 w 6"/>
                  <a:gd name="T21" fmla="*/ 5 h 6"/>
                  <a:gd name="T22" fmla="*/ 3 w 6"/>
                  <a:gd name="T23" fmla="*/ 5 h 6"/>
                  <a:gd name="T24" fmla="*/ 6 w 6"/>
                  <a:gd name="T25" fmla="*/ 4 h 6"/>
                  <a:gd name="T26" fmla="*/ 6 w 6"/>
                  <a:gd name="T27" fmla="*/ 4 h 6"/>
                  <a:gd name="T28" fmla="*/ 5 w 6"/>
                  <a:gd name="T29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6" h="6">
                    <a:moveTo>
                      <a:pt x="5" y="6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5"/>
                      <a:pt x="1" y="5"/>
                      <a:pt x="1" y="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3" y="0"/>
                      <a:pt x="3" y="1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2" y="5"/>
                      <a:pt x="3" y="5"/>
                      <a:pt x="3" y="5"/>
                    </a:cubicBezTo>
                    <a:cubicBezTo>
                      <a:pt x="5" y="6"/>
                      <a:pt x="5" y="5"/>
                      <a:pt x="6" y="4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5" y="6"/>
                      <a:pt x="5" y="6"/>
                      <a:pt x="5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89" name="Freeform 166"/>
              <p:cNvSpPr>
                <a:spLocks/>
              </p:cNvSpPr>
              <p:nvPr/>
            </p:nvSpPr>
            <p:spPr bwMode="auto">
              <a:xfrm>
                <a:off x="1815306" y="3441651"/>
                <a:ext cx="46038" cy="68263"/>
              </a:xfrm>
              <a:custGeom>
                <a:avLst/>
                <a:gdLst>
                  <a:gd name="T0" fmla="*/ 3 w 4"/>
                  <a:gd name="T1" fmla="*/ 6 h 6"/>
                  <a:gd name="T2" fmla="*/ 0 w 4"/>
                  <a:gd name="T3" fmla="*/ 5 h 6"/>
                  <a:gd name="T4" fmla="*/ 0 w 4"/>
                  <a:gd name="T5" fmla="*/ 5 h 6"/>
                  <a:gd name="T6" fmla="*/ 1 w 4"/>
                  <a:gd name="T7" fmla="*/ 4 h 6"/>
                  <a:gd name="T8" fmla="*/ 2 w 4"/>
                  <a:gd name="T9" fmla="*/ 1 h 6"/>
                  <a:gd name="T10" fmla="*/ 1 w 4"/>
                  <a:gd name="T11" fmla="*/ 0 h 6"/>
                  <a:gd name="T12" fmla="*/ 1 w 4"/>
                  <a:gd name="T13" fmla="*/ 0 h 6"/>
                  <a:gd name="T14" fmla="*/ 4 w 4"/>
                  <a:gd name="T15" fmla="*/ 0 h 6"/>
                  <a:gd name="T16" fmla="*/ 4 w 4"/>
                  <a:gd name="T17" fmla="*/ 1 h 6"/>
                  <a:gd name="T18" fmla="*/ 3 w 4"/>
                  <a:gd name="T19" fmla="*/ 1 h 6"/>
                  <a:gd name="T20" fmla="*/ 2 w 4"/>
                  <a:gd name="T21" fmla="*/ 5 h 6"/>
                  <a:gd name="T22" fmla="*/ 3 w 4"/>
                  <a:gd name="T23" fmla="*/ 6 h 6"/>
                  <a:gd name="T24" fmla="*/ 3 w 4"/>
                  <a:gd name="T25" fmla="*/ 6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4" h="6">
                    <a:moveTo>
                      <a:pt x="3" y="6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1" y="5"/>
                      <a:pt x="1" y="4"/>
                    </a:cubicBezTo>
                    <a:cubicBezTo>
                      <a:pt x="2" y="1"/>
                      <a:pt x="2" y="1"/>
                      <a:pt x="2" y="1"/>
                    </a:cubicBezTo>
                    <a:cubicBezTo>
                      <a:pt x="2" y="0"/>
                      <a:pt x="1" y="0"/>
                      <a:pt x="1" y="0"/>
                    </a:cubicBezTo>
                    <a:cubicBezTo>
                      <a:pt x="1" y="0"/>
                      <a:pt x="1" y="0"/>
                      <a:pt x="1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4" y="1"/>
                      <a:pt x="3" y="1"/>
                      <a:pt x="3" y="1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2" y="5"/>
                      <a:pt x="3" y="5"/>
                      <a:pt x="3" y="6"/>
                    </a:cubicBezTo>
                    <a:cubicBezTo>
                      <a:pt x="3" y="6"/>
                      <a:pt x="3" y="6"/>
                      <a:pt x="3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0" name="Freeform 167"/>
              <p:cNvSpPr>
                <a:spLocks noEditPoints="1"/>
              </p:cNvSpPr>
              <p:nvPr/>
            </p:nvSpPr>
            <p:spPr bwMode="auto">
              <a:xfrm>
                <a:off x="1848644" y="3452763"/>
                <a:ext cx="79375" cy="68263"/>
              </a:xfrm>
              <a:custGeom>
                <a:avLst/>
                <a:gdLst>
                  <a:gd name="T0" fmla="*/ 7 w 7"/>
                  <a:gd name="T1" fmla="*/ 6 h 6"/>
                  <a:gd name="T2" fmla="*/ 4 w 7"/>
                  <a:gd name="T3" fmla="*/ 5 h 6"/>
                  <a:gd name="T4" fmla="*/ 4 w 7"/>
                  <a:gd name="T5" fmla="*/ 5 h 6"/>
                  <a:gd name="T6" fmla="*/ 4 w 7"/>
                  <a:gd name="T7" fmla="*/ 5 h 6"/>
                  <a:gd name="T8" fmla="*/ 4 w 7"/>
                  <a:gd name="T9" fmla="*/ 4 h 6"/>
                  <a:gd name="T10" fmla="*/ 2 w 7"/>
                  <a:gd name="T11" fmla="*/ 4 h 6"/>
                  <a:gd name="T12" fmla="*/ 1 w 7"/>
                  <a:gd name="T13" fmla="*/ 4 h 6"/>
                  <a:gd name="T14" fmla="*/ 2 w 7"/>
                  <a:gd name="T15" fmla="*/ 5 h 6"/>
                  <a:gd name="T16" fmla="*/ 2 w 7"/>
                  <a:gd name="T17" fmla="*/ 5 h 6"/>
                  <a:gd name="T18" fmla="*/ 0 w 7"/>
                  <a:gd name="T19" fmla="*/ 5 h 6"/>
                  <a:gd name="T20" fmla="*/ 0 w 7"/>
                  <a:gd name="T21" fmla="*/ 5 h 6"/>
                  <a:gd name="T22" fmla="*/ 1 w 7"/>
                  <a:gd name="T23" fmla="*/ 4 h 6"/>
                  <a:gd name="T24" fmla="*/ 4 w 7"/>
                  <a:gd name="T25" fmla="*/ 0 h 6"/>
                  <a:gd name="T26" fmla="*/ 4 w 7"/>
                  <a:gd name="T27" fmla="*/ 0 h 6"/>
                  <a:gd name="T28" fmla="*/ 6 w 7"/>
                  <a:gd name="T29" fmla="*/ 4 h 6"/>
                  <a:gd name="T30" fmla="*/ 7 w 7"/>
                  <a:gd name="T31" fmla="*/ 5 h 6"/>
                  <a:gd name="T32" fmla="*/ 7 w 7"/>
                  <a:gd name="T33" fmla="*/ 6 h 6"/>
                  <a:gd name="T34" fmla="*/ 4 w 7"/>
                  <a:gd name="T35" fmla="*/ 3 h 6"/>
                  <a:gd name="T36" fmla="*/ 3 w 7"/>
                  <a:gd name="T37" fmla="*/ 1 h 6"/>
                  <a:gd name="T38" fmla="*/ 2 w 7"/>
                  <a:gd name="T39" fmla="*/ 3 h 6"/>
                  <a:gd name="T40" fmla="*/ 4 w 7"/>
                  <a:gd name="T41" fmla="*/ 3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7" h="6">
                    <a:moveTo>
                      <a:pt x="7" y="6"/>
                    </a:move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4" y="4"/>
                      <a:pt x="4" y="4"/>
                    </a:cubicBezTo>
                    <a:cubicBezTo>
                      <a:pt x="2" y="4"/>
                      <a:pt x="2" y="4"/>
                      <a:pt x="2" y="4"/>
                    </a:cubicBezTo>
                    <a:cubicBezTo>
                      <a:pt x="2" y="4"/>
                      <a:pt x="1" y="4"/>
                      <a:pt x="1" y="4"/>
                    </a:cubicBezTo>
                    <a:cubicBezTo>
                      <a:pt x="1" y="5"/>
                      <a:pt x="2" y="5"/>
                      <a:pt x="2" y="5"/>
                    </a:cubicBezTo>
                    <a:cubicBezTo>
                      <a:pt x="2" y="5"/>
                      <a:pt x="2" y="5"/>
                      <a:pt x="2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5"/>
                      <a:pt x="0" y="5"/>
                    </a:cubicBezTo>
                    <a:cubicBezTo>
                      <a:pt x="1" y="5"/>
                      <a:pt x="1" y="4"/>
                      <a:pt x="1" y="4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6" y="4"/>
                      <a:pt x="6" y="4"/>
                      <a:pt x="6" y="4"/>
                    </a:cubicBezTo>
                    <a:cubicBezTo>
                      <a:pt x="6" y="5"/>
                      <a:pt x="6" y="5"/>
                      <a:pt x="7" y="5"/>
                    </a:cubicBezTo>
                    <a:cubicBezTo>
                      <a:pt x="7" y="6"/>
                      <a:pt x="7" y="6"/>
                      <a:pt x="7" y="6"/>
                    </a:cubicBezTo>
                    <a:close/>
                    <a:moveTo>
                      <a:pt x="4" y="3"/>
                    </a:moveTo>
                    <a:cubicBezTo>
                      <a:pt x="3" y="1"/>
                      <a:pt x="3" y="1"/>
                      <a:pt x="3" y="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4" y="3"/>
                      <a:pt x="4" y="3"/>
                      <a:pt x="4" y="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1" name="Freeform 168"/>
              <p:cNvSpPr>
                <a:spLocks noEditPoints="1"/>
              </p:cNvSpPr>
              <p:nvPr/>
            </p:nvSpPr>
            <p:spPr bwMode="auto">
              <a:xfrm>
                <a:off x="1612106" y="2771726"/>
                <a:ext cx="34925" cy="34925"/>
              </a:xfrm>
              <a:custGeom>
                <a:avLst/>
                <a:gdLst>
                  <a:gd name="T0" fmla="*/ 3 w 3"/>
                  <a:gd name="T1" fmla="*/ 2 h 3"/>
                  <a:gd name="T2" fmla="*/ 2 w 3"/>
                  <a:gd name="T3" fmla="*/ 0 h 3"/>
                  <a:gd name="T4" fmla="*/ 0 w 3"/>
                  <a:gd name="T5" fmla="*/ 2 h 3"/>
                  <a:gd name="T6" fmla="*/ 1 w 3"/>
                  <a:gd name="T7" fmla="*/ 3 h 3"/>
                  <a:gd name="T8" fmla="*/ 1 w 3"/>
                  <a:gd name="T9" fmla="*/ 3 h 3"/>
                  <a:gd name="T10" fmla="*/ 1 w 3"/>
                  <a:gd name="T11" fmla="*/ 3 h 3"/>
                  <a:gd name="T12" fmla="*/ 3 w 3"/>
                  <a:gd name="T13" fmla="*/ 3 h 3"/>
                  <a:gd name="T14" fmla="*/ 3 w 3"/>
                  <a:gd name="T15" fmla="*/ 3 h 3"/>
                  <a:gd name="T16" fmla="*/ 3 w 3"/>
                  <a:gd name="T17" fmla="*/ 3 h 3"/>
                  <a:gd name="T18" fmla="*/ 3 w 3"/>
                  <a:gd name="T19" fmla="*/ 2 h 3"/>
                  <a:gd name="T20" fmla="*/ 2 w 3"/>
                  <a:gd name="T21" fmla="*/ 2 h 3"/>
                  <a:gd name="T22" fmla="*/ 1 w 3"/>
                  <a:gd name="T23" fmla="*/ 2 h 3"/>
                  <a:gd name="T24" fmla="*/ 2 w 3"/>
                  <a:gd name="T25" fmla="*/ 1 h 3"/>
                  <a:gd name="T26" fmla="*/ 3 w 3"/>
                  <a:gd name="T27" fmla="*/ 2 h 3"/>
                  <a:gd name="T28" fmla="*/ 2 w 3"/>
                  <a:gd name="T29" fmla="*/ 2 h 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3" h="3">
                    <a:moveTo>
                      <a:pt x="3" y="2"/>
                    </a:moveTo>
                    <a:cubicBezTo>
                      <a:pt x="3" y="0"/>
                      <a:pt x="2" y="2"/>
                      <a:pt x="2" y="0"/>
                    </a:cubicBezTo>
                    <a:cubicBezTo>
                      <a:pt x="1" y="1"/>
                      <a:pt x="0" y="0"/>
                      <a:pt x="0" y="2"/>
                    </a:cubicBezTo>
                    <a:cubicBezTo>
                      <a:pt x="0" y="2"/>
                      <a:pt x="0" y="2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2"/>
                      <a:pt x="3" y="2"/>
                      <a:pt x="3" y="2"/>
                    </a:cubicBezTo>
                    <a:close/>
                    <a:moveTo>
                      <a:pt x="2" y="2"/>
                    </a:move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2" y="1"/>
                    </a:cubicBezTo>
                    <a:cubicBezTo>
                      <a:pt x="2" y="1"/>
                      <a:pt x="3" y="1"/>
                      <a:pt x="3" y="2"/>
                    </a:cubicBezTo>
                    <a:cubicBezTo>
                      <a:pt x="3" y="2"/>
                      <a:pt x="2" y="2"/>
                      <a:pt x="2" y="2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2" name="Oval 169"/>
              <p:cNvSpPr>
                <a:spLocks noChangeArrowheads="1"/>
              </p:cNvSpPr>
              <p:nvPr/>
            </p:nvSpPr>
            <p:spPr bwMode="auto">
              <a:xfrm>
                <a:off x="1826419" y="3033663"/>
                <a:ext cx="22225" cy="222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3" name="Oval 170"/>
              <p:cNvSpPr>
                <a:spLocks noChangeArrowheads="1"/>
              </p:cNvSpPr>
              <p:nvPr/>
            </p:nvSpPr>
            <p:spPr bwMode="auto">
              <a:xfrm>
                <a:off x="1793081" y="2738388"/>
                <a:ext cx="1588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4" name="Oval 171"/>
              <p:cNvSpPr>
                <a:spLocks noChangeArrowheads="1"/>
              </p:cNvSpPr>
              <p:nvPr/>
            </p:nvSpPr>
            <p:spPr bwMode="auto">
              <a:xfrm>
                <a:off x="1477169" y="2738388"/>
                <a:ext cx="1588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5" name="Oval 172"/>
              <p:cNvSpPr>
                <a:spLocks noChangeArrowheads="1"/>
              </p:cNvSpPr>
              <p:nvPr/>
            </p:nvSpPr>
            <p:spPr bwMode="auto">
              <a:xfrm>
                <a:off x="1556544" y="2738388"/>
                <a:ext cx="1588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6" name="Oval 173"/>
              <p:cNvSpPr>
                <a:spLocks noChangeArrowheads="1"/>
              </p:cNvSpPr>
              <p:nvPr/>
            </p:nvSpPr>
            <p:spPr bwMode="auto">
              <a:xfrm>
                <a:off x="1635919" y="2738388"/>
                <a:ext cx="1588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7" name="Oval 174"/>
              <p:cNvSpPr>
                <a:spLocks noChangeArrowheads="1"/>
              </p:cNvSpPr>
              <p:nvPr/>
            </p:nvSpPr>
            <p:spPr bwMode="auto">
              <a:xfrm>
                <a:off x="1713706" y="2738388"/>
                <a:ext cx="1588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8" name="Oval 175"/>
              <p:cNvSpPr>
                <a:spLocks noChangeArrowheads="1"/>
              </p:cNvSpPr>
              <p:nvPr/>
            </p:nvSpPr>
            <p:spPr bwMode="auto">
              <a:xfrm>
                <a:off x="1477169" y="2839988"/>
                <a:ext cx="1588" cy="238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399" name="Freeform 176"/>
              <p:cNvSpPr>
                <a:spLocks/>
              </p:cNvSpPr>
              <p:nvPr/>
            </p:nvSpPr>
            <p:spPr bwMode="auto">
              <a:xfrm>
                <a:off x="1477169" y="2954288"/>
                <a:ext cx="0" cy="11113"/>
              </a:xfrm>
              <a:custGeom>
                <a:avLst/>
                <a:gdLst>
                  <a:gd name="T0" fmla="*/ 0 h 1"/>
                  <a:gd name="T1" fmla="*/ 1 h 1"/>
                  <a:gd name="T2" fmla="*/ 1 h 1"/>
                  <a:gd name="T3" fmla="*/ 1 h 1"/>
                  <a:gd name="T4" fmla="*/ 0 h 1"/>
                </a:gdLst>
                <a:ahLst/>
                <a:cxnLst>
                  <a:cxn ang="0">
                    <a:pos x="0" y="T0"/>
                  </a:cxn>
                  <a:cxn ang="0">
                    <a:pos x="0" y="T1"/>
                  </a:cxn>
                  <a:cxn ang="0">
                    <a:pos x="0" y="T2"/>
                  </a:cxn>
                  <a:cxn ang="0">
                    <a:pos x="0" y="T3"/>
                  </a:cxn>
                  <a:cxn ang="0">
                    <a:pos x="0" y="T4"/>
                  </a:cxn>
                </a:cxnLst>
                <a:rect l="0" t="0" r="r" b="b"/>
                <a:pathLst>
                  <a:path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0" name="Oval 177"/>
              <p:cNvSpPr>
                <a:spLocks noChangeArrowheads="1"/>
              </p:cNvSpPr>
              <p:nvPr/>
            </p:nvSpPr>
            <p:spPr bwMode="auto">
              <a:xfrm>
                <a:off x="1488281" y="3033663"/>
                <a:ext cx="11113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1" name="Oval 178"/>
              <p:cNvSpPr>
                <a:spLocks noChangeArrowheads="1"/>
              </p:cNvSpPr>
              <p:nvPr/>
            </p:nvSpPr>
            <p:spPr bwMode="auto">
              <a:xfrm>
                <a:off x="1556544" y="3078113"/>
                <a:ext cx="1588" cy="12700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2" name="Freeform 179"/>
              <p:cNvSpPr>
                <a:spLocks/>
              </p:cNvSpPr>
              <p:nvPr/>
            </p:nvSpPr>
            <p:spPr bwMode="auto">
              <a:xfrm>
                <a:off x="1793081" y="2839988"/>
                <a:ext cx="11113" cy="23813"/>
              </a:xfrm>
              <a:custGeom>
                <a:avLst/>
                <a:gdLst>
                  <a:gd name="T0" fmla="*/ 0 w 1"/>
                  <a:gd name="T1" fmla="*/ 0 h 2"/>
                  <a:gd name="T2" fmla="*/ 0 w 1"/>
                  <a:gd name="T3" fmla="*/ 1 h 2"/>
                  <a:gd name="T4" fmla="*/ 0 w 1"/>
                  <a:gd name="T5" fmla="*/ 2 h 2"/>
                  <a:gd name="T6" fmla="*/ 1 w 1"/>
                  <a:gd name="T7" fmla="*/ 1 h 2"/>
                  <a:gd name="T8" fmla="*/ 0 w 1"/>
                  <a:gd name="T9" fmla="*/ 0 h 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2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2"/>
                      <a:pt x="0" y="2"/>
                    </a:cubicBezTo>
                    <a:cubicBezTo>
                      <a:pt x="1" y="2"/>
                      <a:pt x="1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3" name="Freeform 180"/>
              <p:cNvSpPr>
                <a:spLocks/>
              </p:cNvSpPr>
              <p:nvPr/>
            </p:nvSpPr>
            <p:spPr bwMode="auto">
              <a:xfrm>
                <a:off x="1793081" y="2954288"/>
                <a:ext cx="11113" cy="11113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1 h 1"/>
                  <a:gd name="T6" fmla="*/ 1 w 1"/>
                  <a:gd name="T7" fmla="*/ 1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0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4" name="Oval 181"/>
              <p:cNvSpPr>
                <a:spLocks noChangeArrowheads="1"/>
              </p:cNvSpPr>
              <p:nvPr/>
            </p:nvSpPr>
            <p:spPr bwMode="auto">
              <a:xfrm>
                <a:off x="1781969" y="3033663"/>
                <a:ext cx="11113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5" name="Freeform 182"/>
              <p:cNvSpPr>
                <a:spLocks/>
              </p:cNvSpPr>
              <p:nvPr/>
            </p:nvSpPr>
            <p:spPr bwMode="auto">
              <a:xfrm>
                <a:off x="1713706" y="3078113"/>
                <a:ext cx="11113" cy="12700"/>
              </a:xfrm>
              <a:custGeom>
                <a:avLst/>
                <a:gdLst>
                  <a:gd name="T0" fmla="*/ 0 w 1"/>
                  <a:gd name="T1" fmla="*/ 0 h 1"/>
                  <a:gd name="T2" fmla="*/ 0 w 1"/>
                  <a:gd name="T3" fmla="*/ 1 h 1"/>
                  <a:gd name="T4" fmla="*/ 0 w 1"/>
                  <a:gd name="T5" fmla="*/ 1 h 1"/>
                  <a:gd name="T6" fmla="*/ 1 w 1"/>
                  <a:gd name="T7" fmla="*/ 1 h 1"/>
                  <a:gd name="T8" fmla="*/ 0 w 1"/>
                  <a:gd name="T9" fmla="*/ 0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" h="1">
                    <a:moveTo>
                      <a:pt x="0" y="0"/>
                    </a:moveTo>
                    <a:cubicBezTo>
                      <a:pt x="0" y="0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6" name="Oval 183"/>
              <p:cNvSpPr>
                <a:spLocks noChangeArrowheads="1"/>
              </p:cNvSpPr>
              <p:nvPr/>
            </p:nvSpPr>
            <p:spPr bwMode="auto">
              <a:xfrm>
                <a:off x="1635919" y="3124151"/>
                <a:ext cx="11113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7" name="Freeform 184"/>
              <p:cNvSpPr>
                <a:spLocks/>
              </p:cNvSpPr>
              <p:nvPr/>
            </p:nvSpPr>
            <p:spPr bwMode="auto">
              <a:xfrm>
                <a:off x="1691481" y="2954288"/>
                <a:ext cx="79375" cy="79375"/>
              </a:xfrm>
              <a:custGeom>
                <a:avLst/>
                <a:gdLst>
                  <a:gd name="T0" fmla="*/ 7 w 7"/>
                  <a:gd name="T1" fmla="*/ 1 h 7"/>
                  <a:gd name="T2" fmla="*/ 7 w 7"/>
                  <a:gd name="T3" fmla="*/ 1 h 7"/>
                  <a:gd name="T4" fmla="*/ 7 w 7"/>
                  <a:gd name="T5" fmla="*/ 1 h 7"/>
                  <a:gd name="T6" fmla="*/ 7 w 7"/>
                  <a:gd name="T7" fmla="*/ 0 h 7"/>
                  <a:gd name="T8" fmla="*/ 5 w 7"/>
                  <a:gd name="T9" fmla="*/ 1 h 7"/>
                  <a:gd name="T10" fmla="*/ 6 w 7"/>
                  <a:gd name="T11" fmla="*/ 2 h 7"/>
                  <a:gd name="T12" fmla="*/ 6 w 7"/>
                  <a:gd name="T13" fmla="*/ 3 h 7"/>
                  <a:gd name="T14" fmla="*/ 6 w 7"/>
                  <a:gd name="T15" fmla="*/ 3 h 7"/>
                  <a:gd name="T16" fmla="*/ 4 w 7"/>
                  <a:gd name="T17" fmla="*/ 3 h 7"/>
                  <a:gd name="T18" fmla="*/ 4 w 7"/>
                  <a:gd name="T19" fmla="*/ 1 h 7"/>
                  <a:gd name="T20" fmla="*/ 4 w 7"/>
                  <a:gd name="T21" fmla="*/ 0 h 7"/>
                  <a:gd name="T22" fmla="*/ 3 w 7"/>
                  <a:gd name="T23" fmla="*/ 0 h 7"/>
                  <a:gd name="T24" fmla="*/ 1 w 7"/>
                  <a:gd name="T25" fmla="*/ 1 h 7"/>
                  <a:gd name="T26" fmla="*/ 2 w 7"/>
                  <a:gd name="T27" fmla="*/ 2 h 7"/>
                  <a:gd name="T28" fmla="*/ 2 w 7"/>
                  <a:gd name="T29" fmla="*/ 2 h 7"/>
                  <a:gd name="T30" fmla="*/ 1 w 7"/>
                  <a:gd name="T31" fmla="*/ 2 h 7"/>
                  <a:gd name="T32" fmla="*/ 2 w 7"/>
                  <a:gd name="T33" fmla="*/ 2 h 7"/>
                  <a:gd name="T34" fmla="*/ 1 w 7"/>
                  <a:gd name="T35" fmla="*/ 2 h 7"/>
                  <a:gd name="T36" fmla="*/ 0 w 7"/>
                  <a:gd name="T37" fmla="*/ 1 h 7"/>
                  <a:gd name="T38" fmla="*/ 0 w 7"/>
                  <a:gd name="T39" fmla="*/ 1 h 7"/>
                  <a:gd name="T40" fmla="*/ 0 w 7"/>
                  <a:gd name="T41" fmla="*/ 2 h 7"/>
                  <a:gd name="T42" fmla="*/ 0 w 7"/>
                  <a:gd name="T43" fmla="*/ 3 h 7"/>
                  <a:gd name="T44" fmla="*/ 2 w 7"/>
                  <a:gd name="T45" fmla="*/ 4 h 7"/>
                  <a:gd name="T46" fmla="*/ 0 w 7"/>
                  <a:gd name="T47" fmla="*/ 7 h 7"/>
                  <a:gd name="T48" fmla="*/ 0 w 7"/>
                  <a:gd name="T49" fmla="*/ 7 h 7"/>
                  <a:gd name="T50" fmla="*/ 0 w 7"/>
                  <a:gd name="T51" fmla="*/ 7 h 7"/>
                  <a:gd name="T52" fmla="*/ 2 w 7"/>
                  <a:gd name="T53" fmla="*/ 6 h 7"/>
                  <a:gd name="T54" fmla="*/ 3 w 7"/>
                  <a:gd name="T55" fmla="*/ 5 h 7"/>
                  <a:gd name="T56" fmla="*/ 4 w 7"/>
                  <a:gd name="T57" fmla="*/ 5 h 7"/>
                  <a:gd name="T58" fmla="*/ 3 w 7"/>
                  <a:gd name="T59" fmla="*/ 7 h 7"/>
                  <a:gd name="T60" fmla="*/ 3 w 7"/>
                  <a:gd name="T61" fmla="*/ 7 h 7"/>
                  <a:gd name="T62" fmla="*/ 3 w 7"/>
                  <a:gd name="T63" fmla="*/ 7 h 7"/>
                  <a:gd name="T64" fmla="*/ 5 w 7"/>
                  <a:gd name="T65" fmla="*/ 6 h 7"/>
                  <a:gd name="T66" fmla="*/ 5 w 7"/>
                  <a:gd name="T67" fmla="*/ 7 h 7"/>
                  <a:gd name="T68" fmla="*/ 6 w 7"/>
                  <a:gd name="T69" fmla="*/ 6 h 7"/>
                  <a:gd name="T70" fmla="*/ 6 w 7"/>
                  <a:gd name="T71" fmla="*/ 4 h 7"/>
                  <a:gd name="T72" fmla="*/ 7 w 7"/>
                  <a:gd name="T73" fmla="*/ 3 h 7"/>
                  <a:gd name="T74" fmla="*/ 6 w 7"/>
                  <a:gd name="T75" fmla="*/ 1 h 7"/>
                  <a:gd name="T76" fmla="*/ 7 w 7"/>
                  <a:gd name="T77" fmla="*/ 1 h 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7" h="7">
                    <a:moveTo>
                      <a:pt x="7" y="1"/>
                    </a:move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0"/>
                      <a:pt x="7" y="0"/>
                    </a:cubicBezTo>
                    <a:cubicBezTo>
                      <a:pt x="6" y="0"/>
                      <a:pt x="5" y="1"/>
                      <a:pt x="5" y="1"/>
                    </a:cubicBezTo>
                    <a:cubicBezTo>
                      <a:pt x="5" y="2"/>
                      <a:pt x="5" y="2"/>
                      <a:pt x="6" y="2"/>
                    </a:cubicBezTo>
                    <a:cubicBezTo>
                      <a:pt x="6" y="2"/>
                      <a:pt x="6" y="3"/>
                      <a:pt x="6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3"/>
                      <a:pt x="4" y="3"/>
                      <a:pt x="4" y="3"/>
                    </a:cubicBezTo>
                    <a:cubicBezTo>
                      <a:pt x="4" y="2"/>
                      <a:pt x="4" y="1"/>
                      <a:pt x="4" y="1"/>
                    </a:cubicBezTo>
                    <a:cubicBezTo>
                      <a:pt x="4" y="0"/>
                      <a:pt x="4" y="0"/>
                      <a:pt x="4" y="0"/>
                    </a:cubicBezTo>
                    <a:cubicBezTo>
                      <a:pt x="4" y="0"/>
                      <a:pt x="3" y="0"/>
                      <a:pt x="3" y="0"/>
                    </a:cubicBezTo>
                    <a:cubicBezTo>
                      <a:pt x="2" y="0"/>
                      <a:pt x="2" y="0"/>
                      <a:pt x="1" y="1"/>
                    </a:cubicBezTo>
                    <a:cubicBezTo>
                      <a:pt x="1" y="1"/>
                      <a:pt x="1" y="1"/>
                      <a:pt x="2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1" y="3"/>
                      <a:pt x="1" y="2"/>
                      <a:pt x="1" y="2"/>
                    </a:cubicBezTo>
                    <a:cubicBezTo>
                      <a:pt x="1" y="2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2"/>
                    </a:cubicBezTo>
                    <a:cubicBezTo>
                      <a:pt x="0" y="2"/>
                      <a:pt x="0" y="3"/>
                      <a:pt x="0" y="3"/>
                    </a:cubicBezTo>
                    <a:cubicBezTo>
                      <a:pt x="0" y="3"/>
                      <a:pt x="1" y="4"/>
                      <a:pt x="2" y="4"/>
                    </a:cubicBezTo>
                    <a:cubicBezTo>
                      <a:pt x="1" y="5"/>
                      <a:pt x="1" y="6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1" y="7"/>
                      <a:pt x="2" y="7"/>
                      <a:pt x="2" y="6"/>
                    </a:cubicBezTo>
                    <a:cubicBezTo>
                      <a:pt x="2" y="6"/>
                      <a:pt x="2" y="5"/>
                      <a:pt x="3" y="5"/>
                    </a:cubicBezTo>
                    <a:cubicBezTo>
                      <a:pt x="3" y="5"/>
                      <a:pt x="4" y="5"/>
                      <a:pt x="4" y="5"/>
                    </a:cubicBezTo>
                    <a:cubicBezTo>
                      <a:pt x="4" y="6"/>
                      <a:pt x="3" y="6"/>
                      <a:pt x="3" y="7"/>
                    </a:cubicBezTo>
                    <a:cubicBezTo>
                      <a:pt x="2" y="7"/>
                      <a:pt x="3" y="7"/>
                      <a:pt x="3" y="7"/>
                    </a:cubicBezTo>
                    <a:cubicBezTo>
                      <a:pt x="3" y="7"/>
                      <a:pt x="3" y="7"/>
                      <a:pt x="3" y="7"/>
                    </a:cubicBezTo>
                    <a:cubicBezTo>
                      <a:pt x="4" y="7"/>
                      <a:pt x="4" y="6"/>
                      <a:pt x="5" y="6"/>
                    </a:cubicBezTo>
                    <a:cubicBezTo>
                      <a:pt x="5" y="6"/>
                      <a:pt x="4" y="6"/>
                      <a:pt x="5" y="7"/>
                    </a:cubicBezTo>
                    <a:cubicBezTo>
                      <a:pt x="5" y="6"/>
                      <a:pt x="6" y="7"/>
                      <a:pt x="6" y="6"/>
                    </a:cubicBezTo>
                    <a:cubicBezTo>
                      <a:pt x="6" y="5"/>
                      <a:pt x="7" y="5"/>
                      <a:pt x="6" y="4"/>
                    </a:cubicBezTo>
                    <a:cubicBezTo>
                      <a:pt x="6" y="4"/>
                      <a:pt x="7" y="3"/>
                      <a:pt x="7" y="3"/>
                    </a:cubicBezTo>
                    <a:cubicBezTo>
                      <a:pt x="7" y="2"/>
                      <a:pt x="6" y="2"/>
                      <a:pt x="6" y="1"/>
                    </a:cubicBezTo>
                    <a:cubicBezTo>
                      <a:pt x="6" y="1"/>
                      <a:pt x="6" y="1"/>
                      <a:pt x="7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8" name="Oval 185"/>
              <p:cNvSpPr>
                <a:spLocks noChangeArrowheads="1"/>
              </p:cNvSpPr>
              <p:nvPr/>
            </p:nvSpPr>
            <p:spPr bwMode="auto">
              <a:xfrm>
                <a:off x="1397794" y="3044776"/>
                <a:ext cx="12700" cy="11113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09" name="Oval 186"/>
              <p:cNvSpPr>
                <a:spLocks noChangeArrowheads="1"/>
              </p:cNvSpPr>
              <p:nvPr/>
            </p:nvSpPr>
            <p:spPr bwMode="auto">
              <a:xfrm>
                <a:off x="880269" y="3340051"/>
                <a:ext cx="22225" cy="22225"/>
              </a:xfrm>
              <a:prstGeom prst="ellips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0" name="Freeform 187"/>
              <p:cNvSpPr>
                <a:spLocks noEditPoints="1"/>
              </p:cNvSpPr>
              <p:nvPr/>
            </p:nvSpPr>
            <p:spPr bwMode="auto">
              <a:xfrm>
                <a:off x="1218406" y="34305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1" name="Freeform 188"/>
              <p:cNvSpPr>
                <a:spLocks/>
              </p:cNvSpPr>
              <p:nvPr/>
            </p:nvSpPr>
            <p:spPr bwMode="auto">
              <a:xfrm>
                <a:off x="1218406" y="34305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2" name="Freeform 189"/>
              <p:cNvSpPr>
                <a:spLocks/>
              </p:cNvSpPr>
              <p:nvPr/>
            </p:nvSpPr>
            <p:spPr bwMode="auto">
              <a:xfrm>
                <a:off x="1218406" y="34305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3" name="Freeform 190"/>
              <p:cNvSpPr>
                <a:spLocks noEditPoints="1"/>
              </p:cNvSpPr>
              <p:nvPr/>
            </p:nvSpPr>
            <p:spPr bwMode="auto">
              <a:xfrm>
                <a:off x="1218406" y="3430538"/>
                <a:ext cx="11113" cy="0"/>
              </a:xfrm>
              <a:custGeom>
                <a:avLst/>
                <a:gdLst>
                  <a:gd name="T0" fmla="*/ 0 w 1"/>
                  <a:gd name="T1" fmla="*/ 0 w 1"/>
                  <a:gd name="T2" fmla="*/ 0 w 1"/>
                  <a:gd name="T3" fmla="*/ 0 w 1"/>
                  <a:gd name="T4" fmla="*/ 0 w 1"/>
                  <a:gd name="T5" fmla="*/ 0 w 1"/>
                  <a:gd name="T6" fmla="*/ 1 w 1"/>
                  <a:gd name="T7" fmla="*/ 0 w 1"/>
                  <a:gd name="T8" fmla="*/ 0 w 1"/>
                  <a:gd name="T9" fmla="*/ 0 w 1"/>
                  <a:gd name="T10" fmla="*/ 0 w 1"/>
                  <a:gd name="T11" fmla="*/ 0 w 1"/>
                  <a:gd name="T12" fmla="*/ 0 w 1"/>
                  <a:gd name="T13" fmla="*/ 0 w 1"/>
                  <a:gd name="T14" fmla="*/ 0 w 1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  <a:cxn ang="0">
                    <a:pos x="T3" y="0"/>
                  </a:cxn>
                  <a:cxn ang="0">
                    <a:pos x="T4" y="0"/>
                  </a:cxn>
                  <a:cxn ang="0">
                    <a:pos x="T5" y="0"/>
                  </a:cxn>
                  <a:cxn ang="0">
                    <a:pos x="T6" y="0"/>
                  </a:cxn>
                  <a:cxn ang="0">
                    <a:pos x="T7" y="0"/>
                  </a:cxn>
                  <a:cxn ang="0">
                    <a:pos x="T8" y="0"/>
                  </a:cxn>
                  <a:cxn ang="0">
                    <a:pos x="T9" y="0"/>
                  </a:cxn>
                  <a:cxn ang="0">
                    <a:pos x="T10" y="0"/>
                  </a:cxn>
                  <a:cxn ang="0">
                    <a:pos x="T11" y="0"/>
                  </a:cxn>
                  <a:cxn ang="0">
                    <a:pos x="T12" y="0"/>
                  </a:cxn>
                  <a:cxn ang="0">
                    <a:pos x="T13" y="0"/>
                  </a:cxn>
                  <a:cxn ang="0">
                    <a:pos x="T14" y="0"/>
                  </a:cxn>
                </a:cxnLst>
                <a:rect l="0" t="0" r="r" b="b"/>
                <a:pathLst>
                  <a:path w="1"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1" y="0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4" name="Freeform 191"/>
              <p:cNvSpPr>
                <a:spLocks/>
              </p:cNvSpPr>
              <p:nvPr/>
            </p:nvSpPr>
            <p:spPr bwMode="auto">
              <a:xfrm>
                <a:off x="1229519" y="3430538"/>
                <a:ext cx="0" cy="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>
                    <a:moveTo>
                      <a:pt x="0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5" name="Freeform 192"/>
              <p:cNvSpPr>
                <a:spLocks noEditPoints="1"/>
              </p:cNvSpPr>
              <p:nvPr/>
            </p:nvSpPr>
            <p:spPr bwMode="auto">
              <a:xfrm>
                <a:off x="1454944" y="2727276"/>
                <a:ext cx="360363" cy="430213"/>
              </a:xfrm>
              <a:custGeom>
                <a:avLst/>
                <a:gdLst>
                  <a:gd name="T0" fmla="*/ 32 w 32"/>
                  <a:gd name="T1" fmla="*/ 0 h 38"/>
                  <a:gd name="T2" fmla="*/ 32 w 32"/>
                  <a:gd name="T3" fmla="*/ 0 h 38"/>
                  <a:gd name="T4" fmla="*/ 0 w 32"/>
                  <a:gd name="T5" fmla="*/ 0 h 38"/>
                  <a:gd name="T6" fmla="*/ 0 w 32"/>
                  <a:gd name="T7" fmla="*/ 0 h 38"/>
                  <a:gd name="T8" fmla="*/ 0 w 32"/>
                  <a:gd name="T9" fmla="*/ 0 h 38"/>
                  <a:gd name="T10" fmla="*/ 0 w 32"/>
                  <a:gd name="T11" fmla="*/ 24 h 38"/>
                  <a:gd name="T12" fmla="*/ 3 w 32"/>
                  <a:gd name="T13" fmla="*/ 30 h 38"/>
                  <a:gd name="T14" fmla="*/ 15 w 32"/>
                  <a:gd name="T15" fmla="*/ 38 h 38"/>
                  <a:gd name="T16" fmla="*/ 16 w 32"/>
                  <a:gd name="T17" fmla="*/ 38 h 38"/>
                  <a:gd name="T18" fmla="*/ 17 w 32"/>
                  <a:gd name="T19" fmla="*/ 38 h 38"/>
                  <a:gd name="T20" fmla="*/ 30 w 32"/>
                  <a:gd name="T21" fmla="*/ 30 h 38"/>
                  <a:gd name="T22" fmla="*/ 32 w 32"/>
                  <a:gd name="T23" fmla="*/ 24 h 38"/>
                  <a:gd name="T24" fmla="*/ 32 w 32"/>
                  <a:gd name="T25" fmla="*/ 0 h 38"/>
                  <a:gd name="T26" fmla="*/ 32 w 32"/>
                  <a:gd name="T27" fmla="*/ 0 h 38"/>
                  <a:gd name="T28" fmla="*/ 31 w 32"/>
                  <a:gd name="T29" fmla="*/ 25 h 38"/>
                  <a:gd name="T30" fmla="*/ 29 w 32"/>
                  <a:gd name="T31" fmla="*/ 29 h 38"/>
                  <a:gd name="T32" fmla="*/ 17 w 32"/>
                  <a:gd name="T33" fmla="*/ 37 h 38"/>
                  <a:gd name="T34" fmla="*/ 17 w 32"/>
                  <a:gd name="T35" fmla="*/ 37 h 38"/>
                  <a:gd name="T36" fmla="*/ 16 w 32"/>
                  <a:gd name="T37" fmla="*/ 37 h 38"/>
                  <a:gd name="T38" fmla="*/ 15 w 32"/>
                  <a:gd name="T39" fmla="*/ 37 h 38"/>
                  <a:gd name="T40" fmla="*/ 3 w 32"/>
                  <a:gd name="T41" fmla="*/ 29 h 38"/>
                  <a:gd name="T42" fmla="*/ 1 w 32"/>
                  <a:gd name="T43" fmla="*/ 25 h 38"/>
                  <a:gd name="T44" fmla="*/ 1 w 32"/>
                  <a:gd name="T45" fmla="*/ 1 h 38"/>
                  <a:gd name="T46" fmla="*/ 31 w 32"/>
                  <a:gd name="T47" fmla="*/ 1 h 38"/>
                  <a:gd name="T48" fmla="*/ 31 w 32"/>
                  <a:gd name="T49" fmla="*/ 25 h 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32" h="38">
                    <a:moveTo>
                      <a:pt x="32" y="0"/>
                    </a:moveTo>
                    <a:cubicBezTo>
                      <a:pt x="32" y="0"/>
                      <a:pt x="32" y="0"/>
                      <a:pt x="32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4"/>
                      <a:pt x="0" y="24"/>
                      <a:pt x="0" y="24"/>
                    </a:cubicBezTo>
                    <a:cubicBezTo>
                      <a:pt x="0" y="27"/>
                      <a:pt x="1" y="29"/>
                      <a:pt x="3" y="30"/>
                    </a:cubicBezTo>
                    <a:cubicBezTo>
                      <a:pt x="15" y="38"/>
                      <a:pt x="15" y="38"/>
                      <a:pt x="15" y="38"/>
                    </a:cubicBezTo>
                    <a:cubicBezTo>
                      <a:pt x="15" y="38"/>
                      <a:pt x="16" y="38"/>
                      <a:pt x="16" y="38"/>
                    </a:cubicBezTo>
                    <a:cubicBezTo>
                      <a:pt x="16" y="38"/>
                      <a:pt x="17" y="38"/>
                      <a:pt x="17" y="38"/>
                    </a:cubicBezTo>
                    <a:cubicBezTo>
                      <a:pt x="30" y="30"/>
                      <a:pt x="30" y="30"/>
                      <a:pt x="30" y="30"/>
                    </a:cubicBezTo>
                    <a:cubicBezTo>
                      <a:pt x="31" y="29"/>
                      <a:pt x="32" y="27"/>
                      <a:pt x="32" y="24"/>
                    </a:cubicBezTo>
                    <a:cubicBezTo>
                      <a:pt x="32" y="0"/>
                      <a:pt x="32" y="0"/>
                      <a:pt x="32" y="0"/>
                    </a:cubicBezTo>
                    <a:cubicBezTo>
                      <a:pt x="32" y="0"/>
                      <a:pt x="32" y="0"/>
                      <a:pt x="32" y="0"/>
                    </a:cubicBezTo>
                    <a:close/>
                    <a:moveTo>
                      <a:pt x="31" y="25"/>
                    </a:moveTo>
                    <a:cubicBezTo>
                      <a:pt x="31" y="27"/>
                      <a:pt x="31" y="28"/>
                      <a:pt x="29" y="29"/>
                    </a:cubicBezTo>
                    <a:cubicBezTo>
                      <a:pt x="17" y="37"/>
                      <a:pt x="17" y="37"/>
                      <a:pt x="17" y="37"/>
                    </a:cubicBezTo>
                    <a:cubicBezTo>
                      <a:pt x="17" y="37"/>
                      <a:pt x="17" y="37"/>
                      <a:pt x="17" y="37"/>
                    </a:cubicBezTo>
                    <a:cubicBezTo>
                      <a:pt x="17" y="37"/>
                      <a:pt x="16" y="37"/>
                      <a:pt x="16" y="37"/>
                    </a:cubicBezTo>
                    <a:cubicBezTo>
                      <a:pt x="16" y="37"/>
                      <a:pt x="15" y="37"/>
                      <a:pt x="15" y="37"/>
                    </a:cubicBezTo>
                    <a:cubicBezTo>
                      <a:pt x="3" y="29"/>
                      <a:pt x="3" y="29"/>
                      <a:pt x="3" y="29"/>
                    </a:cubicBezTo>
                    <a:cubicBezTo>
                      <a:pt x="2" y="28"/>
                      <a:pt x="1" y="27"/>
                      <a:pt x="1" y="25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31" y="1"/>
                      <a:pt x="31" y="1"/>
                      <a:pt x="31" y="1"/>
                    </a:cubicBezTo>
                    <a:cubicBezTo>
                      <a:pt x="31" y="25"/>
                      <a:pt x="31" y="25"/>
                      <a:pt x="31" y="2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6" name="Freeform 193"/>
              <p:cNvSpPr>
                <a:spLocks/>
              </p:cNvSpPr>
              <p:nvPr/>
            </p:nvSpPr>
            <p:spPr bwMode="auto">
              <a:xfrm>
                <a:off x="1680369" y="3124151"/>
                <a:ext cx="11113" cy="11113"/>
              </a:xfrm>
              <a:custGeom>
                <a:avLst/>
                <a:gdLst>
                  <a:gd name="T0" fmla="*/ 0 w 1"/>
                  <a:gd name="T1" fmla="*/ 1 h 1"/>
                  <a:gd name="T2" fmla="*/ 1 w 1"/>
                  <a:gd name="T3" fmla="*/ 0 h 1"/>
                  <a:gd name="T4" fmla="*/ 0 w 1"/>
                  <a:gd name="T5" fmla="*/ 1 h 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" h="1">
                    <a:moveTo>
                      <a:pt x="0" y="1"/>
                    </a:moveTo>
                    <a:cubicBezTo>
                      <a:pt x="1" y="0"/>
                      <a:pt x="1" y="0"/>
                      <a:pt x="1" y="0"/>
                    </a:cubicBezTo>
                    <a:cubicBezTo>
                      <a:pt x="1" y="1"/>
                      <a:pt x="1" y="1"/>
                      <a:pt x="0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7" name="Freeform 194"/>
              <p:cNvSpPr>
                <a:spLocks noEditPoints="1"/>
              </p:cNvSpPr>
              <p:nvPr/>
            </p:nvSpPr>
            <p:spPr bwMode="auto">
              <a:xfrm>
                <a:off x="1342231" y="3452763"/>
                <a:ext cx="68263" cy="68263"/>
              </a:xfrm>
              <a:custGeom>
                <a:avLst/>
                <a:gdLst>
                  <a:gd name="T0" fmla="*/ 6 w 6"/>
                  <a:gd name="T1" fmla="*/ 5 h 6"/>
                  <a:gd name="T2" fmla="*/ 3 w 6"/>
                  <a:gd name="T3" fmla="*/ 6 h 6"/>
                  <a:gd name="T4" fmla="*/ 3 w 6"/>
                  <a:gd name="T5" fmla="*/ 5 h 6"/>
                  <a:gd name="T6" fmla="*/ 4 w 6"/>
                  <a:gd name="T7" fmla="*/ 5 h 6"/>
                  <a:gd name="T8" fmla="*/ 3 w 6"/>
                  <a:gd name="T9" fmla="*/ 4 h 6"/>
                  <a:gd name="T10" fmla="*/ 1 w 6"/>
                  <a:gd name="T11" fmla="*/ 4 h 6"/>
                  <a:gd name="T12" fmla="*/ 1 w 6"/>
                  <a:gd name="T13" fmla="*/ 5 h 6"/>
                  <a:gd name="T14" fmla="*/ 2 w 6"/>
                  <a:gd name="T15" fmla="*/ 6 h 6"/>
                  <a:gd name="T16" fmla="*/ 2 w 6"/>
                  <a:gd name="T17" fmla="*/ 6 h 6"/>
                  <a:gd name="T18" fmla="*/ 0 w 6"/>
                  <a:gd name="T19" fmla="*/ 6 h 6"/>
                  <a:gd name="T20" fmla="*/ 0 w 6"/>
                  <a:gd name="T21" fmla="*/ 6 h 6"/>
                  <a:gd name="T22" fmla="*/ 1 w 6"/>
                  <a:gd name="T23" fmla="*/ 5 h 6"/>
                  <a:gd name="T24" fmla="*/ 2 w 6"/>
                  <a:gd name="T25" fmla="*/ 0 h 6"/>
                  <a:gd name="T26" fmla="*/ 2 w 6"/>
                  <a:gd name="T27" fmla="*/ 0 h 6"/>
                  <a:gd name="T28" fmla="*/ 5 w 6"/>
                  <a:gd name="T29" fmla="*/ 4 h 6"/>
                  <a:gd name="T30" fmla="*/ 6 w 6"/>
                  <a:gd name="T31" fmla="*/ 5 h 6"/>
                  <a:gd name="T32" fmla="*/ 6 w 6"/>
                  <a:gd name="T33" fmla="*/ 5 h 6"/>
                  <a:gd name="T34" fmla="*/ 3 w 6"/>
                  <a:gd name="T35" fmla="*/ 4 h 6"/>
                  <a:gd name="T36" fmla="*/ 2 w 6"/>
                  <a:gd name="T37" fmla="*/ 2 h 6"/>
                  <a:gd name="T38" fmla="*/ 1 w 6"/>
                  <a:gd name="T39" fmla="*/ 4 h 6"/>
                  <a:gd name="T40" fmla="*/ 3 w 6"/>
                  <a:gd name="T41" fmla="*/ 4 h 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6" h="6">
                    <a:moveTo>
                      <a:pt x="6" y="5"/>
                    </a:moveTo>
                    <a:cubicBezTo>
                      <a:pt x="3" y="6"/>
                      <a:pt x="3" y="6"/>
                      <a:pt x="3" y="6"/>
                    </a:cubicBezTo>
                    <a:cubicBezTo>
                      <a:pt x="3" y="5"/>
                      <a:pt x="3" y="5"/>
                      <a:pt x="3" y="5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4" y="5"/>
                      <a:pt x="3" y="4"/>
                      <a:pt x="3" y="4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1" y="5"/>
                      <a:pt x="1" y="5"/>
                      <a:pt x="1" y="5"/>
                    </a:cubicBezTo>
                    <a:cubicBezTo>
                      <a:pt x="1" y="6"/>
                      <a:pt x="1" y="6"/>
                      <a:pt x="2" y="6"/>
                    </a:cubicBezTo>
                    <a:cubicBezTo>
                      <a:pt x="2" y="6"/>
                      <a:pt x="2" y="6"/>
                      <a:pt x="2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0" y="6"/>
                      <a:pt x="0" y="5"/>
                      <a:pt x="1" y="5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2" y="0"/>
                      <a:pt x="2" y="0"/>
                      <a:pt x="2" y="0"/>
                    </a:cubicBezTo>
                    <a:cubicBezTo>
                      <a:pt x="5" y="4"/>
                      <a:pt x="5" y="4"/>
                      <a:pt x="5" y="4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6" y="5"/>
                      <a:pt x="6" y="5"/>
                      <a:pt x="6" y="5"/>
                    </a:cubicBezTo>
                    <a:close/>
                    <a:moveTo>
                      <a:pt x="3" y="4"/>
                    </a:moveTo>
                    <a:cubicBezTo>
                      <a:pt x="2" y="2"/>
                      <a:pt x="2" y="2"/>
                      <a:pt x="2" y="2"/>
                    </a:cubicBezTo>
                    <a:cubicBezTo>
                      <a:pt x="1" y="4"/>
                      <a:pt x="1" y="4"/>
                      <a:pt x="1" y="4"/>
                    </a:cubicBezTo>
                    <a:cubicBezTo>
                      <a:pt x="3" y="4"/>
                      <a:pt x="3" y="4"/>
                      <a:pt x="3" y="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418" name="Freeform 195"/>
              <p:cNvSpPr>
                <a:spLocks noEditPoints="1"/>
              </p:cNvSpPr>
              <p:nvPr/>
            </p:nvSpPr>
            <p:spPr bwMode="auto">
              <a:xfrm>
                <a:off x="1207294" y="3351163"/>
                <a:ext cx="811213" cy="317500"/>
              </a:xfrm>
              <a:custGeom>
                <a:avLst/>
                <a:gdLst>
                  <a:gd name="T0" fmla="*/ 64 w 72"/>
                  <a:gd name="T1" fmla="*/ 7 h 28"/>
                  <a:gd name="T2" fmla="*/ 17 w 72"/>
                  <a:gd name="T3" fmla="*/ 6 h 28"/>
                  <a:gd name="T4" fmla="*/ 10 w 72"/>
                  <a:gd name="T5" fmla="*/ 0 h 28"/>
                  <a:gd name="T6" fmla="*/ 0 w 72"/>
                  <a:gd name="T7" fmla="*/ 11 h 28"/>
                  <a:gd name="T8" fmla="*/ 24 w 72"/>
                  <a:gd name="T9" fmla="*/ 15 h 28"/>
                  <a:gd name="T10" fmla="*/ 28 w 72"/>
                  <a:gd name="T11" fmla="*/ 22 h 28"/>
                  <a:gd name="T12" fmla="*/ 21 w 72"/>
                  <a:gd name="T13" fmla="*/ 25 h 28"/>
                  <a:gd name="T14" fmla="*/ 32 w 72"/>
                  <a:gd name="T15" fmla="*/ 22 h 28"/>
                  <a:gd name="T16" fmla="*/ 37 w 72"/>
                  <a:gd name="T17" fmla="*/ 19 h 28"/>
                  <a:gd name="T18" fmla="*/ 43 w 72"/>
                  <a:gd name="T19" fmla="*/ 25 h 28"/>
                  <a:gd name="T20" fmla="*/ 44 w 72"/>
                  <a:gd name="T21" fmla="*/ 21 h 28"/>
                  <a:gd name="T22" fmla="*/ 56 w 72"/>
                  <a:gd name="T23" fmla="*/ 26 h 28"/>
                  <a:gd name="T24" fmla="*/ 52 w 72"/>
                  <a:gd name="T25" fmla="*/ 23 h 28"/>
                  <a:gd name="T26" fmla="*/ 44 w 72"/>
                  <a:gd name="T27" fmla="*/ 13 h 28"/>
                  <a:gd name="T28" fmla="*/ 72 w 72"/>
                  <a:gd name="T29" fmla="*/ 3 h 28"/>
                  <a:gd name="T30" fmla="*/ 22 w 72"/>
                  <a:gd name="T31" fmla="*/ 24 h 28"/>
                  <a:gd name="T32" fmla="*/ 50 w 72"/>
                  <a:gd name="T33" fmla="*/ 23 h 28"/>
                  <a:gd name="T34" fmla="*/ 12 w 72"/>
                  <a:gd name="T35" fmla="*/ 4 h 28"/>
                  <a:gd name="T36" fmla="*/ 8 w 72"/>
                  <a:gd name="T37" fmla="*/ 4 h 28"/>
                  <a:gd name="T38" fmla="*/ 12 w 72"/>
                  <a:gd name="T39" fmla="*/ 5 h 28"/>
                  <a:gd name="T40" fmla="*/ 10 w 72"/>
                  <a:gd name="T41" fmla="*/ 2 h 28"/>
                  <a:gd name="T42" fmla="*/ 32 w 72"/>
                  <a:gd name="T43" fmla="*/ 14 h 28"/>
                  <a:gd name="T44" fmla="*/ 33 w 72"/>
                  <a:gd name="T45" fmla="*/ 19 h 28"/>
                  <a:gd name="T46" fmla="*/ 34 w 72"/>
                  <a:gd name="T47" fmla="*/ 22 h 28"/>
                  <a:gd name="T48" fmla="*/ 34 w 72"/>
                  <a:gd name="T49" fmla="*/ 22 h 28"/>
                  <a:gd name="T50" fmla="*/ 35 w 72"/>
                  <a:gd name="T51" fmla="*/ 19 h 28"/>
                  <a:gd name="T52" fmla="*/ 32 w 72"/>
                  <a:gd name="T53" fmla="*/ 17 h 28"/>
                  <a:gd name="T54" fmla="*/ 36 w 72"/>
                  <a:gd name="T55" fmla="*/ 16 h 28"/>
                  <a:gd name="T56" fmla="*/ 36 w 72"/>
                  <a:gd name="T57" fmla="*/ 14 h 28"/>
                  <a:gd name="T58" fmla="*/ 36 w 72"/>
                  <a:gd name="T59" fmla="*/ 16 h 28"/>
                  <a:gd name="T60" fmla="*/ 37 w 72"/>
                  <a:gd name="T61" fmla="*/ 15 h 28"/>
                  <a:gd name="T62" fmla="*/ 37 w 72"/>
                  <a:gd name="T63" fmla="*/ 15 h 28"/>
                  <a:gd name="T64" fmla="*/ 43 w 72"/>
                  <a:gd name="T65" fmla="*/ 14 h 28"/>
                  <a:gd name="T66" fmla="*/ 41 w 72"/>
                  <a:gd name="T67" fmla="*/ 17 h 28"/>
                  <a:gd name="T68" fmla="*/ 40 w 72"/>
                  <a:gd name="T69" fmla="*/ 19 h 28"/>
                  <a:gd name="T70" fmla="*/ 39 w 72"/>
                  <a:gd name="T71" fmla="*/ 18 h 28"/>
                  <a:gd name="T72" fmla="*/ 38 w 72"/>
                  <a:gd name="T73" fmla="*/ 18 h 28"/>
                  <a:gd name="T74" fmla="*/ 41 w 72"/>
                  <a:gd name="T75" fmla="*/ 24 h 28"/>
                  <a:gd name="T76" fmla="*/ 37 w 72"/>
                  <a:gd name="T77" fmla="*/ 20 h 28"/>
                  <a:gd name="T78" fmla="*/ 35 w 72"/>
                  <a:gd name="T79" fmla="*/ 25 h 28"/>
                  <a:gd name="T80" fmla="*/ 42 w 72"/>
                  <a:gd name="T81" fmla="*/ 19 h 28"/>
                  <a:gd name="T82" fmla="*/ 42 w 72"/>
                  <a:gd name="T83" fmla="*/ 22 h 28"/>
                  <a:gd name="T84" fmla="*/ 43 w 72"/>
                  <a:gd name="T85" fmla="*/ 24 h 28"/>
                  <a:gd name="T86" fmla="*/ 42 w 72"/>
                  <a:gd name="T87" fmla="*/ 20 h 28"/>
                  <a:gd name="T88" fmla="*/ 44 w 72"/>
                  <a:gd name="T89" fmla="*/ 20 h 28"/>
                  <a:gd name="T90" fmla="*/ 43 w 72"/>
                  <a:gd name="T91" fmla="*/ 19 h 28"/>
                  <a:gd name="T92" fmla="*/ 43 w 72"/>
                  <a:gd name="T93" fmla="*/ 18 h 28"/>
                  <a:gd name="T94" fmla="*/ 68 w 72"/>
                  <a:gd name="T95" fmla="*/ 12 h 28"/>
                  <a:gd name="T96" fmla="*/ 16 w 72"/>
                  <a:gd name="T97" fmla="*/ 16 h 28"/>
                  <a:gd name="T98" fmla="*/ 10 w 72"/>
                  <a:gd name="T99" fmla="*/ 7 h 28"/>
                  <a:gd name="T100" fmla="*/ 55 w 72"/>
                  <a:gd name="T101" fmla="*/ 7 h 28"/>
                  <a:gd name="T102" fmla="*/ 66 w 72"/>
                  <a:gd name="T103" fmla="*/ 7 h 28"/>
                  <a:gd name="T104" fmla="*/ 68 w 72"/>
                  <a:gd name="T105" fmla="*/ 3 h 28"/>
                  <a:gd name="T106" fmla="*/ 69 w 72"/>
                  <a:gd name="T107" fmla="*/ 3 h 28"/>
                  <a:gd name="T108" fmla="*/ 66 w 72"/>
                  <a:gd name="T109" fmla="*/ 1 h 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2" h="28">
                    <a:moveTo>
                      <a:pt x="72" y="3"/>
                    </a:moveTo>
                    <a:cubicBezTo>
                      <a:pt x="71" y="1"/>
                      <a:pt x="70" y="0"/>
                      <a:pt x="68" y="0"/>
                    </a:cubicBezTo>
                    <a:cubicBezTo>
                      <a:pt x="67" y="0"/>
                      <a:pt x="65" y="0"/>
                      <a:pt x="64" y="1"/>
                    </a:cubicBezTo>
                    <a:cubicBezTo>
                      <a:pt x="63" y="2"/>
                      <a:pt x="64" y="4"/>
                      <a:pt x="64" y="6"/>
                    </a:cubicBezTo>
                    <a:cubicBezTo>
                      <a:pt x="64" y="7"/>
                      <a:pt x="64" y="7"/>
                      <a:pt x="64" y="7"/>
                    </a:cubicBezTo>
                    <a:cubicBezTo>
                      <a:pt x="57" y="7"/>
                      <a:pt x="51" y="5"/>
                      <a:pt x="44" y="4"/>
                    </a:cubicBezTo>
                    <a:cubicBezTo>
                      <a:pt x="42" y="4"/>
                      <a:pt x="41" y="4"/>
                      <a:pt x="39" y="4"/>
                    </a:cubicBezTo>
                    <a:cubicBezTo>
                      <a:pt x="38" y="3"/>
                      <a:pt x="38" y="3"/>
                      <a:pt x="38" y="3"/>
                    </a:cubicBezTo>
                    <a:cubicBezTo>
                      <a:pt x="32" y="4"/>
                      <a:pt x="26" y="4"/>
                      <a:pt x="21" y="5"/>
                    </a:cubicBezTo>
                    <a:cubicBezTo>
                      <a:pt x="19" y="6"/>
                      <a:pt x="18" y="6"/>
                      <a:pt x="17" y="6"/>
                    </a:cubicBezTo>
                    <a:cubicBezTo>
                      <a:pt x="16" y="6"/>
                      <a:pt x="15" y="7"/>
                      <a:pt x="15" y="6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3" y="7"/>
                      <a:pt x="13" y="7"/>
                      <a:pt x="13" y="7"/>
                    </a:cubicBezTo>
                    <a:cubicBezTo>
                      <a:pt x="12" y="5"/>
                      <a:pt x="14" y="4"/>
                      <a:pt x="13" y="2"/>
                    </a:cubicBezTo>
                    <a:cubicBezTo>
                      <a:pt x="13" y="1"/>
                      <a:pt x="12" y="0"/>
                      <a:pt x="10" y="0"/>
                    </a:cubicBezTo>
                    <a:cubicBezTo>
                      <a:pt x="9" y="0"/>
                      <a:pt x="7" y="1"/>
                      <a:pt x="7" y="2"/>
                    </a:cubicBezTo>
                    <a:cubicBezTo>
                      <a:pt x="5" y="4"/>
                      <a:pt x="7" y="7"/>
                      <a:pt x="7" y="9"/>
                    </a:cubicBezTo>
                    <a:cubicBezTo>
                      <a:pt x="7" y="10"/>
                      <a:pt x="8" y="10"/>
                      <a:pt x="7" y="11"/>
                    </a:cubicBezTo>
                    <a:cubicBezTo>
                      <a:pt x="6" y="10"/>
                      <a:pt x="4" y="10"/>
                      <a:pt x="2" y="10"/>
                    </a:cubicBezTo>
                    <a:cubicBezTo>
                      <a:pt x="1" y="10"/>
                      <a:pt x="0" y="10"/>
                      <a:pt x="0" y="11"/>
                    </a:cubicBezTo>
                    <a:cubicBezTo>
                      <a:pt x="2" y="12"/>
                      <a:pt x="5" y="12"/>
                      <a:pt x="7" y="11"/>
                    </a:cubicBezTo>
                    <a:cubicBezTo>
                      <a:pt x="7" y="11"/>
                      <a:pt x="7" y="11"/>
                      <a:pt x="8" y="11"/>
                    </a:cubicBezTo>
                    <a:cubicBezTo>
                      <a:pt x="8" y="13"/>
                      <a:pt x="7" y="14"/>
                      <a:pt x="8" y="15"/>
                    </a:cubicBezTo>
                    <a:cubicBezTo>
                      <a:pt x="9" y="17"/>
                      <a:pt x="10" y="17"/>
                      <a:pt x="12" y="17"/>
                    </a:cubicBezTo>
                    <a:cubicBezTo>
                      <a:pt x="16" y="17"/>
                      <a:pt x="20" y="16"/>
                      <a:pt x="24" y="15"/>
                    </a:cubicBezTo>
                    <a:cubicBezTo>
                      <a:pt x="24" y="15"/>
                      <a:pt x="25" y="14"/>
                      <a:pt x="25" y="14"/>
                    </a:cubicBezTo>
                    <a:cubicBezTo>
                      <a:pt x="27" y="14"/>
                      <a:pt x="30" y="13"/>
                      <a:pt x="32" y="13"/>
                    </a:cubicBezTo>
                    <a:cubicBezTo>
                      <a:pt x="31" y="15"/>
                      <a:pt x="30" y="16"/>
                      <a:pt x="30" y="17"/>
                    </a:cubicBezTo>
                    <a:cubicBezTo>
                      <a:pt x="29" y="19"/>
                      <a:pt x="31" y="19"/>
                      <a:pt x="31" y="20"/>
                    </a:cubicBezTo>
                    <a:cubicBezTo>
                      <a:pt x="30" y="20"/>
                      <a:pt x="29" y="21"/>
                      <a:pt x="28" y="22"/>
                    </a:cubicBezTo>
                    <a:cubicBezTo>
                      <a:pt x="25" y="21"/>
                      <a:pt x="22" y="23"/>
                      <a:pt x="19" y="23"/>
                    </a:cubicBezTo>
                    <a:cubicBezTo>
                      <a:pt x="19" y="24"/>
                      <a:pt x="20" y="23"/>
                      <a:pt x="20" y="24"/>
                    </a:cubicBezTo>
                    <a:cubicBezTo>
                      <a:pt x="20" y="24"/>
                      <a:pt x="20" y="24"/>
                      <a:pt x="20" y="25"/>
                    </a:cubicBezTo>
                    <a:cubicBezTo>
                      <a:pt x="20" y="25"/>
                      <a:pt x="20" y="25"/>
                      <a:pt x="20" y="25"/>
                    </a:cubicBezTo>
                    <a:cubicBezTo>
                      <a:pt x="20" y="25"/>
                      <a:pt x="21" y="25"/>
                      <a:pt x="21" y="25"/>
                    </a:cubicBezTo>
                    <a:cubicBezTo>
                      <a:pt x="22" y="25"/>
                      <a:pt x="23" y="24"/>
                      <a:pt x="24" y="24"/>
                    </a:cubicBezTo>
                    <a:cubicBezTo>
                      <a:pt x="24" y="24"/>
                      <a:pt x="25" y="24"/>
                      <a:pt x="26" y="23"/>
                    </a:cubicBezTo>
                    <a:cubicBezTo>
                      <a:pt x="27" y="23"/>
                      <a:pt x="28" y="22"/>
                      <a:pt x="28" y="22"/>
                    </a:cubicBezTo>
                    <a:cubicBezTo>
                      <a:pt x="30" y="22"/>
                      <a:pt x="31" y="22"/>
                      <a:pt x="32" y="22"/>
                    </a:cubicBezTo>
                    <a:cubicBezTo>
                      <a:pt x="32" y="22"/>
                      <a:pt x="32" y="22"/>
                      <a:pt x="32" y="22"/>
                    </a:cubicBezTo>
                    <a:cubicBezTo>
                      <a:pt x="31" y="24"/>
                      <a:pt x="30" y="25"/>
                      <a:pt x="29" y="27"/>
                    </a:cubicBezTo>
                    <a:cubicBezTo>
                      <a:pt x="29" y="27"/>
                      <a:pt x="29" y="28"/>
                      <a:pt x="29" y="28"/>
                    </a:cubicBezTo>
                    <a:cubicBezTo>
                      <a:pt x="30" y="28"/>
                      <a:pt x="31" y="28"/>
                      <a:pt x="31" y="27"/>
                    </a:cubicBezTo>
                    <a:cubicBezTo>
                      <a:pt x="32" y="26"/>
                      <a:pt x="33" y="24"/>
                      <a:pt x="34" y="22"/>
                    </a:cubicBezTo>
                    <a:cubicBezTo>
                      <a:pt x="34" y="21"/>
                      <a:pt x="35" y="20"/>
                      <a:pt x="37" y="19"/>
                    </a:cubicBezTo>
                    <a:cubicBezTo>
                      <a:pt x="37" y="19"/>
                      <a:pt x="37" y="19"/>
                      <a:pt x="37" y="19"/>
                    </a:cubicBezTo>
                    <a:cubicBezTo>
                      <a:pt x="36" y="20"/>
                      <a:pt x="36" y="21"/>
                      <a:pt x="35" y="22"/>
                    </a:cubicBezTo>
                    <a:cubicBezTo>
                      <a:pt x="35" y="23"/>
                      <a:pt x="34" y="25"/>
                      <a:pt x="36" y="26"/>
                    </a:cubicBezTo>
                    <a:cubicBezTo>
                      <a:pt x="36" y="27"/>
                      <a:pt x="37" y="27"/>
                      <a:pt x="38" y="27"/>
                    </a:cubicBezTo>
                    <a:cubicBezTo>
                      <a:pt x="40" y="26"/>
                      <a:pt x="42" y="27"/>
                      <a:pt x="43" y="25"/>
                    </a:cubicBezTo>
                    <a:cubicBezTo>
                      <a:pt x="44" y="25"/>
                      <a:pt x="44" y="26"/>
                      <a:pt x="45" y="27"/>
                    </a:cubicBezTo>
                    <a:cubicBezTo>
                      <a:pt x="46" y="27"/>
                      <a:pt x="46" y="28"/>
                      <a:pt x="47" y="27"/>
                    </a:cubicBezTo>
                    <a:cubicBezTo>
                      <a:pt x="47" y="27"/>
                      <a:pt x="47" y="26"/>
                      <a:pt x="46" y="26"/>
                    </a:cubicBezTo>
                    <a:cubicBezTo>
                      <a:pt x="46" y="25"/>
                      <a:pt x="45" y="24"/>
                      <a:pt x="44" y="23"/>
                    </a:cubicBezTo>
                    <a:cubicBezTo>
                      <a:pt x="44" y="22"/>
                      <a:pt x="44" y="22"/>
                      <a:pt x="44" y="21"/>
                    </a:cubicBezTo>
                    <a:cubicBezTo>
                      <a:pt x="45" y="22"/>
                      <a:pt x="45" y="22"/>
                      <a:pt x="46" y="22"/>
                    </a:cubicBezTo>
                    <a:cubicBezTo>
                      <a:pt x="47" y="23"/>
                      <a:pt x="48" y="23"/>
                      <a:pt x="49" y="23"/>
                    </a:cubicBezTo>
                    <a:cubicBezTo>
                      <a:pt x="49" y="24"/>
                      <a:pt x="50" y="24"/>
                      <a:pt x="51" y="25"/>
                    </a:cubicBezTo>
                    <a:cubicBezTo>
                      <a:pt x="52" y="25"/>
                      <a:pt x="54" y="25"/>
                      <a:pt x="55" y="26"/>
                    </a:cubicBezTo>
                    <a:cubicBezTo>
                      <a:pt x="55" y="26"/>
                      <a:pt x="56" y="26"/>
                      <a:pt x="56" y="26"/>
                    </a:cubicBezTo>
                    <a:cubicBezTo>
                      <a:pt x="56" y="26"/>
                      <a:pt x="56" y="26"/>
                      <a:pt x="55" y="25"/>
                    </a:cubicBezTo>
                    <a:cubicBezTo>
                      <a:pt x="55" y="25"/>
                      <a:pt x="56" y="25"/>
                      <a:pt x="57" y="25"/>
                    </a:cubicBezTo>
                    <a:cubicBezTo>
                      <a:pt x="57" y="24"/>
                      <a:pt x="56" y="24"/>
                      <a:pt x="56" y="24"/>
                    </a:cubicBezTo>
                    <a:cubicBezTo>
                      <a:pt x="55" y="24"/>
                      <a:pt x="54" y="24"/>
                      <a:pt x="53" y="24"/>
                    </a:cubicBezTo>
                    <a:cubicBezTo>
                      <a:pt x="53" y="24"/>
                      <a:pt x="52" y="23"/>
                      <a:pt x="52" y="23"/>
                    </a:cubicBezTo>
                    <a:cubicBezTo>
                      <a:pt x="49" y="23"/>
                      <a:pt x="47" y="21"/>
                      <a:pt x="45" y="20"/>
                    </a:cubicBezTo>
                    <a:cubicBezTo>
                      <a:pt x="46" y="19"/>
                      <a:pt x="47" y="19"/>
                      <a:pt x="47" y="18"/>
                    </a:cubicBezTo>
                    <a:cubicBezTo>
                      <a:pt x="47" y="17"/>
                      <a:pt x="47" y="16"/>
                      <a:pt x="47" y="16"/>
                    </a:cubicBezTo>
                    <a:cubicBezTo>
                      <a:pt x="47" y="14"/>
                      <a:pt x="45" y="14"/>
                      <a:pt x="44" y="14"/>
                    </a:cubicBezTo>
                    <a:cubicBezTo>
                      <a:pt x="44" y="13"/>
                      <a:pt x="44" y="13"/>
                      <a:pt x="44" y="13"/>
                    </a:cubicBezTo>
                    <a:cubicBezTo>
                      <a:pt x="46" y="13"/>
                      <a:pt x="47" y="14"/>
                      <a:pt x="49" y="14"/>
                    </a:cubicBezTo>
                    <a:cubicBezTo>
                      <a:pt x="53" y="15"/>
                      <a:pt x="57" y="16"/>
                      <a:pt x="62" y="16"/>
                    </a:cubicBezTo>
                    <a:cubicBezTo>
                      <a:pt x="65" y="16"/>
                      <a:pt x="68" y="17"/>
                      <a:pt x="69" y="14"/>
                    </a:cubicBezTo>
                    <a:cubicBezTo>
                      <a:pt x="69" y="13"/>
                      <a:pt x="69" y="11"/>
                      <a:pt x="70" y="10"/>
                    </a:cubicBezTo>
                    <a:cubicBezTo>
                      <a:pt x="70" y="7"/>
                      <a:pt x="72" y="5"/>
                      <a:pt x="72" y="3"/>
                    </a:cubicBezTo>
                    <a:close/>
                    <a:moveTo>
                      <a:pt x="22" y="24"/>
                    </a:moveTo>
                    <a:cubicBezTo>
                      <a:pt x="21" y="23"/>
                      <a:pt x="21" y="23"/>
                      <a:pt x="21" y="23"/>
                    </a:cubicBezTo>
                    <a:cubicBezTo>
                      <a:pt x="21" y="23"/>
                      <a:pt x="22" y="23"/>
                      <a:pt x="22" y="23"/>
                    </a:cubicBezTo>
                    <a:cubicBezTo>
                      <a:pt x="24" y="23"/>
                      <a:pt x="25" y="22"/>
                      <a:pt x="26" y="22"/>
                    </a:cubicBezTo>
                    <a:cubicBezTo>
                      <a:pt x="25" y="24"/>
                      <a:pt x="23" y="24"/>
                      <a:pt x="22" y="24"/>
                    </a:cubicBezTo>
                    <a:close/>
                    <a:moveTo>
                      <a:pt x="50" y="23"/>
                    </a:moveTo>
                    <a:cubicBezTo>
                      <a:pt x="52" y="24"/>
                      <a:pt x="54" y="24"/>
                      <a:pt x="55" y="24"/>
                    </a:cubicBezTo>
                    <a:cubicBezTo>
                      <a:pt x="55" y="25"/>
                      <a:pt x="54" y="24"/>
                      <a:pt x="54" y="25"/>
                    </a:cubicBezTo>
                    <a:cubicBezTo>
                      <a:pt x="53" y="25"/>
                      <a:pt x="51" y="25"/>
                      <a:pt x="50" y="23"/>
                    </a:cubicBezTo>
                    <a:cubicBezTo>
                      <a:pt x="50" y="23"/>
                      <a:pt x="50" y="23"/>
                      <a:pt x="50" y="23"/>
                    </a:cubicBezTo>
                    <a:close/>
                    <a:moveTo>
                      <a:pt x="7" y="3"/>
                    </a:moveTo>
                    <a:cubicBezTo>
                      <a:pt x="7" y="3"/>
                      <a:pt x="7" y="2"/>
                      <a:pt x="8" y="1"/>
                    </a:cubicBezTo>
                    <a:cubicBezTo>
                      <a:pt x="9" y="1"/>
                      <a:pt x="11" y="1"/>
                      <a:pt x="12" y="1"/>
                    </a:cubicBezTo>
                    <a:cubicBezTo>
                      <a:pt x="12" y="1"/>
                      <a:pt x="12" y="2"/>
                      <a:pt x="13" y="2"/>
                    </a:cubicBezTo>
                    <a:cubicBezTo>
                      <a:pt x="13" y="3"/>
                      <a:pt x="12" y="4"/>
                      <a:pt x="12" y="4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1" y="4"/>
                      <a:pt x="11" y="3"/>
                      <a:pt x="12" y="2"/>
                    </a:cubicBezTo>
                    <a:cubicBezTo>
                      <a:pt x="12" y="2"/>
                      <a:pt x="11" y="2"/>
                      <a:pt x="11" y="1"/>
                    </a:cubicBezTo>
                    <a:cubicBezTo>
                      <a:pt x="10" y="1"/>
                      <a:pt x="9" y="1"/>
                      <a:pt x="9" y="2"/>
                    </a:cubicBezTo>
                    <a:cubicBezTo>
                      <a:pt x="8" y="2"/>
                      <a:pt x="8" y="3"/>
                      <a:pt x="8" y="4"/>
                    </a:cubicBezTo>
                    <a:cubicBezTo>
                      <a:pt x="8" y="4"/>
                      <a:pt x="8" y="5"/>
                      <a:pt x="8" y="6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8" y="5"/>
                      <a:pt x="7" y="5"/>
                      <a:pt x="7" y="3"/>
                    </a:cubicBezTo>
                    <a:close/>
                    <a:moveTo>
                      <a:pt x="9" y="5"/>
                    </a:moveTo>
                    <a:cubicBezTo>
                      <a:pt x="10" y="5"/>
                      <a:pt x="11" y="5"/>
                      <a:pt x="12" y="5"/>
                    </a:cubicBezTo>
                    <a:cubicBezTo>
                      <a:pt x="12" y="6"/>
                      <a:pt x="12" y="6"/>
                      <a:pt x="11" y="7"/>
                    </a:cubicBezTo>
                    <a:cubicBezTo>
                      <a:pt x="11" y="7"/>
                      <a:pt x="10" y="7"/>
                      <a:pt x="9" y="6"/>
                    </a:cubicBezTo>
                    <a:cubicBezTo>
                      <a:pt x="9" y="6"/>
                      <a:pt x="9" y="5"/>
                      <a:pt x="9" y="5"/>
                    </a:cubicBezTo>
                    <a:close/>
                    <a:moveTo>
                      <a:pt x="9" y="3"/>
                    </a:moveTo>
                    <a:cubicBezTo>
                      <a:pt x="9" y="3"/>
                      <a:pt x="9" y="2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3"/>
                      <a:pt x="10" y="4"/>
                      <a:pt x="10" y="4"/>
                    </a:cubicBezTo>
                    <a:cubicBezTo>
                      <a:pt x="10" y="4"/>
                      <a:pt x="9" y="4"/>
                      <a:pt x="9" y="3"/>
                    </a:cubicBezTo>
                    <a:close/>
                    <a:moveTo>
                      <a:pt x="31" y="18"/>
                    </a:moveTo>
                    <a:cubicBezTo>
                      <a:pt x="31" y="17"/>
                      <a:pt x="31" y="15"/>
                      <a:pt x="32" y="14"/>
                    </a:cubicBezTo>
                    <a:cubicBezTo>
                      <a:pt x="33" y="14"/>
                      <a:pt x="34" y="14"/>
                      <a:pt x="34" y="14"/>
                    </a:cubicBezTo>
                    <a:cubicBezTo>
                      <a:pt x="33" y="14"/>
                      <a:pt x="32" y="15"/>
                      <a:pt x="31" y="16"/>
                    </a:cubicBezTo>
                    <a:cubicBezTo>
                      <a:pt x="31" y="17"/>
                      <a:pt x="31" y="17"/>
                      <a:pt x="31" y="18"/>
                    </a:cubicBezTo>
                    <a:cubicBezTo>
                      <a:pt x="32" y="19"/>
                      <a:pt x="33" y="18"/>
                      <a:pt x="34" y="19"/>
                    </a:cubicBezTo>
                    <a:cubicBezTo>
                      <a:pt x="34" y="19"/>
                      <a:pt x="34" y="19"/>
                      <a:pt x="33" y="19"/>
                    </a:cubicBezTo>
                    <a:cubicBezTo>
                      <a:pt x="32" y="19"/>
                      <a:pt x="32" y="19"/>
                      <a:pt x="31" y="18"/>
                    </a:cubicBezTo>
                    <a:close/>
                    <a:moveTo>
                      <a:pt x="29" y="21"/>
                    </a:moveTo>
                    <a:cubicBezTo>
                      <a:pt x="30" y="21"/>
                      <a:pt x="31" y="20"/>
                      <a:pt x="33" y="20"/>
                    </a:cubicBezTo>
                    <a:cubicBezTo>
                      <a:pt x="32" y="21"/>
                      <a:pt x="30" y="21"/>
                      <a:pt x="29" y="21"/>
                    </a:cubicBezTo>
                    <a:close/>
                    <a:moveTo>
                      <a:pt x="34" y="22"/>
                    </a:moveTo>
                    <a:cubicBezTo>
                      <a:pt x="33" y="23"/>
                      <a:pt x="32" y="25"/>
                      <a:pt x="31" y="26"/>
                    </a:cubicBezTo>
                    <a:cubicBezTo>
                      <a:pt x="31" y="26"/>
                      <a:pt x="31" y="27"/>
                      <a:pt x="31" y="27"/>
                    </a:cubicBezTo>
                    <a:cubicBezTo>
                      <a:pt x="31" y="26"/>
                      <a:pt x="31" y="25"/>
                      <a:pt x="31" y="25"/>
                    </a:cubicBezTo>
                    <a:cubicBezTo>
                      <a:pt x="32" y="24"/>
                      <a:pt x="33" y="22"/>
                      <a:pt x="34" y="21"/>
                    </a:cubicBezTo>
                    <a:cubicBezTo>
                      <a:pt x="34" y="21"/>
                      <a:pt x="34" y="21"/>
                      <a:pt x="34" y="22"/>
                    </a:cubicBezTo>
                    <a:close/>
                    <a:moveTo>
                      <a:pt x="35" y="19"/>
                    </a:move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ubicBezTo>
                      <a:pt x="35" y="19"/>
                      <a:pt x="35" y="19"/>
                      <a:pt x="35" y="19"/>
                    </a:cubicBezTo>
                    <a:close/>
                    <a:moveTo>
                      <a:pt x="34" y="18"/>
                    </a:moveTo>
                    <a:cubicBezTo>
                      <a:pt x="33" y="18"/>
                      <a:pt x="33" y="18"/>
                      <a:pt x="32" y="17"/>
                    </a:cubicBezTo>
                    <a:cubicBezTo>
                      <a:pt x="32" y="17"/>
                      <a:pt x="32" y="16"/>
                      <a:pt x="32" y="16"/>
                    </a:cubicBezTo>
                    <a:cubicBezTo>
                      <a:pt x="33" y="15"/>
                      <a:pt x="35" y="14"/>
                      <a:pt x="35" y="15"/>
                    </a:cubicBezTo>
                    <a:cubicBezTo>
                      <a:pt x="35" y="16"/>
                      <a:pt x="35" y="17"/>
                      <a:pt x="34" y="18"/>
                    </a:cubicBezTo>
                    <a:close/>
                    <a:moveTo>
                      <a:pt x="35" y="18"/>
                    </a:moveTo>
                    <a:cubicBezTo>
                      <a:pt x="35" y="17"/>
                      <a:pt x="36" y="17"/>
                      <a:pt x="36" y="16"/>
                    </a:cubicBezTo>
                    <a:cubicBezTo>
                      <a:pt x="36" y="17"/>
                      <a:pt x="36" y="17"/>
                      <a:pt x="35" y="18"/>
                    </a:cubicBezTo>
                    <a:close/>
                    <a:moveTo>
                      <a:pt x="36" y="14"/>
                    </a:moveTo>
                    <a:cubicBezTo>
                      <a:pt x="35" y="14"/>
                      <a:pt x="35" y="13"/>
                      <a:pt x="34" y="13"/>
                    </a:cubicBezTo>
                    <a:cubicBezTo>
                      <a:pt x="35" y="13"/>
                      <a:pt x="35" y="13"/>
                      <a:pt x="36" y="13"/>
                    </a:cubicBezTo>
                    <a:cubicBezTo>
                      <a:pt x="36" y="14"/>
                      <a:pt x="36" y="14"/>
                      <a:pt x="36" y="14"/>
                    </a:cubicBezTo>
                    <a:close/>
                    <a:moveTo>
                      <a:pt x="36" y="16"/>
                    </a:moveTo>
                    <a:cubicBezTo>
                      <a:pt x="36" y="16"/>
                      <a:pt x="36" y="16"/>
                      <a:pt x="36" y="16"/>
                    </a:cubicBezTo>
                    <a:cubicBezTo>
                      <a:pt x="36" y="15"/>
                      <a:pt x="36" y="15"/>
                      <a:pt x="36" y="15"/>
                    </a:cubicBezTo>
                    <a:cubicBezTo>
                      <a:pt x="36" y="15"/>
                      <a:pt x="36" y="15"/>
                      <a:pt x="36" y="15"/>
                    </a:cubicBezTo>
                    <a:cubicBezTo>
                      <a:pt x="36" y="16"/>
                      <a:pt x="36" y="16"/>
                      <a:pt x="36" y="16"/>
                    </a:cubicBezTo>
                    <a:close/>
                    <a:moveTo>
                      <a:pt x="36" y="18"/>
                    </a:moveTo>
                    <a:cubicBezTo>
                      <a:pt x="36" y="17"/>
                      <a:pt x="36" y="17"/>
                      <a:pt x="37" y="17"/>
                    </a:cubicBezTo>
                    <a:cubicBezTo>
                      <a:pt x="37" y="17"/>
                      <a:pt x="37" y="17"/>
                      <a:pt x="37" y="17"/>
                    </a:cubicBezTo>
                    <a:cubicBezTo>
                      <a:pt x="37" y="18"/>
                      <a:pt x="37" y="18"/>
                      <a:pt x="36" y="18"/>
                    </a:cubicBezTo>
                    <a:close/>
                    <a:moveTo>
                      <a:pt x="37" y="15"/>
                    </a:moveTo>
                    <a:cubicBezTo>
                      <a:pt x="37" y="14"/>
                      <a:pt x="37" y="14"/>
                      <a:pt x="38" y="13"/>
                    </a:cubicBezTo>
                    <a:cubicBezTo>
                      <a:pt x="38" y="13"/>
                      <a:pt x="39" y="13"/>
                      <a:pt x="39" y="13"/>
                    </a:cubicBezTo>
                    <a:cubicBezTo>
                      <a:pt x="39" y="14"/>
                      <a:pt x="40" y="15"/>
                      <a:pt x="39" y="16"/>
                    </a:cubicBezTo>
                    <a:cubicBezTo>
                      <a:pt x="39" y="16"/>
                      <a:pt x="38" y="17"/>
                      <a:pt x="38" y="16"/>
                    </a:cubicBezTo>
                    <a:cubicBezTo>
                      <a:pt x="37" y="16"/>
                      <a:pt x="37" y="15"/>
                      <a:pt x="37" y="15"/>
                    </a:cubicBezTo>
                    <a:close/>
                    <a:moveTo>
                      <a:pt x="40" y="13"/>
                    </a:moveTo>
                    <a:cubicBezTo>
                      <a:pt x="40" y="13"/>
                      <a:pt x="41" y="13"/>
                      <a:pt x="41" y="13"/>
                    </a:cubicBezTo>
                    <a:cubicBezTo>
                      <a:pt x="42" y="13"/>
                      <a:pt x="42" y="13"/>
                      <a:pt x="42" y="13"/>
                    </a:cubicBezTo>
                    <a:cubicBezTo>
                      <a:pt x="42" y="13"/>
                      <a:pt x="41" y="15"/>
                      <a:pt x="40" y="13"/>
                    </a:cubicBezTo>
                    <a:close/>
                    <a:moveTo>
                      <a:pt x="43" y="14"/>
                    </a:moveTo>
                    <a:cubicBezTo>
                      <a:pt x="42" y="14"/>
                      <a:pt x="42" y="15"/>
                      <a:pt x="41" y="15"/>
                    </a:cubicBezTo>
                    <a:cubicBezTo>
                      <a:pt x="42" y="15"/>
                      <a:pt x="42" y="14"/>
                      <a:pt x="43" y="14"/>
                    </a:cubicBezTo>
                    <a:close/>
                    <a:moveTo>
                      <a:pt x="41" y="17"/>
                    </a:moveTo>
                    <a:cubicBezTo>
                      <a:pt x="41" y="17"/>
                      <a:pt x="41" y="17"/>
                      <a:pt x="41" y="17"/>
                    </a:cubicBezTo>
                    <a:cubicBezTo>
                      <a:pt x="41" y="17"/>
                      <a:pt x="41" y="17"/>
                      <a:pt x="41" y="17"/>
                    </a:cubicBezTo>
                    <a:cubicBezTo>
                      <a:pt x="41" y="17"/>
                      <a:pt x="41" y="17"/>
                      <a:pt x="41" y="17"/>
                    </a:cubicBezTo>
                    <a:cubicBezTo>
                      <a:pt x="41" y="17"/>
                      <a:pt x="41" y="17"/>
                      <a:pt x="41" y="17"/>
                    </a:cubicBezTo>
                    <a:close/>
                    <a:moveTo>
                      <a:pt x="41" y="20"/>
                    </a:moveTo>
                    <a:cubicBezTo>
                      <a:pt x="41" y="20"/>
                      <a:pt x="41" y="20"/>
                      <a:pt x="41" y="20"/>
                    </a:cubicBezTo>
                    <a:cubicBezTo>
                      <a:pt x="40" y="19"/>
                      <a:pt x="40" y="19"/>
                      <a:pt x="40" y="19"/>
                    </a:cubicBezTo>
                    <a:cubicBezTo>
                      <a:pt x="40" y="19"/>
                      <a:pt x="41" y="19"/>
                      <a:pt x="41" y="20"/>
                    </a:cubicBezTo>
                    <a:close/>
                    <a:moveTo>
                      <a:pt x="40" y="18"/>
                    </a:moveTo>
                    <a:cubicBezTo>
                      <a:pt x="40" y="18"/>
                      <a:pt x="40" y="18"/>
                      <a:pt x="40" y="18"/>
                    </a:cubicBezTo>
                    <a:cubicBezTo>
                      <a:pt x="40" y="18"/>
                      <a:pt x="40" y="18"/>
                      <a:pt x="40" y="18"/>
                    </a:cubicBezTo>
                    <a:close/>
                    <a:moveTo>
                      <a:pt x="39" y="18"/>
                    </a:moveTo>
                    <a:cubicBezTo>
                      <a:pt x="39" y="17"/>
                      <a:pt x="39" y="17"/>
                      <a:pt x="40" y="17"/>
                    </a:cubicBezTo>
                    <a:cubicBezTo>
                      <a:pt x="40" y="17"/>
                      <a:pt x="40" y="17"/>
                      <a:pt x="40" y="17"/>
                    </a:cubicBezTo>
                    <a:cubicBezTo>
                      <a:pt x="40" y="17"/>
                      <a:pt x="39" y="18"/>
                      <a:pt x="39" y="18"/>
                    </a:cubicBezTo>
                    <a:close/>
                    <a:moveTo>
                      <a:pt x="38" y="18"/>
                    </a:moveTo>
                    <a:cubicBezTo>
                      <a:pt x="38" y="18"/>
                      <a:pt x="38" y="18"/>
                      <a:pt x="38" y="18"/>
                    </a:cubicBezTo>
                    <a:cubicBezTo>
                      <a:pt x="38" y="17"/>
                      <a:pt x="38" y="17"/>
                      <a:pt x="38" y="17"/>
                    </a:cubicBezTo>
                    <a:cubicBezTo>
                      <a:pt x="38" y="17"/>
                      <a:pt x="38" y="17"/>
                      <a:pt x="38" y="18"/>
                    </a:cubicBezTo>
                    <a:close/>
                    <a:moveTo>
                      <a:pt x="38" y="19"/>
                    </a:moveTo>
                    <a:cubicBezTo>
                      <a:pt x="39" y="19"/>
                      <a:pt x="39" y="20"/>
                      <a:pt x="39" y="20"/>
                    </a:cubicBezTo>
                    <a:cubicBezTo>
                      <a:pt x="40" y="21"/>
                      <a:pt x="42" y="22"/>
                      <a:pt x="41" y="24"/>
                    </a:cubicBezTo>
                    <a:cubicBezTo>
                      <a:pt x="40" y="24"/>
                      <a:pt x="39" y="24"/>
                      <a:pt x="38" y="24"/>
                    </a:cubicBezTo>
                    <a:cubicBezTo>
                      <a:pt x="38" y="24"/>
                      <a:pt x="37" y="24"/>
                      <a:pt x="36" y="24"/>
                    </a:cubicBezTo>
                    <a:cubicBezTo>
                      <a:pt x="37" y="22"/>
                      <a:pt x="37" y="21"/>
                      <a:pt x="38" y="19"/>
                    </a:cubicBezTo>
                    <a:close/>
                    <a:moveTo>
                      <a:pt x="37" y="20"/>
                    </a:moveTo>
                    <a:cubicBezTo>
                      <a:pt x="37" y="20"/>
                      <a:pt x="37" y="20"/>
                      <a:pt x="37" y="20"/>
                    </a:cubicBezTo>
                    <a:cubicBezTo>
                      <a:pt x="37" y="21"/>
                      <a:pt x="36" y="22"/>
                      <a:pt x="36" y="23"/>
                    </a:cubicBezTo>
                    <a:cubicBezTo>
                      <a:pt x="35" y="22"/>
                      <a:pt x="36" y="21"/>
                      <a:pt x="37" y="20"/>
                    </a:cubicBezTo>
                    <a:close/>
                    <a:moveTo>
                      <a:pt x="39" y="26"/>
                    </a:moveTo>
                    <a:cubicBezTo>
                      <a:pt x="38" y="26"/>
                      <a:pt x="37" y="26"/>
                      <a:pt x="36" y="26"/>
                    </a:cubicBezTo>
                    <a:cubicBezTo>
                      <a:pt x="36" y="25"/>
                      <a:pt x="35" y="25"/>
                      <a:pt x="35" y="25"/>
                    </a:cubicBezTo>
                    <a:cubicBezTo>
                      <a:pt x="36" y="24"/>
                      <a:pt x="37" y="25"/>
                      <a:pt x="38" y="25"/>
                    </a:cubicBezTo>
                    <a:cubicBezTo>
                      <a:pt x="39" y="25"/>
                      <a:pt x="40" y="24"/>
                      <a:pt x="41" y="25"/>
                    </a:cubicBezTo>
                    <a:cubicBezTo>
                      <a:pt x="41" y="25"/>
                      <a:pt x="42" y="24"/>
                      <a:pt x="42" y="25"/>
                    </a:cubicBezTo>
                    <a:cubicBezTo>
                      <a:pt x="42" y="26"/>
                      <a:pt x="40" y="25"/>
                      <a:pt x="39" y="26"/>
                    </a:cubicBezTo>
                    <a:close/>
                    <a:moveTo>
                      <a:pt x="42" y="19"/>
                    </a:moveTo>
                    <a:cubicBezTo>
                      <a:pt x="42" y="19"/>
                      <a:pt x="42" y="19"/>
                      <a:pt x="42" y="19"/>
                    </a:cubicBezTo>
                    <a:cubicBezTo>
                      <a:pt x="42" y="19"/>
                      <a:pt x="42" y="19"/>
                      <a:pt x="42" y="19"/>
                    </a:cubicBezTo>
                    <a:cubicBezTo>
                      <a:pt x="42" y="19"/>
                      <a:pt x="42" y="19"/>
                      <a:pt x="42" y="19"/>
                    </a:cubicBezTo>
                    <a:cubicBezTo>
                      <a:pt x="42" y="19"/>
                      <a:pt x="42" y="19"/>
                      <a:pt x="42" y="19"/>
                    </a:cubicBezTo>
                    <a:close/>
                    <a:moveTo>
                      <a:pt x="42" y="22"/>
                    </a:moveTo>
                    <a:cubicBezTo>
                      <a:pt x="42" y="22"/>
                      <a:pt x="42" y="23"/>
                      <a:pt x="42" y="23"/>
                    </a:cubicBezTo>
                    <a:cubicBezTo>
                      <a:pt x="42" y="23"/>
                      <a:pt x="42" y="22"/>
                      <a:pt x="42" y="22"/>
                    </a:cubicBezTo>
                    <a:close/>
                    <a:moveTo>
                      <a:pt x="43" y="25"/>
                    </a:moveTo>
                    <a:cubicBezTo>
                      <a:pt x="43" y="25"/>
                      <a:pt x="43" y="25"/>
                      <a:pt x="43" y="25"/>
                    </a:cubicBezTo>
                    <a:cubicBezTo>
                      <a:pt x="43" y="25"/>
                      <a:pt x="43" y="24"/>
                      <a:pt x="43" y="24"/>
                    </a:cubicBezTo>
                    <a:cubicBezTo>
                      <a:pt x="43" y="24"/>
                      <a:pt x="43" y="24"/>
                      <a:pt x="43" y="25"/>
                    </a:cubicBezTo>
                    <a:close/>
                    <a:moveTo>
                      <a:pt x="45" y="26"/>
                    </a:moveTo>
                    <a:cubicBezTo>
                      <a:pt x="45" y="26"/>
                      <a:pt x="45" y="26"/>
                      <a:pt x="45" y="26"/>
                    </a:cubicBezTo>
                    <a:cubicBezTo>
                      <a:pt x="44" y="24"/>
                      <a:pt x="43" y="22"/>
                      <a:pt x="42" y="20"/>
                    </a:cubicBezTo>
                    <a:cubicBezTo>
                      <a:pt x="42" y="20"/>
                      <a:pt x="42" y="20"/>
                      <a:pt x="42" y="20"/>
                    </a:cubicBezTo>
                    <a:cubicBezTo>
                      <a:pt x="43" y="22"/>
                      <a:pt x="44" y="24"/>
                      <a:pt x="45" y="26"/>
                    </a:cubicBezTo>
                    <a:close/>
                    <a:moveTo>
                      <a:pt x="47" y="22"/>
                    </a:moveTo>
                    <a:cubicBezTo>
                      <a:pt x="47" y="22"/>
                      <a:pt x="47" y="22"/>
                      <a:pt x="47" y="22"/>
                    </a:cubicBezTo>
                    <a:cubicBezTo>
                      <a:pt x="46" y="22"/>
                      <a:pt x="45" y="21"/>
                      <a:pt x="44" y="20"/>
                    </a:cubicBezTo>
                    <a:cubicBezTo>
                      <a:pt x="44" y="20"/>
                      <a:pt x="44" y="20"/>
                      <a:pt x="44" y="20"/>
                    </a:cubicBezTo>
                    <a:cubicBezTo>
                      <a:pt x="45" y="20"/>
                      <a:pt x="46" y="21"/>
                      <a:pt x="47" y="22"/>
                    </a:cubicBezTo>
                    <a:close/>
                    <a:moveTo>
                      <a:pt x="46" y="15"/>
                    </a:moveTo>
                    <a:cubicBezTo>
                      <a:pt x="46" y="16"/>
                      <a:pt x="47" y="16"/>
                      <a:pt x="47" y="17"/>
                    </a:cubicBezTo>
                    <a:cubicBezTo>
                      <a:pt x="47" y="18"/>
                      <a:pt x="46" y="19"/>
                      <a:pt x="45" y="19"/>
                    </a:cubicBezTo>
                    <a:cubicBezTo>
                      <a:pt x="44" y="19"/>
                      <a:pt x="44" y="19"/>
                      <a:pt x="43" y="19"/>
                    </a:cubicBezTo>
                    <a:cubicBezTo>
                      <a:pt x="44" y="19"/>
                      <a:pt x="46" y="19"/>
                      <a:pt x="46" y="18"/>
                    </a:cubicBezTo>
                    <a:cubicBezTo>
                      <a:pt x="46" y="15"/>
                      <a:pt x="46" y="15"/>
                      <a:pt x="46" y="15"/>
                    </a:cubicBezTo>
                    <a:close/>
                    <a:moveTo>
                      <a:pt x="45" y="15"/>
                    </a:moveTo>
                    <a:cubicBezTo>
                      <a:pt x="45" y="16"/>
                      <a:pt x="46" y="17"/>
                      <a:pt x="45" y="17"/>
                    </a:cubicBezTo>
                    <a:cubicBezTo>
                      <a:pt x="45" y="18"/>
                      <a:pt x="44" y="18"/>
                      <a:pt x="43" y="18"/>
                    </a:cubicBezTo>
                    <a:cubicBezTo>
                      <a:pt x="43" y="18"/>
                      <a:pt x="42" y="18"/>
                      <a:pt x="42" y="18"/>
                    </a:cubicBezTo>
                    <a:cubicBezTo>
                      <a:pt x="42" y="18"/>
                      <a:pt x="42" y="18"/>
                      <a:pt x="42" y="18"/>
                    </a:cubicBezTo>
                    <a:cubicBezTo>
                      <a:pt x="42" y="17"/>
                      <a:pt x="41" y="16"/>
                      <a:pt x="42" y="16"/>
                    </a:cubicBezTo>
                    <a:cubicBezTo>
                      <a:pt x="42" y="15"/>
                      <a:pt x="44" y="14"/>
                      <a:pt x="45" y="15"/>
                    </a:cubicBezTo>
                    <a:close/>
                    <a:moveTo>
                      <a:pt x="68" y="12"/>
                    </a:moveTo>
                    <a:cubicBezTo>
                      <a:pt x="68" y="12"/>
                      <a:pt x="68" y="13"/>
                      <a:pt x="68" y="13"/>
                    </a:cubicBezTo>
                    <a:cubicBezTo>
                      <a:pt x="68" y="14"/>
                      <a:pt x="67" y="15"/>
                      <a:pt x="67" y="15"/>
                    </a:cubicBezTo>
                    <a:cubicBezTo>
                      <a:pt x="61" y="16"/>
                      <a:pt x="56" y="14"/>
                      <a:pt x="50" y="13"/>
                    </a:cubicBezTo>
                    <a:cubicBezTo>
                      <a:pt x="43" y="12"/>
                      <a:pt x="34" y="11"/>
                      <a:pt x="27" y="13"/>
                    </a:cubicBezTo>
                    <a:cubicBezTo>
                      <a:pt x="23" y="14"/>
                      <a:pt x="20" y="15"/>
                      <a:pt x="16" y="16"/>
                    </a:cubicBezTo>
                    <a:cubicBezTo>
                      <a:pt x="14" y="16"/>
                      <a:pt x="12" y="16"/>
                      <a:pt x="10" y="16"/>
                    </a:cubicBezTo>
                    <a:cubicBezTo>
                      <a:pt x="8" y="15"/>
                      <a:pt x="9" y="13"/>
                      <a:pt x="8" y="11"/>
                    </a:cubicBezTo>
                    <a:cubicBezTo>
                      <a:pt x="8" y="10"/>
                      <a:pt x="8" y="9"/>
                      <a:pt x="8" y="8"/>
                    </a:cubicBezTo>
                    <a:cubicBezTo>
                      <a:pt x="8" y="8"/>
                      <a:pt x="8" y="7"/>
                      <a:pt x="8" y="7"/>
                    </a:cubicBezTo>
                    <a:cubicBezTo>
                      <a:pt x="8" y="7"/>
                      <a:pt x="9" y="7"/>
                      <a:pt x="10" y="7"/>
                    </a:cubicBezTo>
                    <a:cubicBezTo>
                      <a:pt x="14" y="8"/>
                      <a:pt x="17" y="7"/>
                      <a:pt x="21" y="6"/>
                    </a:cubicBezTo>
                    <a:cubicBezTo>
                      <a:pt x="24" y="6"/>
                      <a:pt x="28" y="5"/>
                      <a:pt x="31" y="5"/>
                    </a:cubicBezTo>
                    <a:cubicBezTo>
                      <a:pt x="36" y="5"/>
                      <a:pt x="40" y="4"/>
                      <a:pt x="44" y="5"/>
                    </a:cubicBezTo>
                    <a:cubicBezTo>
                      <a:pt x="45" y="5"/>
                      <a:pt x="46" y="5"/>
                      <a:pt x="47" y="6"/>
                    </a:cubicBezTo>
                    <a:cubicBezTo>
                      <a:pt x="50" y="6"/>
                      <a:pt x="52" y="7"/>
                      <a:pt x="55" y="7"/>
                    </a:cubicBezTo>
                    <a:cubicBezTo>
                      <a:pt x="56" y="7"/>
                      <a:pt x="56" y="7"/>
                      <a:pt x="57" y="7"/>
                    </a:cubicBezTo>
                    <a:cubicBezTo>
                      <a:pt x="61" y="8"/>
                      <a:pt x="65" y="9"/>
                      <a:pt x="69" y="7"/>
                    </a:cubicBezTo>
                    <a:cubicBezTo>
                      <a:pt x="69" y="9"/>
                      <a:pt x="69" y="10"/>
                      <a:pt x="68" y="12"/>
                    </a:cubicBezTo>
                    <a:close/>
                    <a:moveTo>
                      <a:pt x="67" y="6"/>
                    </a:moveTo>
                    <a:cubicBezTo>
                      <a:pt x="67" y="7"/>
                      <a:pt x="66" y="7"/>
                      <a:pt x="66" y="7"/>
                    </a:cubicBezTo>
                    <a:cubicBezTo>
                      <a:pt x="65" y="7"/>
                      <a:pt x="65" y="7"/>
                      <a:pt x="65" y="7"/>
                    </a:cubicBezTo>
                    <a:cubicBezTo>
                      <a:pt x="65" y="7"/>
                      <a:pt x="65" y="6"/>
                      <a:pt x="65" y="6"/>
                    </a:cubicBezTo>
                    <a:cubicBezTo>
                      <a:pt x="66" y="6"/>
                      <a:pt x="66" y="6"/>
                      <a:pt x="67" y="6"/>
                    </a:cubicBezTo>
                    <a:close/>
                    <a:moveTo>
                      <a:pt x="67" y="5"/>
                    </a:moveTo>
                    <a:cubicBezTo>
                      <a:pt x="67" y="4"/>
                      <a:pt x="66" y="2"/>
                      <a:pt x="68" y="3"/>
                    </a:cubicBezTo>
                    <a:cubicBezTo>
                      <a:pt x="68" y="4"/>
                      <a:pt x="68" y="4"/>
                      <a:pt x="68" y="5"/>
                    </a:cubicBezTo>
                    <a:cubicBezTo>
                      <a:pt x="67" y="5"/>
                      <a:pt x="67" y="5"/>
                      <a:pt x="67" y="5"/>
                    </a:cubicBezTo>
                    <a:close/>
                    <a:moveTo>
                      <a:pt x="70" y="5"/>
                    </a:moveTo>
                    <a:cubicBezTo>
                      <a:pt x="70" y="5"/>
                      <a:pt x="69" y="6"/>
                      <a:pt x="68" y="6"/>
                    </a:cubicBezTo>
                    <a:cubicBezTo>
                      <a:pt x="68" y="5"/>
                      <a:pt x="69" y="4"/>
                      <a:pt x="69" y="3"/>
                    </a:cubicBezTo>
                    <a:cubicBezTo>
                      <a:pt x="68" y="2"/>
                      <a:pt x="67" y="2"/>
                      <a:pt x="66" y="2"/>
                    </a:cubicBezTo>
                    <a:cubicBezTo>
                      <a:pt x="66" y="2"/>
                      <a:pt x="66" y="3"/>
                      <a:pt x="66" y="3"/>
                    </a:cubicBezTo>
                    <a:cubicBezTo>
                      <a:pt x="66" y="5"/>
                      <a:pt x="66" y="5"/>
                      <a:pt x="66" y="5"/>
                    </a:cubicBezTo>
                    <a:cubicBezTo>
                      <a:pt x="65" y="5"/>
                      <a:pt x="65" y="4"/>
                      <a:pt x="64" y="3"/>
                    </a:cubicBezTo>
                    <a:cubicBezTo>
                      <a:pt x="64" y="2"/>
                      <a:pt x="65" y="1"/>
                      <a:pt x="66" y="1"/>
                    </a:cubicBezTo>
                    <a:cubicBezTo>
                      <a:pt x="67" y="0"/>
                      <a:pt x="68" y="0"/>
                      <a:pt x="68" y="1"/>
                    </a:cubicBezTo>
                    <a:cubicBezTo>
                      <a:pt x="69" y="1"/>
                      <a:pt x="70" y="1"/>
                      <a:pt x="70" y="2"/>
                    </a:cubicBezTo>
                    <a:cubicBezTo>
                      <a:pt x="71" y="3"/>
                      <a:pt x="70" y="4"/>
                      <a:pt x="70" y="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</p:grpSp>
        <p:grpSp>
          <p:nvGrpSpPr>
            <p:cNvPr id="154" name="Group 153"/>
            <p:cNvGrpSpPr/>
            <p:nvPr/>
          </p:nvGrpSpPr>
          <p:grpSpPr>
            <a:xfrm>
              <a:off x="2639219" y="2806651"/>
              <a:ext cx="3290888" cy="828675"/>
              <a:chOff x="2639219" y="2806651"/>
              <a:chExt cx="3290888" cy="828675"/>
            </a:xfrm>
          </p:grpSpPr>
          <p:sp>
            <p:nvSpPr>
              <p:cNvPr id="155" name="Freeform 196"/>
              <p:cNvSpPr>
                <a:spLocks noEditPoints="1"/>
              </p:cNvSpPr>
              <p:nvPr/>
            </p:nvSpPr>
            <p:spPr bwMode="auto">
              <a:xfrm>
                <a:off x="2639219" y="2806651"/>
                <a:ext cx="247650" cy="227013"/>
              </a:xfrm>
              <a:custGeom>
                <a:avLst/>
                <a:gdLst>
                  <a:gd name="T0" fmla="*/ 13 w 22"/>
                  <a:gd name="T1" fmla="*/ 15 h 20"/>
                  <a:gd name="T2" fmla="*/ 6 w 22"/>
                  <a:gd name="T3" fmla="*/ 15 h 20"/>
                  <a:gd name="T4" fmla="*/ 5 w 22"/>
                  <a:gd name="T5" fmla="*/ 17 h 20"/>
                  <a:gd name="T6" fmla="*/ 4 w 22"/>
                  <a:gd name="T7" fmla="*/ 18 h 20"/>
                  <a:gd name="T8" fmla="*/ 5 w 22"/>
                  <a:gd name="T9" fmla="*/ 19 h 20"/>
                  <a:gd name="T10" fmla="*/ 7 w 22"/>
                  <a:gd name="T11" fmla="*/ 20 h 20"/>
                  <a:gd name="T12" fmla="*/ 7 w 22"/>
                  <a:gd name="T13" fmla="*/ 20 h 20"/>
                  <a:gd name="T14" fmla="*/ 0 w 22"/>
                  <a:gd name="T15" fmla="*/ 20 h 20"/>
                  <a:gd name="T16" fmla="*/ 0 w 22"/>
                  <a:gd name="T17" fmla="*/ 20 h 20"/>
                  <a:gd name="T18" fmla="*/ 2 w 22"/>
                  <a:gd name="T19" fmla="*/ 19 h 20"/>
                  <a:gd name="T20" fmla="*/ 4 w 22"/>
                  <a:gd name="T21" fmla="*/ 16 h 20"/>
                  <a:gd name="T22" fmla="*/ 11 w 22"/>
                  <a:gd name="T23" fmla="*/ 0 h 20"/>
                  <a:gd name="T24" fmla="*/ 11 w 22"/>
                  <a:gd name="T25" fmla="*/ 0 h 20"/>
                  <a:gd name="T26" fmla="*/ 19 w 22"/>
                  <a:gd name="T27" fmla="*/ 16 h 20"/>
                  <a:gd name="T28" fmla="*/ 21 w 22"/>
                  <a:gd name="T29" fmla="*/ 19 h 20"/>
                  <a:gd name="T30" fmla="*/ 22 w 22"/>
                  <a:gd name="T31" fmla="*/ 20 h 20"/>
                  <a:gd name="T32" fmla="*/ 22 w 22"/>
                  <a:gd name="T33" fmla="*/ 20 h 20"/>
                  <a:gd name="T34" fmla="*/ 12 w 22"/>
                  <a:gd name="T35" fmla="*/ 20 h 20"/>
                  <a:gd name="T36" fmla="*/ 12 w 22"/>
                  <a:gd name="T37" fmla="*/ 20 h 20"/>
                  <a:gd name="T38" fmla="*/ 13 w 22"/>
                  <a:gd name="T39" fmla="*/ 20 h 20"/>
                  <a:gd name="T40" fmla="*/ 14 w 22"/>
                  <a:gd name="T41" fmla="*/ 19 h 20"/>
                  <a:gd name="T42" fmla="*/ 15 w 22"/>
                  <a:gd name="T43" fmla="*/ 19 h 20"/>
                  <a:gd name="T44" fmla="*/ 14 w 22"/>
                  <a:gd name="T45" fmla="*/ 18 h 20"/>
                  <a:gd name="T46" fmla="*/ 14 w 22"/>
                  <a:gd name="T47" fmla="*/ 17 h 20"/>
                  <a:gd name="T48" fmla="*/ 13 w 22"/>
                  <a:gd name="T49" fmla="*/ 15 h 20"/>
                  <a:gd name="T50" fmla="*/ 12 w 22"/>
                  <a:gd name="T51" fmla="*/ 13 h 20"/>
                  <a:gd name="T52" fmla="*/ 9 w 22"/>
                  <a:gd name="T53" fmla="*/ 6 h 20"/>
                  <a:gd name="T54" fmla="*/ 6 w 22"/>
                  <a:gd name="T55" fmla="*/ 13 h 20"/>
                  <a:gd name="T56" fmla="*/ 12 w 22"/>
                  <a:gd name="T57" fmla="*/ 13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22" h="20">
                    <a:moveTo>
                      <a:pt x="13" y="15"/>
                    </a:moveTo>
                    <a:cubicBezTo>
                      <a:pt x="6" y="15"/>
                      <a:pt x="6" y="15"/>
                      <a:pt x="6" y="15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7"/>
                      <a:pt x="4" y="18"/>
                      <a:pt x="4" y="18"/>
                    </a:cubicBezTo>
                    <a:cubicBezTo>
                      <a:pt x="4" y="19"/>
                      <a:pt x="5" y="19"/>
                      <a:pt x="5" y="19"/>
                    </a:cubicBezTo>
                    <a:cubicBezTo>
                      <a:pt x="5" y="20"/>
                      <a:pt x="6" y="20"/>
                      <a:pt x="7" y="20"/>
                    </a:cubicBezTo>
                    <a:cubicBezTo>
                      <a:pt x="7" y="20"/>
                      <a:pt x="7" y="20"/>
                      <a:pt x="7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1" y="20"/>
                      <a:pt x="2" y="19"/>
                      <a:pt x="2" y="19"/>
                    </a:cubicBezTo>
                    <a:cubicBezTo>
                      <a:pt x="3" y="18"/>
                      <a:pt x="3" y="17"/>
                      <a:pt x="4" y="16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9" y="16"/>
                      <a:pt x="19" y="16"/>
                      <a:pt x="19" y="16"/>
                    </a:cubicBezTo>
                    <a:cubicBezTo>
                      <a:pt x="20" y="18"/>
                      <a:pt x="20" y="19"/>
                      <a:pt x="21" y="19"/>
                    </a:cubicBezTo>
                    <a:cubicBezTo>
                      <a:pt x="21" y="20"/>
                      <a:pt x="21" y="20"/>
                      <a:pt x="22" y="20"/>
                    </a:cubicBezTo>
                    <a:cubicBezTo>
                      <a:pt x="22" y="20"/>
                      <a:pt x="22" y="20"/>
                      <a:pt x="22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2" y="20"/>
                      <a:pt x="12" y="20"/>
                      <a:pt x="12" y="20"/>
                    </a:cubicBezTo>
                    <a:cubicBezTo>
                      <a:pt x="13" y="20"/>
                      <a:pt x="13" y="20"/>
                      <a:pt x="13" y="20"/>
                    </a:cubicBezTo>
                    <a:cubicBezTo>
                      <a:pt x="13" y="20"/>
                      <a:pt x="14" y="20"/>
                      <a:pt x="14" y="19"/>
                    </a:cubicBezTo>
                    <a:cubicBezTo>
                      <a:pt x="14" y="19"/>
                      <a:pt x="15" y="19"/>
                      <a:pt x="15" y="19"/>
                    </a:cubicBezTo>
                    <a:cubicBezTo>
                      <a:pt x="15" y="19"/>
                      <a:pt x="14" y="18"/>
                      <a:pt x="14" y="18"/>
                    </a:cubicBezTo>
                    <a:cubicBezTo>
                      <a:pt x="14" y="18"/>
                      <a:pt x="14" y="18"/>
                      <a:pt x="14" y="17"/>
                    </a:cubicBezTo>
                    <a:cubicBezTo>
                      <a:pt x="13" y="15"/>
                      <a:pt x="13" y="15"/>
                      <a:pt x="13" y="15"/>
                    </a:cubicBezTo>
                    <a:close/>
                    <a:moveTo>
                      <a:pt x="12" y="13"/>
                    </a:moveTo>
                    <a:cubicBezTo>
                      <a:pt x="9" y="6"/>
                      <a:pt x="9" y="6"/>
                      <a:pt x="9" y="6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12" y="13"/>
                      <a:pt x="12" y="13"/>
                      <a:pt x="12" y="13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60" name="Freeform 197"/>
              <p:cNvSpPr>
                <a:spLocks/>
              </p:cNvSpPr>
              <p:nvPr/>
            </p:nvSpPr>
            <p:spPr bwMode="auto">
              <a:xfrm>
                <a:off x="2875756" y="2874913"/>
                <a:ext cx="168275" cy="169863"/>
              </a:xfrm>
              <a:custGeom>
                <a:avLst/>
                <a:gdLst>
                  <a:gd name="T0" fmla="*/ 13 w 15"/>
                  <a:gd name="T1" fmla="*/ 0 h 15"/>
                  <a:gd name="T2" fmla="*/ 13 w 15"/>
                  <a:gd name="T3" fmla="*/ 11 h 15"/>
                  <a:gd name="T4" fmla="*/ 14 w 15"/>
                  <a:gd name="T5" fmla="*/ 13 h 15"/>
                  <a:gd name="T6" fmla="*/ 15 w 15"/>
                  <a:gd name="T7" fmla="*/ 14 h 15"/>
                  <a:gd name="T8" fmla="*/ 15 w 15"/>
                  <a:gd name="T9" fmla="*/ 14 h 15"/>
                  <a:gd name="T10" fmla="*/ 9 w 15"/>
                  <a:gd name="T11" fmla="*/ 14 h 15"/>
                  <a:gd name="T12" fmla="*/ 9 w 15"/>
                  <a:gd name="T13" fmla="*/ 12 h 15"/>
                  <a:gd name="T14" fmla="*/ 7 w 15"/>
                  <a:gd name="T15" fmla="*/ 14 h 15"/>
                  <a:gd name="T16" fmla="*/ 5 w 15"/>
                  <a:gd name="T17" fmla="*/ 15 h 15"/>
                  <a:gd name="T18" fmla="*/ 3 w 15"/>
                  <a:gd name="T19" fmla="*/ 14 h 15"/>
                  <a:gd name="T20" fmla="*/ 2 w 15"/>
                  <a:gd name="T21" fmla="*/ 12 h 15"/>
                  <a:gd name="T22" fmla="*/ 1 w 15"/>
                  <a:gd name="T23" fmla="*/ 9 h 15"/>
                  <a:gd name="T24" fmla="*/ 1 w 15"/>
                  <a:gd name="T25" fmla="*/ 3 h 15"/>
                  <a:gd name="T26" fmla="*/ 1 w 15"/>
                  <a:gd name="T27" fmla="*/ 1 h 15"/>
                  <a:gd name="T28" fmla="*/ 0 w 15"/>
                  <a:gd name="T29" fmla="*/ 1 h 15"/>
                  <a:gd name="T30" fmla="*/ 0 w 15"/>
                  <a:gd name="T31" fmla="*/ 0 h 15"/>
                  <a:gd name="T32" fmla="*/ 6 w 15"/>
                  <a:gd name="T33" fmla="*/ 0 h 15"/>
                  <a:gd name="T34" fmla="*/ 6 w 15"/>
                  <a:gd name="T35" fmla="*/ 10 h 15"/>
                  <a:gd name="T36" fmla="*/ 6 w 15"/>
                  <a:gd name="T37" fmla="*/ 12 h 15"/>
                  <a:gd name="T38" fmla="*/ 6 w 15"/>
                  <a:gd name="T39" fmla="*/ 13 h 15"/>
                  <a:gd name="T40" fmla="*/ 7 w 15"/>
                  <a:gd name="T41" fmla="*/ 13 h 15"/>
                  <a:gd name="T42" fmla="*/ 8 w 15"/>
                  <a:gd name="T43" fmla="*/ 12 h 15"/>
                  <a:gd name="T44" fmla="*/ 9 w 15"/>
                  <a:gd name="T45" fmla="*/ 11 h 15"/>
                  <a:gd name="T46" fmla="*/ 9 w 15"/>
                  <a:gd name="T47" fmla="*/ 3 h 15"/>
                  <a:gd name="T48" fmla="*/ 9 w 15"/>
                  <a:gd name="T49" fmla="*/ 1 h 15"/>
                  <a:gd name="T50" fmla="*/ 8 w 15"/>
                  <a:gd name="T51" fmla="*/ 1 h 15"/>
                  <a:gd name="T52" fmla="*/ 8 w 15"/>
                  <a:gd name="T53" fmla="*/ 0 h 15"/>
                  <a:gd name="T54" fmla="*/ 13 w 15"/>
                  <a:gd name="T55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" h="15">
                    <a:moveTo>
                      <a:pt x="13" y="0"/>
                    </a:move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2"/>
                      <a:pt x="14" y="13"/>
                      <a:pt x="14" y="13"/>
                    </a:cubicBezTo>
                    <a:cubicBezTo>
                      <a:pt x="14" y="14"/>
                      <a:pt x="14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2"/>
                      <a:pt x="9" y="12"/>
                      <a:pt x="9" y="12"/>
                    </a:cubicBezTo>
                    <a:cubicBezTo>
                      <a:pt x="9" y="13"/>
                      <a:pt x="8" y="14"/>
                      <a:pt x="7" y="14"/>
                    </a:cubicBezTo>
                    <a:cubicBezTo>
                      <a:pt x="7" y="15"/>
                      <a:pt x="6" y="15"/>
                      <a:pt x="5" y="15"/>
                    </a:cubicBezTo>
                    <a:cubicBezTo>
                      <a:pt x="4" y="15"/>
                      <a:pt x="3" y="15"/>
                      <a:pt x="3" y="14"/>
                    </a:cubicBezTo>
                    <a:cubicBezTo>
                      <a:pt x="2" y="14"/>
                      <a:pt x="2" y="13"/>
                      <a:pt x="2" y="12"/>
                    </a:cubicBezTo>
                    <a:cubicBezTo>
                      <a:pt x="1" y="12"/>
                      <a:pt x="1" y="11"/>
                      <a:pt x="1" y="9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11"/>
                      <a:pt x="6" y="12"/>
                      <a:pt x="6" y="12"/>
                    </a:cubicBezTo>
                    <a:cubicBezTo>
                      <a:pt x="6" y="12"/>
                      <a:pt x="6" y="12"/>
                      <a:pt x="6" y="13"/>
                    </a:cubicBezTo>
                    <a:cubicBezTo>
                      <a:pt x="6" y="13"/>
                      <a:pt x="7" y="13"/>
                      <a:pt x="7" y="13"/>
                    </a:cubicBezTo>
                    <a:cubicBezTo>
                      <a:pt x="7" y="13"/>
                      <a:pt x="8" y="13"/>
                      <a:pt x="8" y="12"/>
                    </a:cubicBezTo>
                    <a:cubicBezTo>
                      <a:pt x="8" y="12"/>
                      <a:pt x="9" y="12"/>
                      <a:pt x="9" y="11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9" y="2"/>
                      <a:pt x="9" y="2"/>
                      <a:pt x="9" y="1"/>
                    </a:cubicBezTo>
                    <a:cubicBezTo>
                      <a:pt x="9" y="1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13" y="0"/>
                      <a:pt x="13" y="0"/>
                      <a:pt x="13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61" name="Freeform 198"/>
              <p:cNvSpPr>
                <a:spLocks/>
              </p:cNvSpPr>
              <p:nvPr/>
            </p:nvSpPr>
            <p:spPr bwMode="auto">
              <a:xfrm>
                <a:off x="3055144" y="2874913"/>
                <a:ext cx="112713" cy="169863"/>
              </a:xfrm>
              <a:custGeom>
                <a:avLst/>
                <a:gdLst>
                  <a:gd name="T0" fmla="*/ 9 w 10"/>
                  <a:gd name="T1" fmla="*/ 0 h 15"/>
                  <a:gd name="T2" fmla="*/ 9 w 10"/>
                  <a:gd name="T3" fmla="*/ 5 h 15"/>
                  <a:gd name="T4" fmla="*/ 9 w 10"/>
                  <a:gd name="T5" fmla="*/ 5 h 15"/>
                  <a:gd name="T6" fmla="*/ 7 w 10"/>
                  <a:gd name="T7" fmla="*/ 2 h 15"/>
                  <a:gd name="T8" fmla="*/ 5 w 10"/>
                  <a:gd name="T9" fmla="*/ 1 h 15"/>
                  <a:gd name="T10" fmla="*/ 4 w 10"/>
                  <a:gd name="T11" fmla="*/ 1 h 15"/>
                  <a:gd name="T12" fmla="*/ 3 w 10"/>
                  <a:gd name="T13" fmla="*/ 2 h 15"/>
                  <a:gd name="T14" fmla="*/ 3 w 10"/>
                  <a:gd name="T15" fmla="*/ 3 h 15"/>
                  <a:gd name="T16" fmla="*/ 6 w 10"/>
                  <a:gd name="T17" fmla="*/ 5 h 15"/>
                  <a:gd name="T18" fmla="*/ 9 w 10"/>
                  <a:gd name="T19" fmla="*/ 8 h 15"/>
                  <a:gd name="T20" fmla="*/ 10 w 10"/>
                  <a:gd name="T21" fmla="*/ 10 h 15"/>
                  <a:gd name="T22" fmla="*/ 9 w 10"/>
                  <a:gd name="T23" fmla="*/ 12 h 15"/>
                  <a:gd name="T24" fmla="*/ 8 w 10"/>
                  <a:gd name="T25" fmla="*/ 14 h 15"/>
                  <a:gd name="T26" fmla="*/ 5 w 10"/>
                  <a:gd name="T27" fmla="*/ 15 h 15"/>
                  <a:gd name="T28" fmla="*/ 3 w 10"/>
                  <a:gd name="T29" fmla="*/ 14 h 15"/>
                  <a:gd name="T30" fmla="*/ 2 w 10"/>
                  <a:gd name="T31" fmla="*/ 14 h 15"/>
                  <a:gd name="T32" fmla="*/ 1 w 10"/>
                  <a:gd name="T33" fmla="*/ 15 h 15"/>
                  <a:gd name="T34" fmla="*/ 1 w 10"/>
                  <a:gd name="T35" fmla="*/ 15 h 15"/>
                  <a:gd name="T36" fmla="*/ 0 w 10"/>
                  <a:gd name="T37" fmla="*/ 10 h 15"/>
                  <a:gd name="T38" fmla="*/ 1 w 10"/>
                  <a:gd name="T39" fmla="*/ 10 h 15"/>
                  <a:gd name="T40" fmla="*/ 3 w 10"/>
                  <a:gd name="T41" fmla="*/ 13 h 15"/>
                  <a:gd name="T42" fmla="*/ 5 w 10"/>
                  <a:gd name="T43" fmla="*/ 14 h 15"/>
                  <a:gd name="T44" fmla="*/ 6 w 10"/>
                  <a:gd name="T45" fmla="*/ 13 h 15"/>
                  <a:gd name="T46" fmla="*/ 7 w 10"/>
                  <a:gd name="T47" fmla="*/ 12 h 15"/>
                  <a:gd name="T48" fmla="*/ 6 w 10"/>
                  <a:gd name="T49" fmla="*/ 11 h 15"/>
                  <a:gd name="T50" fmla="*/ 4 w 10"/>
                  <a:gd name="T51" fmla="*/ 9 h 15"/>
                  <a:gd name="T52" fmla="*/ 1 w 10"/>
                  <a:gd name="T53" fmla="*/ 7 h 15"/>
                  <a:gd name="T54" fmla="*/ 0 w 10"/>
                  <a:gd name="T55" fmla="*/ 4 h 15"/>
                  <a:gd name="T56" fmla="*/ 1 w 10"/>
                  <a:gd name="T57" fmla="*/ 1 h 15"/>
                  <a:gd name="T58" fmla="*/ 4 w 10"/>
                  <a:gd name="T59" fmla="*/ 0 h 15"/>
                  <a:gd name="T60" fmla="*/ 7 w 10"/>
                  <a:gd name="T61" fmla="*/ 0 h 15"/>
                  <a:gd name="T62" fmla="*/ 7 w 10"/>
                  <a:gd name="T63" fmla="*/ 1 h 15"/>
                  <a:gd name="T64" fmla="*/ 8 w 10"/>
                  <a:gd name="T65" fmla="*/ 1 h 15"/>
                  <a:gd name="T66" fmla="*/ 8 w 10"/>
                  <a:gd name="T67" fmla="*/ 0 h 15"/>
                  <a:gd name="T68" fmla="*/ 9 w 10"/>
                  <a:gd name="T69" fmla="*/ 0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</a:cxnLst>
                <a:rect l="0" t="0" r="r" b="b"/>
                <a:pathLst>
                  <a:path w="10" h="15">
                    <a:moveTo>
                      <a:pt x="9" y="0"/>
                    </a:moveTo>
                    <a:cubicBezTo>
                      <a:pt x="9" y="5"/>
                      <a:pt x="9" y="5"/>
                      <a:pt x="9" y="5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8" y="3"/>
                      <a:pt x="7" y="2"/>
                      <a:pt x="7" y="2"/>
                    </a:cubicBezTo>
                    <a:cubicBezTo>
                      <a:pt x="6" y="1"/>
                      <a:pt x="5" y="1"/>
                      <a:pt x="5" y="1"/>
                    </a:cubicBezTo>
                    <a:cubicBezTo>
                      <a:pt x="4" y="1"/>
                      <a:pt x="4" y="1"/>
                      <a:pt x="4" y="1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4" y="4"/>
                      <a:pt x="5" y="4"/>
                      <a:pt x="6" y="5"/>
                    </a:cubicBezTo>
                    <a:cubicBezTo>
                      <a:pt x="8" y="6"/>
                      <a:pt x="9" y="7"/>
                      <a:pt x="9" y="8"/>
                    </a:cubicBezTo>
                    <a:cubicBezTo>
                      <a:pt x="10" y="9"/>
                      <a:pt x="10" y="9"/>
                      <a:pt x="10" y="10"/>
                    </a:cubicBezTo>
                    <a:cubicBezTo>
                      <a:pt x="10" y="11"/>
                      <a:pt x="10" y="12"/>
                      <a:pt x="9" y="12"/>
                    </a:cubicBezTo>
                    <a:cubicBezTo>
                      <a:pt x="9" y="13"/>
                      <a:pt x="8" y="14"/>
                      <a:pt x="8" y="14"/>
                    </a:cubicBezTo>
                    <a:cubicBezTo>
                      <a:pt x="7" y="15"/>
                      <a:pt x="6" y="15"/>
                      <a:pt x="5" y="15"/>
                    </a:cubicBezTo>
                    <a:cubicBezTo>
                      <a:pt x="5" y="15"/>
                      <a:pt x="4" y="15"/>
                      <a:pt x="3" y="14"/>
                    </a:cubicBezTo>
                    <a:cubicBezTo>
                      <a:pt x="2" y="14"/>
                      <a:pt x="2" y="14"/>
                      <a:pt x="2" y="14"/>
                    </a:cubicBezTo>
                    <a:cubicBezTo>
                      <a:pt x="2" y="14"/>
                      <a:pt x="1" y="14"/>
                      <a:pt x="1" y="15"/>
                    </a:cubicBezTo>
                    <a:cubicBezTo>
                      <a:pt x="1" y="15"/>
                      <a:pt x="1" y="15"/>
                      <a:pt x="1" y="15"/>
                    </a:cubicBezTo>
                    <a:cubicBezTo>
                      <a:pt x="0" y="10"/>
                      <a:pt x="0" y="10"/>
                      <a:pt x="0" y="10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11"/>
                      <a:pt x="2" y="12"/>
                      <a:pt x="3" y="13"/>
                    </a:cubicBezTo>
                    <a:cubicBezTo>
                      <a:pt x="3" y="13"/>
                      <a:pt x="4" y="14"/>
                      <a:pt x="5" y="14"/>
                    </a:cubicBezTo>
                    <a:cubicBezTo>
                      <a:pt x="5" y="14"/>
                      <a:pt x="6" y="14"/>
                      <a:pt x="6" y="13"/>
                    </a:cubicBezTo>
                    <a:cubicBezTo>
                      <a:pt x="6" y="13"/>
                      <a:pt x="7" y="13"/>
                      <a:pt x="7" y="12"/>
                    </a:cubicBezTo>
                    <a:cubicBezTo>
                      <a:pt x="7" y="12"/>
                      <a:pt x="6" y="11"/>
                      <a:pt x="6" y="11"/>
                    </a:cubicBezTo>
                    <a:cubicBezTo>
                      <a:pt x="6" y="11"/>
                      <a:pt x="5" y="10"/>
                      <a:pt x="4" y="9"/>
                    </a:cubicBezTo>
                    <a:cubicBezTo>
                      <a:pt x="3" y="8"/>
                      <a:pt x="2" y="7"/>
                      <a:pt x="1" y="7"/>
                    </a:cubicBezTo>
                    <a:cubicBezTo>
                      <a:pt x="0" y="6"/>
                      <a:pt x="0" y="5"/>
                      <a:pt x="0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2" y="0"/>
                      <a:pt x="3" y="0"/>
                      <a:pt x="4" y="0"/>
                    </a:cubicBezTo>
                    <a:cubicBezTo>
                      <a:pt x="5" y="0"/>
                      <a:pt x="6" y="0"/>
                      <a:pt x="7" y="0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9" y="0"/>
                      <a:pt x="9" y="0"/>
                      <a:pt x="9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68" name="Freeform 199"/>
              <p:cNvSpPr>
                <a:spLocks/>
              </p:cNvSpPr>
              <p:nvPr/>
            </p:nvSpPr>
            <p:spPr bwMode="auto">
              <a:xfrm>
                <a:off x="3167856" y="2817763"/>
                <a:ext cx="112713" cy="227013"/>
              </a:xfrm>
              <a:custGeom>
                <a:avLst/>
                <a:gdLst>
                  <a:gd name="T0" fmla="*/ 6 w 10"/>
                  <a:gd name="T1" fmla="*/ 0 h 20"/>
                  <a:gd name="T2" fmla="*/ 6 w 10"/>
                  <a:gd name="T3" fmla="*/ 5 h 20"/>
                  <a:gd name="T4" fmla="*/ 10 w 10"/>
                  <a:gd name="T5" fmla="*/ 5 h 20"/>
                  <a:gd name="T6" fmla="*/ 10 w 10"/>
                  <a:gd name="T7" fmla="*/ 7 h 20"/>
                  <a:gd name="T8" fmla="*/ 6 w 10"/>
                  <a:gd name="T9" fmla="*/ 7 h 20"/>
                  <a:gd name="T10" fmla="*/ 6 w 10"/>
                  <a:gd name="T11" fmla="*/ 15 h 20"/>
                  <a:gd name="T12" fmla="*/ 6 w 10"/>
                  <a:gd name="T13" fmla="*/ 17 h 20"/>
                  <a:gd name="T14" fmla="*/ 7 w 10"/>
                  <a:gd name="T15" fmla="*/ 18 h 20"/>
                  <a:gd name="T16" fmla="*/ 7 w 10"/>
                  <a:gd name="T17" fmla="*/ 18 h 20"/>
                  <a:gd name="T18" fmla="*/ 9 w 10"/>
                  <a:gd name="T19" fmla="*/ 16 h 20"/>
                  <a:gd name="T20" fmla="*/ 10 w 10"/>
                  <a:gd name="T21" fmla="*/ 17 h 20"/>
                  <a:gd name="T22" fmla="*/ 6 w 10"/>
                  <a:gd name="T23" fmla="*/ 20 h 20"/>
                  <a:gd name="T24" fmla="*/ 3 w 10"/>
                  <a:gd name="T25" fmla="*/ 19 h 20"/>
                  <a:gd name="T26" fmla="*/ 2 w 10"/>
                  <a:gd name="T27" fmla="*/ 17 h 20"/>
                  <a:gd name="T28" fmla="*/ 2 w 10"/>
                  <a:gd name="T29" fmla="*/ 14 h 20"/>
                  <a:gd name="T30" fmla="*/ 2 w 10"/>
                  <a:gd name="T31" fmla="*/ 7 h 20"/>
                  <a:gd name="T32" fmla="*/ 0 w 10"/>
                  <a:gd name="T33" fmla="*/ 7 h 20"/>
                  <a:gd name="T34" fmla="*/ 0 w 10"/>
                  <a:gd name="T35" fmla="*/ 6 h 20"/>
                  <a:gd name="T36" fmla="*/ 3 w 10"/>
                  <a:gd name="T37" fmla="*/ 3 h 20"/>
                  <a:gd name="T38" fmla="*/ 6 w 10"/>
                  <a:gd name="T39" fmla="*/ 0 h 20"/>
                  <a:gd name="T40" fmla="*/ 6 w 10"/>
                  <a:gd name="T41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" h="20">
                    <a:moveTo>
                      <a:pt x="6" y="0"/>
                    </a:moveTo>
                    <a:cubicBezTo>
                      <a:pt x="6" y="5"/>
                      <a:pt x="6" y="5"/>
                      <a:pt x="6" y="5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15"/>
                      <a:pt x="6" y="15"/>
                      <a:pt x="6" y="15"/>
                    </a:cubicBezTo>
                    <a:cubicBezTo>
                      <a:pt x="6" y="16"/>
                      <a:pt x="6" y="17"/>
                      <a:pt x="6" y="17"/>
                    </a:cubicBezTo>
                    <a:cubicBezTo>
                      <a:pt x="6" y="17"/>
                      <a:pt x="7" y="17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8" y="18"/>
                      <a:pt x="9" y="17"/>
                      <a:pt x="9" y="16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9" y="19"/>
                      <a:pt x="7" y="20"/>
                      <a:pt x="6" y="20"/>
                    </a:cubicBezTo>
                    <a:cubicBezTo>
                      <a:pt x="5" y="20"/>
                      <a:pt x="4" y="19"/>
                      <a:pt x="3" y="19"/>
                    </a:cubicBezTo>
                    <a:cubicBezTo>
                      <a:pt x="3" y="18"/>
                      <a:pt x="2" y="18"/>
                      <a:pt x="2" y="17"/>
                    </a:cubicBezTo>
                    <a:cubicBezTo>
                      <a:pt x="2" y="17"/>
                      <a:pt x="2" y="16"/>
                      <a:pt x="2" y="14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1" y="5"/>
                      <a:pt x="3" y="4"/>
                      <a:pt x="3" y="3"/>
                    </a:cubicBezTo>
                    <a:cubicBezTo>
                      <a:pt x="4" y="2"/>
                      <a:pt x="5" y="1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1" name="Freeform 200"/>
              <p:cNvSpPr>
                <a:spLocks/>
              </p:cNvSpPr>
              <p:nvPr/>
            </p:nvSpPr>
            <p:spPr bwMode="auto">
              <a:xfrm>
                <a:off x="3291681" y="2874913"/>
                <a:ext cx="136525" cy="158750"/>
              </a:xfrm>
              <a:custGeom>
                <a:avLst/>
                <a:gdLst>
                  <a:gd name="T0" fmla="*/ 5 w 12"/>
                  <a:gd name="T1" fmla="*/ 0 h 14"/>
                  <a:gd name="T2" fmla="*/ 5 w 12"/>
                  <a:gd name="T3" fmla="*/ 3 h 14"/>
                  <a:gd name="T4" fmla="*/ 8 w 12"/>
                  <a:gd name="T5" fmla="*/ 1 h 14"/>
                  <a:gd name="T6" fmla="*/ 10 w 12"/>
                  <a:gd name="T7" fmla="*/ 0 h 14"/>
                  <a:gd name="T8" fmla="*/ 11 w 12"/>
                  <a:gd name="T9" fmla="*/ 0 h 14"/>
                  <a:gd name="T10" fmla="*/ 12 w 12"/>
                  <a:gd name="T11" fmla="*/ 2 h 14"/>
                  <a:gd name="T12" fmla="*/ 11 w 12"/>
                  <a:gd name="T13" fmla="*/ 3 h 14"/>
                  <a:gd name="T14" fmla="*/ 10 w 12"/>
                  <a:gd name="T15" fmla="*/ 4 h 14"/>
                  <a:gd name="T16" fmla="*/ 9 w 12"/>
                  <a:gd name="T17" fmla="*/ 3 h 14"/>
                  <a:gd name="T18" fmla="*/ 8 w 12"/>
                  <a:gd name="T19" fmla="*/ 3 h 14"/>
                  <a:gd name="T20" fmla="*/ 8 w 12"/>
                  <a:gd name="T21" fmla="*/ 3 h 14"/>
                  <a:gd name="T22" fmla="*/ 7 w 12"/>
                  <a:gd name="T23" fmla="*/ 3 h 14"/>
                  <a:gd name="T24" fmla="*/ 6 w 12"/>
                  <a:gd name="T25" fmla="*/ 5 h 14"/>
                  <a:gd name="T26" fmla="*/ 5 w 12"/>
                  <a:gd name="T27" fmla="*/ 8 h 14"/>
                  <a:gd name="T28" fmla="*/ 5 w 12"/>
                  <a:gd name="T29" fmla="*/ 11 h 14"/>
                  <a:gd name="T30" fmla="*/ 5 w 12"/>
                  <a:gd name="T31" fmla="*/ 12 h 14"/>
                  <a:gd name="T32" fmla="*/ 6 w 12"/>
                  <a:gd name="T33" fmla="*/ 13 h 14"/>
                  <a:gd name="T34" fmla="*/ 6 w 12"/>
                  <a:gd name="T35" fmla="*/ 14 h 14"/>
                  <a:gd name="T36" fmla="*/ 7 w 12"/>
                  <a:gd name="T37" fmla="*/ 14 h 14"/>
                  <a:gd name="T38" fmla="*/ 7 w 12"/>
                  <a:gd name="T39" fmla="*/ 14 h 14"/>
                  <a:gd name="T40" fmla="*/ 0 w 12"/>
                  <a:gd name="T41" fmla="*/ 14 h 14"/>
                  <a:gd name="T42" fmla="*/ 0 w 12"/>
                  <a:gd name="T43" fmla="*/ 14 h 14"/>
                  <a:gd name="T44" fmla="*/ 1 w 12"/>
                  <a:gd name="T45" fmla="*/ 13 h 14"/>
                  <a:gd name="T46" fmla="*/ 1 w 12"/>
                  <a:gd name="T47" fmla="*/ 11 h 14"/>
                  <a:gd name="T48" fmla="*/ 1 w 12"/>
                  <a:gd name="T49" fmla="*/ 3 h 14"/>
                  <a:gd name="T50" fmla="*/ 1 w 12"/>
                  <a:gd name="T51" fmla="*/ 2 h 14"/>
                  <a:gd name="T52" fmla="*/ 1 w 12"/>
                  <a:gd name="T53" fmla="*/ 1 h 14"/>
                  <a:gd name="T54" fmla="*/ 0 w 12"/>
                  <a:gd name="T55" fmla="*/ 1 h 14"/>
                  <a:gd name="T56" fmla="*/ 0 w 12"/>
                  <a:gd name="T57" fmla="*/ 0 h 14"/>
                  <a:gd name="T58" fmla="*/ 5 w 12"/>
                  <a:gd name="T5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" h="14">
                    <a:moveTo>
                      <a:pt x="5" y="0"/>
                    </a:moveTo>
                    <a:cubicBezTo>
                      <a:pt x="5" y="3"/>
                      <a:pt x="5" y="3"/>
                      <a:pt x="5" y="3"/>
                    </a:cubicBezTo>
                    <a:cubicBezTo>
                      <a:pt x="6" y="2"/>
                      <a:pt x="7" y="1"/>
                      <a:pt x="8" y="1"/>
                    </a:cubicBezTo>
                    <a:cubicBezTo>
                      <a:pt x="9" y="0"/>
                      <a:pt x="9" y="0"/>
                      <a:pt x="10" y="0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2" y="1"/>
                      <a:pt x="12" y="1"/>
                      <a:pt x="12" y="2"/>
                    </a:cubicBezTo>
                    <a:cubicBezTo>
                      <a:pt x="12" y="3"/>
                      <a:pt x="12" y="3"/>
                      <a:pt x="11" y="3"/>
                    </a:cubicBezTo>
                    <a:cubicBezTo>
                      <a:pt x="11" y="4"/>
                      <a:pt x="11" y="4"/>
                      <a:pt x="10" y="4"/>
                    </a:cubicBezTo>
                    <a:cubicBezTo>
                      <a:pt x="10" y="4"/>
                      <a:pt x="9" y="4"/>
                      <a:pt x="9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4"/>
                      <a:pt x="6" y="5"/>
                    </a:cubicBezTo>
                    <a:cubicBezTo>
                      <a:pt x="6" y="6"/>
                      <a:pt x="5" y="7"/>
                      <a:pt x="5" y="8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5" y="12"/>
                      <a:pt x="6" y="13"/>
                      <a:pt x="6" y="13"/>
                    </a:cubicBezTo>
                    <a:cubicBezTo>
                      <a:pt x="6" y="13"/>
                      <a:pt x="6" y="13"/>
                      <a:pt x="6" y="14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1" y="14"/>
                      <a:pt x="1" y="13"/>
                    </a:cubicBezTo>
                    <a:cubicBezTo>
                      <a:pt x="1" y="13"/>
                      <a:pt x="1" y="12"/>
                      <a:pt x="1" y="1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2" name="Freeform 201"/>
              <p:cNvSpPr>
                <a:spLocks noEditPoints="1"/>
              </p:cNvSpPr>
              <p:nvPr/>
            </p:nvSpPr>
            <p:spPr bwMode="auto">
              <a:xfrm>
                <a:off x="3428206" y="2874913"/>
                <a:ext cx="157163" cy="169863"/>
              </a:xfrm>
              <a:custGeom>
                <a:avLst/>
                <a:gdLst>
                  <a:gd name="T0" fmla="*/ 8 w 14"/>
                  <a:gd name="T1" fmla="*/ 12 h 15"/>
                  <a:gd name="T2" fmla="*/ 3 w 14"/>
                  <a:gd name="T3" fmla="*/ 15 h 15"/>
                  <a:gd name="T4" fmla="*/ 1 w 14"/>
                  <a:gd name="T5" fmla="*/ 14 h 15"/>
                  <a:gd name="T6" fmla="*/ 0 w 14"/>
                  <a:gd name="T7" fmla="*/ 12 h 15"/>
                  <a:gd name="T8" fmla="*/ 2 w 14"/>
                  <a:gd name="T9" fmla="*/ 9 h 15"/>
                  <a:gd name="T10" fmla="*/ 8 w 14"/>
                  <a:gd name="T11" fmla="*/ 5 h 15"/>
                  <a:gd name="T12" fmla="*/ 8 w 14"/>
                  <a:gd name="T13" fmla="*/ 4 h 15"/>
                  <a:gd name="T14" fmla="*/ 7 w 14"/>
                  <a:gd name="T15" fmla="*/ 2 h 15"/>
                  <a:gd name="T16" fmla="*/ 7 w 14"/>
                  <a:gd name="T17" fmla="*/ 1 h 15"/>
                  <a:gd name="T18" fmla="*/ 6 w 14"/>
                  <a:gd name="T19" fmla="*/ 1 h 15"/>
                  <a:gd name="T20" fmla="*/ 4 w 14"/>
                  <a:gd name="T21" fmla="*/ 1 h 15"/>
                  <a:gd name="T22" fmla="*/ 4 w 14"/>
                  <a:gd name="T23" fmla="*/ 2 h 15"/>
                  <a:gd name="T24" fmla="*/ 4 w 14"/>
                  <a:gd name="T25" fmla="*/ 3 h 15"/>
                  <a:gd name="T26" fmla="*/ 5 w 14"/>
                  <a:gd name="T27" fmla="*/ 4 h 15"/>
                  <a:gd name="T28" fmla="*/ 4 w 14"/>
                  <a:gd name="T29" fmla="*/ 5 h 15"/>
                  <a:gd name="T30" fmla="*/ 3 w 14"/>
                  <a:gd name="T31" fmla="*/ 6 h 15"/>
                  <a:gd name="T32" fmla="*/ 1 w 14"/>
                  <a:gd name="T33" fmla="*/ 5 h 15"/>
                  <a:gd name="T34" fmla="*/ 0 w 14"/>
                  <a:gd name="T35" fmla="*/ 4 h 15"/>
                  <a:gd name="T36" fmla="*/ 1 w 14"/>
                  <a:gd name="T37" fmla="*/ 2 h 15"/>
                  <a:gd name="T38" fmla="*/ 4 w 14"/>
                  <a:gd name="T39" fmla="*/ 0 h 15"/>
                  <a:gd name="T40" fmla="*/ 7 w 14"/>
                  <a:gd name="T41" fmla="*/ 0 h 15"/>
                  <a:gd name="T42" fmla="*/ 10 w 14"/>
                  <a:gd name="T43" fmla="*/ 1 h 15"/>
                  <a:gd name="T44" fmla="*/ 12 w 14"/>
                  <a:gd name="T45" fmla="*/ 3 h 15"/>
                  <a:gd name="T46" fmla="*/ 12 w 14"/>
                  <a:gd name="T47" fmla="*/ 5 h 15"/>
                  <a:gd name="T48" fmla="*/ 12 w 14"/>
                  <a:gd name="T49" fmla="*/ 11 h 15"/>
                  <a:gd name="T50" fmla="*/ 12 w 14"/>
                  <a:gd name="T51" fmla="*/ 12 h 15"/>
                  <a:gd name="T52" fmla="*/ 12 w 14"/>
                  <a:gd name="T53" fmla="*/ 13 h 15"/>
                  <a:gd name="T54" fmla="*/ 12 w 14"/>
                  <a:gd name="T55" fmla="*/ 13 h 15"/>
                  <a:gd name="T56" fmla="*/ 13 w 14"/>
                  <a:gd name="T57" fmla="*/ 12 h 15"/>
                  <a:gd name="T58" fmla="*/ 14 w 14"/>
                  <a:gd name="T59" fmla="*/ 12 h 15"/>
                  <a:gd name="T60" fmla="*/ 12 w 14"/>
                  <a:gd name="T61" fmla="*/ 14 h 15"/>
                  <a:gd name="T62" fmla="*/ 10 w 14"/>
                  <a:gd name="T63" fmla="*/ 15 h 15"/>
                  <a:gd name="T64" fmla="*/ 8 w 14"/>
                  <a:gd name="T65" fmla="*/ 14 h 15"/>
                  <a:gd name="T66" fmla="*/ 8 w 14"/>
                  <a:gd name="T67" fmla="*/ 12 h 15"/>
                  <a:gd name="T68" fmla="*/ 8 w 14"/>
                  <a:gd name="T69" fmla="*/ 11 h 15"/>
                  <a:gd name="T70" fmla="*/ 8 w 14"/>
                  <a:gd name="T71" fmla="*/ 6 h 15"/>
                  <a:gd name="T72" fmla="*/ 5 w 14"/>
                  <a:gd name="T73" fmla="*/ 9 h 15"/>
                  <a:gd name="T74" fmla="*/ 4 w 14"/>
                  <a:gd name="T75" fmla="*/ 10 h 15"/>
                  <a:gd name="T76" fmla="*/ 5 w 14"/>
                  <a:gd name="T77" fmla="*/ 12 h 15"/>
                  <a:gd name="T78" fmla="*/ 6 w 14"/>
                  <a:gd name="T79" fmla="*/ 12 h 15"/>
                  <a:gd name="T80" fmla="*/ 8 w 14"/>
                  <a:gd name="T81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4" h="15">
                    <a:moveTo>
                      <a:pt x="8" y="12"/>
                    </a:moveTo>
                    <a:cubicBezTo>
                      <a:pt x="6" y="14"/>
                      <a:pt x="4" y="15"/>
                      <a:pt x="3" y="15"/>
                    </a:cubicBezTo>
                    <a:cubicBezTo>
                      <a:pt x="2" y="15"/>
                      <a:pt x="1" y="14"/>
                      <a:pt x="1" y="14"/>
                    </a:cubicBezTo>
                    <a:cubicBezTo>
                      <a:pt x="0" y="13"/>
                      <a:pt x="0" y="13"/>
                      <a:pt x="0" y="12"/>
                    </a:cubicBezTo>
                    <a:cubicBezTo>
                      <a:pt x="0" y="11"/>
                      <a:pt x="1" y="10"/>
                      <a:pt x="2" y="9"/>
                    </a:cubicBezTo>
                    <a:cubicBezTo>
                      <a:pt x="2" y="8"/>
                      <a:pt x="4" y="7"/>
                      <a:pt x="8" y="5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3"/>
                      <a:pt x="7" y="2"/>
                      <a:pt x="7" y="2"/>
                    </a:cubicBezTo>
                    <a:cubicBezTo>
                      <a:pt x="7" y="2"/>
                      <a:pt x="7" y="2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4" y="2"/>
                      <a:pt x="4" y="2"/>
                      <a:pt x="4" y="2"/>
                    </a:cubicBezTo>
                    <a:cubicBezTo>
                      <a:pt x="4" y="2"/>
                      <a:pt x="4" y="3"/>
                      <a:pt x="4" y="3"/>
                    </a:cubicBezTo>
                    <a:cubicBezTo>
                      <a:pt x="4" y="3"/>
                      <a:pt x="5" y="4"/>
                      <a:pt x="5" y="4"/>
                    </a:cubicBezTo>
                    <a:cubicBezTo>
                      <a:pt x="5" y="5"/>
                      <a:pt x="4" y="5"/>
                      <a:pt x="4" y="5"/>
                    </a:cubicBezTo>
                    <a:cubicBezTo>
                      <a:pt x="4" y="6"/>
                      <a:pt x="3" y="6"/>
                      <a:pt x="3" y="6"/>
                    </a:cubicBezTo>
                    <a:cubicBezTo>
                      <a:pt x="2" y="6"/>
                      <a:pt x="1" y="6"/>
                      <a:pt x="1" y="5"/>
                    </a:cubicBezTo>
                    <a:cubicBezTo>
                      <a:pt x="1" y="5"/>
                      <a:pt x="0" y="5"/>
                      <a:pt x="0" y="4"/>
                    </a:cubicBezTo>
                    <a:cubicBezTo>
                      <a:pt x="0" y="3"/>
                      <a:pt x="1" y="3"/>
                      <a:pt x="1" y="2"/>
                    </a:cubicBezTo>
                    <a:cubicBezTo>
                      <a:pt x="2" y="1"/>
                      <a:pt x="3" y="1"/>
                      <a:pt x="4" y="0"/>
                    </a:cubicBezTo>
                    <a:cubicBezTo>
                      <a:pt x="5" y="0"/>
                      <a:pt x="6" y="0"/>
                      <a:pt x="7" y="0"/>
                    </a:cubicBezTo>
                    <a:cubicBezTo>
                      <a:pt x="8" y="0"/>
                      <a:pt x="9" y="0"/>
                      <a:pt x="10" y="1"/>
                    </a:cubicBezTo>
                    <a:cubicBezTo>
                      <a:pt x="11" y="1"/>
                      <a:pt x="11" y="2"/>
                      <a:pt x="12" y="3"/>
                    </a:cubicBezTo>
                    <a:cubicBezTo>
                      <a:pt x="12" y="3"/>
                      <a:pt x="12" y="4"/>
                      <a:pt x="12" y="5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2" y="12"/>
                      <a:pt x="12" y="12"/>
                      <a:pt x="12" y="12"/>
                    </a:cubicBezTo>
                    <a:cubicBezTo>
                      <a:pt x="12" y="12"/>
                      <a:pt x="12" y="12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3" y="13"/>
                      <a:pt x="13" y="12"/>
                      <a:pt x="13" y="1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3" y="13"/>
                      <a:pt x="13" y="14"/>
                      <a:pt x="12" y="14"/>
                    </a:cubicBezTo>
                    <a:cubicBezTo>
                      <a:pt x="12" y="14"/>
                      <a:pt x="11" y="15"/>
                      <a:pt x="10" y="15"/>
                    </a:cubicBezTo>
                    <a:cubicBezTo>
                      <a:pt x="9" y="15"/>
                      <a:pt x="9" y="14"/>
                      <a:pt x="8" y="14"/>
                    </a:cubicBezTo>
                    <a:cubicBezTo>
                      <a:pt x="8" y="14"/>
                      <a:pt x="8" y="13"/>
                      <a:pt x="8" y="12"/>
                    </a:cubicBezTo>
                    <a:close/>
                    <a:moveTo>
                      <a:pt x="8" y="11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6" y="7"/>
                      <a:pt x="5" y="8"/>
                      <a:pt x="5" y="9"/>
                    </a:cubicBezTo>
                    <a:cubicBezTo>
                      <a:pt x="4" y="9"/>
                      <a:pt x="4" y="10"/>
                      <a:pt x="4" y="10"/>
                    </a:cubicBezTo>
                    <a:cubicBezTo>
                      <a:pt x="4" y="11"/>
                      <a:pt x="4" y="11"/>
                      <a:pt x="5" y="12"/>
                    </a:cubicBezTo>
                    <a:cubicBezTo>
                      <a:pt x="5" y="12"/>
                      <a:pt x="5" y="12"/>
                      <a:pt x="6" y="12"/>
                    </a:cubicBezTo>
                    <a:cubicBezTo>
                      <a:pt x="6" y="12"/>
                      <a:pt x="7" y="12"/>
                      <a:pt x="8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3" name="Freeform 202"/>
              <p:cNvSpPr>
                <a:spLocks/>
              </p:cNvSpPr>
              <p:nvPr/>
            </p:nvSpPr>
            <p:spPr bwMode="auto">
              <a:xfrm>
                <a:off x="3585369" y="2806651"/>
                <a:ext cx="79375" cy="227013"/>
              </a:xfrm>
              <a:custGeom>
                <a:avLst/>
                <a:gdLst>
                  <a:gd name="T0" fmla="*/ 6 w 7"/>
                  <a:gd name="T1" fmla="*/ 0 h 20"/>
                  <a:gd name="T2" fmla="*/ 6 w 7"/>
                  <a:gd name="T3" fmla="*/ 17 h 20"/>
                  <a:gd name="T4" fmla="*/ 6 w 7"/>
                  <a:gd name="T5" fmla="*/ 19 h 20"/>
                  <a:gd name="T6" fmla="*/ 7 w 7"/>
                  <a:gd name="T7" fmla="*/ 20 h 20"/>
                  <a:gd name="T8" fmla="*/ 7 w 7"/>
                  <a:gd name="T9" fmla="*/ 20 h 20"/>
                  <a:gd name="T10" fmla="*/ 0 w 7"/>
                  <a:gd name="T11" fmla="*/ 20 h 20"/>
                  <a:gd name="T12" fmla="*/ 0 w 7"/>
                  <a:gd name="T13" fmla="*/ 20 h 20"/>
                  <a:gd name="T14" fmla="*/ 1 w 7"/>
                  <a:gd name="T15" fmla="*/ 19 h 20"/>
                  <a:gd name="T16" fmla="*/ 2 w 7"/>
                  <a:gd name="T17" fmla="*/ 17 h 20"/>
                  <a:gd name="T18" fmla="*/ 2 w 7"/>
                  <a:gd name="T19" fmla="*/ 3 h 20"/>
                  <a:gd name="T20" fmla="*/ 1 w 7"/>
                  <a:gd name="T21" fmla="*/ 1 h 20"/>
                  <a:gd name="T22" fmla="*/ 0 w 7"/>
                  <a:gd name="T23" fmla="*/ 1 h 20"/>
                  <a:gd name="T24" fmla="*/ 0 w 7"/>
                  <a:gd name="T25" fmla="*/ 0 h 20"/>
                  <a:gd name="T26" fmla="*/ 6 w 7"/>
                  <a:gd name="T27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" h="20">
                    <a:moveTo>
                      <a:pt x="6" y="0"/>
                    </a:moveTo>
                    <a:cubicBezTo>
                      <a:pt x="6" y="17"/>
                      <a:pt x="6" y="17"/>
                      <a:pt x="6" y="17"/>
                    </a:cubicBezTo>
                    <a:cubicBezTo>
                      <a:pt x="6" y="18"/>
                      <a:pt x="6" y="19"/>
                      <a:pt x="6" y="19"/>
                    </a:cubicBezTo>
                    <a:cubicBezTo>
                      <a:pt x="6" y="20"/>
                      <a:pt x="7" y="20"/>
                      <a:pt x="7" y="20"/>
                    </a:cubicBezTo>
                    <a:cubicBezTo>
                      <a:pt x="7" y="20"/>
                      <a:pt x="7" y="20"/>
                      <a:pt x="7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1" y="20"/>
                      <a:pt x="1" y="19"/>
                    </a:cubicBezTo>
                    <a:cubicBezTo>
                      <a:pt x="1" y="19"/>
                      <a:pt x="2" y="18"/>
                      <a:pt x="2" y="17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4" name="Freeform 203"/>
              <p:cNvSpPr>
                <a:spLocks noEditPoints="1"/>
              </p:cNvSpPr>
              <p:nvPr/>
            </p:nvSpPr>
            <p:spPr bwMode="auto">
              <a:xfrm>
                <a:off x="3675856" y="2806651"/>
                <a:ext cx="90488" cy="227013"/>
              </a:xfrm>
              <a:custGeom>
                <a:avLst/>
                <a:gdLst>
                  <a:gd name="T0" fmla="*/ 4 w 8"/>
                  <a:gd name="T1" fmla="*/ 0 h 20"/>
                  <a:gd name="T2" fmla="*/ 6 w 8"/>
                  <a:gd name="T3" fmla="*/ 0 h 20"/>
                  <a:gd name="T4" fmla="*/ 7 w 8"/>
                  <a:gd name="T5" fmla="*/ 2 h 20"/>
                  <a:gd name="T6" fmla="*/ 6 w 8"/>
                  <a:gd name="T7" fmla="*/ 3 h 20"/>
                  <a:gd name="T8" fmla="*/ 4 w 8"/>
                  <a:gd name="T9" fmla="*/ 4 h 20"/>
                  <a:gd name="T10" fmla="*/ 3 w 8"/>
                  <a:gd name="T11" fmla="*/ 3 h 20"/>
                  <a:gd name="T12" fmla="*/ 2 w 8"/>
                  <a:gd name="T13" fmla="*/ 2 h 20"/>
                  <a:gd name="T14" fmla="*/ 3 w 8"/>
                  <a:gd name="T15" fmla="*/ 0 h 20"/>
                  <a:gd name="T16" fmla="*/ 4 w 8"/>
                  <a:gd name="T17" fmla="*/ 0 h 20"/>
                  <a:gd name="T18" fmla="*/ 6 w 8"/>
                  <a:gd name="T19" fmla="*/ 6 h 20"/>
                  <a:gd name="T20" fmla="*/ 6 w 8"/>
                  <a:gd name="T21" fmla="*/ 17 h 20"/>
                  <a:gd name="T22" fmla="*/ 7 w 8"/>
                  <a:gd name="T23" fmla="*/ 19 h 20"/>
                  <a:gd name="T24" fmla="*/ 8 w 8"/>
                  <a:gd name="T25" fmla="*/ 20 h 20"/>
                  <a:gd name="T26" fmla="*/ 8 w 8"/>
                  <a:gd name="T27" fmla="*/ 20 h 20"/>
                  <a:gd name="T28" fmla="*/ 0 w 8"/>
                  <a:gd name="T29" fmla="*/ 20 h 20"/>
                  <a:gd name="T30" fmla="*/ 0 w 8"/>
                  <a:gd name="T31" fmla="*/ 20 h 20"/>
                  <a:gd name="T32" fmla="*/ 2 w 8"/>
                  <a:gd name="T33" fmla="*/ 19 h 20"/>
                  <a:gd name="T34" fmla="*/ 2 w 8"/>
                  <a:gd name="T35" fmla="*/ 17 h 20"/>
                  <a:gd name="T36" fmla="*/ 2 w 8"/>
                  <a:gd name="T37" fmla="*/ 9 h 20"/>
                  <a:gd name="T38" fmla="*/ 2 w 8"/>
                  <a:gd name="T39" fmla="*/ 7 h 20"/>
                  <a:gd name="T40" fmla="*/ 0 w 8"/>
                  <a:gd name="T41" fmla="*/ 7 h 20"/>
                  <a:gd name="T42" fmla="*/ 0 w 8"/>
                  <a:gd name="T43" fmla="*/ 6 h 20"/>
                  <a:gd name="T44" fmla="*/ 6 w 8"/>
                  <a:gd name="T45" fmla="*/ 6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8" h="20">
                    <a:moveTo>
                      <a:pt x="4" y="0"/>
                    </a:moveTo>
                    <a:cubicBezTo>
                      <a:pt x="5" y="0"/>
                      <a:pt x="5" y="0"/>
                      <a:pt x="6" y="0"/>
                    </a:cubicBezTo>
                    <a:cubicBezTo>
                      <a:pt x="6" y="1"/>
                      <a:pt x="7" y="1"/>
                      <a:pt x="7" y="2"/>
                    </a:cubicBezTo>
                    <a:cubicBezTo>
                      <a:pt x="7" y="2"/>
                      <a:pt x="6" y="3"/>
                      <a:pt x="6" y="3"/>
                    </a:cubicBezTo>
                    <a:cubicBezTo>
                      <a:pt x="5" y="4"/>
                      <a:pt x="5" y="4"/>
                      <a:pt x="4" y="4"/>
                    </a:cubicBezTo>
                    <a:cubicBezTo>
                      <a:pt x="4" y="4"/>
                      <a:pt x="3" y="4"/>
                      <a:pt x="3" y="3"/>
                    </a:cubicBezTo>
                    <a:cubicBezTo>
                      <a:pt x="2" y="3"/>
                      <a:pt x="2" y="2"/>
                      <a:pt x="2" y="2"/>
                    </a:cubicBezTo>
                    <a:cubicBezTo>
                      <a:pt x="2" y="1"/>
                      <a:pt x="2" y="1"/>
                      <a:pt x="3" y="0"/>
                    </a:cubicBezTo>
                    <a:cubicBezTo>
                      <a:pt x="3" y="0"/>
                      <a:pt x="4" y="0"/>
                      <a:pt x="4" y="0"/>
                    </a:cubicBezTo>
                    <a:close/>
                    <a:moveTo>
                      <a:pt x="6" y="6"/>
                    </a:moveTo>
                    <a:cubicBezTo>
                      <a:pt x="6" y="17"/>
                      <a:pt x="6" y="17"/>
                      <a:pt x="6" y="17"/>
                    </a:cubicBezTo>
                    <a:cubicBezTo>
                      <a:pt x="6" y="18"/>
                      <a:pt x="6" y="19"/>
                      <a:pt x="7" y="19"/>
                    </a:cubicBezTo>
                    <a:cubicBezTo>
                      <a:pt x="7" y="20"/>
                      <a:pt x="7" y="20"/>
                      <a:pt x="8" y="20"/>
                    </a:cubicBezTo>
                    <a:cubicBezTo>
                      <a:pt x="8" y="20"/>
                      <a:pt x="8" y="20"/>
                      <a:pt x="8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1" y="20"/>
                      <a:pt x="1" y="20"/>
                      <a:pt x="2" y="19"/>
                    </a:cubicBezTo>
                    <a:cubicBezTo>
                      <a:pt x="2" y="19"/>
                      <a:pt x="2" y="18"/>
                      <a:pt x="2" y="17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8"/>
                      <a:pt x="2" y="8"/>
                      <a:pt x="2" y="7"/>
                    </a:cubicBezTo>
                    <a:cubicBezTo>
                      <a:pt x="2" y="7"/>
                      <a:pt x="1" y="7"/>
                      <a:pt x="0" y="7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6" y="6"/>
                      <a:pt x="6" y="6"/>
                      <a:pt x="6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5" name="Freeform 204"/>
              <p:cNvSpPr>
                <a:spLocks noEditPoints="1"/>
              </p:cNvSpPr>
              <p:nvPr/>
            </p:nvSpPr>
            <p:spPr bwMode="auto">
              <a:xfrm>
                <a:off x="3777456" y="2874913"/>
                <a:ext cx="146050" cy="169863"/>
              </a:xfrm>
              <a:custGeom>
                <a:avLst/>
                <a:gdLst>
                  <a:gd name="T0" fmla="*/ 7 w 13"/>
                  <a:gd name="T1" fmla="*/ 12 h 15"/>
                  <a:gd name="T2" fmla="*/ 3 w 13"/>
                  <a:gd name="T3" fmla="*/ 15 h 15"/>
                  <a:gd name="T4" fmla="*/ 1 w 13"/>
                  <a:gd name="T5" fmla="*/ 14 h 15"/>
                  <a:gd name="T6" fmla="*/ 0 w 13"/>
                  <a:gd name="T7" fmla="*/ 12 h 15"/>
                  <a:gd name="T8" fmla="*/ 1 w 13"/>
                  <a:gd name="T9" fmla="*/ 9 h 15"/>
                  <a:gd name="T10" fmla="*/ 7 w 13"/>
                  <a:gd name="T11" fmla="*/ 5 h 15"/>
                  <a:gd name="T12" fmla="*/ 7 w 13"/>
                  <a:gd name="T13" fmla="*/ 4 h 15"/>
                  <a:gd name="T14" fmla="*/ 7 w 13"/>
                  <a:gd name="T15" fmla="*/ 2 h 15"/>
                  <a:gd name="T16" fmla="*/ 6 w 13"/>
                  <a:gd name="T17" fmla="*/ 1 h 15"/>
                  <a:gd name="T18" fmla="*/ 5 w 13"/>
                  <a:gd name="T19" fmla="*/ 1 h 15"/>
                  <a:gd name="T20" fmla="*/ 4 w 13"/>
                  <a:gd name="T21" fmla="*/ 1 h 15"/>
                  <a:gd name="T22" fmla="*/ 3 w 13"/>
                  <a:gd name="T23" fmla="*/ 2 h 15"/>
                  <a:gd name="T24" fmla="*/ 4 w 13"/>
                  <a:gd name="T25" fmla="*/ 3 h 15"/>
                  <a:gd name="T26" fmla="*/ 4 w 13"/>
                  <a:gd name="T27" fmla="*/ 4 h 15"/>
                  <a:gd name="T28" fmla="*/ 4 w 13"/>
                  <a:gd name="T29" fmla="*/ 5 h 15"/>
                  <a:gd name="T30" fmla="*/ 2 w 13"/>
                  <a:gd name="T31" fmla="*/ 6 h 15"/>
                  <a:gd name="T32" fmla="*/ 1 w 13"/>
                  <a:gd name="T33" fmla="*/ 5 h 15"/>
                  <a:gd name="T34" fmla="*/ 0 w 13"/>
                  <a:gd name="T35" fmla="*/ 4 h 15"/>
                  <a:gd name="T36" fmla="*/ 1 w 13"/>
                  <a:gd name="T37" fmla="*/ 2 h 15"/>
                  <a:gd name="T38" fmla="*/ 3 w 13"/>
                  <a:gd name="T39" fmla="*/ 0 h 15"/>
                  <a:gd name="T40" fmla="*/ 6 w 13"/>
                  <a:gd name="T41" fmla="*/ 0 h 15"/>
                  <a:gd name="T42" fmla="*/ 10 w 13"/>
                  <a:gd name="T43" fmla="*/ 1 h 15"/>
                  <a:gd name="T44" fmla="*/ 11 w 13"/>
                  <a:gd name="T45" fmla="*/ 3 h 15"/>
                  <a:gd name="T46" fmla="*/ 11 w 13"/>
                  <a:gd name="T47" fmla="*/ 5 h 15"/>
                  <a:gd name="T48" fmla="*/ 11 w 13"/>
                  <a:gd name="T49" fmla="*/ 11 h 15"/>
                  <a:gd name="T50" fmla="*/ 11 w 13"/>
                  <a:gd name="T51" fmla="*/ 12 h 15"/>
                  <a:gd name="T52" fmla="*/ 12 w 13"/>
                  <a:gd name="T53" fmla="*/ 13 h 15"/>
                  <a:gd name="T54" fmla="*/ 12 w 13"/>
                  <a:gd name="T55" fmla="*/ 13 h 15"/>
                  <a:gd name="T56" fmla="*/ 13 w 13"/>
                  <a:gd name="T57" fmla="*/ 12 h 15"/>
                  <a:gd name="T58" fmla="*/ 13 w 13"/>
                  <a:gd name="T59" fmla="*/ 12 h 15"/>
                  <a:gd name="T60" fmla="*/ 12 w 13"/>
                  <a:gd name="T61" fmla="*/ 14 h 15"/>
                  <a:gd name="T62" fmla="*/ 10 w 13"/>
                  <a:gd name="T63" fmla="*/ 15 h 15"/>
                  <a:gd name="T64" fmla="*/ 8 w 13"/>
                  <a:gd name="T65" fmla="*/ 14 h 15"/>
                  <a:gd name="T66" fmla="*/ 7 w 13"/>
                  <a:gd name="T67" fmla="*/ 12 h 15"/>
                  <a:gd name="T68" fmla="*/ 7 w 13"/>
                  <a:gd name="T69" fmla="*/ 11 h 15"/>
                  <a:gd name="T70" fmla="*/ 7 w 13"/>
                  <a:gd name="T71" fmla="*/ 6 h 15"/>
                  <a:gd name="T72" fmla="*/ 4 w 13"/>
                  <a:gd name="T73" fmla="*/ 9 h 15"/>
                  <a:gd name="T74" fmla="*/ 4 w 13"/>
                  <a:gd name="T75" fmla="*/ 10 h 15"/>
                  <a:gd name="T76" fmla="*/ 4 w 13"/>
                  <a:gd name="T77" fmla="*/ 12 h 15"/>
                  <a:gd name="T78" fmla="*/ 5 w 13"/>
                  <a:gd name="T79" fmla="*/ 12 h 15"/>
                  <a:gd name="T80" fmla="*/ 7 w 13"/>
                  <a:gd name="T81" fmla="*/ 1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13" h="15">
                    <a:moveTo>
                      <a:pt x="7" y="12"/>
                    </a:moveTo>
                    <a:cubicBezTo>
                      <a:pt x="5" y="14"/>
                      <a:pt x="4" y="15"/>
                      <a:pt x="3" y="15"/>
                    </a:cubicBezTo>
                    <a:cubicBezTo>
                      <a:pt x="2" y="15"/>
                      <a:pt x="1" y="14"/>
                      <a:pt x="1" y="14"/>
                    </a:cubicBezTo>
                    <a:cubicBezTo>
                      <a:pt x="0" y="13"/>
                      <a:pt x="0" y="13"/>
                      <a:pt x="0" y="12"/>
                    </a:cubicBezTo>
                    <a:cubicBezTo>
                      <a:pt x="0" y="11"/>
                      <a:pt x="0" y="10"/>
                      <a:pt x="1" y="9"/>
                    </a:cubicBezTo>
                    <a:cubicBezTo>
                      <a:pt x="2" y="8"/>
                      <a:pt x="4" y="7"/>
                      <a:pt x="7" y="5"/>
                    </a:cubicBezTo>
                    <a:cubicBezTo>
                      <a:pt x="7" y="4"/>
                      <a:pt x="7" y="4"/>
                      <a:pt x="7" y="4"/>
                    </a:cubicBezTo>
                    <a:cubicBezTo>
                      <a:pt x="7" y="3"/>
                      <a:pt x="7" y="2"/>
                      <a:pt x="7" y="2"/>
                    </a:cubicBezTo>
                    <a:cubicBezTo>
                      <a:pt x="7" y="2"/>
                      <a:pt x="7" y="2"/>
                      <a:pt x="6" y="1"/>
                    </a:cubicBezTo>
                    <a:cubicBezTo>
                      <a:pt x="6" y="1"/>
                      <a:pt x="6" y="1"/>
                      <a:pt x="5" y="1"/>
                    </a:cubicBezTo>
                    <a:cubicBezTo>
                      <a:pt x="5" y="1"/>
                      <a:pt x="4" y="1"/>
                      <a:pt x="4" y="1"/>
                    </a:cubicBezTo>
                    <a:cubicBezTo>
                      <a:pt x="3" y="2"/>
                      <a:pt x="3" y="2"/>
                      <a:pt x="3" y="2"/>
                    </a:cubicBezTo>
                    <a:cubicBezTo>
                      <a:pt x="3" y="2"/>
                      <a:pt x="3" y="3"/>
                      <a:pt x="4" y="3"/>
                    </a:cubicBezTo>
                    <a:cubicBezTo>
                      <a:pt x="4" y="3"/>
                      <a:pt x="4" y="4"/>
                      <a:pt x="4" y="4"/>
                    </a:cubicBezTo>
                    <a:cubicBezTo>
                      <a:pt x="4" y="5"/>
                      <a:pt x="4" y="5"/>
                      <a:pt x="4" y="5"/>
                    </a:cubicBezTo>
                    <a:cubicBezTo>
                      <a:pt x="3" y="6"/>
                      <a:pt x="3" y="6"/>
                      <a:pt x="2" y="6"/>
                    </a:cubicBezTo>
                    <a:cubicBezTo>
                      <a:pt x="2" y="6"/>
                      <a:pt x="1" y="6"/>
                      <a:pt x="1" y="5"/>
                    </a:cubicBezTo>
                    <a:cubicBezTo>
                      <a:pt x="0" y="5"/>
                      <a:pt x="0" y="5"/>
                      <a:pt x="0" y="4"/>
                    </a:cubicBezTo>
                    <a:cubicBezTo>
                      <a:pt x="0" y="3"/>
                      <a:pt x="0" y="3"/>
                      <a:pt x="1" y="2"/>
                    </a:cubicBezTo>
                    <a:cubicBezTo>
                      <a:pt x="1" y="1"/>
                      <a:pt x="2" y="1"/>
                      <a:pt x="3" y="0"/>
                    </a:cubicBezTo>
                    <a:cubicBezTo>
                      <a:pt x="4" y="0"/>
                      <a:pt x="5" y="0"/>
                      <a:pt x="6" y="0"/>
                    </a:cubicBezTo>
                    <a:cubicBezTo>
                      <a:pt x="8" y="0"/>
                      <a:pt x="9" y="0"/>
                      <a:pt x="10" y="1"/>
                    </a:cubicBezTo>
                    <a:cubicBezTo>
                      <a:pt x="10" y="1"/>
                      <a:pt x="11" y="2"/>
                      <a:pt x="11" y="3"/>
                    </a:cubicBezTo>
                    <a:cubicBezTo>
                      <a:pt x="11" y="3"/>
                      <a:pt x="11" y="4"/>
                      <a:pt x="11" y="5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12"/>
                      <a:pt x="11" y="12"/>
                      <a:pt x="11" y="12"/>
                    </a:cubicBezTo>
                    <a:cubicBezTo>
                      <a:pt x="12" y="12"/>
                      <a:pt x="12" y="12"/>
                      <a:pt x="12" y="13"/>
                    </a:cubicBezTo>
                    <a:cubicBezTo>
                      <a:pt x="12" y="13"/>
                      <a:pt x="12" y="13"/>
                      <a:pt x="12" y="13"/>
                    </a:cubicBezTo>
                    <a:cubicBezTo>
                      <a:pt x="12" y="13"/>
                      <a:pt x="13" y="12"/>
                      <a:pt x="13" y="12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3" y="13"/>
                      <a:pt x="12" y="14"/>
                      <a:pt x="12" y="14"/>
                    </a:cubicBezTo>
                    <a:cubicBezTo>
                      <a:pt x="11" y="14"/>
                      <a:pt x="11" y="15"/>
                      <a:pt x="10" y="15"/>
                    </a:cubicBezTo>
                    <a:cubicBezTo>
                      <a:pt x="9" y="15"/>
                      <a:pt x="8" y="14"/>
                      <a:pt x="8" y="14"/>
                    </a:cubicBezTo>
                    <a:cubicBezTo>
                      <a:pt x="8" y="14"/>
                      <a:pt x="7" y="13"/>
                      <a:pt x="7" y="12"/>
                    </a:cubicBezTo>
                    <a:close/>
                    <a:moveTo>
                      <a:pt x="7" y="11"/>
                    </a:moveTo>
                    <a:cubicBezTo>
                      <a:pt x="7" y="6"/>
                      <a:pt x="7" y="6"/>
                      <a:pt x="7" y="6"/>
                    </a:cubicBezTo>
                    <a:cubicBezTo>
                      <a:pt x="6" y="7"/>
                      <a:pt x="5" y="8"/>
                      <a:pt x="4" y="9"/>
                    </a:cubicBezTo>
                    <a:cubicBezTo>
                      <a:pt x="4" y="9"/>
                      <a:pt x="4" y="10"/>
                      <a:pt x="4" y="10"/>
                    </a:cubicBezTo>
                    <a:cubicBezTo>
                      <a:pt x="4" y="11"/>
                      <a:pt x="4" y="11"/>
                      <a:pt x="4" y="12"/>
                    </a:cubicBezTo>
                    <a:cubicBezTo>
                      <a:pt x="5" y="12"/>
                      <a:pt x="5" y="12"/>
                      <a:pt x="5" y="12"/>
                    </a:cubicBezTo>
                    <a:cubicBezTo>
                      <a:pt x="6" y="12"/>
                      <a:pt x="7" y="12"/>
                      <a:pt x="7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76" name="Freeform 206"/>
              <p:cNvSpPr>
                <a:spLocks/>
              </p:cNvSpPr>
              <p:nvPr/>
            </p:nvSpPr>
            <p:spPr bwMode="auto">
              <a:xfrm>
                <a:off x="3934619" y="2874913"/>
                <a:ext cx="169863" cy="158750"/>
              </a:xfrm>
              <a:custGeom>
                <a:avLst/>
                <a:gdLst>
                  <a:gd name="T0" fmla="*/ 5 w 15"/>
                  <a:gd name="T1" fmla="*/ 0 h 14"/>
                  <a:gd name="T2" fmla="*/ 5 w 15"/>
                  <a:gd name="T3" fmla="*/ 2 h 14"/>
                  <a:gd name="T4" fmla="*/ 7 w 15"/>
                  <a:gd name="T5" fmla="*/ 0 h 14"/>
                  <a:gd name="T6" fmla="*/ 10 w 15"/>
                  <a:gd name="T7" fmla="*/ 0 h 14"/>
                  <a:gd name="T8" fmla="*/ 12 w 15"/>
                  <a:gd name="T9" fmla="*/ 1 h 14"/>
                  <a:gd name="T10" fmla="*/ 13 w 15"/>
                  <a:gd name="T11" fmla="*/ 3 h 14"/>
                  <a:gd name="T12" fmla="*/ 13 w 15"/>
                  <a:gd name="T13" fmla="*/ 6 h 14"/>
                  <a:gd name="T14" fmla="*/ 13 w 15"/>
                  <a:gd name="T15" fmla="*/ 11 h 14"/>
                  <a:gd name="T16" fmla="*/ 14 w 15"/>
                  <a:gd name="T17" fmla="*/ 13 h 14"/>
                  <a:gd name="T18" fmla="*/ 15 w 15"/>
                  <a:gd name="T19" fmla="*/ 14 h 14"/>
                  <a:gd name="T20" fmla="*/ 15 w 15"/>
                  <a:gd name="T21" fmla="*/ 14 h 14"/>
                  <a:gd name="T22" fmla="*/ 8 w 15"/>
                  <a:gd name="T23" fmla="*/ 14 h 14"/>
                  <a:gd name="T24" fmla="*/ 8 w 15"/>
                  <a:gd name="T25" fmla="*/ 14 h 14"/>
                  <a:gd name="T26" fmla="*/ 9 w 15"/>
                  <a:gd name="T27" fmla="*/ 13 h 14"/>
                  <a:gd name="T28" fmla="*/ 9 w 15"/>
                  <a:gd name="T29" fmla="*/ 11 h 14"/>
                  <a:gd name="T30" fmla="*/ 9 w 15"/>
                  <a:gd name="T31" fmla="*/ 5 h 14"/>
                  <a:gd name="T32" fmla="*/ 9 w 15"/>
                  <a:gd name="T33" fmla="*/ 3 h 14"/>
                  <a:gd name="T34" fmla="*/ 8 w 15"/>
                  <a:gd name="T35" fmla="*/ 2 h 14"/>
                  <a:gd name="T36" fmla="*/ 8 w 15"/>
                  <a:gd name="T37" fmla="*/ 2 h 14"/>
                  <a:gd name="T38" fmla="*/ 5 w 15"/>
                  <a:gd name="T39" fmla="*/ 4 h 14"/>
                  <a:gd name="T40" fmla="*/ 5 w 15"/>
                  <a:gd name="T41" fmla="*/ 11 h 14"/>
                  <a:gd name="T42" fmla="*/ 6 w 15"/>
                  <a:gd name="T43" fmla="*/ 13 h 14"/>
                  <a:gd name="T44" fmla="*/ 7 w 15"/>
                  <a:gd name="T45" fmla="*/ 14 h 14"/>
                  <a:gd name="T46" fmla="*/ 7 w 15"/>
                  <a:gd name="T47" fmla="*/ 14 h 14"/>
                  <a:gd name="T48" fmla="*/ 0 w 15"/>
                  <a:gd name="T49" fmla="*/ 14 h 14"/>
                  <a:gd name="T50" fmla="*/ 0 w 15"/>
                  <a:gd name="T51" fmla="*/ 14 h 14"/>
                  <a:gd name="T52" fmla="*/ 1 w 15"/>
                  <a:gd name="T53" fmla="*/ 13 h 14"/>
                  <a:gd name="T54" fmla="*/ 1 w 15"/>
                  <a:gd name="T55" fmla="*/ 11 h 14"/>
                  <a:gd name="T56" fmla="*/ 1 w 15"/>
                  <a:gd name="T57" fmla="*/ 3 h 14"/>
                  <a:gd name="T58" fmla="*/ 1 w 15"/>
                  <a:gd name="T59" fmla="*/ 1 h 14"/>
                  <a:gd name="T60" fmla="*/ 0 w 15"/>
                  <a:gd name="T61" fmla="*/ 1 h 14"/>
                  <a:gd name="T62" fmla="*/ 0 w 15"/>
                  <a:gd name="T63" fmla="*/ 0 h 14"/>
                  <a:gd name="T64" fmla="*/ 5 w 15"/>
                  <a:gd name="T6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" h="14">
                    <a:moveTo>
                      <a:pt x="5" y="0"/>
                    </a:moveTo>
                    <a:cubicBezTo>
                      <a:pt x="5" y="2"/>
                      <a:pt x="5" y="2"/>
                      <a:pt x="5" y="2"/>
                    </a:cubicBezTo>
                    <a:cubicBezTo>
                      <a:pt x="6" y="1"/>
                      <a:pt x="7" y="1"/>
                      <a:pt x="7" y="0"/>
                    </a:cubicBezTo>
                    <a:cubicBezTo>
                      <a:pt x="8" y="0"/>
                      <a:pt x="9" y="0"/>
                      <a:pt x="10" y="0"/>
                    </a:cubicBezTo>
                    <a:cubicBezTo>
                      <a:pt x="10" y="0"/>
                      <a:pt x="11" y="0"/>
                      <a:pt x="12" y="1"/>
                    </a:cubicBezTo>
                    <a:cubicBezTo>
                      <a:pt x="12" y="1"/>
                      <a:pt x="13" y="2"/>
                      <a:pt x="13" y="3"/>
                    </a:cubicBezTo>
                    <a:cubicBezTo>
                      <a:pt x="13" y="3"/>
                      <a:pt x="13" y="4"/>
                      <a:pt x="13" y="6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2"/>
                      <a:pt x="13" y="13"/>
                      <a:pt x="14" y="13"/>
                    </a:cubicBezTo>
                    <a:cubicBezTo>
                      <a:pt x="14" y="14"/>
                      <a:pt x="14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8" y="14"/>
                      <a:pt x="9" y="14"/>
                      <a:pt x="9" y="13"/>
                    </a:cubicBezTo>
                    <a:cubicBezTo>
                      <a:pt x="9" y="13"/>
                      <a:pt x="9" y="12"/>
                      <a:pt x="9" y="11"/>
                    </a:cubicBezTo>
                    <a:cubicBezTo>
                      <a:pt x="9" y="5"/>
                      <a:pt x="9" y="5"/>
                      <a:pt x="9" y="5"/>
                    </a:cubicBezTo>
                    <a:cubicBezTo>
                      <a:pt x="9" y="4"/>
                      <a:pt x="9" y="3"/>
                      <a:pt x="9" y="3"/>
                    </a:cubicBezTo>
                    <a:cubicBezTo>
                      <a:pt x="9" y="3"/>
                      <a:pt x="9" y="2"/>
                      <a:pt x="8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7" y="2"/>
                      <a:pt x="6" y="3"/>
                      <a:pt x="5" y="4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2"/>
                      <a:pt x="5" y="13"/>
                      <a:pt x="6" y="13"/>
                    </a:cubicBezTo>
                    <a:cubicBezTo>
                      <a:pt x="6" y="14"/>
                      <a:pt x="6" y="14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1" y="14"/>
                      <a:pt x="1" y="13"/>
                    </a:cubicBezTo>
                    <a:cubicBezTo>
                      <a:pt x="1" y="13"/>
                      <a:pt x="1" y="12"/>
                      <a:pt x="1" y="1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1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5" y="0"/>
                      <a:pt x="5" y="0"/>
                      <a:pt x="5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86" name="Freeform 207"/>
              <p:cNvSpPr>
                <a:spLocks/>
              </p:cNvSpPr>
              <p:nvPr/>
            </p:nvSpPr>
            <p:spPr bwMode="auto">
              <a:xfrm>
                <a:off x="4182269" y="2806651"/>
                <a:ext cx="260350" cy="238125"/>
              </a:xfrm>
              <a:custGeom>
                <a:avLst/>
                <a:gdLst>
                  <a:gd name="T0" fmla="*/ 20 w 23"/>
                  <a:gd name="T1" fmla="*/ 0 h 21"/>
                  <a:gd name="T2" fmla="*/ 20 w 23"/>
                  <a:gd name="T3" fmla="*/ 7 h 21"/>
                  <a:gd name="T4" fmla="*/ 20 w 23"/>
                  <a:gd name="T5" fmla="*/ 7 h 21"/>
                  <a:gd name="T6" fmla="*/ 17 w 23"/>
                  <a:gd name="T7" fmla="*/ 2 h 21"/>
                  <a:gd name="T8" fmla="*/ 12 w 23"/>
                  <a:gd name="T9" fmla="*/ 1 h 21"/>
                  <a:gd name="T10" fmla="*/ 9 w 23"/>
                  <a:gd name="T11" fmla="*/ 2 h 21"/>
                  <a:gd name="T12" fmla="*/ 7 w 23"/>
                  <a:gd name="T13" fmla="*/ 6 h 21"/>
                  <a:gd name="T14" fmla="*/ 6 w 23"/>
                  <a:gd name="T15" fmla="*/ 10 h 21"/>
                  <a:gd name="T16" fmla="*/ 7 w 23"/>
                  <a:gd name="T17" fmla="*/ 15 h 21"/>
                  <a:gd name="T18" fmla="*/ 9 w 23"/>
                  <a:gd name="T19" fmla="*/ 19 h 21"/>
                  <a:gd name="T20" fmla="*/ 12 w 23"/>
                  <a:gd name="T21" fmla="*/ 20 h 21"/>
                  <a:gd name="T22" fmla="*/ 14 w 23"/>
                  <a:gd name="T23" fmla="*/ 20 h 21"/>
                  <a:gd name="T24" fmla="*/ 16 w 23"/>
                  <a:gd name="T25" fmla="*/ 19 h 21"/>
                  <a:gd name="T26" fmla="*/ 16 w 23"/>
                  <a:gd name="T27" fmla="*/ 15 h 21"/>
                  <a:gd name="T28" fmla="*/ 15 w 23"/>
                  <a:gd name="T29" fmla="*/ 13 h 21"/>
                  <a:gd name="T30" fmla="*/ 15 w 23"/>
                  <a:gd name="T31" fmla="*/ 13 h 21"/>
                  <a:gd name="T32" fmla="*/ 13 w 23"/>
                  <a:gd name="T33" fmla="*/ 12 h 21"/>
                  <a:gd name="T34" fmla="*/ 13 w 23"/>
                  <a:gd name="T35" fmla="*/ 12 h 21"/>
                  <a:gd name="T36" fmla="*/ 13 w 23"/>
                  <a:gd name="T37" fmla="*/ 12 h 21"/>
                  <a:gd name="T38" fmla="*/ 23 w 23"/>
                  <a:gd name="T39" fmla="*/ 12 h 21"/>
                  <a:gd name="T40" fmla="*/ 23 w 23"/>
                  <a:gd name="T41" fmla="*/ 12 h 21"/>
                  <a:gd name="T42" fmla="*/ 21 w 23"/>
                  <a:gd name="T43" fmla="*/ 13 h 21"/>
                  <a:gd name="T44" fmla="*/ 21 w 23"/>
                  <a:gd name="T45" fmla="*/ 13 h 21"/>
                  <a:gd name="T46" fmla="*/ 20 w 23"/>
                  <a:gd name="T47" fmla="*/ 15 h 21"/>
                  <a:gd name="T48" fmla="*/ 20 w 23"/>
                  <a:gd name="T49" fmla="*/ 19 h 21"/>
                  <a:gd name="T50" fmla="*/ 16 w 23"/>
                  <a:gd name="T51" fmla="*/ 20 h 21"/>
                  <a:gd name="T52" fmla="*/ 12 w 23"/>
                  <a:gd name="T53" fmla="*/ 21 h 21"/>
                  <a:gd name="T54" fmla="*/ 7 w 23"/>
                  <a:gd name="T55" fmla="*/ 20 h 21"/>
                  <a:gd name="T56" fmla="*/ 4 w 23"/>
                  <a:gd name="T57" fmla="*/ 18 h 21"/>
                  <a:gd name="T58" fmla="*/ 2 w 23"/>
                  <a:gd name="T59" fmla="*/ 15 h 21"/>
                  <a:gd name="T60" fmla="*/ 0 w 23"/>
                  <a:gd name="T61" fmla="*/ 10 h 21"/>
                  <a:gd name="T62" fmla="*/ 4 w 23"/>
                  <a:gd name="T63" fmla="*/ 3 h 21"/>
                  <a:gd name="T64" fmla="*/ 12 w 23"/>
                  <a:gd name="T65" fmla="*/ 0 h 21"/>
                  <a:gd name="T66" fmla="*/ 15 w 23"/>
                  <a:gd name="T67" fmla="*/ 0 h 21"/>
                  <a:gd name="T68" fmla="*/ 17 w 23"/>
                  <a:gd name="T69" fmla="*/ 0 h 21"/>
                  <a:gd name="T70" fmla="*/ 18 w 23"/>
                  <a:gd name="T71" fmla="*/ 1 h 21"/>
                  <a:gd name="T72" fmla="*/ 19 w 23"/>
                  <a:gd name="T73" fmla="*/ 1 h 21"/>
                  <a:gd name="T74" fmla="*/ 20 w 23"/>
                  <a:gd name="T75" fmla="*/ 0 h 21"/>
                  <a:gd name="T76" fmla="*/ 20 w 23"/>
                  <a:gd name="T77" fmla="*/ 0 h 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23" h="21">
                    <a:moveTo>
                      <a:pt x="20" y="0"/>
                    </a:moveTo>
                    <a:cubicBezTo>
                      <a:pt x="20" y="7"/>
                      <a:pt x="20" y="7"/>
                      <a:pt x="20" y="7"/>
                    </a:cubicBezTo>
                    <a:cubicBezTo>
                      <a:pt x="20" y="7"/>
                      <a:pt x="20" y="7"/>
                      <a:pt x="20" y="7"/>
                    </a:cubicBezTo>
                    <a:cubicBezTo>
                      <a:pt x="19" y="5"/>
                      <a:pt x="18" y="3"/>
                      <a:pt x="17" y="2"/>
                    </a:cubicBezTo>
                    <a:cubicBezTo>
                      <a:pt x="16" y="1"/>
                      <a:pt x="14" y="1"/>
                      <a:pt x="12" y="1"/>
                    </a:cubicBezTo>
                    <a:cubicBezTo>
                      <a:pt x="11" y="1"/>
                      <a:pt x="10" y="1"/>
                      <a:pt x="9" y="2"/>
                    </a:cubicBezTo>
                    <a:cubicBezTo>
                      <a:pt x="8" y="3"/>
                      <a:pt x="7" y="4"/>
                      <a:pt x="7" y="6"/>
                    </a:cubicBezTo>
                    <a:cubicBezTo>
                      <a:pt x="6" y="7"/>
                      <a:pt x="6" y="9"/>
                      <a:pt x="6" y="10"/>
                    </a:cubicBezTo>
                    <a:cubicBezTo>
                      <a:pt x="6" y="12"/>
                      <a:pt x="6" y="14"/>
                      <a:pt x="7" y="15"/>
                    </a:cubicBezTo>
                    <a:cubicBezTo>
                      <a:pt x="7" y="17"/>
                      <a:pt x="8" y="18"/>
                      <a:pt x="9" y="19"/>
                    </a:cubicBezTo>
                    <a:cubicBezTo>
                      <a:pt x="10" y="19"/>
                      <a:pt x="11" y="20"/>
                      <a:pt x="12" y="20"/>
                    </a:cubicBezTo>
                    <a:cubicBezTo>
                      <a:pt x="13" y="20"/>
                      <a:pt x="13" y="20"/>
                      <a:pt x="14" y="20"/>
                    </a:cubicBezTo>
                    <a:cubicBezTo>
                      <a:pt x="15" y="19"/>
                      <a:pt x="15" y="19"/>
                      <a:pt x="16" y="19"/>
                    </a:cubicBezTo>
                    <a:cubicBezTo>
                      <a:pt x="16" y="15"/>
                      <a:pt x="16" y="15"/>
                      <a:pt x="16" y="15"/>
                    </a:cubicBezTo>
                    <a:cubicBezTo>
                      <a:pt x="16" y="14"/>
                      <a:pt x="16" y="14"/>
                      <a:pt x="15" y="13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4" y="12"/>
                      <a:pt x="14" y="12"/>
                      <a:pt x="13" y="12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3" y="12"/>
                      <a:pt x="23" y="12"/>
                      <a:pt x="23" y="12"/>
                    </a:cubicBezTo>
                    <a:cubicBezTo>
                      <a:pt x="22" y="12"/>
                      <a:pt x="22" y="13"/>
                      <a:pt x="21" y="13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21" y="14"/>
                      <a:pt x="20" y="14"/>
                      <a:pt x="20" y="15"/>
                    </a:cubicBezTo>
                    <a:cubicBezTo>
                      <a:pt x="20" y="19"/>
                      <a:pt x="20" y="19"/>
                      <a:pt x="20" y="19"/>
                    </a:cubicBezTo>
                    <a:cubicBezTo>
                      <a:pt x="19" y="20"/>
                      <a:pt x="18" y="20"/>
                      <a:pt x="16" y="20"/>
                    </a:cubicBezTo>
                    <a:cubicBezTo>
                      <a:pt x="15" y="21"/>
                      <a:pt x="14" y="21"/>
                      <a:pt x="12" y="21"/>
                    </a:cubicBezTo>
                    <a:cubicBezTo>
                      <a:pt x="10" y="21"/>
                      <a:pt x="8" y="21"/>
                      <a:pt x="7" y="20"/>
                    </a:cubicBezTo>
                    <a:cubicBezTo>
                      <a:pt x="6" y="20"/>
                      <a:pt x="5" y="19"/>
                      <a:pt x="4" y="18"/>
                    </a:cubicBezTo>
                    <a:cubicBezTo>
                      <a:pt x="3" y="17"/>
                      <a:pt x="2" y="16"/>
                      <a:pt x="2" y="15"/>
                    </a:cubicBezTo>
                    <a:cubicBezTo>
                      <a:pt x="1" y="14"/>
                      <a:pt x="0" y="12"/>
                      <a:pt x="0" y="10"/>
                    </a:cubicBezTo>
                    <a:cubicBezTo>
                      <a:pt x="0" y="7"/>
                      <a:pt x="2" y="5"/>
                      <a:pt x="4" y="3"/>
                    </a:cubicBezTo>
                    <a:cubicBezTo>
                      <a:pt x="6" y="1"/>
                      <a:pt x="9" y="0"/>
                      <a:pt x="12" y="0"/>
                    </a:cubicBezTo>
                    <a:cubicBezTo>
                      <a:pt x="13" y="0"/>
                      <a:pt x="14" y="0"/>
                      <a:pt x="15" y="0"/>
                    </a:cubicBezTo>
                    <a:cubicBezTo>
                      <a:pt x="15" y="0"/>
                      <a:pt x="16" y="0"/>
                      <a:pt x="17" y="0"/>
                    </a:cubicBezTo>
                    <a:cubicBezTo>
                      <a:pt x="18" y="1"/>
                      <a:pt x="18" y="1"/>
                      <a:pt x="18" y="1"/>
                    </a:cubicBezTo>
                    <a:cubicBezTo>
                      <a:pt x="19" y="1"/>
                      <a:pt x="19" y="1"/>
                      <a:pt x="19" y="1"/>
                    </a:cubicBezTo>
                    <a:cubicBezTo>
                      <a:pt x="19" y="0"/>
                      <a:pt x="20" y="0"/>
                      <a:pt x="20" y="0"/>
                    </a:cubicBezTo>
                    <a:cubicBezTo>
                      <a:pt x="20" y="0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87" name="Freeform 208"/>
              <p:cNvSpPr>
                <a:spLocks noEditPoints="1"/>
              </p:cNvSpPr>
              <p:nvPr/>
            </p:nvSpPr>
            <p:spPr bwMode="auto">
              <a:xfrm>
                <a:off x="4453731" y="2874913"/>
                <a:ext cx="146050" cy="169863"/>
              </a:xfrm>
              <a:custGeom>
                <a:avLst/>
                <a:gdLst>
                  <a:gd name="T0" fmla="*/ 6 w 13"/>
                  <a:gd name="T1" fmla="*/ 0 h 15"/>
                  <a:gd name="T2" fmla="*/ 10 w 13"/>
                  <a:gd name="T3" fmla="*/ 1 h 15"/>
                  <a:gd name="T4" fmla="*/ 12 w 13"/>
                  <a:gd name="T5" fmla="*/ 4 h 15"/>
                  <a:gd name="T6" fmla="*/ 13 w 13"/>
                  <a:gd name="T7" fmla="*/ 7 h 15"/>
                  <a:gd name="T8" fmla="*/ 11 w 13"/>
                  <a:gd name="T9" fmla="*/ 12 h 15"/>
                  <a:gd name="T10" fmla="*/ 6 w 13"/>
                  <a:gd name="T11" fmla="*/ 15 h 15"/>
                  <a:gd name="T12" fmla="*/ 1 w 13"/>
                  <a:gd name="T13" fmla="*/ 13 h 15"/>
                  <a:gd name="T14" fmla="*/ 0 w 13"/>
                  <a:gd name="T15" fmla="*/ 7 h 15"/>
                  <a:gd name="T16" fmla="*/ 1 w 13"/>
                  <a:gd name="T17" fmla="*/ 2 h 15"/>
                  <a:gd name="T18" fmla="*/ 6 w 13"/>
                  <a:gd name="T19" fmla="*/ 0 h 15"/>
                  <a:gd name="T20" fmla="*/ 6 w 13"/>
                  <a:gd name="T21" fmla="*/ 1 h 15"/>
                  <a:gd name="T22" fmla="*/ 5 w 13"/>
                  <a:gd name="T23" fmla="*/ 2 h 15"/>
                  <a:gd name="T24" fmla="*/ 4 w 13"/>
                  <a:gd name="T25" fmla="*/ 4 h 15"/>
                  <a:gd name="T26" fmla="*/ 4 w 13"/>
                  <a:gd name="T27" fmla="*/ 9 h 15"/>
                  <a:gd name="T28" fmla="*/ 4 w 13"/>
                  <a:gd name="T29" fmla="*/ 12 h 15"/>
                  <a:gd name="T30" fmla="*/ 5 w 13"/>
                  <a:gd name="T31" fmla="*/ 13 h 15"/>
                  <a:gd name="T32" fmla="*/ 6 w 13"/>
                  <a:gd name="T33" fmla="*/ 14 h 15"/>
                  <a:gd name="T34" fmla="*/ 7 w 13"/>
                  <a:gd name="T35" fmla="*/ 13 h 15"/>
                  <a:gd name="T36" fmla="*/ 8 w 13"/>
                  <a:gd name="T37" fmla="*/ 12 h 15"/>
                  <a:gd name="T38" fmla="*/ 8 w 13"/>
                  <a:gd name="T39" fmla="*/ 6 h 15"/>
                  <a:gd name="T40" fmla="*/ 8 w 13"/>
                  <a:gd name="T41" fmla="*/ 3 h 15"/>
                  <a:gd name="T42" fmla="*/ 7 w 13"/>
                  <a:gd name="T43" fmla="*/ 1 h 15"/>
                  <a:gd name="T44" fmla="*/ 6 w 13"/>
                  <a:gd name="T45" fmla="*/ 1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3" h="15">
                    <a:moveTo>
                      <a:pt x="6" y="0"/>
                    </a:moveTo>
                    <a:cubicBezTo>
                      <a:pt x="7" y="0"/>
                      <a:pt x="9" y="0"/>
                      <a:pt x="10" y="1"/>
                    </a:cubicBezTo>
                    <a:cubicBezTo>
                      <a:pt x="11" y="1"/>
                      <a:pt x="11" y="2"/>
                      <a:pt x="12" y="4"/>
                    </a:cubicBezTo>
                    <a:cubicBezTo>
                      <a:pt x="13" y="5"/>
                      <a:pt x="13" y="6"/>
                      <a:pt x="13" y="7"/>
                    </a:cubicBezTo>
                    <a:cubicBezTo>
                      <a:pt x="13" y="9"/>
                      <a:pt x="12" y="11"/>
                      <a:pt x="11" y="12"/>
                    </a:cubicBezTo>
                    <a:cubicBezTo>
                      <a:pt x="10" y="14"/>
                      <a:pt x="8" y="15"/>
                      <a:pt x="6" y="15"/>
                    </a:cubicBezTo>
                    <a:cubicBezTo>
                      <a:pt x="4" y="15"/>
                      <a:pt x="3" y="14"/>
                      <a:pt x="1" y="13"/>
                    </a:cubicBezTo>
                    <a:cubicBezTo>
                      <a:pt x="0" y="11"/>
                      <a:pt x="0" y="9"/>
                      <a:pt x="0" y="7"/>
                    </a:cubicBezTo>
                    <a:cubicBezTo>
                      <a:pt x="0" y="5"/>
                      <a:pt x="0" y="4"/>
                      <a:pt x="1" y="2"/>
                    </a:cubicBezTo>
                    <a:cubicBezTo>
                      <a:pt x="3" y="1"/>
                      <a:pt x="4" y="0"/>
                      <a:pt x="6" y="0"/>
                    </a:cubicBezTo>
                    <a:close/>
                    <a:moveTo>
                      <a:pt x="6" y="1"/>
                    </a:moveTo>
                    <a:cubicBezTo>
                      <a:pt x="6" y="1"/>
                      <a:pt x="5" y="1"/>
                      <a:pt x="5" y="2"/>
                    </a:cubicBezTo>
                    <a:cubicBezTo>
                      <a:pt x="5" y="2"/>
                      <a:pt x="4" y="3"/>
                      <a:pt x="4" y="4"/>
                    </a:cubicBezTo>
                    <a:cubicBezTo>
                      <a:pt x="4" y="5"/>
                      <a:pt x="4" y="7"/>
                      <a:pt x="4" y="9"/>
                    </a:cubicBezTo>
                    <a:cubicBezTo>
                      <a:pt x="4" y="10"/>
                      <a:pt x="4" y="11"/>
                      <a:pt x="4" y="12"/>
                    </a:cubicBezTo>
                    <a:cubicBezTo>
                      <a:pt x="4" y="12"/>
                      <a:pt x="5" y="13"/>
                      <a:pt x="5" y="13"/>
                    </a:cubicBezTo>
                    <a:cubicBezTo>
                      <a:pt x="5" y="14"/>
                      <a:pt x="6" y="14"/>
                      <a:pt x="6" y="14"/>
                    </a:cubicBezTo>
                    <a:cubicBezTo>
                      <a:pt x="7" y="14"/>
                      <a:pt x="7" y="14"/>
                      <a:pt x="7" y="13"/>
                    </a:cubicBezTo>
                    <a:cubicBezTo>
                      <a:pt x="8" y="13"/>
                      <a:pt x="8" y="13"/>
                      <a:pt x="8" y="12"/>
                    </a:cubicBezTo>
                    <a:cubicBezTo>
                      <a:pt x="8" y="11"/>
                      <a:pt x="8" y="9"/>
                      <a:pt x="8" y="6"/>
                    </a:cubicBezTo>
                    <a:cubicBezTo>
                      <a:pt x="8" y="4"/>
                      <a:pt x="8" y="3"/>
                      <a:pt x="8" y="3"/>
                    </a:cubicBezTo>
                    <a:cubicBezTo>
                      <a:pt x="8" y="2"/>
                      <a:pt x="8" y="2"/>
                      <a:pt x="7" y="1"/>
                    </a:cubicBezTo>
                    <a:cubicBezTo>
                      <a:pt x="7" y="1"/>
                      <a:pt x="7" y="1"/>
                      <a:pt x="6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88" name="Freeform 209"/>
              <p:cNvSpPr>
                <a:spLocks/>
              </p:cNvSpPr>
              <p:nvPr/>
            </p:nvSpPr>
            <p:spPr bwMode="auto">
              <a:xfrm>
                <a:off x="4588669" y="2874913"/>
                <a:ext cx="168275" cy="169863"/>
              </a:xfrm>
              <a:custGeom>
                <a:avLst/>
                <a:gdLst>
                  <a:gd name="T0" fmla="*/ 7 w 15"/>
                  <a:gd name="T1" fmla="*/ 15 h 15"/>
                  <a:gd name="T2" fmla="*/ 3 w 15"/>
                  <a:gd name="T3" fmla="*/ 4 h 15"/>
                  <a:gd name="T4" fmla="*/ 1 w 15"/>
                  <a:gd name="T5" fmla="*/ 1 h 15"/>
                  <a:gd name="T6" fmla="*/ 0 w 15"/>
                  <a:gd name="T7" fmla="*/ 1 h 15"/>
                  <a:gd name="T8" fmla="*/ 0 w 15"/>
                  <a:gd name="T9" fmla="*/ 0 h 15"/>
                  <a:gd name="T10" fmla="*/ 8 w 15"/>
                  <a:gd name="T11" fmla="*/ 0 h 15"/>
                  <a:gd name="T12" fmla="*/ 8 w 15"/>
                  <a:gd name="T13" fmla="*/ 1 h 15"/>
                  <a:gd name="T14" fmla="*/ 7 w 15"/>
                  <a:gd name="T15" fmla="*/ 1 h 15"/>
                  <a:gd name="T16" fmla="*/ 7 w 15"/>
                  <a:gd name="T17" fmla="*/ 2 h 15"/>
                  <a:gd name="T18" fmla="*/ 7 w 15"/>
                  <a:gd name="T19" fmla="*/ 4 h 15"/>
                  <a:gd name="T20" fmla="*/ 10 w 15"/>
                  <a:gd name="T21" fmla="*/ 9 h 15"/>
                  <a:gd name="T22" fmla="*/ 11 w 15"/>
                  <a:gd name="T23" fmla="*/ 5 h 15"/>
                  <a:gd name="T24" fmla="*/ 12 w 15"/>
                  <a:gd name="T25" fmla="*/ 2 h 15"/>
                  <a:gd name="T26" fmla="*/ 12 w 15"/>
                  <a:gd name="T27" fmla="*/ 1 h 15"/>
                  <a:gd name="T28" fmla="*/ 11 w 15"/>
                  <a:gd name="T29" fmla="*/ 1 h 15"/>
                  <a:gd name="T30" fmla="*/ 11 w 15"/>
                  <a:gd name="T31" fmla="*/ 0 h 15"/>
                  <a:gd name="T32" fmla="*/ 15 w 15"/>
                  <a:gd name="T33" fmla="*/ 0 h 15"/>
                  <a:gd name="T34" fmla="*/ 15 w 15"/>
                  <a:gd name="T35" fmla="*/ 1 h 15"/>
                  <a:gd name="T36" fmla="*/ 14 w 15"/>
                  <a:gd name="T37" fmla="*/ 1 h 15"/>
                  <a:gd name="T38" fmla="*/ 13 w 15"/>
                  <a:gd name="T39" fmla="*/ 4 h 15"/>
                  <a:gd name="T40" fmla="*/ 8 w 15"/>
                  <a:gd name="T41" fmla="*/ 15 h 15"/>
                  <a:gd name="T42" fmla="*/ 7 w 15"/>
                  <a:gd name="T43" fmla="*/ 15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15" h="15">
                    <a:moveTo>
                      <a:pt x="7" y="15"/>
                    </a:moveTo>
                    <a:cubicBezTo>
                      <a:pt x="3" y="4"/>
                      <a:pt x="3" y="4"/>
                      <a:pt x="3" y="4"/>
                    </a:cubicBezTo>
                    <a:cubicBezTo>
                      <a:pt x="2" y="3"/>
                      <a:pt x="2" y="2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1"/>
                      <a:pt x="7" y="2"/>
                      <a:pt x="7" y="2"/>
                    </a:cubicBezTo>
                    <a:cubicBezTo>
                      <a:pt x="7" y="2"/>
                      <a:pt x="7" y="3"/>
                      <a:pt x="7" y="4"/>
                    </a:cubicBezTo>
                    <a:cubicBezTo>
                      <a:pt x="10" y="9"/>
                      <a:pt x="10" y="9"/>
                      <a:pt x="10" y="9"/>
                    </a:cubicBezTo>
                    <a:cubicBezTo>
                      <a:pt x="11" y="5"/>
                      <a:pt x="11" y="5"/>
                      <a:pt x="11" y="5"/>
                    </a:cubicBezTo>
                    <a:cubicBezTo>
                      <a:pt x="12" y="3"/>
                      <a:pt x="12" y="2"/>
                      <a:pt x="12" y="2"/>
                    </a:cubicBezTo>
                    <a:cubicBezTo>
                      <a:pt x="12" y="2"/>
                      <a:pt x="12" y="1"/>
                      <a:pt x="12" y="1"/>
                    </a:cubicBezTo>
                    <a:cubicBezTo>
                      <a:pt x="12" y="1"/>
                      <a:pt x="11" y="1"/>
                      <a:pt x="11" y="1"/>
                    </a:cubicBezTo>
                    <a:cubicBezTo>
                      <a:pt x="11" y="0"/>
                      <a:pt x="11" y="0"/>
                      <a:pt x="11" y="0"/>
                    </a:cubicBezTo>
                    <a:cubicBezTo>
                      <a:pt x="15" y="0"/>
                      <a:pt x="15" y="0"/>
                      <a:pt x="15" y="0"/>
                    </a:cubicBezTo>
                    <a:cubicBezTo>
                      <a:pt x="15" y="1"/>
                      <a:pt x="15" y="1"/>
                      <a:pt x="15" y="1"/>
                    </a:cubicBezTo>
                    <a:cubicBezTo>
                      <a:pt x="15" y="1"/>
                      <a:pt x="14" y="1"/>
                      <a:pt x="14" y="1"/>
                    </a:cubicBezTo>
                    <a:cubicBezTo>
                      <a:pt x="14" y="2"/>
                      <a:pt x="13" y="2"/>
                      <a:pt x="13" y="4"/>
                    </a:cubicBezTo>
                    <a:cubicBezTo>
                      <a:pt x="8" y="15"/>
                      <a:pt x="8" y="15"/>
                      <a:pt x="8" y="15"/>
                    </a:cubicBezTo>
                    <a:cubicBezTo>
                      <a:pt x="7" y="15"/>
                      <a:pt x="7" y="15"/>
                      <a:pt x="7" y="15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89" name="Freeform 210"/>
              <p:cNvSpPr>
                <a:spLocks noEditPoints="1"/>
              </p:cNvSpPr>
              <p:nvPr/>
            </p:nvSpPr>
            <p:spPr bwMode="auto">
              <a:xfrm>
                <a:off x="4756944" y="2874913"/>
                <a:ext cx="125413" cy="169863"/>
              </a:xfrm>
              <a:custGeom>
                <a:avLst/>
                <a:gdLst>
                  <a:gd name="T0" fmla="*/ 11 w 11"/>
                  <a:gd name="T1" fmla="*/ 7 h 15"/>
                  <a:gd name="T2" fmla="*/ 4 w 11"/>
                  <a:gd name="T3" fmla="*/ 7 h 15"/>
                  <a:gd name="T4" fmla="*/ 5 w 11"/>
                  <a:gd name="T5" fmla="*/ 11 h 15"/>
                  <a:gd name="T6" fmla="*/ 8 w 11"/>
                  <a:gd name="T7" fmla="*/ 13 h 15"/>
                  <a:gd name="T8" fmla="*/ 9 w 11"/>
                  <a:gd name="T9" fmla="*/ 12 h 15"/>
                  <a:gd name="T10" fmla="*/ 11 w 11"/>
                  <a:gd name="T11" fmla="*/ 10 h 15"/>
                  <a:gd name="T12" fmla="*/ 11 w 11"/>
                  <a:gd name="T13" fmla="*/ 11 h 15"/>
                  <a:gd name="T14" fmla="*/ 9 w 11"/>
                  <a:gd name="T15" fmla="*/ 14 h 15"/>
                  <a:gd name="T16" fmla="*/ 6 w 11"/>
                  <a:gd name="T17" fmla="*/ 15 h 15"/>
                  <a:gd name="T18" fmla="*/ 1 w 11"/>
                  <a:gd name="T19" fmla="*/ 12 h 15"/>
                  <a:gd name="T20" fmla="*/ 0 w 11"/>
                  <a:gd name="T21" fmla="*/ 8 h 15"/>
                  <a:gd name="T22" fmla="*/ 1 w 11"/>
                  <a:gd name="T23" fmla="*/ 2 h 15"/>
                  <a:gd name="T24" fmla="*/ 6 w 11"/>
                  <a:gd name="T25" fmla="*/ 0 h 15"/>
                  <a:gd name="T26" fmla="*/ 10 w 11"/>
                  <a:gd name="T27" fmla="*/ 2 h 15"/>
                  <a:gd name="T28" fmla="*/ 11 w 11"/>
                  <a:gd name="T29" fmla="*/ 7 h 15"/>
                  <a:gd name="T30" fmla="*/ 8 w 11"/>
                  <a:gd name="T31" fmla="*/ 6 h 15"/>
                  <a:gd name="T32" fmla="*/ 7 w 11"/>
                  <a:gd name="T33" fmla="*/ 3 h 15"/>
                  <a:gd name="T34" fmla="*/ 7 w 11"/>
                  <a:gd name="T35" fmla="*/ 1 h 15"/>
                  <a:gd name="T36" fmla="*/ 6 w 11"/>
                  <a:gd name="T37" fmla="*/ 1 h 15"/>
                  <a:gd name="T38" fmla="*/ 4 w 11"/>
                  <a:gd name="T39" fmla="*/ 2 h 15"/>
                  <a:gd name="T40" fmla="*/ 4 w 11"/>
                  <a:gd name="T41" fmla="*/ 5 h 15"/>
                  <a:gd name="T42" fmla="*/ 4 w 11"/>
                  <a:gd name="T43" fmla="*/ 6 h 15"/>
                  <a:gd name="T44" fmla="*/ 8 w 11"/>
                  <a:gd name="T45" fmla="*/ 6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1" h="15">
                    <a:moveTo>
                      <a:pt x="11" y="7"/>
                    </a:moveTo>
                    <a:cubicBezTo>
                      <a:pt x="4" y="7"/>
                      <a:pt x="4" y="7"/>
                      <a:pt x="4" y="7"/>
                    </a:cubicBezTo>
                    <a:cubicBezTo>
                      <a:pt x="4" y="9"/>
                      <a:pt x="4" y="10"/>
                      <a:pt x="5" y="11"/>
                    </a:cubicBezTo>
                    <a:cubicBezTo>
                      <a:pt x="6" y="12"/>
                      <a:pt x="7" y="13"/>
                      <a:pt x="8" y="13"/>
                    </a:cubicBezTo>
                    <a:cubicBezTo>
                      <a:pt x="8" y="13"/>
                      <a:pt x="9" y="12"/>
                      <a:pt x="9" y="12"/>
                    </a:cubicBezTo>
                    <a:cubicBezTo>
                      <a:pt x="10" y="12"/>
                      <a:pt x="10" y="11"/>
                      <a:pt x="11" y="10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1" y="12"/>
                      <a:pt x="10" y="13"/>
                      <a:pt x="9" y="14"/>
                    </a:cubicBezTo>
                    <a:cubicBezTo>
                      <a:pt x="8" y="14"/>
                      <a:pt x="7" y="15"/>
                      <a:pt x="6" y="15"/>
                    </a:cubicBezTo>
                    <a:cubicBezTo>
                      <a:pt x="3" y="15"/>
                      <a:pt x="2" y="14"/>
                      <a:pt x="1" y="12"/>
                    </a:cubicBezTo>
                    <a:cubicBezTo>
                      <a:pt x="0" y="11"/>
                      <a:pt x="0" y="9"/>
                      <a:pt x="0" y="8"/>
                    </a:cubicBezTo>
                    <a:cubicBezTo>
                      <a:pt x="0" y="5"/>
                      <a:pt x="0" y="3"/>
                      <a:pt x="1" y="2"/>
                    </a:cubicBezTo>
                    <a:cubicBezTo>
                      <a:pt x="3" y="1"/>
                      <a:pt x="4" y="0"/>
                      <a:pt x="6" y="0"/>
                    </a:cubicBezTo>
                    <a:cubicBezTo>
                      <a:pt x="7" y="0"/>
                      <a:pt x="9" y="0"/>
                      <a:pt x="10" y="2"/>
                    </a:cubicBezTo>
                    <a:cubicBezTo>
                      <a:pt x="11" y="3"/>
                      <a:pt x="11" y="5"/>
                      <a:pt x="11" y="7"/>
                    </a:cubicBezTo>
                    <a:close/>
                    <a:moveTo>
                      <a:pt x="8" y="6"/>
                    </a:moveTo>
                    <a:cubicBezTo>
                      <a:pt x="8" y="4"/>
                      <a:pt x="8" y="3"/>
                      <a:pt x="7" y="3"/>
                    </a:cubicBezTo>
                    <a:cubicBezTo>
                      <a:pt x="7" y="2"/>
                      <a:pt x="7" y="1"/>
                      <a:pt x="7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5" y="1"/>
                      <a:pt x="5" y="1"/>
                      <a:pt x="4" y="2"/>
                    </a:cubicBezTo>
                    <a:cubicBezTo>
                      <a:pt x="4" y="3"/>
                      <a:pt x="4" y="4"/>
                      <a:pt x="4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8" y="6"/>
                      <a:pt x="8" y="6"/>
                      <a:pt x="8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90" name="Freeform 211"/>
              <p:cNvSpPr>
                <a:spLocks/>
              </p:cNvSpPr>
              <p:nvPr/>
            </p:nvSpPr>
            <p:spPr bwMode="auto">
              <a:xfrm>
                <a:off x="4893469" y="2874913"/>
                <a:ext cx="134938" cy="158750"/>
              </a:xfrm>
              <a:custGeom>
                <a:avLst/>
                <a:gdLst>
                  <a:gd name="T0" fmla="*/ 6 w 12"/>
                  <a:gd name="T1" fmla="*/ 0 h 14"/>
                  <a:gd name="T2" fmla="*/ 6 w 12"/>
                  <a:gd name="T3" fmla="*/ 3 h 14"/>
                  <a:gd name="T4" fmla="*/ 8 w 12"/>
                  <a:gd name="T5" fmla="*/ 1 h 14"/>
                  <a:gd name="T6" fmla="*/ 10 w 12"/>
                  <a:gd name="T7" fmla="*/ 0 h 14"/>
                  <a:gd name="T8" fmla="*/ 12 w 12"/>
                  <a:gd name="T9" fmla="*/ 0 h 14"/>
                  <a:gd name="T10" fmla="*/ 12 w 12"/>
                  <a:gd name="T11" fmla="*/ 2 h 14"/>
                  <a:gd name="T12" fmla="*/ 12 w 12"/>
                  <a:gd name="T13" fmla="*/ 3 h 14"/>
                  <a:gd name="T14" fmla="*/ 11 w 12"/>
                  <a:gd name="T15" fmla="*/ 4 h 14"/>
                  <a:gd name="T16" fmla="*/ 9 w 12"/>
                  <a:gd name="T17" fmla="*/ 3 h 14"/>
                  <a:gd name="T18" fmla="*/ 9 w 12"/>
                  <a:gd name="T19" fmla="*/ 3 h 14"/>
                  <a:gd name="T20" fmla="*/ 8 w 12"/>
                  <a:gd name="T21" fmla="*/ 3 h 14"/>
                  <a:gd name="T22" fmla="*/ 7 w 12"/>
                  <a:gd name="T23" fmla="*/ 3 h 14"/>
                  <a:gd name="T24" fmla="*/ 6 w 12"/>
                  <a:gd name="T25" fmla="*/ 5 h 14"/>
                  <a:gd name="T26" fmla="*/ 6 w 12"/>
                  <a:gd name="T27" fmla="*/ 8 h 14"/>
                  <a:gd name="T28" fmla="*/ 6 w 12"/>
                  <a:gd name="T29" fmla="*/ 11 h 14"/>
                  <a:gd name="T30" fmla="*/ 6 w 12"/>
                  <a:gd name="T31" fmla="*/ 12 h 14"/>
                  <a:gd name="T32" fmla="*/ 6 w 12"/>
                  <a:gd name="T33" fmla="*/ 13 h 14"/>
                  <a:gd name="T34" fmla="*/ 7 w 12"/>
                  <a:gd name="T35" fmla="*/ 14 h 14"/>
                  <a:gd name="T36" fmla="*/ 8 w 12"/>
                  <a:gd name="T37" fmla="*/ 14 h 14"/>
                  <a:gd name="T38" fmla="*/ 8 w 12"/>
                  <a:gd name="T39" fmla="*/ 14 h 14"/>
                  <a:gd name="T40" fmla="*/ 0 w 12"/>
                  <a:gd name="T41" fmla="*/ 14 h 14"/>
                  <a:gd name="T42" fmla="*/ 0 w 12"/>
                  <a:gd name="T43" fmla="*/ 14 h 14"/>
                  <a:gd name="T44" fmla="*/ 1 w 12"/>
                  <a:gd name="T45" fmla="*/ 13 h 14"/>
                  <a:gd name="T46" fmla="*/ 2 w 12"/>
                  <a:gd name="T47" fmla="*/ 11 h 14"/>
                  <a:gd name="T48" fmla="*/ 2 w 12"/>
                  <a:gd name="T49" fmla="*/ 3 h 14"/>
                  <a:gd name="T50" fmla="*/ 2 w 12"/>
                  <a:gd name="T51" fmla="*/ 2 h 14"/>
                  <a:gd name="T52" fmla="*/ 1 w 12"/>
                  <a:gd name="T53" fmla="*/ 1 h 14"/>
                  <a:gd name="T54" fmla="*/ 0 w 12"/>
                  <a:gd name="T55" fmla="*/ 1 h 14"/>
                  <a:gd name="T56" fmla="*/ 0 w 12"/>
                  <a:gd name="T57" fmla="*/ 0 h 14"/>
                  <a:gd name="T58" fmla="*/ 6 w 12"/>
                  <a:gd name="T59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2" h="14">
                    <a:moveTo>
                      <a:pt x="6" y="0"/>
                    </a:moveTo>
                    <a:cubicBezTo>
                      <a:pt x="6" y="3"/>
                      <a:pt x="6" y="3"/>
                      <a:pt x="6" y="3"/>
                    </a:cubicBezTo>
                    <a:cubicBezTo>
                      <a:pt x="7" y="2"/>
                      <a:pt x="8" y="1"/>
                      <a:pt x="8" y="1"/>
                    </a:cubicBezTo>
                    <a:cubicBezTo>
                      <a:pt x="9" y="0"/>
                      <a:pt x="10" y="0"/>
                      <a:pt x="10" y="0"/>
                    </a:cubicBezTo>
                    <a:cubicBezTo>
                      <a:pt x="11" y="0"/>
                      <a:pt x="11" y="0"/>
                      <a:pt x="12" y="0"/>
                    </a:cubicBezTo>
                    <a:cubicBezTo>
                      <a:pt x="12" y="1"/>
                      <a:pt x="12" y="1"/>
                      <a:pt x="12" y="2"/>
                    </a:cubicBezTo>
                    <a:cubicBezTo>
                      <a:pt x="12" y="3"/>
                      <a:pt x="12" y="3"/>
                      <a:pt x="12" y="3"/>
                    </a:cubicBezTo>
                    <a:cubicBezTo>
                      <a:pt x="11" y="4"/>
                      <a:pt x="11" y="4"/>
                      <a:pt x="11" y="4"/>
                    </a:cubicBezTo>
                    <a:cubicBezTo>
                      <a:pt x="10" y="4"/>
                      <a:pt x="10" y="4"/>
                      <a:pt x="9" y="3"/>
                    </a:cubicBezTo>
                    <a:cubicBezTo>
                      <a:pt x="9" y="3"/>
                      <a:pt x="9" y="3"/>
                      <a:pt x="9" y="3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3"/>
                      <a:pt x="8" y="3"/>
                      <a:pt x="7" y="3"/>
                    </a:cubicBezTo>
                    <a:cubicBezTo>
                      <a:pt x="7" y="3"/>
                      <a:pt x="7" y="4"/>
                      <a:pt x="6" y="5"/>
                    </a:cubicBezTo>
                    <a:cubicBezTo>
                      <a:pt x="6" y="6"/>
                      <a:pt x="6" y="7"/>
                      <a:pt x="6" y="8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6" y="12"/>
                      <a:pt x="6" y="13"/>
                      <a:pt x="6" y="13"/>
                    </a:cubicBezTo>
                    <a:cubicBezTo>
                      <a:pt x="6" y="13"/>
                      <a:pt x="6" y="13"/>
                      <a:pt x="7" y="14"/>
                    </a:cubicBezTo>
                    <a:cubicBezTo>
                      <a:pt x="7" y="14"/>
                      <a:pt x="7" y="14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1" y="13"/>
                    </a:cubicBezTo>
                    <a:cubicBezTo>
                      <a:pt x="2" y="13"/>
                      <a:pt x="2" y="12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91" name="Freeform 212"/>
              <p:cNvSpPr>
                <a:spLocks/>
              </p:cNvSpPr>
              <p:nvPr/>
            </p:nvSpPr>
            <p:spPr bwMode="auto">
              <a:xfrm>
                <a:off x="5039519" y="2874913"/>
                <a:ext cx="169863" cy="158750"/>
              </a:xfrm>
              <a:custGeom>
                <a:avLst/>
                <a:gdLst>
                  <a:gd name="T0" fmla="*/ 6 w 15"/>
                  <a:gd name="T1" fmla="*/ 0 h 14"/>
                  <a:gd name="T2" fmla="*/ 6 w 15"/>
                  <a:gd name="T3" fmla="*/ 2 h 14"/>
                  <a:gd name="T4" fmla="*/ 8 w 15"/>
                  <a:gd name="T5" fmla="*/ 0 h 14"/>
                  <a:gd name="T6" fmla="*/ 10 w 15"/>
                  <a:gd name="T7" fmla="*/ 0 h 14"/>
                  <a:gd name="T8" fmla="*/ 12 w 15"/>
                  <a:gd name="T9" fmla="*/ 1 h 14"/>
                  <a:gd name="T10" fmla="*/ 14 w 15"/>
                  <a:gd name="T11" fmla="*/ 3 h 14"/>
                  <a:gd name="T12" fmla="*/ 14 w 15"/>
                  <a:gd name="T13" fmla="*/ 6 h 14"/>
                  <a:gd name="T14" fmla="*/ 14 w 15"/>
                  <a:gd name="T15" fmla="*/ 11 h 14"/>
                  <a:gd name="T16" fmla="*/ 14 w 15"/>
                  <a:gd name="T17" fmla="*/ 13 h 14"/>
                  <a:gd name="T18" fmla="*/ 15 w 15"/>
                  <a:gd name="T19" fmla="*/ 14 h 14"/>
                  <a:gd name="T20" fmla="*/ 15 w 15"/>
                  <a:gd name="T21" fmla="*/ 14 h 14"/>
                  <a:gd name="T22" fmla="*/ 8 w 15"/>
                  <a:gd name="T23" fmla="*/ 14 h 14"/>
                  <a:gd name="T24" fmla="*/ 8 w 15"/>
                  <a:gd name="T25" fmla="*/ 14 h 14"/>
                  <a:gd name="T26" fmla="*/ 9 w 15"/>
                  <a:gd name="T27" fmla="*/ 13 h 14"/>
                  <a:gd name="T28" fmla="*/ 10 w 15"/>
                  <a:gd name="T29" fmla="*/ 11 h 14"/>
                  <a:gd name="T30" fmla="*/ 10 w 15"/>
                  <a:gd name="T31" fmla="*/ 5 h 14"/>
                  <a:gd name="T32" fmla="*/ 10 w 15"/>
                  <a:gd name="T33" fmla="*/ 3 h 14"/>
                  <a:gd name="T34" fmla="*/ 9 w 15"/>
                  <a:gd name="T35" fmla="*/ 2 h 14"/>
                  <a:gd name="T36" fmla="*/ 8 w 15"/>
                  <a:gd name="T37" fmla="*/ 2 h 14"/>
                  <a:gd name="T38" fmla="*/ 6 w 15"/>
                  <a:gd name="T39" fmla="*/ 4 h 14"/>
                  <a:gd name="T40" fmla="*/ 6 w 15"/>
                  <a:gd name="T41" fmla="*/ 11 h 14"/>
                  <a:gd name="T42" fmla="*/ 6 w 15"/>
                  <a:gd name="T43" fmla="*/ 13 h 14"/>
                  <a:gd name="T44" fmla="*/ 7 w 15"/>
                  <a:gd name="T45" fmla="*/ 14 h 14"/>
                  <a:gd name="T46" fmla="*/ 7 w 15"/>
                  <a:gd name="T47" fmla="*/ 14 h 14"/>
                  <a:gd name="T48" fmla="*/ 0 w 15"/>
                  <a:gd name="T49" fmla="*/ 14 h 14"/>
                  <a:gd name="T50" fmla="*/ 0 w 15"/>
                  <a:gd name="T51" fmla="*/ 14 h 14"/>
                  <a:gd name="T52" fmla="*/ 1 w 15"/>
                  <a:gd name="T53" fmla="*/ 13 h 14"/>
                  <a:gd name="T54" fmla="*/ 2 w 15"/>
                  <a:gd name="T55" fmla="*/ 11 h 14"/>
                  <a:gd name="T56" fmla="*/ 2 w 15"/>
                  <a:gd name="T57" fmla="*/ 3 h 14"/>
                  <a:gd name="T58" fmla="*/ 1 w 15"/>
                  <a:gd name="T59" fmla="*/ 1 h 14"/>
                  <a:gd name="T60" fmla="*/ 0 w 15"/>
                  <a:gd name="T61" fmla="*/ 1 h 14"/>
                  <a:gd name="T62" fmla="*/ 0 w 15"/>
                  <a:gd name="T63" fmla="*/ 0 h 14"/>
                  <a:gd name="T64" fmla="*/ 6 w 15"/>
                  <a:gd name="T6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" h="14">
                    <a:moveTo>
                      <a:pt x="6" y="0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8" y="0"/>
                    </a:cubicBezTo>
                    <a:cubicBezTo>
                      <a:pt x="9" y="0"/>
                      <a:pt x="9" y="0"/>
                      <a:pt x="10" y="0"/>
                    </a:cubicBezTo>
                    <a:cubicBezTo>
                      <a:pt x="11" y="0"/>
                      <a:pt x="12" y="0"/>
                      <a:pt x="12" y="1"/>
                    </a:cubicBezTo>
                    <a:cubicBezTo>
                      <a:pt x="13" y="1"/>
                      <a:pt x="13" y="2"/>
                      <a:pt x="14" y="3"/>
                    </a:cubicBezTo>
                    <a:cubicBezTo>
                      <a:pt x="14" y="3"/>
                      <a:pt x="14" y="4"/>
                      <a:pt x="14" y="6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2"/>
                      <a:pt x="14" y="13"/>
                      <a:pt x="14" y="13"/>
                    </a:cubicBezTo>
                    <a:cubicBezTo>
                      <a:pt x="14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9" y="14"/>
                      <a:pt x="9" y="14"/>
                      <a:pt x="9" y="13"/>
                    </a:cubicBezTo>
                    <a:cubicBezTo>
                      <a:pt x="10" y="13"/>
                      <a:pt x="10" y="12"/>
                      <a:pt x="10" y="11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4"/>
                      <a:pt x="10" y="3"/>
                      <a:pt x="10" y="3"/>
                    </a:cubicBezTo>
                    <a:cubicBezTo>
                      <a:pt x="9" y="3"/>
                      <a:pt x="9" y="2"/>
                      <a:pt x="9" y="2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7" y="2"/>
                      <a:pt x="7" y="3"/>
                      <a:pt x="6" y="4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2"/>
                      <a:pt x="6" y="13"/>
                      <a:pt x="6" y="13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1" y="13"/>
                    </a:cubicBezTo>
                    <a:cubicBezTo>
                      <a:pt x="2" y="13"/>
                      <a:pt x="2" y="12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199" name="Freeform 213"/>
              <p:cNvSpPr>
                <a:spLocks/>
              </p:cNvSpPr>
              <p:nvPr/>
            </p:nvSpPr>
            <p:spPr bwMode="auto">
              <a:xfrm>
                <a:off x="5220494" y="2874913"/>
                <a:ext cx="269875" cy="158750"/>
              </a:xfrm>
              <a:custGeom>
                <a:avLst/>
                <a:gdLst>
                  <a:gd name="T0" fmla="*/ 6 w 24"/>
                  <a:gd name="T1" fmla="*/ 0 h 14"/>
                  <a:gd name="T2" fmla="*/ 6 w 24"/>
                  <a:gd name="T3" fmla="*/ 2 h 14"/>
                  <a:gd name="T4" fmla="*/ 8 w 24"/>
                  <a:gd name="T5" fmla="*/ 0 h 14"/>
                  <a:gd name="T6" fmla="*/ 11 w 24"/>
                  <a:gd name="T7" fmla="*/ 0 h 14"/>
                  <a:gd name="T8" fmla="*/ 13 w 24"/>
                  <a:gd name="T9" fmla="*/ 1 h 14"/>
                  <a:gd name="T10" fmla="*/ 14 w 24"/>
                  <a:gd name="T11" fmla="*/ 2 h 14"/>
                  <a:gd name="T12" fmla="*/ 17 w 24"/>
                  <a:gd name="T13" fmla="*/ 0 h 14"/>
                  <a:gd name="T14" fmla="*/ 19 w 24"/>
                  <a:gd name="T15" fmla="*/ 0 h 14"/>
                  <a:gd name="T16" fmla="*/ 21 w 24"/>
                  <a:gd name="T17" fmla="*/ 1 h 14"/>
                  <a:gd name="T18" fmla="*/ 22 w 24"/>
                  <a:gd name="T19" fmla="*/ 2 h 14"/>
                  <a:gd name="T20" fmla="*/ 23 w 24"/>
                  <a:gd name="T21" fmla="*/ 6 h 14"/>
                  <a:gd name="T22" fmla="*/ 23 w 24"/>
                  <a:gd name="T23" fmla="*/ 11 h 14"/>
                  <a:gd name="T24" fmla="*/ 23 w 24"/>
                  <a:gd name="T25" fmla="*/ 13 h 14"/>
                  <a:gd name="T26" fmla="*/ 24 w 24"/>
                  <a:gd name="T27" fmla="*/ 14 h 14"/>
                  <a:gd name="T28" fmla="*/ 24 w 24"/>
                  <a:gd name="T29" fmla="*/ 14 h 14"/>
                  <a:gd name="T30" fmla="*/ 17 w 24"/>
                  <a:gd name="T31" fmla="*/ 14 h 14"/>
                  <a:gd name="T32" fmla="*/ 17 w 24"/>
                  <a:gd name="T33" fmla="*/ 14 h 14"/>
                  <a:gd name="T34" fmla="*/ 18 w 24"/>
                  <a:gd name="T35" fmla="*/ 13 h 14"/>
                  <a:gd name="T36" fmla="*/ 18 w 24"/>
                  <a:gd name="T37" fmla="*/ 11 h 14"/>
                  <a:gd name="T38" fmla="*/ 18 w 24"/>
                  <a:gd name="T39" fmla="*/ 5 h 14"/>
                  <a:gd name="T40" fmla="*/ 18 w 24"/>
                  <a:gd name="T41" fmla="*/ 3 h 14"/>
                  <a:gd name="T42" fmla="*/ 18 w 24"/>
                  <a:gd name="T43" fmla="*/ 2 h 14"/>
                  <a:gd name="T44" fmla="*/ 17 w 24"/>
                  <a:gd name="T45" fmla="*/ 2 h 14"/>
                  <a:gd name="T46" fmla="*/ 16 w 24"/>
                  <a:gd name="T47" fmla="*/ 2 h 14"/>
                  <a:gd name="T48" fmla="*/ 14 w 24"/>
                  <a:gd name="T49" fmla="*/ 4 h 14"/>
                  <a:gd name="T50" fmla="*/ 14 w 24"/>
                  <a:gd name="T51" fmla="*/ 11 h 14"/>
                  <a:gd name="T52" fmla="*/ 15 w 24"/>
                  <a:gd name="T53" fmla="*/ 13 h 14"/>
                  <a:gd name="T54" fmla="*/ 16 w 24"/>
                  <a:gd name="T55" fmla="*/ 14 h 14"/>
                  <a:gd name="T56" fmla="*/ 16 w 24"/>
                  <a:gd name="T57" fmla="*/ 14 h 14"/>
                  <a:gd name="T58" fmla="*/ 9 w 24"/>
                  <a:gd name="T59" fmla="*/ 14 h 14"/>
                  <a:gd name="T60" fmla="*/ 9 w 24"/>
                  <a:gd name="T61" fmla="*/ 14 h 14"/>
                  <a:gd name="T62" fmla="*/ 10 w 24"/>
                  <a:gd name="T63" fmla="*/ 14 h 14"/>
                  <a:gd name="T64" fmla="*/ 10 w 24"/>
                  <a:gd name="T65" fmla="*/ 13 h 14"/>
                  <a:gd name="T66" fmla="*/ 10 w 24"/>
                  <a:gd name="T67" fmla="*/ 11 h 14"/>
                  <a:gd name="T68" fmla="*/ 10 w 24"/>
                  <a:gd name="T69" fmla="*/ 5 h 14"/>
                  <a:gd name="T70" fmla="*/ 10 w 24"/>
                  <a:gd name="T71" fmla="*/ 3 h 14"/>
                  <a:gd name="T72" fmla="*/ 10 w 24"/>
                  <a:gd name="T73" fmla="*/ 2 h 14"/>
                  <a:gd name="T74" fmla="*/ 9 w 24"/>
                  <a:gd name="T75" fmla="*/ 2 h 14"/>
                  <a:gd name="T76" fmla="*/ 8 w 24"/>
                  <a:gd name="T77" fmla="*/ 2 h 14"/>
                  <a:gd name="T78" fmla="*/ 6 w 24"/>
                  <a:gd name="T79" fmla="*/ 4 h 14"/>
                  <a:gd name="T80" fmla="*/ 6 w 24"/>
                  <a:gd name="T81" fmla="*/ 11 h 14"/>
                  <a:gd name="T82" fmla="*/ 7 w 24"/>
                  <a:gd name="T83" fmla="*/ 13 h 14"/>
                  <a:gd name="T84" fmla="*/ 8 w 24"/>
                  <a:gd name="T85" fmla="*/ 14 h 14"/>
                  <a:gd name="T86" fmla="*/ 8 w 24"/>
                  <a:gd name="T87" fmla="*/ 14 h 14"/>
                  <a:gd name="T88" fmla="*/ 0 w 24"/>
                  <a:gd name="T89" fmla="*/ 14 h 14"/>
                  <a:gd name="T90" fmla="*/ 0 w 24"/>
                  <a:gd name="T91" fmla="*/ 14 h 14"/>
                  <a:gd name="T92" fmla="*/ 2 w 24"/>
                  <a:gd name="T93" fmla="*/ 13 h 14"/>
                  <a:gd name="T94" fmla="*/ 2 w 24"/>
                  <a:gd name="T95" fmla="*/ 11 h 14"/>
                  <a:gd name="T96" fmla="*/ 2 w 24"/>
                  <a:gd name="T97" fmla="*/ 3 h 14"/>
                  <a:gd name="T98" fmla="*/ 2 w 24"/>
                  <a:gd name="T99" fmla="*/ 1 h 14"/>
                  <a:gd name="T100" fmla="*/ 0 w 24"/>
                  <a:gd name="T101" fmla="*/ 1 h 14"/>
                  <a:gd name="T102" fmla="*/ 0 w 24"/>
                  <a:gd name="T103" fmla="*/ 0 h 14"/>
                  <a:gd name="T104" fmla="*/ 6 w 24"/>
                  <a:gd name="T10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4" h="14">
                    <a:moveTo>
                      <a:pt x="6" y="0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8" y="1"/>
                      <a:pt x="8" y="0"/>
                    </a:cubicBezTo>
                    <a:cubicBezTo>
                      <a:pt x="9" y="0"/>
                      <a:pt x="10" y="0"/>
                      <a:pt x="11" y="0"/>
                    </a:cubicBezTo>
                    <a:cubicBezTo>
                      <a:pt x="11" y="0"/>
                      <a:pt x="12" y="0"/>
                      <a:pt x="13" y="1"/>
                    </a:cubicBezTo>
                    <a:cubicBezTo>
                      <a:pt x="13" y="1"/>
                      <a:pt x="14" y="2"/>
                      <a:pt x="14" y="2"/>
                    </a:cubicBezTo>
                    <a:cubicBezTo>
                      <a:pt x="15" y="2"/>
                      <a:pt x="16" y="1"/>
                      <a:pt x="17" y="0"/>
                    </a:cubicBezTo>
                    <a:cubicBezTo>
                      <a:pt x="17" y="0"/>
                      <a:pt x="18" y="0"/>
                      <a:pt x="19" y="0"/>
                    </a:cubicBezTo>
                    <a:cubicBezTo>
                      <a:pt x="20" y="0"/>
                      <a:pt x="21" y="0"/>
                      <a:pt x="21" y="1"/>
                    </a:cubicBezTo>
                    <a:cubicBezTo>
                      <a:pt x="22" y="1"/>
                      <a:pt x="22" y="2"/>
                      <a:pt x="22" y="2"/>
                    </a:cubicBezTo>
                    <a:cubicBezTo>
                      <a:pt x="23" y="3"/>
                      <a:pt x="23" y="4"/>
                      <a:pt x="23" y="6"/>
                    </a:cubicBezTo>
                    <a:cubicBezTo>
                      <a:pt x="23" y="11"/>
                      <a:pt x="23" y="11"/>
                      <a:pt x="23" y="11"/>
                    </a:cubicBezTo>
                    <a:cubicBezTo>
                      <a:pt x="23" y="12"/>
                      <a:pt x="23" y="13"/>
                      <a:pt x="23" y="13"/>
                    </a:cubicBezTo>
                    <a:cubicBezTo>
                      <a:pt x="23" y="14"/>
                      <a:pt x="24" y="14"/>
                      <a:pt x="24" y="14"/>
                    </a:cubicBezTo>
                    <a:cubicBezTo>
                      <a:pt x="24" y="14"/>
                      <a:pt x="24" y="14"/>
                      <a:pt x="24" y="14"/>
                    </a:cubicBezTo>
                    <a:cubicBezTo>
                      <a:pt x="17" y="14"/>
                      <a:pt x="17" y="14"/>
                      <a:pt x="17" y="14"/>
                    </a:cubicBezTo>
                    <a:cubicBezTo>
                      <a:pt x="17" y="14"/>
                      <a:pt x="17" y="14"/>
                      <a:pt x="17" y="14"/>
                    </a:cubicBezTo>
                    <a:cubicBezTo>
                      <a:pt x="18" y="14"/>
                      <a:pt x="18" y="14"/>
                      <a:pt x="18" y="13"/>
                    </a:cubicBezTo>
                    <a:cubicBezTo>
                      <a:pt x="18" y="13"/>
                      <a:pt x="18" y="12"/>
                      <a:pt x="18" y="11"/>
                    </a:cubicBezTo>
                    <a:cubicBezTo>
                      <a:pt x="18" y="5"/>
                      <a:pt x="18" y="5"/>
                      <a:pt x="18" y="5"/>
                    </a:cubicBezTo>
                    <a:cubicBezTo>
                      <a:pt x="18" y="4"/>
                      <a:pt x="18" y="3"/>
                      <a:pt x="18" y="3"/>
                    </a:cubicBezTo>
                    <a:cubicBezTo>
                      <a:pt x="18" y="3"/>
                      <a:pt x="18" y="2"/>
                      <a:pt x="18" y="2"/>
                    </a:cubicBezTo>
                    <a:cubicBezTo>
                      <a:pt x="18" y="2"/>
                      <a:pt x="17" y="2"/>
                      <a:pt x="17" y="2"/>
                    </a:cubicBezTo>
                    <a:cubicBezTo>
                      <a:pt x="17" y="2"/>
                      <a:pt x="16" y="2"/>
                      <a:pt x="16" y="2"/>
                    </a:cubicBezTo>
                    <a:cubicBezTo>
                      <a:pt x="15" y="3"/>
                      <a:pt x="15" y="3"/>
                      <a:pt x="14" y="4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2"/>
                      <a:pt x="15" y="13"/>
                      <a:pt x="15" y="13"/>
                    </a:cubicBezTo>
                    <a:cubicBezTo>
                      <a:pt x="15" y="14"/>
                      <a:pt x="15" y="14"/>
                      <a:pt x="16" y="14"/>
                    </a:cubicBezTo>
                    <a:cubicBezTo>
                      <a:pt x="16" y="14"/>
                      <a:pt x="16" y="14"/>
                      <a:pt x="16" y="14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4"/>
                      <a:pt x="9" y="14"/>
                      <a:pt x="10" y="14"/>
                    </a:cubicBezTo>
                    <a:cubicBezTo>
                      <a:pt x="10" y="13"/>
                      <a:pt x="10" y="13"/>
                      <a:pt x="10" y="13"/>
                    </a:cubicBezTo>
                    <a:cubicBezTo>
                      <a:pt x="10" y="13"/>
                      <a:pt x="10" y="12"/>
                      <a:pt x="10" y="11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4"/>
                      <a:pt x="10" y="3"/>
                      <a:pt x="10" y="3"/>
                    </a:cubicBezTo>
                    <a:cubicBezTo>
                      <a:pt x="10" y="3"/>
                      <a:pt x="10" y="2"/>
                      <a:pt x="10" y="2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7" y="2"/>
                      <a:pt x="7" y="3"/>
                      <a:pt x="6" y="4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2"/>
                      <a:pt x="6" y="13"/>
                      <a:pt x="7" y="13"/>
                    </a:cubicBezTo>
                    <a:cubicBezTo>
                      <a:pt x="7" y="14"/>
                      <a:pt x="7" y="14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2" y="14"/>
                      <a:pt x="2" y="13"/>
                    </a:cubicBezTo>
                    <a:cubicBezTo>
                      <a:pt x="2" y="13"/>
                      <a:pt x="2" y="12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2" y="1"/>
                    </a:cubicBezTo>
                    <a:cubicBezTo>
                      <a:pt x="2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0" name="Freeform 214"/>
              <p:cNvSpPr>
                <a:spLocks noEditPoints="1"/>
              </p:cNvSpPr>
              <p:nvPr/>
            </p:nvSpPr>
            <p:spPr bwMode="auto">
              <a:xfrm>
                <a:off x="5501481" y="2874913"/>
                <a:ext cx="134938" cy="169863"/>
              </a:xfrm>
              <a:custGeom>
                <a:avLst/>
                <a:gdLst>
                  <a:gd name="T0" fmla="*/ 12 w 12"/>
                  <a:gd name="T1" fmla="*/ 7 h 15"/>
                  <a:gd name="T2" fmla="*/ 4 w 12"/>
                  <a:gd name="T3" fmla="*/ 7 h 15"/>
                  <a:gd name="T4" fmla="*/ 5 w 12"/>
                  <a:gd name="T5" fmla="*/ 11 h 15"/>
                  <a:gd name="T6" fmla="*/ 8 w 12"/>
                  <a:gd name="T7" fmla="*/ 13 h 15"/>
                  <a:gd name="T8" fmla="*/ 10 w 12"/>
                  <a:gd name="T9" fmla="*/ 12 h 15"/>
                  <a:gd name="T10" fmla="*/ 11 w 12"/>
                  <a:gd name="T11" fmla="*/ 10 h 15"/>
                  <a:gd name="T12" fmla="*/ 12 w 12"/>
                  <a:gd name="T13" fmla="*/ 11 h 15"/>
                  <a:gd name="T14" fmla="*/ 9 w 12"/>
                  <a:gd name="T15" fmla="*/ 14 h 15"/>
                  <a:gd name="T16" fmla="*/ 6 w 12"/>
                  <a:gd name="T17" fmla="*/ 15 h 15"/>
                  <a:gd name="T18" fmla="*/ 1 w 12"/>
                  <a:gd name="T19" fmla="*/ 12 h 15"/>
                  <a:gd name="T20" fmla="*/ 0 w 12"/>
                  <a:gd name="T21" fmla="*/ 8 h 15"/>
                  <a:gd name="T22" fmla="*/ 2 w 12"/>
                  <a:gd name="T23" fmla="*/ 2 h 15"/>
                  <a:gd name="T24" fmla="*/ 6 w 12"/>
                  <a:gd name="T25" fmla="*/ 0 h 15"/>
                  <a:gd name="T26" fmla="*/ 10 w 12"/>
                  <a:gd name="T27" fmla="*/ 2 h 15"/>
                  <a:gd name="T28" fmla="*/ 12 w 12"/>
                  <a:gd name="T29" fmla="*/ 7 h 15"/>
                  <a:gd name="T30" fmla="*/ 8 w 12"/>
                  <a:gd name="T31" fmla="*/ 6 h 15"/>
                  <a:gd name="T32" fmla="*/ 8 w 12"/>
                  <a:gd name="T33" fmla="*/ 3 h 15"/>
                  <a:gd name="T34" fmla="*/ 7 w 12"/>
                  <a:gd name="T35" fmla="*/ 1 h 15"/>
                  <a:gd name="T36" fmla="*/ 6 w 12"/>
                  <a:gd name="T37" fmla="*/ 1 h 15"/>
                  <a:gd name="T38" fmla="*/ 5 w 12"/>
                  <a:gd name="T39" fmla="*/ 2 h 15"/>
                  <a:gd name="T40" fmla="*/ 4 w 12"/>
                  <a:gd name="T41" fmla="*/ 5 h 15"/>
                  <a:gd name="T42" fmla="*/ 4 w 12"/>
                  <a:gd name="T43" fmla="*/ 6 h 15"/>
                  <a:gd name="T44" fmla="*/ 8 w 12"/>
                  <a:gd name="T45" fmla="*/ 6 h 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" h="15">
                    <a:moveTo>
                      <a:pt x="12" y="7"/>
                    </a:moveTo>
                    <a:cubicBezTo>
                      <a:pt x="4" y="7"/>
                      <a:pt x="4" y="7"/>
                      <a:pt x="4" y="7"/>
                    </a:cubicBezTo>
                    <a:cubicBezTo>
                      <a:pt x="4" y="9"/>
                      <a:pt x="5" y="10"/>
                      <a:pt x="5" y="11"/>
                    </a:cubicBezTo>
                    <a:cubicBezTo>
                      <a:pt x="6" y="12"/>
                      <a:pt x="7" y="13"/>
                      <a:pt x="8" y="13"/>
                    </a:cubicBezTo>
                    <a:cubicBezTo>
                      <a:pt x="9" y="13"/>
                      <a:pt x="9" y="12"/>
                      <a:pt x="10" y="12"/>
                    </a:cubicBezTo>
                    <a:cubicBezTo>
                      <a:pt x="10" y="12"/>
                      <a:pt x="11" y="11"/>
                      <a:pt x="11" y="10"/>
                    </a:cubicBezTo>
                    <a:cubicBezTo>
                      <a:pt x="12" y="11"/>
                      <a:pt x="12" y="11"/>
                      <a:pt x="12" y="11"/>
                    </a:cubicBezTo>
                    <a:cubicBezTo>
                      <a:pt x="11" y="12"/>
                      <a:pt x="10" y="13"/>
                      <a:pt x="9" y="14"/>
                    </a:cubicBezTo>
                    <a:cubicBezTo>
                      <a:pt x="8" y="14"/>
                      <a:pt x="7" y="15"/>
                      <a:pt x="6" y="15"/>
                    </a:cubicBezTo>
                    <a:cubicBezTo>
                      <a:pt x="4" y="15"/>
                      <a:pt x="2" y="14"/>
                      <a:pt x="1" y="12"/>
                    </a:cubicBezTo>
                    <a:cubicBezTo>
                      <a:pt x="0" y="11"/>
                      <a:pt x="0" y="9"/>
                      <a:pt x="0" y="8"/>
                    </a:cubicBezTo>
                    <a:cubicBezTo>
                      <a:pt x="0" y="5"/>
                      <a:pt x="1" y="3"/>
                      <a:pt x="2" y="2"/>
                    </a:cubicBezTo>
                    <a:cubicBezTo>
                      <a:pt x="3" y="1"/>
                      <a:pt x="5" y="0"/>
                      <a:pt x="6" y="0"/>
                    </a:cubicBezTo>
                    <a:cubicBezTo>
                      <a:pt x="8" y="0"/>
                      <a:pt x="9" y="0"/>
                      <a:pt x="10" y="2"/>
                    </a:cubicBezTo>
                    <a:cubicBezTo>
                      <a:pt x="11" y="3"/>
                      <a:pt x="12" y="5"/>
                      <a:pt x="12" y="7"/>
                    </a:cubicBezTo>
                    <a:close/>
                    <a:moveTo>
                      <a:pt x="8" y="6"/>
                    </a:moveTo>
                    <a:cubicBezTo>
                      <a:pt x="8" y="4"/>
                      <a:pt x="8" y="3"/>
                      <a:pt x="8" y="3"/>
                    </a:cubicBezTo>
                    <a:cubicBezTo>
                      <a:pt x="8" y="2"/>
                      <a:pt x="7" y="1"/>
                      <a:pt x="7" y="1"/>
                    </a:cubicBezTo>
                    <a:cubicBezTo>
                      <a:pt x="7" y="1"/>
                      <a:pt x="6" y="1"/>
                      <a:pt x="6" y="1"/>
                    </a:cubicBezTo>
                    <a:cubicBezTo>
                      <a:pt x="6" y="1"/>
                      <a:pt x="5" y="1"/>
                      <a:pt x="5" y="2"/>
                    </a:cubicBezTo>
                    <a:cubicBezTo>
                      <a:pt x="4" y="3"/>
                      <a:pt x="4" y="4"/>
                      <a:pt x="4" y="5"/>
                    </a:cubicBezTo>
                    <a:cubicBezTo>
                      <a:pt x="4" y="6"/>
                      <a:pt x="4" y="6"/>
                      <a:pt x="4" y="6"/>
                    </a:cubicBezTo>
                    <a:cubicBezTo>
                      <a:pt x="8" y="6"/>
                      <a:pt x="8" y="6"/>
                      <a:pt x="8" y="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1" name="Freeform 215"/>
              <p:cNvSpPr>
                <a:spLocks/>
              </p:cNvSpPr>
              <p:nvPr/>
            </p:nvSpPr>
            <p:spPr bwMode="auto">
              <a:xfrm>
                <a:off x="5636419" y="2874913"/>
                <a:ext cx="169863" cy="158750"/>
              </a:xfrm>
              <a:custGeom>
                <a:avLst/>
                <a:gdLst>
                  <a:gd name="T0" fmla="*/ 6 w 15"/>
                  <a:gd name="T1" fmla="*/ 0 h 14"/>
                  <a:gd name="T2" fmla="*/ 6 w 15"/>
                  <a:gd name="T3" fmla="*/ 2 h 14"/>
                  <a:gd name="T4" fmla="*/ 8 w 15"/>
                  <a:gd name="T5" fmla="*/ 0 h 14"/>
                  <a:gd name="T6" fmla="*/ 10 w 15"/>
                  <a:gd name="T7" fmla="*/ 0 h 14"/>
                  <a:gd name="T8" fmla="*/ 12 w 15"/>
                  <a:gd name="T9" fmla="*/ 1 h 14"/>
                  <a:gd name="T10" fmla="*/ 14 w 15"/>
                  <a:gd name="T11" fmla="*/ 3 h 14"/>
                  <a:gd name="T12" fmla="*/ 14 w 15"/>
                  <a:gd name="T13" fmla="*/ 6 h 14"/>
                  <a:gd name="T14" fmla="*/ 14 w 15"/>
                  <a:gd name="T15" fmla="*/ 11 h 14"/>
                  <a:gd name="T16" fmla="*/ 14 w 15"/>
                  <a:gd name="T17" fmla="*/ 13 h 14"/>
                  <a:gd name="T18" fmla="*/ 15 w 15"/>
                  <a:gd name="T19" fmla="*/ 14 h 14"/>
                  <a:gd name="T20" fmla="*/ 15 w 15"/>
                  <a:gd name="T21" fmla="*/ 14 h 14"/>
                  <a:gd name="T22" fmla="*/ 8 w 15"/>
                  <a:gd name="T23" fmla="*/ 14 h 14"/>
                  <a:gd name="T24" fmla="*/ 8 w 15"/>
                  <a:gd name="T25" fmla="*/ 14 h 14"/>
                  <a:gd name="T26" fmla="*/ 9 w 15"/>
                  <a:gd name="T27" fmla="*/ 13 h 14"/>
                  <a:gd name="T28" fmla="*/ 10 w 15"/>
                  <a:gd name="T29" fmla="*/ 11 h 14"/>
                  <a:gd name="T30" fmla="*/ 10 w 15"/>
                  <a:gd name="T31" fmla="*/ 5 h 14"/>
                  <a:gd name="T32" fmla="*/ 10 w 15"/>
                  <a:gd name="T33" fmla="*/ 3 h 14"/>
                  <a:gd name="T34" fmla="*/ 9 w 15"/>
                  <a:gd name="T35" fmla="*/ 2 h 14"/>
                  <a:gd name="T36" fmla="*/ 8 w 15"/>
                  <a:gd name="T37" fmla="*/ 2 h 14"/>
                  <a:gd name="T38" fmla="*/ 6 w 15"/>
                  <a:gd name="T39" fmla="*/ 4 h 14"/>
                  <a:gd name="T40" fmla="*/ 6 w 15"/>
                  <a:gd name="T41" fmla="*/ 11 h 14"/>
                  <a:gd name="T42" fmla="*/ 6 w 15"/>
                  <a:gd name="T43" fmla="*/ 13 h 14"/>
                  <a:gd name="T44" fmla="*/ 7 w 15"/>
                  <a:gd name="T45" fmla="*/ 14 h 14"/>
                  <a:gd name="T46" fmla="*/ 7 w 15"/>
                  <a:gd name="T47" fmla="*/ 14 h 14"/>
                  <a:gd name="T48" fmla="*/ 0 w 15"/>
                  <a:gd name="T49" fmla="*/ 14 h 14"/>
                  <a:gd name="T50" fmla="*/ 0 w 15"/>
                  <a:gd name="T51" fmla="*/ 14 h 14"/>
                  <a:gd name="T52" fmla="*/ 2 w 15"/>
                  <a:gd name="T53" fmla="*/ 13 h 14"/>
                  <a:gd name="T54" fmla="*/ 2 w 15"/>
                  <a:gd name="T55" fmla="*/ 11 h 14"/>
                  <a:gd name="T56" fmla="*/ 2 w 15"/>
                  <a:gd name="T57" fmla="*/ 3 h 14"/>
                  <a:gd name="T58" fmla="*/ 1 w 15"/>
                  <a:gd name="T59" fmla="*/ 1 h 14"/>
                  <a:gd name="T60" fmla="*/ 0 w 15"/>
                  <a:gd name="T61" fmla="*/ 1 h 14"/>
                  <a:gd name="T62" fmla="*/ 0 w 15"/>
                  <a:gd name="T63" fmla="*/ 0 h 14"/>
                  <a:gd name="T64" fmla="*/ 6 w 15"/>
                  <a:gd name="T65" fmla="*/ 0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" h="14">
                    <a:moveTo>
                      <a:pt x="6" y="0"/>
                    </a:moveTo>
                    <a:cubicBezTo>
                      <a:pt x="6" y="2"/>
                      <a:pt x="6" y="2"/>
                      <a:pt x="6" y="2"/>
                    </a:cubicBezTo>
                    <a:cubicBezTo>
                      <a:pt x="7" y="1"/>
                      <a:pt x="7" y="1"/>
                      <a:pt x="8" y="0"/>
                    </a:cubicBezTo>
                    <a:cubicBezTo>
                      <a:pt x="9" y="0"/>
                      <a:pt x="9" y="0"/>
                      <a:pt x="10" y="0"/>
                    </a:cubicBezTo>
                    <a:cubicBezTo>
                      <a:pt x="11" y="0"/>
                      <a:pt x="12" y="0"/>
                      <a:pt x="12" y="1"/>
                    </a:cubicBezTo>
                    <a:cubicBezTo>
                      <a:pt x="13" y="1"/>
                      <a:pt x="13" y="2"/>
                      <a:pt x="14" y="3"/>
                    </a:cubicBezTo>
                    <a:cubicBezTo>
                      <a:pt x="14" y="3"/>
                      <a:pt x="14" y="4"/>
                      <a:pt x="14" y="6"/>
                    </a:cubicBezTo>
                    <a:cubicBezTo>
                      <a:pt x="14" y="11"/>
                      <a:pt x="14" y="11"/>
                      <a:pt x="14" y="11"/>
                    </a:cubicBezTo>
                    <a:cubicBezTo>
                      <a:pt x="14" y="12"/>
                      <a:pt x="14" y="13"/>
                      <a:pt x="14" y="13"/>
                    </a:cubicBezTo>
                    <a:cubicBezTo>
                      <a:pt x="14" y="14"/>
                      <a:pt x="15" y="14"/>
                      <a:pt x="15" y="14"/>
                    </a:cubicBezTo>
                    <a:cubicBezTo>
                      <a:pt x="15" y="14"/>
                      <a:pt x="15" y="14"/>
                      <a:pt x="15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9" y="14"/>
                      <a:pt x="9" y="14"/>
                      <a:pt x="9" y="13"/>
                    </a:cubicBezTo>
                    <a:cubicBezTo>
                      <a:pt x="10" y="13"/>
                      <a:pt x="10" y="12"/>
                      <a:pt x="10" y="11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4"/>
                      <a:pt x="10" y="3"/>
                      <a:pt x="10" y="3"/>
                    </a:cubicBezTo>
                    <a:cubicBezTo>
                      <a:pt x="9" y="3"/>
                      <a:pt x="9" y="2"/>
                      <a:pt x="9" y="2"/>
                    </a:cubicBezTo>
                    <a:cubicBezTo>
                      <a:pt x="9" y="2"/>
                      <a:pt x="9" y="2"/>
                      <a:pt x="8" y="2"/>
                    </a:cubicBezTo>
                    <a:cubicBezTo>
                      <a:pt x="8" y="2"/>
                      <a:pt x="7" y="3"/>
                      <a:pt x="6" y="4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2"/>
                      <a:pt x="6" y="13"/>
                      <a:pt x="6" y="13"/>
                    </a:cubicBezTo>
                    <a:cubicBezTo>
                      <a:pt x="6" y="14"/>
                      <a:pt x="7" y="14"/>
                      <a:pt x="7" y="14"/>
                    </a:cubicBezTo>
                    <a:cubicBezTo>
                      <a:pt x="7" y="14"/>
                      <a:pt x="7" y="14"/>
                      <a:pt x="7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0" y="14"/>
                      <a:pt x="0" y="14"/>
                      <a:pt x="0" y="14"/>
                    </a:cubicBezTo>
                    <a:cubicBezTo>
                      <a:pt x="1" y="14"/>
                      <a:pt x="1" y="14"/>
                      <a:pt x="2" y="13"/>
                    </a:cubicBezTo>
                    <a:cubicBezTo>
                      <a:pt x="2" y="13"/>
                      <a:pt x="2" y="12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1" y="1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2" name="Freeform 216"/>
              <p:cNvSpPr>
                <a:spLocks/>
              </p:cNvSpPr>
              <p:nvPr/>
            </p:nvSpPr>
            <p:spPr bwMode="auto">
              <a:xfrm>
                <a:off x="5806281" y="2817763"/>
                <a:ext cx="112713" cy="227013"/>
              </a:xfrm>
              <a:custGeom>
                <a:avLst/>
                <a:gdLst>
                  <a:gd name="T0" fmla="*/ 6 w 10"/>
                  <a:gd name="T1" fmla="*/ 0 h 20"/>
                  <a:gd name="T2" fmla="*/ 6 w 10"/>
                  <a:gd name="T3" fmla="*/ 5 h 20"/>
                  <a:gd name="T4" fmla="*/ 10 w 10"/>
                  <a:gd name="T5" fmla="*/ 5 h 20"/>
                  <a:gd name="T6" fmla="*/ 10 w 10"/>
                  <a:gd name="T7" fmla="*/ 7 h 20"/>
                  <a:gd name="T8" fmla="*/ 6 w 10"/>
                  <a:gd name="T9" fmla="*/ 7 h 20"/>
                  <a:gd name="T10" fmla="*/ 6 w 10"/>
                  <a:gd name="T11" fmla="*/ 15 h 20"/>
                  <a:gd name="T12" fmla="*/ 7 w 10"/>
                  <a:gd name="T13" fmla="*/ 17 h 20"/>
                  <a:gd name="T14" fmla="*/ 7 w 10"/>
                  <a:gd name="T15" fmla="*/ 18 h 20"/>
                  <a:gd name="T16" fmla="*/ 7 w 10"/>
                  <a:gd name="T17" fmla="*/ 18 h 20"/>
                  <a:gd name="T18" fmla="*/ 9 w 10"/>
                  <a:gd name="T19" fmla="*/ 16 h 20"/>
                  <a:gd name="T20" fmla="*/ 10 w 10"/>
                  <a:gd name="T21" fmla="*/ 17 h 20"/>
                  <a:gd name="T22" fmla="*/ 6 w 10"/>
                  <a:gd name="T23" fmla="*/ 20 h 20"/>
                  <a:gd name="T24" fmla="*/ 4 w 10"/>
                  <a:gd name="T25" fmla="*/ 19 h 20"/>
                  <a:gd name="T26" fmla="*/ 2 w 10"/>
                  <a:gd name="T27" fmla="*/ 17 h 20"/>
                  <a:gd name="T28" fmla="*/ 2 w 10"/>
                  <a:gd name="T29" fmla="*/ 14 h 20"/>
                  <a:gd name="T30" fmla="*/ 2 w 10"/>
                  <a:gd name="T31" fmla="*/ 7 h 20"/>
                  <a:gd name="T32" fmla="*/ 0 w 10"/>
                  <a:gd name="T33" fmla="*/ 7 h 20"/>
                  <a:gd name="T34" fmla="*/ 0 w 10"/>
                  <a:gd name="T35" fmla="*/ 6 h 20"/>
                  <a:gd name="T36" fmla="*/ 4 w 10"/>
                  <a:gd name="T37" fmla="*/ 3 h 20"/>
                  <a:gd name="T38" fmla="*/ 6 w 10"/>
                  <a:gd name="T39" fmla="*/ 0 h 20"/>
                  <a:gd name="T40" fmla="*/ 6 w 10"/>
                  <a:gd name="T41" fmla="*/ 0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10" h="20">
                    <a:moveTo>
                      <a:pt x="6" y="0"/>
                    </a:moveTo>
                    <a:cubicBezTo>
                      <a:pt x="6" y="5"/>
                      <a:pt x="6" y="5"/>
                      <a:pt x="6" y="5"/>
                    </a:cubicBezTo>
                    <a:cubicBezTo>
                      <a:pt x="10" y="5"/>
                      <a:pt x="10" y="5"/>
                      <a:pt x="10" y="5"/>
                    </a:cubicBezTo>
                    <a:cubicBezTo>
                      <a:pt x="10" y="7"/>
                      <a:pt x="10" y="7"/>
                      <a:pt x="10" y="7"/>
                    </a:cubicBezTo>
                    <a:cubicBezTo>
                      <a:pt x="6" y="7"/>
                      <a:pt x="6" y="7"/>
                      <a:pt x="6" y="7"/>
                    </a:cubicBezTo>
                    <a:cubicBezTo>
                      <a:pt x="6" y="15"/>
                      <a:pt x="6" y="15"/>
                      <a:pt x="6" y="15"/>
                    </a:cubicBezTo>
                    <a:cubicBezTo>
                      <a:pt x="6" y="16"/>
                      <a:pt x="6" y="17"/>
                      <a:pt x="7" y="17"/>
                    </a:cubicBezTo>
                    <a:cubicBezTo>
                      <a:pt x="7" y="17"/>
                      <a:pt x="7" y="17"/>
                      <a:pt x="7" y="18"/>
                    </a:cubicBezTo>
                    <a:cubicBezTo>
                      <a:pt x="7" y="18"/>
                      <a:pt x="7" y="18"/>
                      <a:pt x="7" y="18"/>
                    </a:cubicBezTo>
                    <a:cubicBezTo>
                      <a:pt x="8" y="18"/>
                      <a:pt x="9" y="17"/>
                      <a:pt x="9" y="16"/>
                    </a:cubicBezTo>
                    <a:cubicBezTo>
                      <a:pt x="10" y="17"/>
                      <a:pt x="10" y="17"/>
                      <a:pt x="10" y="17"/>
                    </a:cubicBezTo>
                    <a:cubicBezTo>
                      <a:pt x="9" y="19"/>
                      <a:pt x="8" y="20"/>
                      <a:pt x="6" y="20"/>
                    </a:cubicBezTo>
                    <a:cubicBezTo>
                      <a:pt x="5" y="20"/>
                      <a:pt x="4" y="19"/>
                      <a:pt x="4" y="19"/>
                    </a:cubicBezTo>
                    <a:cubicBezTo>
                      <a:pt x="3" y="18"/>
                      <a:pt x="3" y="18"/>
                      <a:pt x="2" y="17"/>
                    </a:cubicBezTo>
                    <a:cubicBezTo>
                      <a:pt x="2" y="17"/>
                      <a:pt x="2" y="16"/>
                      <a:pt x="2" y="14"/>
                    </a:cubicBezTo>
                    <a:cubicBezTo>
                      <a:pt x="2" y="7"/>
                      <a:pt x="2" y="7"/>
                      <a:pt x="2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0" y="6"/>
                      <a:pt x="0" y="6"/>
                      <a:pt x="0" y="6"/>
                    </a:cubicBezTo>
                    <a:cubicBezTo>
                      <a:pt x="2" y="5"/>
                      <a:pt x="3" y="4"/>
                      <a:pt x="4" y="3"/>
                    </a:cubicBezTo>
                    <a:cubicBezTo>
                      <a:pt x="4" y="2"/>
                      <a:pt x="5" y="1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3" name="Freeform 217"/>
              <p:cNvSpPr>
                <a:spLocks/>
              </p:cNvSpPr>
              <p:nvPr/>
            </p:nvSpPr>
            <p:spPr bwMode="auto">
              <a:xfrm>
                <a:off x="2639219" y="3203526"/>
                <a:ext cx="3290888" cy="0"/>
              </a:xfrm>
              <a:custGeom>
                <a:avLst/>
                <a:gdLst>
                  <a:gd name="T0" fmla="*/ 0 w 2073"/>
                  <a:gd name="T1" fmla="*/ 2073 w 2073"/>
                  <a:gd name="T2" fmla="*/ 0 w 2073"/>
                </a:gdLst>
                <a:ahLst/>
                <a:cxnLst>
                  <a:cxn ang="0">
                    <a:pos x="T0" y="0"/>
                  </a:cxn>
                  <a:cxn ang="0">
                    <a:pos x="T1" y="0"/>
                  </a:cxn>
                  <a:cxn ang="0">
                    <a:pos x="T2" y="0"/>
                  </a:cxn>
                </a:cxnLst>
                <a:rect l="0" t="0" r="r" b="b"/>
                <a:pathLst>
                  <a:path w="2073">
                    <a:moveTo>
                      <a:pt x="0" y="0"/>
                    </a:moveTo>
                    <a:lnTo>
                      <a:pt x="2073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4" name="Line 218"/>
              <p:cNvSpPr>
                <a:spLocks noChangeShapeType="1"/>
              </p:cNvSpPr>
              <p:nvPr/>
            </p:nvSpPr>
            <p:spPr bwMode="auto">
              <a:xfrm>
                <a:off x="2639219" y="3203526"/>
                <a:ext cx="3290888" cy="0"/>
              </a:xfrm>
              <a:prstGeom prst="line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5" name="Rectangle 219"/>
              <p:cNvSpPr>
                <a:spLocks noChangeArrowheads="1"/>
              </p:cNvSpPr>
              <p:nvPr/>
            </p:nvSpPr>
            <p:spPr bwMode="auto">
              <a:xfrm>
                <a:off x="2639219" y="3192413"/>
                <a:ext cx="3290888" cy="22225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6" name="Freeform 220"/>
              <p:cNvSpPr>
                <a:spLocks noEditPoints="1"/>
              </p:cNvSpPr>
              <p:nvPr/>
            </p:nvSpPr>
            <p:spPr bwMode="auto">
              <a:xfrm>
                <a:off x="2650331" y="3362276"/>
                <a:ext cx="179388" cy="204788"/>
              </a:xfrm>
              <a:custGeom>
                <a:avLst/>
                <a:gdLst>
                  <a:gd name="T0" fmla="*/ 0 w 16"/>
                  <a:gd name="T1" fmla="*/ 17 h 18"/>
                  <a:gd name="T2" fmla="*/ 2 w 16"/>
                  <a:gd name="T3" fmla="*/ 17 h 18"/>
                  <a:gd name="T4" fmla="*/ 3 w 16"/>
                  <a:gd name="T5" fmla="*/ 15 h 18"/>
                  <a:gd name="T6" fmla="*/ 3 w 16"/>
                  <a:gd name="T7" fmla="*/ 3 h 18"/>
                  <a:gd name="T8" fmla="*/ 2 w 16"/>
                  <a:gd name="T9" fmla="*/ 1 h 18"/>
                  <a:gd name="T10" fmla="*/ 0 w 16"/>
                  <a:gd name="T11" fmla="*/ 0 h 18"/>
                  <a:gd name="T12" fmla="*/ 0 w 16"/>
                  <a:gd name="T13" fmla="*/ 0 h 18"/>
                  <a:gd name="T14" fmla="*/ 9 w 16"/>
                  <a:gd name="T15" fmla="*/ 0 h 18"/>
                  <a:gd name="T16" fmla="*/ 14 w 16"/>
                  <a:gd name="T17" fmla="*/ 1 h 18"/>
                  <a:gd name="T18" fmla="*/ 16 w 16"/>
                  <a:gd name="T19" fmla="*/ 5 h 18"/>
                  <a:gd name="T20" fmla="*/ 16 w 16"/>
                  <a:gd name="T21" fmla="*/ 7 h 18"/>
                  <a:gd name="T22" fmla="*/ 13 w 16"/>
                  <a:gd name="T23" fmla="*/ 9 h 18"/>
                  <a:gd name="T24" fmla="*/ 11 w 16"/>
                  <a:gd name="T25" fmla="*/ 10 h 18"/>
                  <a:gd name="T26" fmla="*/ 7 w 16"/>
                  <a:gd name="T27" fmla="*/ 10 h 18"/>
                  <a:gd name="T28" fmla="*/ 7 w 16"/>
                  <a:gd name="T29" fmla="*/ 15 h 18"/>
                  <a:gd name="T30" fmla="*/ 8 w 16"/>
                  <a:gd name="T31" fmla="*/ 17 h 18"/>
                  <a:gd name="T32" fmla="*/ 9 w 16"/>
                  <a:gd name="T33" fmla="*/ 17 h 18"/>
                  <a:gd name="T34" fmla="*/ 9 w 16"/>
                  <a:gd name="T35" fmla="*/ 18 h 18"/>
                  <a:gd name="T36" fmla="*/ 0 w 16"/>
                  <a:gd name="T37" fmla="*/ 18 h 18"/>
                  <a:gd name="T38" fmla="*/ 0 w 16"/>
                  <a:gd name="T39" fmla="*/ 17 h 18"/>
                  <a:gd name="T40" fmla="*/ 10 w 16"/>
                  <a:gd name="T41" fmla="*/ 8 h 18"/>
                  <a:gd name="T42" fmla="*/ 12 w 16"/>
                  <a:gd name="T43" fmla="*/ 5 h 18"/>
                  <a:gd name="T44" fmla="*/ 11 w 16"/>
                  <a:gd name="T45" fmla="*/ 2 h 18"/>
                  <a:gd name="T46" fmla="*/ 9 w 16"/>
                  <a:gd name="T47" fmla="*/ 1 h 18"/>
                  <a:gd name="T48" fmla="*/ 7 w 16"/>
                  <a:gd name="T49" fmla="*/ 1 h 18"/>
                  <a:gd name="T50" fmla="*/ 7 w 16"/>
                  <a:gd name="T51" fmla="*/ 1 h 18"/>
                  <a:gd name="T52" fmla="*/ 7 w 16"/>
                  <a:gd name="T53" fmla="*/ 9 h 18"/>
                  <a:gd name="T54" fmla="*/ 10 w 16"/>
                  <a:gd name="T55" fmla="*/ 8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6" h="18">
                    <a:moveTo>
                      <a:pt x="0" y="17"/>
                    </a:moveTo>
                    <a:cubicBezTo>
                      <a:pt x="1" y="17"/>
                      <a:pt x="2" y="17"/>
                      <a:pt x="2" y="17"/>
                    </a:cubicBezTo>
                    <a:cubicBezTo>
                      <a:pt x="3" y="17"/>
                      <a:pt x="3" y="16"/>
                      <a:pt x="3" y="15"/>
                    </a:cubicBezTo>
                    <a:cubicBezTo>
                      <a:pt x="3" y="3"/>
                      <a:pt x="3" y="3"/>
                      <a:pt x="3" y="3"/>
                    </a:cubicBezTo>
                    <a:cubicBezTo>
                      <a:pt x="3" y="2"/>
                      <a:pt x="3" y="1"/>
                      <a:pt x="2" y="1"/>
                    </a:cubicBezTo>
                    <a:cubicBezTo>
                      <a:pt x="2" y="1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1" y="0"/>
                      <a:pt x="13" y="0"/>
                      <a:pt x="14" y="1"/>
                    </a:cubicBezTo>
                    <a:cubicBezTo>
                      <a:pt x="16" y="2"/>
                      <a:pt x="16" y="3"/>
                      <a:pt x="16" y="5"/>
                    </a:cubicBezTo>
                    <a:cubicBezTo>
                      <a:pt x="16" y="6"/>
                      <a:pt x="16" y="6"/>
                      <a:pt x="16" y="7"/>
                    </a:cubicBezTo>
                    <a:cubicBezTo>
                      <a:pt x="15" y="8"/>
                      <a:pt x="14" y="9"/>
                      <a:pt x="13" y="9"/>
                    </a:cubicBezTo>
                    <a:cubicBezTo>
                      <a:pt x="12" y="9"/>
                      <a:pt x="12" y="10"/>
                      <a:pt x="11" y="10"/>
                    </a:cubicBezTo>
                    <a:cubicBezTo>
                      <a:pt x="10" y="10"/>
                      <a:pt x="9" y="10"/>
                      <a:pt x="7" y="10"/>
                    </a:cubicBezTo>
                    <a:cubicBezTo>
                      <a:pt x="7" y="15"/>
                      <a:pt x="7" y="15"/>
                      <a:pt x="7" y="15"/>
                    </a:cubicBezTo>
                    <a:cubicBezTo>
                      <a:pt x="7" y="16"/>
                      <a:pt x="7" y="17"/>
                      <a:pt x="8" y="17"/>
                    </a:cubicBezTo>
                    <a:cubicBezTo>
                      <a:pt x="8" y="17"/>
                      <a:pt x="9" y="17"/>
                      <a:pt x="9" y="17"/>
                    </a:cubicBezTo>
                    <a:cubicBezTo>
                      <a:pt x="9" y="18"/>
                      <a:pt x="9" y="18"/>
                      <a:pt x="9" y="18"/>
                    </a:cubicBezTo>
                    <a:cubicBezTo>
                      <a:pt x="0" y="18"/>
                      <a:pt x="0" y="18"/>
                      <a:pt x="0" y="18"/>
                    </a:cubicBezTo>
                    <a:lnTo>
                      <a:pt x="0" y="17"/>
                    </a:lnTo>
                    <a:close/>
                    <a:moveTo>
                      <a:pt x="10" y="8"/>
                    </a:moveTo>
                    <a:cubicBezTo>
                      <a:pt x="11" y="8"/>
                      <a:pt x="12" y="7"/>
                      <a:pt x="12" y="5"/>
                    </a:cubicBezTo>
                    <a:cubicBezTo>
                      <a:pt x="12" y="3"/>
                      <a:pt x="11" y="2"/>
                      <a:pt x="11" y="2"/>
                    </a:cubicBezTo>
                    <a:cubicBezTo>
                      <a:pt x="11" y="1"/>
                      <a:pt x="10" y="1"/>
                      <a:pt x="9" y="1"/>
                    </a:cubicBezTo>
                    <a:cubicBezTo>
                      <a:pt x="8" y="1"/>
                      <a:pt x="8" y="1"/>
                      <a:pt x="7" y="1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7" y="9"/>
                      <a:pt x="7" y="9"/>
                      <a:pt x="7" y="9"/>
                    </a:cubicBezTo>
                    <a:cubicBezTo>
                      <a:pt x="9" y="9"/>
                      <a:pt x="10" y="9"/>
                      <a:pt x="10" y="8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7" name="Freeform 221"/>
              <p:cNvSpPr>
                <a:spLocks/>
              </p:cNvSpPr>
              <p:nvPr/>
            </p:nvSpPr>
            <p:spPr bwMode="auto">
              <a:xfrm>
                <a:off x="2840831" y="3419426"/>
                <a:ext cx="123825" cy="147638"/>
              </a:xfrm>
              <a:custGeom>
                <a:avLst/>
                <a:gdLst>
                  <a:gd name="T0" fmla="*/ 0 w 11"/>
                  <a:gd name="T1" fmla="*/ 12 h 13"/>
                  <a:gd name="T2" fmla="*/ 1 w 11"/>
                  <a:gd name="T3" fmla="*/ 12 h 13"/>
                  <a:gd name="T4" fmla="*/ 1 w 11"/>
                  <a:gd name="T5" fmla="*/ 11 h 13"/>
                  <a:gd name="T6" fmla="*/ 1 w 11"/>
                  <a:gd name="T7" fmla="*/ 10 h 13"/>
                  <a:gd name="T8" fmla="*/ 1 w 11"/>
                  <a:gd name="T9" fmla="*/ 3 h 13"/>
                  <a:gd name="T10" fmla="*/ 1 w 11"/>
                  <a:gd name="T11" fmla="*/ 2 h 13"/>
                  <a:gd name="T12" fmla="*/ 0 w 11"/>
                  <a:gd name="T13" fmla="*/ 1 h 13"/>
                  <a:gd name="T14" fmla="*/ 0 w 11"/>
                  <a:gd name="T15" fmla="*/ 1 h 13"/>
                  <a:gd name="T16" fmla="*/ 5 w 11"/>
                  <a:gd name="T17" fmla="*/ 1 h 13"/>
                  <a:gd name="T18" fmla="*/ 5 w 11"/>
                  <a:gd name="T19" fmla="*/ 3 h 13"/>
                  <a:gd name="T20" fmla="*/ 7 w 11"/>
                  <a:gd name="T21" fmla="*/ 1 h 13"/>
                  <a:gd name="T22" fmla="*/ 9 w 11"/>
                  <a:gd name="T23" fmla="*/ 0 h 13"/>
                  <a:gd name="T24" fmla="*/ 10 w 11"/>
                  <a:gd name="T25" fmla="*/ 1 h 13"/>
                  <a:gd name="T26" fmla="*/ 11 w 11"/>
                  <a:gd name="T27" fmla="*/ 2 h 13"/>
                  <a:gd name="T28" fmla="*/ 10 w 11"/>
                  <a:gd name="T29" fmla="*/ 4 h 13"/>
                  <a:gd name="T30" fmla="*/ 9 w 11"/>
                  <a:gd name="T31" fmla="*/ 4 h 13"/>
                  <a:gd name="T32" fmla="*/ 8 w 11"/>
                  <a:gd name="T33" fmla="*/ 3 h 13"/>
                  <a:gd name="T34" fmla="*/ 7 w 11"/>
                  <a:gd name="T35" fmla="*/ 3 h 13"/>
                  <a:gd name="T36" fmla="*/ 6 w 11"/>
                  <a:gd name="T37" fmla="*/ 3 h 13"/>
                  <a:gd name="T38" fmla="*/ 5 w 11"/>
                  <a:gd name="T39" fmla="*/ 5 h 13"/>
                  <a:gd name="T40" fmla="*/ 5 w 11"/>
                  <a:gd name="T41" fmla="*/ 10 h 13"/>
                  <a:gd name="T42" fmla="*/ 5 w 11"/>
                  <a:gd name="T43" fmla="*/ 12 h 13"/>
                  <a:gd name="T44" fmla="*/ 7 w 11"/>
                  <a:gd name="T45" fmla="*/ 12 h 13"/>
                  <a:gd name="T46" fmla="*/ 7 w 11"/>
                  <a:gd name="T47" fmla="*/ 13 h 13"/>
                  <a:gd name="T48" fmla="*/ 0 w 11"/>
                  <a:gd name="T49" fmla="*/ 13 h 13"/>
                  <a:gd name="T50" fmla="*/ 0 w 11"/>
                  <a:gd name="T51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</a:cxnLst>
                <a:rect l="0" t="0" r="r" b="b"/>
                <a:pathLst>
                  <a:path w="11" h="13">
                    <a:moveTo>
                      <a:pt x="0" y="12"/>
                    </a:moveTo>
                    <a:cubicBezTo>
                      <a:pt x="0" y="12"/>
                      <a:pt x="1" y="12"/>
                      <a:pt x="1" y="12"/>
                    </a:cubicBezTo>
                    <a:cubicBezTo>
                      <a:pt x="1" y="12"/>
                      <a:pt x="1" y="12"/>
                      <a:pt x="1" y="11"/>
                    </a:cubicBezTo>
                    <a:cubicBezTo>
                      <a:pt x="1" y="10"/>
                      <a:pt x="1" y="10"/>
                      <a:pt x="1" y="10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3"/>
                      <a:pt x="5" y="3"/>
                      <a:pt x="5" y="3"/>
                    </a:cubicBezTo>
                    <a:cubicBezTo>
                      <a:pt x="6" y="2"/>
                      <a:pt x="6" y="1"/>
                      <a:pt x="7" y="1"/>
                    </a:cubicBezTo>
                    <a:cubicBezTo>
                      <a:pt x="7" y="0"/>
                      <a:pt x="8" y="0"/>
                      <a:pt x="9" y="0"/>
                    </a:cubicBezTo>
                    <a:cubicBezTo>
                      <a:pt x="9" y="0"/>
                      <a:pt x="10" y="0"/>
                      <a:pt x="10" y="1"/>
                    </a:cubicBezTo>
                    <a:cubicBezTo>
                      <a:pt x="11" y="1"/>
                      <a:pt x="11" y="2"/>
                      <a:pt x="11" y="2"/>
                    </a:cubicBezTo>
                    <a:cubicBezTo>
                      <a:pt x="11" y="3"/>
                      <a:pt x="11" y="3"/>
                      <a:pt x="10" y="4"/>
                    </a:cubicBezTo>
                    <a:cubicBezTo>
                      <a:pt x="10" y="4"/>
                      <a:pt x="10" y="4"/>
                      <a:pt x="9" y="4"/>
                    </a:cubicBezTo>
                    <a:cubicBezTo>
                      <a:pt x="9" y="4"/>
                      <a:pt x="8" y="4"/>
                      <a:pt x="8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6" y="3"/>
                      <a:pt x="6" y="3"/>
                      <a:pt x="6" y="3"/>
                    </a:cubicBezTo>
                    <a:cubicBezTo>
                      <a:pt x="5" y="4"/>
                      <a:pt x="5" y="4"/>
                      <a:pt x="5" y="5"/>
                    </a:cubicBezTo>
                    <a:cubicBezTo>
                      <a:pt x="5" y="10"/>
                      <a:pt x="5" y="10"/>
                      <a:pt x="5" y="10"/>
                    </a:cubicBezTo>
                    <a:cubicBezTo>
                      <a:pt x="5" y="11"/>
                      <a:pt x="5" y="12"/>
                      <a:pt x="5" y="12"/>
                    </a:cubicBezTo>
                    <a:cubicBezTo>
                      <a:pt x="6" y="12"/>
                      <a:pt x="6" y="12"/>
                      <a:pt x="7" y="12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8" name="Freeform 222"/>
              <p:cNvSpPr>
                <a:spLocks noEditPoints="1"/>
              </p:cNvSpPr>
              <p:nvPr/>
            </p:nvSpPr>
            <p:spPr bwMode="auto">
              <a:xfrm>
                <a:off x="2964656" y="3419426"/>
                <a:ext cx="147638" cy="147638"/>
              </a:xfrm>
              <a:custGeom>
                <a:avLst/>
                <a:gdLst>
                  <a:gd name="T0" fmla="*/ 2 w 13"/>
                  <a:gd name="T1" fmla="*/ 2 h 13"/>
                  <a:gd name="T2" fmla="*/ 6 w 13"/>
                  <a:gd name="T3" fmla="*/ 0 h 13"/>
                  <a:gd name="T4" fmla="*/ 11 w 13"/>
                  <a:gd name="T5" fmla="*/ 2 h 13"/>
                  <a:gd name="T6" fmla="*/ 13 w 13"/>
                  <a:gd name="T7" fmla="*/ 7 h 13"/>
                  <a:gd name="T8" fmla="*/ 11 w 13"/>
                  <a:gd name="T9" fmla="*/ 11 h 13"/>
                  <a:gd name="T10" fmla="*/ 6 w 13"/>
                  <a:gd name="T11" fmla="*/ 13 h 13"/>
                  <a:gd name="T12" fmla="*/ 2 w 13"/>
                  <a:gd name="T13" fmla="*/ 12 h 13"/>
                  <a:gd name="T14" fmla="*/ 0 w 13"/>
                  <a:gd name="T15" fmla="*/ 7 h 13"/>
                  <a:gd name="T16" fmla="*/ 2 w 13"/>
                  <a:gd name="T17" fmla="*/ 2 h 13"/>
                  <a:gd name="T18" fmla="*/ 4 w 13"/>
                  <a:gd name="T19" fmla="*/ 11 h 13"/>
                  <a:gd name="T20" fmla="*/ 6 w 13"/>
                  <a:gd name="T21" fmla="*/ 13 h 13"/>
                  <a:gd name="T22" fmla="*/ 8 w 13"/>
                  <a:gd name="T23" fmla="*/ 11 h 13"/>
                  <a:gd name="T24" fmla="*/ 8 w 13"/>
                  <a:gd name="T25" fmla="*/ 7 h 13"/>
                  <a:gd name="T26" fmla="*/ 8 w 13"/>
                  <a:gd name="T27" fmla="*/ 2 h 13"/>
                  <a:gd name="T28" fmla="*/ 6 w 13"/>
                  <a:gd name="T29" fmla="*/ 1 h 13"/>
                  <a:gd name="T30" fmla="*/ 5 w 13"/>
                  <a:gd name="T31" fmla="*/ 3 h 13"/>
                  <a:gd name="T32" fmla="*/ 4 w 13"/>
                  <a:gd name="T33" fmla="*/ 7 h 13"/>
                  <a:gd name="T34" fmla="*/ 4 w 13"/>
                  <a:gd name="T35" fmla="*/ 1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3" h="13">
                    <a:moveTo>
                      <a:pt x="2" y="2"/>
                    </a:moveTo>
                    <a:cubicBezTo>
                      <a:pt x="3" y="1"/>
                      <a:pt x="5" y="0"/>
                      <a:pt x="6" y="0"/>
                    </a:cubicBezTo>
                    <a:cubicBezTo>
                      <a:pt x="8" y="0"/>
                      <a:pt x="10" y="1"/>
                      <a:pt x="11" y="2"/>
                    </a:cubicBezTo>
                    <a:cubicBezTo>
                      <a:pt x="12" y="3"/>
                      <a:pt x="13" y="5"/>
                      <a:pt x="13" y="7"/>
                    </a:cubicBezTo>
                    <a:cubicBezTo>
                      <a:pt x="13" y="9"/>
                      <a:pt x="12" y="10"/>
                      <a:pt x="11" y="11"/>
                    </a:cubicBezTo>
                    <a:cubicBezTo>
                      <a:pt x="10" y="13"/>
                      <a:pt x="8" y="13"/>
                      <a:pt x="6" y="13"/>
                    </a:cubicBezTo>
                    <a:cubicBezTo>
                      <a:pt x="5" y="13"/>
                      <a:pt x="3" y="13"/>
                      <a:pt x="2" y="12"/>
                    </a:cubicBezTo>
                    <a:cubicBezTo>
                      <a:pt x="1" y="10"/>
                      <a:pt x="0" y="9"/>
                      <a:pt x="0" y="7"/>
                    </a:cubicBezTo>
                    <a:cubicBezTo>
                      <a:pt x="0" y="5"/>
                      <a:pt x="1" y="3"/>
                      <a:pt x="2" y="2"/>
                    </a:cubicBezTo>
                    <a:close/>
                    <a:moveTo>
                      <a:pt x="4" y="11"/>
                    </a:moveTo>
                    <a:cubicBezTo>
                      <a:pt x="5" y="12"/>
                      <a:pt x="5" y="13"/>
                      <a:pt x="6" y="13"/>
                    </a:cubicBezTo>
                    <a:cubicBezTo>
                      <a:pt x="7" y="13"/>
                      <a:pt x="8" y="12"/>
                      <a:pt x="8" y="11"/>
                    </a:cubicBezTo>
                    <a:cubicBezTo>
                      <a:pt x="8" y="10"/>
                      <a:pt x="8" y="9"/>
                      <a:pt x="8" y="7"/>
                    </a:cubicBezTo>
                    <a:cubicBezTo>
                      <a:pt x="8" y="5"/>
                      <a:pt x="8" y="3"/>
                      <a:pt x="8" y="2"/>
                    </a:cubicBezTo>
                    <a:cubicBezTo>
                      <a:pt x="8" y="2"/>
                      <a:pt x="7" y="1"/>
                      <a:pt x="6" y="1"/>
                    </a:cubicBezTo>
                    <a:cubicBezTo>
                      <a:pt x="5" y="1"/>
                      <a:pt x="5" y="2"/>
                      <a:pt x="5" y="3"/>
                    </a:cubicBezTo>
                    <a:cubicBezTo>
                      <a:pt x="4" y="4"/>
                      <a:pt x="4" y="5"/>
                      <a:pt x="4" y="7"/>
                    </a:cubicBezTo>
                    <a:cubicBezTo>
                      <a:pt x="4" y="9"/>
                      <a:pt x="4" y="10"/>
                      <a:pt x="4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09" name="Freeform 223"/>
              <p:cNvSpPr>
                <a:spLocks noEditPoints="1"/>
              </p:cNvSpPr>
              <p:nvPr/>
            </p:nvSpPr>
            <p:spPr bwMode="auto">
              <a:xfrm>
                <a:off x="3123406" y="3362276"/>
                <a:ext cx="146050" cy="204788"/>
              </a:xfrm>
              <a:custGeom>
                <a:avLst/>
                <a:gdLst>
                  <a:gd name="T0" fmla="*/ 1 w 13"/>
                  <a:gd name="T1" fmla="*/ 7 h 18"/>
                  <a:gd name="T2" fmla="*/ 5 w 13"/>
                  <a:gd name="T3" fmla="*/ 5 h 18"/>
                  <a:gd name="T4" fmla="*/ 7 w 13"/>
                  <a:gd name="T5" fmla="*/ 6 h 18"/>
                  <a:gd name="T6" fmla="*/ 8 w 13"/>
                  <a:gd name="T7" fmla="*/ 7 h 18"/>
                  <a:gd name="T8" fmla="*/ 8 w 13"/>
                  <a:gd name="T9" fmla="*/ 2 h 18"/>
                  <a:gd name="T10" fmla="*/ 8 w 13"/>
                  <a:gd name="T11" fmla="*/ 1 h 18"/>
                  <a:gd name="T12" fmla="*/ 6 w 13"/>
                  <a:gd name="T13" fmla="*/ 0 h 18"/>
                  <a:gd name="T14" fmla="*/ 6 w 13"/>
                  <a:gd name="T15" fmla="*/ 0 h 18"/>
                  <a:gd name="T16" fmla="*/ 12 w 13"/>
                  <a:gd name="T17" fmla="*/ 0 h 18"/>
                  <a:gd name="T18" fmla="*/ 12 w 13"/>
                  <a:gd name="T19" fmla="*/ 15 h 18"/>
                  <a:gd name="T20" fmla="*/ 12 w 13"/>
                  <a:gd name="T21" fmla="*/ 16 h 18"/>
                  <a:gd name="T22" fmla="*/ 13 w 13"/>
                  <a:gd name="T23" fmla="*/ 17 h 18"/>
                  <a:gd name="T24" fmla="*/ 13 w 13"/>
                  <a:gd name="T25" fmla="*/ 18 h 18"/>
                  <a:gd name="T26" fmla="*/ 11 w 13"/>
                  <a:gd name="T27" fmla="*/ 18 h 18"/>
                  <a:gd name="T28" fmla="*/ 8 w 13"/>
                  <a:gd name="T29" fmla="*/ 18 h 18"/>
                  <a:gd name="T30" fmla="*/ 8 w 13"/>
                  <a:gd name="T31" fmla="*/ 17 h 18"/>
                  <a:gd name="T32" fmla="*/ 7 w 13"/>
                  <a:gd name="T33" fmla="*/ 18 h 18"/>
                  <a:gd name="T34" fmla="*/ 5 w 13"/>
                  <a:gd name="T35" fmla="*/ 18 h 18"/>
                  <a:gd name="T36" fmla="*/ 1 w 13"/>
                  <a:gd name="T37" fmla="*/ 17 h 18"/>
                  <a:gd name="T38" fmla="*/ 0 w 13"/>
                  <a:gd name="T39" fmla="*/ 12 h 18"/>
                  <a:gd name="T40" fmla="*/ 1 w 13"/>
                  <a:gd name="T41" fmla="*/ 7 h 18"/>
                  <a:gd name="T42" fmla="*/ 7 w 13"/>
                  <a:gd name="T43" fmla="*/ 16 h 18"/>
                  <a:gd name="T44" fmla="*/ 8 w 13"/>
                  <a:gd name="T45" fmla="*/ 15 h 18"/>
                  <a:gd name="T46" fmla="*/ 8 w 13"/>
                  <a:gd name="T47" fmla="*/ 8 h 18"/>
                  <a:gd name="T48" fmla="*/ 7 w 13"/>
                  <a:gd name="T49" fmla="*/ 7 h 18"/>
                  <a:gd name="T50" fmla="*/ 6 w 13"/>
                  <a:gd name="T51" fmla="*/ 7 h 18"/>
                  <a:gd name="T52" fmla="*/ 4 w 13"/>
                  <a:gd name="T53" fmla="*/ 9 h 18"/>
                  <a:gd name="T54" fmla="*/ 4 w 13"/>
                  <a:gd name="T55" fmla="*/ 12 h 18"/>
                  <a:gd name="T56" fmla="*/ 4 w 13"/>
                  <a:gd name="T57" fmla="*/ 15 h 18"/>
                  <a:gd name="T58" fmla="*/ 6 w 13"/>
                  <a:gd name="T59" fmla="*/ 17 h 18"/>
                  <a:gd name="T60" fmla="*/ 7 w 13"/>
                  <a:gd name="T61" fmla="*/ 16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</a:cxnLst>
                <a:rect l="0" t="0" r="r" b="b"/>
                <a:pathLst>
                  <a:path w="13" h="18">
                    <a:moveTo>
                      <a:pt x="1" y="7"/>
                    </a:moveTo>
                    <a:cubicBezTo>
                      <a:pt x="2" y="6"/>
                      <a:pt x="3" y="5"/>
                      <a:pt x="5" y="5"/>
                    </a:cubicBezTo>
                    <a:cubicBezTo>
                      <a:pt x="6" y="5"/>
                      <a:pt x="6" y="5"/>
                      <a:pt x="7" y="6"/>
                    </a:cubicBezTo>
                    <a:cubicBezTo>
                      <a:pt x="7" y="6"/>
                      <a:pt x="8" y="6"/>
                      <a:pt x="8" y="7"/>
                    </a:cubicBezTo>
                    <a:cubicBezTo>
                      <a:pt x="8" y="2"/>
                      <a:pt x="8" y="2"/>
                      <a:pt x="8" y="2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7" y="0"/>
                      <a:pt x="7" y="0"/>
                      <a:pt x="6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15"/>
                      <a:pt x="12" y="15"/>
                      <a:pt x="12" y="15"/>
                    </a:cubicBezTo>
                    <a:cubicBezTo>
                      <a:pt x="12" y="16"/>
                      <a:pt x="12" y="16"/>
                      <a:pt x="12" y="16"/>
                    </a:cubicBezTo>
                    <a:cubicBezTo>
                      <a:pt x="12" y="17"/>
                      <a:pt x="13" y="17"/>
                      <a:pt x="13" y="17"/>
                    </a:cubicBezTo>
                    <a:cubicBezTo>
                      <a:pt x="13" y="18"/>
                      <a:pt x="13" y="18"/>
                      <a:pt x="13" y="18"/>
                    </a:cubicBezTo>
                    <a:cubicBezTo>
                      <a:pt x="12" y="18"/>
                      <a:pt x="11" y="18"/>
                      <a:pt x="11" y="18"/>
                    </a:cubicBezTo>
                    <a:cubicBezTo>
                      <a:pt x="10" y="18"/>
                      <a:pt x="9" y="18"/>
                      <a:pt x="8" y="18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7" y="18"/>
                      <a:pt x="7" y="18"/>
                    </a:cubicBezTo>
                    <a:cubicBezTo>
                      <a:pt x="6" y="18"/>
                      <a:pt x="5" y="18"/>
                      <a:pt x="5" y="18"/>
                    </a:cubicBezTo>
                    <a:cubicBezTo>
                      <a:pt x="3" y="18"/>
                      <a:pt x="2" y="18"/>
                      <a:pt x="1" y="17"/>
                    </a:cubicBezTo>
                    <a:cubicBezTo>
                      <a:pt x="0" y="16"/>
                      <a:pt x="0" y="14"/>
                      <a:pt x="0" y="12"/>
                    </a:cubicBezTo>
                    <a:cubicBezTo>
                      <a:pt x="0" y="10"/>
                      <a:pt x="0" y="8"/>
                      <a:pt x="1" y="7"/>
                    </a:cubicBezTo>
                    <a:close/>
                    <a:moveTo>
                      <a:pt x="7" y="16"/>
                    </a:moveTo>
                    <a:cubicBezTo>
                      <a:pt x="8" y="16"/>
                      <a:pt x="8" y="15"/>
                      <a:pt x="8" y="15"/>
                    </a:cubicBezTo>
                    <a:cubicBezTo>
                      <a:pt x="8" y="8"/>
                      <a:pt x="8" y="8"/>
                      <a:pt x="8" y="8"/>
                    </a:cubicBezTo>
                    <a:cubicBezTo>
                      <a:pt x="8" y="8"/>
                      <a:pt x="8" y="8"/>
                      <a:pt x="7" y="7"/>
                    </a:cubicBezTo>
                    <a:cubicBezTo>
                      <a:pt x="7" y="7"/>
                      <a:pt x="7" y="7"/>
                      <a:pt x="6" y="7"/>
                    </a:cubicBezTo>
                    <a:cubicBezTo>
                      <a:pt x="5" y="7"/>
                      <a:pt x="4" y="7"/>
                      <a:pt x="4" y="9"/>
                    </a:cubicBezTo>
                    <a:cubicBezTo>
                      <a:pt x="4" y="9"/>
                      <a:pt x="4" y="10"/>
                      <a:pt x="4" y="12"/>
                    </a:cubicBezTo>
                    <a:cubicBezTo>
                      <a:pt x="4" y="13"/>
                      <a:pt x="4" y="14"/>
                      <a:pt x="4" y="15"/>
                    </a:cubicBezTo>
                    <a:cubicBezTo>
                      <a:pt x="4" y="16"/>
                      <a:pt x="5" y="17"/>
                      <a:pt x="6" y="17"/>
                    </a:cubicBezTo>
                    <a:cubicBezTo>
                      <a:pt x="6" y="17"/>
                      <a:pt x="7" y="17"/>
                      <a:pt x="7" y="16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0" name="Freeform 224"/>
              <p:cNvSpPr>
                <a:spLocks/>
              </p:cNvSpPr>
              <p:nvPr/>
            </p:nvSpPr>
            <p:spPr bwMode="auto">
              <a:xfrm>
                <a:off x="3280569" y="3430538"/>
                <a:ext cx="158750" cy="136525"/>
              </a:xfrm>
              <a:custGeom>
                <a:avLst/>
                <a:gdLst>
                  <a:gd name="T0" fmla="*/ 5 w 14"/>
                  <a:gd name="T1" fmla="*/ 0 h 12"/>
                  <a:gd name="T2" fmla="*/ 5 w 14"/>
                  <a:gd name="T3" fmla="*/ 9 h 12"/>
                  <a:gd name="T4" fmla="*/ 6 w 14"/>
                  <a:gd name="T5" fmla="*/ 10 h 12"/>
                  <a:gd name="T6" fmla="*/ 7 w 14"/>
                  <a:gd name="T7" fmla="*/ 11 h 12"/>
                  <a:gd name="T8" fmla="*/ 8 w 14"/>
                  <a:gd name="T9" fmla="*/ 10 h 12"/>
                  <a:gd name="T10" fmla="*/ 9 w 14"/>
                  <a:gd name="T11" fmla="*/ 9 h 12"/>
                  <a:gd name="T12" fmla="*/ 9 w 14"/>
                  <a:gd name="T13" fmla="*/ 2 h 12"/>
                  <a:gd name="T14" fmla="*/ 9 w 14"/>
                  <a:gd name="T15" fmla="*/ 1 h 12"/>
                  <a:gd name="T16" fmla="*/ 7 w 14"/>
                  <a:gd name="T17" fmla="*/ 0 h 12"/>
                  <a:gd name="T18" fmla="*/ 7 w 14"/>
                  <a:gd name="T19" fmla="*/ 0 h 12"/>
                  <a:gd name="T20" fmla="*/ 13 w 14"/>
                  <a:gd name="T21" fmla="*/ 0 h 12"/>
                  <a:gd name="T22" fmla="*/ 13 w 14"/>
                  <a:gd name="T23" fmla="*/ 9 h 12"/>
                  <a:gd name="T24" fmla="*/ 13 w 14"/>
                  <a:gd name="T25" fmla="*/ 10 h 12"/>
                  <a:gd name="T26" fmla="*/ 14 w 14"/>
                  <a:gd name="T27" fmla="*/ 11 h 12"/>
                  <a:gd name="T28" fmla="*/ 14 w 14"/>
                  <a:gd name="T29" fmla="*/ 12 h 12"/>
                  <a:gd name="T30" fmla="*/ 11 w 14"/>
                  <a:gd name="T31" fmla="*/ 12 h 12"/>
                  <a:gd name="T32" fmla="*/ 9 w 14"/>
                  <a:gd name="T33" fmla="*/ 12 h 12"/>
                  <a:gd name="T34" fmla="*/ 9 w 14"/>
                  <a:gd name="T35" fmla="*/ 11 h 12"/>
                  <a:gd name="T36" fmla="*/ 7 w 14"/>
                  <a:gd name="T37" fmla="*/ 12 h 12"/>
                  <a:gd name="T38" fmla="*/ 5 w 14"/>
                  <a:gd name="T39" fmla="*/ 12 h 12"/>
                  <a:gd name="T40" fmla="*/ 3 w 14"/>
                  <a:gd name="T41" fmla="*/ 12 h 12"/>
                  <a:gd name="T42" fmla="*/ 2 w 14"/>
                  <a:gd name="T43" fmla="*/ 9 h 12"/>
                  <a:gd name="T44" fmla="*/ 2 w 14"/>
                  <a:gd name="T45" fmla="*/ 2 h 12"/>
                  <a:gd name="T46" fmla="*/ 1 w 14"/>
                  <a:gd name="T47" fmla="*/ 1 h 12"/>
                  <a:gd name="T48" fmla="*/ 0 w 14"/>
                  <a:gd name="T49" fmla="*/ 0 h 12"/>
                  <a:gd name="T50" fmla="*/ 0 w 14"/>
                  <a:gd name="T51" fmla="*/ 0 h 12"/>
                  <a:gd name="T52" fmla="*/ 5 w 14"/>
                  <a:gd name="T5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4" h="12">
                    <a:moveTo>
                      <a:pt x="5" y="0"/>
                    </a:moveTo>
                    <a:cubicBezTo>
                      <a:pt x="5" y="9"/>
                      <a:pt x="5" y="9"/>
                      <a:pt x="5" y="9"/>
                    </a:cubicBezTo>
                    <a:cubicBezTo>
                      <a:pt x="5" y="9"/>
                      <a:pt x="5" y="10"/>
                      <a:pt x="6" y="10"/>
                    </a:cubicBezTo>
                    <a:cubicBezTo>
                      <a:pt x="6" y="10"/>
                      <a:pt x="6" y="11"/>
                      <a:pt x="7" y="11"/>
                    </a:cubicBezTo>
                    <a:cubicBezTo>
                      <a:pt x="7" y="11"/>
                      <a:pt x="8" y="10"/>
                      <a:pt x="8" y="10"/>
                    </a:cubicBezTo>
                    <a:cubicBezTo>
                      <a:pt x="8" y="10"/>
                      <a:pt x="9" y="10"/>
                      <a:pt x="9" y="9"/>
                    </a:cubicBezTo>
                    <a:cubicBezTo>
                      <a:pt x="9" y="2"/>
                      <a:pt x="9" y="2"/>
                      <a:pt x="9" y="2"/>
                    </a:cubicBezTo>
                    <a:cubicBezTo>
                      <a:pt x="9" y="1"/>
                      <a:pt x="9" y="1"/>
                      <a:pt x="9" y="1"/>
                    </a:cubicBezTo>
                    <a:cubicBezTo>
                      <a:pt x="9" y="0"/>
                      <a:pt x="8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9"/>
                      <a:pt x="13" y="9"/>
                      <a:pt x="13" y="9"/>
                    </a:cubicBezTo>
                    <a:cubicBezTo>
                      <a:pt x="13" y="10"/>
                      <a:pt x="13" y="10"/>
                      <a:pt x="13" y="10"/>
                    </a:cubicBezTo>
                    <a:cubicBezTo>
                      <a:pt x="13" y="11"/>
                      <a:pt x="14" y="11"/>
                      <a:pt x="14" y="11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3" y="12"/>
                      <a:pt x="12" y="12"/>
                      <a:pt x="11" y="12"/>
                    </a:cubicBezTo>
                    <a:cubicBezTo>
                      <a:pt x="11" y="12"/>
                      <a:pt x="10" y="12"/>
                      <a:pt x="9" y="12"/>
                    </a:cubicBezTo>
                    <a:cubicBezTo>
                      <a:pt x="9" y="11"/>
                      <a:pt x="9" y="11"/>
                      <a:pt x="9" y="11"/>
                    </a:cubicBezTo>
                    <a:cubicBezTo>
                      <a:pt x="8" y="11"/>
                      <a:pt x="8" y="12"/>
                      <a:pt x="7" y="12"/>
                    </a:cubicBezTo>
                    <a:cubicBezTo>
                      <a:pt x="7" y="12"/>
                      <a:pt x="6" y="12"/>
                      <a:pt x="5" y="12"/>
                    </a:cubicBezTo>
                    <a:cubicBezTo>
                      <a:pt x="4" y="12"/>
                      <a:pt x="3" y="12"/>
                      <a:pt x="3" y="12"/>
                    </a:cubicBezTo>
                    <a:cubicBezTo>
                      <a:pt x="2" y="11"/>
                      <a:pt x="2" y="10"/>
                      <a:pt x="2" y="9"/>
                    </a:cubicBezTo>
                    <a:cubicBezTo>
                      <a:pt x="2" y="2"/>
                      <a:pt x="2" y="2"/>
                      <a:pt x="2" y="2"/>
                    </a:cubicBezTo>
                    <a:cubicBezTo>
                      <a:pt x="2" y="1"/>
                      <a:pt x="1" y="1"/>
                      <a:pt x="1" y="1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1" name="Freeform 225"/>
              <p:cNvSpPr>
                <a:spLocks/>
              </p:cNvSpPr>
              <p:nvPr/>
            </p:nvSpPr>
            <p:spPr bwMode="auto">
              <a:xfrm>
                <a:off x="3450431" y="3419426"/>
                <a:ext cx="123825" cy="147638"/>
              </a:xfrm>
              <a:custGeom>
                <a:avLst/>
                <a:gdLst>
                  <a:gd name="T0" fmla="*/ 10 w 11"/>
                  <a:gd name="T1" fmla="*/ 1 h 13"/>
                  <a:gd name="T2" fmla="*/ 11 w 11"/>
                  <a:gd name="T3" fmla="*/ 3 h 13"/>
                  <a:gd name="T4" fmla="*/ 10 w 11"/>
                  <a:gd name="T5" fmla="*/ 4 h 13"/>
                  <a:gd name="T6" fmla="*/ 9 w 11"/>
                  <a:gd name="T7" fmla="*/ 5 h 13"/>
                  <a:gd name="T8" fmla="*/ 8 w 11"/>
                  <a:gd name="T9" fmla="*/ 5 h 13"/>
                  <a:gd name="T10" fmla="*/ 7 w 11"/>
                  <a:gd name="T11" fmla="*/ 3 h 13"/>
                  <a:gd name="T12" fmla="*/ 7 w 11"/>
                  <a:gd name="T13" fmla="*/ 3 h 13"/>
                  <a:gd name="T14" fmla="*/ 7 w 11"/>
                  <a:gd name="T15" fmla="*/ 2 h 13"/>
                  <a:gd name="T16" fmla="*/ 7 w 11"/>
                  <a:gd name="T17" fmla="*/ 1 h 13"/>
                  <a:gd name="T18" fmla="*/ 6 w 11"/>
                  <a:gd name="T19" fmla="*/ 1 h 13"/>
                  <a:gd name="T20" fmla="*/ 5 w 11"/>
                  <a:gd name="T21" fmla="*/ 2 h 13"/>
                  <a:gd name="T22" fmla="*/ 4 w 11"/>
                  <a:gd name="T23" fmla="*/ 6 h 13"/>
                  <a:gd name="T24" fmla="*/ 5 w 11"/>
                  <a:gd name="T25" fmla="*/ 10 h 13"/>
                  <a:gd name="T26" fmla="*/ 8 w 11"/>
                  <a:gd name="T27" fmla="*/ 12 h 13"/>
                  <a:gd name="T28" fmla="*/ 10 w 11"/>
                  <a:gd name="T29" fmla="*/ 11 h 13"/>
                  <a:gd name="T30" fmla="*/ 11 w 11"/>
                  <a:gd name="T31" fmla="*/ 10 h 13"/>
                  <a:gd name="T32" fmla="*/ 11 w 11"/>
                  <a:gd name="T33" fmla="*/ 11 h 13"/>
                  <a:gd name="T34" fmla="*/ 8 w 11"/>
                  <a:gd name="T35" fmla="*/ 13 h 13"/>
                  <a:gd name="T36" fmla="*/ 6 w 11"/>
                  <a:gd name="T37" fmla="*/ 13 h 13"/>
                  <a:gd name="T38" fmla="*/ 2 w 11"/>
                  <a:gd name="T39" fmla="*/ 12 h 13"/>
                  <a:gd name="T40" fmla="*/ 0 w 11"/>
                  <a:gd name="T41" fmla="*/ 7 h 13"/>
                  <a:gd name="T42" fmla="*/ 2 w 11"/>
                  <a:gd name="T43" fmla="*/ 2 h 13"/>
                  <a:gd name="T44" fmla="*/ 7 w 11"/>
                  <a:gd name="T45" fmla="*/ 0 h 13"/>
                  <a:gd name="T46" fmla="*/ 10 w 11"/>
                  <a:gd name="T47" fmla="*/ 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</a:cxnLst>
                <a:rect l="0" t="0" r="r" b="b"/>
                <a:pathLst>
                  <a:path w="11" h="13">
                    <a:moveTo>
                      <a:pt x="10" y="1"/>
                    </a:moveTo>
                    <a:cubicBezTo>
                      <a:pt x="10" y="2"/>
                      <a:pt x="11" y="2"/>
                      <a:pt x="11" y="3"/>
                    </a:cubicBezTo>
                    <a:cubicBezTo>
                      <a:pt x="11" y="4"/>
                      <a:pt x="11" y="4"/>
                      <a:pt x="10" y="4"/>
                    </a:cubicBezTo>
                    <a:cubicBezTo>
                      <a:pt x="10" y="5"/>
                      <a:pt x="10" y="5"/>
                      <a:pt x="9" y="5"/>
                    </a:cubicBezTo>
                    <a:cubicBezTo>
                      <a:pt x="9" y="5"/>
                      <a:pt x="8" y="5"/>
                      <a:pt x="8" y="5"/>
                    </a:cubicBezTo>
                    <a:cubicBezTo>
                      <a:pt x="8" y="4"/>
                      <a:pt x="7" y="4"/>
                      <a:pt x="7" y="3"/>
                    </a:cubicBezTo>
                    <a:cubicBezTo>
                      <a:pt x="7" y="3"/>
                      <a:pt x="7" y="3"/>
                      <a:pt x="7" y="3"/>
                    </a:cubicBezTo>
                    <a:cubicBezTo>
                      <a:pt x="7" y="3"/>
                      <a:pt x="7" y="2"/>
                      <a:pt x="7" y="2"/>
                    </a:cubicBezTo>
                    <a:cubicBezTo>
                      <a:pt x="7" y="2"/>
                      <a:pt x="7" y="1"/>
                      <a:pt x="7" y="1"/>
                    </a:cubicBezTo>
                    <a:cubicBezTo>
                      <a:pt x="7" y="1"/>
                      <a:pt x="7" y="1"/>
                      <a:pt x="6" y="1"/>
                    </a:cubicBezTo>
                    <a:cubicBezTo>
                      <a:pt x="6" y="1"/>
                      <a:pt x="5" y="2"/>
                      <a:pt x="5" y="2"/>
                    </a:cubicBezTo>
                    <a:cubicBezTo>
                      <a:pt x="4" y="3"/>
                      <a:pt x="4" y="4"/>
                      <a:pt x="4" y="6"/>
                    </a:cubicBezTo>
                    <a:cubicBezTo>
                      <a:pt x="4" y="7"/>
                      <a:pt x="4" y="9"/>
                      <a:pt x="5" y="10"/>
                    </a:cubicBezTo>
                    <a:cubicBezTo>
                      <a:pt x="6" y="11"/>
                      <a:pt x="7" y="12"/>
                      <a:pt x="8" y="12"/>
                    </a:cubicBezTo>
                    <a:cubicBezTo>
                      <a:pt x="9" y="12"/>
                      <a:pt x="9" y="11"/>
                      <a:pt x="10" y="11"/>
                    </a:cubicBezTo>
                    <a:cubicBezTo>
                      <a:pt x="10" y="11"/>
                      <a:pt x="10" y="11"/>
                      <a:pt x="11" y="10"/>
                    </a:cubicBezTo>
                    <a:cubicBezTo>
                      <a:pt x="11" y="11"/>
                      <a:pt x="11" y="11"/>
                      <a:pt x="11" y="11"/>
                    </a:cubicBezTo>
                    <a:cubicBezTo>
                      <a:pt x="10" y="12"/>
                      <a:pt x="9" y="13"/>
                      <a:pt x="8" y="13"/>
                    </a:cubicBezTo>
                    <a:cubicBezTo>
                      <a:pt x="8" y="13"/>
                      <a:pt x="7" y="13"/>
                      <a:pt x="6" y="13"/>
                    </a:cubicBezTo>
                    <a:cubicBezTo>
                      <a:pt x="4" y="13"/>
                      <a:pt x="3" y="13"/>
                      <a:pt x="2" y="12"/>
                    </a:cubicBezTo>
                    <a:cubicBezTo>
                      <a:pt x="1" y="10"/>
                      <a:pt x="0" y="9"/>
                      <a:pt x="0" y="7"/>
                    </a:cubicBezTo>
                    <a:cubicBezTo>
                      <a:pt x="0" y="5"/>
                      <a:pt x="1" y="4"/>
                      <a:pt x="2" y="2"/>
                    </a:cubicBezTo>
                    <a:cubicBezTo>
                      <a:pt x="3" y="1"/>
                      <a:pt x="5" y="0"/>
                      <a:pt x="7" y="0"/>
                    </a:cubicBezTo>
                    <a:cubicBezTo>
                      <a:pt x="8" y="0"/>
                      <a:pt x="9" y="0"/>
                      <a:pt x="10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2" name="Freeform 226"/>
              <p:cNvSpPr>
                <a:spLocks/>
              </p:cNvSpPr>
              <p:nvPr/>
            </p:nvSpPr>
            <p:spPr bwMode="auto">
              <a:xfrm>
                <a:off x="3585369" y="3373388"/>
                <a:ext cx="90488" cy="193675"/>
              </a:xfrm>
              <a:custGeom>
                <a:avLst/>
                <a:gdLst>
                  <a:gd name="T0" fmla="*/ 0 w 8"/>
                  <a:gd name="T1" fmla="*/ 6 h 17"/>
                  <a:gd name="T2" fmla="*/ 0 w 8"/>
                  <a:gd name="T3" fmla="*/ 5 h 17"/>
                  <a:gd name="T4" fmla="*/ 1 w 8"/>
                  <a:gd name="T5" fmla="*/ 4 h 17"/>
                  <a:gd name="T6" fmla="*/ 2 w 8"/>
                  <a:gd name="T7" fmla="*/ 3 h 17"/>
                  <a:gd name="T8" fmla="*/ 4 w 8"/>
                  <a:gd name="T9" fmla="*/ 0 h 17"/>
                  <a:gd name="T10" fmla="*/ 5 w 8"/>
                  <a:gd name="T11" fmla="*/ 0 h 17"/>
                  <a:gd name="T12" fmla="*/ 5 w 8"/>
                  <a:gd name="T13" fmla="*/ 5 h 17"/>
                  <a:gd name="T14" fmla="*/ 8 w 8"/>
                  <a:gd name="T15" fmla="*/ 5 h 17"/>
                  <a:gd name="T16" fmla="*/ 8 w 8"/>
                  <a:gd name="T17" fmla="*/ 6 h 17"/>
                  <a:gd name="T18" fmla="*/ 5 w 8"/>
                  <a:gd name="T19" fmla="*/ 6 h 17"/>
                  <a:gd name="T20" fmla="*/ 5 w 8"/>
                  <a:gd name="T21" fmla="*/ 14 h 17"/>
                  <a:gd name="T22" fmla="*/ 5 w 8"/>
                  <a:gd name="T23" fmla="*/ 15 h 17"/>
                  <a:gd name="T24" fmla="*/ 6 w 8"/>
                  <a:gd name="T25" fmla="*/ 15 h 17"/>
                  <a:gd name="T26" fmla="*/ 7 w 8"/>
                  <a:gd name="T27" fmla="*/ 15 h 17"/>
                  <a:gd name="T28" fmla="*/ 8 w 8"/>
                  <a:gd name="T29" fmla="*/ 14 h 17"/>
                  <a:gd name="T30" fmla="*/ 8 w 8"/>
                  <a:gd name="T31" fmla="*/ 14 h 17"/>
                  <a:gd name="T32" fmla="*/ 7 w 8"/>
                  <a:gd name="T33" fmla="*/ 16 h 17"/>
                  <a:gd name="T34" fmla="*/ 4 w 8"/>
                  <a:gd name="T35" fmla="*/ 17 h 17"/>
                  <a:gd name="T36" fmla="*/ 3 w 8"/>
                  <a:gd name="T37" fmla="*/ 17 h 17"/>
                  <a:gd name="T38" fmla="*/ 1 w 8"/>
                  <a:gd name="T39" fmla="*/ 15 h 17"/>
                  <a:gd name="T40" fmla="*/ 1 w 8"/>
                  <a:gd name="T41" fmla="*/ 6 h 17"/>
                  <a:gd name="T42" fmla="*/ 0 w 8"/>
                  <a:gd name="T43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8" h="17">
                    <a:moveTo>
                      <a:pt x="0" y="6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0" y="5"/>
                      <a:pt x="0" y="4"/>
                      <a:pt x="1" y="4"/>
                    </a:cubicBezTo>
                    <a:cubicBezTo>
                      <a:pt x="1" y="4"/>
                      <a:pt x="2" y="3"/>
                      <a:pt x="2" y="3"/>
                    </a:cubicBezTo>
                    <a:cubicBezTo>
                      <a:pt x="3" y="2"/>
                      <a:pt x="4" y="1"/>
                      <a:pt x="4" y="0"/>
                    </a:cubicBezTo>
                    <a:cubicBezTo>
                      <a:pt x="5" y="0"/>
                      <a:pt x="5" y="0"/>
                      <a:pt x="5" y="0"/>
                    </a:cubicBezTo>
                    <a:cubicBezTo>
                      <a:pt x="5" y="5"/>
                      <a:pt x="5" y="5"/>
                      <a:pt x="5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5" y="6"/>
                      <a:pt x="5" y="6"/>
                      <a:pt x="5" y="6"/>
                    </a:cubicBezTo>
                    <a:cubicBezTo>
                      <a:pt x="5" y="14"/>
                      <a:pt x="5" y="14"/>
                      <a:pt x="5" y="14"/>
                    </a:cubicBezTo>
                    <a:cubicBezTo>
                      <a:pt x="5" y="14"/>
                      <a:pt x="5" y="15"/>
                      <a:pt x="5" y="15"/>
                    </a:cubicBezTo>
                    <a:cubicBezTo>
                      <a:pt x="5" y="15"/>
                      <a:pt x="6" y="15"/>
                      <a:pt x="6" y="15"/>
                    </a:cubicBezTo>
                    <a:cubicBezTo>
                      <a:pt x="6" y="15"/>
                      <a:pt x="7" y="15"/>
                      <a:pt x="7" y="15"/>
                    </a:cubicBezTo>
                    <a:cubicBezTo>
                      <a:pt x="7" y="15"/>
                      <a:pt x="7" y="15"/>
                      <a:pt x="8" y="14"/>
                    </a:cubicBezTo>
                    <a:cubicBezTo>
                      <a:pt x="8" y="14"/>
                      <a:pt x="8" y="14"/>
                      <a:pt x="8" y="14"/>
                    </a:cubicBezTo>
                    <a:cubicBezTo>
                      <a:pt x="8" y="15"/>
                      <a:pt x="8" y="16"/>
                      <a:pt x="7" y="16"/>
                    </a:cubicBezTo>
                    <a:cubicBezTo>
                      <a:pt x="6" y="17"/>
                      <a:pt x="6" y="17"/>
                      <a:pt x="4" y="17"/>
                    </a:cubicBezTo>
                    <a:cubicBezTo>
                      <a:pt x="4" y="17"/>
                      <a:pt x="3" y="17"/>
                      <a:pt x="3" y="17"/>
                    </a:cubicBezTo>
                    <a:cubicBezTo>
                      <a:pt x="2" y="17"/>
                      <a:pt x="1" y="16"/>
                      <a:pt x="1" y="15"/>
                    </a:cubicBezTo>
                    <a:cubicBezTo>
                      <a:pt x="1" y="6"/>
                      <a:pt x="1" y="6"/>
                      <a:pt x="1" y="6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3" name="Freeform 227"/>
              <p:cNvSpPr>
                <a:spLocks noEditPoints="1"/>
              </p:cNvSpPr>
              <p:nvPr/>
            </p:nvSpPr>
            <p:spPr bwMode="auto">
              <a:xfrm>
                <a:off x="3686969" y="3351163"/>
                <a:ext cx="66675" cy="215900"/>
              </a:xfrm>
              <a:custGeom>
                <a:avLst/>
                <a:gdLst>
                  <a:gd name="T0" fmla="*/ 0 w 6"/>
                  <a:gd name="T1" fmla="*/ 18 h 19"/>
                  <a:gd name="T2" fmla="*/ 1 w 6"/>
                  <a:gd name="T3" fmla="*/ 18 h 19"/>
                  <a:gd name="T4" fmla="*/ 1 w 6"/>
                  <a:gd name="T5" fmla="*/ 17 h 19"/>
                  <a:gd name="T6" fmla="*/ 1 w 6"/>
                  <a:gd name="T7" fmla="*/ 9 h 19"/>
                  <a:gd name="T8" fmla="*/ 1 w 6"/>
                  <a:gd name="T9" fmla="*/ 8 h 19"/>
                  <a:gd name="T10" fmla="*/ 0 w 6"/>
                  <a:gd name="T11" fmla="*/ 7 h 19"/>
                  <a:gd name="T12" fmla="*/ 0 w 6"/>
                  <a:gd name="T13" fmla="*/ 7 h 19"/>
                  <a:gd name="T14" fmla="*/ 5 w 6"/>
                  <a:gd name="T15" fmla="*/ 7 h 19"/>
                  <a:gd name="T16" fmla="*/ 5 w 6"/>
                  <a:gd name="T17" fmla="*/ 17 h 19"/>
                  <a:gd name="T18" fmla="*/ 5 w 6"/>
                  <a:gd name="T19" fmla="*/ 18 h 19"/>
                  <a:gd name="T20" fmla="*/ 6 w 6"/>
                  <a:gd name="T21" fmla="*/ 18 h 19"/>
                  <a:gd name="T22" fmla="*/ 6 w 6"/>
                  <a:gd name="T23" fmla="*/ 19 h 19"/>
                  <a:gd name="T24" fmla="*/ 0 w 6"/>
                  <a:gd name="T25" fmla="*/ 19 h 19"/>
                  <a:gd name="T26" fmla="*/ 0 w 6"/>
                  <a:gd name="T27" fmla="*/ 18 h 19"/>
                  <a:gd name="T28" fmla="*/ 1 w 6"/>
                  <a:gd name="T29" fmla="*/ 1 h 19"/>
                  <a:gd name="T30" fmla="*/ 3 w 6"/>
                  <a:gd name="T31" fmla="*/ 0 h 19"/>
                  <a:gd name="T32" fmla="*/ 4 w 6"/>
                  <a:gd name="T33" fmla="*/ 1 h 19"/>
                  <a:gd name="T34" fmla="*/ 5 w 6"/>
                  <a:gd name="T35" fmla="*/ 2 h 19"/>
                  <a:gd name="T36" fmla="*/ 4 w 6"/>
                  <a:gd name="T37" fmla="*/ 4 h 19"/>
                  <a:gd name="T38" fmla="*/ 3 w 6"/>
                  <a:gd name="T39" fmla="*/ 4 h 19"/>
                  <a:gd name="T40" fmla="*/ 1 w 6"/>
                  <a:gd name="T41" fmla="*/ 4 h 19"/>
                  <a:gd name="T42" fmla="*/ 1 w 6"/>
                  <a:gd name="T43" fmla="*/ 2 h 19"/>
                  <a:gd name="T44" fmla="*/ 1 w 6"/>
                  <a:gd name="T45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" h="19">
                    <a:moveTo>
                      <a:pt x="0" y="18"/>
                    </a:moveTo>
                    <a:cubicBezTo>
                      <a:pt x="0" y="18"/>
                      <a:pt x="0" y="18"/>
                      <a:pt x="1" y="18"/>
                    </a:cubicBezTo>
                    <a:cubicBezTo>
                      <a:pt x="1" y="18"/>
                      <a:pt x="1" y="17"/>
                      <a:pt x="1" y="17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7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7"/>
                      <a:pt x="5" y="18"/>
                      <a:pt x="5" y="18"/>
                    </a:cubicBezTo>
                    <a:cubicBezTo>
                      <a:pt x="5" y="18"/>
                      <a:pt x="6" y="18"/>
                      <a:pt x="6" y="18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0" y="19"/>
                      <a:pt x="0" y="19"/>
                      <a:pt x="0" y="19"/>
                    </a:cubicBezTo>
                    <a:lnTo>
                      <a:pt x="0" y="18"/>
                    </a:lnTo>
                    <a:close/>
                    <a:moveTo>
                      <a:pt x="1" y="1"/>
                    </a:moveTo>
                    <a:cubicBezTo>
                      <a:pt x="2" y="0"/>
                      <a:pt x="2" y="0"/>
                      <a:pt x="3" y="0"/>
                    </a:cubicBezTo>
                    <a:cubicBezTo>
                      <a:pt x="4" y="0"/>
                      <a:pt x="4" y="0"/>
                      <a:pt x="4" y="1"/>
                    </a:cubicBezTo>
                    <a:cubicBezTo>
                      <a:pt x="5" y="1"/>
                      <a:pt x="5" y="2"/>
                      <a:pt x="5" y="2"/>
                    </a:cubicBezTo>
                    <a:cubicBezTo>
                      <a:pt x="5" y="3"/>
                      <a:pt x="5" y="3"/>
                      <a:pt x="4" y="4"/>
                    </a:cubicBezTo>
                    <a:cubicBezTo>
                      <a:pt x="4" y="4"/>
                      <a:pt x="4" y="4"/>
                      <a:pt x="3" y="4"/>
                    </a:cubicBezTo>
                    <a:cubicBezTo>
                      <a:pt x="2" y="4"/>
                      <a:pt x="2" y="4"/>
                      <a:pt x="1" y="4"/>
                    </a:cubicBezTo>
                    <a:cubicBezTo>
                      <a:pt x="1" y="3"/>
                      <a:pt x="1" y="3"/>
                      <a:pt x="1" y="2"/>
                    </a:cubicBezTo>
                    <a:cubicBezTo>
                      <a:pt x="1" y="2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4" name="Freeform 228"/>
              <p:cNvSpPr>
                <a:spLocks/>
              </p:cNvSpPr>
              <p:nvPr/>
            </p:nvSpPr>
            <p:spPr bwMode="auto">
              <a:xfrm>
                <a:off x="3766344" y="3430538"/>
                <a:ext cx="146050" cy="136525"/>
              </a:xfrm>
              <a:custGeom>
                <a:avLst/>
                <a:gdLst>
                  <a:gd name="T0" fmla="*/ 7 w 13"/>
                  <a:gd name="T1" fmla="*/ 0 h 12"/>
                  <a:gd name="T2" fmla="*/ 7 w 13"/>
                  <a:gd name="T3" fmla="*/ 0 h 12"/>
                  <a:gd name="T4" fmla="*/ 6 w 13"/>
                  <a:gd name="T5" fmla="*/ 0 h 12"/>
                  <a:gd name="T6" fmla="*/ 5 w 13"/>
                  <a:gd name="T7" fmla="*/ 1 h 12"/>
                  <a:gd name="T8" fmla="*/ 5 w 13"/>
                  <a:gd name="T9" fmla="*/ 1 h 12"/>
                  <a:gd name="T10" fmla="*/ 6 w 13"/>
                  <a:gd name="T11" fmla="*/ 2 h 12"/>
                  <a:gd name="T12" fmla="*/ 8 w 13"/>
                  <a:gd name="T13" fmla="*/ 7 h 12"/>
                  <a:gd name="T14" fmla="*/ 8 w 13"/>
                  <a:gd name="T15" fmla="*/ 7 h 12"/>
                  <a:gd name="T16" fmla="*/ 10 w 13"/>
                  <a:gd name="T17" fmla="*/ 2 h 12"/>
                  <a:gd name="T18" fmla="*/ 10 w 13"/>
                  <a:gd name="T19" fmla="*/ 2 h 12"/>
                  <a:gd name="T20" fmla="*/ 10 w 13"/>
                  <a:gd name="T21" fmla="*/ 1 h 12"/>
                  <a:gd name="T22" fmla="*/ 10 w 13"/>
                  <a:gd name="T23" fmla="*/ 0 h 12"/>
                  <a:gd name="T24" fmla="*/ 8 w 13"/>
                  <a:gd name="T25" fmla="*/ 0 h 12"/>
                  <a:gd name="T26" fmla="*/ 8 w 13"/>
                  <a:gd name="T27" fmla="*/ 0 h 12"/>
                  <a:gd name="T28" fmla="*/ 13 w 13"/>
                  <a:gd name="T29" fmla="*/ 0 h 12"/>
                  <a:gd name="T30" fmla="*/ 13 w 13"/>
                  <a:gd name="T31" fmla="*/ 0 h 12"/>
                  <a:gd name="T32" fmla="*/ 12 w 13"/>
                  <a:gd name="T33" fmla="*/ 1 h 12"/>
                  <a:gd name="T34" fmla="*/ 11 w 13"/>
                  <a:gd name="T35" fmla="*/ 2 h 12"/>
                  <a:gd name="T36" fmla="*/ 7 w 13"/>
                  <a:gd name="T37" fmla="*/ 12 h 12"/>
                  <a:gd name="T38" fmla="*/ 6 w 13"/>
                  <a:gd name="T39" fmla="*/ 12 h 12"/>
                  <a:gd name="T40" fmla="*/ 3 w 13"/>
                  <a:gd name="T41" fmla="*/ 4 h 12"/>
                  <a:gd name="T42" fmla="*/ 2 w 13"/>
                  <a:gd name="T43" fmla="*/ 3 h 12"/>
                  <a:gd name="T44" fmla="*/ 1 w 13"/>
                  <a:gd name="T45" fmla="*/ 1 h 12"/>
                  <a:gd name="T46" fmla="*/ 1 w 13"/>
                  <a:gd name="T47" fmla="*/ 0 h 12"/>
                  <a:gd name="T48" fmla="*/ 0 w 13"/>
                  <a:gd name="T49" fmla="*/ 0 h 12"/>
                  <a:gd name="T50" fmla="*/ 0 w 13"/>
                  <a:gd name="T51" fmla="*/ 0 h 12"/>
                  <a:gd name="T52" fmla="*/ 7 w 13"/>
                  <a:gd name="T53" fmla="*/ 0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3" h="12">
                    <a:moveTo>
                      <a:pt x="7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5" y="0"/>
                      <a:pt x="5" y="1"/>
                      <a:pt x="5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1"/>
                      <a:pt x="5" y="2"/>
                      <a:pt x="6" y="2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1"/>
                      <a:pt x="10" y="0"/>
                      <a:pt x="10" y="0"/>
                    </a:cubicBezTo>
                    <a:cubicBezTo>
                      <a:pt x="9" y="0"/>
                      <a:pt x="9" y="0"/>
                      <a:pt x="8" y="0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0"/>
                      <a:pt x="12" y="0"/>
                      <a:pt x="12" y="1"/>
                    </a:cubicBezTo>
                    <a:cubicBezTo>
                      <a:pt x="11" y="1"/>
                      <a:pt x="11" y="1"/>
                      <a:pt x="11" y="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6" y="12"/>
                      <a:pt x="6" y="12"/>
                      <a:pt x="6" y="12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2" y="4"/>
                      <a:pt x="2" y="3"/>
                      <a:pt x="2" y="3"/>
                    </a:cubicBezTo>
                    <a:cubicBezTo>
                      <a:pt x="2" y="2"/>
                      <a:pt x="1" y="2"/>
                      <a:pt x="1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0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lnTo>
                      <a:pt x="7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5" name="Freeform 229"/>
              <p:cNvSpPr>
                <a:spLocks noEditPoints="1"/>
              </p:cNvSpPr>
              <p:nvPr/>
            </p:nvSpPr>
            <p:spPr bwMode="auto">
              <a:xfrm>
                <a:off x="3912394" y="3351163"/>
                <a:ext cx="79375" cy="215900"/>
              </a:xfrm>
              <a:custGeom>
                <a:avLst/>
                <a:gdLst>
                  <a:gd name="T0" fmla="*/ 0 w 7"/>
                  <a:gd name="T1" fmla="*/ 18 h 19"/>
                  <a:gd name="T2" fmla="*/ 1 w 7"/>
                  <a:gd name="T3" fmla="*/ 18 h 19"/>
                  <a:gd name="T4" fmla="*/ 2 w 7"/>
                  <a:gd name="T5" fmla="*/ 17 h 19"/>
                  <a:gd name="T6" fmla="*/ 2 w 7"/>
                  <a:gd name="T7" fmla="*/ 9 h 19"/>
                  <a:gd name="T8" fmla="*/ 1 w 7"/>
                  <a:gd name="T9" fmla="*/ 8 h 19"/>
                  <a:gd name="T10" fmla="*/ 0 w 7"/>
                  <a:gd name="T11" fmla="*/ 7 h 19"/>
                  <a:gd name="T12" fmla="*/ 0 w 7"/>
                  <a:gd name="T13" fmla="*/ 7 h 19"/>
                  <a:gd name="T14" fmla="*/ 5 w 7"/>
                  <a:gd name="T15" fmla="*/ 7 h 19"/>
                  <a:gd name="T16" fmla="*/ 5 w 7"/>
                  <a:gd name="T17" fmla="*/ 17 h 19"/>
                  <a:gd name="T18" fmla="*/ 6 w 7"/>
                  <a:gd name="T19" fmla="*/ 18 h 19"/>
                  <a:gd name="T20" fmla="*/ 7 w 7"/>
                  <a:gd name="T21" fmla="*/ 18 h 19"/>
                  <a:gd name="T22" fmla="*/ 7 w 7"/>
                  <a:gd name="T23" fmla="*/ 19 h 19"/>
                  <a:gd name="T24" fmla="*/ 0 w 7"/>
                  <a:gd name="T25" fmla="*/ 19 h 19"/>
                  <a:gd name="T26" fmla="*/ 0 w 7"/>
                  <a:gd name="T27" fmla="*/ 18 h 19"/>
                  <a:gd name="T28" fmla="*/ 2 w 7"/>
                  <a:gd name="T29" fmla="*/ 1 h 19"/>
                  <a:gd name="T30" fmla="*/ 4 w 7"/>
                  <a:gd name="T31" fmla="*/ 0 h 19"/>
                  <a:gd name="T32" fmla="*/ 5 w 7"/>
                  <a:gd name="T33" fmla="*/ 1 h 19"/>
                  <a:gd name="T34" fmla="*/ 6 w 7"/>
                  <a:gd name="T35" fmla="*/ 2 h 19"/>
                  <a:gd name="T36" fmla="*/ 5 w 7"/>
                  <a:gd name="T37" fmla="*/ 4 h 19"/>
                  <a:gd name="T38" fmla="*/ 4 w 7"/>
                  <a:gd name="T39" fmla="*/ 4 h 19"/>
                  <a:gd name="T40" fmla="*/ 2 w 7"/>
                  <a:gd name="T41" fmla="*/ 4 h 19"/>
                  <a:gd name="T42" fmla="*/ 1 w 7"/>
                  <a:gd name="T43" fmla="*/ 2 h 19"/>
                  <a:gd name="T44" fmla="*/ 2 w 7"/>
                  <a:gd name="T45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" h="19">
                    <a:moveTo>
                      <a:pt x="0" y="18"/>
                    </a:move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2" y="17"/>
                      <a:pt x="2" y="17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8"/>
                      <a:pt x="1" y="8"/>
                      <a:pt x="1" y="8"/>
                    </a:cubicBezTo>
                    <a:cubicBezTo>
                      <a:pt x="1" y="7"/>
                      <a:pt x="1" y="7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7"/>
                      <a:pt x="6" y="18"/>
                      <a:pt x="6" y="18"/>
                    </a:cubicBezTo>
                    <a:cubicBezTo>
                      <a:pt x="6" y="18"/>
                      <a:pt x="6" y="18"/>
                      <a:pt x="7" y="18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0" y="19"/>
                      <a:pt x="0" y="19"/>
                      <a:pt x="0" y="19"/>
                    </a:cubicBezTo>
                    <a:lnTo>
                      <a:pt x="0" y="18"/>
                    </a:lnTo>
                    <a:close/>
                    <a:moveTo>
                      <a:pt x="2" y="1"/>
                    </a:moveTo>
                    <a:cubicBezTo>
                      <a:pt x="2" y="0"/>
                      <a:pt x="3" y="0"/>
                      <a:pt x="4" y="0"/>
                    </a:cubicBezTo>
                    <a:cubicBezTo>
                      <a:pt x="4" y="0"/>
                      <a:pt x="5" y="0"/>
                      <a:pt x="5" y="1"/>
                    </a:cubicBezTo>
                    <a:cubicBezTo>
                      <a:pt x="5" y="1"/>
                      <a:pt x="6" y="2"/>
                      <a:pt x="6" y="2"/>
                    </a:cubicBezTo>
                    <a:cubicBezTo>
                      <a:pt x="6" y="3"/>
                      <a:pt x="5" y="3"/>
                      <a:pt x="5" y="4"/>
                    </a:cubicBezTo>
                    <a:cubicBezTo>
                      <a:pt x="5" y="4"/>
                      <a:pt x="4" y="4"/>
                      <a:pt x="4" y="4"/>
                    </a:cubicBezTo>
                    <a:cubicBezTo>
                      <a:pt x="3" y="4"/>
                      <a:pt x="2" y="4"/>
                      <a:pt x="2" y="4"/>
                    </a:cubicBezTo>
                    <a:cubicBezTo>
                      <a:pt x="2" y="3"/>
                      <a:pt x="1" y="3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6" name="Freeform 230"/>
              <p:cNvSpPr>
                <a:spLocks/>
              </p:cNvSpPr>
              <p:nvPr/>
            </p:nvSpPr>
            <p:spPr bwMode="auto">
              <a:xfrm>
                <a:off x="3991769" y="3373388"/>
                <a:ext cx="101600" cy="193675"/>
              </a:xfrm>
              <a:custGeom>
                <a:avLst/>
                <a:gdLst>
                  <a:gd name="T0" fmla="*/ 0 w 9"/>
                  <a:gd name="T1" fmla="*/ 6 h 17"/>
                  <a:gd name="T2" fmla="*/ 0 w 9"/>
                  <a:gd name="T3" fmla="*/ 5 h 17"/>
                  <a:gd name="T4" fmla="*/ 1 w 9"/>
                  <a:gd name="T5" fmla="*/ 4 h 17"/>
                  <a:gd name="T6" fmla="*/ 3 w 9"/>
                  <a:gd name="T7" fmla="*/ 3 h 17"/>
                  <a:gd name="T8" fmla="*/ 5 w 9"/>
                  <a:gd name="T9" fmla="*/ 0 h 17"/>
                  <a:gd name="T10" fmla="*/ 6 w 9"/>
                  <a:gd name="T11" fmla="*/ 0 h 17"/>
                  <a:gd name="T12" fmla="*/ 6 w 9"/>
                  <a:gd name="T13" fmla="*/ 5 h 17"/>
                  <a:gd name="T14" fmla="*/ 8 w 9"/>
                  <a:gd name="T15" fmla="*/ 5 h 17"/>
                  <a:gd name="T16" fmla="*/ 8 w 9"/>
                  <a:gd name="T17" fmla="*/ 6 h 17"/>
                  <a:gd name="T18" fmla="*/ 6 w 9"/>
                  <a:gd name="T19" fmla="*/ 6 h 17"/>
                  <a:gd name="T20" fmla="*/ 6 w 9"/>
                  <a:gd name="T21" fmla="*/ 14 h 17"/>
                  <a:gd name="T22" fmla="*/ 6 w 9"/>
                  <a:gd name="T23" fmla="*/ 15 h 17"/>
                  <a:gd name="T24" fmla="*/ 7 w 9"/>
                  <a:gd name="T25" fmla="*/ 15 h 17"/>
                  <a:gd name="T26" fmla="*/ 8 w 9"/>
                  <a:gd name="T27" fmla="*/ 15 h 17"/>
                  <a:gd name="T28" fmla="*/ 8 w 9"/>
                  <a:gd name="T29" fmla="*/ 14 h 17"/>
                  <a:gd name="T30" fmla="*/ 9 w 9"/>
                  <a:gd name="T31" fmla="*/ 14 h 17"/>
                  <a:gd name="T32" fmla="*/ 8 w 9"/>
                  <a:gd name="T33" fmla="*/ 16 h 17"/>
                  <a:gd name="T34" fmla="*/ 5 w 9"/>
                  <a:gd name="T35" fmla="*/ 17 h 17"/>
                  <a:gd name="T36" fmla="*/ 3 w 9"/>
                  <a:gd name="T37" fmla="*/ 17 h 17"/>
                  <a:gd name="T38" fmla="*/ 2 w 9"/>
                  <a:gd name="T39" fmla="*/ 15 h 17"/>
                  <a:gd name="T40" fmla="*/ 2 w 9"/>
                  <a:gd name="T41" fmla="*/ 6 h 17"/>
                  <a:gd name="T42" fmla="*/ 0 w 9"/>
                  <a:gd name="T43" fmla="*/ 6 h 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9" h="17">
                    <a:moveTo>
                      <a:pt x="0" y="6"/>
                    </a:moveTo>
                    <a:cubicBezTo>
                      <a:pt x="0" y="5"/>
                      <a:pt x="0" y="5"/>
                      <a:pt x="0" y="5"/>
                    </a:cubicBezTo>
                    <a:cubicBezTo>
                      <a:pt x="1" y="5"/>
                      <a:pt x="1" y="4"/>
                      <a:pt x="1" y="4"/>
                    </a:cubicBezTo>
                    <a:cubicBezTo>
                      <a:pt x="2" y="4"/>
                      <a:pt x="2" y="3"/>
                      <a:pt x="3" y="3"/>
                    </a:cubicBezTo>
                    <a:cubicBezTo>
                      <a:pt x="4" y="2"/>
                      <a:pt x="4" y="1"/>
                      <a:pt x="5" y="0"/>
                    </a:cubicBezTo>
                    <a:cubicBezTo>
                      <a:pt x="6" y="0"/>
                      <a:pt x="6" y="0"/>
                      <a:pt x="6" y="0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8" y="5"/>
                      <a:pt x="8" y="5"/>
                      <a:pt x="8" y="5"/>
                    </a:cubicBezTo>
                    <a:cubicBezTo>
                      <a:pt x="8" y="6"/>
                      <a:pt x="8" y="6"/>
                      <a:pt x="8" y="6"/>
                    </a:cubicBezTo>
                    <a:cubicBezTo>
                      <a:pt x="6" y="6"/>
                      <a:pt x="6" y="6"/>
                      <a:pt x="6" y="6"/>
                    </a:cubicBezTo>
                    <a:cubicBezTo>
                      <a:pt x="6" y="14"/>
                      <a:pt x="6" y="14"/>
                      <a:pt x="6" y="14"/>
                    </a:cubicBezTo>
                    <a:cubicBezTo>
                      <a:pt x="6" y="14"/>
                      <a:pt x="6" y="15"/>
                      <a:pt x="6" y="15"/>
                    </a:cubicBezTo>
                    <a:cubicBezTo>
                      <a:pt x="6" y="15"/>
                      <a:pt x="6" y="15"/>
                      <a:pt x="7" y="15"/>
                    </a:cubicBezTo>
                    <a:cubicBezTo>
                      <a:pt x="7" y="15"/>
                      <a:pt x="7" y="15"/>
                      <a:pt x="8" y="15"/>
                    </a:cubicBezTo>
                    <a:cubicBezTo>
                      <a:pt x="8" y="15"/>
                      <a:pt x="8" y="15"/>
                      <a:pt x="8" y="14"/>
                    </a:cubicBezTo>
                    <a:cubicBezTo>
                      <a:pt x="9" y="14"/>
                      <a:pt x="9" y="14"/>
                      <a:pt x="9" y="14"/>
                    </a:cubicBezTo>
                    <a:cubicBezTo>
                      <a:pt x="9" y="15"/>
                      <a:pt x="8" y="16"/>
                      <a:pt x="8" y="16"/>
                    </a:cubicBezTo>
                    <a:cubicBezTo>
                      <a:pt x="7" y="17"/>
                      <a:pt x="6" y="17"/>
                      <a:pt x="5" y="17"/>
                    </a:cubicBezTo>
                    <a:cubicBezTo>
                      <a:pt x="4" y="17"/>
                      <a:pt x="4" y="17"/>
                      <a:pt x="3" y="17"/>
                    </a:cubicBezTo>
                    <a:cubicBezTo>
                      <a:pt x="2" y="17"/>
                      <a:pt x="2" y="16"/>
                      <a:pt x="2" y="15"/>
                    </a:cubicBezTo>
                    <a:cubicBezTo>
                      <a:pt x="2" y="6"/>
                      <a:pt x="2" y="6"/>
                      <a:pt x="2" y="6"/>
                    </a:cubicBez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7" name="Freeform 231"/>
              <p:cNvSpPr>
                <a:spLocks/>
              </p:cNvSpPr>
              <p:nvPr/>
            </p:nvSpPr>
            <p:spPr bwMode="auto">
              <a:xfrm>
                <a:off x="4093369" y="3430538"/>
                <a:ext cx="146050" cy="204788"/>
              </a:xfrm>
              <a:custGeom>
                <a:avLst/>
                <a:gdLst>
                  <a:gd name="T0" fmla="*/ 0 w 13"/>
                  <a:gd name="T1" fmla="*/ 14 h 18"/>
                  <a:gd name="T2" fmla="*/ 2 w 13"/>
                  <a:gd name="T3" fmla="*/ 14 h 18"/>
                  <a:gd name="T4" fmla="*/ 3 w 13"/>
                  <a:gd name="T5" fmla="*/ 14 h 18"/>
                  <a:gd name="T6" fmla="*/ 3 w 13"/>
                  <a:gd name="T7" fmla="*/ 15 h 18"/>
                  <a:gd name="T8" fmla="*/ 3 w 13"/>
                  <a:gd name="T9" fmla="*/ 16 h 18"/>
                  <a:gd name="T10" fmla="*/ 3 w 13"/>
                  <a:gd name="T11" fmla="*/ 16 h 18"/>
                  <a:gd name="T12" fmla="*/ 4 w 13"/>
                  <a:gd name="T13" fmla="*/ 16 h 18"/>
                  <a:gd name="T14" fmla="*/ 5 w 13"/>
                  <a:gd name="T15" fmla="*/ 15 h 18"/>
                  <a:gd name="T16" fmla="*/ 6 w 13"/>
                  <a:gd name="T17" fmla="*/ 12 h 18"/>
                  <a:gd name="T18" fmla="*/ 3 w 13"/>
                  <a:gd name="T19" fmla="*/ 4 h 18"/>
                  <a:gd name="T20" fmla="*/ 2 w 13"/>
                  <a:gd name="T21" fmla="*/ 3 h 18"/>
                  <a:gd name="T22" fmla="*/ 2 w 13"/>
                  <a:gd name="T23" fmla="*/ 1 h 18"/>
                  <a:gd name="T24" fmla="*/ 1 w 13"/>
                  <a:gd name="T25" fmla="*/ 0 h 18"/>
                  <a:gd name="T26" fmla="*/ 0 w 13"/>
                  <a:gd name="T27" fmla="*/ 0 h 18"/>
                  <a:gd name="T28" fmla="*/ 0 w 13"/>
                  <a:gd name="T29" fmla="*/ 0 h 18"/>
                  <a:gd name="T30" fmla="*/ 7 w 13"/>
                  <a:gd name="T31" fmla="*/ 0 h 18"/>
                  <a:gd name="T32" fmla="*/ 7 w 13"/>
                  <a:gd name="T33" fmla="*/ 0 h 18"/>
                  <a:gd name="T34" fmla="*/ 6 w 13"/>
                  <a:gd name="T35" fmla="*/ 0 h 18"/>
                  <a:gd name="T36" fmla="*/ 6 w 13"/>
                  <a:gd name="T37" fmla="*/ 1 h 18"/>
                  <a:gd name="T38" fmla="*/ 6 w 13"/>
                  <a:gd name="T39" fmla="*/ 1 h 18"/>
                  <a:gd name="T40" fmla="*/ 6 w 13"/>
                  <a:gd name="T41" fmla="*/ 2 h 18"/>
                  <a:gd name="T42" fmla="*/ 8 w 13"/>
                  <a:gd name="T43" fmla="*/ 7 h 18"/>
                  <a:gd name="T44" fmla="*/ 8 w 13"/>
                  <a:gd name="T45" fmla="*/ 7 h 18"/>
                  <a:gd name="T46" fmla="*/ 10 w 13"/>
                  <a:gd name="T47" fmla="*/ 2 h 18"/>
                  <a:gd name="T48" fmla="*/ 10 w 13"/>
                  <a:gd name="T49" fmla="*/ 2 h 18"/>
                  <a:gd name="T50" fmla="*/ 10 w 13"/>
                  <a:gd name="T51" fmla="*/ 1 h 18"/>
                  <a:gd name="T52" fmla="*/ 10 w 13"/>
                  <a:gd name="T53" fmla="*/ 0 h 18"/>
                  <a:gd name="T54" fmla="*/ 9 w 13"/>
                  <a:gd name="T55" fmla="*/ 0 h 18"/>
                  <a:gd name="T56" fmla="*/ 9 w 13"/>
                  <a:gd name="T57" fmla="*/ 0 h 18"/>
                  <a:gd name="T58" fmla="*/ 13 w 13"/>
                  <a:gd name="T59" fmla="*/ 0 h 18"/>
                  <a:gd name="T60" fmla="*/ 13 w 13"/>
                  <a:gd name="T61" fmla="*/ 0 h 18"/>
                  <a:gd name="T62" fmla="*/ 12 w 13"/>
                  <a:gd name="T63" fmla="*/ 0 h 18"/>
                  <a:gd name="T64" fmla="*/ 11 w 13"/>
                  <a:gd name="T65" fmla="*/ 2 h 18"/>
                  <a:gd name="T66" fmla="*/ 7 w 13"/>
                  <a:gd name="T67" fmla="*/ 12 h 18"/>
                  <a:gd name="T68" fmla="*/ 5 w 13"/>
                  <a:gd name="T69" fmla="*/ 17 h 18"/>
                  <a:gd name="T70" fmla="*/ 2 w 13"/>
                  <a:gd name="T71" fmla="*/ 18 h 18"/>
                  <a:gd name="T72" fmla="*/ 0 w 13"/>
                  <a:gd name="T73" fmla="*/ 17 h 18"/>
                  <a:gd name="T74" fmla="*/ 0 w 13"/>
                  <a:gd name="T75" fmla="*/ 16 h 18"/>
                  <a:gd name="T76" fmla="*/ 0 w 13"/>
                  <a:gd name="T77" fmla="*/ 14 h 1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</a:cxnLst>
                <a:rect l="0" t="0" r="r" b="b"/>
                <a:pathLst>
                  <a:path w="13" h="18">
                    <a:moveTo>
                      <a:pt x="0" y="14"/>
                    </a:moveTo>
                    <a:cubicBezTo>
                      <a:pt x="1" y="14"/>
                      <a:pt x="1" y="14"/>
                      <a:pt x="2" y="14"/>
                    </a:cubicBezTo>
                    <a:cubicBezTo>
                      <a:pt x="2" y="14"/>
                      <a:pt x="3" y="14"/>
                      <a:pt x="3" y="14"/>
                    </a:cubicBezTo>
                    <a:cubicBezTo>
                      <a:pt x="3" y="14"/>
                      <a:pt x="3" y="15"/>
                      <a:pt x="3" y="15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3" y="16"/>
                      <a:pt x="3" y="16"/>
                      <a:pt x="3" y="16"/>
                    </a:cubicBezTo>
                    <a:cubicBezTo>
                      <a:pt x="3" y="16"/>
                      <a:pt x="4" y="16"/>
                      <a:pt x="4" y="16"/>
                    </a:cubicBezTo>
                    <a:cubicBezTo>
                      <a:pt x="4" y="16"/>
                      <a:pt x="5" y="16"/>
                      <a:pt x="5" y="15"/>
                    </a:cubicBezTo>
                    <a:cubicBezTo>
                      <a:pt x="5" y="15"/>
                      <a:pt x="6" y="14"/>
                      <a:pt x="6" y="12"/>
                    </a:cubicBezTo>
                    <a:cubicBezTo>
                      <a:pt x="3" y="4"/>
                      <a:pt x="3" y="4"/>
                      <a:pt x="3" y="4"/>
                    </a:cubicBezTo>
                    <a:cubicBezTo>
                      <a:pt x="3" y="4"/>
                      <a:pt x="2" y="3"/>
                      <a:pt x="2" y="3"/>
                    </a:cubicBezTo>
                    <a:cubicBezTo>
                      <a:pt x="2" y="2"/>
                      <a:pt x="2" y="2"/>
                      <a:pt x="2" y="1"/>
                    </a:cubicBezTo>
                    <a:cubicBezTo>
                      <a:pt x="1" y="1"/>
                      <a:pt x="1" y="1"/>
                      <a:pt x="1" y="0"/>
                    </a:cubicBezTo>
                    <a:cubicBezTo>
                      <a:pt x="1" y="0"/>
                      <a:pt x="1" y="0"/>
                      <a:pt x="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7" y="0"/>
                      <a:pt x="7" y="0"/>
                    </a:cubicBezTo>
                    <a:cubicBezTo>
                      <a:pt x="7" y="0"/>
                      <a:pt x="6" y="0"/>
                      <a:pt x="6" y="0"/>
                    </a:cubicBezTo>
                    <a:cubicBezTo>
                      <a:pt x="6" y="0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1"/>
                    </a:cubicBezTo>
                    <a:cubicBezTo>
                      <a:pt x="6" y="1"/>
                      <a:pt x="6" y="1"/>
                      <a:pt x="6" y="2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8" y="7"/>
                      <a:pt x="8" y="7"/>
                      <a:pt x="8" y="7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2"/>
                      <a:pt x="10" y="2"/>
                      <a:pt x="10" y="2"/>
                    </a:cubicBezTo>
                    <a:cubicBezTo>
                      <a:pt x="10" y="1"/>
                      <a:pt x="10" y="1"/>
                      <a:pt x="10" y="1"/>
                    </a:cubicBezTo>
                    <a:cubicBezTo>
                      <a:pt x="10" y="1"/>
                      <a:pt x="10" y="0"/>
                      <a:pt x="10" y="0"/>
                    </a:cubicBezTo>
                    <a:cubicBezTo>
                      <a:pt x="10" y="0"/>
                      <a:pt x="9" y="0"/>
                      <a:pt x="9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3" y="0"/>
                      <a:pt x="13" y="0"/>
                      <a:pt x="13" y="0"/>
                    </a:cubicBezTo>
                    <a:cubicBezTo>
                      <a:pt x="12" y="0"/>
                      <a:pt x="12" y="0"/>
                      <a:pt x="12" y="0"/>
                    </a:cubicBezTo>
                    <a:cubicBezTo>
                      <a:pt x="12" y="1"/>
                      <a:pt x="12" y="1"/>
                      <a:pt x="11" y="2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6" y="15"/>
                      <a:pt x="6" y="16"/>
                      <a:pt x="5" y="17"/>
                    </a:cubicBezTo>
                    <a:cubicBezTo>
                      <a:pt x="5" y="17"/>
                      <a:pt x="4" y="18"/>
                      <a:pt x="2" y="18"/>
                    </a:cubicBezTo>
                    <a:cubicBezTo>
                      <a:pt x="2" y="18"/>
                      <a:pt x="1" y="17"/>
                      <a:pt x="0" y="17"/>
                    </a:cubicBezTo>
                    <a:cubicBezTo>
                      <a:pt x="0" y="17"/>
                      <a:pt x="0" y="16"/>
                      <a:pt x="0" y="16"/>
                    </a:cubicBezTo>
                    <a:cubicBezTo>
                      <a:pt x="0" y="15"/>
                      <a:pt x="0" y="14"/>
                      <a:pt x="0" y="14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8" name="Freeform 232"/>
              <p:cNvSpPr>
                <a:spLocks/>
              </p:cNvSpPr>
              <p:nvPr/>
            </p:nvSpPr>
            <p:spPr bwMode="auto">
              <a:xfrm>
                <a:off x="4329906" y="3351163"/>
                <a:ext cx="190500" cy="227013"/>
              </a:xfrm>
              <a:custGeom>
                <a:avLst/>
                <a:gdLst>
                  <a:gd name="T0" fmla="*/ 13 w 17"/>
                  <a:gd name="T1" fmla="*/ 1 h 20"/>
                  <a:gd name="T2" fmla="*/ 15 w 17"/>
                  <a:gd name="T3" fmla="*/ 2 h 20"/>
                  <a:gd name="T4" fmla="*/ 15 w 17"/>
                  <a:gd name="T5" fmla="*/ 1 h 20"/>
                  <a:gd name="T6" fmla="*/ 16 w 17"/>
                  <a:gd name="T7" fmla="*/ 0 h 20"/>
                  <a:gd name="T8" fmla="*/ 17 w 17"/>
                  <a:gd name="T9" fmla="*/ 0 h 20"/>
                  <a:gd name="T10" fmla="*/ 17 w 17"/>
                  <a:gd name="T11" fmla="*/ 7 h 20"/>
                  <a:gd name="T12" fmla="*/ 16 w 17"/>
                  <a:gd name="T13" fmla="*/ 7 h 20"/>
                  <a:gd name="T14" fmla="*/ 14 w 17"/>
                  <a:gd name="T15" fmla="*/ 3 h 20"/>
                  <a:gd name="T16" fmla="*/ 9 w 17"/>
                  <a:gd name="T17" fmla="*/ 1 h 20"/>
                  <a:gd name="T18" fmla="*/ 6 w 17"/>
                  <a:gd name="T19" fmla="*/ 4 h 20"/>
                  <a:gd name="T20" fmla="*/ 4 w 17"/>
                  <a:gd name="T21" fmla="*/ 10 h 20"/>
                  <a:gd name="T22" fmla="*/ 5 w 17"/>
                  <a:gd name="T23" fmla="*/ 15 h 20"/>
                  <a:gd name="T24" fmla="*/ 10 w 17"/>
                  <a:gd name="T25" fmla="*/ 18 h 20"/>
                  <a:gd name="T26" fmla="*/ 14 w 17"/>
                  <a:gd name="T27" fmla="*/ 17 h 20"/>
                  <a:gd name="T28" fmla="*/ 16 w 17"/>
                  <a:gd name="T29" fmla="*/ 15 h 20"/>
                  <a:gd name="T30" fmla="*/ 17 w 17"/>
                  <a:gd name="T31" fmla="*/ 16 h 20"/>
                  <a:gd name="T32" fmla="*/ 14 w 17"/>
                  <a:gd name="T33" fmla="*/ 18 h 20"/>
                  <a:gd name="T34" fmla="*/ 9 w 17"/>
                  <a:gd name="T35" fmla="*/ 20 h 20"/>
                  <a:gd name="T36" fmla="*/ 3 w 17"/>
                  <a:gd name="T37" fmla="*/ 17 h 20"/>
                  <a:gd name="T38" fmla="*/ 0 w 17"/>
                  <a:gd name="T39" fmla="*/ 10 h 20"/>
                  <a:gd name="T40" fmla="*/ 2 w 17"/>
                  <a:gd name="T41" fmla="*/ 3 h 20"/>
                  <a:gd name="T42" fmla="*/ 9 w 17"/>
                  <a:gd name="T43" fmla="*/ 0 h 20"/>
                  <a:gd name="T44" fmla="*/ 13 w 17"/>
                  <a:gd name="T45" fmla="*/ 1 h 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7" h="20">
                    <a:moveTo>
                      <a:pt x="13" y="1"/>
                    </a:moveTo>
                    <a:cubicBezTo>
                      <a:pt x="14" y="1"/>
                      <a:pt x="14" y="2"/>
                      <a:pt x="15" y="2"/>
                    </a:cubicBezTo>
                    <a:cubicBezTo>
                      <a:pt x="15" y="2"/>
                      <a:pt x="15" y="1"/>
                      <a:pt x="15" y="1"/>
                    </a:cubicBezTo>
                    <a:cubicBezTo>
                      <a:pt x="16" y="1"/>
                      <a:pt x="16" y="1"/>
                      <a:pt x="16" y="0"/>
                    </a:cubicBezTo>
                    <a:cubicBezTo>
                      <a:pt x="17" y="0"/>
                      <a:pt x="17" y="0"/>
                      <a:pt x="17" y="0"/>
                    </a:cubicBezTo>
                    <a:cubicBezTo>
                      <a:pt x="17" y="7"/>
                      <a:pt x="17" y="7"/>
                      <a:pt x="17" y="7"/>
                    </a:cubicBezTo>
                    <a:cubicBezTo>
                      <a:pt x="16" y="7"/>
                      <a:pt x="16" y="7"/>
                      <a:pt x="16" y="7"/>
                    </a:cubicBezTo>
                    <a:cubicBezTo>
                      <a:pt x="15" y="5"/>
                      <a:pt x="15" y="4"/>
                      <a:pt x="14" y="3"/>
                    </a:cubicBezTo>
                    <a:cubicBezTo>
                      <a:pt x="13" y="2"/>
                      <a:pt x="11" y="1"/>
                      <a:pt x="9" y="1"/>
                    </a:cubicBezTo>
                    <a:cubicBezTo>
                      <a:pt x="8" y="1"/>
                      <a:pt x="6" y="2"/>
                      <a:pt x="6" y="4"/>
                    </a:cubicBezTo>
                    <a:cubicBezTo>
                      <a:pt x="5" y="5"/>
                      <a:pt x="4" y="7"/>
                      <a:pt x="4" y="10"/>
                    </a:cubicBezTo>
                    <a:cubicBezTo>
                      <a:pt x="4" y="12"/>
                      <a:pt x="5" y="13"/>
                      <a:pt x="5" y="15"/>
                    </a:cubicBezTo>
                    <a:cubicBezTo>
                      <a:pt x="6" y="17"/>
                      <a:pt x="8" y="18"/>
                      <a:pt x="10" y="18"/>
                    </a:cubicBezTo>
                    <a:cubicBezTo>
                      <a:pt x="11" y="18"/>
                      <a:pt x="13" y="18"/>
                      <a:pt x="14" y="17"/>
                    </a:cubicBezTo>
                    <a:cubicBezTo>
                      <a:pt x="14" y="17"/>
                      <a:pt x="15" y="16"/>
                      <a:pt x="16" y="15"/>
                    </a:cubicBezTo>
                    <a:cubicBezTo>
                      <a:pt x="17" y="16"/>
                      <a:pt x="17" y="16"/>
                      <a:pt x="17" y="16"/>
                    </a:cubicBezTo>
                    <a:cubicBezTo>
                      <a:pt x="16" y="17"/>
                      <a:pt x="15" y="18"/>
                      <a:pt x="14" y="18"/>
                    </a:cubicBezTo>
                    <a:cubicBezTo>
                      <a:pt x="13" y="19"/>
                      <a:pt x="11" y="20"/>
                      <a:pt x="9" y="20"/>
                    </a:cubicBezTo>
                    <a:cubicBezTo>
                      <a:pt x="7" y="20"/>
                      <a:pt x="4" y="19"/>
                      <a:pt x="3" y="17"/>
                    </a:cubicBezTo>
                    <a:cubicBezTo>
                      <a:pt x="1" y="15"/>
                      <a:pt x="0" y="13"/>
                      <a:pt x="0" y="10"/>
                    </a:cubicBezTo>
                    <a:cubicBezTo>
                      <a:pt x="0" y="7"/>
                      <a:pt x="1" y="5"/>
                      <a:pt x="2" y="3"/>
                    </a:cubicBezTo>
                    <a:cubicBezTo>
                      <a:pt x="4" y="1"/>
                      <a:pt x="7" y="0"/>
                      <a:pt x="9" y="0"/>
                    </a:cubicBezTo>
                    <a:cubicBezTo>
                      <a:pt x="10" y="0"/>
                      <a:pt x="11" y="0"/>
                      <a:pt x="13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19" name="Freeform 233"/>
              <p:cNvSpPr>
                <a:spLocks noEditPoints="1"/>
              </p:cNvSpPr>
              <p:nvPr/>
            </p:nvSpPr>
            <p:spPr bwMode="auto">
              <a:xfrm>
                <a:off x="4544219" y="3419426"/>
                <a:ext cx="134938" cy="147638"/>
              </a:xfrm>
              <a:custGeom>
                <a:avLst/>
                <a:gdLst>
                  <a:gd name="T0" fmla="*/ 1 w 12"/>
                  <a:gd name="T1" fmla="*/ 2 h 13"/>
                  <a:gd name="T2" fmla="*/ 6 w 12"/>
                  <a:gd name="T3" fmla="*/ 0 h 13"/>
                  <a:gd name="T4" fmla="*/ 10 w 12"/>
                  <a:gd name="T5" fmla="*/ 2 h 13"/>
                  <a:gd name="T6" fmla="*/ 12 w 12"/>
                  <a:gd name="T7" fmla="*/ 7 h 13"/>
                  <a:gd name="T8" fmla="*/ 10 w 12"/>
                  <a:gd name="T9" fmla="*/ 11 h 13"/>
                  <a:gd name="T10" fmla="*/ 6 w 12"/>
                  <a:gd name="T11" fmla="*/ 13 h 13"/>
                  <a:gd name="T12" fmla="*/ 1 w 12"/>
                  <a:gd name="T13" fmla="*/ 12 h 13"/>
                  <a:gd name="T14" fmla="*/ 0 w 12"/>
                  <a:gd name="T15" fmla="*/ 7 h 13"/>
                  <a:gd name="T16" fmla="*/ 1 w 12"/>
                  <a:gd name="T17" fmla="*/ 2 h 13"/>
                  <a:gd name="T18" fmla="*/ 4 w 12"/>
                  <a:gd name="T19" fmla="*/ 11 h 13"/>
                  <a:gd name="T20" fmla="*/ 6 w 12"/>
                  <a:gd name="T21" fmla="*/ 13 h 13"/>
                  <a:gd name="T22" fmla="*/ 7 w 12"/>
                  <a:gd name="T23" fmla="*/ 11 h 13"/>
                  <a:gd name="T24" fmla="*/ 8 w 12"/>
                  <a:gd name="T25" fmla="*/ 7 h 13"/>
                  <a:gd name="T26" fmla="*/ 7 w 12"/>
                  <a:gd name="T27" fmla="*/ 2 h 13"/>
                  <a:gd name="T28" fmla="*/ 6 w 12"/>
                  <a:gd name="T29" fmla="*/ 1 h 13"/>
                  <a:gd name="T30" fmla="*/ 4 w 12"/>
                  <a:gd name="T31" fmla="*/ 3 h 13"/>
                  <a:gd name="T32" fmla="*/ 4 w 12"/>
                  <a:gd name="T33" fmla="*/ 7 h 13"/>
                  <a:gd name="T34" fmla="*/ 4 w 12"/>
                  <a:gd name="T35" fmla="*/ 1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1" y="2"/>
                    </a:moveTo>
                    <a:cubicBezTo>
                      <a:pt x="2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10" y="2"/>
                    </a:cubicBezTo>
                    <a:cubicBezTo>
                      <a:pt x="11" y="3"/>
                      <a:pt x="12" y="5"/>
                      <a:pt x="12" y="7"/>
                    </a:cubicBezTo>
                    <a:cubicBezTo>
                      <a:pt x="12" y="9"/>
                      <a:pt x="11" y="10"/>
                      <a:pt x="10" y="11"/>
                    </a:cubicBezTo>
                    <a:cubicBezTo>
                      <a:pt x="9" y="13"/>
                      <a:pt x="8" y="13"/>
                      <a:pt x="6" y="13"/>
                    </a:cubicBezTo>
                    <a:cubicBezTo>
                      <a:pt x="4" y="13"/>
                      <a:pt x="2" y="13"/>
                      <a:pt x="1" y="12"/>
                    </a:cubicBezTo>
                    <a:cubicBezTo>
                      <a:pt x="0" y="10"/>
                      <a:pt x="0" y="9"/>
                      <a:pt x="0" y="7"/>
                    </a:cubicBezTo>
                    <a:cubicBezTo>
                      <a:pt x="0" y="5"/>
                      <a:pt x="0" y="3"/>
                      <a:pt x="1" y="2"/>
                    </a:cubicBezTo>
                    <a:close/>
                    <a:moveTo>
                      <a:pt x="4" y="11"/>
                    </a:moveTo>
                    <a:cubicBezTo>
                      <a:pt x="4" y="12"/>
                      <a:pt x="5" y="13"/>
                      <a:pt x="6" y="13"/>
                    </a:cubicBezTo>
                    <a:cubicBezTo>
                      <a:pt x="7" y="13"/>
                      <a:pt x="7" y="12"/>
                      <a:pt x="7" y="11"/>
                    </a:cubicBezTo>
                    <a:cubicBezTo>
                      <a:pt x="8" y="10"/>
                      <a:pt x="8" y="9"/>
                      <a:pt x="8" y="7"/>
                    </a:cubicBezTo>
                    <a:cubicBezTo>
                      <a:pt x="8" y="5"/>
                      <a:pt x="8" y="3"/>
                      <a:pt x="7" y="2"/>
                    </a:cubicBezTo>
                    <a:cubicBezTo>
                      <a:pt x="7" y="2"/>
                      <a:pt x="7" y="1"/>
                      <a:pt x="6" y="1"/>
                    </a:cubicBezTo>
                    <a:cubicBezTo>
                      <a:pt x="5" y="1"/>
                      <a:pt x="4" y="2"/>
                      <a:pt x="4" y="3"/>
                    </a:cubicBezTo>
                    <a:cubicBezTo>
                      <a:pt x="4" y="4"/>
                      <a:pt x="4" y="5"/>
                      <a:pt x="4" y="7"/>
                    </a:cubicBezTo>
                    <a:cubicBezTo>
                      <a:pt x="4" y="9"/>
                      <a:pt x="4" y="10"/>
                      <a:pt x="4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0" name="Freeform 234"/>
              <p:cNvSpPr>
                <a:spLocks/>
              </p:cNvSpPr>
              <p:nvPr/>
            </p:nvSpPr>
            <p:spPr bwMode="auto">
              <a:xfrm>
                <a:off x="4690269" y="3419426"/>
                <a:ext cx="236538" cy="147638"/>
              </a:xfrm>
              <a:custGeom>
                <a:avLst/>
                <a:gdLst>
                  <a:gd name="T0" fmla="*/ 0 w 21"/>
                  <a:gd name="T1" fmla="*/ 12 h 13"/>
                  <a:gd name="T2" fmla="*/ 1 w 21"/>
                  <a:gd name="T3" fmla="*/ 12 h 13"/>
                  <a:gd name="T4" fmla="*/ 1 w 21"/>
                  <a:gd name="T5" fmla="*/ 11 h 13"/>
                  <a:gd name="T6" fmla="*/ 1 w 21"/>
                  <a:gd name="T7" fmla="*/ 3 h 13"/>
                  <a:gd name="T8" fmla="*/ 1 w 21"/>
                  <a:gd name="T9" fmla="*/ 2 h 13"/>
                  <a:gd name="T10" fmla="*/ 0 w 21"/>
                  <a:gd name="T11" fmla="*/ 1 h 13"/>
                  <a:gd name="T12" fmla="*/ 0 w 21"/>
                  <a:gd name="T13" fmla="*/ 1 h 13"/>
                  <a:gd name="T14" fmla="*/ 5 w 21"/>
                  <a:gd name="T15" fmla="*/ 1 h 13"/>
                  <a:gd name="T16" fmla="*/ 5 w 21"/>
                  <a:gd name="T17" fmla="*/ 2 h 13"/>
                  <a:gd name="T18" fmla="*/ 6 w 21"/>
                  <a:gd name="T19" fmla="*/ 1 h 13"/>
                  <a:gd name="T20" fmla="*/ 9 w 21"/>
                  <a:gd name="T21" fmla="*/ 0 h 13"/>
                  <a:gd name="T22" fmla="*/ 11 w 21"/>
                  <a:gd name="T23" fmla="*/ 1 h 13"/>
                  <a:gd name="T24" fmla="*/ 12 w 21"/>
                  <a:gd name="T25" fmla="*/ 2 h 13"/>
                  <a:gd name="T26" fmla="*/ 13 w 21"/>
                  <a:gd name="T27" fmla="*/ 2 h 13"/>
                  <a:gd name="T28" fmla="*/ 14 w 21"/>
                  <a:gd name="T29" fmla="*/ 1 h 13"/>
                  <a:gd name="T30" fmla="*/ 16 w 21"/>
                  <a:gd name="T31" fmla="*/ 0 h 13"/>
                  <a:gd name="T32" fmla="*/ 19 w 21"/>
                  <a:gd name="T33" fmla="*/ 1 h 13"/>
                  <a:gd name="T34" fmla="*/ 20 w 21"/>
                  <a:gd name="T35" fmla="*/ 4 h 13"/>
                  <a:gd name="T36" fmla="*/ 20 w 21"/>
                  <a:gd name="T37" fmla="*/ 11 h 13"/>
                  <a:gd name="T38" fmla="*/ 20 w 21"/>
                  <a:gd name="T39" fmla="*/ 12 h 13"/>
                  <a:gd name="T40" fmla="*/ 21 w 21"/>
                  <a:gd name="T41" fmla="*/ 12 h 13"/>
                  <a:gd name="T42" fmla="*/ 21 w 21"/>
                  <a:gd name="T43" fmla="*/ 13 h 13"/>
                  <a:gd name="T44" fmla="*/ 15 w 21"/>
                  <a:gd name="T45" fmla="*/ 13 h 13"/>
                  <a:gd name="T46" fmla="*/ 15 w 21"/>
                  <a:gd name="T47" fmla="*/ 12 h 13"/>
                  <a:gd name="T48" fmla="*/ 16 w 21"/>
                  <a:gd name="T49" fmla="*/ 12 h 13"/>
                  <a:gd name="T50" fmla="*/ 16 w 21"/>
                  <a:gd name="T51" fmla="*/ 11 h 13"/>
                  <a:gd name="T52" fmla="*/ 16 w 21"/>
                  <a:gd name="T53" fmla="*/ 4 h 13"/>
                  <a:gd name="T54" fmla="*/ 16 w 21"/>
                  <a:gd name="T55" fmla="*/ 3 h 13"/>
                  <a:gd name="T56" fmla="*/ 15 w 21"/>
                  <a:gd name="T57" fmla="*/ 2 h 13"/>
                  <a:gd name="T58" fmla="*/ 13 w 21"/>
                  <a:gd name="T59" fmla="*/ 3 h 13"/>
                  <a:gd name="T60" fmla="*/ 13 w 21"/>
                  <a:gd name="T61" fmla="*/ 4 h 13"/>
                  <a:gd name="T62" fmla="*/ 13 w 21"/>
                  <a:gd name="T63" fmla="*/ 11 h 13"/>
                  <a:gd name="T64" fmla="*/ 13 w 21"/>
                  <a:gd name="T65" fmla="*/ 12 h 13"/>
                  <a:gd name="T66" fmla="*/ 14 w 21"/>
                  <a:gd name="T67" fmla="*/ 12 h 13"/>
                  <a:gd name="T68" fmla="*/ 14 w 21"/>
                  <a:gd name="T69" fmla="*/ 13 h 13"/>
                  <a:gd name="T70" fmla="*/ 7 w 21"/>
                  <a:gd name="T71" fmla="*/ 13 h 13"/>
                  <a:gd name="T72" fmla="*/ 7 w 21"/>
                  <a:gd name="T73" fmla="*/ 12 h 13"/>
                  <a:gd name="T74" fmla="*/ 8 w 21"/>
                  <a:gd name="T75" fmla="*/ 12 h 13"/>
                  <a:gd name="T76" fmla="*/ 9 w 21"/>
                  <a:gd name="T77" fmla="*/ 11 h 13"/>
                  <a:gd name="T78" fmla="*/ 9 w 21"/>
                  <a:gd name="T79" fmla="*/ 4 h 13"/>
                  <a:gd name="T80" fmla="*/ 8 w 21"/>
                  <a:gd name="T81" fmla="*/ 3 h 13"/>
                  <a:gd name="T82" fmla="*/ 7 w 21"/>
                  <a:gd name="T83" fmla="*/ 2 h 13"/>
                  <a:gd name="T84" fmla="*/ 6 w 21"/>
                  <a:gd name="T85" fmla="*/ 3 h 13"/>
                  <a:gd name="T86" fmla="*/ 5 w 21"/>
                  <a:gd name="T87" fmla="*/ 4 h 13"/>
                  <a:gd name="T88" fmla="*/ 5 w 21"/>
                  <a:gd name="T89" fmla="*/ 11 h 13"/>
                  <a:gd name="T90" fmla="*/ 5 w 21"/>
                  <a:gd name="T91" fmla="*/ 12 h 13"/>
                  <a:gd name="T92" fmla="*/ 6 w 21"/>
                  <a:gd name="T93" fmla="*/ 12 h 13"/>
                  <a:gd name="T94" fmla="*/ 6 w 21"/>
                  <a:gd name="T95" fmla="*/ 13 h 13"/>
                  <a:gd name="T96" fmla="*/ 0 w 21"/>
                  <a:gd name="T97" fmla="*/ 13 h 13"/>
                  <a:gd name="T98" fmla="*/ 0 w 21"/>
                  <a:gd name="T9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1" h="13">
                    <a:moveTo>
                      <a:pt x="0" y="12"/>
                    </a:moveTo>
                    <a:cubicBezTo>
                      <a:pt x="0" y="12"/>
                      <a:pt x="1" y="12"/>
                      <a:pt x="1" y="12"/>
                    </a:cubicBezTo>
                    <a:cubicBezTo>
                      <a:pt x="1" y="12"/>
                      <a:pt x="1" y="11"/>
                      <a:pt x="1" y="11"/>
                    </a:cubicBezTo>
                    <a:cubicBezTo>
                      <a:pt x="1" y="3"/>
                      <a:pt x="1" y="3"/>
                      <a:pt x="1" y="3"/>
                    </a:cubicBezTo>
                    <a:cubicBezTo>
                      <a:pt x="1" y="2"/>
                      <a:pt x="1" y="2"/>
                      <a:pt x="1" y="2"/>
                    </a:cubicBezTo>
                    <a:cubicBezTo>
                      <a:pt x="1" y="1"/>
                      <a:pt x="0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5" y="2"/>
                      <a:pt x="6" y="1"/>
                      <a:pt x="6" y="1"/>
                    </a:cubicBezTo>
                    <a:cubicBezTo>
                      <a:pt x="7" y="0"/>
                      <a:pt x="8" y="0"/>
                      <a:pt x="9" y="0"/>
                    </a:cubicBezTo>
                    <a:cubicBezTo>
                      <a:pt x="10" y="0"/>
                      <a:pt x="11" y="0"/>
                      <a:pt x="11" y="1"/>
                    </a:cubicBezTo>
                    <a:cubicBezTo>
                      <a:pt x="12" y="1"/>
                      <a:pt x="12" y="2"/>
                      <a:pt x="12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3" y="2"/>
                      <a:pt x="14" y="1"/>
                      <a:pt x="14" y="1"/>
                    </a:cubicBezTo>
                    <a:cubicBezTo>
                      <a:pt x="15" y="0"/>
                      <a:pt x="16" y="0"/>
                      <a:pt x="16" y="0"/>
                    </a:cubicBezTo>
                    <a:cubicBezTo>
                      <a:pt x="17" y="0"/>
                      <a:pt x="18" y="0"/>
                      <a:pt x="19" y="1"/>
                    </a:cubicBezTo>
                    <a:cubicBezTo>
                      <a:pt x="20" y="2"/>
                      <a:pt x="20" y="3"/>
                      <a:pt x="20" y="4"/>
                    </a:cubicBezTo>
                    <a:cubicBezTo>
                      <a:pt x="20" y="11"/>
                      <a:pt x="20" y="11"/>
                      <a:pt x="20" y="11"/>
                    </a:cubicBezTo>
                    <a:cubicBezTo>
                      <a:pt x="20" y="12"/>
                      <a:pt x="20" y="12"/>
                      <a:pt x="20" y="12"/>
                    </a:cubicBezTo>
                    <a:cubicBezTo>
                      <a:pt x="21" y="12"/>
                      <a:pt x="21" y="12"/>
                      <a:pt x="21" y="12"/>
                    </a:cubicBezTo>
                    <a:cubicBezTo>
                      <a:pt x="21" y="13"/>
                      <a:pt x="21" y="13"/>
                      <a:pt x="21" y="13"/>
                    </a:cubicBezTo>
                    <a:cubicBezTo>
                      <a:pt x="15" y="13"/>
                      <a:pt x="15" y="13"/>
                      <a:pt x="15" y="13"/>
                    </a:cubicBezTo>
                    <a:cubicBezTo>
                      <a:pt x="15" y="12"/>
                      <a:pt x="15" y="12"/>
                      <a:pt x="15" y="12"/>
                    </a:cubicBezTo>
                    <a:cubicBezTo>
                      <a:pt x="15" y="12"/>
                      <a:pt x="16" y="12"/>
                      <a:pt x="16" y="12"/>
                    </a:cubicBezTo>
                    <a:cubicBezTo>
                      <a:pt x="16" y="12"/>
                      <a:pt x="16" y="11"/>
                      <a:pt x="16" y="11"/>
                    </a:cubicBezTo>
                    <a:cubicBezTo>
                      <a:pt x="16" y="4"/>
                      <a:pt x="16" y="4"/>
                      <a:pt x="16" y="4"/>
                    </a:cubicBezTo>
                    <a:cubicBezTo>
                      <a:pt x="16" y="4"/>
                      <a:pt x="16" y="3"/>
                      <a:pt x="16" y="3"/>
                    </a:cubicBezTo>
                    <a:cubicBezTo>
                      <a:pt x="16" y="2"/>
                      <a:pt x="15" y="2"/>
                      <a:pt x="15" y="2"/>
                    </a:cubicBezTo>
                    <a:cubicBezTo>
                      <a:pt x="14" y="2"/>
                      <a:pt x="14" y="2"/>
                      <a:pt x="13" y="3"/>
                    </a:cubicBezTo>
                    <a:cubicBezTo>
                      <a:pt x="13" y="3"/>
                      <a:pt x="13" y="3"/>
                      <a:pt x="13" y="4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1"/>
                      <a:pt x="13" y="12"/>
                      <a:pt x="13" y="12"/>
                    </a:cubicBezTo>
                    <a:cubicBezTo>
                      <a:pt x="13" y="12"/>
                      <a:pt x="13" y="12"/>
                      <a:pt x="14" y="12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7" y="12"/>
                      <a:pt x="7" y="12"/>
                      <a:pt x="7" y="12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9" y="12"/>
                      <a:pt x="9" y="11"/>
                      <a:pt x="9" y="11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4"/>
                      <a:pt x="9" y="3"/>
                      <a:pt x="8" y="3"/>
                    </a:cubicBezTo>
                    <a:cubicBezTo>
                      <a:pt x="8" y="2"/>
                      <a:pt x="8" y="2"/>
                      <a:pt x="7" y="2"/>
                    </a:cubicBezTo>
                    <a:cubicBezTo>
                      <a:pt x="7" y="2"/>
                      <a:pt x="6" y="2"/>
                      <a:pt x="6" y="3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5" y="12"/>
                      <a:pt x="5" y="12"/>
                    </a:cubicBezTo>
                    <a:cubicBezTo>
                      <a:pt x="5" y="12"/>
                      <a:pt x="6" y="12"/>
                      <a:pt x="6" y="12"/>
                    </a:cubicBezTo>
                    <a:cubicBezTo>
                      <a:pt x="6" y="13"/>
                      <a:pt x="6" y="13"/>
                      <a:pt x="6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1" name="Freeform 235"/>
              <p:cNvSpPr>
                <a:spLocks/>
              </p:cNvSpPr>
              <p:nvPr/>
            </p:nvSpPr>
            <p:spPr bwMode="auto">
              <a:xfrm>
                <a:off x="4937919" y="3419426"/>
                <a:ext cx="247650" cy="147638"/>
              </a:xfrm>
              <a:custGeom>
                <a:avLst/>
                <a:gdLst>
                  <a:gd name="T0" fmla="*/ 0 w 22"/>
                  <a:gd name="T1" fmla="*/ 12 h 13"/>
                  <a:gd name="T2" fmla="*/ 1 w 22"/>
                  <a:gd name="T3" fmla="*/ 12 h 13"/>
                  <a:gd name="T4" fmla="*/ 2 w 22"/>
                  <a:gd name="T5" fmla="*/ 11 h 13"/>
                  <a:gd name="T6" fmla="*/ 2 w 22"/>
                  <a:gd name="T7" fmla="*/ 3 h 13"/>
                  <a:gd name="T8" fmla="*/ 1 w 22"/>
                  <a:gd name="T9" fmla="*/ 2 h 13"/>
                  <a:gd name="T10" fmla="*/ 0 w 22"/>
                  <a:gd name="T11" fmla="*/ 1 h 13"/>
                  <a:gd name="T12" fmla="*/ 0 w 22"/>
                  <a:gd name="T13" fmla="*/ 1 h 13"/>
                  <a:gd name="T14" fmla="*/ 5 w 22"/>
                  <a:gd name="T15" fmla="*/ 1 h 13"/>
                  <a:gd name="T16" fmla="*/ 5 w 22"/>
                  <a:gd name="T17" fmla="*/ 2 h 13"/>
                  <a:gd name="T18" fmla="*/ 7 w 22"/>
                  <a:gd name="T19" fmla="*/ 1 h 13"/>
                  <a:gd name="T20" fmla="*/ 9 w 22"/>
                  <a:gd name="T21" fmla="*/ 0 h 13"/>
                  <a:gd name="T22" fmla="*/ 12 w 22"/>
                  <a:gd name="T23" fmla="*/ 1 h 13"/>
                  <a:gd name="T24" fmla="*/ 13 w 22"/>
                  <a:gd name="T25" fmla="*/ 2 h 13"/>
                  <a:gd name="T26" fmla="*/ 13 w 22"/>
                  <a:gd name="T27" fmla="*/ 2 h 13"/>
                  <a:gd name="T28" fmla="*/ 15 w 22"/>
                  <a:gd name="T29" fmla="*/ 1 h 13"/>
                  <a:gd name="T30" fmla="*/ 17 w 22"/>
                  <a:gd name="T31" fmla="*/ 0 h 13"/>
                  <a:gd name="T32" fmla="*/ 20 w 22"/>
                  <a:gd name="T33" fmla="*/ 1 h 13"/>
                  <a:gd name="T34" fmla="*/ 21 w 22"/>
                  <a:gd name="T35" fmla="*/ 4 h 13"/>
                  <a:gd name="T36" fmla="*/ 21 w 22"/>
                  <a:gd name="T37" fmla="*/ 11 h 13"/>
                  <a:gd name="T38" fmla="*/ 21 w 22"/>
                  <a:gd name="T39" fmla="*/ 12 h 13"/>
                  <a:gd name="T40" fmla="*/ 22 w 22"/>
                  <a:gd name="T41" fmla="*/ 12 h 13"/>
                  <a:gd name="T42" fmla="*/ 22 w 22"/>
                  <a:gd name="T43" fmla="*/ 13 h 13"/>
                  <a:gd name="T44" fmla="*/ 16 w 22"/>
                  <a:gd name="T45" fmla="*/ 13 h 13"/>
                  <a:gd name="T46" fmla="*/ 16 w 22"/>
                  <a:gd name="T47" fmla="*/ 12 h 13"/>
                  <a:gd name="T48" fmla="*/ 17 w 22"/>
                  <a:gd name="T49" fmla="*/ 12 h 13"/>
                  <a:gd name="T50" fmla="*/ 17 w 22"/>
                  <a:gd name="T51" fmla="*/ 11 h 13"/>
                  <a:gd name="T52" fmla="*/ 17 w 22"/>
                  <a:gd name="T53" fmla="*/ 4 h 13"/>
                  <a:gd name="T54" fmla="*/ 17 w 22"/>
                  <a:gd name="T55" fmla="*/ 3 h 13"/>
                  <a:gd name="T56" fmla="*/ 15 w 22"/>
                  <a:gd name="T57" fmla="*/ 2 h 13"/>
                  <a:gd name="T58" fmla="*/ 14 w 22"/>
                  <a:gd name="T59" fmla="*/ 3 h 13"/>
                  <a:gd name="T60" fmla="*/ 13 w 22"/>
                  <a:gd name="T61" fmla="*/ 4 h 13"/>
                  <a:gd name="T62" fmla="*/ 13 w 22"/>
                  <a:gd name="T63" fmla="*/ 11 h 13"/>
                  <a:gd name="T64" fmla="*/ 13 w 22"/>
                  <a:gd name="T65" fmla="*/ 12 h 13"/>
                  <a:gd name="T66" fmla="*/ 14 w 22"/>
                  <a:gd name="T67" fmla="*/ 12 h 13"/>
                  <a:gd name="T68" fmla="*/ 14 w 22"/>
                  <a:gd name="T69" fmla="*/ 13 h 13"/>
                  <a:gd name="T70" fmla="*/ 8 w 22"/>
                  <a:gd name="T71" fmla="*/ 13 h 13"/>
                  <a:gd name="T72" fmla="*/ 8 w 22"/>
                  <a:gd name="T73" fmla="*/ 12 h 13"/>
                  <a:gd name="T74" fmla="*/ 9 w 22"/>
                  <a:gd name="T75" fmla="*/ 12 h 13"/>
                  <a:gd name="T76" fmla="*/ 9 w 22"/>
                  <a:gd name="T77" fmla="*/ 11 h 13"/>
                  <a:gd name="T78" fmla="*/ 9 w 22"/>
                  <a:gd name="T79" fmla="*/ 4 h 13"/>
                  <a:gd name="T80" fmla="*/ 9 w 22"/>
                  <a:gd name="T81" fmla="*/ 3 h 13"/>
                  <a:gd name="T82" fmla="*/ 8 w 22"/>
                  <a:gd name="T83" fmla="*/ 2 h 13"/>
                  <a:gd name="T84" fmla="*/ 6 w 22"/>
                  <a:gd name="T85" fmla="*/ 3 h 13"/>
                  <a:gd name="T86" fmla="*/ 6 w 22"/>
                  <a:gd name="T87" fmla="*/ 4 h 13"/>
                  <a:gd name="T88" fmla="*/ 6 w 22"/>
                  <a:gd name="T89" fmla="*/ 11 h 13"/>
                  <a:gd name="T90" fmla="*/ 6 w 22"/>
                  <a:gd name="T91" fmla="*/ 12 h 13"/>
                  <a:gd name="T92" fmla="*/ 7 w 22"/>
                  <a:gd name="T93" fmla="*/ 12 h 13"/>
                  <a:gd name="T94" fmla="*/ 7 w 22"/>
                  <a:gd name="T95" fmla="*/ 13 h 13"/>
                  <a:gd name="T96" fmla="*/ 0 w 22"/>
                  <a:gd name="T97" fmla="*/ 13 h 13"/>
                  <a:gd name="T98" fmla="*/ 0 w 22"/>
                  <a:gd name="T99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</a:cxnLst>
                <a:rect l="0" t="0" r="r" b="b"/>
                <a:pathLst>
                  <a:path w="22" h="13">
                    <a:moveTo>
                      <a:pt x="0" y="12"/>
                    </a:moveTo>
                    <a:cubicBezTo>
                      <a:pt x="1" y="12"/>
                      <a:pt x="1" y="12"/>
                      <a:pt x="1" y="12"/>
                    </a:cubicBezTo>
                    <a:cubicBezTo>
                      <a:pt x="2" y="12"/>
                      <a:pt x="2" y="11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2" y="2"/>
                      <a:pt x="1" y="2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6" y="2"/>
                      <a:pt x="6" y="1"/>
                      <a:pt x="7" y="1"/>
                    </a:cubicBezTo>
                    <a:cubicBezTo>
                      <a:pt x="8" y="0"/>
                      <a:pt x="8" y="0"/>
                      <a:pt x="9" y="0"/>
                    </a:cubicBezTo>
                    <a:cubicBezTo>
                      <a:pt x="11" y="0"/>
                      <a:pt x="11" y="0"/>
                      <a:pt x="12" y="1"/>
                    </a:cubicBezTo>
                    <a:cubicBezTo>
                      <a:pt x="12" y="1"/>
                      <a:pt x="13" y="2"/>
                      <a:pt x="13" y="2"/>
                    </a:cubicBezTo>
                    <a:cubicBezTo>
                      <a:pt x="13" y="2"/>
                      <a:pt x="13" y="2"/>
                      <a:pt x="13" y="2"/>
                    </a:cubicBezTo>
                    <a:cubicBezTo>
                      <a:pt x="14" y="2"/>
                      <a:pt x="14" y="1"/>
                      <a:pt x="15" y="1"/>
                    </a:cubicBezTo>
                    <a:cubicBezTo>
                      <a:pt x="15" y="0"/>
                      <a:pt x="16" y="0"/>
                      <a:pt x="17" y="0"/>
                    </a:cubicBezTo>
                    <a:cubicBezTo>
                      <a:pt x="18" y="0"/>
                      <a:pt x="19" y="0"/>
                      <a:pt x="20" y="1"/>
                    </a:cubicBezTo>
                    <a:cubicBezTo>
                      <a:pt x="20" y="2"/>
                      <a:pt x="21" y="3"/>
                      <a:pt x="21" y="4"/>
                    </a:cubicBezTo>
                    <a:cubicBezTo>
                      <a:pt x="21" y="11"/>
                      <a:pt x="21" y="11"/>
                      <a:pt x="21" y="11"/>
                    </a:cubicBezTo>
                    <a:cubicBezTo>
                      <a:pt x="21" y="12"/>
                      <a:pt x="21" y="12"/>
                      <a:pt x="21" y="12"/>
                    </a:cubicBezTo>
                    <a:cubicBezTo>
                      <a:pt x="21" y="12"/>
                      <a:pt x="21" y="12"/>
                      <a:pt x="22" y="12"/>
                    </a:cubicBezTo>
                    <a:cubicBezTo>
                      <a:pt x="22" y="13"/>
                      <a:pt x="22" y="13"/>
                      <a:pt x="22" y="13"/>
                    </a:cubicBezTo>
                    <a:cubicBezTo>
                      <a:pt x="16" y="13"/>
                      <a:pt x="16" y="13"/>
                      <a:pt x="16" y="13"/>
                    </a:cubicBezTo>
                    <a:cubicBezTo>
                      <a:pt x="16" y="12"/>
                      <a:pt x="16" y="12"/>
                      <a:pt x="16" y="12"/>
                    </a:cubicBezTo>
                    <a:cubicBezTo>
                      <a:pt x="16" y="12"/>
                      <a:pt x="16" y="12"/>
                      <a:pt x="17" y="12"/>
                    </a:cubicBezTo>
                    <a:cubicBezTo>
                      <a:pt x="17" y="12"/>
                      <a:pt x="17" y="11"/>
                      <a:pt x="17" y="11"/>
                    </a:cubicBezTo>
                    <a:cubicBezTo>
                      <a:pt x="17" y="4"/>
                      <a:pt x="17" y="4"/>
                      <a:pt x="17" y="4"/>
                    </a:cubicBezTo>
                    <a:cubicBezTo>
                      <a:pt x="17" y="4"/>
                      <a:pt x="17" y="3"/>
                      <a:pt x="17" y="3"/>
                    </a:cubicBezTo>
                    <a:cubicBezTo>
                      <a:pt x="16" y="2"/>
                      <a:pt x="16" y="2"/>
                      <a:pt x="15" y="2"/>
                    </a:cubicBezTo>
                    <a:cubicBezTo>
                      <a:pt x="15" y="2"/>
                      <a:pt x="14" y="2"/>
                      <a:pt x="14" y="3"/>
                    </a:cubicBezTo>
                    <a:cubicBezTo>
                      <a:pt x="13" y="3"/>
                      <a:pt x="13" y="3"/>
                      <a:pt x="13" y="4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1"/>
                      <a:pt x="13" y="12"/>
                      <a:pt x="13" y="12"/>
                    </a:cubicBezTo>
                    <a:cubicBezTo>
                      <a:pt x="14" y="12"/>
                      <a:pt x="14" y="12"/>
                      <a:pt x="14" y="12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2"/>
                      <a:pt x="9" y="12"/>
                      <a:pt x="9" y="12"/>
                    </a:cubicBezTo>
                    <a:cubicBezTo>
                      <a:pt x="9" y="12"/>
                      <a:pt x="9" y="11"/>
                      <a:pt x="9" y="11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4"/>
                      <a:pt x="9" y="3"/>
                      <a:pt x="9" y="3"/>
                    </a:cubicBezTo>
                    <a:cubicBezTo>
                      <a:pt x="9" y="2"/>
                      <a:pt x="8" y="2"/>
                      <a:pt x="8" y="2"/>
                    </a:cubicBezTo>
                    <a:cubicBezTo>
                      <a:pt x="7" y="2"/>
                      <a:pt x="7" y="2"/>
                      <a:pt x="6" y="3"/>
                    </a:cubicBezTo>
                    <a:cubicBezTo>
                      <a:pt x="6" y="3"/>
                      <a:pt x="6" y="3"/>
                      <a:pt x="6" y="4"/>
                    </a:cubicBezTo>
                    <a:cubicBezTo>
                      <a:pt x="6" y="11"/>
                      <a:pt x="6" y="11"/>
                      <a:pt x="6" y="11"/>
                    </a:cubicBezTo>
                    <a:cubicBezTo>
                      <a:pt x="6" y="11"/>
                      <a:pt x="6" y="12"/>
                      <a:pt x="6" y="12"/>
                    </a:cubicBezTo>
                    <a:cubicBezTo>
                      <a:pt x="6" y="12"/>
                      <a:pt x="6" y="12"/>
                      <a:pt x="7" y="12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2" name="Freeform 236"/>
              <p:cNvSpPr>
                <a:spLocks noEditPoints="1"/>
              </p:cNvSpPr>
              <p:nvPr/>
            </p:nvSpPr>
            <p:spPr bwMode="auto">
              <a:xfrm>
                <a:off x="5196681" y="3351163"/>
                <a:ext cx="68263" cy="215900"/>
              </a:xfrm>
              <a:custGeom>
                <a:avLst/>
                <a:gdLst>
                  <a:gd name="T0" fmla="*/ 0 w 6"/>
                  <a:gd name="T1" fmla="*/ 18 h 19"/>
                  <a:gd name="T2" fmla="*/ 1 w 6"/>
                  <a:gd name="T3" fmla="*/ 18 h 19"/>
                  <a:gd name="T4" fmla="*/ 1 w 6"/>
                  <a:gd name="T5" fmla="*/ 17 h 19"/>
                  <a:gd name="T6" fmla="*/ 1 w 6"/>
                  <a:gd name="T7" fmla="*/ 9 h 19"/>
                  <a:gd name="T8" fmla="*/ 1 w 6"/>
                  <a:gd name="T9" fmla="*/ 8 h 19"/>
                  <a:gd name="T10" fmla="*/ 0 w 6"/>
                  <a:gd name="T11" fmla="*/ 7 h 19"/>
                  <a:gd name="T12" fmla="*/ 0 w 6"/>
                  <a:gd name="T13" fmla="*/ 7 h 19"/>
                  <a:gd name="T14" fmla="*/ 5 w 6"/>
                  <a:gd name="T15" fmla="*/ 7 h 19"/>
                  <a:gd name="T16" fmla="*/ 5 w 6"/>
                  <a:gd name="T17" fmla="*/ 17 h 19"/>
                  <a:gd name="T18" fmla="*/ 5 w 6"/>
                  <a:gd name="T19" fmla="*/ 18 h 19"/>
                  <a:gd name="T20" fmla="*/ 6 w 6"/>
                  <a:gd name="T21" fmla="*/ 18 h 19"/>
                  <a:gd name="T22" fmla="*/ 6 w 6"/>
                  <a:gd name="T23" fmla="*/ 19 h 19"/>
                  <a:gd name="T24" fmla="*/ 0 w 6"/>
                  <a:gd name="T25" fmla="*/ 19 h 19"/>
                  <a:gd name="T26" fmla="*/ 0 w 6"/>
                  <a:gd name="T27" fmla="*/ 18 h 19"/>
                  <a:gd name="T28" fmla="*/ 2 w 6"/>
                  <a:gd name="T29" fmla="*/ 1 h 19"/>
                  <a:gd name="T30" fmla="*/ 3 w 6"/>
                  <a:gd name="T31" fmla="*/ 0 h 19"/>
                  <a:gd name="T32" fmla="*/ 5 w 6"/>
                  <a:gd name="T33" fmla="*/ 1 h 19"/>
                  <a:gd name="T34" fmla="*/ 5 w 6"/>
                  <a:gd name="T35" fmla="*/ 2 h 19"/>
                  <a:gd name="T36" fmla="*/ 5 w 6"/>
                  <a:gd name="T37" fmla="*/ 4 h 19"/>
                  <a:gd name="T38" fmla="*/ 3 w 6"/>
                  <a:gd name="T39" fmla="*/ 4 h 19"/>
                  <a:gd name="T40" fmla="*/ 2 w 6"/>
                  <a:gd name="T41" fmla="*/ 4 h 19"/>
                  <a:gd name="T42" fmla="*/ 1 w 6"/>
                  <a:gd name="T43" fmla="*/ 2 h 19"/>
                  <a:gd name="T44" fmla="*/ 2 w 6"/>
                  <a:gd name="T45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6" h="19">
                    <a:moveTo>
                      <a:pt x="0" y="18"/>
                    </a:moveTo>
                    <a:cubicBezTo>
                      <a:pt x="0" y="18"/>
                      <a:pt x="1" y="18"/>
                      <a:pt x="1" y="18"/>
                    </a:cubicBezTo>
                    <a:cubicBezTo>
                      <a:pt x="1" y="18"/>
                      <a:pt x="1" y="17"/>
                      <a:pt x="1" y="17"/>
                    </a:cubicBezTo>
                    <a:cubicBezTo>
                      <a:pt x="1" y="9"/>
                      <a:pt x="1" y="9"/>
                      <a:pt x="1" y="9"/>
                    </a:cubicBezTo>
                    <a:cubicBezTo>
                      <a:pt x="1" y="8"/>
                      <a:pt x="1" y="8"/>
                      <a:pt x="1" y="8"/>
                    </a:cubicBezTo>
                    <a:cubicBezTo>
                      <a:pt x="1" y="7"/>
                      <a:pt x="0" y="7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7"/>
                      <a:pt x="5" y="18"/>
                      <a:pt x="5" y="18"/>
                    </a:cubicBezTo>
                    <a:cubicBezTo>
                      <a:pt x="6" y="18"/>
                      <a:pt x="6" y="18"/>
                      <a:pt x="6" y="18"/>
                    </a:cubicBezTo>
                    <a:cubicBezTo>
                      <a:pt x="6" y="19"/>
                      <a:pt x="6" y="19"/>
                      <a:pt x="6" y="19"/>
                    </a:cubicBezTo>
                    <a:cubicBezTo>
                      <a:pt x="0" y="19"/>
                      <a:pt x="0" y="19"/>
                      <a:pt x="0" y="19"/>
                    </a:cubicBezTo>
                    <a:lnTo>
                      <a:pt x="0" y="18"/>
                    </a:lnTo>
                    <a:close/>
                    <a:moveTo>
                      <a:pt x="2" y="1"/>
                    </a:moveTo>
                    <a:cubicBezTo>
                      <a:pt x="2" y="0"/>
                      <a:pt x="3" y="0"/>
                      <a:pt x="3" y="0"/>
                    </a:cubicBezTo>
                    <a:cubicBezTo>
                      <a:pt x="4" y="0"/>
                      <a:pt x="4" y="0"/>
                      <a:pt x="5" y="1"/>
                    </a:cubicBezTo>
                    <a:cubicBezTo>
                      <a:pt x="5" y="1"/>
                      <a:pt x="5" y="2"/>
                      <a:pt x="5" y="2"/>
                    </a:cubicBezTo>
                    <a:cubicBezTo>
                      <a:pt x="5" y="3"/>
                      <a:pt x="5" y="3"/>
                      <a:pt x="5" y="4"/>
                    </a:cubicBezTo>
                    <a:cubicBezTo>
                      <a:pt x="4" y="4"/>
                      <a:pt x="4" y="4"/>
                      <a:pt x="3" y="4"/>
                    </a:cubicBezTo>
                    <a:cubicBezTo>
                      <a:pt x="3" y="4"/>
                      <a:pt x="2" y="4"/>
                      <a:pt x="2" y="4"/>
                    </a:cubicBezTo>
                    <a:cubicBezTo>
                      <a:pt x="1" y="3"/>
                      <a:pt x="1" y="3"/>
                      <a:pt x="1" y="2"/>
                    </a:cubicBezTo>
                    <a:cubicBezTo>
                      <a:pt x="1" y="2"/>
                      <a:pt x="1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3" name="Freeform 237"/>
              <p:cNvSpPr>
                <a:spLocks/>
              </p:cNvSpPr>
              <p:nvPr/>
            </p:nvSpPr>
            <p:spPr bwMode="auto">
              <a:xfrm>
                <a:off x="5276056" y="3419426"/>
                <a:ext cx="112713" cy="147638"/>
              </a:xfrm>
              <a:custGeom>
                <a:avLst/>
                <a:gdLst>
                  <a:gd name="T0" fmla="*/ 0 w 10"/>
                  <a:gd name="T1" fmla="*/ 9 h 13"/>
                  <a:gd name="T2" fmla="*/ 1 w 10"/>
                  <a:gd name="T3" fmla="*/ 9 h 13"/>
                  <a:gd name="T4" fmla="*/ 3 w 10"/>
                  <a:gd name="T5" fmla="*/ 12 h 13"/>
                  <a:gd name="T6" fmla="*/ 5 w 10"/>
                  <a:gd name="T7" fmla="*/ 12 h 13"/>
                  <a:gd name="T8" fmla="*/ 7 w 10"/>
                  <a:gd name="T9" fmla="*/ 12 h 13"/>
                  <a:gd name="T10" fmla="*/ 7 w 10"/>
                  <a:gd name="T11" fmla="*/ 11 h 13"/>
                  <a:gd name="T12" fmla="*/ 6 w 10"/>
                  <a:gd name="T13" fmla="*/ 10 h 13"/>
                  <a:gd name="T14" fmla="*/ 6 w 10"/>
                  <a:gd name="T15" fmla="*/ 9 h 13"/>
                  <a:gd name="T16" fmla="*/ 4 w 10"/>
                  <a:gd name="T17" fmla="*/ 8 h 13"/>
                  <a:gd name="T18" fmla="*/ 1 w 10"/>
                  <a:gd name="T19" fmla="*/ 6 h 13"/>
                  <a:gd name="T20" fmla="*/ 1 w 10"/>
                  <a:gd name="T21" fmla="*/ 4 h 13"/>
                  <a:gd name="T22" fmla="*/ 2 w 10"/>
                  <a:gd name="T23" fmla="*/ 1 h 13"/>
                  <a:gd name="T24" fmla="*/ 5 w 10"/>
                  <a:gd name="T25" fmla="*/ 0 h 13"/>
                  <a:gd name="T26" fmla="*/ 7 w 10"/>
                  <a:gd name="T27" fmla="*/ 0 h 13"/>
                  <a:gd name="T28" fmla="*/ 8 w 10"/>
                  <a:gd name="T29" fmla="*/ 1 h 13"/>
                  <a:gd name="T30" fmla="*/ 8 w 10"/>
                  <a:gd name="T31" fmla="*/ 1 h 13"/>
                  <a:gd name="T32" fmla="*/ 9 w 10"/>
                  <a:gd name="T33" fmla="*/ 0 h 13"/>
                  <a:gd name="T34" fmla="*/ 9 w 10"/>
                  <a:gd name="T35" fmla="*/ 0 h 13"/>
                  <a:gd name="T36" fmla="*/ 9 w 10"/>
                  <a:gd name="T37" fmla="*/ 4 h 13"/>
                  <a:gd name="T38" fmla="*/ 9 w 10"/>
                  <a:gd name="T39" fmla="*/ 4 h 13"/>
                  <a:gd name="T40" fmla="*/ 7 w 10"/>
                  <a:gd name="T41" fmla="*/ 2 h 13"/>
                  <a:gd name="T42" fmla="*/ 5 w 10"/>
                  <a:gd name="T43" fmla="*/ 1 h 13"/>
                  <a:gd name="T44" fmla="*/ 4 w 10"/>
                  <a:gd name="T45" fmla="*/ 2 h 13"/>
                  <a:gd name="T46" fmla="*/ 3 w 10"/>
                  <a:gd name="T47" fmla="*/ 3 h 13"/>
                  <a:gd name="T48" fmla="*/ 4 w 10"/>
                  <a:gd name="T49" fmla="*/ 4 h 13"/>
                  <a:gd name="T50" fmla="*/ 5 w 10"/>
                  <a:gd name="T51" fmla="*/ 5 h 13"/>
                  <a:gd name="T52" fmla="*/ 7 w 10"/>
                  <a:gd name="T53" fmla="*/ 5 h 13"/>
                  <a:gd name="T54" fmla="*/ 9 w 10"/>
                  <a:gd name="T55" fmla="*/ 7 h 13"/>
                  <a:gd name="T56" fmla="*/ 10 w 10"/>
                  <a:gd name="T57" fmla="*/ 9 h 13"/>
                  <a:gd name="T58" fmla="*/ 9 w 10"/>
                  <a:gd name="T59" fmla="*/ 12 h 13"/>
                  <a:gd name="T60" fmla="*/ 5 w 10"/>
                  <a:gd name="T61" fmla="*/ 13 h 13"/>
                  <a:gd name="T62" fmla="*/ 4 w 10"/>
                  <a:gd name="T63" fmla="*/ 13 h 13"/>
                  <a:gd name="T64" fmla="*/ 3 w 10"/>
                  <a:gd name="T65" fmla="*/ 13 h 13"/>
                  <a:gd name="T66" fmla="*/ 2 w 10"/>
                  <a:gd name="T67" fmla="*/ 13 h 13"/>
                  <a:gd name="T68" fmla="*/ 2 w 10"/>
                  <a:gd name="T69" fmla="*/ 13 h 13"/>
                  <a:gd name="T70" fmla="*/ 2 w 10"/>
                  <a:gd name="T71" fmla="*/ 13 h 13"/>
                  <a:gd name="T72" fmla="*/ 2 w 10"/>
                  <a:gd name="T73" fmla="*/ 13 h 13"/>
                  <a:gd name="T74" fmla="*/ 1 w 10"/>
                  <a:gd name="T75" fmla="*/ 13 h 13"/>
                  <a:gd name="T76" fmla="*/ 0 w 10"/>
                  <a:gd name="T77" fmla="*/ 13 h 13"/>
                  <a:gd name="T78" fmla="*/ 0 w 10"/>
                  <a:gd name="T79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0" h="13">
                    <a:moveTo>
                      <a:pt x="0" y="9"/>
                    </a:moveTo>
                    <a:cubicBezTo>
                      <a:pt x="1" y="9"/>
                      <a:pt x="1" y="9"/>
                      <a:pt x="1" y="9"/>
                    </a:cubicBezTo>
                    <a:cubicBezTo>
                      <a:pt x="2" y="10"/>
                      <a:pt x="2" y="11"/>
                      <a:pt x="3" y="12"/>
                    </a:cubicBezTo>
                    <a:cubicBezTo>
                      <a:pt x="3" y="12"/>
                      <a:pt x="4" y="12"/>
                      <a:pt x="5" y="12"/>
                    </a:cubicBezTo>
                    <a:cubicBezTo>
                      <a:pt x="6" y="12"/>
                      <a:pt x="6" y="12"/>
                      <a:pt x="7" y="12"/>
                    </a:cubicBezTo>
                    <a:cubicBezTo>
                      <a:pt x="7" y="12"/>
                      <a:pt x="7" y="11"/>
                      <a:pt x="7" y="11"/>
                    </a:cubicBezTo>
                    <a:cubicBezTo>
                      <a:pt x="7" y="10"/>
                      <a:pt x="7" y="10"/>
                      <a:pt x="6" y="10"/>
                    </a:cubicBezTo>
                    <a:cubicBezTo>
                      <a:pt x="6" y="9"/>
                      <a:pt x="6" y="9"/>
                      <a:pt x="6" y="9"/>
                    </a:cubicBezTo>
                    <a:cubicBezTo>
                      <a:pt x="4" y="8"/>
                      <a:pt x="4" y="8"/>
                      <a:pt x="4" y="8"/>
                    </a:cubicBezTo>
                    <a:cubicBezTo>
                      <a:pt x="2" y="7"/>
                      <a:pt x="2" y="7"/>
                      <a:pt x="1" y="6"/>
                    </a:cubicBezTo>
                    <a:cubicBezTo>
                      <a:pt x="1" y="6"/>
                      <a:pt x="1" y="5"/>
                      <a:pt x="1" y="4"/>
                    </a:cubicBezTo>
                    <a:cubicBezTo>
                      <a:pt x="1" y="3"/>
                      <a:pt x="1" y="2"/>
                      <a:pt x="2" y="1"/>
                    </a:cubicBezTo>
                    <a:cubicBezTo>
                      <a:pt x="2" y="1"/>
                      <a:pt x="3" y="0"/>
                      <a:pt x="5" y="0"/>
                    </a:cubicBezTo>
                    <a:cubicBezTo>
                      <a:pt x="5" y="0"/>
                      <a:pt x="6" y="0"/>
                      <a:pt x="7" y="0"/>
                    </a:cubicBezTo>
                    <a:cubicBezTo>
                      <a:pt x="7" y="1"/>
                      <a:pt x="8" y="1"/>
                      <a:pt x="8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9" y="0"/>
                      <a:pt x="9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8" y="3"/>
                      <a:pt x="8" y="2"/>
                      <a:pt x="7" y="2"/>
                    </a:cubicBezTo>
                    <a:cubicBezTo>
                      <a:pt x="7" y="1"/>
                      <a:pt x="6" y="1"/>
                      <a:pt x="5" y="1"/>
                    </a:cubicBezTo>
                    <a:cubicBezTo>
                      <a:pt x="5" y="1"/>
                      <a:pt x="4" y="1"/>
                      <a:pt x="4" y="2"/>
                    </a:cubicBezTo>
                    <a:cubicBezTo>
                      <a:pt x="3" y="2"/>
                      <a:pt x="3" y="2"/>
                      <a:pt x="3" y="3"/>
                    </a:cubicBezTo>
                    <a:cubicBezTo>
                      <a:pt x="3" y="3"/>
                      <a:pt x="3" y="3"/>
                      <a:pt x="4" y="4"/>
                    </a:cubicBezTo>
                    <a:cubicBezTo>
                      <a:pt x="4" y="4"/>
                      <a:pt x="4" y="4"/>
                      <a:pt x="5" y="5"/>
                    </a:cubicBezTo>
                    <a:cubicBezTo>
                      <a:pt x="7" y="5"/>
                      <a:pt x="7" y="5"/>
                      <a:pt x="7" y="5"/>
                    </a:cubicBezTo>
                    <a:cubicBezTo>
                      <a:pt x="8" y="6"/>
                      <a:pt x="8" y="6"/>
                      <a:pt x="9" y="7"/>
                    </a:cubicBezTo>
                    <a:cubicBezTo>
                      <a:pt x="9" y="7"/>
                      <a:pt x="10" y="8"/>
                      <a:pt x="10" y="9"/>
                    </a:cubicBezTo>
                    <a:cubicBezTo>
                      <a:pt x="10" y="10"/>
                      <a:pt x="9" y="11"/>
                      <a:pt x="9" y="12"/>
                    </a:cubicBezTo>
                    <a:cubicBezTo>
                      <a:pt x="8" y="13"/>
                      <a:pt x="7" y="13"/>
                      <a:pt x="5" y="13"/>
                    </a:cubicBezTo>
                    <a:cubicBezTo>
                      <a:pt x="5" y="13"/>
                      <a:pt x="5" y="13"/>
                      <a:pt x="4" y="13"/>
                    </a:cubicBezTo>
                    <a:cubicBezTo>
                      <a:pt x="4" y="13"/>
                      <a:pt x="3" y="13"/>
                      <a:pt x="3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4" name="Freeform 238"/>
              <p:cNvSpPr>
                <a:spLocks/>
              </p:cNvSpPr>
              <p:nvPr/>
            </p:nvSpPr>
            <p:spPr bwMode="auto">
              <a:xfrm>
                <a:off x="5399881" y="3419426"/>
                <a:ext cx="101600" cy="147638"/>
              </a:xfrm>
              <a:custGeom>
                <a:avLst/>
                <a:gdLst>
                  <a:gd name="T0" fmla="*/ 0 w 9"/>
                  <a:gd name="T1" fmla="*/ 9 h 13"/>
                  <a:gd name="T2" fmla="*/ 1 w 9"/>
                  <a:gd name="T3" fmla="*/ 9 h 13"/>
                  <a:gd name="T4" fmla="*/ 2 w 9"/>
                  <a:gd name="T5" fmla="*/ 12 h 13"/>
                  <a:gd name="T6" fmla="*/ 4 w 9"/>
                  <a:gd name="T7" fmla="*/ 12 h 13"/>
                  <a:gd name="T8" fmla="*/ 6 w 9"/>
                  <a:gd name="T9" fmla="*/ 12 h 13"/>
                  <a:gd name="T10" fmla="*/ 6 w 9"/>
                  <a:gd name="T11" fmla="*/ 11 h 13"/>
                  <a:gd name="T12" fmla="*/ 6 w 9"/>
                  <a:gd name="T13" fmla="*/ 10 h 13"/>
                  <a:gd name="T14" fmla="*/ 5 w 9"/>
                  <a:gd name="T15" fmla="*/ 9 h 13"/>
                  <a:gd name="T16" fmla="*/ 3 w 9"/>
                  <a:gd name="T17" fmla="*/ 8 h 13"/>
                  <a:gd name="T18" fmla="*/ 1 w 9"/>
                  <a:gd name="T19" fmla="*/ 6 h 13"/>
                  <a:gd name="T20" fmla="*/ 0 w 9"/>
                  <a:gd name="T21" fmla="*/ 4 h 13"/>
                  <a:gd name="T22" fmla="*/ 1 w 9"/>
                  <a:gd name="T23" fmla="*/ 1 h 13"/>
                  <a:gd name="T24" fmla="*/ 4 w 9"/>
                  <a:gd name="T25" fmla="*/ 0 h 13"/>
                  <a:gd name="T26" fmla="*/ 6 w 9"/>
                  <a:gd name="T27" fmla="*/ 0 h 13"/>
                  <a:gd name="T28" fmla="*/ 7 w 9"/>
                  <a:gd name="T29" fmla="*/ 1 h 13"/>
                  <a:gd name="T30" fmla="*/ 8 w 9"/>
                  <a:gd name="T31" fmla="*/ 1 h 13"/>
                  <a:gd name="T32" fmla="*/ 8 w 9"/>
                  <a:gd name="T33" fmla="*/ 0 h 13"/>
                  <a:gd name="T34" fmla="*/ 9 w 9"/>
                  <a:gd name="T35" fmla="*/ 0 h 13"/>
                  <a:gd name="T36" fmla="*/ 9 w 9"/>
                  <a:gd name="T37" fmla="*/ 4 h 13"/>
                  <a:gd name="T38" fmla="*/ 8 w 9"/>
                  <a:gd name="T39" fmla="*/ 4 h 13"/>
                  <a:gd name="T40" fmla="*/ 7 w 9"/>
                  <a:gd name="T41" fmla="*/ 2 h 13"/>
                  <a:gd name="T42" fmla="*/ 5 w 9"/>
                  <a:gd name="T43" fmla="*/ 1 h 13"/>
                  <a:gd name="T44" fmla="*/ 3 w 9"/>
                  <a:gd name="T45" fmla="*/ 2 h 13"/>
                  <a:gd name="T46" fmla="*/ 3 w 9"/>
                  <a:gd name="T47" fmla="*/ 3 h 13"/>
                  <a:gd name="T48" fmla="*/ 3 w 9"/>
                  <a:gd name="T49" fmla="*/ 4 h 13"/>
                  <a:gd name="T50" fmla="*/ 5 w 9"/>
                  <a:gd name="T51" fmla="*/ 5 h 13"/>
                  <a:gd name="T52" fmla="*/ 6 w 9"/>
                  <a:gd name="T53" fmla="*/ 5 h 13"/>
                  <a:gd name="T54" fmla="*/ 8 w 9"/>
                  <a:gd name="T55" fmla="*/ 7 h 13"/>
                  <a:gd name="T56" fmla="*/ 9 w 9"/>
                  <a:gd name="T57" fmla="*/ 9 h 13"/>
                  <a:gd name="T58" fmla="*/ 8 w 9"/>
                  <a:gd name="T59" fmla="*/ 12 h 13"/>
                  <a:gd name="T60" fmla="*/ 5 w 9"/>
                  <a:gd name="T61" fmla="*/ 13 h 13"/>
                  <a:gd name="T62" fmla="*/ 4 w 9"/>
                  <a:gd name="T63" fmla="*/ 13 h 13"/>
                  <a:gd name="T64" fmla="*/ 2 w 9"/>
                  <a:gd name="T65" fmla="*/ 13 h 13"/>
                  <a:gd name="T66" fmla="*/ 2 w 9"/>
                  <a:gd name="T67" fmla="*/ 13 h 13"/>
                  <a:gd name="T68" fmla="*/ 2 w 9"/>
                  <a:gd name="T69" fmla="*/ 13 h 13"/>
                  <a:gd name="T70" fmla="*/ 1 w 9"/>
                  <a:gd name="T71" fmla="*/ 13 h 13"/>
                  <a:gd name="T72" fmla="*/ 1 w 9"/>
                  <a:gd name="T73" fmla="*/ 13 h 13"/>
                  <a:gd name="T74" fmla="*/ 1 w 9"/>
                  <a:gd name="T75" fmla="*/ 13 h 13"/>
                  <a:gd name="T76" fmla="*/ 0 w 9"/>
                  <a:gd name="T77" fmla="*/ 13 h 13"/>
                  <a:gd name="T78" fmla="*/ 0 w 9"/>
                  <a:gd name="T79" fmla="*/ 9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9" h="13">
                    <a:moveTo>
                      <a:pt x="0" y="9"/>
                    </a:moveTo>
                    <a:cubicBezTo>
                      <a:pt x="1" y="9"/>
                      <a:pt x="1" y="9"/>
                      <a:pt x="1" y="9"/>
                    </a:cubicBezTo>
                    <a:cubicBezTo>
                      <a:pt x="1" y="10"/>
                      <a:pt x="1" y="11"/>
                      <a:pt x="2" y="12"/>
                    </a:cubicBezTo>
                    <a:cubicBezTo>
                      <a:pt x="3" y="12"/>
                      <a:pt x="4" y="12"/>
                      <a:pt x="4" y="12"/>
                    </a:cubicBezTo>
                    <a:cubicBezTo>
                      <a:pt x="5" y="12"/>
                      <a:pt x="6" y="12"/>
                      <a:pt x="6" y="12"/>
                    </a:cubicBezTo>
                    <a:cubicBezTo>
                      <a:pt x="6" y="12"/>
                      <a:pt x="6" y="11"/>
                      <a:pt x="6" y="11"/>
                    </a:cubicBezTo>
                    <a:cubicBezTo>
                      <a:pt x="6" y="10"/>
                      <a:pt x="6" y="10"/>
                      <a:pt x="6" y="10"/>
                    </a:cubicBezTo>
                    <a:cubicBezTo>
                      <a:pt x="6" y="9"/>
                      <a:pt x="5" y="9"/>
                      <a:pt x="5" y="9"/>
                    </a:cubicBezTo>
                    <a:cubicBezTo>
                      <a:pt x="3" y="8"/>
                      <a:pt x="3" y="8"/>
                      <a:pt x="3" y="8"/>
                    </a:cubicBezTo>
                    <a:cubicBezTo>
                      <a:pt x="2" y="7"/>
                      <a:pt x="1" y="7"/>
                      <a:pt x="1" y="6"/>
                    </a:cubicBezTo>
                    <a:cubicBezTo>
                      <a:pt x="0" y="6"/>
                      <a:pt x="0" y="5"/>
                      <a:pt x="0" y="4"/>
                    </a:cubicBezTo>
                    <a:cubicBezTo>
                      <a:pt x="0" y="3"/>
                      <a:pt x="0" y="2"/>
                      <a:pt x="1" y="1"/>
                    </a:cubicBezTo>
                    <a:cubicBezTo>
                      <a:pt x="2" y="1"/>
                      <a:pt x="3" y="0"/>
                      <a:pt x="4" y="0"/>
                    </a:cubicBezTo>
                    <a:cubicBezTo>
                      <a:pt x="5" y="0"/>
                      <a:pt x="5" y="0"/>
                      <a:pt x="6" y="0"/>
                    </a:cubicBezTo>
                    <a:cubicBezTo>
                      <a:pt x="7" y="1"/>
                      <a:pt x="7" y="1"/>
                      <a:pt x="7" y="1"/>
                    </a:cubicBezTo>
                    <a:cubicBezTo>
                      <a:pt x="8" y="1"/>
                      <a:pt x="8" y="1"/>
                      <a:pt x="8" y="1"/>
                    </a:cubicBezTo>
                    <a:cubicBezTo>
                      <a:pt x="8" y="1"/>
                      <a:pt x="8" y="0"/>
                      <a:pt x="8" y="0"/>
                    </a:cubicBezTo>
                    <a:cubicBezTo>
                      <a:pt x="9" y="0"/>
                      <a:pt x="9" y="0"/>
                      <a:pt x="9" y="0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8" y="4"/>
                      <a:pt x="8" y="4"/>
                      <a:pt x="8" y="4"/>
                    </a:cubicBezTo>
                    <a:cubicBezTo>
                      <a:pt x="8" y="3"/>
                      <a:pt x="7" y="2"/>
                      <a:pt x="7" y="2"/>
                    </a:cubicBezTo>
                    <a:cubicBezTo>
                      <a:pt x="6" y="1"/>
                      <a:pt x="5" y="1"/>
                      <a:pt x="5" y="1"/>
                    </a:cubicBezTo>
                    <a:cubicBezTo>
                      <a:pt x="4" y="1"/>
                      <a:pt x="4" y="1"/>
                      <a:pt x="3" y="2"/>
                    </a:cubicBezTo>
                    <a:cubicBezTo>
                      <a:pt x="3" y="2"/>
                      <a:pt x="3" y="2"/>
                      <a:pt x="3" y="3"/>
                    </a:cubicBezTo>
                    <a:cubicBezTo>
                      <a:pt x="3" y="3"/>
                      <a:pt x="3" y="3"/>
                      <a:pt x="3" y="4"/>
                    </a:cubicBezTo>
                    <a:cubicBezTo>
                      <a:pt x="3" y="4"/>
                      <a:pt x="4" y="4"/>
                      <a:pt x="5" y="5"/>
                    </a:cubicBezTo>
                    <a:cubicBezTo>
                      <a:pt x="6" y="5"/>
                      <a:pt x="6" y="5"/>
                      <a:pt x="6" y="5"/>
                    </a:cubicBezTo>
                    <a:cubicBezTo>
                      <a:pt x="7" y="6"/>
                      <a:pt x="8" y="6"/>
                      <a:pt x="8" y="7"/>
                    </a:cubicBezTo>
                    <a:cubicBezTo>
                      <a:pt x="9" y="7"/>
                      <a:pt x="9" y="8"/>
                      <a:pt x="9" y="9"/>
                    </a:cubicBezTo>
                    <a:cubicBezTo>
                      <a:pt x="9" y="10"/>
                      <a:pt x="9" y="11"/>
                      <a:pt x="8" y="12"/>
                    </a:cubicBezTo>
                    <a:cubicBezTo>
                      <a:pt x="7" y="13"/>
                      <a:pt x="6" y="13"/>
                      <a:pt x="5" y="13"/>
                    </a:cubicBezTo>
                    <a:cubicBezTo>
                      <a:pt x="4" y="13"/>
                      <a:pt x="4" y="13"/>
                      <a:pt x="4" y="13"/>
                    </a:cubicBezTo>
                    <a:cubicBezTo>
                      <a:pt x="3" y="13"/>
                      <a:pt x="3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2" y="13"/>
                      <a:pt x="2" y="13"/>
                    </a:cubicBezTo>
                    <a:cubicBezTo>
                      <a:pt x="2" y="13"/>
                      <a:pt x="1" y="13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1" y="13"/>
                      <a:pt x="1" y="13"/>
                      <a:pt x="1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9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5" name="Freeform 239"/>
              <p:cNvSpPr>
                <a:spLocks noEditPoints="1"/>
              </p:cNvSpPr>
              <p:nvPr/>
            </p:nvSpPr>
            <p:spPr bwMode="auto">
              <a:xfrm>
                <a:off x="5512594" y="3351163"/>
                <a:ext cx="79375" cy="215900"/>
              </a:xfrm>
              <a:custGeom>
                <a:avLst/>
                <a:gdLst>
                  <a:gd name="T0" fmla="*/ 0 w 7"/>
                  <a:gd name="T1" fmla="*/ 18 h 19"/>
                  <a:gd name="T2" fmla="*/ 1 w 7"/>
                  <a:gd name="T3" fmla="*/ 18 h 19"/>
                  <a:gd name="T4" fmla="*/ 2 w 7"/>
                  <a:gd name="T5" fmla="*/ 17 h 19"/>
                  <a:gd name="T6" fmla="*/ 2 w 7"/>
                  <a:gd name="T7" fmla="*/ 9 h 19"/>
                  <a:gd name="T8" fmla="*/ 1 w 7"/>
                  <a:gd name="T9" fmla="*/ 8 h 19"/>
                  <a:gd name="T10" fmla="*/ 0 w 7"/>
                  <a:gd name="T11" fmla="*/ 7 h 19"/>
                  <a:gd name="T12" fmla="*/ 0 w 7"/>
                  <a:gd name="T13" fmla="*/ 7 h 19"/>
                  <a:gd name="T14" fmla="*/ 5 w 7"/>
                  <a:gd name="T15" fmla="*/ 7 h 19"/>
                  <a:gd name="T16" fmla="*/ 5 w 7"/>
                  <a:gd name="T17" fmla="*/ 17 h 19"/>
                  <a:gd name="T18" fmla="*/ 6 w 7"/>
                  <a:gd name="T19" fmla="*/ 18 h 19"/>
                  <a:gd name="T20" fmla="*/ 7 w 7"/>
                  <a:gd name="T21" fmla="*/ 18 h 19"/>
                  <a:gd name="T22" fmla="*/ 7 w 7"/>
                  <a:gd name="T23" fmla="*/ 19 h 19"/>
                  <a:gd name="T24" fmla="*/ 0 w 7"/>
                  <a:gd name="T25" fmla="*/ 19 h 19"/>
                  <a:gd name="T26" fmla="*/ 0 w 7"/>
                  <a:gd name="T27" fmla="*/ 18 h 19"/>
                  <a:gd name="T28" fmla="*/ 2 w 7"/>
                  <a:gd name="T29" fmla="*/ 1 h 19"/>
                  <a:gd name="T30" fmla="*/ 4 w 7"/>
                  <a:gd name="T31" fmla="*/ 0 h 19"/>
                  <a:gd name="T32" fmla="*/ 5 w 7"/>
                  <a:gd name="T33" fmla="*/ 1 h 19"/>
                  <a:gd name="T34" fmla="*/ 6 w 7"/>
                  <a:gd name="T35" fmla="*/ 2 h 19"/>
                  <a:gd name="T36" fmla="*/ 5 w 7"/>
                  <a:gd name="T37" fmla="*/ 4 h 19"/>
                  <a:gd name="T38" fmla="*/ 4 w 7"/>
                  <a:gd name="T39" fmla="*/ 4 h 19"/>
                  <a:gd name="T40" fmla="*/ 2 w 7"/>
                  <a:gd name="T41" fmla="*/ 4 h 19"/>
                  <a:gd name="T42" fmla="*/ 1 w 7"/>
                  <a:gd name="T43" fmla="*/ 2 h 19"/>
                  <a:gd name="T44" fmla="*/ 2 w 7"/>
                  <a:gd name="T45" fmla="*/ 1 h 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7" h="19">
                    <a:moveTo>
                      <a:pt x="0" y="18"/>
                    </a:moveTo>
                    <a:cubicBezTo>
                      <a:pt x="1" y="18"/>
                      <a:pt x="1" y="18"/>
                      <a:pt x="1" y="18"/>
                    </a:cubicBezTo>
                    <a:cubicBezTo>
                      <a:pt x="1" y="18"/>
                      <a:pt x="2" y="17"/>
                      <a:pt x="2" y="17"/>
                    </a:cubicBezTo>
                    <a:cubicBezTo>
                      <a:pt x="2" y="9"/>
                      <a:pt x="2" y="9"/>
                      <a:pt x="2" y="9"/>
                    </a:cubicBezTo>
                    <a:cubicBezTo>
                      <a:pt x="2" y="8"/>
                      <a:pt x="1" y="8"/>
                      <a:pt x="1" y="8"/>
                    </a:cubicBezTo>
                    <a:cubicBezTo>
                      <a:pt x="1" y="7"/>
                      <a:pt x="1" y="7"/>
                      <a:pt x="0" y="7"/>
                    </a:cubicBezTo>
                    <a:cubicBezTo>
                      <a:pt x="0" y="7"/>
                      <a:pt x="0" y="7"/>
                      <a:pt x="0" y="7"/>
                    </a:cubicBezTo>
                    <a:cubicBezTo>
                      <a:pt x="5" y="7"/>
                      <a:pt x="5" y="7"/>
                      <a:pt x="5" y="7"/>
                    </a:cubicBezTo>
                    <a:cubicBezTo>
                      <a:pt x="5" y="17"/>
                      <a:pt x="5" y="17"/>
                      <a:pt x="5" y="17"/>
                    </a:cubicBezTo>
                    <a:cubicBezTo>
                      <a:pt x="5" y="17"/>
                      <a:pt x="6" y="18"/>
                      <a:pt x="6" y="18"/>
                    </a:cubicBezTo>
                    <a:cubicBezTo>
                      <a:pt x="6" y="18"/>
                      <a:pt x="6" y="18"/>
                      <a:pt x="7" y="18"/>
                    </a:cubicBezTo>
                    <a:cubicBezTo>
                      <a:pt x="7" y="19"/>
                      <a:pt x="7" y="19"/>
                      <a:pt x="7" y="19"/>
                    </a:cubicBezTo>
                    <a:cubicBezTo>
                      <a:pt x="0" y="19"/>
                      <a:pt x="0" y="19"/>
                      <a:pt x="0" y="19"/>
                    </a:cubicBezTo>
                    <a:lnTo>
                      <a:pt x="0" y="18"/>
                    </a:lnTo>
                    <a:close/>
                    <a:moveTo>
                      <a:pt x="2" y="1"/>
                    </a:moveTo>
                    <a:cubicBezTo>
                      <a:pt x="2" y="0"/>
                      <a:pt x="3" y="0"/>
                      <a:pt x="4" y="0"/>
                    </a:cubicBezTo>
                    <a:cubicBezTo>
                      <a:pt x="4" y="0"/>
                      <a:pt x="5" y="0"/>
                      <a:pt x="5" y="1"/>
                    </a:cubicBezTo>
                    <a:cubicBezTo>
                      <a:pt x="5" y="1"/>
                      <a:pt x="6" y="2"/>
                      <a:pt x="6" y="2"/>
                    </a:cubicBezTo>
                    <a:cubicBezTo>
                      <a:pt x="6" y="3"/>
                      <a:pt x="5" y="3"/>
                      <a:pt x="5" y="4"/>
                    </a:cubicBezTo>
                    <a:cubicBezTo>
                      <a:pt x="5" y="4"/>
                      <a:pt x="4" y="4"/>
                      <a:pt x="4" y="4"/>
                    </a:cubicBezTo>
                    <a:cubicBezTo>
                      <a:pt x="3" y="4"/>
                      <a:pt x="2" y="4"/>
                      <a:pt x="2" y="4"/>
                    </a:cubicBezTo>
                    <a:cubicBezTo>
                      <a:pt x="2" y="3"/>
                      <a:pt x="1" y="3"/>
                      <a:pt x="1" y="2"/>
                    </a:cubicBezTo>
                    <a:cubicBezTo>
                      <a:pt x="1" y="2"/>
                      <a:pt x="2" y="1"/>
                      <a:pt x="2" y="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6" name="Freeform 240"/>
              <p:cNvSpPr>
                <a:spLocks noEditPoints="1"/>
              </p:cNvSpPr>
              <p:nvPr/>
            </p:nvSpPr>
            <p:spPr bwMode="auto">
              <a:xfrm>
                <a:off x="5603081" y="3419426"/>
                <a:ext cx="134938" cy="147638"/>
              </a:xfrm>
              <a:custGeom>
                <a:avLst/>
                <a:gdLst>
                  <a:gd name="T0" fmla="*/ 2 w 12"/>
                  <a:gd name="T1" fmla="*/ 2 h 13"/>
                  <a:gd name="T2" fmla="*/ 6 w 12"/>
                  <a:gd name="T3" fmla="*/ 0 h 13"/>
                  <a:gd name="T4" fmla="*/ 10 w 12"/>
                  <a:gd name="T5" fmla="*/ 2 h 13"/>
                  <a:gd name="T6" fmla="*/ 12 w 12"/>
                  <a:gd name="T7" fmla="*/ 7 h 13"/>
                  <a:gd name="T8" fmla="*/ 10 w 12"/>
                  <a:gd name="T9" fmla="*/ 11 h 13"/>
                  <a:gd name="T10" fmla="*/ 6 w 12"/>
                  <a:gd name="T11" fmla="*/ 13 h 13"/>
                  <a:gd name="T12" fmla="*/ 2 w 12"/>
                  <a:gd name="T13" fmla="*/ 12 h 13"/>
                  <a:gd name="T14" fmla="*/ 0 w 12"/>
                  <a:gd name="T15" fmla="*/ 7 h 13"/>
                  <a:gd name="T16" fmla="*/ 2 w 12"/>
                  <a:gd name="T17" fmla="*/ 2 h 13"/>
                  <a:gd name="T18" fmla="*/ 4 w 12"/>
                  <a:gd name="T19" fmla="*/ 11 h 13"/>
                  <a:gd name="T20" fmla="*/ 6 w 12"/>
                  <a:gd name="T21" fmla="*/ 13 h 13"/>
                  <a:gd name="T22" fmla="*/ 8 w 12"/>
                  <a:gd name="T23" fmla="*/ 11 h 13"/>
                  <a:gd name="T24" fmla="*/ 8 w 12"/>
                  <a:gd name="T25" fmla="*/ 7 h 13"/>
                  <a:gd name="T26" fmla="*/ 8 w 12"/>
                  <a:gd name="T27" fmla="*/ 2 h 13"/>
                  <a:gd name="T28" fmla="*/ 6 w 12"/>
                  <a:gd name="T29" fmla="*/ 1 h 13"/>
                  <a:gd name="T30" fmla="*/ 4 w 12"/>
                  <a:gd name="T31" fmla="*/ 3 h 13"/>
                  <a:gd name="T32" fmla="*/ 4 w 12"/>
                  <a:gd name="T33" fmla="*/ 7 h 13"/>
                  <a:gd name="T34" fmla="*/ 4 w 12"/>
                  <a:gd name="T35" fmla="*/ 11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2" h="13">
                    <a:moveTo>
                      <a:pt x="2" y="2"/>
                    </a:moveTo>
                    <a:cubicBezTo>
                      <a:pt x="3" y="1"/>
                      <a:pt x="4" y="0"/>
                      <a:pt x="6" y="0"/>
                    </a:cubicBezTo>
                    <a:cubicBezTo>
                      <a:pt x="8" y="0"/>
                      <a:pt x="9" y="1"/>
                      <a:pt x="10" y="2"/>
                    </a:cubicBezTo>
                    <a:cubicBezTo>
                      <a:pt x="12" y="3"/>
                      <a:pt x="12" y="5"/>
                      <a:pt x="12" y="7"/>
                    </a:cubicBezTo>
                    <a:cubicBezTo>
                      <a:pt x="12" y="9"/>
                      <a:pt x="12" y="10"/>
                      <a:pt x="10" y="11"/>
                    </a:cubicBezTo>
                    <a:cubicBezTo>
                      <a:pt x="9" y="13"/>
                      <a:pt x="8" y="13"/>
                      <a:pt x="6" y="13"/>
                    </a:cubicBezTo>
                    <a:cubicBezTo>
                      <a:pt x="4" y="13"/>
                      <a:pt x="3" y="13"/>
                      <a:pt x="2" y="12"/>
                    </a:cubicBezTo>
                    <a:cubicBezTo>
                      <a:pt x="0" y="10"/>
                      <a:pt x="0" y="9"/>
                      <a:pt x="0" y="7"/>
                    </a:cubicBezTo>
                    <a:cubicBezTo>
                      <a:pt x="0" y="5"/>
                      <a:pt x="0" y="3"/>
                      <a:pt x="2" y="2"/>
                    </a:cubicBezTo>
                    <a:close/>
                    <a:moveTo>
                      <a:pt x="4" y="11"/>
                    </a:moveTo>
                    <a:cubicBezTo>
                      <a:pt x="4" y="12"/>
                      <a:pt x="5" y="13"/>
                      <a:pt x="6" y="13"/>
                    </a:cubicBezTo>
                    <a:cubicBezTo>
                      <a:pt x="7" y="13"/>
                      <a:pt x="7" y="12"/>
                      <a:pt x="8" y="11"/>
                    </a:cubicBezTo>
                    <a:cubicBezTo>
                      <a:pt x="8" y="10"/>
                      <a:pt x="8" y="9"/>
                      <a:pt x="8" y="7"/>
                    </a:cubicBezTo>
                    <a:cubicBezTo>
                      <a:pt x="8" y="5"/>
                      <a:pt x="8" y="3"/>
                      <a:pt x="8" y="2"/>
                    </a:cubicBezTo>
                    <a:cubicBezTo>
                      <a:pt x="7" y="2"/>
                      <a:pt x="7" y="1"/>
                      <a:pt x="6" y="1"/>
                    </a:cubicBezTo>
                    <a:cubicBezTo>
                      <a:pt x="5" y="1"/>
                      <a:pt x="4" y="2"/>
                      <a:pt x="4" y="3"/>
                    </a:cubicBezTo>
                    <a:cubicBezTo>
                      <a:pt x="4" y="4"/>
                      <a:pt x="4" y="5"/>
                      <a:pt x="4" y="7"/>
                    </a:cubicBezTo>
                    <a:cubicBezTo>
                      <a:pt x="4" y="9"/>
                      <a:pt x="4" y="10"/>
                      <a:pt x="4" y="11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  <p:sp>
            <p:nvSpPr>
              <p:cNvPr id="227" name="Freeform 241"/>
              <p:cNvSpPr>
                <a:spLocks/>
              </p:cNvSpPr>
              <p:nvPr/>
            </p:nvSpPr>
            <p:spPr bwMode="auto">
              <a:xfrm>
                <a:off x="5749131" y="3419426"/>
                <a:ext cx="158750" cy="147638"/>
              </a:xfrm>
              <a:custGeom>
                <a:avLst/>
                <a:gdLst>
                  <a:gd name="T0" fmla="*/ 0 w 14"/>
                  <a:gd name="T1" fmla="*/ 12 h 13"/>
                  <a:gd name="T2" fmla="*/ 1 w 14"/>
                  <a:gd name="T3" fmla="*/ 12 h 13"/>
                  <a:gd name="T4" fmla="*/ 2 w 14"/>
                  <a:gd name="T5" fmla="*/ 11 h 13"/>
                  <a:gd name="T6" fmla="*/ 2 w 14"/>
                  <a:gd name="T7" fmla="*/ 3 h 13"/>
                  <a:gd name="T8" fmla="*/ 1 w 14"/>
                  <a:gd name="T9" fmla="*/ 2 h 13"/>
                  <a:gd name="T10" fmla="*/ 0 w 14"/>
                  <a:gd name="T11" fmla="*/ 1 h 13"/>
                  <a:gd name="T12" fmla="*/ 0 w 14"/>
                  <a:gd name="T13" fmla="*/ 1 h 13"/>
                  <a:gd name="T14" fmla="*/ 5 w 14"/>
                  <a:gd name="T15" fmla="*/ 1 h 13"/>
                  <a:gd name="T16" fmla="*/ 5 w 14"/>
                  <a:gd name="T17" fmla="*/ 2 h 13"/>
                  <a:gd name="T18" fmla="*/ 7 w 14"/>
                  <a:gd name="T19" fmla="*/ 1 h 13"/>
                  <a:gd name="T20" fmla="*/ 9 w 14"/>
                  <a:gd name="T21" fmla="*/ 0 h 13"/>
                  <a:gd name="T22" fmla="*/ 12 w 14"/>
                  <a:gd name="T23" fmla="*/ 1 h 13"/>
                  <a:gd name="T24" fmla="*/ 13 w 14"/>
                  <a:gd name="T25" fmla="*/ 4 h 13"/>
                  <a:gd name="T26" fmla="*/ 13 w 14"/>
                  <a:gd name="T27" fmla="*/ 11 h 13"/>
                  <a:gd name="T28" fmla="*/ 13 w 14"/>
                  <a:gd name="T29" fmla="*/ 12 h 13"/>
                  <a:gd name="T30" fmla="*/ 14 w 14"/>
                  <a:gd name="T31" fmla="*/ 12 h 13"/>
                  <a:gd name="T32" fmla="*/ 14 w 14"/>
                  <a:gd name="T33" fmla="*/ 13 h 13"/>
                  <a:gd name="T34" fmla="*/ 8 w 14"/>
                  <a:gd name="T35" fmla="*/ 13 h 13"/>
                  <a:gd name="T36" fmla="*/ 8 w 14"/>
                  <a:gd name="T37" fmla="*/ 12 h 13"/>
                  <a:gd name="T38" fmla="*/ 9 w 14"/>
                  <a:gd name="T39" fmla="*/ 12 h 13"/>
                  <a:gd name="T40" fmla="*/ 9 w 14"/>
                  <a:gd name="T41" fmla="*/ 11 h 13"/>
                  <a:gd name="T42" fmla="*/ 9 w 14"/>
                  <a:gd name="T43" fmla="*/ 4 h 13"/>
                  <a:gd name="T44" fmla="*/ 9 w 14"/>
                  <a:gd name="T45" fmla="*/ 3 h 13"/>
                  <a:gd name="T46" fmla="*/ 8 w 14"/>
                  <a:gd name="T47" fmla="*/ 2 h 13"/>
                  <a:gd name="T48" fmla="*/ 6 w 14"/>
                  <a:gd name="T49" fmla="*/ 3 h 13"/>
                  <a:gd name="T50" fmla="*/ 5 w 14"/>
                  <a:gd name="T51" fmla="*/ 4 h 13"/>
                  <a:gd name="T52" fmla="*/ 5 w 14"/>
                  <a:gd name="T53" fmla="*/ 11 h 13"/>
                  <a:gd name="T54" fmla="*/ 6 w 14"/>
                  <a:gd name="T55" fmla="*/ 12 h 13"/>
                  <a:gd name="T56" fmla="*/ 7 w 14"/>
                  <a:gd name="T57" fmla="*/ 12 h 13"/>
                  <a:gd name="T58" fmla="*/ 7 w 14"/>
                  <a:gd name="T59" fmla="*/ 13 h 13"/>
                  <a:gd name="T60" fmla="*/ 0 w 14"/>
                  <a:gd name="T61" fmla="*/ 13 h 13"/>
                  <a:gd name="T62" fmla="*/ 0 w 14"/>
                  <a:gd name="T63" fmla="*/ 12 h 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" h="13">
                    <a:moveTo>
                      <a:pt x="0" y="12"/>
                    </a:moveTo>
                    <a:cubicBezTo>
                      <a:pt x="1" y="12"/>
                      <a:pt x="1" y="12"/>
                      <a:pt x="1" y="12"/>
                    </a:cubicBezTo>
                    <a:cubicBezTo>
                      <a:pt x="1" y="12"/>
                      <a:pt x="2" y="11"/>
                      <a:pt x="2" y="11"/>
                    </a:cubicBezTo>
                    <a:cubicBezTo>
                      <a:pt x="2" y="3"/>
                      <a:pt x="2" y="3"/>
                      <a:pt x="2" y="3"/>
                    </a:cubicBezTo>
                    <a:cubicBezTo>
                      <a:pt x="2" y="2"/>
                      <a:pt x="1" y="2"/>
                      <a:pt x="1" y="2"/>
                    </a:cubicBezTo>
                    <a:cubicBezTo>
                      <a:pt x="1" y="1"/>
                      <a:pt x="1" y="1"/>
                      <a:pt x="0" y="1"/>
                    </a:cubicBezTo>
                    <a:cubicBezTo>
                      <a:pt x="0" y="1"/>
                      <a:pt x="0" y="1"/>
                      <a:pt x="0" y="1"/>
                    </a:cubicBezTo>
                    <a:cubicBezTo>
                      <a:pt x="5" y="1"/>
                      <a:pt x="5" y="1"/>
                      <a:pt x="5" y="1"/>
                    </a:cubicBezTo>
                    <a:cubicBezTo>
                      <a:pt x="5" y="2"/>
                      <a:pt x="5" y="2"/>
                      <a:pt x="5" y="2"/>
                    </a:cubicBezTo>
                    <a:cubicBezTo>
                      <a:pt x="6" y="2"/>
                      <a:pt x="6" y="1"/>
                      <a:pt x="7" y="1"/>
                    </a:cubicBezTo>
                    <a:cubicBezTo>
                      <a:pt x="8" y="0"/>
                      <a:pt x="8" y="0"/>
                      <a:pt x="9" y="0"/>
                    </a:cubicBezTo>
                    <a:cubicBezTo>
                      <a:pt x="10" y="0"/>
                      <a:pt x="11" y="0"/>
                      <a:pt x="12" y="1"/>
                    </a:cubicBezTo>
                    <a:cubicBezTo>
                      <a:pt x="13" y="2"/>
                      <a:pt x="13" y="3"/>
                      <a:pt x="13" y="4"/>
                    </a:cubicBezTo>
                    <a:cubicBezTo>
                      <a:pt x="13" y="11"/>
                      <a:pt x="13" y="11"/>
                      <a:pt x="13" y="11"/>
                    </a:cubicBezTo>
                    <a:cubicBezTo>
                      <a:pt x="13" y="12"/>
                      <a:pt x="13" y="12"/>
                      <a:pt x="13" y="12"/>
                    </a:cubicBezTo>
                    <a:cubicBezTo>
                      <a:pt x="13" y="12"/>
                      <a:pt x="14" y="12"/>
                      <a:pt x="14" y="12"/>
                    </a:cubicBezTo>
                    <a:cubicBezTo>
                      <a:pt x="14" y="13"/>
                      <a:pt x="14" y="13"/>
                      <a:pt x="14" y="13"/>
                    </a:cubicBezTo>
                    <a:cubicBezTo>
                      <a:pt x="8" y="13"/>
                      <a:pt x="8" y="13"/>
                      <a:pt x="8" y="13"/>
                    </a:cubicBezTo>
                    <a:cubicBezTo>
                      <a:pt x="8" y="12"/>
                      <a:pt x="8" y="12"/>
                      <a:pt x="8" y="12"/>
                    </a:cubicBezTo>
                    <a:cubicBezTo>
                      <a:pt x="8" y="12"/>
                      <a:pt x="9" y="12"/>
                      <a:pt x="9" y="12"/>
                    </a:cubicBezTo>
                    <a:cubicBezTo>
                      <a:pt x="9" y="12"/>
                      <a:pt x="9" y="11"/>
                      <a:pt x="9" y="11"/>
                    </a:cubicBezTo>
                    <a:cubicBezTo>
                      <a:pt x="9" y="4"/>
                      <a:pt x="9" y="4"/>
                      <a:pt x="9" y="4"/>
                    </a:cubicBezTo>
                    <a:cubicBezTo>
                      <a:pt x="9" y="4"/>
                      <a:pt x="9" y="3"/>
                      <a:pt x="9" y="3"/>
                    </a:cubicBezTo>
                    <a:cubicBezTo>
                      <a:pt x="9" y="2"/>
                      <a:pt x="8" y="2"/>
                      <a:pt x="8" y="2"/>
                    </a:cubicBezTo>
                    <a:cubicBezTo>
                      <a:pt x="7" y="2"/>
                      <a:pt x="7" y="2"/>
                      <a:pt x="6" y="3"/>
                    </a:cubicBezTo>
                    <a:cubicBezTo>
                      <a:pt x="6" y="3"/>
                      <a:pt x="6" y="3"/>
                      <a:pt x="5" y="4"/>
                    </a:cubicBezTo>
                    <a:cubicBezTo>
                      <a:pt x="5" y="11"/>
                      <a:pt x="5" y="11"/>
                      <a:pt x="5" y="11"/>
                    </a:cubicBezTo>
                    <a:cubicBezTo>
                      <a:pt x="5" y="11"/>
                      <a:pt x="6" y="12"/>
                      <a:pt x="6" y="12"/>
                    </a:cubicBezTo>
                    <a:cubicBezTo>
                      <a:pt x="6" y="12"/>
                      <a:pt x="6" y="12"/>
                      <a:pt x="7" y="12"/>
                    </a:cubicBezTo>
                    <a:cubicBezTo>
                      <a:pt x="7" y="13"/>
                      <a:pt x="7" y="13"/>
                      <a:pt x="7" y="13"/>
                    </a:cubicBezTo>
                    <a:cubicBezTo>
                      <a:pt x="0" y="13"/>
                      <a:pt x="0" y="13"/>
                      <a:pt x="0" y="13"/>
                    </a:cubicBezTo>
                    <a:lnTo>
                      <a:pt x="0" y="12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AU"/>
              </a:p>
            </p:txBody>
          </p:sp>
        </p:grpSp>
      </p:grpSp>
      <p:sp>
        <p:nvSpPr>
          <p:cNvPr id="419" name="TextBox 418"/>
          <p:cNvSpPr txBox="1"/>
          <p:nvPr/>
        </p:nvSpPr>
        <p:spPr>
          <a:xfrm>
            <a:off x="6140328" y="4118071"/>
            <a:ext cx="22669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Jonathan Coppel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Commissioner</a:t>
            </a:r>
          </a:p>
        </p:txBody>
      </p:sp>
      <p:sp>
        <p:nvSpPr>
          <p:cNvPr id="420" name="TextBox 419"/>
          <p:cNvSpPr txBox="1"/>
          <p:nvPr/>
        </p:nvSpPr>
        <p:spPr>
          <a:xfrm>
            <a:off x="2746255" y="4149080"/>
            <a:ext cx="2544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Peter Harris</a:t>
            </a:r>
          </a:p>
          <a:p>
            <a:r>
              <a:rPr lang="en-US" sz="2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Chairman</a:t>
            </a:r>
          </a:p>
        </p:txBody>
      </p:sp>
      <p:pic>
        <p:nvPicPr>
          <p:cNvPr id="421" name="Picture 42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t="3637" r="-721" b="23017"/>
          <a:stretch/>
        </p:blipFill>
        <p:spPr>
          <a:xfrm>
            <a:off x="1372194" y="3813054"/>
            <a:ext cx="1317920" cy="1317920"/>
          </a:xfrm>
          <a:prstGeom prst="ellipse">
            <a:avLst/>
          </a:prstGeom>
          <a:ln w="63500" cap="rnd">
            <a:noFill/>
          </a:ln>
          <a:effectLst/>
        </p:spPr>
      </p:pic>
      <p:pic>
        <p:nvPicPr>
          <p:cNvPr id="422" name="Picture 421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0" t="8784" r="-1320" b="24466"/>
          <a:stretch/>
        </p:blipFill>
        <p:spPr>
          <a:xfrm>
            <a:off x="4734517" y="3813055"/>
            <a:ext cx="1317920" cy="1317920"/>
          </a:xfrm>
          <a:prstGeom prst="ellipse">
            <a:avLst/>
          </a:prstGeom>
          <a:ln w="63500" cap="rnd"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2579455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Rectangle 165"/>
          <p:cNvSpPr/>
          <p:nvPr/>
        </p:nvSpPr>
        <p:spPr>
          <a:xfrm rot="16200000">
            <a:off x="3535863" y="-113892"/>
            <a:ext cx="2336590" cy="7800585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2" name="Straight Connector 11"/>
          <p:cNvCxnSpPr/>
          <p:nvPr/>
        </p:nvCxnSpPr>
        <p:spPr>
          <a:xfrm>
            <a:off x="828469" y="2635969"/>
            <a:ext cx="7775981" cy="1521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/>
          <p:nvPr/>
        </p:nvCxnSpPr>
        <p:spPr>
          <a:xfrm>
            <a:off x="803865" y="3752224"/>
            <a:ext cx="7800585" cy="41894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0" y="6381328"/>
            <a:ext cx="8316416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16416" y="6437103"/>
            <a:ext cx="792088" cy="365125"/>
          </a:xfrm>
        </p:spPr>
        <p:txBody>
          <a:bodyPr vert="horz" lIns="91440" tIns="0" rIns="91440" bIns="0" rtlCol="0" anchor="ctr"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5941"/>
            <a:ext cx="6593824" cy="1111550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Australia’s 27-year income growth: </a:t>
            </a:r>
          </a:p>
          <a:p>
            <a:pPr>
              <a:lnSpc>
                <a:spcPts val="3200"/>
              </a:lnSpc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strong and broadly shared</a:t>
            </a:r>
          </a:p>
        </p:txBody>
      </p:sp>
      <p:sp>
        <p:nvSpPr>
          <p:cNvPr id="14" name="Isosceles Triangle 13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79512" y="2472392"/>
            <a:ext cx="552345" cy="338554"/>
            <a:chOff x="251520" y="2682815"/>
            <a:chExt cx="552345" cy="338554"/>
          </a:xfrm>
        </p:grpSpPr>
        <p:sp>
          <p:nvSpPr>
            <p:cNvPr id="130" name="Rectangle 129"/>
            <p:cNvSpPr/>
            <p:nvPr/>
          </p:nvSpPr>
          <p:spPr>
            <a:xfrm>
              <a:off x="251520" y="2682815"/>
              <a:ext cx="481222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2%</a:t>
              </a:r>
              <a:endParaRPr lang="en-AU" sz="1600" dirty="0"/>
            </a:p>
          </p:txBody>
        </p:sp>
        <p:sp>
          <p:nvSpPr>
            <p:cNvPr id="158" name="Isosceles Triangle 157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366689" y="5157582"/>
            <a:ext cx="2832185" cy="359650"/>
            <a:chOff x="366689" y="4530014"/>
            <a:chExt cx="2832185" cy="359650"/>
          </a:xfrm>
        </p:grpSpPr>
        <p:sp>
          <p:nvSpPr>
            <p:cNvPr id="77" name="Rectangle 76"/>
            <p:cNvSpPr/>
            <p:nvPr/>
          </p:nvSpPr>
          <p:spPr>
            <a:xfrm rot="18900000">
              <a:off x="366689" y="4612665"/>
              <a:ext cx="102143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Bottom 10%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78" name="Rectangle 77"/>
            <p:cNvSpPr/>
            <p:nvPr/>
          </p:nvSpPr>
          <p:spPr>
            <a:xfrm rot="18900000">
              <a:off x="2463800" y="4530014"/>
              <a:ext cx="73507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Top</a:t>
              </a:r>
              <a:r>
                <a:rPr lang="en-AU" sz="1200" dirty="0">
                  <a:solidFill>
                    <a:schemeClr val="bg1"/>
                  </a:solidFill>
                </a:rPr>
                <a:t> </a:t>
              </a:r>
              <a:r>
                <a:rPr lang="en-AU" sz="1200" dirty="0" smtClean="0">
                  <a:solidFill>
                    <a:schemeClr val="bg1"/>
                  </a:solidFill>
                </a:rPr>
                <a:t>10%</a:t>
              </a:r>
              <a:endPara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77" name="Group 176"/>
          <p:cNvGrpSpPr/>
          <p:nvPr/>
        </p:nvGrpSpPr>
        <p:grpSpPr>
          <a:xfrm>
            <a:off x="1035621" y="2472392"/>
            <a:ext cx="7337076" cy="2482305"/>
            <a:chOff x="1051349" y="2261961"/>
            <a:chExt cx="7337076" cy="2482305"/>
          </a:xfrm>
        </p:grpSpPr>
        <p:grpSp>
          <p:nvGrpSpPr>
            <p:cNvPr id="41" name="Group 40"/>
            <p:cNvGrpSpPr/>
            <p:nvPr/>
          </p:nvGrpSpPr>
          <p:grpSpPr>
            <a:xfrm>
              <a:off x="1051349" y="2261961"/>
              <a:ext cx="2043637" cy="2482305"/>
              <a:chOff x="998584" y="2261961"/>
              <a:chExt cx="2043637" cy="2482305"/>
            </a:xfrm>
          </p:grpSpPr>
          <p:sp>
            <p:nvSpPr>
              <p:cNvPr id="47" name="Rectangle 46"/>
              <p:cNvSpPr/>
              <p:nvPr/>
            </p:nvSpPr>
            <p:spPr>
              <a:xfrm>
                <a:off x="998584" y="2695201"/>
                <a:ext cx="179179" cy="204906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0" name="Rectangle 49"/>
              <p:cNvSpPr/>
              <p:nvPr/>
            </p:nvSpPr>
            <p:spPr>
              <a:xfrm>
                <a:off x="1205746" y="2942519"/>
                <a:ext cx="179179" cy="1801747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3" name="Rectangle 52"/>
              <p:cNvSpPr/>
              <p:nvPr/>
            </p:nvSpPr>
            <p:spPr>
              <a:xfrm>
                <a:off x="1412908" y="2931851"/>
                <a:ext cx="179179" cy="181241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6" name="Rectangle 55"/>
              <p:cNvSpPr/>
              <p:nvPr/>
            </p:nvSpPr>
            <p:spPr>
              <a:xfrm>
                <a:off x="1620070" y="2862143"/>
                <a:ext cx="179179" cy="188212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59" name="Rectangle 58"/>
              <p:cNvSpPr/>
              <p:nvPr/>
            </p:nvSpPr>
            <p:spPr>
              <a:xfrm>
                <a:off x="1827232" y="2931851"/>
                <a:ext cx="179179" cy="181241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3" name="Rectangle 62"/>
              <p:cNvSpPr/>
              <p:nvPr/>
            </p:nvSpPr>
            <p:spPr>
              <a:xfrm>
                <a:off x="2034394" y="2862143"/>
                <a:ext cx="179179" cy="1882123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6" name="Rectangle 65"/>
              <p:cNvSpPr/>
              <p:nvPr/>
            </p:nvSpPr>
            <p:spPr>
              <a:xfrm>
                <a:off x="2241556" y="2758650"/>
                <a:ext cx="179179" cy="1985616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2448718" y="2722726"/>
                <a:ext cx="179179" cy="2021540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2655880" y="2653017"/>
                <a:ext cx="179179" cy="2091249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2863042" y="2261961"/>
                <a:ext cx="179179" cy="248230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3698069" y="3027760"/>
              <a:ext cx="2043637" cy="1716506"/>
              <a:chOff x="3680492" y="3027760"/>
              <a:chExt cx="2043637" cy="1716506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3680492" y="3794549"/>
                <a:ext cx="179179" cy="94971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3887654" y="3167176"/>
                <a:ext cx="179179" cy="157709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88" name="Rectangle 87"/>
              <p:cNvSpPr/>
              <p:nvPr/>
            </p:nvSpPr>
            <p:spPr>
              <a:xfrm>
                <a:off x="4094816" y="3027760"/>
                <a:ext cx="179179" cy="171650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4301978" y="3376306"/>
                <a:ext cx="179179" cy="1367960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94" name="Rectangle 93"/>
              <p:cNvSpPr/>
              <p:nvPr/>
            </p:nvSpPr>
            <p:spPr>
              <a:xfrm>
                <a:off x="4509140" y="3585428"/>
                <a:ext cx="179179" cy="1158838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97" name="Rectangle 96"/>
              <p:cNvSpPr/>
              <p:nvPr/>
            </p:nvSpPr>
            <p:spPr>
              <a:xfrm>
                <a:off x="4716302" y="3655138"/>
                <a:ext cx="179179" cy="108912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0" name="Rectangle 99"/>
              <p:cNvSpPr/>
              <p:nvPr/>
            </p:nvSpPr>
            <p:spPr>
              <a:xfrm>
                <a:off x="4923464" y="3724846"/>
                <a:ext cx="179179" cy="101941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3" name="Rectangle 102"/>
              <p:cNvSpPr/>
              <p:nvPr/>
            </p:nvSpPr>
            <p:spPr>
              <a:xfrm>
                <a:off x="5130626" y="3794554"/>
                <a:ext cx="179179" cy="94971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5337788" y="3864264"/>
                <a:ext cx="179179" cy="88000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09" name="Rectangle 108"/>
              <p:cNvSpPr/>
              <p:nvPr/>
            </p:nvSpPr>
            <p:spPr>
              <a:xfrm>
                <a:off x="5544950" y="4073390"/>
                <a:ext cx="179179" cy="67087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6344789" y="3464480"/>
              <a:ext cx="2043636" cy="1279786"/>
              <a:chOff x="6292024" y="3464480"/>
              <a:chExt cx="2043636" cy="1279786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6292024" y="4370688"/>
                <a:ext cx="179179" cy="37357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19" name="Rectangle 118"/>
              <p:cNvSpPr/>
              <p:nvPr/>
            </p:nvSpPr>
            <p:spPr>
              <a:xfrm>
                <a:off x="6499186" y="4231271"/>
                <a:ext cx="179179" cy="512994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22" name="Rectangle 121"/>
              <p:cNvSpPr/>
              <p:nvPr/>
            </p:nvSpPr>
            <p:spPr>
              <a:xfrm>
                <a:off x="6706348" y="4370688"/>
                <a:ext cx="179179" cy="37357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28" name="Rectangle 127"/>
              <p:cNvSpPr/>
              <p:nvPr/>
            </p:nvSpPr>
            <p:spPr>
              <a:xfrm>
                <a:off x="6913510" y="4440396"/>
                <a:ext cx="179179" cy="303869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35" name="Rectangle 134"/>
              <p:cNvSpPr/>
              <p:nvPr/>
            </p:nvSpPr>
            <p:spPr>
              <a:xfrm>
                <a:off x="7120672" y="4370688"/>
                <a:ext cx="179179" cy="373577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38" name="Rectangle 137"/>
              <p:cNvSpPr/>
              <p:nvPr/>
            </p:nvSpPr>
            <p:spPr>
              <a:xfrm>
                <a:off x="7327834" y="4300979"/>
                <a:ext cx="179179" cy="443286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7534996" y="4231271"/>
                <a:ext cx="179179" cy="512994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44" name="Rectangle 143"/>
              <p:cNvSpPr/>
              <p:nvPr/>
            </p:nvSpPr>
            <p:spPr>
              <a:xfrm>
                <a:off x="7742158" y="4161563"/>
                <a:ext cx="179179" cy="582702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47" name="Rectangle 146"/>
              <p:cNvSpPr/>
              <p:nvPr/>
            </p:nvSpPr>
            <p:spPr>
              <a:xfrm>
                <a:off x="7949320" y="4091855"/>
                <a:ext cx="179179" cy="652411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  <p:sp>
            <p:nvSpPr>
              <p:cNvPr id="157" name="Rectangle 156"/>
              <p:cNvSpPr/>
              <p:nvPr/>
            </p:nvSpPr>
            <p:spPr>
              <a:xfrm>
                <a:off x="8156481" y="3464480"/>
                <a:ext cx="179179" cy="1279785"/>
              </a:xfrm>
              <a:prstGeom prst="rect">
                <a:avLst/>
              </a:prstGeom>
              <a:solidFill>
                <a:schemeClr val="tx2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AU"/>
              </a:p>
            </p:txBody>
          </p:sp>
        </p:grpSp>
      </p:grpSp>
      <p:grpSp>
        <p:nvGrpSpPr>
          <p:cNvPr id="162" name="Group 161"/>
          <p:cNvGrpSpPr/>
          <p:nvPr/>
        </p:nvGrpSpPr>
        <p:grpSpPr>
          <a:xfrm>
            <a:off x="179512" y="3591005"/>
            <a:ext cx="552345" cy="338554"/>
            <a:chOff x="251520" y="2682815"/>
            <a:chExt cx="552345" cy="338554"/>
          </a:xfrm>
        </p:grpSpPr>
        <p:sp>
          <p:nvSpPr>
            <p:cNvPr id="163" name="Rectangle 162"/>
            <p:cNvSpPr/>
            <p:nvPr/>
          </p:nvSpPr>
          <p:spPr>
            <a:xfrm>
              <a:off x="251520" y="2682815"/>
              <a:ext cx="481222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1%</a:t>
              </a:r>
              <a:endParaRPr lang="en-AU" sz="1600" dirty="0"/>
            </a:p>
          </p:txBody>
        </p:sp>
        <p:sp>
          <p:nvSpPr>
            <p:cNvPr id="164" name="Isosceles Triangle 163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85" name="Group 184"/>
          <p:cNvGrpSpPr/>
          <p:nvPr/>
        </p:nvGrpSpPr>
        <p:grpSpPr>
          <a:xfrm>
            <a:off x="6539396" y="1695321"/>
            <a:ext cx="1659429" cy="469054"/>
            <a:chOff x="6539396" y="1465389"/>
            <a:chExt cx="1659429" cy="469054"/>
          </a:xfrm>
        </p:grpSpPr>
        <p:sp>
          <p:nvSpPr>
            <p:cNvPr id="182" name="Isosceles Triangle 181"/>
            <p:cNvSpPr/>
            <p:nvPr/>
          </p:nvSpPr>
          <p:spPr>
            <a:xfrm rot="10800000">
              <a:off x="7294419" y="1780751"/>
              <a:ext cx="178282" cy="15369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70" name="Rectangle 169"/>
            <p:cNvSpPr/>
            <p:nvPr/>
          </p:nvSpPr>
          <p:spPr>
            <a:xfrm>
              <a:off x="6539396" y="1465389"/>
              <a:ext cx="1659429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United States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448334" y="1675820"/>
            <a:ext cx="1172116" cy="469054"/>
            <a:chOff x="1448334" y="1465389"/>
            <a:chExt cx="1172116" cy="469054"/>
          </a:xfrm>
        </p:grpSpPr>
        <p:sp>
          <p:nvSpPr>
            <p:cNvPr id="183" name="Isosceles Triangle 182"/>
            <p:cNvSpPr/>
            <p:nvPr/>
          </p:nvSpPr>
          <p:spPr>
            <a:xfrm rot="10800000">
              <a:off x="1945251" y="1780751"/>
              <a:ext cx="178282" cy="15369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67" name="Rectangle 166"/>
            <p:cNvSpPr/>
            <p:nvPr/>
          </p:nvSpPr>
          <p:spPr>
            <a:xfrm>
              <a:off x="1448334" y="1465389"/>
              <a:ext cx="1172116" cy="369332"/>
            </a:xfrm>
            <a:prstGeom prst="rect">
              <a:avLst/>
            </a:prstGeom>
            <a:solidFill>
              <a:schemeClr val="accent3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Australia</a:t>
              </a:r>
              <a:endParaRPr lang="en-AU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3785482" y="1675820"/>
            <a:ext cx="1967205" cy="469054"/>
            <a:chOff x="3785482" y="1675820"/>
            <a:chExt cx="1967205" cy="469054"/>
          </a:xfrm>
        </p:grpSpPr>
        <p:sp>
          <p:nvSpPr>
            <p:cNvPr id="169" name="Rectangle 168"/>
            <p:cNvSpPr/>
            <p:nvPr/>
          </p:nvSpPr>
          <p:spPr>
            <a:xfrm>
              <a:off x="3785482" y="1675820"/>
              <a:ext cx="1967205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United Kingdom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  <p:sp>
          <p:nvSpPr>
            <p:cNvPr id="181" name="Isosceles Triangle 180"/>
            <p:cNvSpPr/>
            <p:nvPr/>
          </p:nvSpPr>
          <p:spPr>
            <a:xfrm rot="10800000">
              <a:off x="4614291" y="1991182"/>
              <a:ext cx="178282" cy="15369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92" name="Group 191"/>
          <p:cNvGrpSpPr/>
          <p:nvPr/>
        </p:nvGrpSpPr>
        <p:grpSpPr>
          <a:xfrm>
            <a:off x="2989667" y="5157582"/>
            <a:ext cx="2832185" cy="359650"/>
            <a:chOff x="366689" y="4530014"/>
            <a:chExt cx="2832185" cy="359650"/>
          </a:xfrm>
        </p:grpSpPr>
        <p:sp>
          <p:nvSpPr>
            <p:cNvPr id="193" name="Rectangle 192"/>
            <p:cNvSpPr/>
            <p:nvPr/>
          </p:nvSpPr>
          <p:spPr>
            <a:xfrm rot="18900000">
              <a:off x="366689" y="4612665"/>
              <a:ext cx="102143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Bottom 10%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194" name="Rectangle 193"/>
            <p:cNvSpPr/>
            <p:nvPr/>
          </p:nvSpPr>
          <p:spPr>
            <a:xfrm rot="18900000">
              <a:off x="2463800" y="4530014"/>
              <a:ext cx="73507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Top</a:t>
              </a:r>
              <a:r>
                <a:rPr lang="en-AU" sz="1200" dirty="0">
                  <a:solidFill>
                    <a:schemeClr val="bg1"/>
                  </a:solidFill>
                </a:rPr>
                <a:t> </a:t>
              </a:r>
              <a:r>
                <a:rPr lang="en-AU" sz="1200" dirty="0" smtClean="0">
                  <a:solidFill>
                    <a:schemeClr val="bg1"/>
                  </a:solidFill>
                </a:rPr>
                <a:t>10%</a:t>
              </a:r>
              <a:endPara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5624041" y="5157582"/>
            <a:ext cx="2832185" cy="359650"/>
            <a:chOff x="366689" y="4530014"/>
            <a:chExt cx="2832185" cy="359650"/>
          </a:xfrm>
        </p:grpSpPr>
        <p:sp>
          <p:nvSpPr>
            <p:cNvPr id="196" name="Rectangle 195"/>
            <p:cNvSpPr/>
            <p:nvPr/>
          </p:nvSpPr>
          <p:spPr>
            <a:xfrm rot="18900000">
              <a:off x="366689" y="4612665"/>
              <a:ext cx="102143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Bottom 10%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197" name="Rectangle 196"/>
            <p:cNvSpPr/>
            <p:nvPr/>
          </p:nvSpPr>
          <p:spPr>
            <a:xfrm rot="18900000">
              <a:off x="2463800" y="4530014"/>
              <a:ext cx="735074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/>
              <a:r>
                <a:rPr lang="en-AU" sz="1200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Top</a:t>
              </a:r>
              <a:r>
                <a:rPr lang="en-AU" sz="1200" dirty="0">
                  <a:solidFill>
                    <a:schemeClr val="bg1"/>
                  </a:solidFill>
                </a:rPr>
                <a:t> </a:t>
              </a:r>
              <a:r>
                <a:rPr lang="en-AU" sz="1200" dirty="0" smtClean="0">
                  <a:solidFill>
                    <a:schemeClr val="bg1"/>
                  </a:solidFill>
                </a:rPr>
                <a:t>10%</a:t>
              </a:r>
              <a:endPara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198" name="Straight Connector 197"/>
          <p:cNvCxnSpPr/>
          <p:nvPr/>
        </p:nvCxnSpPr>
        <p:spPr>
          <a:xfrm>
            <a:off x="803863" y="4954696"/>
            <a:ext cx="7799083" cy="6939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1365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Rectangle 111"/>
          <p:cNvSpPr/>
          <p:nvPr/>
        </p:nvSpPr>
        <p:spPr>
          <a:xfrm rot="16200000">
            <a:off x="3701599" y="1356134"/>
            <a:ext cx="2033135" cy="6865125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35" name="Straight Connector 134"/>
          <p:cNvCxnSpPr/>
          <p:nvPr/>
        </p:nvCxnSpPr>
        <p:spPr>
          <a:xfrm>
            <a:off x="1321011" y="2753814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1321011" y="1785904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0" y="0"/>
            <a:ext cx="8964488" cy="701181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Growth can </a:t>
            </a:r>
            <a:r>
              <a:rPr lang="en-US" sz="2400" b="1" dirty="0" err="1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favour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the top or </a:t>
            </a: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 income groups</a:t>
            </a:r>
            <a:endParaRPr lang="en-US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659416" y="3525685"/>
            <a:ext cx="179179" cy="2187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Rectangle 22"/>
          <p:cNvSpPr/>
          <p:nvPr/>
        </p:nvSpPr>
        <p:spPr>
          <a:xfrm>
            <a:off x="1872447" y="3705313"/>
            <a:ext cx="179179" cy="390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Rectangle 25"/>
          <p:cNvSpPr/>
          <p:nvPr/>
        </p:nvSpPr>
        <p:spPr>
          <a:xfrm>
            <a:off x="2085478" y="3804777"/>
            <a:ext cx="179179" cy="6658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9" name="Rectangle 28"/>
          <p:cNvSpPr/>
          <p:nvPr/>
        </p:nvSpPr>
        <p:spPr>
          <a:xfrm>
            <a:off x="2298509" y="3804780"/>
            <a:ext cx="179179" cy="3801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2511540" y="3559439"/>
            <a:ext cx="179179" cy="18495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Rectangle 34"/>
          <p:cNvSpPr/>
          <p:nvPr/>
        </p:nvSpPr>
        <p:spPr>
          <a:xfrm>
            <a:off x="2724571" y="3499566"/>
            <a:ext cx="179179" cy="2448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Rectangle 37"/>
          <p:cNvSpPr/>
          <p:nvPr/>
        </p:nvSpPr>
        <p:spPr>
          <a:xfrm>
            <a:off x="2937602" y="3379824"/>
            <a:ext cx="179179" cy="3645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1" name="Rectangle 40"/>
          <p:cNvSpPr/>
          <p:nvPr/>
        </p:nvSpPr>
        <p:spPr>
          <a:xfrm>
            <a:off x="3150633" y="3319938"/>
            <a:ext cx="179179" cy="42445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4" name="Rectangle 43"/>
          <p:cNvSpPr/>
          <p:nvPr/>
        </p:nvSpPr>
        <p:spPr>
          <a:xfrm>
            <a:off x="3363664" y="3379824"/>
            <a:ext cx="179179" cy="36458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" name="Rectangle 46"/>
          <p:cNvSpPr/>
          <p:nvPr/>
        </p:nvSpPr>
        <p:spPr>
          <a:xfrm>
            <a:off x="5604143" y="1682435"/>
            <a:ext cx="179179" cy="206196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0" name="Rectangle 49"/>
          <p:cNvSpPr/>
          <p:nvPr/>
        </p:nvSpPr>
        <p:spPr>
          <a:xfrm>
            <a:off x="5391113" y="2307565"/>
            <a:ext cx="179179" cy="143683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3" name="Rectangle 52"/>
          <p:cNvSpPr/>
          <p:nvPr/>
        </p:nvSpPr>
        <p:spPr>
          <a:xfrm>
            <a:off x="5178083" y="2460807"/>
            <a:ext cx="179179" cy="128359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6" name="Rectangle 55"/>
          <p:cNvSpPr/>
          <p:nvPr/>
        </p:nvSpPr>
        <p:spPr>
          <a:xfrm>
            <a:off x="4965053" y="2526329"/>
            <a:ext cx="179179" cy="121807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9" name="Rectangle 58"/>
          <p:cNvSpPr/>
          <p:nvPr/>
        </p:nvSpPr>
        <p:spPr>
          <a:xfrm>
            <a:off x="4752023" y="2700306"/>
            <a:ext cx="179179" cy="104409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2" name="Rectangle 61"/>
          <p:cNvSpPr/>
          <p:nvPr/>
        </p:nvSpPr>
        <p:spPr>
          <a:xfrm>
            <a:off x="4538993" y="2747595"/>
            <a:ext cx="179179" cy="99680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5" name="Rectangle 64"/>
          <p:cNvSpPr/>
          <p:nvPr/>
        </p:nvSpPr>
        <p:spPr>
          <a:xfrm>
            <a:off x="4325962" y="2786508"/>
            <a:ext cx="179179" cy="95788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1" name="Rectangle 70"/>
          <p:cNvSpPr/>
          <p:nvPr/>
        </p:nvSpPr>
        <p:spPr>
          <a:xfrm>
            <a:off x="4112930" y="2791527"/>
            <a:ext cx="179179" cy="951903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4" name="Rectangle 73"/>
          <p:cNvSpPr/>
          <p:nvPr/>
        </p:nvSpPr>
        <p:spPr>
          <a:xfrm>
            <a:off x="3899897" y="2918474"/>
            <a:ext cx="179179" cy="8259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7" name="Rectangle 76"/>
          <p:cNvSpPr/>
          <p:nvPr/>
        </p:nvSpPr>
        <p:spPr>
          <a:xfrm>
            <a:off x="3686864" y="3174674"/>
            <a:ext cx="179179" cy="5697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0" name="Rectangle 79"/>
          <p:cNvSpPr/>
          <p:nvPr/>
        </p:nvSpPr>
        <p:spPr>
          <a:xfrm>
            <a:off x="5902640" y="3128457"/>
            <a:ext cx="179179" cy="59868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3" name="Rectangle 82"/>
          <p:cNvSpPr/>
          <p:nvPr/>
        </p:nvSpPr>
        <p:spPr>
          <a:xfrm>
            <a:off x="6115672" y="3165238"/>
            <a:ext cx="179179" cy="55797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6" name="Rectangle 85"/>
          <p:cNvSpPr/>
          <p:nvPr/>
        </p:nvSpPr>
        <p:spPr>
          <a:xfrm>
            <a:off x="6328704" y="3304093"/>
            <a:ext cx="179179" cy="42303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9" name="Rectangle 88"/>
          <p:cNvSpPr/>
          <p:nvPr/>
        </p:nvSpPr>
        <p:spPr>
          <a:xfrm>
            <a:off x="6541736" y="3359708"/>
            <a:ext cx="179179" cy="36741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2" name="Rectangle 91"/>
          <p:cNvSpPr/>
          <p:nvPr/>
        </p:nvSpPr>
        <p:spPr>
          <a:xfrm>
            <a:off x="6754769" y="3433782"/>
            <a:ext cx="179179" cy="29335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5" name="Rectangle 94"/>
          <p:cNvSpPr/>
          <p:nvPr/>
        </p:nvSpPr>
        <p:spPr>
          <a:xfrm>
            <a:off x="6967802" y="3442761"/>
            <a:ext cx="179179" cy="28437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8" name="Rectangle 97"/>
          <p:cNvSpPr/>
          <p:nvPr/>
        </p:nvSpPr>
        <p:spPr>
          <a:xfrm>
            <a:off x="7180834" y="3433391"/>
            <a:ext cx="179179" cy="2937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1" name="Rectangle 100"/>
          <p:cNvSpPr/>
          <p:nvPr/>
        </p:nvSpPr>
        <p:spPr>
          <a:xfrm>
            <a:off x="7393867" y="3397858"/>
            <a:ext cx="179179" cy="3292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4" name="Rectangle 103"/>
          <p:cNvSpPr/>
          <p:nvPr/>
        </p:nvSpPr>
        <p:spPr>
          <a:xfrm>
            <a:off x="7606901" y="3476659"/>
            <a:ext cx="179179" cy="25047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7" name="Rectangle 106"/>
          <p:cNvSpPr/>
          <p:nvPr/>
        </p:nvSpPr>
        <p:spPr>
          <a:xfrm>
            <a:off x="7819932" y="3562494"/>
            <a:ext cx="179179" cy="16463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cxnSp>
        <p:nvCxnSpPr>
          <p:cNvPr id="109" name="Straight Connector 108"/>
          <p:cNvCxnSpPr/>
          <p:nvPr/>
        </p:nvCxnSpPr>
        <p:spPr>
          <a:xfrm>
            <a:off x="1331638" y="3772131"/>
            <a:ext cx="6768752" cy="9995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Rectangle 117"/>
          <p:cNvSpPr/>
          <p:nvPr/>
        </p:nvSpPr>
        <p:spPr>
          <a:xfrm>
            <a:off x="0" y="6381328"/>
            <a:ext cx="8316416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125" name="Group 124"/>
          <p:cNvGrpSpPr/>
          <p:nvPr/>
        </p:nvGrpSpPr>
        <p:grpSpPr>
          <a:xfrm>
            <a:off x="1535972" y="860324"/>
            <a:ext cx="1970671" cy="414321"/>
            <a:chOff x="1421229" y="1474979"/>
            <a:chExt cx="1970671" cy="414321"/>
          </a:xfrm>
        </p:grpSpPr>
        <p:sp>
          <p:nvSpPr>
            <p:cNvPr id="122" name="Isosceles Triangle 121"/>
            <p:cNvSpPr/>
            <p:nvPr/>
          </p:nvSpPr>
          <p:spPr>
            <a:xfrm rot="10800000">
              <a:off x="2277541" y="1735608"/>
              <a:ext cx="178282" cy="15369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23" name="Rectangle 122"/>
            <p:cNvSpPr/>
            <p:nvPr/>
          </p:nvSpPr>
          <p:spPr>
            <a:xfrm>
              <a:off x="1421229" y="1474979"/>
              <a:ext cx="1970671" cy="307777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Early 90’s recession</a:t>
              </a:r>
              <a:endParaRPr lang="en-AU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3673901" y="868143"/>
            <a:ext cx="2208014" cy="443816"/>
            <a:chOff x="3673901" y="978636"/>
            <a:chExt cx="2208014" cy="443816"/>
          </a:xfrm>
        </p:grpSpPr>
        <p:sp>
          <p:nvSpPr>
            <p:cNvPr id="131" name="Isosceles Triangle 130"/>
            <p:cNvSpPr/>
            <p:nvPr/>
          </p:nvSpPr>
          <p:spPr>
            <a:xfrm rot="10800000">
              <a:off x="4586991" y="1268760"/>
              <a:ext cx="178282" cy="15369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2" name="Rectangle 131"/>
            <p:cNvSpPr/>
            <p:nvPr/>
          </p:nvSpPr>
          <p:spPr>
            <a:xfrm>
              <a:off x="3673901" y="978636"/>
              <a:ext cx="2208014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Pre-GFC mining boom</a:t>
              </a:r>
              <a:endParaRPr lang="en-AU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36" name="Group 135"/>
          <p:cNvGrpSpPr/>
          <p:nvPr/>
        </p:nvGrpSpPr>
        <p:grpSpPr>
          <a:xfrm>
            <a:off x="6049173" y="868140"/>
            <a:ext cx="1949933" cy="414321"/>
            <a:chOff x="1451941" y="1474979"/>
            <a:chExt cx="1949933" cy="414321"/>
          </a:xfrm>
        </p:grpSpPr>
        <p:sp>
          <p:nvSpPr>
            <p:cNvPr id="137" name="Isosceles Triangle 136"/>
            <p:cNvSpPr/>
            <p:nvPr/>
          </p:nvSpPr>
          <p:spPr>
            <a:xfrm rot="10800000">
              <a:off x="2277541" y="1735608"/>
              <a:ext cx="178282" cy="15369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138" name="Rectangle 137"/>
            <p:cNvSpPr/>
            <p:nvPr/>
          </p:nvSpPr>
          <p:spPr>
            <a:xfrm>
              <a:off x="1451941" y="1474979"/>
              <a:ext cx="1949933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tx1">
                      <a:lumMod val="85000"/>
                      <a:lumOff val="1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Post-GFC</a:t>
              </a:r>
              <a:endParaRPr lang="en-AU" sz="1400" b="1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grpSp>
        <p:nvGrpSpPr>
          <p:cNvPr id="153" name="Group 152"/>
          <p:cNvGrpSpPr/>
          <p:nvPr/>
        </p:nvGrpSpPr>
        <p:grpSpPr>
          <a:xfrm>
            <a:off x="652252" y="1609621"/>
            <a:ext cx="552345" cy="338554"/>
            <a:chOff x="251520" y="2682815"/>
            <a:chExt cx="552345" cy="338554"/>
          </a:xfrm>
        </p:grpSpPr>
        <p:sp>
          <p:nvSpPr>
            <p:cNvPr id="154" name="Rectangle 153"/>
            <p:cNvSpPr/>
            <p:nvPr/>
          </p:nvSpPr>
          <p:spPr>
            <a:xfrm>
              <a:off x="251520" y="2682815"/>
              <a:ext cx="481222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6%</a:t>
              </a:r>
              <a:endParaRPr lang="en-AU" sz="1600" dirty="0"/>
            </a:p>
          </p:txBody>
        </p:sp>
        <p:sp>
          <p:nvSpPr>
            <p:cNvPr id="155" name="Isosceles Triangle 154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583323" y="5635814"/>
            <a:ext cx="621274" cy="338554"/>
            <a:chOff x="182591" y="2682815"/>
            <a:chExt cx="621274" cy="338554"/>
          </a:xfrm>
        </p:grpSpPr>
        <p:sp>
          <p:nvSpPr>
            <p:cNvPr id="157" name="Rectangle 156"/>
            <p:cNvSpPr/>
            <p:nvPr/>
          </p:nvSpPr>
          <p:spPr>
            <a:xfrm>
              <a:off x="182591" y="2682815"/>
              <a:ext cx="550151" cy="338554"/>
            </a:xfrm>
            <a:prstGeom prst="rect">
              <a:avLst/>
            </a:prstGeom>
            <a:solidFill>
              <a:schemeClr val="accent5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-6%</a:t>
              </a:r>
              <a:endParaRPr lang="en-AU" sz="1600" dirty="0"/>
            </a:p>
          </p:txBody>
        </p:sp>
        <p:sp>
          <p:nvSpPr>
            <p:cNvPr id="158" name="Isosceles Triangle 157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129" name="Straight Connector 128"/>
          <p:cNvCxnSpPr/>
          <p:nvPr/>
        </p:nvCxnSpPr>
        <p:spPr>
          <a:xfrm>
            <a:off x="1321011" y="5805091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0" name="Rectangle 139"/>
          <p:cNvSpPr/>
          <p:nvPr/>
        </p:nvSpPr>
        <p:spPr>
          <a:xfrm rot="18000000">
            <a:off x="856295" y="5637423"/>
            <a:ext cx="102143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 10%</a:t>
            </a:r>
            <a:endParaRPr lang="en-AU" sz="1200" dirty="0">
              <a:solidFill>
                <a:schemeClr val="bg1"/>
              </a:solidFill>
            </a:endParaRPr>
          </a:p>
        </p:txBody>
      </p:sp>
      <p:grpSp>
        <p:nvGrpSpPr>
          <p:cNvPr id="151" name="Group 150"/>
          <p:cNvGrpSpPr/>
          <p:nvPr/>
        </p:nvGrpSpPr>
        <p:grpSpPr>
          <a:xfrm>
            <a:off x="652252" y="2593832"/>
            <a:ext cx="552345" cy="338554"/>
            <a:chOff x="251520" y="2682815"/>
            <a:chExt cx="552345" cy="338554"/>
          </a:xfrm>
        </p:grpSpPr>
        <p:sp>
          <p:nvSpPr>
            <p:cNvPr id="152" name="Rectangle 151"/>
            <p:cNvSpPr/>
            <p:nvPr/>
          </p:nvSpPr>
          <p:spPr>
            <a:xfrm>
              <a:off x="251520" y="2682815"/>
              <a:ext cx="481222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3%</a:t>
              </a:r>
              <a:endParaRPr lang="en-AU" sz="1600" dirty="0"/>
            </a:p>
          </p:txBody>
        </p:sp>
        <p:sp>
          <p:nvSpPr>
            <p:cNvPr id="160" name="Isosceles Triangle 159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2" name="Group 161"/>
          <p:cNvGrpSpPr/>
          <p:nvPr/>
        </p:nvGrpSpPr>
        <p:grpSpPr>
          <a:xfrm>
            <a:off x="583322" y="4651427"/>
            <a:ext cx="621275" cy="338554"/>
            <a:chOff x="182590" y="2682815"/>
            <a:chExt cx="621275" cy="338554"/>
          </a:xfrm>
        </p:grpSpPr>
        <p:sp>
          <p:nvSpPr>
            <p:cNvPr id="163" name="Rectangle 162"/>
            <p:cNvSpPr/>
            <p:nvPr/>
          </p:nvSpPr>
          <p:spPr>
            <a:xfrm>
              <a:off x="182590" y="2682815"/>
              <a:ext cx="550151" cy="338554"/>
            </a:xfrm>
            <a:prstGeom prst="rect">
              <a:avLst/>
            </a:prstGeom>
            <a:solidFill>
              <a:schemeClr val="accent5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-3%</a:t>
              </a:r>
              <a:endParaRPr lang="en-AU" sz="1600" dirty="0"/>
            </a:p>
          </p:txBody>
        </p:sp>
        <p:sp>
          <p:nvSpPr>
            <p:cNvPr id="164" name="Isosceles Triangle 163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165" name="Straight Connector 164"/>
          <p:cNvCxnSpPr/>
          <p:nvPr/>
        </p:nvCxnSpPr>
        <p:spPr>
          <a:xfrm>
            <a:off x="1321011" y="4808161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9" name="Rectangle 168"/>
          <p:cNvSpPr/>
          <p:nvPr/>
        </p:nvSpPr>
        <p:spPr>
          <a:xfrm rot="18000000">
            <a:off x="3091526" y="4094789"/>
            <a:ext cx="102143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 10%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171" name="Rectangle 170"/>
          <p:cNvSpPr/>
          <p:nvPr/>
        </p:nvSpPr>
        <p:spPr>
          <a:xfrm rot="18000000">
            <a:off x="2928316" y="4006975"/>
            <a:ext cx="78156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10%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173" name="Rectangle 172"/>
          <p:cNvSpPr/>
          <p:nvPr/>
        </p:nvSpPr>
        <p:spPr>
          <a:xfrm rot="18000000">
            <a:off x="5335585" y="4094789"/>
            <a:ext cx="102143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Bottom 10%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174" name="Rectangle 173"/>
          <p:cNvSpPr/>
          <p:nvPr/>
        </p:nvSpPr>
        <p:spPr>
          <a:xfrm rot="18000000">
            <a:off x="5172375" y="4006975"/>
            <a:ext cx="78156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10%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175" name="Rectangle 174"/>
          <p:cNvSpPr/>
          <p:nvPr/>
        </p:nvSpPr>
        <p:spPr>
          <a:xfrm rot="18000000">
            <a:off x="7418343" y="4006975"/>
            <a:ext cx="781561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 10%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316416" y="6356352"/>
            <a:ext cx="827584" cy="473918"/>
          </a:xfrm>
        </p:spPr>
        <p:txBody>
          <a:bodyPr/>
          <a:lstStyle/>
          <a:p>
            <a:pPr algn="ctr"/>
            <a:r>
              <a:rPr lang="en-AU" sz="15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en-AU" sz="15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1" name="Isosceles Triangle 180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446385" y="3804779"/>
            <a:ext cx="179179" cy="149145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0" name="TextBox 69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2287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49"/>
          <p:cNvSpPr/>
          <p:nvPr/>
        </p:nvSpPr>
        <p:spPr>
          <a:xfrm rot="16200000">
            <a:off x="937505" y="2007307"/>
            <a:ext cx="3693767" cy="3131278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2" name="Rectangle 51"/>
          <p:cNvSpPr/>
          <p:nvPr/>
        </p:nvSpPr>
        <p:spPr>
          <a:xfrm rot="16200000">
            <a:off x="5211358" y="1998560"/>
            <a:ext cx="3685331" cy="3140341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2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8316416" y="6437103"/>
            <a:ext cx="792088" cy="365125"/>
          </a:xfrm>
        </p:spPr>
        <p:txBody>
          <a:bodyPr vert="horz" lIns="91440" tIns="0" rIns="91440" bIns="0" rtlCol="0" anchor="ctr"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07633" y="6381328"/>
            <a:ext cx="1108785" cy="448942"/>
          </a:xfrm>
          <a:prstGeom prst="rect">
            <a:avLst/>
          </a:prstGeom>
          <a:solidFill>
            <a:srgbClr val="376FA8"/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endParaRPr lang="en-US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-5941"/>
            <a:ext cx="9108504" cy="1078977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Wealth inequality has increased, but the trend</a:t>
            </a:r>
          </a:p>
          <a:p>
            <a:pPr>
              <a:lnSpc>
                <a:spcPts val="3200"/>
              </a:lnSpc>
            </a:pP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 income inequality is less clear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381328"/>
            <a:ext cx="8316416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7" name="Isosceles Triangle 66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650886" y="1556792"/>
            <a:ext cx="552345" cy="338554"/>
            <a:chOff x="251520" y="2682815"/>
            <a:chExt cx="552345" cy="338554"/>
          </a:xfrm>
        </p:grpSpPr>
        <p:sp>
          <p:nvSpPr>
            <p:cNvPr id="22" name="Rectangle 21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0.7</a:t>
              </a:r>
              <a:endParaRPr lang="en-AU" sz="1600" dirty="0"/>
            </a:p>
          </p:txBody>
        </p:sp>
        <p:sp>
          <p:nvSpPr>
            <p:cNvPr id="23" name="Isosceles Triangle 22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650886" y="5234372"/>
            <a:ext cx="552345" cy="338554"/>
            <a:chOff x="251520" y="2682815"/>
            <a:chExt cx="552345" cy="338554"/>
          </a:xfrm>
        </p:grpSpPr>
        <p:sp>
          <p:nvSpPr>
            <p:cNvPr id="28" name="Rectangle 27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0.1</a:t>
              </a:r>
              <a:endParaRPr lang="en-AU" sz="1600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50886" y="4029026"/>
            <a:ext cx="552345" cy="338554"/>
            <a:chOff x="251520" y="2682815"/>
            <a:chExt cx="552345" cy="338554"/>
          </a:xfrm>
        </p:grpSpPr>
        <p:sp>
          <p:nvSpPr>
            <p:cNvPr id="32" name="Rectangle 31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0.3</a:t>
              </a:r>
              <a:endParaRPr lang="en-AU" sz="1600" dirty="0"/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50886" y="2780928"/>
            <a:ext cx="552345" cy="338554"/>
            <a:chOff x="251520" y="2682815"/>
            <a:chExt cx="552345" cy="338554"/>
          </a:xfrm>
        </p:grpSpPr>
        <p:sp>
          <p:nvSpPr>
            <p:cNvPr id="35" name="Rectangle 34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AU" sz="1600" dirty="0"/>
            </a:p>
          </p:txBody>
        </p:sp>
        <p:sp>
          <p:nvSpPr>
            <p:cNvPr id="36" name="Isosceles Triangle 35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4879776" y="1556792"/>
            <a:ext cx="552345" cy="338554"/>
            <a:chOff x="251520" y="2682815"/>
            <a:chExt cx="552345" cy="338554"/>
          </a:xfrm>
        </p:grpSpPr>
        <p:sp>
          <p:nvSpPr>
            <p:cNvPr id="38" name="Rectangle 37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0.7</a:t>
              </a:r>
              <a:endParaRPr lang="en-AU" sz="1600" dirty="0"/>
            </a:p>
          </p:txBody>
        </p:sp>
        <p:sp>
          <p:nvSpPr>
            <p:cNvPr id="39" name="Isosceles Triangle 38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4879776" y="5239095"/>
            <a:ext cx="552345" cy="338554"/>
            <a:chOff x="251520" y="2682815"/>
            <a:chExt cx="552345" cy="338554"/>
          </a:xfrm>
        </p:grpSpPr>
        <p:sp>
          <p:nvSpPr>
            <p:cNvPr id="41" name="Rectangle 40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0.1</a:t>
              </a:r>
              <a:endParaRPr lang="en-AU" sz="1600" dirty="0"/>
            </a:p>
          </p:txBody>
        </p:sp>
        <p:sp>
          <p:nvSpPr>
            <p:cNvPr id="42" name="Isosceles Triangle 41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4879776" y="4033419"/>
            <a:ext cx="552345" cy="338554"/>
            <a:chOff x="251520" y="2682815"/>
            <a:chExt cx="552345" cy="338554"/>
          </a:xfrm>
        </p:grpSpPr>
        <p:sp>
          <p:nvSpPr>
            <p:cNvPr id="44" name="Rectangle 43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0.3</a:t>
              </a:r>
              <a:endParaRPr lang="en-AU" sz="1600" dirty="0"/>
            </a:p>
          </p:txBody>
        </p:sp>
        <p:sp>
          <p:nvSpPr>
            <p:cNvPr id="45" name="Isosceles Triangle 44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4879776" y="2780928"/>
            <a:ext cx="552345" cy="338554"/>
            <a:chOff x="251520" y="2682815"/>
            <a:chExt cx="552345" cy="338554"/>
          </a:xfrm>
        </p:grpSpPr>
        <p:sp>
          <p:nvSpPr>
            <p:cNvPr id="48" name="Rectangle 47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0.5</a:t>
              </a:r>
              <a:endParaRPr lang="en-AU" sz="1600" dirty="0"/>
            </a:p>
          </p:txBody>
        </p:sp>
        <p:sp>
          <p:nvSpPr>
            <p:cNvPr id="49" name="Isosceles Triangle 48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53" name="Straight Connector 52"/>
          <p:cNvCxnSpPr/>
          <p:nvPr/>
        </p:nvCxnSpPr>
        <p:spPr>
          <a:xfrm>
            <a:off x="5520740" y="5411397"/>
            <a:ext cx="310345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520740" y="2954512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520740" y="1726070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520740" y="4182954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1246573" y="5413333"/>
            <a:ext cx="3103455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1246573" y="2955158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1246573" y="1726064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1246573" y="4184246"/>
            <a:ext cx="3073084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reeform 5"/>
          <p:cNvSpPr>
            <a:spLocks/>
          </p:cNvSpPr>
          <p:nvPr/>
        </p:nvSpPr>
        <p:spPr bwMode="auto">
          <a:xfrm>
            <a:off x="5527849" y="3995388"/>
            <a:ext cx="2592288" cy="225700"/>
          </a:xfrm>
          <a:custGeom>
            <a:avLst/>
            <a:gdLst>
              <a:gd name="T0" fmla="*/ 0 w 1987"/>
              <a:gd name="T1" fmla="*/ 173 h 173"/>
              <a:gd name="T2" fmla="*/ 366 w 1987"/>
              <a:gd name="T3" fmla="*/ 124 h 173"/>
              <a:gd name="T4" fmla="*/ 442 w 1987"/>
              <a:gd name="T5" fmla="*/ 100 h 173"/>
              <a:gd name="T6" fmla="*/ 515 w 1987"/>
              <a:gd name="T7" fmla="*/ 135 h 173"/>
              <a:gd name="T8" fmla="*/ 587 w 1987"/>
              <a:gd name="T9" fmla="*/ 149 h 173"/>
              <a:gd name="T10" fmla="*/ 663 w 1987"/>
              <a:gd name="T11" fmla="*/ 110 h 173"/>
              <a:gd name="T12" fmla="*/ 736 w 1987"/>
              <a:gd name="T13" fmla="*/ 142 h 173"/>
              <a:gd name="T14" fmla="*/ 808 w 1987"/>
              <a:gd name="T15" fmla="*/ 83 h 173"/>
              <a:gd name="T16" fmla="*/ 881 w 1987"/>
              <a:gd name="T17" fmla="*/ 79 h 173"/>
              <a:gd name="T18" fmla="*/ 1030 w 1987"/>
              <a:gd name="T19" fmla="*/ 93 h 173"/>
              <a:gd name="T20" fmla="*/ 1102 w 1987"/>
              <a:gd name="T21" fmla="*/ 152 h 173"/>
              <a:gd name="T22" fmla="*/ 1251 w 1987"/>
              <a:gd name="T23" fmla="*/ 117 h 173"/>
              <a:gd name="T24" fmla="*/ 1400 w 1987"/>
              <a:gd name="T25" fmla="*/ 0 h 173"/>
              <a:gd name="T26" fmla="*/ 1545 w 1987"/>
              <a:gd name="T27" fmla="*/ 24 h 173"/>
              <a:gd name="T28" fmla="*/ 1693 w 1987"/>
              <a:gd name="T29" fmla="*/ 55 h 173"/>
              <a:gd name="T30" fmla="*/ 1842 w 1987"/>
              <a:gd name="T31" fmla="*/ 10 h 173"/>
              <a:gd name="T32" fmla="*/ 1987 w 1987"/>
              <a:gd name="T33" fmla="*/ 48 h 1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</a:cxnLst>
            <a:rect l="0" t="0" r="r" b="b"/>
            <a:pathLst>
              <a:path w="1987" h="173">
                <a:moveTo>
                  <a:pt x="0" y="173"/>
                </a:moveTo>
                <a:lnTo>
                  <a:pt x="366" y="124"/>
                </a:lnTo>
                <a:lnTo>
                  <a:pt x="442" y="100"/>
                </a:lnTo>
                <a:lnTo>
                  <a:pt x="515" y="135"/>
                </a:lnTo>
                <a:lnTo>
                  <a:pt x="587" y="149"/>
                </a:lnTo>
                <a:lnTo>
                  <a:pt x="663" y="110"/>
                </a:lnTo>
                <a:lnTo>
                  <a:pt x="736" y="142"/>
                </a:lnTo>
                <a:lnTo>
                  <a:pt x="808" y="83"/>
                </a:lnTo>
                <a:lnTo>
                  <a:pt x="881" y="79"/>
                </a:lnTo>
                <a:lnTo>
                  <a:pt x="1030" y="93"/>
                </a:lnTo>
                <a:lnTo>
                  <a:pt x="1102" y="152"/>
                </a:lnTo>
                <a:lnTo>
                  <a:pt x="1251" y="117"/>
                </a:lnTo>
                <a:lnTo>
                  <a:pt x="1400" y="0"/>
                </a:lnTo>
                <a:lnTo>
                  <a:pt x="1545" y="24"/>
                </a:lnTo>
                <a:lnTo>
                  <a:pt x="1693" y="55"/>
                </a:lnTo>
                <a:lnTo>
                  <a:pt x="1842" y="10"/>
                </a:lnTo>
                <a:lnTo>
                  <a:pt x="1987" y="48"/>
                </a:lnTo>
              </a:path>
            </a:pathLst>
          </a:custGeom>
          <a:noFill/>
          <a:ln w="38100" cap="flat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grpSp>
        <p:nvGrpSpPr>
          <p:cNvPr id="17" name="Group 16"/>
          <p:cNvGrpSpPr/>
          <p:nvPr/>
        </p:nvGrpSpPr>
        <p:grpSpPr>
          <a:xfrm>
            <a:off x="1803014" y="4180834"/>
            <a:ext cx="2148545" cy="512925"/>
            <a:chOff x="1973575" y="4340575"/>
            <a:chExt cx="2082674" cy="497200"/>
          </a:xfrm>
        </p:grpSpPr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1973575" y="4752978"/>
              <a:ext cx="2082674" cy="84797"/>
            </a:xfrm>
            <a:custGeom>
              <a:avLst/>
              <a:gdLst>
                <a:gd name="T0" fmla="*/ 0 w 1621"/>
                <a:gd name="T1" fmla="*/ 56 h 66"/>
                <a:gd name="T2" fmla="*/ 366 w 1621"/>
                <a:gd name="T3" fmla="*/ 66 h 66"/>
                <a:gd name="T4" fmla="*/ 736 w 1621"/>
                <a:gd name="T5" fmla="*/ 52 h 66"/>
                <a:gd name="T6" fmla="*/ 1179 w 1621"/>
                <a:gd name="T7" fmla="*/ 11 h 66"/>
                <a:gd name="T8" fmla="*/ 1621 w 1621"/>
                <a:gd name="T9" fmla="*/ 0 h 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1" h="66">
                  <a:moveTo>
                    <a:pt x="0" y="56"/>
                  </a:moveTo>
                  <a:lnTo>
                    <a:pt x="366" y="66"/>
                  </a:lnTo>
                  <a:lnTo>
                    <a:pt x="736" y="52"/>
                  </a:lnTo>
                  <a:lnTo>
                    <a:pt x="1179" y="11"/>
                  </a:lnTo>
                  <a:lnTo>
                    <a:pt x="1621" y="0"/>
                  </a:lnTo>
                </a:path>
              </a:pathLst>
            </a:custGeom>
            <a:noFill/>
            <a:ln w="38100" cap="flat">
              <a:solidFill>
                <a:srgbClr val="66BCDB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973575" y="4340575"/>
              <a:ext cx="2082674" cy="128481"/>
            </a:xfrm>
            <a:custGeom>
              <a:avLst/>
              <a:gdLst>
                <a:gd name="T0" fmla="*/ 0 w 1621"/>
                <a:gd name="T1" fmla="*/ 100 h 100"/>
                <a:gd name="T2" fmla="*/ 366 w 1621"/>
                <a:gd name="T3" fmla="*/ 79 h 100"/>
                <a:gd name="T4" fmla="*/ 736 w 1621"/>
                <a:gd name="T5" fmla="*/ 69 h 100"/>
                <a:gd name="T6" fmla="*/ 1179 w 1621"/>
                <a:gd name="T7" fmla="*/ 24 h 100"/>
                <a:gd name="T8" fmla="*/ 1621 w 1621"/>
                <a:gd name="T9" fmla="*/ 0 h 1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21" h="100">
                  <a:moveTo>
                    <a:pt x="0" y="100"/>
                  </a:moveTo>
                  <a:lnTo>
                    <a:pt x="366" y="79"/>
                  </a:lnTo>
                  <a:lnTo>
                    <a:pt x="736" y="69"/>
                  </a:lnTo>
                  <a:lnTo>
                    <a:pt x="1179" y="24"/>
                  </a:lnTo>
                  <a:lnTo>
                    <a:pt x="1621" y="0"/>
                  </a:lnTo>
                </a:path>
              </a:pathLst>
            </a:custGeom>
            <a:noFill/>
            <a:ln w="38100" cap="flat">
              <a:solidFill>
                <a:srgbClr val="78A22F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sp>
        <p:nvSpPr>
          <p:cNvPr id="13" name="Freeform 11"/>
          <p:cNvSpPr>
            <a:spLocks/>
          </p:cNvSpPr>
          <p:nvPr/>
        </p:nvSpPr>
        <p:spPr bwMode="auto">
          <a:xfrm>
            <a:off x="2709031" y="2264958"/>
            <a:ext cx="1254223" cy="207615"/>
          </a:xfrm>
          <a:custGeom>
            <a:avLst/>
            <a:gdLst>
              <a:gd name="T0" fmla="*/ 0 w 882"/>
              <a:gd name="T1" fmla="*/ 146 h 146"/>
              <a:gd name="T2" fmla="*/ 145 w 882"/>
              <a:gd name="T3" fmla="*/ 90 h 146"/>
              <a:gd name="T4" fmla="*/ 443 w 882"/>
              <a:gd name="T5" fmla="*/ 11 h 146"/>
              <a:gd name="T6" fmla="*/ 588 w 882"/>
              <a:gd name="T7" fmla="*/ 49 h 146"/>
              <a:gd name="T8" fmla="*/ 736 w 882"/>
              <a:gd name="T9" fmla="*/ 0 h 146"/>
              <a:gd name="T10" fmla="*/ 882 w 882"/>
              <a:gd name="T11" fmla="*/ 4 h 1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882" h="146">
                <a:moveTo>
                  <a:pt x="0" y="146"/>
                </a:moveTo>
                <a:lnTo>
                  <a:pt x="145" y="90"/>
                </a:lnTo>
                <a:lnTo>
                  <a:pt x="443" y="11"/>
                </a:lnTo>
                <a:lnTo>
                  <a:pt x="588" y="49"/>
                </a:lnTo>
                <a:lnTo>
                  <a:pt x="736" y="0"/>
                </a:lnTo>
                <a:lnTo>
                  <a:pt x="882" y="4"/>
                </a:lnTo>
              </a:path>
            </a:pathLst>
          </a:custGeom>
          <a:noFill/>
          <a:ln w="38100" cap="flat">
            <a:solidFill>
              <a:schemeClr val="accent3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3" name="Rectangle 62"/>
          <p:cNvSpPr/>
          <p:nvPr/>
        </p:nvSpPr>
        <p:spPr>
          <a:xfrm>
            <a:off x="3522403" y="1890354"/>
            <a:ext cx="686855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Wealth</a:t>
            </a:r>
            <a:endParaRPr lang="en-AU" sz="1200" b="1" dirty="0">
              <a:solidFill>
                <a:schemeClr val="accent3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501739" y="3806230"/>
            <a:ext cx="1707519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consumption</a:t>
            </a:r>
            <a:endParaRPr lang="en-AU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422" y="4772180"/>
            <a:ext cx="1556836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Final consumption</a:t>
            </a:r>
            <a:endParaRPr lang="en-AU" sz="12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7803111" y="3639021"/>
            <a:ext cx="723275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6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endParaRPr lang="en-AU" sz="1200" b="1" dirty="0">
              <a:solidFill>
                <a:schemeClr val="accent6">
                  <a:lumMod val="40000"/>
                  <a:lumOff val="60000"/>
                </a:schemeClr>
              </a:solidFill>
            </a:endParaRPr>
          </a:p>
        </p:txBody>
      </p:sp>
      <p:grpSp>
        <p:nvGrpSpPr>
          <p:cNvPr id="19" name="Group 18"/>
          <p:cNvGrpSpPr/>
          <p:nvPr/>
        </p:nvGrpSpPr>
        <p:grpSpPr>
          <a:xfrm>
            <a:off x="5974439" y="3562650"/>
            <a:ext cx="1338086" cy="466376"/>
            <a:chOff x="5462714" y="3205256"/>
            <a:chExt cx="1338086" cy="466376"/>
          </a:xfrm>
        </p:grpSpPr>
        <p:sp>
          <p:nvSpPr>
            <p:cNvPr id="69" name="Rectangle 68"/>
            <p:cNvSpPr/>
            <p:nvPr/>
          </p:nvSpPr>
          <p:spPr>
            <a:xfrm>
              <a:off x="5462714" y="3205256"/>
              <a:ext cx="1338086" cy="276999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Mining boom</a:t>
              </a:r>
              <a:endParaRPr lang="en-AU" sz="1200" dirty="0"/>
            </a:p>
          </p:txBody>
        </p:sp>
        <p:sp>
          <p:nvSpPr>
            <p:cNvPr id="70" name="Isosceles Triangle 69"/>
            <p:cNvSpPr/>
            <p:nvPr/>
          </p:nvSpPr>
          <p:spPr>
            <a:xfrm rot="10800000">
              <a:off x="6601570" y="3416740"/>
              <a:ext cx="114081" cy="254892"/>
            </a:xfrm>
            <a:prstGeom prst="triangl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1235378" y="5614864"/>
            <a:ext cx="3114650" cy="307777"/>
            <a:chOff x="1000506" y="5103078"/>
            <a:chExt cx="3114650" cy="307777"/>
          </a:xfrm>
        </p:grpSpPr>
        <p:sp>
          <p:nvSpPr>
            <p:cNvPr id="73" name="Rectangle 72"/>
            <p:cNvSpPr/>
            <p:nvPr/>
          </p:nvSpPr>
          <p:spPr>
            <a:xfrm>
              <a:off x="1000506" y="5103078"/>
              <a:ext cx="720080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1988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4" name="Rectangle 73"/>
            <p:cNvSpPr/>
            <p:nvPr/>
          </p:nvSpPr>
          <p:spPr>
            <a:xfrm>
              <a:off x="3465191" y="5103078"/>
              <a:ext cx="649965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75" name="Straight Arrow Connector 74"/>
            <p:cNvCxnSpPr/>
            <p:nvPr/>
          </p:nvCxnSpPr>
          <p:spPr>
            <a:xfrm>
              <a:off x="1850740" y="5254481"/>
              <a:ext cx="1535973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7" name="Group 76"/>
          <p:cNvGrpSpPr/>
          <p:nvPr/>
        </p:nvGrpSpPr>
        <p:grpSpPr>
          <a:xfrm>
            <a:off x="5496698" y="5614864"/>
            <a:ext cx="3114650" cy="307777"/>
            <a:chOff x="1000506" y="5103078"/>
            <a:chExt cx="3114650" cy="307777"/>
          </a:xfrm>
        </p:grpSpPr>
        <p:sp>
          <p:nvSpPr>
            <p:cNvPr id="78" name="Rectangle 77"/>
            <p:cNvSpPr/>
            <p:nvPr/>
          </p:nvSpPr>
          <p:spPr>
            <a:xfrm>
              <a:off x="1000506" y="5103078"/>
              <a:ext cx="720080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1988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79" name="Rectangle 78"/>
            <p:cNvSpPr/>
            <p:nvPr/>
          </p:nvSpPr>
          <p:spPr>
            <a:xfrm>
              <a:off x="3465191" y="5103078"/>
              <a:ext cx="649965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80" name="Straight Arrow Connector 79"/>
            <p:cNvCxnSpPr/>
            <p:nvPr/>
          </p:nvCxnSpPr>
          <p:spPr>
            <a:xfrm>
              <a:off x="1850740" y="5254481"/>
              <a:ext cx="1535973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3" name="Rectangle 82"/>
          <p:cNvSpPr/>
          <p:nvPr/>
        </p:nvSpPr>
        <p:spPr>
          <a:xfrm rot="16200000">
            <a:off x="-813242" y="3173816"/>
            <a:ext cx="2246646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of inequality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7459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-1" y="0"/>
            <a:ext cx="8100393" cy="701181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Each generation has earned more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 the last</a:t>
            </a:r>
            <a:endParaRPr lang="en-US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0" y="6381328"/>
            <a:ext cx="8316416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16416" y="6381328"/>
            <a:ext cx="827584" cy="476672"/>
          </a:xfrm>
        </p:spPr>
        <p:txBody>
          <a:bodyPr/>
          <a:lstStyle/>
          <a:p>
            <a:pPr algn="ctr"/>
            <a:r>
              <a:rPr lang="en-US" sz="15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Isosceles Triangle 35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grpSp>
        <p:nvGrpSpPr>
          <p:cNvPr id="7" name="Group 6"/>
          <p:cNvGrpSpPr/>
          <p:nvPr/>
        </p:nvGrpSpPr>
        <p:grpSpPr>
          <a:xfrm>
            <a:off x="1522384" y="1402842"/>
            <a:ext cx="6722024" cy="3580362"/>
            <a:chOff x="1234352" y="1753910"/>
            <a:chExt cx="7800586" cy="3580362"/>
          </a:xfrm>
        </p:grpSpPr>
        <p:sp>
          <p:nvSpPr>
            <p:cNvPr id="8" name="Rectangle 7"/>
            <p:cNvSpPr/>
            <p:nvPr/>
          </p:nvSpPr>
          <p:spPr>
            <a:xfrm rot="16200000">
              <a:off x="3360997" y="-372734"/>
              <a:ext cx="3547298" cy="7800585"/>
            </a:xfrm>
            <a:prstGeom prst="rect">
              <a:avLst/>
            </a:prstGeom>
            <a:solidFill>
              <a:srgbClr val="0000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9" name="Straight Connector 8"/>
            <p:cNvCxnSpPr/>
            <p:nvPr/>
          </p:nvCxnSpPr>
          <p:spPr>
            <a:xfrm>
              <a:off x="1258956" y="2621404"/>
              <a:ext cx="7775981" cy="15219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1234352" y="3519351"/>
              <a:ext cx="7800585" cy="41894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>
              <a:off x="1234352" y="4402845"/>
              <a:ext cx="7800585" cy="41894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1258956" y="1753911"/>
              <a:ext cx="7775981" cy="15219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>
              <a:off x="1234352" y="5292378"/>
              <a:ext cx="7800585" cy="41894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1732161" y="2338945"/>
            <a:ext cx="6220246" cy="1289484"/>
            <a:chOff x="7938" y="2482851"/>
            <a:chExt cx="9128125" cy="1892300"/>
          </a:xfrm>
        </p:grpSpPr>
        <p:sp>
          <p:nvSpPr>
            <p:cNvPr id="16" name="Line 5"/>
            <p:cNvSpPr>
              <a:spLocks noChangeShapeType="1"/>
            </p:cNvSpPr>
            <p:nvPr/>
          </p:nvSpPr>
          <p:spPr bwMode="auto">
            <a:xfrm flipV="1">
              <a:off x="122238" y="3121026"/>
              <a:ext cx="1481138" cy="539750"/>
            </a:xfrm>
            <a:prstGeom prst="line">
              <a:avLst/>
            </a:prstGeom>
            <a:noFill/>
            <a:ln w="38100" cap="flat">
              <a:solidFill>
                <a:schemeClr val="accent3"/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7" name="Freeform 6"/>
            <p:cNvSpPr>
              <a:spLocks/>
            </p:cNvSpPr>
            <p:nvPr/>
          </p:nvSpPr>
          <p:spPr bwMode="auto">
            <a:xfrm>
              <a:off x="7938" y="2482851"/>
              <a:ext cx="3865563" cy="1754188"/>
            </a:xfrm>
            <a:custGeom>
              <a:avLst/>
              <a:gdLst>
                <a:gd name="T0" fmla="*/ 0 w 2435"/>
                <a:gd name="T1" fmla="*/ 1105 h 1105"/>
                <a:gd name="T2" fmla="*/ 768 w 2435"/>
                <a:gd name="T3" fmla="*/ 790 h 1105"/>
                <a:gd name="T4" fmla="*/ 1464 w 2435"/>
                <a:gd name="T5" fmla="*/ 295 h 1105"/>
                <a:gd name="T6" fmla="*/ 2435 w 2435"/>
                <a:gd name="T7" fmla="*/ 0 h 1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35" h="1105">
                  <a:moveTo>
                    <a:pt x="0" y="1105"/>
                  </a:moveTo>
                  <a:lnTo>
                    <a:pt x="768" y="790"/>
                  </a:lnTo>
                  <a:lnTo>
                    <a:pt x="1464" y="295"/>
                  </a:lnTo>
                  <a:lnTo>
                    <a:pt x="2435" y="0"/>
                  </a:lnTo>
                </a:path>
              </a:pathLst>
            </a:custGeom>
            <a:noFill/>
            <a:ln w="38100" cap="flat">
              <a:solidFill>
                <a:schemeClr val="accent1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19" name="Freeform 7"/>
            <p:cNvSpPr>
              <a:spLocks/>
            </p:cNvSpPr>
            <p:nvPr/>
          </p:nvSpPr>
          <p:spPr bwMode="auto">
            <a:xfrm>
              <a:off x="122238" y="2767013"/>
              <a:ext cx="5983288" cy="1601788"/>
            </a:xfrm>
            <a:custGeom>
              <a:avLst/>
              <a:gdLst>
                <a:gd name="T0" fmla="*/ 3769 w 3769"/>
                <a:gd name="T1" fmla="*/ 0 h 1009"/>
                <a:gd name="T2" fmla="*/ 2788 w 3769"/>
                <a:gd name="T3" fmla="*/ 58 h 1009"/>
                <a:gd name="T4" fmla="*/ 2078 w 3769"/>
                <a:gd name="T5" fmla="*/ 499 h 1009"/>
                <a:gd name="T6" fmla="*/ 1377 w 3769"/>
                <a:gd name="T7" fmla="*/ 713 h 1009"/>
                <a:gd name="T8" fmla="*/ 0 w 3769"/>
                <a:gd name="T9" fmla="*/ 1009 h 10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69" h="1009">
                  <a:moveTo>
                    <a:pt x="3769" y="0"/>
                  </a:moveTo>
                  <a:lnTo>
                    <a:pt x="2788" y="58"/>
                  </a:lnTo>
                  <a:lnTo>
                    <a:pt x="2078" y="499"/>
                  </a:lnTo>
                  <a:lnTo>
                    <a:pt x="1377" y="713"/>
                  </a:lnTo>
                  <a:lnTo>
                    <a:pt x="0" y="1009"/>
                  </a:lnTo>
                </a:path>
              </a:pathLst>
            </a:custGeom>
            <a:noFill/>
            <a:ln w="38100" cap="flat">
              <a:solidFill>
                <a:schemeClr val="accent6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2316163" y="3013076"/>
              <a:ext cx="6075363" cy="1216025"/>
            </a:xfrm>
            <a:custGeom>
              <a:avLst/>
              <a:gdLst>
                <a:gd name="T0" fmla="*/ 0 w 3827"/>
                <a:gd name="T1" fmla="*/ 766 h 766"/>
                <a:gd name="T2" fmla="*/ 1392 w 3827"/>
                <a:gd name="T3" fmla="*/ 553 h 766"/>
                <a:gd name="T4" fmla="*/ 2117 w 3827"/>
                <a:gd name="T5" fmla="*/ 349 h 766"/>
                <a:gd name="T6" fmla="*/ 2904 w 3827"/>
                <a:gd name="T7" fmla="*/ 0 h 766"/>
                <a:gd name="T8" fmla="*/ 3827 w 3827"/>
                <a:gd name="T9" fmla="*/ 238 h 7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27" h="766">
                  <a:moveTo>
                    <a:pt x="0" y="766"/>
                  </a:moveTo>
                  <a:lnTo>
                    <a:pt x="1392" y="553"/>
                  </a:lnTo>
                  <a:lnTo>
                    <a:pt x="2117" y="349"/>
                  </a:lnTo>
                  <a:lnTo>
                    <a:pt x="2904" y="0"/>
                  </a:lnTo>
                  <a:lnTo>
                    <a:pt x="3827" y="238"/>
                  </a:lnTo>
                </a:path>
              </a:pathLst>
            </a:custGeom>
            <a:noFill/>
            <a:ln w="38100" cap="flat">
              <a:solidFill>
                <a:schemeClr val="bg2">
                  <a:lumMod val="60000"/>
                  <a:lumOff val="4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  <p:sp>
          <p:nvSpPr>
            <p:cNvPr id="22" name="Freeform 9"/>
            <p:cNvSpPr>
              <a:spLocks/>
            </p:cNvSpPr>
            <p:nvPr/>
          </p:nvSpPr>
          <p:spPr bwMode="auto">
            <a:xfrm>
              <a:off x="4433888" y="3890963"/>
              <a:ext cx="4702175" cy="484188"/>
            </a:xfrm>
            <a:custGeom>
              <a:avLst/>
              <a:gdLst>
                <a:gd name="T0" fmla="*/ 0 w 2962"/>
                <a:gd name="T1" fmla="*/ 112 h 305"/>
                <a:gd name="T2" fmla="*/ 1469 w 2962"/>
                <a:gd name="T3" fmla="*/ 155 h 305"/>
                <a:gd name="T4" fmla="*/ 2228 w 2962"/>
                <a:gd name="T5" fmla="*/ 305 h 305"/>
                <a:gd name="T6" fmla="*/ 2962 w 2962"/>
                <a:gd name="T7" fmla="*/ 0 h 3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62" h="305">
                  <a:moveTo>
                    <a:pt x="0" y="112"/>
                  </a:moveTo>
                  <a:lnTo>
                    <a:pt x="1469" y="155"/>
                  </a:lnTo>
                  <a:lnTo>
                    <a:pt x="2228" y="305"/>
                  </a:lnTo>
                  <a:lnTo>
                    <a:pt x="2962" y="0"/>
                  </a:lnTo>
                </a:path>
              </a:pathLst>
            </a:custGeom>
            <a:noFill/>
            <a:ln w="38100" cap="flat">
              <a:solidFill>
                <a:schemeClr val="tx2">
                  <a:lumMod val="40000"/>
                  <a:lumOff val="6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AU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60724" y="2988307"/>
            <a:ext cx="1028577" cy="338554"/>
            <a:chOff x="-224712" y="2682815"/>
            <a:chExt cx="1028577" cy="338554"/>
          </a:xfrm>
        </p:grpSpPr>
        <p:sp>
          <p:nvSpPr>
            <p:cNvPr id="25" name="Rectangle 24"/>
            <p:cNvSpPr/>
            <p:nvPr/>
          </p:nvSpPr>
          <p:spPr>
            <a:xfrm>
              <a:off x="-224712" y="2682815"/>
              <a:ext cx="925253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$40,000</a:t>
              </a:r>
              <a:endParaRPr lang="en-AU" sz="1600" dirty="0"/>
            </a:p>
          </p:txBody>
        </p:sp>
        <p:sp>
          <p:nvSpPr>
            <p:cNvPr id="26" name="Isosceles Triangle 25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60724" y="1214659"/>
            <a:ext cx="1028577" cy="338554"/>
            <a:chOff x="-224712" y="2682815"/>
            <a:chExt cx="1028577" cy="338554"/>
          </a:xfrm>
        </p:grpSpPr>
        <p:sp>
          <p:nvSpPr>
            <p:cNvPr id="28" name="Rectangle 27"/>
            <p:cNvSpPr/>
            <p:nvPr/>
          </p:nvSpPr>
          <p:spPr>
            <a:xfrm>
              <a:off x="-224712" y="2682815"/>
              <a:ext cx="925253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$80,000</a:t>
              </a:r>
              <a:endParaRPr lang="en-AU" sz="1600" dirty="0"/>
            </a:p>
          </p:txBody>
        </p:sp>
        <p:sp>
          <p:nvSpPr>
            <p:cNvPr id="29" name="Isosceles Triangle 28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970066" y="4761955"/>
            <a:ext cx="519235" cy="338554"/>
            <a:chOff x="284630" y="2682815"/>
            <a:chExt cx="519235" cy="338554"/>
          </a:xfrm>
        </p:grpSpPr>
        <p:sp>
          <p:nvSpPr>
            <p:cNvPr id="31" name="Rectangle 30"/>
            <p:cNvSpPr/>
            <p:nvPr/>
          </p:nvSpPr>
          <p:spPr>
            <a:xfrm>
              <a:off x="284630" y="2682815"/>
              <a:ext cx="412292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$0</a:t>
              </a:r>
              <a:endParaRPr lang="en-AU" sz="1600" b="1" dirty="0"/>
            </a:p>
          </p:txBody>
        </p:sp>
        <p:sp>
          <p:nvSpPr>
            <p:cNvPr id="32" name="Isosceles Triangle 31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33" name="Rectangle 32"/>
          <p:cNvSpPr/>
          <p:nvPr/>
        </p:nvSpPr>
        <p:spPr>
          <a:xfrm>
            <a:off x="1632757" y="5141164"/>
            <a:ext cx="3545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25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210399" y="5141164"/>
            <a:ext cx="3545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35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7943325" y="5141164"/>
            <a:ext cx="3545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365683" y="5141164"/>
            <a:ext cx="3545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55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788041" y="5141164"/>
            <a:ext cx="354584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lang="en-AU" sz="12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45</a:t>
            </a:r>
            <a:endParaRPr lang="en-AU" sz="1200" dirty="0">
              <a:solidFill>
                <a:schemeClr val="bg1"/>
              </a:solidFill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08546" y="5559753"/>
            <a:ext cx="2513573" cy="307777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Average age of birth cohort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439768" y="2407034"/>
            <a:ext cx="609462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1980s</a:t>
            </a:r>
            <a:endParaRPr lang="en-AU" sz="1200" b="1" dirty="0">
              <a:solidFill>
                <a:schemeClr val="accent3"/>
              </a:solidFill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999967" y="1945225"/>
            <a:ext cx="609462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1970s</a:t>
            </a:r>
            <a:endParaRPr lang="en-AU" sz="12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541432" y="2147063"/>
            <a:ext cx="609462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1960s</a:t>
            </a:r>
            <a:endParaRPr lang="en-AU" sz="12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7089268" y="2526104"/>
            <a:ext cx="609462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bg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1950s</a:t>
            </a:r>
            <a:endParaRPr lang="en-AU" sz="1200" b="1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7662086" y="2971481"/>
            <a:ext cx="609462" cy="276999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r>
              <a:rPr lang="en-US" sz="1200" b="1" dirty="0" smtClean="0">
                <a:solidFill>
                  <a:schemeClr val="tx2">
                    <a:lumMod val="40000"/>
                    <a:lumOff val="6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1940s</a:t>
            </a:r>
            <a:endParaRPr lang="en-AU" sz="12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09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Rectangle 39"/>
          <p:cNvSpPr/>
          <p:nvPr/>
        </p:nvSpPr>
        <p:spPr>
          <a:xfrm rot="16200000">
            <a:off x="2798514" y="-2801"/>
            <a:ext cx="3841911" cy="6830524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56350"/>
            <a:ext cx="755576" cy="501650"/>
          </a:xfrm>
        </p:spPr>
        <p:txBody>
          <a:bodyPr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0" y="6381328"/>
            <a:ext cx="8316418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2" name="TextBox 41"/>
          <p:cNvSpPr txBox="1"/>
          <p:nvPr/>
        </p:nvSpPr>
        <p:spPr>
          <a:xfrm>
            <a:off x="0" y="2"/>
            <a:ext cx="8487421" cy="701181"/>
          </a:xfrm>
          <a:prstGeom prst="rect">
            <a:avLst/>
          </a:prstGeom>
          <a:solidFill>
            <a:schemeClr val="tx1"/>
          </a:solidFill>
        </p:spPr>
        <p:txBody>
          <a:bodyPr wrap="non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taxes </a:t>
            </a:r>
            <a:r>
              <a:rPr lang="en-US" sz="24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transfers </a:t>
            </a: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drive inequality lower</a:t>
            </a:r>
            <a:endParaRPr lang="en-US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4" name="Isosceles Triangle 73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sp>
        <p:nvSpPr>
          <p:cNvPr id="6" name="AutoShape 3"/>
          <p:cNvSpPr>
            <a:spLocks noChangeAspect="1" noChangeArrowheads="1" noTextEdit="1"/>
          </p:cNvSpPr>
          <p:nvPr/>
        </p:nvSpPr>
        <p:spPr bwMode="auto">
          <a:xfrm>
            <a:off x="1281718" y="1491914"/>
            <a:ext cx="6319837" cy="3849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cxnSp>
        <p:nvCxnSpPr>
          <p:cNvPr id="21" name="Straight Connector 20"/>
          <p:cNvCxnSpPr/>
          <p:nvPr/>
        </p:nvCxnSpPr>
        <p:spPr>
          <a:xfrm>
            <a:off x="1305012" y="5319378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2" name="Group 21"/>
          <p:cNvGrpSpPr/>
          <p:nvPr/>
        </p:nvGrpSpPr>
        <p:grpSpPr>
          <a:xfrm>
            <a:off x="611560" y="1340768"/>
            <a:ext cx="552345" cy="338554"/>
            <a:chOff x="251520" y="2682815"/>
            <a:chExt cx="552345" cy="338554"/>
          </a:xfrm>
        </p:grpSpPr>
        <p:sp>
          <p:nvSpPr>
            <p:cNvPr id="23" name="Rectangle 22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0.6</a:t>
              </a:r>
              <a:endParaRPr lang="en-AU" sz="1600" dirty="0"/>
            </a:p>
          </p:txBody>
        </p:sp>
        <p:sp>
          <p:nvSpPr>
            <p:cNvPr id="24" name="Isosceles Triangle 23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cxnSp>
        <p:nvCxnSpPr>
          <p:cNvPr id="25" name="Straight Connector 24"/>
          <p:cNvCxnSpPr/>
          <p:nvPr/>
        </p:nvCxnSpPr>
        <p:spPr>
          <a:xfrm>
            <a:off x="1305012" y="1504084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305012" y="2780579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305012" y="4048602"/>
            <a:ext cx="6829718" cy="14037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Group 30"/>
          <p:cNvGrpSpPr/>
          <p:nvPr/>
        </p:nvGrpSpPr>
        <p:grpSpPr>
          <a:xfrm>
            <a:off x="611560" y="2611302"/>
            <a:ext cx="552345" cy="338554"/>
            <a:chOff x="251520" y="2682815"/>
            <a:chExt cx="552345" cy="338554"/>
          </a:xfrm>
        </p:grpSpPr>
        <p:sp>
          <p:nvSpPr>
            <p:cNvPr id="32" name="Rectangle 31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0.4</a:t>
              </a:r>
              <a:endParaRPr lang="en-AU" sz="1600" dirty="0"/>
            </a:p>
          </p:txBody>
        </p:sp>
        <p:sp>
          <p:nvSpPr>
            <p:cNvPr id="33" name="Isosceles Triangle 32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611560" y="3879499"/>
            <a:ext cx="552345" cy="338554"/>
            <a:chOff x="251520" y="2682815"/>
            <a:chExt cx="552345" cy="338554"/>
          </a:xfrm>
        </p:grpSpPr>
        <p:sp>
          <p:nvSpPr>
            <p:cNvPr id="35" name="Rectangle 34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0.2</a:t>
              </a:r>
              <a:endParaRPr lang="en-AU" sz="1600" dirty="0"/>
            </a:p>
          </p:txBody>
        </p:sp>
        <p:sp>
          <p:nvSpPr>
            <p:cNvPr id="36" name="Isosceles Triangle 35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37" name="Group 36"/>
          <p:cNvGrpSpPr/>
          <p:nvPr/>
        </p:nvGrpSpPr>
        <p:grpSpPr>
          <a:xfrm>
            <a:off x="611560" y="5157119"/>
            <a:ext cx="552345" cy="338554"/>
            <a:chOff x="251520" y="2682815"/>
            <a:chExt cx="552345" cy="338554"/>
          </a:xfrm>
        </p:grpSpPr>
        <p:sp>
          <p:nvSpPr>
            <p:cNvPr id="38" name="Rectangle 37"/>
            <p:cNvSpPr/>
            <p:nvPr/>
          </p:nvSpPr>
          <p:spPr>
            <a:xfrm>
              <a:off x="251520" y="2682815"/>
              <a:ext cx="470000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0.0</a:t>
              </a:r>
              <a:endParaRPr lang="en-AU" sz="1600" dirty="0"/>
            </a:p>
          </p:txBody>
        </p:sp>
        <p:sp>
          <p:nvSpPr>
            <p:cNvPr id="39" name="Isosceles Triangle 38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auto">
          <a:xfrm>
            <a:off x="1580168" y="2242801"/>
            <a:ext cx="5753100" cy="361950"/>
          </a:xfrm>
          <a:custGeom>
            <a:avLst/>
            <a:gdLst>
              <a:gd name="T0" fmla="*/ 0 w 3624"/>
              <a:gd name="T1" fmla="*/ 228 h 228"/>
              <a:gd name="T2" fmla="*/ 675 w 3624"/>
              <a:gd name="T3" fmla="*/ 0 h 228"/>
              <a:gd name="T4" fmla="*/ 1349 w 3624"/>
              <a:gd name="T5" fmla="*/ 33 h 228"/>
              <a:gd name="T6" fmla="*/ 2034 w 3624"/>
              <a:gd name="T7" fmla="*/ 146 h 228"/>
              <a:gd name="T8" fmla="*/ 2814 w 3624"/>
              <a:gd name="T9" fmla="*/ 46 h 228"/>
              <a:gd name="T10" fmla="*/ 3624 w 3624"/>
              <a:gd name="T11" fmla="*/ 113 h 2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624" h="228">
                <a:moveTo>
                  <a:pt x="0" y="228"/>
                </a:moveTo>
                <a:lnTo>
                  <a:pt x="675" y="0"/>
                </a:lnTo>
                <a:lnTo>
                  <a:pt x="1349" y="33"/>
                </a:lnTo>
                <a:lnTo>
                  <a:pt x="2034" y="146"/>
                </a:lnTo>
                <a:lnTo>
                  <a:pt x="2814" y="46"/>
                </a:lnTo>
                <a:lnTo>
                  <a:pt x="3624" y="113"/>
                </a:lnTo>
              </a:path>
            </a:pathLst>
          </a:custGeom>
          <a:noFill/>
          <a:ln w="38100" cap="flat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8" name="Freeform 6"/>
          <p:cNvSpPr>
            <a:spLocks/>
          </p:cNvSpPr>
          <p:nvPr/>
        </p:nvSpPr>
        <p:spPr bwMode="auto">
          <a:xfrm>
            <a:off x="1580168" y="2957176"/>
            <a:ext cx="5753100" cy="215900"/>
          </a:xfrm>
          <a:custGeom>
            <a:avLst/>
            <a:gdLst>
              <a:gd name="T0" fmla="*/ 0 w 3624"/>
              <a:gd name="T1" fmla="*/ 136 h 136"/>
              <a:gd name="T2" fmla="*/ 662 w 3624"/>
              <a:gd name="T3" fmla="*/ 56 h 136"/>
              <a:gd name="T4" fmla="*/ 1340 w 3624"/>
              <a:gd name="T5" fmla="*/ 56 h 136"/>
              <a:gd name="T6" fmla="*/ 2041 w 3624"/>
              <a:gd name="T7" fmla="*/ 136 h 136"/>
              <a:gd name="T8" fmla="*/ 2818 w 3624"/>
              <a:gd name="T9" fmla="*/ 0 h 136"/>
              <a:gd name="T10" fmla="*/ 3624 w 3624"/>
              <a:gd name="T11" fmla="*/ 0 h 13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624" h="136">
                <a:moveTo>
                  <a:pt x="0" y="136"/>
                </a:moveTo>
                <a:lnTo>
                  <a:pt x="662" y="56"/>
                </a:lnTo>
                <a:lnTo>
                  <a:pt x="1340" y="56"/>
                </a:lnTo>
                <a:lnTo>
                  <a:pt x="2041" y="136"/>
                </a:lnTo>
                <a:lnTo>
                  <a:pt x="2818" y="0"/>
                </a:lnTo>
                <a:lnTo>
                  <a:pt x="3624" y="0"/>
                </a:lnTo>
              </a:path>
            </a:pathLst>
          </a:custGeom>
          <a:noFill/>
          <a:ln w="381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9" name="Freeform 7"/>
          <p:cNvSpPr>
            <a:spLocks/>
          </p:cNvSpPr>
          <p:nvPr/>
        </p:nvSpPr>
        <p:spPr bwMode="auto">
          <a:xfrm>
            <a:off x="1580168" y="3219114"/>
            <a:ext cx="5753100" cy="263525"/>
          </a:xfrm>
          <a:custGeom>
            <a:avLst/>
            <a:gdLst>
              <a:gd name="T0" fmla="*/ 0 w 3624"/>
              <a:gd name="T1" fmla="*/ 166 h 166"/>
              <a:gd name="T2" fmla="*/ 678 w 3624"/>
              <a:gd name="T3" fmla="*/ 100 h 166"/>
              <a:gd name="T4" fmla="*/ 1349 w 3624"/>
              <a:gd name="T5" fmla="*/ 133 h 166"/>
              <a:gd name="T6" fmla="*/ 2034 w 3624"/>
              <a:gd name="T7" fmla="*/ 166 h 166"/>
              <a:gd name="T8" fmla="*/ 2831 w 3624"/>
              <a:gd name="T9" fmla="*/ 0 h 166"/>
              <a:gd name="T10" fmla="*/ 3624 w 3624"/>
              <a:gd name="T11" fmla="*/ 53 h 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3624" h="166">
                <a:moveTo>
                  <a:pt x="0" y="166"/>
                </a:moveTo>
                <a:lnTo>
                  <a:pt x="678" y="100"/>
                </a:lnTo>
                <a:lnTo>
                  <a:pt x="1349" y="133"/>
                </a:lnTo>
                <a:lnTo>
                  <a:pt x="2034" y="166"/>
                </a:lnTo>
                <a:lnTo>
                  <a:pt x="2831" y="0"/>
                </a:lnTo>
                <a:lnTo>
                  <a:pt x="3624" y="53"/>
                </a:lnTo>
              </a:path>
            </a:pathLst>
          </a:custGeom>
          <a:noFill/>
          <a:ln w="38100" cap="flat">
            <a:solidFill>
              <a:schemeClr val="tx2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46" name="Rectangle 45"/>
          <p:cNvSpPr/>
          <p:nvPr/>
        </p:nvSpPr>
        <p:spPr>
          <a:xfrm>
            <a:off x="1894999" y="2615136"/>
            <a:ext cx="2890535" cy="24622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algn="ctr"/>
            <a:r>
              <a:rPr lang="en-AU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government transfers     </a:t>
            </a:r>
            <a:endParaRPr lang="en-AU" sz="1000" b="1" dirty="0">
              <a:solidFill>
                <a:schemeClr val="bg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965522" y="3119840"/>
            <a:ext cx="2278188" cy="24622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algn="ctr"/>
            <a:r>
              <a:rPr lang="en-AU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income tax      </a:t>
            </a:r>
            <a:endParaRPr lang="en-AU" sz="1000" b="1" dirty="0">
              <a:solidFill>
                <a:schemeClr val="bg1"/>
              </a:solidFill>
            </a:endParaRPr>
          </a:p>
        </p:txBody>
      </p:sp>
      <p:cxnSp>
        <p:nvCxnSpPr>
          <p:cNvPr id="49" name="Straight Arrow Connector 48"/>
          <p:cNvCxnSpPr/>
          <p:nvPr/>
        </p:nvCxnSpPr>
        <p:spPr>
          <a:xfrm flipH="1">
            <a:off x="4067944" y="3151345"/>
            <a:ext cx="1" cy="17635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flipH="1">
            <a:off x="4644008" y="2657505"/>
            <a:ext cx="1" cy="17635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0" name="Group 449"/>
          <p:cNvGrpSpPr/>
          <p:nvPr/>
        </p:nvGrpSpPr>
        <p:grpSpPr>
          <a:xfrm>
            <a:off x="7380312" y="2809898"/>
            <a:ext cx="1312900" cy="276999"/>
            <a:chOff x="7252652" y="2918667"/>
            <a:chExt cx="1312900" cy="276999"/>
          </a:xfrm>
        </p:grpSpPr>
        <p:sp>
          <p:nvSpPr>
            <p:cNvPr id="43" name="Rectangle 42"/>
            <p:cNvSpPr/>
            <p:nvPr/>
          </p:nvSpPr>
          <p:spPr>
            <a:xfrm>
              <a:off x="7354964" y="2918667"/>
              <a:ext cx="1210588" cy="276999"/>
            </a:xfrm>
            <a:prstGeom prst="rect">
              <a:avLst/>
            </a:prstGeom>
            <a:solidFill>
              <a:schemeClr val="accent3"/>
            </a:solidFill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Gross income</a:t>
              </a:r>
              <a:endParaRPr lang="en-AU" sz="1200" b="1" dirty="0"/>
            </a:p>
          </p:txBody>
        </p:sp>
        <p:sp>
          <p:nvSpPr>
            <p:cNvPr id="54" name="Isosceles Triangle 53"/>
            <p:cNvSpPr/>
            <p:nvPr/>
          </p:nvSpPr>
          <p:spPr>
            <a:xfrm rot="16200000">
              <a:off x="7259025" y="3001935"/>
              <a:ext cx="111406" cy="12415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51" name="Group 450"/>
          <p:cNvGrpSpPr/>
          <p:nvPr/>
        </p:nvGrpSpPr>
        <p:grpSpPr>
          <a:xfrm>
            <a:off x="7380312" y="2285276"/>
            <a:ext cx="1377019" cy="276999"/>
            <a:chOff x="7252652" y="2378843"/>
            <a:chExt cx="1377019" cy="276999"/>
          </a:xfrm>
        </p:grpSpPr>
        <p:sp>
          <p:nvSpPr>
            <p:cNvPr id="41" name="Rectangle 40"/>
            <p:cNvSpPr/>
            <p:nvPr/>
          </p:nvSpPr>
          <p:spPr>
            <a:xfrm>
              <a:off x="7351757" y="2378843"/>
              <a:ext cx="1277914" cy="276999"/>
            </a:xfrm>
            <a:prstGeom prst="rect">
              <a:avLst/>
            </a:prstGeom>
            <a:solidFill>
              <a:schemeClr val="accent1"/>
            </a:solidFill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Private income</a:t>
              </a:r>
              <a:endParaRPr lang="en-A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5" name="Isosceles Triangle 54"/>
            <p:cNvSpPr/>
            <p:nvPr/>
          </p:nvSpPr>
          <p:spPr>
            <a:xfrm rot="16200000">
              <a:off x="7259025" y="2452765"/>
              <a:ext cx="111406" cy="12415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49" name="Group 448"/>
          <p:cNvGrpSpPr/>
          <p:nvPr/>
        </p:nvGrpSpPr>
        <p:grpSpPr>
          <a:xfrm>
            <a:off x="7380312" y="3161924"/>
            <a:ext cx="1686399" cy="276999"/>
            <a:chOff x="7252652" y="3282771"/>
            <a:chExt cx="1686399" cy="276999"/>
          </a:xfrm>
        </p:grpSpPr>
        <p:sp>
          <p:nvSpPr>
            <p:cNvPr id="44" name="Rectangle 43"/>
            <p:cNvSpPr/>
            <p:nvPr/>
          </p:nvSpPr>
          <p:spPr>
            <a:xfrm>
              <a:off x="7351757" y="3282771"/>
              <a:ext cx="1587294" cy="276999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Disposable income</a:t>
              </a:r>
              <a:endParaRPr lang="en-A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6" name="Isosceles Triangle 55"/>
            <p:cNvSpPr/>
            <p:nvPr/>
          </p:nvSpPr>
          <p:spPr>
            <a:xfrm rot="16200000">
              <a:off x="7259025" y="3367773"/>
              <a:ext cx="111406" cy="12415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1298040" y="5475993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1988 - 89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068217" y="5475993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2015 - 16</a:t>
            </a:r>
            <a:endParaRPr lang="en-AU" sz="1400" b="1" dirty="0">
              <a:solidFill>
                <a:schemeClr val="bg1"/>
              </a:solidFill>
            </a:endParaRPr>
          </a:p>
        </p:txBody>
      </p:sp>
      <p:cxnSp>
        <p:nvCxnSpPr>
          <p:cNvPr id="62" name="Straight Arrow Connector 61"/>
          <p:cNvCxnSpPr/>
          <p:nvPr/>
        </p:nvCxnSpPr>
        <p:spPr>
          <a:xfrm>
            <a:off x="2531241" y="5629881"/>
            <a:ext cx="4376456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Rectangle 64"/>
          <p:cNvSpPr/>
          <p:nvPr/>
        </p:nvSpPr>
        <p:spPr>
          <a:xfrm rot="16200000">
            <a:off x="-813242" y="3173816"/>
            <a:ext cx="2246646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Measure of inequality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0" name="Group 49"/>
          <p:cNvGrpSpPr/>
          <p:nvPr/>
        </p:nvGrpSpPr>
        <p:grpSpPr>
          <a:xfrm>
            <a:off x="7380312" y="3501008"/>
            <a:ext cx="1714291" cy="276999"/>
            <a:chOff x="7252652" y="3282771"/>
            <a:chExt cx="1714291" cy="276999"/>
          </a:xfrm>
          <a:solidFill>
            <a:schemeClr val="accent4"/>
          </a:solidFill>
        </p:grpSpPr>
        <p:sp>
          <p:nvSpPr>
            <p:cNvPr id="51" name="Rectangle 50"/>
            <p:cNvSpPr/>
            <p:nvPr/>
          </p:nvSpPr>
          <p:spPr>
            <a:xfrm>
              <a:off x="7351757" y="3282771"/>
              <a:ext cx="1615186" cy="276999"/>
            </a:xfrm>
            <a:prstGeom prst="rect">
              <a:avLst/>
            </a:prstGeom>
            <a:grpFill/>
          </p:spPr>
          <p:txBody>
            <a:bodyPr wrap="none" rIns="0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Private consumption</a:t>
              </a:r>
              <a:endParaRPr lang="en-A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2" name="Isosceles Triangle 51"/>
            <p:cNvSpPr/>
            <p:nvPr/>
          </p:nvSpPr>
          <p:spPr>
            <a:xfrm rot="16200000">
              <a:off x="7259025" y="3367773"/>
              <a:ext cx="111406" cy="12415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7380312" y="3861048"/>
            <a:ext cx="1655941" cy="276999"/>
            <a:chOff x="7252652" y="3282771"/>
            <a:chExt cx="1655941" cy="276999"/>
          </a:xfrm>
          <a:solidFill>
            <a:schemeClr val="accent6"/>
          </a:solidFill>
        </p:grpSpPr>
        <p:sp>
          <p:nvSpPr>
            <p:cNvPr id="58" name="Rectangle 57"/>
            <p:cNvSpPr/>
            <p:nvPr/>
          </p:nvSpPr>
          <p:spPr>
            <a:xfrm>
              <a:off x="7351757" y="3282771"/>
              <a:ext cx="1556836" cy="276999"/>
            </a:xfrm>
            <a:prstGeom prst="rect">
              <a:avLst/>
            </a:prstGeom>
            <a:grpFill/>
          </p:spPr>
          <p:txBody>
            <a:bodyPr wrap="none">
              <a:spAutoFit/>
            </a:bodyPr>
            <a:lstStyle/>
            <a:p>
              <a:r>
                <a:rPr lang="en-US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Final consumption</a:t>
              </a:r>
              <a:endParaRPr lang="en-AU" sz="1200" b="1" dirty="0">
                <a:solidFill>
                  <a:schemeClr val="bg1"/>
                </a:solidFill>
              </a:endParaRPr>
            </a:p>
          </p:txBody>
        </p:sp>
        <p:sp>
          <p:nvSpPr>
            <p:cNvPr id="59" name="Isosceles Triangle 58"/>
            <p:cNvSpPr/>
            <p:nvPr/>
          </p:nvSpPr>
          <p:spPr>
            <a:xfrm rot="16200000">
              <a:off x="7259025" y="3367773"/>
              <a:ext cx="111406" cy="124152"/>
            </a:xfrm>
            <a:prstGeom prst="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2" name="Freeform 1"/>
          <p:cNvSpPr/>
          <p:nvPr/>
        </p:nvSpPr>
        <p:spPr>
          <a:xfrm>
            <a:off x="2695575" y="3429000"/>
            <a:ext cx="4629150" cy="190500"/>
          </a:xfrm>
          <a:custGeom>
            <a:avLst/>
            <a:gdLst>
              <a:gd name="connsiteX0" fmla="*/ 0 w 4629150"/>
              <a:gd name="connsiteY0" fmla="*/ 190500 h 190500"/>
              <a:gd name="connsiteX1" fmla="*/ 1047750 w 4629150"/>
              <a:gd name="connsiteY1" fmla="*/ 142875 h 190500"/>
              <a:gd name="connsiteX2" fmla="*/ 2105025 w 4629150"/>
              <a:gd name="connsiteY2" fmla="*/ 133350 h 190500"/>
              <a:gd name="connsiteX3" fmla="*/ 3362325 w 4629150"/>
              <a:gd name="connsiteY3" fmla="*/ 47625 h 190500"/>
              <a:gd name="connsiteX4" fmla="*/ 4629150 w 4629150"/>
              <a:gd name="connsiteY4" fmla="*/ 0 h 190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29150" h="190500">
                <a:moveTo>
                  <a:pt x="0" y="190500"/>
                </a:moveTo>
                <a:lnTo>
                  <a:pt x="1047750" y="142875"/>
                </a:lnTo>
                <a:lnTo>
                  <a:pt x="2105025" y="133350"/>
                </a:lnTo>
                <a:lnTo>
                  <a:pt x="3362325" y="47625"/>
                </a:lnTo>
                <a:lnTo>
                  <a:pt x="4629150" y="0"/>
                </a:lnTo>
              </a:path>
            </a:pathLst>
          </a:custGeom>
          <a:noFill/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Freeform 2"/>
          <p:cNvSpPr/>
          <p:nvPr/>
        </p:nvSpPr>
        <p:spPr>
          <a:xfrm>
            <a:off x="2686050" y="3876675"/>
            <a:ext cx="4648200" cy="133350"/>
          </a:xfrm>
          <a:custGeom>
            <a:avLst/>
            <a:gdLst>
              <a:gd name="connsiteX0" fmla="*/ 0 w 4648200"/>
              <a:gd name="connsiteY0" fmla="*/ 95250 h 133350"/>
              <a:gd name="connsiteX1" fmla="*/ 1047750 w 4648200"/>
              <a:gd name="connsiteY1" fmla="*/ 133350 h 133350"/>
              <a:gd name="connsiteX2" fmla="*/ 2105025 w 4648200"/>
              <a:gd name="connsiteY2" fmla="*/ 104775 h 133350"/>
              <a:gd name="connsiteX3" fmla="*/ 3390900 w 4648200"/>
              <a:gd name="connsiteY3" fmla="*/ 28575 h 133350"/>
              <a:gd name="connsiteX4" fmla="*/ 4648200 w 4648200"/>
              <a:gd name="connsiteY4" fmla="*/ 0 h 133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8200" h="133350">
                <a:moveTo>
                  <a:pt x="0" y="95250"/>
                </a:moveTo>
                <a:lnTo>
                  <a:pt x="1047750" y="133350"/>
                </a:lnTo>
                <a:lnTo>
                  <a:pt x="2105025" y="104775"/>
                </a:lnTo>
                <a:lnTo>
                  <a:pt x="3390900" y="28575"/>
                </a:lnTo>
                <a:lnTo>
                  <a:pt x="4648200" y="0"/>
                </a:lnTo>
              </a:path>
            </a:pathLst>
          </a:custGeom>
          <a:noFill/>
          <a:ln w="381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4" name="Rectangle 63"/>
          <p:cNvSpPr/>
          <p:nvPr/>
        </p:nvSpPr>
        <p:spPr>
          <a:xfrm>
            <a:off x="1691680" y="3680006"/>
            <a:ext cx="2472152" cy="246221"/>
          </a:xfrm>
          <a:prstGeom prst="rect">
            <a:avLst/>
          </a:prstGeom>
          <a:solidFill>
            <a:schemeClr val="tx1"/>
          </a:solidFill>
        </p:spPr>
        <p:txBody>
          <a:bodyPr wrap="none">
            <a:spAutoFit/>
          </a:bodyPr>
          <a:lstStyle/>
          <a:p>
            <a:pPr algn="ctr"/>
            <a:r>
              <a:rPr lang="en-AU" sz="10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Equalising effect of in-kind transfers  </a:t>
            </a:r>
            <a:endParaRPr lang="en-AU" sz="1000" b="1" dirty="0">
              <a:solidFill>
                <a:schemeClr val="bg1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4067944" y="3711511"/>
            <a:ext cx="1" cy="176359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185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 rot="16200000">
            <a:off x="2996494" y="-612118"/>
            <a:ext cx="4482651" cy="7812360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461" name="Picture 46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2538" y="1134053"/>
            <a:ext cx="8716126" cy="4281249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56350"/>
            <a:ext cx="755576" cy="473920"/>
          </a:xfrm>
        </p:spPr>
        <p:txBody>
          <a:bodyPr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0" y="2"/>
            <a:ext cx="8676455" cy="701181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2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People tend to move income brackets through their life</a:t>
            </a:r>
            <a:endParaRPr lang="en-US" sz="22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475657" y="1192720"/>
            <a:ext cx="1821825" cy="639172"/>
            <a:chOff x="1475657" y="1390588"/>
            <a:chExt cx="1821825" cy="639172"/>
          </a:xfrm>
        </p:grpSpPr>
        <p:sp>
          <p:nvSpPr>
            <p:cNvPr id="466" name="Rectangle 465"/>
            <p:cNvSpPr/>
            <p:nvPr/>
          </p:nvSpPr>
          <p:spPr>
            <a:xfrm>
              <a:off x="1475657" y="1390588"/>
              <a:ext cx="1821825" cy="639172"/>
            </a:xfrm>
            <a:prstGeom prst="rect">
              <a:avLst/>
            </a:prstGeom>
            <a:solidFill>
              <a:srgbClr val="78A2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65" name="TextBox 464"/>
            <p:cNvSpPr txBox="1"/>
            <p:nvPr/>
          </p:nvSpPr>
          <p:spPr>
            <a:xfrm>
              <a:off x="1798245" y="1464320"/>
              <a:ext cx="124489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AU" sz="2400" b="1" dirty="0" smtClean="0">
                  <a:solidFill>
                    <a:schemeClr val="bg1"/>
                  </a:solidFill>
                </a:rPr>
                <a:t>Top 10%</a:t>
              </a:r>
              <a:endParaRPr lang="en-AU" sz="24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468" name="Rectangle 467"/>
          <p:cNvSpPr/>
          <p:nvPr/>
        </p:nvSpPr>
        <p:spPr>
          <a:xfrm>
            <a:off x="1475657" y="3121793"/>
            <a:ext cx="1821825" cy="63917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0" name="TextBox 469"/>
          <p:cNvSpPr txBox="1"/>
          <p:nvPr/>
        </p:nvSpPr>
        <p:spPr>
          <a:xfrm>
            <a:off x="1573344" y="3210545"/>
            <a:ext cx="169469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solidFill>
                  <a:schemeClr val="bg1"/>
                </a:solidFill>
              </a:rPr>
              <a:t>Middle 10%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471" name="Rectangle 470"/>
          <p:cNvSpPr/>
          <p:nvPr/>
        </p:nvSpPr>
        <p:spPr>
          <a:xfrm>
            <a:off x="1475657" y="4749297"/>
            <a:ext cx="1821825" cy="63917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73" name="TextBox 472"/>
          <p:cNvSpPr txBox="1"/>
          <p:nvPr/>
        </p:nvSpPr>
        <p:spPr>
          <a:xfrm>
            <a:off x="1545388" y="4815308"/>
            <a:ext cx="17506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solidFill>
                  <a:schemeClr val="bg1"/>
                </a:solidFill>
              </a:rPr>
              <a:t>Bottom 10%</a:t>
            </a:r>
            <a:endParaRPr lang="en-AU" sz="2400" b="1" dirty="0">
              <a:solidFill>
                <a:schemeClr val="bg1"/>
              </a:solidFill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0" y="6381328"/>
            <a:ext cx="8316418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Isosceles Triangle 19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354016" y="5637007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2000 - 01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7956376" y="5637007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2015 - 16</a:t>
            </a:r>
            <a:endParaRPr lang="en-AU" sz="1400" b="1" dirty="0">
              <a:solidFill>
                <a:schemeClr val="bg1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2555776" y="5790895"/>
            <a:ext cx="525658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368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56350"/>
            <a:ext cx="755576" cy="501650"/>
          </a:xfrm>
        </p:spPr>
        <p:txBody>
          <a:bodyPr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0" y="2"/>
            <a:ext cx="8676455" cy="701181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000" b="1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 mobility: Australia v </a:t>
            </a:r>
            <a:r>
              <a:rPr lang="en-US" sz="20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United States</a:t>
            </a:r>
            <a:endParaRPr lang="en-US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0" y="6381328"/>
            <a:ext cx="8316418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6" name="TextBox 25"/>
          <p:cNvSpPr txBox="1"/>
          <p:nvPr/>
        </p:nvSpPr>
        <p:spPr>
          <a:xfrm>
            <a:off x="7207633" y="6381328"/>
            <a:ext cx="1108785" cy="448942"/>
          </a:xfrm>
          <a:prstGeom prst="rect">
            <a:avLst/>
          </a:prstGeom>
          <a:solidFill>
            <a:srgbClr val="376FA8"/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Income</a:t>
            </a:r>
            <a:endParaRPr lang="en-US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 rot="16200000">
            <a:off x="4709818" y="1448972"/>
            <a:ext cx="4188857" cy="4320483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8" name="Rectangle 27"/>
          <p:cNvSpPr/>
          <p:nvPr/>
        </p:nvSpPr>
        <p:spPr>
          <a:xfrm rot="16200000">
            <a:off x="209912" y="1448972"/>
            <a:ext cx="4188857" cy="4320483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9541" y="1514784"/>
            <a:ext cx="3459493" cy="4259410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36" y="1514397"/>
            <a:ext cx="3445494" cy="4259797"/>
          </a:xfrm>
          <a:prstGeom prst="rect">
            <a:avLst/>
          </a:prstGeom>
        </p:spPr>
      </p:pic>
      <p:grpSp>
        <p:nvGrpSpPr>
          <p:cNvPr id="31" name="Group 30"/>
          <p:cNvGrpSpPr/>
          <p:nvPr/>
        </p:nvGrpSpPr>
        <p:grpSpPr>
          <a:xfrm>
            <a:off x="288114" y="1623573"/>
            <a:ext cx="1000248" cy="767702"/>
            <a:chOff x="323527" y="1390588"/>
            <a:chExt cx="1821824" cy="767702"/>
          </a:xfrm>
        </p:grpSpPr>
        <p:sp>
          <p:nvSpPr>
            <p:cNvPr id="32" name="Rectangle 31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rgbClr val="78A2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99846" y="1454671"/>
              <a:ext cx="10691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>
                  <a:solidFill>
                    <a:schemeClr val="bg1"/>
                  </a:solidFill>
                </a:rPr>
                <a:t>Top</a:t>
              </a:r>
              <a:br>
                <a:rPr lang="en-AU" b="1" dirty="0" smtClean="0">
                  <a:solidFill>
                    <a:schemeClr val="bg1"/>
                  </a:solidFill>
                </a:rPr>
              </a:br>
              <a:r>
                <a:rPr lang="en-AU" b="1" dirty="0" smtClean="0">
                  <a:solidFill>
                    <a:schemeClr val="bg1"/>
                  </a:solidFill>
                </a:rPr>
                <a:t>20%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4" name="Rectangle 33"/>
          <p:cNvSpPr/>
          <p:nvPr/>
        </p:nvSpPr>
        <p:spPr>
          <a:xfrm>
            <a:off x="0" y="6381328"/>
            <a:ext cx="8316418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grpSp>
        <p:nvGrpSpPr>
          <p:cNvPr id="35" name="Group 34"/>
          <p:cNvGrpSpPr/>
          <p:nvPr/>
        </p:nvGrpSpPr>
        <p:grpSpPr>
          <a:xfrm>
            <a:off x="5866902" y="911414"/>
            <a:ext cx="1659429" cy="469054"/>
            <a:chOff x="6539396" y="1465389"/>
            <a:chExt cx="1659429" cy="469054"/>
          </a:xfrm>
        </p:grpSpPr>
        <p:sp>
          <p:nvSpPr>
            <p:cNvPr id="36" name="Isosceles Triangle 35"/>
            <p:cNvSpPr/>
            <p:nvPr/>
          </p:nvSpPr>
          <p:spPr>
            <a:xfrm rot="10800000">
              <a:off x="7294419" y="1780751"/>
              <a:ext cx="178282" cy="153692"/>
            </a:xfrm>
            <a:prstGeom prst="triangl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37" name="Rectangle 36"/>
            <p:cNvSpPr/>
            <p:nvPr/>
          </p:nvSpPr>
          <p:spPr>
            <a:xfrm>
              <a:off x="6539396" y="1465389"/>
              <a:ext cx="1659429" cy="369332"/>
            </a:xfrm>
            <a:prstGeom prst="rect">
              <a:avLst/>
            </a:prstGeom>
            <a:solidFill>
              <a:schemeClr val="accent6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United States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1692381" y="908720"/>
            <a:ext cx="1179560" cy="474443"/>
            <a:chOff x="1448334" y="1460000"/>
            <a:chExt cx="1179560" cy="474443"/>
          </a:xfrm>
        </p:grpSpPr>
        <p:sp>
          <p:nvSpPr>
            <p:cNvPr id="39" name="Isosceles Triangle 38"/>
            <p:cNvSpPr/>
            <p:nvPr/>
          </p:nvSpPr>
          <p:spPr>
            <a:xfrm rot="10800000">
              <a:off x="1945251" y="1780751"/>
              <a:ext cx="178282" cy="15369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sp>
          <p:nvSpPr>
            <p:cNvPr id="40" name="Rectangle 39"/>
            <p:cNvSpPr/>
            <p:nvPr/>
          </p:nvSpPr>
          <p:spPr>
            <a:xfrm>
              <a:off x="1448334" y="1465389"/>
              <a:ext cx="1172116" cy="369332"/>
            </a:xfrm>
            <a:prstGeom prst="rect">
              <a:avLst/>
            </a:prstGeom>
            <a:solidFill>
              <a:schemeClr val="accent4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Australia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  <p:sp>
          <p:nvSpPr>
            <p:cNvPr id="41" name="Isosceles Triangle 40"/>
            <p:cNvSpPr/>
            <p:nvPr/>
          </p:nvSpPr>
          <p:spPr>
            <a:xfrm rot="16200000">
              <a:off x="1850754" y="1057580"/>
              <a:ext cx="374719" cy="1179560"/>
            </a:xfrm>
            <a:prstGeom prst="triangle">
              <a:avLst>
                <a:gd name="adj" fmla="val 441"/>
              </a:avLst>
            </a:prstGeom>
            <a:solidFill>
              <a:srgbClr val="000000">
                <a:alpha val="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288114" y="3183363"/>
            <a:ext cx="1000248" cy="767702"/>
            <a:chOff x="323527" y="1390588"/>
            <a:chExt cx="1821824" cy="767702"/>
          </a:xfrm>
        </p:grpSpPr>
        <p:sp>
          <p:nvSpPr>
            <p:cNvPr id="43" name="Rectangle 42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450216" y="1451273"/>
              <a:ext cx="15684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>
                  <a:solidFill>
                    <a:schemeClr val="bg1"/>
                  </a:solidFill>
                </a:rPr>
                <a:t>Middle</a:t>
              </a:r>
              <a:br>
                <a:rPr lang="en-AU" b="1" dirty="0" smtClean="0">
                  <a:solidFill>
                    <a:schemeClr val="bg1"/>
                  </a:solidFill>
                </a:rPr>
              </a:br>
              <a:r>
                <a:rPr lang="en-AU" b="1" dirty="0" smtClean="0">
                  <a:solidFill>
                    <a:schemeClr val="bg1"/>
                  </a:solidFill>
                </a:rPr>
                <a:t>20%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88114" y="4767539"/>
            <a:ext cx="1000248" cy="767702"/>
            <a:chOff x="323527" y="1390588"/>
            <a:chExt cx="1821824" cy="767702"/>
          </a:xfrm>
        </p:grpSpPr>
        <p:sp>
          <p:nvSpPr>
            <p:cNvPr id="46" name="Rectangle 45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410918" y="1451273"/>
              <a:ext cx="16470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/>
                <a:t>Bottom</a:t>
              </a:r>
              <a:br>
                <a:rPr lang="en-AU" b="1" dirty="0" smtClean="0"/>
              </a:br>
              <a:r>
                <a:rPr lang="en-AU" b="1" dirty="0" smtClean="0"/>
                <a:t>20%</a:t>
              </a:r>
              <a:endParaRPr lang="en-AU" b="1" dirty="0"/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4764339" y="1623573"/>
            <a:ext cx="1000248" cy="767702"/>
            <a:chOff x="323527" y="1390588"/>
            <a:chExt cx="1821824" cy="767702"/>
          </a:xfrm>
        </p:grpSpPr>
        <p:sp>
          <p:nvSpPr>
            <p:cNvPr id="49" name="Rectangle 48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rgbClr val="78A22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99846" y="1454671"/>
              <a:ext cx="1069182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>
                  <a:solidFill>
                    <a:schemeClr val="bg1"/>
                  </a:solidFill>
                </a:rPr>
                <a:t>Top</a:t>
              </a:r>
              <a:br>
                <a:rPr lang="en-AU" b="1" dirty="0" smtClean="0">
                  <a:solidFill>
                    <a:schemeClr val="bg1"/>
                  </a:solidFill>
                </a:rPr>
              </a:br>
              <a:r>
                <a:rPr lang="en-AU" b="1" dirty="0" smtClean="0">
                  <a:solidFill>
                    <a:schemeClr val="bg1"/>
                  </a:solidFill>
                </a:rPr>
                <a:t>20%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4764339" y="3183363"/>
            <a:ext cx="1000248" cy="767702"/>
            <a:chOff x="323527" y="1390588"/>
            <a:chExt cx="1821824" cy="767702"/>
          </a:xfrm>
        </p:grpSpPr>
        <p:sp>
          <p:nvSpPr>
            <p:cNvPr id="52" name="Rectangle 51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450216" y="1451273"/>
              <a:ext cx="15684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>
                  <a:solidFill>
                    <a:schemeClr val="bg1"/>
                  </a:solidFill>
                </a:rPr>
                <a:t>Middle</a:t>
              </a:r>
              <a:br>
                <a:rPr lang="en-AU" b="1" dirty="0" smtClean="0">
                  <a:solidFill>
                    <a:schemeClr val="bg1"/>
                  </a:solidFill>
                </a:rPr>
              </a:br>
              <a:r>
                <a:rPr lang="en-AU" b="1" dirty="0" smtClean="0">
                  <a:solidFill>
                    <a:schemeClr val="bg1"/>
                  </a:solidFill>
                </a:rPr>
                <a:t>20%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4764339" y="4767539"/>
            <a:ext cx="1000248" cy="767702"/>
            <a:chOff x="323527" y="1390588"/>
            <a:chExt cx="1821824" cy="767702"/>
          </a:xfrm>
        </p:grpSpPr>
        <p:sp>
          <p:nvSpPr>
            <p:cNvPr id="55" name="Rectangle 54"/>
            <p:cNvSpPr/>
            <p:nvPr/>
          </p:nvSpPr>
          <p:spPr>
            <a:xfrm>
              <a:off x="323527" y="1390588"/>
              <a:ext cx="1821824" cy="767702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10918" y="1451273"/>
              <a:ext cx="1647044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AU" b="1" dirty="0" smtClean="0"/>
                <a:t>Bottom</a:t>
              </a:r>
              <a:br>
                <a:rPr lang="en-AU" b="1" dirty="0" smtClean="0"/>
              </a:br>
              <a:r>
                <a:rPr lang="en-AU" b="1" dirty="0" smtClean="0"/>
                <a:t>20%</a:t>
              </a:r>
              <a:endParaRPr lang="en-AU" b="1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519978" y="1623573"/>
            <a:ext cx="800584" cy="338554"/>
            <a:chOff x="-139850" y="2682815"/>
            <a:chExt cx="800584" cy="338554"/>
          </a:xfrm>
        </p:grpSpPr>
        <p:sp>
          <p:nvSpPr>
            <p:cNvPr id="58" name="Rectangle 57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38%</a:t>
              </a:r>
              <a:endParaRPr lang="en-AU" sz="1600" dirty="0"/>
            </a:p>
          </p:txBody>
        </p:sp>
        <p:sp>
          <p:nvSpPr>
            <p:cNvPr id="59" name="Isosceles Triangle 58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519978" y="3397936"/>
            <a:ext cx="800584" cy="338554"/>
            <a:chOff x="-139850" y="2682815"/>
            <a:chExt cx="800584" cy="338554"/>
          </a:xfrm>
        </p:grpSpPr>
        <p:sp>
          <p:nvSpPr>
            <p:cNvPr id="61" name="Rectangle 60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21%</a:t>
              </a:r>
              <a:endParaRPr lang="en-AU" sz="1600" dirty="0"/>
            </a:p>
          </p:txBody>
        </p:sp>
        <p:sp>
          <p:nvSpPr>
            <p:cNvPr id="62" name="Isosceles Triangle 61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3" name="Group 62"/>
          <p:cNvGrpSpPr/>
          <p:nvPr/>
        </p:nvGrpSpPr>
        <p:grpSpPr>
          <a:xfrm>
            <a:off x="3519978" y="5196687"/>
            <a:ext cx="800584" cy="338554"/>
            <a:chOff x="-139850" y="2682815"/>
            <a:chExt cx="800584" cy="338554"/>
          </a:xfrm>
        </p:grpSpPr>
        <p:sp>
          <p:nvSpPr>
            <p:cNvPr id="64" name="Rectangle 63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43%</a:t>
              </a:r>
              <a:endParaRPr lang="en-AU" sz="1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5" name="Isosceles Triangle 64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8053373" y="1623573"/>
            <a:ext cx="800584" cy="338554"/>
            <a:chOff x="-139850" y="2682815"/>
            <a:chExt cx="800584" cy="338554"/>
          </a:xfrm>
        </p:grpSpPr>
        <p:sp>
          <p:nvSpPr>
            <p:cNvPr id="67" name="Rectangle 66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53%</a:t>
              </a:r>
              <a:endParaRPr lang="en-AU" sz="1600" dirty="0"/>
            </a:p>
          </p:txBody>
        </p:sp>
        <p:sp>
          <p:nvSpPr>
            <p:cNvPr id="68" name="Isosceles Triangle 67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9" name="Group 68"/>
          <p:cNvGrpSpPr/>
          <p:nvPr/>
        </p:nvGrpSpPr>
        <p:grpSpPr>
          <a:xfrm>
            <a:off x="8053373" y="3397936"/>
            <a:ext cx="800584" cy="338554"/>
            <a:chOff x="-139850" y="2682815"/>
            <a:chExt cx="800584" cy="338554"/>
          </a:xfrm>
        </p:grpSpPr>
        <p:sp>
          <p:nvSpPr>
            <p:cNvPr id="70" name="Rectangle 69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tx2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27%</a:t>
              </a:r>
              <a:endParaRPr lang="en-AU" sz="1600" dirty="0"/>
            </a:p>
          </p:txBody>
        </p:sp>
        <p:sp>
          <p:nvSpPr>
            <p:cNvPr id="71" name="Isosceles Triangle 70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2" name="Group 71"/>
          <p:cNvGrpSpPr/>
          <p:nvPr/>
        </p:nvGrpSpPr>
        <p:grpSpPr>
          <a:xfrm>
            <a:off x="8053373" y="5196687"/>
            <a:ext cx="800584" cy="338554"/>
            <a:chOff x="-139850" y="2682815"/>
            <a:chExt cx="800584" cy="338554"/>
          </a:xfrm>
        </p:grpSpPr>
        <p:sp>
          <p:nvSpPr>
            <p:cNvPr id="73" name="Rectangle 72"/>
            <p:cNvSpPr/>
            <p:nvPr/>
          </p:nvSpPr>
          <p:spPr>
            <a:xfrm>
              <a:off x="-46411" y="2682815"/>
              <a:ext cx="707145" cy="33855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600" b="1" dirty="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51%</a:t>
              </a:r>
              <a:endParaRPr lang="en-AU" sz="1600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74" name="Isosceles Triangle 73"/>
            <p:cNvSpPr/>
            <p:nvPr/>
          </p:nvSpPr>
          <p:spPr>
            <a:xfrm rot="16200000">
              <a:off x="-133477" y="2790016"/>
              <a:ext cx="111406" cy="12415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75" name="Rectangle 74"/>
          <p:cNvSpPr/>
          <p:nvPr/>
        </p:nvSpPr>
        <p:spPr>
          <a:xfrm>
            <a:off x="4644004" y="5834875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1998 - 99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897813" y="5834875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2012 - 13</a:t>
            </a:r>
            <a:endParaRPr lang="en-AU" sz="1400" b="1" dirty="0">
              <a:solidFill>
                <a:schemeClr val="bg1"/>
              </a:solidFill>
            </a:endParaRPr>
          </a:p>
        </p:txBody>
      </p:sp>
      <p:cxnSp>
        <p:nvCxnSpPr>
          <p:cNvPr id="77" name="Straight Arrow Connector 76"/>
          <p:cNvCxnSpPr/>
          <p:nvPr/>
        </p:nvCxnSpPr>
        <p:spPr>
          <a:xfrm>
            <a:off x="5788268" y="5988763"/>
            <a:ext cx="198749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144098" y="5834875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2000 - 01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3397907" y="5834875"/>
            <a:ext cx="1066675" cy="307777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pPr algn="ctr"/>
            <a:r>
              <a:rPr lang="en-AU" sz="1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2014 - 15</a:t>
            </a:r>
            <a:endParaRPr lang="en-AU" sz="1400" b="1" dirty="0">
              <a:solidFill>
                <a:schemeClr val="bg1"/>
              </a:solidFill>
            </a:endParaRPr>
          </a:p>
        </p:txBody>
      </p:sp>
      <p:cxnSp>
        <p:nvCxnSpPr>
          <p:cNvPr id="80" name="Straight Arrow Connector 79"/>
          <p:cNvCxnSpPr/>
          <p:nvPr/>
        </p:nvCxnSpPr>
        <p:spPr>
          <a:xfrm>
            <a:off x="1288362" y="5988763"/>
            <a:ext cx="1987494" cy="0"/>
          </a:xfrm>
          <a:prstGeom prst="straightConnector1">
            <a:avLst/>
          </a:prstGeom>
          <a:ln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Isosceles Triangle 80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3889503" y="6381328"/>
            <a:ext cx="4426916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9936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040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Rectangle 83"/>
          <p:cNvSpPr/>
          <p:nvPr/>
        </p:nvSpPr>
        <p:spPr>
          <a:xfrm rot="16200000">
            <a:off x="1123959" y="2178388"/>
            <a:ext cx="2551247" cy="2849482"/>
          </a:xfrm>
          <a:prstGeom prst="rect">
            <a:avLst/>
          </a:prstGeom>
          <a:solidFill>
            <a:srgbClr val="000000">
              <a:alpha val="2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5"/>
          <p:cNvSpPr>
            <a:spLocks/>
          </p:cNvSpPr>
          <p:nvPr/>
        </p:nvSpPr>
        <p:spPr bwMode="auto">
          <a:xfrm>
            <a:off x="1077363" y="2629779"/>
            <a:ext cx="2374900" cy="890790"/>
          </a:xfrm>
          <a:custGeom>
            <a:avLst/>
            <a:gdLst>
              <a:gd name="T0" fmla="*/ 0 w 1496"/>
              <a:gd name="T1" fmla="*/ 778 h 778"/>
              <a:gd name="T2" fmla="*/ 310 w 1496"/>
              <a:gd name="T3" fmla="*/ 778 h 778"/>
              <a:gd name="T4" fmla="*/ 605 w 1496"/>
              <a:gd name="T5" fmla="*/ 635 h 778"/>
              <a:gd name="T6" fmla="*/ 901 w 1496"/>
              <a:gd name="T7" fmla="*/ 432 h 778"/>
              <a:gd name="T8" fmla="*/ 1205 w 1496"/>
              <a:gd name="T9" fmla="*/ 122 h 778"/>
              <a:gd name="T10" fmla="*/ 1496 w 1496"/>
              <a:gd name="T11" fmla="*/ 0 h 77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</a:cxnLst>
            <a:rect l="0" t="0" r="r" b="b"/>
            <a:pathLst>
              <a:path w="1496" h="778">
                <a:moveTo>
                  <a:pt x="0" y="778"/>
                </a:moveTo>
                <a:lnTo>
                  <a:pt x="310" y="778"/>
                </a:lnTo>
                <a:lnTo>
                  <a:pt x="605" y="635"/>
                </a:lnTo>
                <a:lnTo>
                  <a:pt x="901" y="432"/>
                </a:lnTo>
                <a:lnTo>
                  <a:pt x="1205" y="122"/>
                </a:lnTo>
                <a:lnTo>
                  <a:pt x="1496" y="0"/>
                </a:lnTo>
              </a:path>
            </a:pathLst>
          </a:custGeom>
          <a:noFill/>
          <a:ln w="38100" cap="flat">
            <a:solidFill>
              <a:srgbClr val="66BCDB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cxnSp>
        <p:nvCxnSpPr>
          <p:cNvPr id="68" name="Straight Connector 67"/>
          <p:cNvCxnSpPr/>
          <p:nvPr/>
        </p:nvCxnSpPr>
        <p:spPr>
          <a:xfrm>
            <a:off x="990659" y="4878754"/>
            <a:ext cx="283365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>
            <a:off x="1015838" y="3603131"/>
            <a:ext cx="2780997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>
            <a:off x="1015838" y="2327507"/>
            <a:ext cx="2780997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388424" y="6356350"/>
            <a:ext cx="755576" cy="501650"/>
          </a:xfrm>
        </p:spPr>
        <p:txBody>
          <a:bodyPr/>
          <a:lstStyle/>
          <a:p>
            <a:pPr algn="ctr"/>
            <a:r>
              <a:rPr lang="en-AU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en-AU" sz="15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Isosceles Triangle 22"/>
          <p:cNvSpPr/>
          <p:nvPr/>
        </p:nvSpPr>
        <p:spPr>
          <a:xfrm rot="5400000">
            <a:off x="303955" y="211979"/>
            <a:ext cx="283800" cy="244655"/>
          </a:xfrm>
          <a:prstGeom prst="triangle">
            <a:avLst/>
          </a:prstGeom>
          <a:solidFill>
            <a:srgbClr val="376FA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sp>
        <p:nvSpPr>
          <p:cNvPr id="474" name="Rectangle 473"/>
          <p:cNvSpPr/>
          <p:nvPr/>
        </p:nvSpPr>
        <p:spPr>
          <a:xfrm>
            <a:off x="0" y="6381328"/>
            <a:ext cx="8316418" cy="47667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5" name="TextBox 24"/>
          <p:cNvSpPr txBox="1"/>
          <p:nvPr/>
        </p:nvSpPr>
        <p:spPr>
          <a:xfrm>
            <a:off x="-1" y="0"/>
            <a:ext cx="8397911" cy="1111550"/>
          </a:xfrm>
          <a:prstGeom prst="rect">
            <a:avLst/>
          </a:prstGeom>
          <a:solidFill>
            <a:schemeClr val="tx1"/>
          </a:solidFill>
        </p:spPr>
        <p:txBody>
          <a:bodyPr wrap="square" lIns="900000" tIns="144000" rIns="360000" bIns="144000" rtlCol="0">
            <a:spAutoFit/>
          </a:bodyPr>
          <a:lstStyle/>
          <a:p>
            <a:pPr>
              <a:lnSpc>
                <a:spcPts val="3200"/>
              </a:lnSpc>
            </a:pPr>
            <a:r>
              <a:rPr lang="en-US" sz="24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27 years of continuous growth but unchanged poverty rate</a:t>
            </a:r>
            <a:endParaRPr lang="en-US" sz="24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Isosceles Triangle 21"/>
          <p:cNvSpPr/>
          <p:nvPr/>
        </p:nvSpPr>
        <p:spPr>
          <a:xfrm rot="5400000">
            <a:off x="303954" y="211981"/>
            <a:ext cx="283800" cy="244655"/>
          </a:xfrm>
          <a:prstGeom prst="triangle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>
              <a:solidFill>
                <a:prstClr val="white"/>
              </a:solidFill>
            </a:endParaRPr>
          </a:p>
        </p:txBody>
      </p:sp>
      <p:grpSp>
        <p:nvGrpSpPr>
          <p:cNvPr id="17" name="Group 16"/>
          <p:cNvGrpSpPr/>
          <p:nvPr/>
        </p:nvGrpSpPr>
        <p:grpSpPr>
          <a:xfrm>
            <a:off x="1000506" y="5134612"/>
            <a:ext cx="2818386" cy="307777"/>
            <a:chOff x="1000506" y="5103078"/>
            <a:chExt cx="2818386" cy="307777"/>
          </a:xfrm>
        </p:grpSpPr>
        <p:sp>
          <p:nvSpPr>
            <p:cNvPr id="44" name="Rectangle 43"/>
            <p:cNvSpPr/>
            <p:nvPr/>
          </p:nvSpPr>
          <p:spPr>
            <a:xfrm>
              <a:off x="1000506" y="5103078"/>
              <a:ext cx="720080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1989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5" name="Rectangle 44"/>
            <p:cNvSpPr/>
            <p:nvPr/>
          </p:nvSpPr>
          <p:spPr>
            <a:xfrm>
              <a:off x="3168927" y="5103078"/>
              <a:ext cx="649965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>
            <a:xfrm>
              <a:off x="1850740" y="5254481"/>
              <a:ext cx="1162529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4" name="Group 453"/>
          <p:cNvGrpSpPr/>
          <p:nvPr/>
        </p:nvGrpSpPr>
        <p:grpSpPr>
          <a:xfrm>
            <a:off x="5277173" y="5134706"/>
            <a:ext cx="2924134" cy="307777"/>
            <a:chOff x="5342872" y="5898128"/>
            <a:chExt cx="2924134" cy="307777"/>
          </a:xfrm>
        </p:grpSpPr>
        <p:sp>
          <p:nvSpPr>
            <p:cNvPr id="47" name="Rectangle 46"/>
            <p:cNvSpPr/>
            <p:nvPr/>
          </p:nvSpPr>
          <p:spPr>
            <a:xfrm>
              <a:off x="5342872" y="5898128"/>
              <a:ext cx="720080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1989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sp>
          <p:nvSpPr>
            <p:cNvPr id="48" name="Rectangle 47"/>
            <p:cNvSpPr/>
            <p:nvPr/>
          </p:nvSpPr>
          <p:spPr>
            <a:xfrm>
              <a:off x="7617041" y="5898128"/>
              <a:ext cx="649965" cy="307777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2016</a:t>
              </a:r>
              <a:endParaRPr lang="en-AU" sz="1400" b="1" dirty="0">
                <a:solidFill>
                  <a:schemeClr val="bg1"/>
                </a:solidFill>
              </a:endParaRPr>
            </a:p>
          </p:txBody>
        </p:sp>
        <p:cxnSp>
          <p:nvCxnSpPr>
            <p:cNvPr id="49" name="Straight Arrow Connector 48"/>
            <p:cNvCxnSpPr/>
            <p:nvPr/>
          </p:nvCxnSpPr>
          <p:spPr>
            <a:xfrm>
              <a:off x="6197477" y="6049531"/>
              <a:ext cx="1305634" cy="0"/>
            </a:xfrm>
            <a:prstGeom prst="straightConnector1">
              <a:avLst/>
            </a:prstGeom>
            <a:ln>
              <a:solidFill>
                <a:schemeClr val="bg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5308006" y="2313725"/>
            <a:ext cx="2849482" cy="2565030"/>
            <a:chOff x="5554922" y="2071364"/>
            <a:chExt cx="2849482" cy="3555496"/>
          </a:xfrm>
        </p:grpSpPr>
        <p:sp>
          <p:nvSpPr>
            <p:cNvPr id="86" name="Rectangle 85"/>
            <p:cNvSpPr/>
            <p:nvPr/>
          </p:nvSpPr>
          <p:spPr>
            <a:xfrm rot="16200000">
              <a:off x="5201915" y="2424371"/>
              <a:ext cx="3555496" cy="2849482"/>
            </a:xfrm>
            <a:prstGeom prst="rect">
              <a:avLst/>
            </a:prstGeom>
            <a:solidFill>
              <a:srgbClr val="000000">
                <a:alpha val="25098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  <p:cxnSp>
          <p:nvCxnSpPr>
            <p:cNvPr id="87" name="Straight Connector 86"/>
            <p:cNvCxnSpPr/>
            <p:nvPr/>
          </p:nvCxnSpPr>
          <p:spPr>
            <a:xfrm>
              <a:off x="5563985" y="5608653"/>
              <a:ext cx="2833659" cy="0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>
              <a:off x="5589164" y="3880386"/>
              <a:ext cx="2780997" cy="0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>
              <a:off x="5589164" y="2071365"/>
              <a:ext cx="2780997" cy="0"/>
            </a:xfrm>
            <a:prstGeom prst="line">
              <a:avLst/>
            </a:prstGeom>
            <a:ln w="19050">
              <a:solidFill>
                <a:schemeClr val="bg1">
                  <a:lumMod val="85000"/>
                </a:schemeClr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Group 74"/>
          <p:cNvGrpSpPr/>
          <p:nvPr/>
        </p:nvGrpSpPr>
        <p:grpSpPr>
          <a:xfrm>
            <a:off x="4547602" y="2170605"/>
            <a:ext cx="744583" cy="276999"/>
            <a:chOff x="59282" y="2682815"/>
            <a:chExt cx="744583" cy="276999"/>
          </a:xfrm>
        </p:grpSpPr>
        <p:sp>
          <p:nvSpPr>
            <p:cNvPr id="76" name="Rectangle 75"/>
            <p:cNvSpPr/>
            <p:nvPr/>
          </p:nvSpPr>
          <p:spPr>
            <a:xfrm>
              <a:off x="59282" y="2682815"/>
              <a:ext cx="673459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40%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77" name="Isosceles Triangle 76"/>
            <p:cNvSpPr/>
            <p:nvPr/>
          </p:nvSpPr>
          <p:spPr>
            <a:xfrm rot="5400000">
              <a:off x="686086" y="2759151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4547602" y="3480303"/>
            <a:ext cx="744583" cy="276999"/>
            <a:chOff x="59282" y="2728389"/>
            <a:chExt cx="744583" cy="276999"/>
          </a:xfrm>
        </p:grpSpPr>
        <p:sp>
          <p:nvSpPr>
            <p:cNvPr id="79" name="Rectangle 78"/>
            <p:cNvSpPr/>
            <p:nvPr/>
          </p:nvSpPr>
          <p:spPr>
            <a:xfrm>
              <a:off x="59282" y="2728389"/>
              <a:ext cx="673459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20%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80" name="Isosceles Triangle 79"/>
            <p:cNvSpPr/>
            <p:nvPr/>
          </p:nvSpPr>
          <p:spPr>
            <a:xfrm rot="5400000">
              <a:off x="686086" y="2805918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4547602" y="4727386"/>
            <a:ext cx="744583" cy="276999"/>
            <a:chOff x="59282" y="2759569"/>
            <a:chExt cx="744583" cy="276999"/>
          </a:xfrm>
        </p:grpSpPr>
        <p:sp>
          <p:nvSpPr>
            <p:cNvPr id="82" name="Rectangle 81"/>
            <p:cNvSpPr/>
            <p:nvPr/>
          </p:nvSpPr>
          <p:spPr>
            <a:xfrm>
              <a:off x="59282" y="2759569"/>
              <a:ext cx="673459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0</a:t>
              </a:r>
              <a:r>
                <a:rPr lang="en-AU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%</a:t>
              </a:r>
              <a:endParaRPr lang="en-AU" sz="1200" dirty="0">
                <a:solidFill>
                  <a:schemeClr val="bg1"/>
                </a:solidFill>
              </a:endParaRPr>
            </a:p>
          </p:txBody>
        </p:sp>
        <p:sp>
          <p:nvSpPr>
            <p:cNvPr id="83" name="Isosceles Triangle 82"/>
            <p:cNvSpPr/>
            <p:nvPr/>
          </p:nvSpPr>
          <p:spPr>
            <a:xfrm rot="5400000">
              <a:off x="686086" y="2832894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210613" y="2158230"/>
            <a:ext cx="689571" cy="276999"/>
            <a:chOff x="114294" y="2682815"/>
            <a:chExt cx="689571" cy="276999"/>
          </a:xfrm>
        </p:grpSpPr>
        <p:sp>
          <p:nvSpPr>
            <p:cNvPr id="57" name="Rectangle 56"/>
            <p:cNvSpPr/>
            <p:nvPr/>
          </p:nvSpPr>
          <p:spPr>
            <a:xfrm>
              <a:off x="114294" y="2682815"/>
              <a:ext cx="618448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$1000</a:t>
              </a:r>
              <a:endParaRPr lang="en-AU" sz="1200" dirty="0"/>
            </a:p>
          </p:txBody>
        </p:sp>
        <p:sp>
          <p:nvSpPr>
            <p:cNvPr id="58" name="Isosceles Triangle 57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210613" y="4709476"/>
            <a:ext cx="689571" cy="276999"/>
            <a:chOff x="114294" y="2682815"/>
            <a:chExt cx="689571" cy="276999"/>
          </a:xfrm>
        </p:grpSpPr>
        <p:sp>
          <p:nvSpPr>
            <p:cNvPr id="60" name="Rectangle 59"/>
            <p:cNvSpPr/>
            <p:nvPr/>
          </p:nvSpPr>
          <p:spPr>
            <a:xfrm>
              <a:off x="114294" y="2682815"/>
              <a:ext cx="618448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$0</a:t>
              </a:r>
              <a:endParaRPr lang="en-AU" sz="1200" dirty="0"/>
            </a:p>
          </p:txBody>
        </p:sp>
        <p:sp>
          <p:nvSpPr>
            <p:cNvPr id="61" name="Isosceles Triangle 60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2" name="Group 61"/>
          <p:cNvGrpSpPr/>
          <p:nvPr/>
        </p:nvGrpSpPr>
        <p:grpSpPr>
          <a:xfrm>
            <a:off x="210613" y="3440176"/>
            <a:ext cx="689571" cy="276999"/>
            <a:chOff x="114294" y="2682815"/>
            <a:chExt cx="689571" cy="276999"/>
          </a:xfrm>
        </p:grpSpPr>
        <p:sp>
          <p:nvSpPr>
            <p:cNvPr id="63" name="Rectangle 62"/>
            <p:cNvSpPr/>
            <p:nvPr/>
          </p:nvSpPr>
          <p:spPr>
            <a:xfrm>
              <a:off x="114294" y="2682815"/>
              <a:ext cx="618448" cy="276999"/>
            </a:xfrm>
            <a:prstGeom prst="rect">
              <a:avLst/>
            </a:prstGeom>
            <a:solidFill>
              <a:schemeClr val="tx1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2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$500</a:t>
              </a:r>
              <a:endParaRPr lang="en-AU" sz="1200" dirty="0"/>
            </a:p>
          </p:txBody>
        </p:sp>
        <p:sp>
          <p:nvSpPr>
            <p:cNvPr id="64" name="Isosceles Triangle 63"/>
            <p:cNvSpPr/>
            <p:nvPr/>
          </p:nvSpPr>
          <p:spPr>
            <a:xfrm rot="5400000">
              <a:off x="686086" y="2790016"/>
              <a:ext cx="111406" cy="124152"/>
            </a:xfrm>
            <a:prstGeom prst="triangl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67" name="Group 66"/>
          <p:cNvGrpSpPr/>
          <p:nvPr/>
        </p:nvGrpSpPr>
        <p:grpSpPr>
          <a:xfrm>
            <a:off x="3513550" y="2473356"/>
            <a:ext cx="809441" cy="307777"/>
            <a:chOff x="-106433" y="2691133"/>
            <a:chExt cx="809441" cy="307777"/>
          </a:xfrm>
        </p:grpSpPr>
        <p:sp>
          <p:nvSpPr>
            <p:cNvPr id="69" name="Rectangle 68"/>
            <p:cNvSpPr/>
            <p:nvPr/>
          </p:nvSpPr>
          <p:spPr>
            <a:xfrm>
              <a:off x="12995" y="2691133"/>
              <a:ext cx="690013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>
              <a:spAutoFit/>
            </a:bodyPr>
            <a:lstStyle/>
            <a:p>
              <a:pPr algn="ctr"/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$860</a:t>
              </a:r>
              <a:endParaRPr lang="en-AU" sz="1400" dirty="0"/>
            </a:p>
          </p:txBody>
        </p:sp>
        <p:sp>
          <p:nvSpPr>
            <p:cNvPr id="71" name="Isosceles Triangle 70"/>
            <p:cNvSpPr/>
            <p:nvPr/>
          </p:nvSpPr>
          <p:spPr>
            <a:xfrm rot="16200000">
              <a:off x="-100060" y="2778597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7719756" y="4089504"/>
            <a:ext cx="1172724" cy="523220"/>
            <a:chOff x="163107" y="2586991"/>
            <a:chExt cx="1172724" cy="523220"/>
          </a:xfrm>
        </p:grpSpPr>
        <p:sp>
          <p:nvSpPr>
            <p:cNvPr id="54" name="Rectangle 53"/>
            <p:cNvSpPr/>
            <p:nvPr/>
          </p:nvSpPr>
          <p:spPr>
            <a:xfrm>
              <a:off x="261235" y="2586991"/>
              <a:ext cx="1074596" cy="523220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>
              <a:spAutoFit/>
            </a:bodyPr>
            <a:lstStyle/>
            <a:p>
              <a:r>
                <a:rPr lang="en-AU" sz="1400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2.2 million people</a:t>
              </a:r>
              <a:endParaRPr lang="en-AU" sz="1400" dirty="0">
                <a:solidFill>
                  <a:schemeClr val="bg1"/>
                </a:solidFill>
              </a:endParaRPr>
            </a:p>
          </p:txBody>
        </p:sp>
        <p:sp>
          <p:nvSpPr>
            <p:cNvPr id="55" name="Isosceles Triangle 54"/>
            <p:cNvSpPr/>
            <p:nvPr/>
          </p:nvSpPr>
          <p:spPr>
            <a:xfrm rot="16200000">
              <a:off x="169480" y="2774627"/>
              <a:ext cx="111406" cy="124152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00" name="Group 99"/>
          <p:cNvGrpSpPr/>
          <p:nvPr/>
        </p:nvGrpSpPr>
        <p:grpSpPr>
          <a:xfrm>
            <a:off x="1055775" y="1530107"/>
            <a:ext cx="2672526" cy="469054"/>
            <a:chOff x="3418524" y="1675820"/>
            <a:chExt cx="2672526" cy="469054"/>
          </a:xfrm>
        </p:grpSpPr>
        <p:sp>
          <p:nvSpPr>
            <p:cNvPr id="101" name="Rectangle 100"/>
            <p:cNvSpPr/>
            <p:nvPr/>
          </p:nvSpPr>
          <p:spPr>
            <a:xfrm>
              <a:off x="3418524" y="1675820"/>
              <a:ext cx="2672526" cy="369332"/>
            </a:xfrm>
            <a:prstGeom prst="rect">
              <a:avLst/>
            </a:prstGeom>
            <a:solidFill>
              <a:schemeClr val="tx2"/>
            </a:solidFill>
          </p:spPr>
          <p:txBody>
            <a:bodyPr wrap="none">
              <a:spAutoFit/>
            </a:bodyPr>
            <a:lstStyle/>
            <a:p>
              <a:r>
                <a:rPr lang="en-AU" b="1" dirty="0" smtClean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Median weekly income</a:t>
              </a:r>
              <a:endParaRPr lang="en-AU" b="1" dirty="0">
                <a:solidFill>
                  <a:schemeClr val="bg1"/>
                </a:solidFill>
              </a:endParaRPr>
            </a:p>
          </p:txBody>
        </p:sp>
        <p:sp>
          <p:nvSpPr>
            <p:cNvPr id="102" name="Isosceles Triangle 101"/>
            <p:cNvSpPr/>
            <p:nvPr/>
          </p:nvSpPr>
          <p:spPr>
            <a:xfrm rot="10800000">
              <a:off x="4622236" y="1991182"/>
              <a:ext cx="178282" cy="153692"/>
            </a:xfrm>
            <a:prstGeom prst="triangl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5438362" y="1534734"/>
            <a:ext cx="2454518" cy="470583"/>
            <a:chOff x="5505486" y="1633427"/>
            <a:chExt cx="2454518" cy="470583"/>
          </a:xfrm>
        </p:grpSpPr>
        <p:sp>
          <p:nvSpPr>
            <p:cNvPr id="94" name="Rectangle 93"/>
            <p:cNvSpPr/>
            <p:nvPr/>
          </p:nvSpPr>
          <p:spPr>
            <a:xfrm>
              <a:off x="5505486" y="1633427"/>
              <a:ext cx="2454518" cy="369332"/>
            </a:xfrm>
            <a:prstGeom prst="rect">
              <a:avLst/>
            </a:prstGeom>
            <a:solidFill>
              <a:schemeClr val="accent3"/>
            </a:solidFill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Relative poverty rate</a:t>
              </a:r>
              <a:endParaRPr lang="en-AU" dirty="0"/>
            </a:p>
          </p:txBody>
        </p:sp>
        <p:sp>
          <p:nvSpPr>
            <p:cNvPr id="103" name="Isosceles Triangle 102"/>
            <p:cNvSpPr/>
            <p:nvPr/>
          </p:nvSpPr>
          <p:spPr>
            <a:xfrm rot="10800000">
              <a:off x="6643604" y="1950318"/>
              <a:ext cx="178282" cy="153692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AU"/>
            </a:p>
          </p:txBody>
        </p:sp>
      </p:grpSp>
      <p:sp>
        <p:nvSpPr>
          <p:cNvPr id="13" name="Freeform 5"/>
          <p:cNvSpPr>
            <a:spLocks/>
          </p:cNvSpPr>
          <p:nvPr/>
        </p:nvSpPr>
        <p:spPr bwMode="auto">
          <a:xfrm>
            <a:off x="5364531" y="4118804"/>
            <a:ext cx="2298700" cy="309563"/>
          </a:xfrm>
          <a:custGeom>
            <a:avLst/>
            <a:gdLst>
              <a:gd name="T0" fmla="*/ 0 w 1448"/>
              <a:gd name="T1" fmla="*/ 121 h 195"/>
              <a:gd name="T2" fmla="*/ 314 w 1448"/>
              <a:gd name="T3" fmla="*/ 195 h 195"/>
              <a:gd name="T4" fmla="*/ 1165 w 1448"/>
              <a:gd name="T5" fmla="*/ 0 h 195"/>
              <a:gd name="T6" fmla="*/ 1448 w 1448"/>
              <a:gd name="T7" fmla="*/ 135 h 1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8" h="195">
                <a:moveTo>
                  <a:pt x="0" y="121"/>
                </a:moveTo>
                <a:lnTo>
                  <a:pt x="314" y="195"/>
                </a:lnTo>
                <a:lnTo>
                  <a:pt x="1165" y="0"/>
                </a:lnTo>
                <a:lnTo>
                  <a:pt x="1448" y="135"/>
                </a:lnTo>
              </a:path>
            </a:pathLst>
          </a:custGeom>
          <a:noFill/>
          <a:ln w="38100" cap="flat">
            <a:solidFill>
              <a:schemeClr val="accent3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AU"/>
          </a:p>
        </p:txBody>
      </p:sp>
      <p:sp>
        <p:nvSpPr>
          <p:cNvPr id="65" name="TextBox 64"/>
          <p:cNvSpPr txBox="1"/>
          <p:nvPr/>
        </p:nvSpPr>
        <p:spPr>
          <a:xfrm>
            <a:off x="2250610" y="6381328"/>
            <a:ext cx="6065809" cy="448942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lIns="180000" tIns="108000" rIns="180000" bIns="108000" rtlCol="0">
            <a:spAutoFit/>
          </a:bodyPr>
          <a:lstStyle/>
          <a:p>
            <a:pPr algn="r"/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Seven stories </a:t>
            </a:r>
            <a:r>
              <a:rPr lang="en-US" sz="1500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sz="1500" b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Rising inequality?</a:t>
            </a:r>
            <a:r>
              <a:rPr lang="en-US" sz="1500" b="1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500" i="1" dirty="0" err="1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stocktake</a:t>
            </a:r>
            <a:r>
              <a:rPr lang="en-US" sz="1500" i="1" dirty="0" smtClean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of the evidence</a:t>
            </a:r>
            <a:endParaRPr lang="en-US" sz="1500" i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629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C colour themeNew">
      <a:dk1>
        <a:sysClr val="windowText" lastClr="000000"/>
      </a:dk1>
      <a:lt1>
        <a:sysClr val="window" lastClr="FFFFFF"/>
      </a:lt1>
      <a:dk2>
        <a:srgbClr val="66BCDB"/>
      </a:dk2>
      <a:lt2>
        <a:srgbClr val="265A9A"/>
      </a:lt2>
      <a:accent1>
        <a:srgbClr val="78A22F"/>
      </a:accent1>
      <a:accent2>
        <a:srgbClr val="4D7028"/>
      </a:accent2>
      <a:accent3>
        <a:srgbClr val="F4B123"/>
      </a:accent3>
      <a:accent4>
        <a:srgbClr val="F15A25"/>
      </a:accent4>
      <a:accent5>
        <a:srgbClr val="A52828"/>
      </a:accent5>
      <a:accent6>
        <a:srgbClr val="8956A3"/>
      </a:accent6>
      <a:hlink>
        <a:srgbClr val="000000"/>
      </a:hlink>
      <a:folHlink>
        <a:srgbClr val="BFBFB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-flatpack-2017-standard4-3.potx" id="{946175B8-0C99-4CB6-8FA0-789FF45DE6BD}" vid="{91A1C22A-EC45-4AB3-8CAA-2D739AC6D4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presentation-template-2017-standard4-3</Template>
  <TotalTime>5890</TotalTime>
  <Words>412</Words>
  <Application>Microsoft Office PowerPoint</Application>
  <PresentationFormat>On-screen Show (4:3)</PresentationFormat>
  <Paragraphs>151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Productivity Commission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Seven stories from Rising inequality? A stocktake of the evidence</dc:title>
  <dc:creator>Productivity Commission</dc:creator>
  <dc:description>Note: This template is set to a standard (4:3) slide size. _x000d_
Do you need a standard (4:3) or widescreen (16:9) size? Check with the venue before you start!</dc:description>
  <cp:lastModifiedBy>Smith, Warwick</cp:lastModifiedBy>
  <cp:revision>447</cp:revision>
  <cp:lastPrinted>2018-07-24T05:25:09Z</cp:lastPrinted>
  <dcterms:created xsi:type="dcterms:W3CDTF">2018-06-20T01:38:38Z</dcterms:created>
  <dcterms:modified xsi:type="dcterms:W3CDTF">2018-08-28T00:56:23Z</dcterms:modified>
</cp:coreProperties>
</file>