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61" r:id="rId4"/>
    <p:sldId id="299" r:id="rId5"/>
    <p:sldId id="301" r:id="rId6"/>
    <p:sldId id="303" r:id="rId7"/>
    <p:sldId id="302" r:id="rId8"/>
    <p:sldId id="321" r:id="rId9"/>
    <p:sldId id="288" r:id="rId10"/>
    <p:sldId id="304" r:id="rId11"/>
    <p:sldId id="306" r:id="rId12"/>
    <p:sldId id="322" r:id="rId13"/>
    <p:sldId id="305" r:id="rId14"/>
    <p:sldId id="307" r:id="rId15"/>
    <p:sldId id="308" r:id="rId16"/>
    <p:sldId id="309" r:id="rId17"/>
    <p:sldId id="310" r:id="rId18"/>
    <p:sldId id="311" r:id="rId19"/>
    <p:sldId id="312" r:id="rId20"/>
    <p:sldId id="323" r:id="rId21"/>
    <p:sldId id="313" r:id="rId22"/>
    <p:sldId id="314" r:id="rId23"/>
    <p:sldId id="315" r:id="rId24"/>
    <p:sldId id="316" r:id="rId25"/>
    <p:sldId id="324" r:id="rId26"/>
    <p:sldId id="318" r:id="rId27"/>
    <p:sldId id="319" r:id="rId28"/>
    <p:sldId id="320" r:id="rId29"/>
    <p:sldId id="287" r:id="rId30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2387">
          <p15:clr>
            <a:srgbClr val="A4A3A4"/>
          </p15:clr>
        </p15:guide>
        <p15:guide id="4" pos="2880">
          <p15:clr>
            <a:srgbClr val="A4A3A4"/>
          </p15:clr>
        </p15:guide>
        <p15:guide id="5" pos="567">
          <p15:clr>
            <a:srgbClr val="A4A3A4"/>
          </p15:clr>
        </p15:guide>
        <p15:guide id="6" pos="51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23"/>
    <a:srgbClr val="F2F2F2"/>
    <a:srgbClr val="8956A3"/>
    <a:srgbClr val="F15A25"/>
    <a:srgbClr val="66BCDB"/>
    <a:srgbClr val="78A22F"/>
    <a:srgbClr val="BFBFBF"/>
    <a:srgbClr val="F79C78"/>
    <a:srgbClr val="89439F"/>
    <a:srgbClr val="B88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1111" autoAdjust="0"/>
  </p:normalViewPr>
  <p:slideViewPr>
    <p:cSldViewPr showGuides="1">
      <p:cViewPr varScale="1">
        <p:scale>
          <a:sx n="124" d="100"/>
          <a:sy n="124" d="100"/>
        </p:scale>
        <p:origin x="1474" y="106"/>
      </p:cViewPr>
      <p:guideLst>
        <p:guide orient="horz" pos="4020"/>
        <p:guide orient="horz" pos="436"/>
        <p:guide orient="horz" pos="2387"/>
        <p:guide pos="2880"/>
        <p:guide pos="567"/>
        <p:guide pos="51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241CA362-8A64-4C0E-AF89-A7B39A880891}" type="datetimeFigureOut">
              <a:rPr lang="en-AU" smtClean="0"/>
              <a:t>5/12/2019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ECFD05BE-CA6C-4C88-B087-07A5FF8789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319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A46F0F89-FF74-4342-8BE2-EE0B71D5E6D4}" type="datetimeFigureOut">
              <a:rPr lang="en-AU" smtClean="0"/>
              <a:t>5/12/2019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7"/>
            <a:ext cx="5444490" cy="4472702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4057C3FE-26A4-4016-9A9C-79AF3EE619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293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335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2396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5864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8402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0942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563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35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212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447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117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056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69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5490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8461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3100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934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6085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372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35615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50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56351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335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1466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565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6486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455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1023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4887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146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CF05-F84F-4013-99D5-A50FE84B5412}" type="datetime1">
              <a:rPr lang="en-AU" smtClean="0"/>
              <a:t>5/12/2019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490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57E6-55C0-4BE5-A02B-4FCEE5E27504}" type="datetime1">
              <a:rPr lang="en-AU" smtClean="0"/>
              <a:t>5/12/2019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217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1217-C8D6-4B60-B4E6-F672666CDD0E}" type="datetime1">
              <a:rPr lang="en-AU" smtClean="0"/>
              <a:t>5/12/2019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9405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8A56-ABE6-470C-93F7-5BF418978C74}" type="datetime1">
              <a:rPr lang="en-AU" smtClean="0"/>
              <a:t>5/12/2019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70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8E24-0247-4528-A48D-94E9D92F2A31}" type="datetime1">
              <a:rPr lang="en-AU" smtClean="0"/>
              <a:t>5/12/2019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691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4E9B-E912-444B-AAC6-F876586D50AA}" type="datetime1">
              <a:rPr lang="en-AU" smtClean="0"/>
              <a:t>5/12/2019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9431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42D-B06B-482B-B3E5-075AF0FE84BE}" type="datetime1">
              <a:rPr lang="en-AU" smtClean="0"/>
              <a:t>5/12/2019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057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88F8-D93F-4DA4-898F-EE86EF25B6DF}" type="datetime1">
              <a:rPr lang="en-AU" smtClean="0"/>
              <a:t>5/12/2019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992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A848-589D-499B-BD95-50B37E30B387}" type="datetime1">
              <a:rPr lang="en-AU" smtClean="0"/>
              <a:t>5/12/2019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678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EC0A-E483-48C5-AEC4-59FCDDD3D840}" type="datetime1">
              <a:rPr lang="en-AU" smtClean="0"/>
              <a:t>5/12/2019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003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F022-6404-4103-B4F5-483F70FA7AED}" type="datetime1">
              <a:rPr lang="en-AU" smtClean="0"/>
              <a:t>5/12/2019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0365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444C3-4D7E-4A10-BCAB-1A257FECBB4D}" type="datetime1">
              <a:rPr lang="en-AU" smtClean="0"/>
              <a:t>5/12/2019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57B52-D046-4802-A3DE-55E7ED702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810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21.xml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25.xml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26.xml"/><Relationship Id="rId7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 274"/>
          <p:cNvSpPr/>
          <p:nvPr/>
        </p:nvSpPr>
        <p:spPr>
          <a:xfrm>
            <a:off x="3136653" y="0"/>
            <a:ext cx="6007347" cy="26369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0" y="2636911"/>
            <a:ext cx="9144000" cy="3744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2" name="Rectangle 271"/>
          <p:cNvSpPr/>
          <p:nvPr/>
        </p:nvSpPr>
        <p:spPr>
          <a:xfrm>
            <a:off x="0" y="0"/>
            <a:ext cx="3136653" cy="24705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2" name="Rectangle 251"/>
          <p:cNvSpPr/>
          <p:nvPr/>
        </p:nvSpPr>
        <p:spPr>
          <a:xfrm>
            <a:off x="0" y="2470538"/>
            <a:ext cx="3136653" cy="166373"/>
          </a:xfrm>
          <a:prstGeom prst="rect">
            <a:avLst/>
          </a:prstGeom>
          <a:solidFill>
            <a:srgbClr val="7A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46" name="Group 245"/>
          <p:cNvGrpSpPr/>
          <p:nvPr/>
        </p:nvGrpSpPr>
        <p:grpSpPr>
          <a:xfrm>
            <a:off x="611560" y="548680"/>
            <a:ext cx="1916826" cy="1327490"/>
            <a:chOff x="2639219" y="1356236"/>
            <a:chExt cx="3290888" cy="2279090"/>
          </a:xfrm>
        </p:grpSpPr>
        <p:grpSp>
          <p:nvGrpSpPr>
            <p:cNvPr id="244" name="Group 243"/>
            <p:cNvGrpSpPr/>
            <p:nvPr/>
          </p:nvGrpSpPr>
          <p:grpSpPr>
            <a:xfrm>
              <a:off x="3430526" y="1356236"/>
              <a:ext cx="1690688" cy="1247775"/>
              <a:chOff x="789781" y="2420888"/>
              <a:chExt cx="1690688" cy="1247775"/>
            </a:xfrm>
          </p:grpSpPr>
          <p:sp>
            <p:nvSpPr>
              <p:cNvPr id="44" name="Freeform 5"/>
              <p:cNvSpPr>
                <a:spLocks/>
              </p:cNvSpPr>
              <p:nvPr/>
            </p:nvSpPr>
            <p:spPr bwMode="auto">
              <a:xfrm>
                <a:off x="1353344" y="3419426"/>
                <a:ext cx="11113" cy="0"/>
              </a:xfrm>
              <a:custGeom>
                <a:avLst/>
                <a:gdLst>
                  <a:gd name="T0" fmla="*/ 1 w 1"/>
                  <a:gd name="T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5" name="Oval 6"/>
              <p:cNvSpPr>
                <a:spLocks noChangeArrowheads="1"/>
              </p:cNvSpPr>
              <p:nvPr/>
            </p:nvSpPr>
            <p:spPr bwMode="auto">
              <a:xfrm>
                <a:off x="1397794" y="3090813"/>
                <a:ext cx="12700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6" name="Freeform 7"/>
              <p:cNvSpPr>
                <a:spLocks noEditPoints="1"/>
              </p:cNvSpPr>
              <p:nvPr/>
            </p:nvSpPr>
            <p:spPr bwMode="auto">
              <a:xfrm>
                <a:off x="1488281" y="2749501"/>
                <a:ext cx="293688" cy="374650"/>
              </a:xfrm>
              <a:custGeom>
                <a:avLst/>
                <a:gdLst>
                  <a:gd name="T0" fmla="*/ 0 w 26"/>
                  <a:gd name="T1" fmla="*/ 0 h 33"/>
                  <a:gd name="T2" fmla="*/ 0 w 26"/>
                  <a:gd name="T3" fmla="*/ 22 h 33"/>
                  <a:gd name="T4" fmla="*/ 13 w 26"/>
                  <a:gd name="T5" fmla="*/ 33 h 33"/>
                  <a:gd name="T6" fmla="*/ 26 w 26"/>
                  <a:gd name="T7" fmla="*/ 22 h 33"/>
                  <a:gd name="T8" fmla="*/ 9 w 26"/>
                  <a:gd name="T9" fmla="*/ 6 h 33"/>
                  <a:gd name="T10" fmla="*/ 9 w 26"/>
                  <a:gd name="T11" fmla="*/ 1 h 33"/>
                  <a:gd name="T12" fmla="*/ 7 w 26"/>
                  <a:gd name="T13" fmla="*/ 8 h 33"/>
                  <a:gd name="T14" fmla="*/ 8 w 26"/>
                  <a:gd name="T15" fmla="*/ 7 h 33"/>
                  <a:gd name="T16" fmla="*/ 8 w 26"/>
                  <a:gd name="T17" fmla="*/ 8 h 33"/>
                  <a:gd name="T18" fmla="*/ 8 w 26"/>
                  <a:gd name="T19" fmla="*/ 9 h 33"/>
                  <a:gd name="T20" fmla="*/ 7 w 26"/>
                  <a:gd name="T21" fmla="*/ 8 h 33"/>
                  <a:gd name="T22" fmla="*/ 1 w 26"/>
                  <a:gd name="T23" fmla="*/ 10 h 33"/>
                  <a:gd name="T24" fmla="*/ 1 w 26"/>
                  <a:gd name="T25" fmla="*/ 15 h 33"/>
                  <a:gd name="T26" fmla="*/ 2 w 26"/>
                  <a:gd name="T27" fmla="*/ 7 h 33"/>
                  <a:gd name="T28" fmla="*/ 2 w 26"/>
                  <a:gd name="T29" fmla="*/ 8 h 33"/>
                  <a:gd name="T30" fmla="*/ 2 w 26"/>
                  <a:gd name="T31" fmla="*/ 9 h 33"/>
                  <a:gd name="T32" fmla="*/ 1 w 26"/>
                  <a:gd name="T33" fmla="*/ 8 h 33"/>
                  <a:gd name="T34" fmla="*/ 1 w 26"/>
                  <a:gd name="T35" fmla="*/ 8 h 33"/>
                  <a:gd name="T36" fmla="*/ 5 w 26"/>
                  <a:gd name="T37" fmla="*/ 13 h 33"/>
                  <a:gd name="T38" fmla="*/ 5 w 26"/>
                  <a:gd name="T39" fmla="*/ 13 h 33"/>
                  <a:gd name="T40" fmla="*/ 5 w 26"/>
                  <a:gd name="T41" fmla="*/ 14 h 33"/>
                  <a:gd name="T42" fmla="*/ 5 w 26"/>
                  <a:gd name="T43" fmla="*/ 14 h 33"/>
                  <a:gd name="T44" fmla="*/ 4 w 26"/>
                  <a:gd name="T45" fmla="*/ 13 h 33"/>
                  <a:gd name="T46" fmla="*/ 5 w 26"/>
                  <a:gd name="T47" fmla="*/ 9 h 33"/>
                  <a:gd name="T48" fmla="*/ 3 w 26"/>
                  <a:gd name="T49" fmla="*/ 9 h 33"/>
                  <a:gd name="T50" fmla="*/ 4 w 26"/>
                  <a:gd name="T51" fmla="*/ 8 h 33"/>
                  <a:gd name="T52" fmla="*/ 5 w 26"/>
                  <a:gd name="T53" fmla="*/ 7 h 33"/>
                  <a:gd name="T54" fmla="*/ 4 w 26"/>
                  <a:gd name="T55" fmla="*/ 3 h 33"/>
                  <a:gd name="T56" fmla="*/ 5 w 26"/>
                  <a:gd name="T57" fmla="*/ 2 h 33"/>
                  <a:gd name="T58" fmla="*/ 6 w 26"/>
                  <a:gd name="T59" fmla="*/ 2 h 33"/>
                  <a:gd name="T60" fmla="*/ 5 w 26"/>
                  <a:gd name="T61" fmla="*/ 3 h 33"/>
                  <a:gd name="T62" fmla="*/ 5 w 26"/>
                  <a:gd name="T63" fmla="*/ 4 h 33"/>
                  <a:gd name="T64" fmla="*/ 3 w 26"/>
                  <a:gd name="T65" fmla="*/ 1 h 33"/>
                  <a:gd name="T66" fmla="*/ 1 w 26"/>
                  <a:gd name="T67" fmla="*/ 1 h 33"/>
                  <a:gd name="T68" fmla="*/ 2 w 26"/>
                  <a:gd name="T69" fmla="*/ 26 h 33"/>
                  <a:gd name="T70" fmla="*/ 9 w 26"/>
                  <a:gd name="T71" fmla="*/ 16 h 33"/>
                  <a:gd name="T72" fmla="*/ 6 w 26"/>
                  <a:gd name="T73" fmla="*/ 10 h 33"/>
                  <a:gd name="T74" fmla="*/ 6 w 26"/>
                  <a:gd name="T75" fmla="*/ 15 h 33"/>
                  <a:gd name="T76" fmla="*/ 14 w 26"/>
                  <a:gd name="T77" fmla="*/ 31 h 33"/>
                  <a:gd name="T78" fmla="*/ 9 w 26"/>
                  <a:gd name="T79" fmla="*/ 30 h 33"/>
                  <a:gd name="T80" fmla="*/ 17 w 26"/>
                  <a:gd name="T81" fmla="*/ 30 h 33"/>
                  <a:gd name="T82" fmla="*/ 9 w 26"/>
                  <a:gd name="T83" fmla="*/ 1 h 33"/>
                  <a:gd name="T84" fmla="*/ 26 w 26"/>
                  <a:gd name="T85" fmla="*/ 22 h 33"/>
                  <a:gd name="T86" fmla="*/ 18 w 26"/>
                  <a:gd name="T87" fmla="*/ 16 h 33"/>
                  <a:gd name="T88" fmla="*/ 26 w 26"/>
                  <a:gd name="T89" fmla="*/ 15 h 33"/>
                  <a:gd name="T90" fmla="*/ 26 w 26"/>
                  <a:gd name="T9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" h="33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2" y="2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3"/>
                      <a:pt x="13" y="33"/>
                      <a:pt x="13" y="33"/>
                    </a:cubicBezTo>
                    <a:cubicBezTo>
                      <a:pt x="13" y="33"/>
                      <a:pt x="14" y="33"/>
                      <a:pt x="14" y="32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6"/>
                      <a:pt x="26" y="24"/>
                      <a:pt x="26" y="22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lose/>
                    <a:moveTo>
                      <a:pt x="9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6"/>
                      <a:pt x="9" y="6"/>
                      <a:pt x="9" y="6"/>
                    </a:cubicBezTo>
                    <a:close/>
                    <a:moveTo>
                      <a:pt x="7" y="8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lose/>
                    <a:moveTo>
                      <a:pt x="1" y="15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1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lose/>
                    <a:moveTo>
                      <a:pt x="4" y="13"/>
                    </a:move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lose/>
                    <a:moveTo>
                      <a:pt x="6" y="9"/>
                    </a:move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4" y="8"/>
                      <a:pt x="4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7"/>
                      <a:pt x="7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lose/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  <a:moveTo>
                      <a:pt x="3" y="1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9" y="29"/>
                    </a:moveTo>
                    <a:cubicBezTo>
                      <a:pt x="2" y="26"/>
                      <a:pt x="2" y="26"/>
                      <a:pt x="2" y="26"/>
                    </a:cubicBezTo>
                    <a:cubicBezTo>
                      <a:pt x="1" y="25"/>
                      <a:pt x="1" y="24"/>
                      <a:pt x="1" y="2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9"/>
                      <a:pt x="9" y="29"/>
                      <a:pt x="9" y="29"/>
                    </a:cubicBezTo>
                    <a:close/>
                    <a:moveTo>
                      <a:pt x="6" y="15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6" y="15"/>
                      <a:pt x="6" y="15"/>
                      <a:pt x="6" y="15"/>
                    </a:cubicBezTo>
                    <a:close/>
                    <a:moveTo>
                      <a:pt x="17" y="30"/>
                    </a:move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2" y="31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30"/>
                      <a:pt x="17" y="30"/>
                      <a:pt x="17" y="30"/>
                    </a:cubicBezTo>
                    <a:close/>
                    <a:moveTo>
                      <a:pt x="17" y="15"/>
                    </a:moveTo>
                    <a:cubicBezTo>
                      <a:pt x="9" y="15"/>
                      <a:pt x="9" y="15"/>
                      <a:pt x="9" y="15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5"/>
                      <a:pt x="17" y="15"/>
                      <a:pt x="17" y="15"/>
                    </a:cubicBezTo>
                    <a:close/>
                    <a:moveTo>
                      <a:pt x="26" y="22"/>
                    </a:moveTo>
                    <a:cubicBezTo>
                      <a:pt x="26" y="24"/>
                      <a:pt x="25" y="25"/>
                      <a:pt x="24" y="26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22"/>
                      <a:pt x="26" y="22"/>
                      <a:pt x="26" y="22"/>
                    </a:cubicBezTo>
                    <a:close/>
                    <a:moveTo>
                      <a:pt x="26" y="15"/>
                    </a:move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5"/>
                      <a:pt x="26" y="15"/>
                      <a:pt x="26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7" name="Freeform 8"/>
              <p:cNvSpPr>
                <a:spLocks/>
              </p:cNvSpPr>
              <p:nvPr/>
            </p:nvSpPr>
            <p:spPr bwMode="auto">
              <a:xfrm>
                <a:off x="1499394" y="2943176"/>
                <a:ext cx="90488" cy="101600"/>
              </a:xfrm>
              <a:custGeom>
                <a:avLst/>
                <a:gdLst>
                  <a:gd name="T0" fmla="*/ 7 w 8"/>
                  <a:gd name="T1" fmla="*/ 4 h 9"/>
                  <a:gd name="T2" fmla="*/ 7 w 8"/>
                  <a:gd name="T3" fmla="*/ 4 h 9"/>
                  <a:gd name="T4" fmla="*/ 7 w 8"/>
                  <a:gd name="T5" fmla="*/ 3 h 9"/>
                  <a:gd name="T6" fmla="*/ 6 w 8"/>
                  <a:gd name="T7" fmla="*/ 3 h 9"/>
                  <a:gd name="T8" fmla="*/ 6 w 8"/>
                  <a:gd name="T9" fmla="*/ 2 h 9"/>
                  <a:gd name="T10" fmla="*/ 6 w 8"/>
                  <a:gd name="T11" fmla="*/ 1 h 9"/>
                  <a:gd name="T12" fmla="*/ 7 w 8"/>
                  <a:gd name="T13" fmla="*/ 0 h 9"/>
                  <a:gd name="T14" fmla="*/ 6 w 8"/>
                  <a:gd name="T15" fmla="*/ 1 h 9"/>
                  <a:gd name="T16" fmla="*/ 5 w 8"/>
                  <a:gd name="T17" fmla="*/ 3 h 9"/>
                  <a:gd name="T18" fmla="*/ 4 w 8"/>
                  <a:gd name="T19" fmla="*/ 2 h 9"/>
                  <a:gd name="T20" fmla="*/ 3 w 8"/>
                  <a:gd name="T21" fmla="*/ 2 h 9"/>
                  <a:gd name="T22" fmla="*/ 3 w 8"/>
                  <a:gd name="T23" fmla="*/ 3 h 9"/>
                  <a:gd name="T24" fmla="*/ 3 w 8"/>
                  <a:gd name="T25" fmla="*/ 4 h 9"/>
                  <a:gd name="T26" fmla="*/ 2 w 8"/>
                  <a:gd name="T27" fmla="*/ 2 h 9"/>
                  <a:gd name="T28" fmla="*/ 2 w 8"/>
                  <a:gd name="T29" fmla="*/ 2 h 9"/>
                  <a:gd name="T30" fmla="*/ 0 w 8"/>
                  <a:gd name="T31" fmla="*/ 0 h 9"/>
                  <a:gd name="T32" fmla="*/ 1 w 8"/>
                  <a:gd name="T33" fmla="*/ 1 h 9"/>
                  <a:gd name="T34" fmla="*/ 0 w 8"/>
                  <a:gd name="T35" fmla="*/ 1 h 9"/>
                  <a:gd name="T36" fmla="*/ 1 w 8"/>
                  <a:gd name="T37" fmla="*/ 2 h 9"/>
                  <a:gd name="T38" fmla="*/ 0 w 8"/>
                  <a:gd name="T39" fmla="*/ 2 h 9"/>
                  <a:gd name="T40" fmla="*/ 0 w 8"/>
                  <a:gd name="T41" fmla="*/ 2 h 9"/>
                  <a:gd name="T42" fmla="*/ 0 w 8"/>
                  <a:gd name="T43" fmla="*/ 3 h 9"/>
                  <a:gd name="T44" fmla="*/ 0 w 8"/>
                  <a:gd name="T45" fmla="*/ 3 h 9"/>
                  <a:gd name="T46" fmla="*/ 0 w 8"/>
                  <a:gd name="T47" fmla="*/ 4 h 9"/>
                  <a:gd name="T48" fmla="*/ 2 w 8"/>
                  <a:gd name="T49" fmla="*/ 6 h 9"/>
                  <a:gd name="T50" fmla="*/ 2 w 8"/>
                  <a:gd name="T51" fmla="*/ 6 h 9"/>
                  <a:gd name="T52" fmla="*/ 3 w 8"/>
                  <a:gd name="T53" fmla="*/ 6 h 9"/>
                  <a:gd name="T54" fmla="*/ 2 w 8"/>
                  <a:gd name="T55" fmla="*/ 7 h 9"/>
                  <a:gd name="T56" fmla="*/ 3 w 8"/>
                  <a:gd name="T57" fmla="*/ 7 h 9"/>
                  <a:gd name="T58" fmla="*/ 3 w 8"/>
                  <a:gd name="T59" fmla="*/ 8 h 9"/>
                  <a:gd name="T60" fmla="*/ 4 w 8"/>
                  <a:gd name="T61" fmla="*/ 8 h 9"/>
                  <a:gd name="T62" fmla="*/ 4 w 8"/>
                  <a:gd name="T63" fmla="*/ 9 h 9"/>
                  <a:gd name="T64" fmla="*/ 5 w 8"/>
                  <a:gd name="T65" fmla="*/ 8 h 9"/>
                  <a:gd name="T66" fmla="*/ 6 w 8"/>
                  <a:gd name="T67" fmla="*/ 8 h 9"/>
                  <a:gd name="T68" fmla="*/ 5 w 8"/>
                  <a:gd name="T69" fmla="*/ 7 h 9"/>
                  <a:gd name="T70" fmla="*/ 6 w 8"/>
                  <a:gd name="T71" fmla="*/ 7 h 9"/>
                  <a:gd name="T72" fmla="*/ 6 w 8"/>
                  <a:gd name="T73" fmla="*/ 6 h 9"/>
                  <a:gd name="T74" fmla="*/ 6 w 8"/>
                  <a:gd name="T75" fmla="*/ 6 h 9"/>
                  <a:gd name="T76" fmla="*/ 7 w 8"/>
                  <a:gd name="T7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9">
                    <a:moveTo>
                      <a:pt x="7" y="4"/>
                    </a:moveTo>
                    <a:cubicBezTo>
                      <a:pt x="7" y="4"/>
                      <a:pt x="6" y="4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8" y="1"/>
                      <a:pt x="7" y="2"/>
                      <a:pt x="6" y="2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6" y="1"/>
                      <a:pt x="6" y="0"/>
                      <a:pt x="6" y="1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5" y="4"/>
                      <a:pt x="5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5"/>
                      <a:pt x="3" y="6"/>
                    </a:cubicBezTo>
                    <a:cubicBezTo>
                      <a:pt x="3" y="6"/>
                      <a:pt x="2" y="6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4" y="8"/>
                      <a:pt x="4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8"/>
                      <a:pt x="6" y="9"/>
                      <a:pt x="6" y="8"/>
                    </a:cubicBezTo>
                    <a:cubicBezTo>
                      <a:pt x="6" y="8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6" y="7"/>
                      <a:pt x="6" y="6"/>
                    </a:cubicBezTo>
                    <a:cubicBezTo>
                      <a:pt x="6" y="6"/>
                      <a:pt x="5" y="5"/>
                      <a:pt x="6" y="6"/>
                    </a:cubicBezTo>
                    <a:cubicBezTo>
                      <a:pt x="7" y="6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8" name="Oval 9"/>
              <p:cNvSpPr>
                <a:spLocks noChangeArrowheads="1"/>
              </p:cNvSpPr>
              <p:nvPr/>
            </p:nvSpPr>
            <p:spPr bwMode="auto">
              <a:xfrm>
                <a:off x="1894681" y="3033663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9" name="Oval 10"/>
              <p:cNvSpPr>
                <a:spLocks noChangeArrowheads="1"/>
              </p:cNvSpPr>
              <p:nvPr/>
            </p:nvSpPr>
            <p:spPr bwMode="auto">
              <a:xfrm>
                <a:off x="1848644" y="3055888"/>
                <a:ext cx="23813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0" name="Oval 11"/>
              <p:cNvSpPr>
                <a:spLocks noChangeArrowheads="1"/>
              </p:cNvSpPr>
              <p:nvPr/>
            </p:nvSpPr>
            <p:spPr bwMode="auto">
              <a:xfrm>
                <a:off x="1375569" y="3113038"/>
                <a:ext cx="22225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" name="Oval 12"/>
              <p:cNvSpPr>
                <a:spLocks noChangeArrowheads="1"/>
              </p:cNvSpPr>
              <p:nvPr/>
            </p:nvSpPr>
            <p:spPr bwMode="auto">
              <a:xfrm>
                <a:off x="1410494" y="3113038"/>
                <a:ext cx="22225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2" name="Freeform 13"/>
              <p:cNvSpPr>
                <a:spLocks/>
              </p:cNvSpPr>
              <p:nvPr/>
            </p:nvSpPr>
            <p:spPr bwMode="auto">
              <a:xfrm>
                <a:off x="2255044" y="2705051"/>
                <a:ext cx="33338" cy="79375"/>
              </a:xfrm>
              <a:custGeom>
                <a:avLst/>
                <a:gdLst>
                  <a:gd name="T0" fmla="*/ 1 w 3"/>
                  <a:gd name="T1" fmla="*/ 1 h 7"/>
                  <a:gd name="T2" fmla="*/ 2 w 3"/>
                  <a:gd name="T3" fmla="*/ 7 h 7"/>
                  <a:gd name="T4" fmla="*/ 1 w 3"/>
                  <a:gd name="T5" fmla="*/ 6 h 7"/>
                  <a:gd name="T6" fmla="*/ 1 w 3"/>
                  <a:gd name="T7" fmla="*/ 0 h 7"/>
                  <a:gd name="T8" fmla="*/ 1 w 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1" y="1"/>
                    </a:moveTo>
                    <a:cubicBezTo>
                      <a:pt x="3" y="3"/>
                      <a:pt x="3" y="5"/>
                      <a:pt x="2" y="7"/>
                    </a:cubicBezTo>
                    <a:cubicBezTo>
                      <a:pt x="1" y="7"/>
                      <a:pt x="2" y="6"/>
                      <a:pt x="1" y="6"/>
                    </a:cubicBezTo>
                    <a:cubicBezTo>
                      <a:pt x="1" y="4"/>
                      <a:pt x="0" y="2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3" name="Freeform 14"/>
              <p:cNvSpPr>
                <a:spLocks/>
              </p:cNvSpPr>
              <p:nvPr/>
            </p:nvSpPr>
            <p:spPr bwMode="auto">
              <a:xfrm>
                <a:off x="992981" y="2716163"/>
                <a:ext cx="33338" cy="68263"/>
              </a:xfrm>
              <a:custGeom>
                <a:avLst/>
                <a:gdLst>
                  <a:gd name="T0" fmla="*/ 3 w 3"/>
                  <a:gd name="T1" fmla="*/ 2 h 6"/>
                  <a:gd name="T2" fmla="*/ 3 w 3"/>
                  <a:gd name="T3" fmla="*/ 6 h 6"/>
                  <a:gd name="T4" fmla="*/ 2 w 3"/>
                  <a:gd name="T5" fmla="*/ 6 h 6"/>
                  <a:gd name="T6" fmla="*/ 1 w 3"/>
                  <a:gd name="T7" fmla="*/ 0 h 6"/>
                  <a:gd name="T8" fmla="*/ 1 w 3"/>
                  <a:gd name="T9" fmla="*/ 0 h 6"/>
                  <a:gd name="T10" fmla="*/ 3 w 3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cubicBezTo>
                      <a:pt x="2" y="3"/>
                      <a:pt x="2" y="5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4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4" name="Freeform 15"/>
              <p:cNvSpPr>
                <a:spLocks/>
              </p:cNvSpPr>
              <p:nvPr/>
            </p:nvSpPr>
            <p:spPr bwMode="auto">
              <a:xfrm>
                <a:off x="2288381" y="2738388"/>
                <a:ext cx="34925" cy="22225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2 h 2"/>
                  <a:gd name="T4" fmla="*/ 1 w 3"/>
                  <a:gd name="T5" fmla="*/ 1 h 2"/>
                  <a:gd name="T6" fmla="*/ 1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5" name="Freeform 16"/>
              <p:cNvSpPr>
                <a:spLocks/>
              </p:cNvSpPr>
              <p:nvPr/>
            </p:nvSpPr>
            <p:spPr bwMode="auto">
              <a:xfrm>
                <a:off x="970756" y="2760613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6" name="Freeform 17"/>
              <p:cNvSpPr>
                <a:spLocks/>
              </p:cNvSpPr>
              <p:nvPr/>
            </p:nvSpPr>
            <p:spPr bwMode="auto">
              <a:xfrm>
                <a:off x="2312194" y="2771726"/>
                <a:ext cx="22225" cy="12700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1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7" name="Freeform 18"/>
              <p:cNvSpPr>
                <a:spLocks/>
              </p:cNvSpPr>
              <p:nvPr/>
            </p:nvSpPr>
            <p:spPr bwMode="auto">
              <a:xfrm>
                <a:off x="2288381" y="2771726"/>
                <a:ext cx="23813" cy="23813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1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8" name="Freeform 19"/>
              <p:cNvSpPr>
                <a:spLocks/>
              </p:cNvSpPr>
              <p:nvPr/>
            </p:nvSpPr>
            <p:spPr bwMode="auto">
              <a:xfrm>
                <a:off x="2243931" y="277172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9" name="Freeform 20"/>
              <p:cNvSpPr>
                <a:spLocks/>
              </p:cNvSpPr>
              <p:nvPr/>
            </p:nvSpPr>
            <p:spPr bwMode="auto">
              <a:xfrm>
                <a:off x="1026319" y="277172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0" name="Freeform 21"/>
              <p:cNvSpPr>
                <a:spLocks/>
              </p:cNvSpPr>
              <p:nvPr/>
            </p:nvSpPr>
            <p:spPr bwMode="auto">
              <a:xfrm>
                <a:off x="992981" y="277172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1" name="Freeform 22"/>
              <p:cNvSpPr>
                <a:spLocks/>
              </p:cNvSpPr>
              <p:nvPr/>
            </p:nvSpPr>
            <p:spPr bwMode="auto">
              <a:xfrm>
                <a:off x="2120106" y="2784426"/>
                <a:ext cx="33338" cy="66675"/>
              </a:xfrm>
              <a:custGeom>
                <a:avLst/>
                <a:gdLst>
                  <a:gd name="T0" fmla="*/ 2 w 3"/>
                  <a:gd name="T1" fmla="*/ 0 h 6"/>
                  <a:gd name="T2" fmla="*/ 3 w 3"/>
                  <a:gd name="T3" fmla="*/ 4 h 6"/>
                  <a:gd name="T4" fmla="*/ 2 w 3"/>
                  <a:gd name="T5" fmla="*/ 6 h 6"/>
                  <a:gd name="T6" fmla="*/ 1 w 3"/>
                  <a:gd name="T7" fmla="*/ 5 h 6"/>
                  <a:gd name="T8" fmla="*/ 1 w 3"/>
                  <a:gd name="T9" fmla="*/ 0 h 6"/>
                  <a:gd name="T10" fmla="*/ 2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2" y="1"/>
                      <a:pt x="3" y="3"/>
                      <a:pt x="3" y="4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1" y="5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2" name="Freeform 23"/>
              <p:cNvSpPr>
                <a:spLocks/>
              </p:cNvSpPr>
              <p:nvPr/>
            </p:nvSpPr>
            <p:spPr bwMode="auto">
              <a:xfrm>
                <a:off x="970756" y="27844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3" name="Freeform 24"/>
              <p:cNvSpPr>
                <a:spLocks/>
              </p:cNvSpPr>
              <p:nvPr/>
            </p:nvSpPr>
            <p:spPr bwMode="auto">
              <a:xfrm>
                <a:off x="2199481" y="2784426"/>
                <a:ext cx="33338" cy="79375"/>
              </a:xfrm>
              <a:custGeom>
                <a:avLst/>
                <a:gdLst>
                  <a:gd name="T0" fmla="*/ 2 w 3"/>
                  <a:gd name="T1" fmla="*/ 2 h 7"/>
                  <a:gd name="T2" fmla="*/ 2 w 3"/>
                  <a:gd name="T3" fmla="*/ 7 h 7"/>
                  <a:gd name="T4" fmla="*/ 2 w 3"/>
                  <a:gd name="T5" fmla="*/ 7 h 7"/>
                  <a:gd name="T6" fmla="*/ 0 w 3"/>
                  <a:gd name="T7" fmla="*/ 3 h 7"/>
                  <a:gd name="T8" fmla="*/ 1 w 3"/>
                  <a:gd name="T9" fmla="*/ 1 h 7"/>
                  <a:gd name="T10" fmla="*/ 1 w 3"/>
                  <a:gd name="T11" fmla="*/ 1 h 7"/>
                  <a:gd name="T12" fmla="*/ 2 w 3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2" y="2"/>
                    </a:moveTo>
                    <a:cubicBezTo>
                      <a:pt x="3" y="4"/>
                      <a:pt x="3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5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4" name="Freeform 25"/>
              <p:cNvSpPr>
                <a:spLocks/>
              </p:cNvSpPr>
              <p:nvPr/>
            </p:nvSpPr>
            <p:spPr bwMode="auto">
              <a:xfrm>
                <a:off x="2266156" y="279553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5" name="Freeform 26"/>
              <p:cNvSpPr>
                <a:spLocks/>
              </p:cNvSpPr>
              <p:nvPr/>
            </p:nvSpPr>
            <p:spPr bwMode="auto">
              <a:xfrm>
                <a:off x="992981" y="28066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6" name="Freeform 27"/>
              <p:cNvSpPr>
                <a:spLocks/>
              </p:cNvSpPr>
              <p:nvPr/>
            </p:nvSpPr>
            <p:spPr bwMode="auto">
              <a:xfrm>
                <a:off x="1015206" y="28066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7" name="Freeform 28"/>
              <p:cNvSpPr>
                <a:spLocks/>
              </p:cNvSpPr>
              <p:nvPr/>
            </p:nvSpPr>
            <p:spPr bwMode="auto">
              <a:xfrm>
                <a:off x="2243931" y="2817763"/>
                <a:ext cx="55563" cy="57150"/>
              </a:xfrm>
              <a:custGeom>
                <a:avLst/>
                <a:gdLst>
                  <a:gd name="T0" fmla="*/ 5 w 5"/>
                  <a:gd name="T1" fmla="*/ 0 h 5"/>
                  <a:gd name="T2" fmla="*/ 4 w 5"/>
                  <a:gd name="T3" fmla="*/ 1 h 5"/>
                  <a:gd name="T4" fmla="*/ 1 w 5"/>
                  <a:gd name="T5" fmla="*/ 4 h 5"/>
                  <a:gd name="T6" fmla="*/ 0 w 5"/>
                  <a:gd name="T7" fmla="*/ 5 h 5"/>
                  <a:gd name="T8" fmla="*/ 2 w 5"/>
                  <a:gd name="T9" fmla="*/ 2 h 5"/>
                  <a:gd name="T10" fmla="*/ 5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5" y="0"/>
                      <a:pt x="4" y="1"/>
                      <a:pt x="4" y="1"/>
                    </a:cubicBezTo>
                    <a:cubicBezTo>
                      <a:pt x="4" y="3"/>
                      <a:pt x="3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8" name="Freeform 29"/>
              <p:cNvSpPr>
                <a:spLocks/>
              </p:cNvSpPr>
              <p:nvPr/>
            </p:nvSpPr>
            <p:spPr bwMode="auto">
              <a:xfrm>
                <a:off x="970756" y="2817763"/>
                <a:ext cx="55563" cy="46038"/>
              </a:xfrm>
              <a:custGeom>
                <a:avLst/>
                <a:gdLst>
                  <a:gd name="T0" fmla="*/ 3 w 5"/>
                  <a:gd name="T1" fmla="*/ 2 h 4"/>
                  <a:gd name="T2" fmla="*/ 5 w 5"/>
                  <a:gd name="T3" fmla="*/ 4 h 4"/>
                  <a:gd name="T4" fmla="*/ 5 w 5"/>
                  <a:gd name="T5" fmla="*/ 4 h 4"/>
                  <a:gd name="T6" fmla="*/ 0 w 5"/>
                  <a:gd name="T7" fmla="*/ 0 h 4"/>
                  <a:gd name="T8" fmla="*/ 1 w 5"/>
                  <a:gd name="T9" fmla="*/ 0 h 4"/>
                  <a:gd name="T10" fmla="*/ 3 w 5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3" y="2"/>
                    </a:moveTo>
                    <a:cubicBezTo>
                      <a:pt x="4" y="2"/>
                      <a:pt x="4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2" y="4"/>
                      <a:pt x="1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9" name="Freeform 30"/>
              <p:cNvSpPr>
                <a:spLocks/>
              </p:cNvSpPr>
              <p:nvPr/>
            </p:nvSpPr>
            <p:spPr bwMode="auto">
              <a:xfrm>
                <a:off x="2266156" y="2839988"/>
                <a:ext cx="46038" cy="68263"/>
              </a:xfrm>
              <a:custGeom>
                <a:avLst/>
                <a:gdLst>
                  <a:gd name="T0" fmla="*/ 4 w 4"/>
                  <a:gd name="T1" fmla="*/ 0 h 6"/>
                  <a:gd name="T2" fmla="*/ 1 w 4"/>
                  <a:gd name="T3" fmla="*/ 5 h 6"/>
                  <a:gd name="T4" fmla="*/ 0 w 4"/>
                  <a:gd name="T5" fmla="*/ 6 h 6"/>
                  <a:gd name="T6" fmla="*/ 4 w 4"/>
                  <a:gd name="T7" fmla="*/ 0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4" y="2"/>
                      <a:pt x="3" y="4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4"/>
                      <a:pt x="2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0" name="Freeform 31"/>
              <p:cNvSpPr>
                <a:spLocks/>
              </p:cNvSpPr>
              <p:nvPr/>
            </p:nvSpPr>
            <p:spPr bwMode="auto">
              <a:xfrm>
                <a:off x="2186781" y="2851101"/>
                <a:ext cx="23813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1" name="Freeform 32"/>
              <p:cNvSpPr>
                <a:spLocks/>
              </p:cNvSpPr>
              <p:nvPr/>
            </p:nvSpPr>
            <p:spPr bwMode="auto">
              <a:xfrm>
                <a:off x="935831" y="2851101"/>
                <a:ext cx="68263" cy="46038"/>
              </a:xfrm>
              <a:custGeom>
                <a:avLst/>
                <a:gdLst>
                  <a:gd name="T0" fmla="*/ 4 w 6"/>
                  <a:gd name="T1" fmla="*/ 1 h 4"/>
                  <a:gd name="T2" fmla="*/ 6 w 6"/>
                  <a:gd name="T3" fmla="*/ 3 h 4"/>
                  <a:gd name="T4" fmla="*/ 4 w 6"/>
                  <a:gd name="T5" fmla="*/ 3 h 4"/>
                  <a:gd name="T6" fmla="*/ 0 w 6"/>
                  <a:gd name="T7" fmla="*/ 1 h 4"/>
                  <a:gd name="T8" fmla="*/ 1 w 6"/>
                  <a:gd name="T9" fmla="*/ 0 h 4"/>
                  <a:gd name="T10" fmla="*/ 4 w 6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4" y="1"/>
                    </a:moveTo>
                    <a:cubicBezTo>
                      <a:pt x="4" y="2"/>
                      <a:pt x="5" y="2"/>
                      <a:pt x="6" y="3"/>
                    </a:cubicBezTo>
                    <a:cubicBezTo>
                      <a:pt x="5" y="4"/>
                      <a:pt x="5" y="3"/>
                      <a:pt x="4" y="3"/>
                    </a:cubicBezTo>
                    <a:cubicBezTo>
                      <a:pt x="2" y="3"/>
                      <a:pt x="1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2" name="Freeform 33"/>
              <p:cNvSpPr>
                <a:spLocks/>
              </p:cNvSpPr>
              <p:nvPr/>
            </p:nvSpPr>
            <p:spPr bwMode="auto">
              <a:xfrm>
                <a:off x="858044" y="2522488"/>
                <a:ext cx="720725" cy="681038"/>
              </a:xfrm>
              <a:custGeom>
                <a:avLst/>
                <a:gdLst>
                  <a:gd name="T0" fmla="*/ 53 w 64"/>
                  <a:gd name="T1" fmla="*/ 18 h 60"/>
                  <a:gd name="T2" fmla="*/ 52 w 64"/>
                  <a:gd name="T3" fmla="*/ 18 h 60"/>
                  <a:gd name="T4" fmla="*/ 51 w 64"/>
                  <a:gd name="T5" fmla="*/ 13 h 60"/>
                  <a:gd name="T6" fmla="*/ 53 w 64"/>
                  <a:gd name="T7" fmla="*/ 6 h 60"/>
                  <a:gd name="T8" fmla="*/ 51 w 64"/>
                  <a:gd name="T9" fmla="*/ 4 h 60"/>
                  <a:gd name="T10" fmla="*/ 51 w 64"/>
                  <a:gd name="T11" fmla="*/ 0 h 60"/>
                  <a:gd name="T12" fmla="*/ 46 w 64"/>
                  <a:gd name="T13" fmla="*/ 1 h 60"/>
                  <a:gd name="T14" fmla="*/ 44 w 64"/>
                  <a:gd name="T15" fmla="*/ 1 h 60"/>
                  <a:gd name="T16" fmla="*/ 46 w 64"/>
                  <a:gd name="T17" fmla="*/ 6 h 60"/>
                  <a:gd name="T18" fmla="*/ 35 w 64"/>
                  <a:gd name="T19" fmla="*/ 27 h 60"/>
                  <a:gd name="T20" fmla="*/ 29 w 64"/>
                  <a:gd name="T21" fmla="*/ 39 h 60"/>
                  <a:gd name="T22" fmla="*/ 18 w 64"/>
                  <a:gd name="T23" fmla="*/ 32 h 60"/>
                  <a:gd name="T24" fmla="*/ 19 w 64"/>
                  <a:gd name="T25" fmla="*/ 23 h 60"/>
                  <a:gd name="T26" fmla="*/ 17 w 64"/>
                  <a:gd name="T27" fmla="*/ 31 h 60"/>
                  <a:gd name="T28" fmla="*/ 17 w 64"/>
                  <a:gd name="T29" fmla="*/ 33 h 60"/>
                  <a:gd name="T30" fmla="*/ 7 w 64"/>
                  <a:gd name="T31" fmla="*/ 35 h 60"/>
                  <a:gd name="T32" fmla="*/ 10 w 64"/>
                  <a:gd name="T33" fmla="*/ 35 h 60"/>
                  <a:gd name="T34" fmla="*/ 14 w 64"/>
                  <a:gd name="T35" fmla="*/ 34 h 60"/>
                  <a:gd name="T36" fmla="*/ 23 w 64"/>
                  <a:gd name="T37" fmla="*/ 37 h 60"/>
                  <a:gd name="T38" fmla="*/ 20 w 64"/>
                  <a:gd name="T39" fmla="*/ 38 h 60"/>
                  <a:gd name="T40" fmla="*/ 18 w 64"/>
                  <a:gd name="T41" fmla="*/ 44 h 60"/>
                  <a:gd name="T42" fmla="*/ 19 w 64"/>
                  <a:gd name="T43" fmla="*/ 40 h 60"/>
                  <a:gd name="T44" fmla="*/ 29 w 64"/>
                  <a:gd name="T45" fmla="*/ 40 h 60"/>
                  <a:gd name="T46" fmla="*/ 26 w 64"/>
                  <a:gd name="T47" fmla="*/ 47 h 60"/>
                  <a:gd name="T48" fmla="*/ 12 w 64"/>
                  <a:gd name="T49" fmla="*/ 51 h 60"/>
                  <a:gd name="T50" fmla="*/ 28 w 64"/>
                  <a:gd name="T51" fmla="*/ 47 h 60"/>
                  <a:gd name="T52" fmla="*/ 26 w 64"/>
                  <a:gd name="T53" fmla="*/ 51 h 60"/>
                  <a:gd name="T54" fmla="*/ 24 w 64"/>
                  <a:gd name="T55" fmla="*/ 50 h 60"/>
                  <a:gd name="T56" fmla="*/ 26 w 64"/>
                  <a:gd name="T57" fmla="*/ 51 h 60"/>
                  <a:gd name="T58" fmla="*/ 19 w 64"/>
                  <a:gd name="T59" fmla="*/ 55 h 60"/>
                  <a:gd name="T60" fmla="*/ 23 w 64"/>
                  <a:gd name="T61" fmla="*/ 55 h 60"/>
                  <a:gd name="T62" fmla="*/ 27 w 64"/>
                  <a:gd name="T63" fmla="*/ 53 h 60"/>
                  <a:gd name="T64" fmla="*/ 25 w 64"/>
                  <a:gd name="T65" fmla="*/ 54 h 60"/>
                  <a:gd name="T66" fmla="*/ 21 w 64"/>
                  <a:gd name="T67" fmla="*/ 56 h 60"/>
                  <a:gd name="T68" fmla="*/ 6 w 64"/>
                  <a:gd name="T69" fmla="*/ 57 h 60"/>
                  <a:gd name="T70" fmla="*/ 1 w 64"/>
                  <a:gd name="T71" fmla="*/ 58 h 60"/>
                  <a:gd name="T72" fmla="*/ 26 w 64"/>
                  <a:gd name="T73" fmla="*/ 59 h 60"/>
                  <a:gd name="T74" fmla="*/ 35 w 64"/>
                  <a:gd name="T75" fmla="*/ 52 h 60"/>
                  <a:gd name="T76" fmla="*/ 39 w 64"/>
                  <a:gd name="T77" fmla="*/ 47 h 60"/>
                  <a:gd name="T78" fmla="*/ 38 w 64"/>
                  <a:gd name="T79" fmla="*/ 58 h 60"/>
                  <a:gd name="T80" fmla="*/ 57 w 64"/>
                  <a:gd name="T81" fmla="*/ 59 h 60"/>
                  <a:gd name="T82" fmla="*/ 60 w 64"/>
                  <a:gd name="T83" fmla="*/ 59 h 60"/>
                  <a:gd name="T84" fmla="*/ 58 w 64"/>
                  <a:gd name="T85" fmla="*/ 57 h 60"/>
                  <a:gd name="T86" fmla="*/ 43 w 64"/>
                  <a:gd name="T87" fmla="*/ 56 h 60"/>
                  <a:gd name="T88" fmla="*/ 46 w 64"/>
                  <a:gd name="T89" fmla="*/ 44 h 60"/>
                  <a:gd name="T90" fmla="*/ 46 w 64"/>
                  <a:gd name="T91" fmla="*/ 38 h 60"/>
                  <a:gd name="T92" fmla="*/ 49 w 64"/>
                  <a:gd name="T93" fmla="*/ 32 h 60"/>
                  <a:gd name="T94" fmla="*/ 53 w 64"/>
                  <a:gd name="T95" fmla="*/ 32 h 60"/>
                  <a:gd name="T96" fmla="*/ 54 w 64"/>
                  <a:gd name="T97" fmla="*/ 36 h 60"/>
                  <a:gd name="T98" fmla="*/ 54 w 64"/>
                  <a:gd name="T99" fmla="*/ 29 h 60"/>
                  <a:gd name="T100" fmla="*/ 51 w 64"/>
                  <a:gd name="T101" fmla="*/ 25 h 60"/>
                  <a:gd name="T102" fmla="*/ 53 w 64"/>
                  <a:gd name="T103" fmla="*/ 23 h 60"/>
                  <a:gd name="T104" fmla="*/ 54 w 64"/>
                  <a:gd name="T105" fmla="*/ 18 h 60"/>
                  <a:gd name="T106" fmla="*/ 60 w 64"/>
                  <a:gd name="T107" fmla="*/ 19 h 60"/>
                  <a:gd name="T108" fmla="*/ 64 w 64"/>
                  <a:gd name="T109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4" h="60">
                    <a:moveTo>
                      <a:pt x="60" y="16"/>
                    </a:moveTo>
                    <a:cubicBezTo>
                      <a:pt x="58" y="15"/>
                      <a:pt x="56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2" y="18"/>
                      <a:pt x="52" y="18"/>
                    </a:cubicBezTo>
                    <a:cubicBezTo>
                      <a:pt x="52" y="17"/>
                      <a:pt x="52" y="16"/>
                      <a:pt x="52" y="15"/>
                    </a:cubicBezTo>
                    <a:cubicBezTo>
                      <a:pt x="51" y="15"/>
                      <a:pt x="51" y="14"/>
                      <a:pt x="51" y="13"/>
                    </a:cubicBezTo>
                    <a:cubicBezTo>
                      <a:pt x="50" y="9"/>
                      <a:pt x="55" y="12"/>
                      <a:pt x="56" y="10"/>
                    </a:cubicBezTo>
                    <a:cubicBezTo>
                      <a:pt x="57" y="8"/>
                      <a:pt x="54" y="8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5"/>
                      <a:pt x="52" y="5"/>
                      <a:pt x="51" y="4"/>
                    </a:cubicBezTo>
                    <a:cubicBezTo>
                      <a:pt x="52" y="3"/>
                      <a:pt x="52" y="1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1"/>
                      <a:pt x="49" y="2"/>
                      <a:pt x="49" y="3"/>
                    </a:cubicBezTo>
                    <a:cubicBezTo>
                      <a:pt x="48" y="2"/>
                      <a:pt x="47" y="2"/>
                      <a:pt x="46" y="1"/>
                    </a:cubicBezTo>
                    <a:cubicBezTo>
                      <a:pt x="45" y="1"/>
                      <a:pt x="44" y="0"/>
                      <a:pt x="44" y="0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3"/>
                      <a:pt x="45" y="4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5" y="8"/>
                      <a:pt x="46" y="11"/>
                      <a:pt x="45" y="13"/>
                    </a:cubicBezTo>
                    <a:cubicBezTo>
                      <a:pt x="43" y="18"/>
                      <a:pt x="40" y="23"/>
                      <a:pt x="35" y="27"/>
                    </a:cubicBezTo>
                    <a:cubicBezTo>
                      <a:pt x="33" y="30"/>
                      <a:pt x="30" y="33"/>
                      <a:pt x="29" y="37"/>
                    </a:cubicBezTo>
                    <a:cubicBezTo>
                      <a:pt x="29" y="37"/>
                      <a:pt x="29" y="38"/>
                      <a:pt x="29" y="39"/>
                    </a:cubicBezTo>
                    <a:cubicBezTo>
                      <a:pt x="27" y="38"/>
                      <a:pt x="26" y="37"/>
                      <a:pt x="24" y="36"/>
                    </a:cubicBezTo>
                    <a:cubicBezTo>
                      <a:pt x="22" y="35"/>
                      <a:pt x="19" y="35"/>
                      <a:pt x="18" y="32"/>
                    </a:cubicBezTo>
                    <a:cubicBezTo>
                      <a:pt x="17" y="31"/>
                      <a:pt x="18" y="30"/>
                      <a:pt x="18" y="29"/>
                    </a:cubicBezTo>
                    <a:cubicBezTo>
                      <a:pt x="20" y="28"/>
                      <a:pt x="20" y="25"/>
                      <a:pt x="19" y="23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8" y="26"/>
                      <a:pt x="16" y="28"/>
                      <a:pt x="17" y="31"/>
                    </a:cubicBezTo>
                    <a:cubicBezTo>
                      <a:pt x="17" y="32"/>
                      <a:pt x="18" y="33"/>
                      <a:pt x="18" y="34"/>
                    </a:cubicBezTo>
                    <a:cubicBezTo>
                      <a:pt x="18" y="34"/>
                      <a:pt x="17" y="34"/>
                      <a:pt x="17" y="33"/>
                    </a:cubicBezTo>
                    <a:cubicBezTo>
                      <a:pt x="16" y="33"/>
                      <a:pt x="15" y="33"/>
                      <a:pt x="14" y="33"/>
                    </a:cubicBezTo>
                    <a:cubicBezTo>
                      <a:pt x="12" y="34"/>
                      <a:pt x="9" y="33"/>
                      <a:pt x="7" y="35"/>
                    </a:cubicBezTo>
                    <a:cubicBezTo>
                      <a:pt x="7" y="35"/>
                      <a:pt x="6" y="35"/>
                      <a:pt x="7" y="35"/>
                    </a:cubicBezTo>
                    <a:cubicBezTo>
                      <a:pt x="8" y="35"/>
                      <a:pt x="9" y="35"/>
                      <a:pt x="10" y="35"/>
                    </a:cubicBezTo>
                    <a:cubicBezTo>
                      <a:pt x="11" y="36"/>
                      <a:pt x="12" y="34"/>
                      <a:pt x="13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3"/>
                      <a:pt x="15" y="34"/>
                      <a:pt x="15" y="33"/>
                    </a:cubicBezTo>
                    <a:cubicBezTo>
                      <a:pt x="18" y="34"/>
                      <a:pt x="21" y="35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2" y="37"/>
                      <a:pt x="21" y="38"/>
                      <a:pt x="20" y="38"/>
                    </a:cubicBezTo>
                    <a:cubicBezTo>
                      <a:pt x="19" y="39"/>
                      <a:pt x="18" y="40"/>
                      <a:pt x="18" y="41"/>
                    </a:cubicBezTo>
                    <a:cubicBezTo>
                      <a:pt x="17" y="42"/>
                      <a:pt x="18" y="43"/>
                      <a:pt x="18" y="44"/>
                    </a:cubicBezTo>
                    <a:cubicBezTo>
                      <a:pt x="18" y="45"/>
                      <a:pt x="18" y="45"/>
                      <a:pt x="19" y="46"/>
                    </a:cubicBezTo>
                    <a:cubicBezTo>
                      <a:pt x="20" y="44"/>
                      <a:pt x="19" y="42"/>
                      <a:pt x="19" y="40"/>
                    </a:cubicBezTo>
                    <a:cubicBezTo>
                      <a:pt x="19" y="39"/>
                      <a:pt x="21" y="38"/>
                      <a:pt x="22" y="38"/>
                    </a:cubicBezTo>
                    <a:cubicBezTo>
                      <a:pt x="25" y="37"/>
                      <a:pt x="27" y="39"/>
                      <a:pt x="29" y="40"/>
                    </a:cubicBezTo>
                    <a:cubicBezTo>
                      <a:pt x="29" y="42"/>
                      <a:pt x="29" y="44"/>
                      <a:pt x="29" y="46"/>
                    </a:cubicBezTo>
                    <a:cubicBezTo>
                      <a:pt x="28" y="46"/>
                      <a:pt x="27" y="47"/>
                      <a:pt x="26" y="47"/>
                    </a:cubicBezTo>
                    <a:cubicBezTo>
                      <a:pt x="23" y="47"/>
                      <a:pt x="20" y="49"/>
                      <a:pt x="17" y="50"/>
                    </a:cubicBezTo>
                    <a:cubicBezTo>
                      <a:pt x="15" y="51"/>
                      <a:pt x="13" y="50"/>
                      <a:pt x="12" y="51"/>
                    </a:cubicBezTo>
                    <a:cubicBezTo>
                      <a:pt x="13" y="51"/>
                      <a:pt x="14" y="51"/>
                      <a:pt x="15" y="51"/>
                    </a:cubicBezTo>
                    <a:cubicBezTo>
                      <a:pt x="20" y="50"/>
                      <a:pt x="23" y="47"/>
                      <a:pt x="28" y="47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8" y="49"/>
                      <a:pt x="27" y="50"/>
                      <a:pt x="26" y="51"/>
                    </a:cubicBezTo>
                    <a:cubicBezTo>
                      <a:pt x="26" y="50"/>
                      <a:pt x="26" y="50"/>
                      <a:pt x="26" y="49"/>
                    </a:cubicBezTo>
                    <a:cubicBezTo>
                      <a:pt x="25" y="49"/>
                      <a:pt x="25" y="49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5" y="51"/>
                      <a:pt x="25" y="51"/>
                      <a:pt x="26" y="51"/>
                    </a:cubicBezTo>
                    <a:cubicBezTo>
                      <a:pt x="25" y="51"/>
                      <a:pt x="25" y="52"/>
                      <a:pt x="25" y="52"/>
                    </a:cubicBezTo>
                    <a:cubicBezTo>
                      <a:pt x="23" y="54"/>
                      <a:pt x="21" y="53"/>
                      <a:pt x="19" y="55"/>
                    </a:cubicBezTo>
                    <a:cubicBezTo>
                      <a:pt x="19" y="55"/>
                      <a:pt x="18" y="55"/>
                      <a:pt x="18" y="56"/>
                    </a:cubicBezTo>
                    <a:cubicBezTo>
                      <a:pt x="20" y="56"/>
                      <a:pt x="22" y="56"/>
                      <a:pt x="23" y="55"/>
                    </a:cubicBezTo>
                    <a:cubicBezTo>
                      <a:pt x="25" y="53"/>
                      <a:pt x="27" y="51"/>
                      <a:pt x="28" y="49"/>
                    </a:cubicBezTo>
                    <a:cubicBezTo>
                      <a:pt x="29" y="51"/>
                      <a:pt x="28" y="52"/>
                      <a:pt x="27" y="53"/>
                    </a:cubicBezTo>
                    <a:cubicBezTo>
                      <a:pt x="27" y="53"/>
                      <a:pt x="27" y="53"/>
                      <a:pt x="26" y="53"/>
                    </a:cubicBezTo>
                    <a:cubicBezTo>
                      <a:pt x="26" y="53"/>
                      <a:pt x="25" y="53"/>
                      <a:pt x="25" y="54"/>
                    </a:cubicBezTo>
                    <a:cubicBezTo>
                      <a:pt x="26" y="54"/>
                      <a:pt x="26" y="54"/>
                      <a:pt x="26" y="55"/>
                    </a:cubicBezTo>
                    <a:cubicBezTo>
                      <a:pt x="24" y="56"/>
                      <a:pt x="23" y="56"/>
                      <a:pt x="21" y="56"/>
                    </a:cubicBezTo>
                    <a:cubicBezTo>
                      <a:pt x="17" y="57"/>
                      <a:pt x="14" y="57"/>
                      <a:pt x="11" y="57"/>
                    </a:cubicBezTo>
                    <a:cubicBezTo>
                      <a:pt x="9" y="57"/>
                      <a:pt x="7" y="57"/>
                      <a:pt x="6" y="57"/>
                    </a:cubicBezTo>
                    <a:cubicBezTo>
                      <a:pt x="4" y="57"/>
                      <a:pt x="2" y="57"/>
                      <a:pt x="1" y="58"/>
                    </a:cubicBezTo>
                    <a:cubicBezTo>
                      <a:pt x="0" y="58"/>
                      <a:pt x="1" y="58"/>
                      <a:pt x="1" y="58"/>
                    </a:cubicBezTo>
                    <a:cubicBezTo>
                      <a:pt x="3" y="60"/>
                      <a:pt x="6" y="59"/>
                      <a:pt x="8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59"/>
                      <a:pt x="29" y="59"/>
                      <a:pt x="30" y="58"/>
                    </a:cubicBezTo>
                    <a:cubicBezTo>
                      <a:pt x="32" y="57"/>
                      <a:pt x="34" y="55"/>
                      <a:pt x="35" y="52"/>
                    </a:cubicBezTo>
                    <a:cubicBezTo>
                      <a:pt x="35" y="51"/>
                      <a:pt x="36" y="50"/>
                      <a:pt x="36" y="49"/>
                    </a:cubicBezTo>
                    <a:cubicBezTo>
                      <a:pt x="36" y="48"/>
                      <a:pt x="38" y="47"/>
                      <a:pt x="39" y="47"/>
                    </a:cubicBezTo>
                    <a:cubicBezTo>
                      <a:pt x="40" y="49"/>
                      <a:pt x="39" y="51"/>
                      <a:pt x="39" y="54"/>
                    </a:cubicBezTo>
                    <a:cubicBezTo>
                      <a:pt x="38" y="55"/>
                      <a:pt x="37" y="57"/>
                      <a:pt x="38" y="58"/>
                    </a:cubicBezTo>
                    <a:cubicBezTo>
                      <a:pt x="38" y="59"/>
                      <a:pt x="39" y="59"/>
                      <a:pt x="39" y="59"/>
                    </a:cubicBezTo>
                    <a:cubicBezTo>
                      <a:pt x="45" y="59"/>
                      <a:pt x="51" y="59"/>
                      <a:pt x="57" y="59"/>
                    </a:cubicBezTo>
                    <a:cubicBezTo>
                      <a:pt x="58" y="59"/>
                      <a:pt x="59" y="60"/>
                      <a:pt x="60" y="60"/>
                    </a:cubicBezTo>
                    <a:cubicBezTo>
                      <a:pt x="60" y="60"/>
                      <a:pt x="60" y="59"/>
                      <a:pt x="60" y="59"/>
                    </a:cubicBezTo>
                    <a:cubicBezTo>
                      <a:pt x="60" y="59"/>
                      <a:pt x="59" y="58"/>
                      <a:pt x="59" y="58"/>
                    </a:cubicBezTo>
                    <a:cubicBezTo>
                      <a:pt x="59" y="58"/>
                      <a:pt x="58" y="58"/>
                      <a:pt x="58" y="57"/>
                    </a:cubicBezTo>
                    <a:cubicBezTo>
                      <a:pt x="55" y="56"/>
                      <a:pt x="52" y="57"/>
                      <a:pt x="48" y="57"/>
                    </a:cubicBezTo>
                    <a:cubicBezTo>
                      <a:pt x="46" y="57"/>
                      <a:pt x="45" y="57"/>
                      <a:pt x="43" y="56"/>
                    </a:cubicBezTo>
                    <a:cubicBezTo>
                      <a:pt x="42" y="55"/>
                      <a:pt x="43" y="53"/>
                      <a:pt x="43" y="53"/>
                    </a:cubicBezTo>
                    <a:cubicBezTo>
                      <a:pt x="43" y="52"/>
                      <a:pt x="45" y="44"/>
                      <a:pt x="46" y="44"/>
                    </a:cubicBezTo>
                    <a:cubicBezTo>
                      <a:pt x="46" y="43"/>
                      <a:pt x="46" y="42"/>
                      <a:pt x="46" y="42"/>
                    </a:cubicBezTo>
                    <a:cubicBezTo>
                      <a:pt x="46" y="41"/>
                      <a:pt x="46" y="39"/>
                      <a:pt x="46" y="38"/>
                    </a:cubicBezTo>
                    <a:cubicBezTo>
                      <a:pt x="46" y="37"/>
                      <a:pt x="47" y="36"/>
                      <a:pt x="48" y="34"/>
                    </a:cubicBezTo>
                    <a:cubicBezTo>
                      <a:pt x="48" y="33"/>
                      <a:pt x="48" y="33"/>
                      <a:pt x="49" y="32"/>
                    </a:cubicBezTo>
                    <a:cubicBezTo>
                      <a:pt x="49" y="31"/>
                      <a:pt x="49" y="30"/>
                      <a:pt x="49" y="30"/>
                    </a:cubicBezTo>
                    <a:cubicBezTo>
                      <a:pt x="51" y="30"/>
                      <a:pt x="52" y="30"/>
                      <a:pt x="53" y="32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4" y="37"/>
                      <a:pt x="54" y="36"/>
                    </a:cubicBezTo>
                    <a:cubicBezTo>
                      <a:pt x="55" y="36"/>
                      <a:pt x="55" y="34"/>
                      <a:pt x="55" y="33"/>
                    </a:cubicBezTo>
                    <a:cubicBezTo>
                      <a:pt x="55" y="31"/>
                      <a:pt x="54" y="31"/>
                      <a:pt x="54" y="29"/>
                    </a:cubicBezTo>
                    <a:cubicBezTo>
                      <a:pt x="54" y="29"/>
                      <a:pt x="53" y="28"/>
                      <a:pt x="53" y="28"/>
                    </a:cubicBezTo>
                    <a:cubicBezTo>
                      <a:pt x="53" y="27"/>
                      <a:pt x="51" y="26"/>
                      <a:pt x="51" y="25"/>
                    </a:cubicBezTo>
                    <a:cubicBezTo>
                      <a:pt x="51" y="24"/>
                      <a:pt x="52" y="23"/>
                      <a:pt x="53" y="22"/>
                    </a:cubicBezTo>
                    <a:cubicBezTo>
                      <a:pt x="53" y="22"/>
                      <a:pt x="53" y="23"/>
                      <a:pt x="53" y="23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5" y="18"/>
                      <a:pt x="57" y="19"/>
                      <a:pt x="59" y="19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8"/>
                      <a:pt x="62" y="16"/>
                      <a:pt x="60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3" name="Freeform 34"/>
              <p:cNvSpPr>
                <a:spLocks/>
              </p:cNvSpPr>
              <p:nvPr/>
            </p:nvSpPr>
            <p:spPr bwMode="auto">
              <a:xfrm>
                <a:off x="1578769" y="2727276"/>
                <a:ext cx="1111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4" name="Freeform 35"/>
              <p:cNvSpPr>
                <a:spLocks/>
              </p:cNvSpPr>
              <p:nvPr/>
            </p:nvSpPr>
            <p:spPr bwMode="auto">
              <a:xfrm>
                <a:off x="1105694" y="286380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5" name="Freeform 36"/>
              <p:cNvSpPr>
                <a:spLocks/>
              </p:cNvSpPr>
              <p:nvPr/>
            </p:nvSpPr>
            <p:spPr bwMode="auto">
              <a:xfrm>
                <a:off x="1070769" y="2863801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6" name="Freeform 37"/>
              <p:cNvSpPr>
                <a:spLocks/>
              </p:cNvSpPr>
              <p:nvPr/>
            </p:nvSpPr>
            <p:spPr bwMode="auto">
              <a:xfrm>
                <a:off x="1815306" y="28749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7" name="Freeform 38"/>
              <p:cNvSpPr>
                <a:spLocks/>
              </p:cNvSpPr>
              <p:nvPr/>
            </p:nvSpPr>
            <p:spPr bwMode="auto">
              <a:xfrm>
                <a:off x="2199481" y="287491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8" name="Freeform 39"/>
              <p:cNvSpPr>
                <a:spLocks/>
              </p:cNvSpPr>
              <p:nvPr/>
            </p:nvSpPr>
            <p:spPr bwMode="auto">
              <a:xfrm>
                <a:off x="2221706" y="2886026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1 w 2"/>
                  <a:gd name="T7" fmla="*/ 1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9" name="Oval 40"/>
              <p:cNvSpPr>
                <a:spLocks noChangeArrowheads="1"/>
              </p:cNvSpPr>
              <p:nvPr/>
            </p:nvSpPr>
            <p:spPr bwMode="auto">
              <a:xfrm>
                <a:off x="946944" y="2886026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0" name="Freeform 41"/>
              <p:cNvSpPr>
                <a:spLocks/>
              </p:cNvSpPr>
              <p:nvPr/>
            </p:nvSpPr>
            <p:spPr bwMode="auto">
              <a:xfrm>
                <a:off x="1116806" y="28860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1" name="Freeform 42"/>
              <p:cNvSpPr>
                <a:spLocks/>
              </p:cNvSpPr>
              <p:nvPr/>
            </p:nvSpPr>
            <p:spPr bwMode="auto">
              <a:xfrm>
                <a:off x="1094581" y="2897138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2" name="Freeform 43"/>
              <p:cNvSpPr>
                <a:spLocks/>
              </p:cNvSpPr>
              <p:nvPr/>
            </p:nvSpPr>
            <p:spPr bwMode="auto">
              <a:xfrm>
                <a:off x="2299494" y="2897138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3" name="Freeform 44"/>
              <p:cNvSpPr>
                <a:spLocks/>
              </p:cNvSpPr>
              <p:nvPr/>
            </p:nvSpPr>
            <p:spPr bwMode="auto">
              <a:xfrm>
                <a:off x="2334419" y="289713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4" name="Freeform 45"/>
              <p:cNvSpPr>
                <a:spLocks/>
              </p:cNvSpPr>
              <p:nvPr/>
            </p:nvSpPr>
            <p:spPr bwMode="auto">
              <a:xfrm>
                <a:off x="1004094" y="29082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5" name="Freeform 46"/>
              <p:cNvSpPr>
                <a:spLocks/>
              </p:cNvSpPr>
              <p:nvPr/>
            </p:nvSpPr>
            <p:spPr bwMode="auto">
              <a:xfrm>
                <a:off x="1026319" y="29082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6" name="Freeform 47"/>
              <p:cNvSpPr>
                <a:spLocks/>
              </p:cNvSpPr>
              <p:nvPr/>
            </p:nvSpPr>
            <p:spPr bwMode="auto">
              <a:xfrm>
                <a:off x="2277269" y="2908251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7" name="Freeform 48"/>
              <p:cNvSpPr>
                <a:spLocks/>
              </p:cNvSpPr>
              <p:nvPr/>
            </p:nvSpPr>
            <p:spPr bwMode="auto">
              <a:xfrm>
                <a:off x="2312194" y="291936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8" name="Freeform 49"/>
              <p:cNvSpPr>
                <a:spLocks/>
              </p:cNvSpPr>
              <p:nvPr/>
            </p:nvSpPr>
            <p:spPr bwMode="auto">
              <a:xfrm>
                <a:off x="981869" y="2919363"/>
                <a:ext cx="22225" cy="23813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9" name="Freeform 50"/>
              <p:cNvSpPr>
                <a:spLocks/>
              </p:cNvSpPr>
              <p:nvPr/>
            </p:nvSpPr>
            <p:spPr bwMode="auto">
              <a:xfrm>
                <a:off x="2243931" y="2930476"/>
                <a:ext cx="55563" cy="34925"/>
              </a:xfrm>
              <a:custGeom>
                <a:avLst/>
                <a:gdLst>
                  <a:gd name="T0" fmla="*/ 5 w 5"/>
                  <a:gd name="T1" fmla="*/ 1 h 3"/>
                  <a:gd name="T2" fmla="*/ 5 w 5"/>
                  <a:gd name="T3" fmla="*/ 2 h 3"/>
                  <a:gd name="T4" fmla="*/ 2 w 5"/>
                  <a:gd name="T5" fmla="*/ 2 h 3"/>
                  <a:gd name="T6" fmla="*/ 0 w 5"/>
                  <a:gd name="T7" fmla="*/ 1 h 3"/>
                  <a:gd name="T8" fmla="*/ 1 w 5"/>
                  <a:gd name="T9" fmla="*/ 0 h 3"/>
                  <a:gd name="T10" fmla="*/ 5 w 5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2" y="3"/>
                      <a:pt x="2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3" y="0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0" name="Freeform 51"/>
              <p:cNvSpPr>
                <a:spLocks/>
              </p:cNvSpPr>
              <p:nvPr/>
            </p:nvSpPr>
            <p:spPr bwMode="auto">
              <a:xfrm>
                <a:off x="1004094" y="293047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1" name="Freeform 52"/>
              <p:cNvSpPr>
                <a:spLocks/>
              </p:cNvSpPr>
              <p:nvPr/>
            </p:nvSpPr>
            <p:spPr bwMode="auto">
              <a:xfrm>
                <a:off x="1048544" y="2930476"/>
                <a:ext cx="22225" cy="3492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2 h 3"/>
                  <a:gd name="T4" fmla="*/ 1 w 2"/>
                  <a:gd name="T5" fmla="*/ 2 h 3"/>
                  <a:gd name="T6" fmla="*/ 1 w 2"/>
                  <a:gd name="T7" fmla="*/ 1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2" name="Freeform 53"/>
              <p:cNvSpPr>
                <a:spLocks/>
              </p:cNvSpPr>
              <p:nvPr/>
            </p:nvSpPr>
            <p:spPr bwMode="auto">
              <a:xfrm>
                <a:off x="1589881" y="2954288"/>
                <a:ext cx="90488" cy="112713"/>
              </a:xfrm>
              <a:custGeom>
                <a:avLst/>
                <a:gdLst>
                  <a:gd name="T0" fmla="*/ 8 w 8"/>
                  <a:gd name="T1" fmla="*/ 1 h 10"/>
                  <a:gd name="T2" fmla="*/ 6 w 8"/>
                  <a:gd name="T3" fmla="*/ 2 h 10"/>
                  <a:gd name="T4" fmla="*/ 7 w 8"/>
                  <a:gd name="T5" fmla="*/ 5 h 10"/>
                  <a:gd name="T6" fmla="*/ 7 w 8"/>
                  <a:gd name="T7" fmla="*/ 7 h 10"/>
                  <a:gd name="T8" fmla="*/ 6 w 8"/>
                  <a:gd name="T9" fmla="*/ 9 h 10"/>
                  <a:gd name="T10" fmla="*/ 2 w 8"/>
                  <a:gd name="T11" fmla="*/ 8 h 10"/>
                  <a:gd name="T12" fmla="*/ 1 w 8"/>
                  <a:gd name="T13" fmla="*/ 6 h 10"/>
                  <a:gd name="T14" fmla="*/ 1 w 8"/>
                  <a:gd name="T15" fmla="*/ 5 h 10"/>
                  <a:gd name="T16" fmla="*/ 1 w 8"/>
                  <a:gd name="T17" fmla="*/ 5 h 10"/>
                  <a:gd name="T18" fmla="*/ 2 w 8"/>
                  <a:gd name="T19" fmla="*/ 3 h 10"/>
                  <a:gd name="T20" fmla="*/ 5 w 8"/>
                  <a:gd name="T21" fmla="*/ 5 h 10"/>
                  <a:gd name="T22" fmla="*/ 6 w 8"/>
                  <a:gd name="T23" fmla="*/ 5 h 10"/>
                  <a:gd name="T24" fmla="*/ 5 w 8"/>
                  <a:gd name="T25" fmla="*/ 2 h 10"/>
                  <a:gd name="T26" fmla="*/ 6 w 8"/>
                  <a:gd name="T27" fmla="*/ 1 h 10"/>
                  <a:gd name="T28" fmla="*/ 8 w 8"/>
                  <a:gd name="T2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0">
                    <a:moveTo>
                      <a:pt x="8" y="1"/>
                    </a:moveTo>
                    <a:cubicBezTo>
                      <a:pt x="7" y="2"/>
                      <a:pt x="6" y="1"/>
                      <a:pt x="6" y="2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8" y="6"/>
                      <a:pt x="7" y="7"/>
                      <a:pt x="7" y="7"/>
                    </a:cubicBezTo>
                    <a:cubicBezTo>
                      <a:pt x="7" y="8"/>
                      <a:pt x="6" y="9"/>
                      <a:pt x="6" y="9"/>
                    </a:cubicBezTo>
                    <a:cubicBezTo>
                      <a:pt x="4" y="9"/>
                      <a:pt x="2" y="10"/>
                      <a:pt x="2" y="8"/>
                    </a:cubicBezTo>
                    <a:cubicBezTo>
                      <a:pt x="1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4"/>
                      <a:pt x="0" y="3"/>
                      <a:pt x="2" y="3"/>
                    </a:cubicBezTo>
                    <a:cubicBezTo>
                      <a:pt x="3" y="4"/>
                      <a:pt x="4" y="4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5" y="3"/>
                      <a:pt x="5" y="2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0"/>
                      <a:pt x="7" y="1"/>
                      <a:pt x="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3" name="Freeform 54"/>
              <p:cNvSpPr>
                <a:spLocks/>
              </p:cNvSpPr>
              <p:nvPr/>
            </p:nvSpPr>
            <p:spPr bwMode="auto">
              <a:xfrm>
                <a:off x="1105694" y="2965401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4" name="Freeform 55"/>
              <p:cNvSpPr>
                <a:spLocks/>
              </p:cNvSpPr>
              <p:nvPr/>
            </p:nvSpPr>
            <p:spPr bwMode="auto">
              <a:xfrm>
                <a:off x="1410494" y="2965401"/>
                <a:ext cx="33338" cy="79375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6 h 7"/>
                  <a:gd name="T4" fmla="*/ 2 w 3"/>
                  <a:gd name="T5" fmla="*/ 7 h 7"/>
                  <a:gd name="T6" fmla="*/ 2 w 3"/>
                  <a:gd name="T7" fmla="*/ 1 h 7"/>
                  <a:gd name="T8" fmla="*/ 3 w 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cubicBezTo>
                      <a:pt x="3" y="2"/>
                      <a:pt x="3" y="4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0" y="5"/>
                      <a:pt x="1" y="2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5" name="Freeform 56"/>
              <p:cNvSpPr>
                <a:spLocks/>
              </p:cNvSpPr>
              <p:nvPr/>
            </p:nvSpPr>
            <p:spPr bwMode="auto">
              <a:xfrm>
                <a:off x="1872456" y="2965401"/>
                <a:ext cx="22225" cy="68263"/>
              </a:xfrm>
              <a:custGeom>
                <a:avLst/>
                <a:gdLst>
                  <a:gd name="T0" fmla="*/ 1 w 2"/>
                  <a:gd name="T1" fmla="*/ 1 h 6"/>
                  <a:gd name="T2" fmla="*/ 1 w 2"/>
                  <a:gd name="T3" fmla="*/ 6 h 6"/>
                  <a:gd name="T4" fmla="*/ 1 w 2"/>
                  <a:gd name="T5" fmla="*/ 6 h 6"/>
                  <a:gd name="T6" fmla="*/ 0 w 2"/>
                  <a:gd name="T7" fmla="*/ 3 h 6"/>
                  <a:gd name="T8" fmla="*/ 1 w 2"/>
                  <a:gd name="T9" fmla="*/ 0 h 6"/>
                  <a:gd name="T10" fmla="*/ 1 w 2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1" y="1"/>
                    </a:moveTo>
                    <a:cubicBezTo>
                      <a:pt x="2" y="3"/>
                      <a:pt x="2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6" name="Freeform 57"/>
              <p:cNvSpPr>
                <a:spLocks/>
              </p:cNvSpPr>
              <p:nvPr/>
            </p:nvSpPr>
            <p:spPr bwMode="auto">
              <a:xfrm>
                <a:off x="1094581" y="2976513"/>
                <a:ext cx="66675" cy="34925"/>
              </a:xfrm>
              <a:custGeom>
                <a:avLst/>
                <a:gdLst>
                  <a:gd name="T0" fmla="*/ 6 w 6"/>
                  <a:gd name="T1" fmla="*/ 1 h 3"/>
                  <a:gd name="T2" fmla="*/ 4 w 6"/>
                  <a:gd name="T3" fmla="*/ 2 h 3"/>
                  <a:gd name="T4" fmla="*/ 0 w 6"/>
                  <a:gd name="T5" fmla="*/ 3 h 3"/>
                  <a:gd name="T6" fmla="*/ 5 w 6"/>
                  <a:gd name="T7" fmla="*/ 1 h 3"/>
                  <a:gd name="T8" fmla="*/ 6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5" y="1"/>
                      <a:pt x="5" y="2"/>
                      <a:pt x="4" y="2"/>
                    </a:cubicBezTo>
                    <a:cubicBezTo>
                      <a:pt x="3" y="3"/>
                      <a:pt x="1" y="3"/>
                      <a:pt x="0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7" name="Freeform 58"/>
              <p:cNvSpPr>
                <a:spLocks/>
              </p:cNvSpPr>
              <p:nvPr/>
            </p:nvSpPr>
            <p:spPr bwMode="auto">
              <a:xfrm>
                <a:off x="935831" y="3011438"/>
                <a:ext cx="57150" cy="55563"/>
              </a:xfrm>
              <a:custGeom>
                <a:avLst/>
                <a:gdLst>
                  <a:gd name="T0" fmla="*/ 1 w 5"/>
                  <a:gd name="T1" fmla="*/ 0 h 5"/>
                  <a:gd name="T2" fmla="*/ 4 w 5"/>
                  <a:gd name="T3" fmla="*/ 4 h 5"/>
                  <a:gd name="T4" fmla="*/ 4 w 5"/>
                  <a:gd name="T5" fmla="*/ 5 h 5"/>
                  <a:gd name="T6" fmla="*/ 3 w 5"/>
                  <a:gd name="T7" fmla="*/ 5 h 5"/>
                  <a:gd name="T8" fmla="*/ 0 w 5"/>
                  <a:gd name="T9" fmla="*/ 0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4" y="4"/>
                      <a:pt x="5" y="4"/>
                      <a:pt x="4" y="5"/>
                    </a:cubicBezTo>
                    <a:cubicBezTo>
                      <a:pt x="4" y="5"/>
                      <a:pt x="4" y="4"/>
                      <a:pt x="3" y="5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8" name="Freeform 59"/>
              <p:cNvSpPr>
                <a:spLocks/>
              </p:cNvSpPr>
              <p:nvPr/>
            </p:nvSpPr>
            <p:spPr bwMode="auto">
              <a:xfrm>
                <a:off x="1848644" y="3011438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9" name="Freeform 60"/>
              <p:cNvSpPr>
                <a:spLocks/>
              </p:cNvSpPr>
              <p:nvPr/>
            </p:nvSpPr>
            <p:spPr bwMode="auto">
              <a:xfrm>
                <a:off x="1804194" y="2568526"/>
                <a:ext cx="406400" cy="623888"/>
              </a:xfrm>
              <a:custGeom>
                <a:avLst/>
                <a:gdLst>
                  <a:gd name="T0" fmla="*/ 25 w 36"/>
                  <a:gd name="T1" fmla="*/ 42 h 55"/>
                  <a:gd name="T2" fmla="*/ 25 w 36"/>
                  <a:gd name="T3" fmla="*/ 40 h 55"/>
                  <a:gd name="T4" fmla="*/ 26 w 36"/>
                  <a:gd name="T5" fmla="*/ 39 h 55"/>
                  <a:gd name="T6" fmla="*/ 31 w 36"/>
                  <a:gd name="T7" fmla="*/ 38 h 55"/>
                  <a:gd name="T8" fmla="*/ 33 w 36"/>
                  <a:gd name="T9" fmla="*/ 39 h 55"/>
                  <a:gd name="T10" fmla="*/ 34 w 36"/>
                  <a:gd name="T11" fmla="*/ 38 h 55"/>
                  <a:gd name="T12" fmla="*/ 35 w 36"/>
                  <a:gd name="T13" fmla="*/ 34 h 55"/>
                  <a:gd name="T14" fmla="*/ 34 w 36"/>
                  <a:gd name="T15" fmla="*/ 33 h 55"/>
                  <a:gd name="T16" fmla="*/ 34 w 36"/>
                  <a:gd name="T17" fmla="*/ 32 h 55"/>
                  <a:gd name="T18" fmla="*/ 33 w 36"/>
                  <a:gd name="T19" fmla="*/ 31 h 55"/>
                  <a:gd name="T20" fmla="*/ 29 w 36"/>
                  <a:gd name="T21" fmla="*/ 26 h 55"/>
                  <a:gd name="T22" fmla="*/ 20 w 36"/>
                  <a:gd name="T23" fmla="*/ 20 h 55"/>
                  <a:gd name="T24" fmla="*/ 9 w 36"/>
                  <a:gd name="T25" fmla="*/ 22 h 55"/>
                  <a:gd name="T26" fmla="*/ 7 w 36"/>
                  <a:gd name="T27" fmla="*/ 20 h 55"/>
                  <a:gd name="T28" fmla="*/ 8 w 36"/>
                  <a:gd name="T29" fmla="*/ 15 h 55"/>
                  <a:gd name="T30" fmla="*/ 9 w 36"/>
                  <a:gd name="T31" fmla="*/ 12 h 55"/>
                  <a:gd name="T32" fmla="*/ 11 w 36"/>
                  <a:gd name="T33" fmla="*/ 3 h 55"/>
                  <a:gd name="T34" fmla="*/ 9 w 36"/>
                  <a:gd name="T35" fmla="*/ 0 h 55"/>
                  <a:gd name="T36" fmla="*/ 6 w 36"/>
                  <a:gd name="T37" fmla="*/ 0 h 55"/>
                  <a:gd name="T38" fmla="*/ 3 w 36"/>
                  <a:gd name="T39" fmla="*/ 3 h 55"/>
                  <a:gd name="T40" fmla="*/ 4 w 36"/>
                  <a:gd name="T41" fmla="*/ 4 h 55"/>
                  <a:gd name="T42" fmla="*/ 7 w 36"/>
                  <a:gd name="T43" fmla="*/ 4 h 55"/>
                  <a:gd name="T44" fmla="*/ 6 w 36"/>
                  <a:gd name="T45" fmla="*/ 9 h 55"/>
                  <a:gd name="T46" fmla="*/ 1 w 36"/>
                  <a:gd name="T47" fmla="*/ 16 h 55"/>
                  <a:gd name="T48" fmla="*/ 1 w 36"/>
                  <a:gd name="T49" fmla="*/ 16 h 55"/>
                  <a:gd name="T50" fmla="*/ 1 w 36"/>
                  <a:gd name="T51" fmla="*/ 27 h 55"/>
                  <a:gd name="T52" fmla="*/ 7 w 36"/>
                  <a:gd name="T53" fmla="*/ 34 h 55"/>
                  <a:gd name="T54" fmla="*/ 13 w 36"/>
                  <a:gd name="T55" fmla="*/ 35 h 55"/>
                  <a:gd name="T56" fmla="*/ 14 w 36"/>
                  <a:gd name="T57" fmla="*/ 37 h 55"/>
                  <a:gd name="T58" fmla="*/ 14 w 36"/>
                  <a:gd name="T59" fmla="*/ 41 h 55"/>
                  <a:gd name="T60" fmla="*/ 12 w 36"/>
                  <a:gd name="T61" fmla="*/ 44 h 55"/>
                  <a:gd name="T62" fmla="*/ 8 w 36"/>
                  <a:gd name="T63" fmla="*/ 52 h 55"/>
                  <a:gd name="T64" fmla="*/ 6 w 36"/>
                  <a:gd name="T65" fmla="*/ 53 h 55"/>
                  <a:gd name="T66" fmla="*/ 4 w 36"/>
                  <a:gd name="T67" fmla="*/ 53 h 55"/>
                  <a:gd name="T68" fmla="*/ 0 w 36"/>
                  <a:gd name="T69" fmla="*/ 55 h 55"/>
                  <a:gd name="T70" fmla="*/ 0 w 36"/>
                  <a:gd name="T71" fmla="*/ 55 h 55"/>
                  <a:gd name="T72" fmla="*/ 9 w 36"/>
                  <a:gd name="T73" fmla="*/ 55 h 55"/>
                  <a:gd name="T74" fmla="*/ 10 w 36"/>
                  <a:gd name="T75" fmla="*/ 54 h 55"/>
                  <a:gd name="T76" fmla="*/ 10 w 36"/>
                  <a:gd name="T77" fmla="*/ 52 h 55"/>
                  <a:gd name="T78" fmla="*/ 12 w 36"/>
                  <a:gd name="T79" fmla="*/ 49 h 55"/>
                  <a:gd name="T80" fmla="*/ 15 w 36"/>
                  <a:gd name="T81" fmla="*/ 43 h 55"/>
                  <a:gd name="T82" fmla="*/ 16 w 36"/>
                  <a:gd name="T83" fmla="*/ 41 h 55"/>
                  <a:gd name="T84" fmla="*/ 18 w 36"/>
                  <a:gd name="T85" fmla="*/ 38 h 55"/>
                  <a:gd name="T86" fmla="*/ 19 w 36"/>
                  <a:gd name="T87" fmla="*/ 37 h 55"/>
                  <a:gd name="T88" fmla="*/ 18 w 36"/>
                  <a:gd name="T89" fmla="*/ 36 h 55"/>
                  <a:gd name="T90" fmla="*/ 19 w 36"/>
                  <a:gd name="T91" fmla="*/ 36 h 55"/>
                  <a:gd name="T92" fmla="*/ 22 w 36"/>
                  <a:gd name="T93" fmla="*/ 39 h 55"/>
                  <a:gd name="T94" fmla="*/ 22 w 36"/>
                  <a:gd name="T95" fmla="*/ 40 h 55"/>
                  <a:gd name="T96" fmla="*/ 23 w 36"/>
                  <a:gd name="T97" fmla="*/ 41 h 55"/>
                  <a:gd name="T98" fmla="*/ 22 w 36"/>
                  <a:gd name="T99" fmla="*/ 42 h 55"/>
                  <a:gd name="T100" fmla="*/ 23 w 36"/>
                  <a:gd name="T101" fmla="*/ 44 h 55"/>
                  <a:gd name="T102" fmla="*/ 22 w 36"/>
                  <a:gd name="T103" fmla="*/ 50 h 55"/>
                  <a:gd name="T104" fmla="*/ 16 w 36"/>
                  <a:gd name="T105" fmla="*/ 53 h 55"/>
                  <a:gd name="T106" fmla="*/ 14 w 36"/>
                  <a:gd name="T107" fmla="*/ 55 h 55"/>
                  <a:gd name="T108" fmla="*/ 23 w 36"/>
                  <a:gd name="T109" fmla="*/ 55 h 55"/>
                  <a:gd name="T110" fmla="*/ 24 w 36"/>
                  <a:gd name="T111" fmla="*/ 54 h 55"/>
                  <a:gd name="T112" fmla="*/ 24 w 36"/>
                  <a:gd name="T113" fmla="*/ 52 h 55"/>
                  <a:gd name="T114" fmla="*/ 24 w 36"/>
                  <a:gd name="T115" fmla="*/ 49 h 55"/>
                  <a:gd name="T116" fmla="*/ 24 w 36"/>
                  <a:gd name="T117" fmla="*/ 49 h 55"/>
                  <a:gd name="T118" fmla="*/ 25 w 36"/>
                  <a:gd name="T119" fmla="*/ 44 h 55"/>
                  <a:gd name="T120" fmla="*/ 25 w 36"/>
                  <a:gd name="T121" fmla="*/ 4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" h="55">
                    <a:moveTo>
                      <a:pt x="25" y="42"/>
                    </a:moveTo>
                    <a:cubicBezTo>
                      <a:pt x="25" y="42"/>
                      <a:pt x="25" y="41"/>
                      <a:pt x="25" y="40"/>
                    </a:cubicBezTo>
                    <a:cubicBezTo>
                      <a:pt x="25" y="40"/>
                      <a:pt x="26" y="39"/>
                      <a:pt x="26" y="39"/>
                    </a:cubicBezTo>
                    <a:cubicBezTo>
                      <a:pt x="27" y="37"/>
                      <a:pt x="29" y="38"/>
                      <a:pt x="31" y="38"/>
                    </a:cubicBezTo>
                    <a:cubicBezTo>
                      <a:pt x="31" y="38"/>
                      <a:pt x="32" y="38"/>
                      <a:pt x="33" y="39"/>
                    </a:cubicBezTo>
                    <a:cubicBezTo>
                      <a:pt x="33" y="38"/>
                      <a:pt x="34" y="38"/>
                      <a:pt x="34" y="38"/>
                    </a:cubicBezTo>
                    <a:cubicBezTo>
                      <a:pt x="36" y="38"/>
                      <a:pt x="35" y="36"/>
                      <a:pt x="35" y="34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33"/>
                      <a:pt x="34" y="32"/>
                      <a:pt x="34" y="32"/>
                    </a:cubicBezTo>
                    <a:cubicBezTo>
                      <a:pt x="34" y="32"/>
                      <a:pt x="33" y="31"/>
                      <a:pt x="33" y="31"/>
                    </a:cubicBezTo>
                    <a:cubicBezTo>
                      <a:pt x="32" y="29"/>
                      <a:pt x="31" y="28"/>
                      <a:pt x="29" y="26"/>
                    </a:cubicBezTo>
                    <a:cubicBezTo>
                      <a:pt x="27" y="23"/>
                      <a:pt x="23" y="21"/>
                      <a:pt x="20" y="20"/>
                    </a:cubicBezTo>
                    <a:cubicBezTo>
                      <a:pt x="16" y="19"/>
                      <a:pt x="12" y="20"/>
                      <a:pt x="9" y="22"/>
                    </a:cubicBezTo>
                    <a:cubicBezTo>
                      <a:pt x="8" y="21"/>
                      <a:pt x="8" y="20"/>
                      <a:pt x="7" y="20"/>
                    </a:cubicBezTo>
                    <a:cubicBezTo>
                      <a:pt x="7" y="18"/>
                      <a:pt x="7" y="16"/>
                      <a:pt x="8" y="15"/>
                    </a:cubicBezTo>
                    <a:cubicBezTo>
                      <a:pt x="8" y="13"/>
                      <a:pt x="9" y="13"/>
                      <a:pt x="9" y="12"/>
                    </a:cubicBezTo>
                    <a:cubicBezTo>
                      <a:pt x="10" y="9"/>
                      <a:pt x="11" y="6"/>
                      <a:pt x="11" y="3"/>
                    </a:cubicBezTo>
                    <a:cubicBezTo>
                      <a:pt x="11" y="2"/>
                      <a:pt x="10" y="1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2"/>
                      <a:pt x="4" y="2"/>
                      <a:pt x="3" y="3"/>
                    </a:cubicBezTo>
                    <a:cubicBezTo>
                      <a:pt x="3" y="4"/>
                      <a:pt x="4" y="3"/>
                      <a:pt x="4" y="4"/>
                    </a:cubicBezTo>
                    <a:cubicBezTo>
                      <a:pt x="5" y="4"/>
                      <a:pt x="7" y="3"/>
                      <a:pt x="7" y="4"/>
                    </a:cubicBezTo>
                    <a:cubicBezTo>
                      <a:pt x="8" y="6"/>
                      <a:pt x="6" y="8"/>
                      <a:pt x="6" y="9"/>
                    </a:cubicBezTo>
                    <a:cubicBezTo>
                      <a:pt x="4" y="11"/>
                      <a:pt x="2" y="14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3" y="30"/>
                      <a:pt x="5" y="33"/>
                      <a:pt x="7" y="34"/>
                    </a:cubicBezTo>
                    <a:cubicBezTo>
                      <a:pt x="9" y="35"/>
                      <a:pt x="11" y="36"/>
                      <a:pt x="13" y="35"/>
                    </a:cubicBezTo>
                    <a:cubicBezTo>
                      <a:pt x="14" y="35"/>
                      <a:pt x="14" y="36"/>
                      <a:pt x="14" y="37"/>
                    </a:cubicBezTo>
                    <a:cubicBezTo>
                      <a:pt x="15" y="39"/>
                      <a:pt x="14" y="40"/>
                      <a:pt x="14" y="41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1" y="47"/>
                      <a:pt x="10" y="50"/>
                      <a:pt x="8" y="52"/>
                    </a:cubicBezTo>
                    <a:cubicBezTo>
                      <a:pt x="7" y="52"/>
                      <a:pt x="7" y="53"/>
                      <a:pt x="6" y="53"/>
                    </a:cubicBezTo>
                    <a:cubicBezTo>
                      <a:pt x="5" y="53"/>
                      <a:pt x="5" y="53"/>
                      <a:pt x="4" y="53"/>
                    </a:cubicBezTo>
                    <a:cubicBezTo>
                      <a:pt x="3" y="54"/>
                      <a:pt x="1" y="53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" y="55"/>
                      <a:pt x="6" y="55"/>
                      <a:pt x="9" y="55"/>
                    </a:cubicBezTo>
                    <a:cubicBezTo>
                      <a:pt x="10" y="55"/>
                      <a:pt x="10" y="54"/>
                      <a:pt x="10" y="54"/>
                    </a:cubicBezTo>
                    <a:cubicBezTo>
                      <a:pt x="9" y="53"/>
                      <a:pt x="10" y="53"/>
                      <a:pt x="10" y="52"/>
                    </a:cubicBezTo>
                    <a:cubicBezTo>
                      <a:pt x="11" y="51"/>
                      <a:pt x="11" y="50"/>
                      <a:pt x="12" y="49"/>
                    </a:cubicBezTo>
                    <a:cubicBezTo>
                      <a:pt x="13" y="47"/>
                      <a:pt x="14" y="45"/>
                      <a:pt x="15" y="4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0"/>
                      <a:pt x="17" y="39"/>
                      <a:pt x="18" y="38"/>
                    </a:cubicBezTo>
                    <a:cubicBezTo>
                      <a:pt x="18" y="38"/>
                      <a:pt x="18" y="38"/>
                      <a:pt x="19" y="37"/>
                    </a:cubicBezTo>
                    <a:cubicBezTo>
                      <a:pt x="19" y="37"/>
                      <a:pt x="18" y="36"/>
                      <a:pt x="18" y="36"/>
                    </a:cubicBezTo>
                    <a:cubicBezTo>
                      <a:pt x="18" y="36"/>
                      <a:pt x="19" y="36"/>
                      <a:pt x="19" y="36"/>
                    </a:cubicBezTo>
                    <a:cubicBezTo>
                      <a:pt x="20" y="37"/>
                      <a:pt x="22" y="38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6"/>
                      <a:pt x="22" y="48"/>
                      <a:pt x="22" y="50"/>
                    </a:cubicBezTo>
                    <a:cubicBezTo>
                      <a:pt x="21" y="53"/>
                      <a:pt x="18" y="53"/>
                      <a:pt x="16" y="53"/>
                    </a:cubicBezTo>
                    <a:cubicBezTo>
                      <a:pt x="16" y="54"/>
                      <a:pt x="14" y="54"/>
                      <a:pt x="14" y="55"/>
                    </a:cubicBezTo>
                    <a:cubicBezTo>
                      <a:pt x="17" y="55"/>
                      <a:pt x="20" y="55"/>
                      <a:pt x="23" y="55"/>
                    </a:cubicBezTo>
                    <a:cubicBezTo>
                      <a:pt x="24" y="55"/>
                      <a:pt x="24" y="54"/>
                      <a:pt x="24" y="54"/>
                    </a:cubicBezTo>
                    <a:cubicBezTo>
                      <a:pt x="24" y="53"/>
                      <a:pt x="25" y="53"/>
                      <a:pt x="24" y="52"/>
                    </a:cubicBezTo>
                    <a:cubicBezTo>
                      <a:pt x="24" y="51"/>
                      <a:pt x="24" y="50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5" y="47"/>
                      <a:pt x="25" y="46"/>
                      <a:pt x="25" y="44"/>
                    </a:cubicBezTo>
                    <a:cubicBezTo>
                      <a:pt x="25" y="42"/>
                      <a:pt x="25" y="42"/>
                      <a:pt x="25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0" name="Freeform 61"/>
              <p:cNvSpPr>
                <a:spLocks/>
              </p:cNvSpPr>
              <p:nvPr/>
            </p:nvSpPr>
            <p:spPr bwMode="auto">
              <a:xfrm>
                <a:off x="2277269" y="3022551"/>
                <a:ext cx="68263" cy="68263"/>
              </a:xfrm>
              <a:custGeom>
                <a:avLst/>
                <a:gdLst>
                  <a:gd name="T0" fmla="*/ 6 w 6"/>
                  <a:gd name="T1" fmla="*/ 1 h 6"/>
                  <a:gd name="T2" fmla="*/ 0 w 6"/>
                  <a:gd name="T3" fmla="*/ 6 h 6"/>
                  <a:gd name="T4" fmla="*/ 0 w 6"/>
                  <a:gd name="T5" fmla="*/ 6 h 6"/>
                  <a:gd name="T6" fmla="*/ 5 w 6"/>
                  <a:gd name="T7" fmla="*/ 1 h 6"/>
                  <a:gd name="T8" fmla="*/ 6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cubicBezTo>
                      <a:pt x="4" y="3"/>
                      <a:pt x="3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2" y="1"/>
                      <a:pt x="5" y="1"/>
                    </a:cubicBezTo>
                    <a:cubicBezTo>
                      <a:pt x="5" y="1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1" name="Freeform 62"/>
              <p:cNvSpPr>
                <a:spLocks/>
              </p:cNvSpPr>
              <p:nvPr/>
            </p:nvSpPr>
            <p:spPr bwMode="auto">
              <a:xfrm>
                <a:off x="902494" y="3044776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2" name="Freeform 63"/>
              <p:cNvSpPr>
                <a:spLocks/>
              </p:cNvSpPr>
              <p:nvPr/>
            </p:nvSpPr>
            <p:spPr bwMode="auto">
              <a:xfrm>
                <a:off x="1004094" y="3044776"/>
                <a:ext cx="66675" cy="33338"/>
              </a:xfrm>
              <a:custGeom>
                <a:avLst/>
                <a:gdLst>
                  <a:gd name="T0" fmla="*/ 6 w 6"/>
                  <a:gd name="T1" fmla="*/ 2 h 3"/>
                  <a:gd name="T2" fmla="*/ 5 w 6"/>
                  <a:gd name="T3" fmla="*/ 2 h 3"/>
                  <a:gd name="T4" fmla="*/ 0 w 6"/>
                  <a:gd name="T5" fmla="*/ 1 h 3"/>
                  <a:gd name="T6" fmla="*/ 0 w 6"/>
                  <a:gd name="T7" fmla="*/ 0 h 3"/>
                  <a:gd name="T8" fmla="*/ 6 w 6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cubicBezTo>
                      <a:pt x="6" y="2"/>
                      <a:pt x="5" y="2"/>
                      <a:pt x="5" y="2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2" y="1"/>
                      <a:pt x="4" y="0"/>
                      <a:pt x="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3" name="Freeform 64"/>
              <p:cNvSpPr>
                <a:spLocks/>
              </p:cNvSpPr>
              <p:nvPr/>
            </p:nvSpPr>
            <p:spPr bwMode="auto">
              <a:xfrm>
                <a:off x="924719" y="3055888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4" name="Freeform 65"/>
              <p:cNvSpPr>
                <a:spLocks/>
              </p:cNvSpPr>
              <p:nvPr/>
            </p:nvSpPr>
            <p:spPr bwMode="auto">
              <a:xfrm>
                <a:off x="1421606" y="3055888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5" name="Freeform 66"/>
              <p:cNvSpPr>
                <a:spLocks/>
              </p:cNvSpPr>
              <p:nvPr/>
            </p:nvSpPr>
            <p:spPr bwMode="auto">
              <a:xfrm>
                <a:off x="2345531" y="3055888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6" name="Freeform 67"/>
              <p:cNvSpPr>
                <a:spLocks/>
              </p:cNvSpPr>
              <p:nvPr/>
            </p:nvSpPr>
            <p:spPr bwMode="auto">
              <a:xfrm>
                <a:off x="2378869" y="3055888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7" name="Freeform 68"/>
              <p:cNvSpPr>
                <a:spLocks/>
              </p:cNvSpPr>
              <p:nvPr/>
            </p:nvSpPr>
            <p:spPr bwMode="auto">
              <a:xfrm>
                <a:off x="880269" y="3067001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8" name="Freeform 69"/>
              <p:cNvSpPr>
                <a:spLocks/>
              </p:cNvSpPr>
              <p:nvPr/>
            </p:nvSpPr>
            <p:spPr bwMode="auto">
              <a:xfrm>
                <a:off x="1974056" y="3067001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9" name="Freeform 70"/>
              <p:cNvSpPr>
                <a:spLocks/>
              </p:cNvSpPr>
              <p:nvPr/>
            </p:nvSpPr>
            <p:spPr bwMode="auto">
              <a:xfrm>
                <a:off x="970756" y="3067001"/>
                <a:ext cx="11113" cy="23813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0" name="Freeform 71"/>
              <p:cNvSpPr>
                <a:spLocks/>
              </p:cNvSpPr>
              <p:nvPr/>
            </p:nvSpPr>
            <p:spPr bwMode="auto">
              <a:xfrm>
                <a:off x="913606" y="3078113"/>
                <a:ext cx="22225" cy="23813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1" name="Freeform 72"/>
              <p:cNvSpPr>
                <a:spLocks/>
              </p:cNvSpPr>
              <p:nvPr/>
            </p:nvSpPr>
            <p:spPr bwMode="auto">
              <a:xfrm>
                <a:off x="2007394" y="3078113"/>
                <a:ext cx="22225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2" name="Freeform 73"/>
              <p:cNvSpPr>
                <a:spLocks/>
              </p:cNvSpPr>
              <p:nvPr/>
            </p:nvSpPr>
            <p:spPr bwMode="auto">
              <a:xfrm>
                <a:off x="935831" y="3078113"/>
                <a:ext cx="22225" cy="1270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1 w 2"/>
                  <a:gd name="T5" fmla="*/ 1 h 1"/>
                  <a:gd name="T6" fmla="*/ 0 w 2"/>
                  <a:gd name="T7" fmla="*/ 1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3" name="Freeform 74"/>
              <p:cNvSpPr>
                <a:spLocks/>
              </p:cNvSpPr>
              <p:nvPr/>
            </p:nvSpPr>
            <p:spPr bwMode="auto">
              <a:xfrm>
                <a:off x="2312194" y="307811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4" name="Freeform 75"/>
              <p:cNvSpPr>
                <a:spLocks/>
              </p:cNvSpPr>
              <p:nvPr/>
            </p:nvSpPr>
            <p:spPr bwMode="auto">
              <a:xfrm>
                <a:off x="2356644" y="307811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5" name="Freeform 76"/>
              <p:cNvSpPr>
                <a:spLocks/>
              </p:cNvSpPr>
              <p:nvPr/>
            </p:nvSpPr>
            <p:spPr bwMode="auto">
              <a:xfrm>
                <a:off x="2108994" y="3090813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6" name="Freeform 77"/>
              <p:cNvSpPr>
                <a:spLocks/>
              </p:cNvSpPr>
              <p:nvPr/>
            </p:nvSpPr>
            <p:spPr bwMode="auto">
              <a:xfrm>
                <a:off x="1961356" y="3090813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7" name="Freeform 78"/>
              <p:cNvSpPr>
                <a:spLocks/>
              </p:cNvSpPr>
              <p:nvPr/>
            </p:nvSpPr>
            <p:spPr bwMode="auto">
              <a:xfrm>
                <a:off x="1996281" y="3101926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8" name="Freeform 79"/>
              <p:cNvSpPr>
                <a:spLocks/>
              </p:cNvSpPr>
              <p:nvPr/>
            </p:nvSpPr>
            <p:spPr bwMode="auto">
              <a:xfrm>
                <a:off x="1105694" y="3101926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1 w 2"/>
                  <a:gd name="T5" fmla="*/ 1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9" name="Freeform 80"/>
              <p:cNvSpPr>
                <a:spLocks/>
              </p:cNvSpPr>
              <p:nvPr/>
            </p:nvSpPr>
            <p:spPr bwMode="auto">
              <a:xfrm>
                <a:off x="2164556" y="3101926"/>
                <a:ext cx="22225" cy="11113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0" name="Freeform 81"/>
              <p:cNvSpPr>
                <a:spLocks/>
              </p:cNvSpPr>
              <p:nvPr/>
            </p:nvSpPr>
            <p:spPr bwMode="auto">
              <a:xfrm>
                <a:off x="2131219" y="3101926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1" name="Freeform 82"/>
              <p:cNvSpPr>
                <a:spLocks/>
              </p:cNvSpPr>
              <p:nvPr/>
            </p:nvSpPr>
            <p:spPr bwMode="auto">
              <a:xfrm>
                <a:off x="2312194" y="3090813"/>
                <a:ext cx="77788" cy="44450"/>
              </a:xfrm>
              <a:custGeom>
                <a:avLst/>
                <a:gdLst>
                  <a:gd name="T0" fmla="*/ 7 w 7"/>
                  <a:gd name="T1" fmla="*/ 2 h 4"/>
                  <a:gd name="T2" fmla="*/ 6 w 7"/>
                  <a:gd name="T3" fmla="*/ 3 h 4"/>
                  <a:gd name="T4" fmla="*/ 0 w 7"/>
                  <a:gd name="T5" fmla="*/ 2 h 4"/>
                  <a:gd name="T6" fmla="*/ 1 w 7"/>
                  <a:gd name="T7" fmla="*/ 1 h 4"/>
                  <a:gd name="T8" fmla="*/ 7 w 7"/>
                  <a:gd name="T9" fmla="*/ 2 h 4"/>
                  <a:gd name="T10" fmla="*/ 7 w 7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cubicBezTo>
                      <a:pt x="7" y="3"/>
                      <a:pt x="6" y="2"/>
                      <a:pt x="6" y="3"/>
                    </a:cubicBezTo>
                    <a:cubicBezTo>
                      <a:pt x="4" y="4"/>
                      <a:pt x="1" y="3"/>
                      <a:pt x="0" y="2"/>
                    </a:cubicBezTo>
                    <a:cubicBezTo>
                      <a:pt x="0" y="1"/>
                      <a:pt x="0" y="2"/>
                      <a:pt x="1" y="1"/>
                    </a:cubicBezTo>
                    <a:cubicBezTo>
                      <a:pt x="3" y="0"/>
                      <a:pt x="5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2" name="Freeform 83"/>
              <p:cNvSpPr>
                <a:spLocks/>
              </p:cNvSpPr>
              <p:nvPr/>
            </p:nvSpPr>
            <p:spPr bwMode="auto">
              <a:xfrm>
                <a:off x="891381" y="3101926"/>
                <a:ext cx="66675" cy="2222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1 h 2"/>
                  <a:gd name="T4" fmla="*/ 0 w 6"/>
                  <a:gd name="T5" fmla="*/ 2 h 2"/>
                  <a:gd name="T6" fmla="*/ 0 w 6"/>
                  <a:gd name="T7" fmla="*/ 2 h 2"/>
                  <a:gd name="T8" fmla="*/ 6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3" name="Freeform 84"/>
              <p:cNvSpPr>
                <a:spLocks/>
              </p:cNvSpPr>
              <p:nvPr/>
            </p:nvSpPr>
            <p:spPr bwMode="auto">
              <a:xfrm>
                <a:off x="2210594" y="31019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4" name="Freeform 85"/>
              <p:cNvSpPr>
                <a:spLocks/>
              </p:cNvSpPr>
              <p:nvPr/>
            </p:nvSpPr>
            <p:spPr bwMode="auto">
              <a:xfrm>
                <a:off x="1037431" y="31019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5" name="Freeform 86"/>
              <p:cNvSpPr>
                <a:spLocks/>
              </p:cNvSpPr>
              <p:nvPr/>
            </p:nvSpPr>
            <p:spPr bwMode="auto">
              <a:xfrm>
                <a:off x="992981" y="31019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6" name="Freeform 87"/>
              <p:cNvSpPr>
                <a:spLocks/>
              </p:cNvSpPr>
              <p:nvPr/>
            </p:nvSpPr>
            <p:spPr bwMode="auto">
              <a:xfrm>
                <a:off x="2255044" y="3124151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7" name="Freeform 88"/>
              <p:cNvSpPr>
                <a:spLocks/>
              </p:cNvSpPr>
              <p:nvPr/>
            </p:nvSpPr>
            <p:spPr bwMode="auto">
              <a:xfrm>
                <a:off x="924719" y="3124151"/>
                <a:ext cx="57150" cy="46038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1 h 4"/>
                  <a:gd name="T4" fmla="*/ 4 w 5"/>
                  <a:gd name="T5" fmla="*/ 3 h 4"/>
                  <a:gd name="T6" fmla="*/ 0 w 5"/>
                  <a:gd name="T7" fmla="*/ 4 h 4"/>
                  <a:gd name="T8" fmla="*/ 0 w 5"/>
                  <a:gd name="T9" fmla="*/ 4 h 4"/>
                  <a:gd name="T10" fmla="*/ 5 w 5"/>
                  <a:gd name="T11" fmla="*/ 0 h 4"/>
                  <a:gd name="T12" fmla="*/ 5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5" y="0"/>
                      <a:pt x="5" y="0"/>
                      <a:pt x="5" y="1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8" name="Freeform 89"/>
              <p:cNvSpPr>
                <a:spLocks/>
              </p:cNvSpPr>
              <p:nvPr/>
            </p:nvSpPr>
            <p:spPr bwMode="auto">
              <a:xfrm>
                <a:off x="2221706" y="31241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9" name="Freeform 90"/>
              <p:cNvSpPr>
                <a:spLocks/>
              </p:cNvSpPr>
              <p:nvPr/>
            </p:nvSpPr>
            <p:spPr bwMode="auto">
              <a:xfrm>
                <a:off x="1015206" y="31241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2 w 2"/>
                  <a:gd name="T5" fmla="*/ 2 h 2"/>
                  <a:gd name="T6" fmla="*/ 1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0" name="Freeform 91"/>
              <p:cNvSpPr>
                <a:spLocks/>
              </p:cNvSpPr>
              <p:nvPr/>
            </p:nvSpPr>
            <p:spPr bwMode="auto">
              <a:xfrm>
                <a:off x="2299494" y="3124151"/>
                <a:ext cx="68263" cy="46038"/>
              </a:xfrm>
              <a:custGeom>
                <a:avLst/>
                <a:gdLst>
                  <a:gd name="T0" fmla="*/ 4 w 6"/>
                  <a:gd name="T1" fmla="*/ 2 h 4"/>
                  <a:gd name="T2" fmla="*/ 5 w 6"/>
                  <a:gd name="T3" fmla="*/ 1 h 4"/>
                  <a:gd name="T4" fmla="*/ 6 w 6"/>
                  <a:gd name="T5" fmla="*/ 2 h 4"/>
                  <a:gd name="T6" fmla="*/ 5 w 6"/>
                  <a:gd name="T7" fmla="*/ 3 h 4"/>
                  <a:gd name="T8" fmla="*/ 4 w 6"/>
                  <a:gd name="T9" fmla="*/ 3 h 4"/>
                  <a:gd name="T10" fmla="*/ 5 w 6"/>
                  <a:gd name="T11" fmla="*/ 4 h 4"/>
                  <a:gd name="T12" fmla="*/ 4 w 6"/>
                  <a:gd name="T13" fmla="*/ 4 h 4"/>
                  <a:gd name="T14" fmla="*/ 1 w 6"/>
                  <a:gd name="T15" fmla="*/ 1 h 4"/>
                  <a:gd name="T16" fmla="*/ 0 w 6"/>
                  <a:gd name="T17" fmla="*/ 0 h 4"/>
                  <a:gd name="T18" fmla="*/ 4 w 6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4" y="2"/>
                    </a:moveTo>
                    <a:cubicBezTo>
                      <a:pt x="4" y="2"/>
                      <a:pt x="4" y="2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4"/>
                      <a:pt x="2" y="3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2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1" name="Freeform 92"/>
              <p:cNvSpPr>
                <a:spLocks/>
              </p:cNvSpPr>
              <p:nvPr/>
            </p:nvSpPr>
            <p:spPr bwMode="auto">
              <a:xfrm>
                <a:off x="2367756" y="31241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2" name="Freeform 93"/>
              <p:cNvSpPr>
                <a:spLocks/>
              </p:cNvSpPr>
              <p:nvPr/>
            </p:nvSpPr>
            <p:spPr bwMode="auto">
              <a:xfrm>
                <a:off x="2153444" y="3124151"/>
                <a:ext cx="57150" cy="57150"/>
              </a:xfrm>
              <a:custGeom>
                <a:avLst/>
                <a:gdLst>
                  <a:gd name="T0" fmla="*/ 4 w 5"/>
                  <a:gd name="T1" fmla="*/ 3 h 5"/>
                  <a:gd name="T2" fmla="*/ 5 w 5"/>
                  <a:gd name="T3" fmla="*/ 5 h 5"/>
                  <a:gd name="T4" fmla="*/ 5 w 5"/>
                  <a:gd name="T5" fmla="*/ 5 h 5"/>
                  <a:gd name="T6" fmla="*/ 1 w 5"/>
                  <a:gd name="T7" fmla="*/ 1 h 5"/>
                  <a:gd name="T8" fmla="*/ 0 w 5"/>
                  <a:gd name="T9" fmla="*/ 1 h 5"/>
                  <a:gd name="T10" fmla="*/ 3 w 5"/>
                  <a:gd name="T11" fmla="*/ 2 h 5"/>
                  <a:gd name="T12" fmla="*/ 4 w 5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4"/>
                      <a:pt x="1" y="3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3" y="1"/>
                      <a:pt x="3" y="2"/>
                    </a:cubicBezTo>
                    <a:cubicBezTo>
                      <a:pt x="4" y="2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3" name="Freeform 94"/>
              <p:cNvSpPr>
                <a:spLocks/>
              </p:cNvSpPr>
              <p:nvPr/>
            </p:nvSpPr>
            <p:spPr bwMode="auto">
              <a:xfrm>
                <a:off x="992981" y="3135263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4" name="Freeform 95"/>
              <p:cNvSpPr>
                <a:spLocks/>
              </p:cNvSpPr>
              <p:nvPr/>
            </p:nvSpPr>
            <p:spPr bwMode="auto">
              <a:xfrm>
                <a:off x="2243931" y="3146376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5" name="Freeform 96"/>
              <p:cNvSpPr>
                <a:spLocks/>
              </p:cNvSpPr>
              <p:nvPr/>
            </p:nvSpPr>
            <p:spPr bwMode="auto">
              <a:xfrm>
                <a:off x="2378869" y="3157488"/>
                <a:ext cx="22225" cy="1270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6" name="Freeform 97"/>
              <p:cNvSpPr>
                <a:spLocks/>
              </p:cNvSpPr>
              <p:nvPr/>
            </p:nvSpPr>
            <p:spPr bwMode="auto">
              <a:xfrm>
                <a:off x="1961356" y="3225751"/>
                <a:ext cx="79375" cy="23813"/>
              </a:xfrm>
              <a:custGeom>
                <a:avLst/>
                <a:gdLst>
                  <a:gd name="T0" fmla="*/ 7 w 7"/>
                  <a:gd name="T1" fmla="*/ 1 h 2"/>
                  <a:gd name="T2" fmla="*/ 5 w 7"/>
                  <a:gd name="T3" fmla="*/ 1 h 2"/>
                  <a:gd name="T4" fmla="*/ 0 w 7"/>
                  <a:gd name="T5" fmla="*/ 2 h 2"/>
                  <a:gd name="T6" fmla="*/ 0 w 7"/>
                  <a:gd name="T7" fmla="*/ 2 h 2"/>
                  <a:gd name="T8" fmla="*/ 7 w 7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7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4" y="0"/>
                      <a:pt x="7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7" name="Freeform 98"/>
              <p:cNvSpPr>
                <a:spLocks/>
              </p:cNvSpPr>
              <p:nvPr/>
            </p:nvSpPr>
            <p:spPr bwMode="auto">
              <a:xfrm>
                <a:off x="1251744" y="3249563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8" name="Freeform 99"/>
              <p:cNvSpPr>
                <a:spLocks/>
              </p:cNvSpPr>
              <p:nvPr/>
            </p:nvSpPr>
            <p:spPr bwMode="auto">
              <a:xfrm>
                <a:off x="2007394" y="32495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9" name="Freeform 100"/>
              <p:cNvSpPr>
                <a:spLocks/>
              </p:cNvSpPr>
              <p:nvPr/>
            </p:nvSpPr>
            <p:spPr bwMode="auto">
              <a:xfrm>
                <a:off x="2051844" y="3260676"/>
                <a:ext cx="79375" cy="22225"/>
              </a:xfrm>
              <a:custGeom>
                <a:avLst/>
                <a:gdLst>
                  <a:gd name="T0" fmla="*/ 7 w 7"/>
                  <a:gd name="T1" fmla="*/ 0 h 2"/>
                  <a:gd name="T2" fmla="*/ 3 w 7"/>
                  <a:gd name="T3" fmla="*/ 2 h 2"/>
                  <a:gd name="T4" fmla="*/ 1 w 7"/>
                  <a:gd name="T5" fmla="*/ 2 h 2"/>
                  <a:gd name="T6" fmla="*/ 0 w 7"/>
                  <a:gd name="T7" fmla="*/ 2 h 2"/>
                  <a:gd name="T8" fmla="*/ 7 w 7"/>
                  <a:gd name="T9" fmla="*/ 0 h 2"/>
                  <a:gd name="T10" fmla="*/ 7 w 7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cubicBezTo>
                      <a:pt x="6" y="1"/>
                      <a:pt x="5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0" name="Freeform 101"/>
              <p:cNvSpPr>
                <a:spLocks/>
              </p:cNvSpPr>
              <p:nvPr/>
            </p:nvSpPr>
            <p:spPr bwMode="auto">
              <a:xfrm>
                <a:off x="1116806" y="3271788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1" name="Freeform 102"/>
              <p:cNvSpPr>
                <a:spLocks/>
              </p:cNvSpPr>
              <p:nvPr/>
            </p:nvSpPr>
            <p:spPr bwMode="auto">
              <a:xfrm>
                <a:off x="1139031" y="32717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2" name="Freeform 103"/>
              <p:cNvSpPr>
                <a:spLocks/>
              </p:cNvSpPr>
              <p:nvPr/>
            </p:nvSpPr>
            <p:spPr bwMode="auto">
              <a:xfrm>
                <a:off x="902494" y="3282901"/>
                <a:ext cx="55563" cy="57150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4 h 5"/>
                  <a:gd name="T4" fmla="*/ 0 w 5"/>
                  <a:gd name="T5" fmla="*/ 0 h 5"/>
                  <a:gd name="T6" fmla="*/ 1 w 5"/>
                  <a:gd name="T7" fmla="*/ 0 h 5"/>
                  <a:gd name="T8" fmla="*/ 2 w 5"/>
                  <a:gd name="T9" fmla="*/ 1 h 5"/>
                  <a:gd name="T10" fmla="*/ 5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5" y="5"/>
                      <a:pt x="4" y="4"/>
                      <a:pt x="3" y="4"/>
                    </a:cubicBezTo>
                    <a:cubicBezTo>
                      <a:pt x="2" y="3"/>
                      <a:pt x="2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4" y="2"/>
                      <a:pt x="4" y="3"/>
                      <a:pt x="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3" name="Freeform 104"/>
              <p:cNvSpPr>
                <a:spLocks noEditPoints="1"/>
              </p:cNvSpPr>
              <p:nvPr/>
            </p:nvSpPr>
            <p:spPr bwMode="auto">
              <a:xfrm>
                <a:off x="789781" y="2908251"/>
                <a:ext cx="1690688" cy="590550"/>
              </a:xfrm>
              <a:custGeom>
                <a:avLst/>
                <a:gdLst>
                  <a:gd name="T0" fmla="*/ 145 w 150"/>
                  <a:gd name="T1" fmla="*/ 21 h 52"/>
                  <a:gd name="T2" fmla="*/ 100 w 150"/>
                  <a:gd name="T3" fmla="*/ 25 h 52"/>
                  <a:gd name="T4" fmla="*/ 80 w 150"/>
                  <a:gd name="T5" fmla="*/ 29 h 52"/>
                  <a:gd name="T6" fmla="*/ 90 w 150"/>
                  <a:gd name="T7" fmla="*/ 20 h 52"/>
                  <a:gd name="T8" fmla="*/ 105 w 150"/>
                  <a:gd name="T9" fmla="*/ 13 h 52"/>
                  <a:gd name="T10" fmla="*/ 119 w 150"/>
                  <a:gd name="T11" fmla="*/ 14 h 52"/>
                  <a:gd name="T12" fmla="*/ 133 w 150"/>
                  <a:gd name="T13" fmla="*/ 18 h 52"/>
                  <a:gd name="T14" fmla="*/ 130 w 150"/>
                  <a:gd name="T15" fmla="*/ 12 h 52"/>
                  <a:gd name="T16" fmla="*/ 108 w 150"/>
                  <a:gd name="T17" fmla="*/ 12 h 52"/>
                  <a:gd name="T18" fmla="*/ 127 w 150"/>
                  <a:gd name="T19" fmla="*/ 1 h 52"/>
                  <a:gd name="T20" fmla="*/ 100 w 150"/>
                  <a:gd name="T21" fmla="*/ 13 h 52"/>
                  <a:gd name="T22" fmla="*/ 82 w 150"/>
                  <a:gd name="T23" fmla="*/ 22 h 52"/>
                  <a:gd name="T24" fmla="*/ 80 w 150"/>
                  <a:gd name="T25" fmla="*/ 22 h 52"/>
                  <a:gd name="T26" fmla="*/ 73 w 150"/>
                  <a:gd name="T27" fmla="*/ 29 h 52"/>
                  <a:gd name="T28" fmla="*/ 75 w 150"/>
                  <a:gd name="T29" fmla="*/ 32 h 52"/>
                  <a:gd name="T30" fmla="*/ 67 w 150"/>
                  <a:gd name="T31" fmla="*/ 17 h 52"/>
                  <a:gd name="T32" fmla="*/ 55 w 150"/>
                  <a:gd name="T33" fmla="*/ 16 h 52"/>
                  <a:gd name="T34" fmla="*/ 63 w 150"/>
                  <a:gd name="T35" fmla="*/ 26 h 52"/>
                  <a:gd name="T36" fmla="*/ 5 w 150"/>
                  <a:gd name="T37" fmla="*/ 21 h 52"/>
                  <a:gd name="T38" fmla="*/ 1 w 150"/>
                  <a:gd name="T39" fmla="*/ 19 h 52"/>
                  <a:gd name="T40" fmla="*/ 68 w 150"/>
                  <a:gd name="T41" fmla="*/ 31 h 52"/>
                  <a:gd name="T42" fmla="*/ 46 w 150"/>
                  <a:gd name="T43" fmla="*/ 30 h 52"/>
                  <a:gd name="T44" fmla="*/ 36 w 150"/>
                  <a:gd name="T45" fmla="*/ 33 h 52"/>
                  <a:gd name="T46" fmla="*/ 21 w 150"/>
                  <a:gd name="T47" fmla="*/ 32 h 52"/>
                  <a:gd name="T48" fmla="*/ 17 w 150"/>
                  <a:gd name="T49" fmla="*/ 39 h 52"/>
                  <a:gd name="T50" fmla="*/ 7 w 150"/>
                  <a:gd name="T51" fmla="*/ 43 h 52"/>
                  <a:gd name="T52" fmla="*/ 19 w 150"/>
                  <a:gd name="T53" fmla="*/ 41 h 52"/>
                  <a:gd name="T54" fmla="*/ 28 w 150"/>
                  <a:gd name="T55" fmla="*/ 40 h 52"/>
                  <a:gd name="T56" fmla="*/ 35 w 150"/>
                  <a:gd name="T57" fmla="*/ 37 h 52"/>
                  <a:gd name="T58" fmla="*/ 43 w 150"/>
                  <a:gd name="T59" fmla="*/ 33 h 52"/>
                  <a:gd name="T60" fmla="*/ 56 w 150"/>
                  <a:gd name="T61" fmla="*/ 29 h 52"/>
                  <a:gd name="T62" fmla="*/ 53 w 150"/>
                  <a:gd name="T63" fmla="*/ 42 h 52"/>
                  <a:gd name="T64" fmla="*/ 54 w 150"/>
                  <a:gd name="T65" fmla="*/ 41 h 52"/>
                  <a:gd name="T66" fmla="*/ 58 w 150"/>
                  <a:gd name="T67" fmla="*/ 30 h 52"/>
                  <a:gd name="T68" fmla="*/ 60 w 150"/>
                  <a:gd name="T69" fmla="*/ 30 h 52"/>
                  <a:gd name="T70" fmla="*/ 64 w 150"/>
                  <a:gd name="T71" fmla="*/ 33 h 52"/>
                  <a:gd name="T72" fmla="*/ 63 w 150"/>
                  <a:gd name="T73" fmla="*/ 38 h 52"/>
                  <a:gd name="T74" fmla="*/ 76 w 150"/>
                  <a:gd name="T75" fmla="*/ 41 h 52"/>
                  <a:gd name="T76" fmla="*/ 89 w 150"/>
                  <a:gd name="T77" fmla="*/ 32 h 52"/>
                  <a:gd name="T78" fmla="*/ 91 w 150"/>
                  <a:gd name="T79" fmla="*/ 35 h 52"/>
                  <a:gd name="T80" fmla="*/ 92 w 150"/>
                  <a:gd name="T81" fmla="*/ 32 h 52"/>
                  <a:gd name="T82" fmla="*/ 95 w 150"/>
                  <a:gd name="T83" fmla="*/ 32 h 52"/>
                  <a:gd name="T84" fmla="*/ 97 w 150"/>
                  <a:gd name="T85" fmla="*/ 42 h 52"/>
                  <a:gd name="T86" fmla="*/ 99 w 150"/>
                  <a:gd name="T87" fmla="*/ 42 h 52"/>
                  <a:gd name="T88" fmla="*/ 110 w 150"/>
                  <a:gd name="T89" fmla="*/ 40 h 52"/>
                  <a:gd name="T90" fmla="*/ 117 w 150"/>
                  <a:gd name="T91" fmla="*/ 43 h 52"/>
                  <a:gd name="T92" fmla="*/ 118 w 150"/>
                  <a:gd name="T93" fmla="*/ 40 h 52"/>
                  <a:gd name="T94" fmla="*/ 116 w 150"/>
                  <a:gd name="T95" fmla="*/ 37 h 52"/>
                  <a:gd name="T96" fmla="*/ 133 w 150"/>
                  <a:gd name="T97" fmla="*/ 41 h 52"/>
                  <a:gd name="T98" fmla="*/ 121 w 150"/>
                  <a:gd name="T99" fmla="*/ 37 h 52"/>
                  <a:gd name="T100" fmla="*/ 103 w 150"/>
                  <a:gd name="T101" fmla="*/ 31 h 52"/>
                  <a:gd name="T102" fmla="*/ 144 w 150"/>
                  <a:gd name="T103" fmla="*/ 26 h 52"/>
                  <a:gd name="T104" fmla="*/ 75 w 150"/>
                  <a:gd name="T105" fmla="*/ 3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0" h="52">
                    <a:moveTo>
                      <a:pt x="150" y="20"/>
                    </a:moveTo>
                    <a:cubicBezTo>
                      <a:pt x="149" y="18"/>
                      <a:pt x="148" y="18"/>
                      <a:pt x="146" y="18"/>
                    </a:cubicBezTo>
                    <a:cubicBezTo>
                      <a:pt x="145" y="18"/>
                      <a:pt x="144" y="19"/>
                      <a:pt x="144" y="20"/>
                    </a:cubicBezTo>
                    <a:cubicBezTo>
                      <a:pt x="144" y="21"/>
                      <a:pt x="144" y="21"/>
                      <a:pt x="145" y="22"/>
                    </a:cubicBezTo>
                    <a:cubicBezTo>
                      <a:pt x="145" y="22"/>
                      <a:pt x="145" y="22"/>
                      <a:pt x="146" y="22"/>
                    </a:cubicBezTo>
                    <a:cubicBezTo>
                      <a:pt x="146" y="21"/>
                      <a:pt x="145" y="21"/>
                      <a:pt x="145" y="21"/>
                    </a:cubicBezTo>
                    <a:cubicBezTo>
                      <a:pt x="145" y="20"/>
                      <a:pt x="145" y="20"/>
                      <a:pt x="146" y="19"/>
                    </a:cubicBezTo>
                    <a:cubicBezTo>
                      <a:pt x="146" y="19"/>
                      <a:pt x="147" y="19"/>
                      <a:pt x="147" y="19"/>
                    </a:cubicBezTo>
                    <a:cubicBezTo>
                      <a:pt x="148" y="19"/>
                      <a:pt x="149" y="20"/>
                      <a:pt x="149" y="20"/>
                    </a:cubicBezTo>
                    <a:cubicBezTo>
                      <a:pt x="149" y="21"/>
                      <a:pt x="149" y="22"/>
                      <a:pt x="149" y="23"/>
                    </a:cubicBezTo>
                    <a:cubicBezTo>
                      <a:pt x="148" y="24"/>
                      <a:pt x="147" y="25"/>
                      <a:pt x="146" y="25"/>
                    </a:cubicBezTo>
                    <a:cubicBezTo>
                      <a:pt x="142" y="26"/>
                      <a:pt x="100" y="25"/>
                      <a:pt x="100" y="25"/>
                    </a:cubicBezTo>
                    <a:cubicBezTo>
                      <a:pt x="95" y="26"/>
                      <a:pt x="89" y="25"/>
                      <a:pt x="85" y="27"/>
                    </a:cubicBezTo>
                    <a:cubicBezTo>
                      <a:pt x="83" y="28"/>
                      <a:pt x="82" y="30"/>
                      <a:pt x="82" y="32"/>
                    </a:cubicBezTo>
                    <a:cubicBezTo>
                      <a:pt x="80" y="33"/>
                      <a:pt x="79" y="35"/>
                      <a:pt x="78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35"/>
                      <a:pt x="79" y="34"/>
                      <a:pt x="79" y="32"/>
                    </a:cubicBezTo>
                    <a:cubicBezTo>
                      <a:pt x="80" y="32"/>
                      <a:pt x="80" y="30"/>
                      <a:pt x="80" y="29"/>
                    </a:cubicBezTo>
                    <a:cubicBezTo>
                      <a:pt x="82" y="26"/>
                      <a:pt x="84" y="23"/>
                      <a:pt x="86" y="21"/>
                    </a:cubicBezTo>
                    <a:cubicBezTo>
                      <a:pt x="87" y="20"/>
                      <a:pt x="89" y="20"/>
                      <a:pt x="91" y="20"/>
                    </a:cubicBezTo>
                    <a:cubicBezTo>
                      <a:pt x="93" y="21"/>
                      <a:pt x="95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7" y="20"/>
                      <a:pt x="96" y="20"/>
                      <a:pt x="95" y="19"/>
                    </a:cubicBezTo>
                    <a:cubicBezTo>
                      <a:pt x="93" y="19"/>
                      <a:pt x="92" y="20"/>
                      <a:pt x="90" y="20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1" y="18"/>
                      <a:pt x="93" y="17"/>
                      <a:pt x="95" y="16"/>
                    </a:cubicBezTo>
                    <a:cubicBezTo>
                      <a:pt x="97" y="15"/>
                      <a:pt x="99" y="15"/>
                      <a:pt x="100" y="14"/>
                    </a:cubicBezTo>
                    <a:cubicBezTo>
                      <a:pt x="101" y="14"/>
                      <a:pt x="102" y="14"/>
                      <a:pt x="102" y="14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4"/>
                      <a:pt x="105" y="13"/>
                    </a:cubicBezTo>
                    <a:cubicBezTo>
                      <a:pt x="107" y="13"/>
                      <a:pt x="110" y="13"/>
                      <a:pt x="112" y="13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5" y="14"/>
                      <a:pt x="115" y="14"/>
                      <a:pt x="115" y="14"/>
                    </a:cubicBezTo>
                    <a:cubicBezTo>
                      <a:pt x="116" y="14"/>
                      <a:pt x="116" y="15"/>
                      <a:pt x="117" y="15"/>
                    </a:cubicBezTo>
                    <a:cubicBezTo>
                      <a:pt x="117" y="15"/>
                      <a:pt x="116" y="14"/>
                      <a:pt x="116" y="14"/>
                    </a:cubicBezTo>
                    <a:cubicBezTo>
                      <a:pt x="117" y="14"/>
                      <a:pt x="118" y="14"/>
                      <a:pt x="119" y="14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9" y="15"/>
                      <a:pt x="119" y="16"/>
                      <a:pt x="119" y="16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1" y="15"/>
                      <a:pt x="120" y="15"/>
                      <a:pt x="120" y="15"/>
                    </a:cubicBezTo>
                    <a:cubicBezTo>
                      <a:pt x="124" y="15"/>
                      <a:pt x="127" y="16"/>
                      <a:pt x="130" y="17"/>
                    </a:cubicBezTo>
                    <a:cubicBezTo>
                      <a:pt x="131" y="18"/>
                      <a:pt x="132" y="18"/>
                      <a:pt x="133" y="18"/>
                    </a:cubicBezTo>
                    <a:cubicBezTo>
                      <a:pt x="132" y="17"/>
                      <a:pt x="131" y="17"/>
                      <a:pt x="129" y="16"/>
                    </a:cubicBezTo>
                    <a:cubicBezTo>
                      <a:pt x="129" y="16"/>
                      <a:pt x="127" y="16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9" y="15"/>
                      <a:pt x="130" y="14"/>
                      <a:pt x="131" y="12"/>
                    </a:cubicBezTo>
                    <a:cubicBezTo>
                      <a:pt x="132" y="12"/>
                      <a:pt x="132" y="12"/>
                      <a:pt x="132" y="12"/>
                    </a:cubicBezTo>
                    <a:cubicBezTo>
                      <a:pt x="132" y="11"/>
                      <a:pt x="131" y="12"/>
                      <a:pt x="130" y="12"/>
                    </a:cubicBezTo>
                    <a:cubicBezTo>
                      <a:pt x="128" y="12"/>
                      <a:pt x="128" y="15"/>
                      <a:pt x="126" y="15"/>
                    </a:cubicBezTo>
                    <a:cubicBezTo>
                      <a:pt x="123" y="14"/>
                      <a:pt x="121" y="14"/>
                      <a:pt x="118" y="13"/>
                    </a:cubicBezTo>
                    <a:cubicBezTo>
                      <a:pt x="117" y="13"/>
                      <a:pt x="116" y="13"/>
                      <a:pt x="115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9" y="12"/>
                      <a:pt x="111" y="11"/>
                      <a:pt x="112" y="10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6" y="3"/>
                      <a:pt x="127" y="2"/>
                      <a:pt x="128" y="1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6" y="0"/>
                      <a:pt x="127" y="1"/>
                      <a:pt x="127" y="1"/>
                    </a:cubicBezTo>
                    <a:cubicBezTo>
                      <a:pt x="126" y="2"/>
                      <a:pt x="125" y="3"/>
                      <a:pt x="125" y="3"/>
                    </a:cubicBezTo>
                    <a:cubicBezTo>
                      <a:pt x="125" y="3"/>
                      <a:pt x="112" y="9"/>
                      <a:pt x="112" y="9"/>
                    </a:cubicBezTo>
                    <a:cubicBezTo>
                      <a:pt x="110" y="10"/>
                      <a:pt x="108" y="11"/>
                      <a:pt x="106" y="11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2"/>
                      <a:pt x="103" y="12"/>
                      <a:pt x="102" y="12"/>
                    </a:cubicBezTo>
                    <a:cubicBezTo>
                      <a:pt x="102" y="13"/>
                      <a:pt x="101" y="13"/>
                      <a:pt x="100" y="13"/>
                    </a:cubicBezTo>
                    <a:cubicBezTo>
                      <a:pt x="94" y="15"/>
                      <a:pt x="88" y="18"/>
                      <a:pt x="83" y="23"/>
                    </a:cubicBezTo>
                    <a:cubicBezTo>
                      <a:pt x="84" y="22"/>
                      <a:pt x="84" y="21"/>
                      <a:pt x="84" y="21"/>
                    </a:cubicBezTo>
                    <a:cubicBezTo>
                      <a:pt x="84" y="20"/>
                      <a:pt x="84" y="19"/>
                      <a:pt x="83" y="19"/>
                    </a:cubicBezTo>
                    <a:cubicBezTo>
                      <a:pt x="83" y="18"/>
                      <a:pt x="83" y="18"/>
                      <a:pt x="83" y="17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2" y="19"/>
                      <a:pt x="81" y="21"/>
                      <a:pt x="82" y="22"/>
                    </a:cubicBezTo>
                    <a:cubicBezTo>
                      <a:pt x="82" y="23"/>
                      <a:pt x="83" y="24"/>
                      <a:pt x="82" y="24"/>
                    </a:cubicBezTo>
                    <a:cubicBezTo>
                      <a:pt x="80" y="27"/>
                      <a:pt x="79" y="30"/>
                      <a:pt x="77" y="33"/>
                    </a:cubicBezTo>
                    <a:cubicBezTo>
                      <a:pt x="77" y="33"/>
                      <a:pt x="76" y="33"/>
                      <a:pt x="76" y="32"/>
                    </a:cubicBezTo>
                    <a:cubicBezTo>
                      <a:pt x="78" y="30"/>
                      <a:pt x="79" y="28"/>
                      <a:pt x="79" y="25"/>
                    </a:cubicBezTo>
                    <a:cubicBezTo>
                      <a:pt x="80" y="25"/>
                      <a:pt x="79" y="25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1"/>
                      <a:pt x="78" y="20"/>
                      <a:pt x="79" y="20"/>
                    </a:cubicBezTo>
                    <a:cubicBezTo>
                      <a:pt x="79" y="20"/>
                      <a:pt x="79" y="20"/>
                      <a:pt x="79" y="20"/>
                    </a:cubicBezTo>
                    <a:cubicBezTo>
                      <a:pt x="77" y="23"/>
                      <a:pt x="80" y="27"/>
                      <a:pt x="77" y="29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77" y="30"/>
                      <a:pt x="76" y="31"/>
                      <a:pt x="76" y="32"/>
                    </a:cubicBezTo>
                    <a:cubicBezTo>
                      <a:pt x="74" y="31"/>
                      <a:pt x="74" y="30"/>
                      <a:pt x="73" y="29"/>
                    </a:cubicBezTo>
                    <a:cubicBezTo>
                      <a:pt x="72" y="28"/>
                      <a:pt x="72" y="26"/>
                      <a:pt x="73" y="25"/>
                    </a:cubicBezTo>
                    <a:cubicBezTo>
                      <a:pt x="73" y="23"/>
                      <a:pt x="73" y="22"/>
                      <a:pt x="73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1" y="22"/>
                      <a:pt x="71" y="24"/>
                      <a:pt x="71" y="26"/>
                    </a:cubicBezTo>
                    <a:cubicBezTo>
                      <a:pt x="72" y="27"/>
                      <a:pt x="72" y="28"/>
                      <a:pt x="73" y="29"/>
                    </a:cubicBezTo>
                    <a:cubicBezTo>
                      <a:pt x="73" y="30"/>
                      <a:pt x="74" y="31"/>
                      <a:pt x="75" y="32"/>
                    </a:cubicBezTo>
                    <a:cubicBezTo>
                      <a:pt x="75" y="33"/>
                      <a:pt x="74" y="33"/>
                      <a:pt x="74" y="33"/>
                    </a:cubicBezTo>
                    <a:cubicBezTo>
                      <a:pt x="74" y="33"/>
                      <a:pt x="74" y="32"/>
                      <a:pt x="73" y="32"/>
                    </a:cubicBezTo>
                    <a:cubicBezTo>
                      <a:pt x="72" y="28"/>
                      <a:pt x="70" y="26"/>
                      <a:pt x="67" y="23"/>
                    </a:cubicBezTo>
                    <a:cubicBezTo>
                      <a:pt x="67" y="23"/>
                      <a:pt x="67" y="22"/>
                      <a:pt x="67" y="22"/>
                    </a:cubicBezTo>
                    <a:cubicBezTo>
                      <a:pt x="68" y="21"/>
                      <a:pt x="68" y="19"/>
                      <a:pt x="68" y="18"/>
                    </a:cubicBezTo>
                    <a:cubicBezTo>
                      <a:pt x="68" y="18"/>
                      <a:pt x="67" y="18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9"/>
                      <a:pt x="66" y="20"/>
                      <a:pt x="66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1" y="18"/>
                      <a:pt x="56" y="15"/>
                      <a:pt x="51" y="12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2" y="14"/>
                      <a:pt x="55" y="16"/>
                      <a:pt x="55" y="16"/>
                    </a:cubicBezTo>
                    <a:cubicBezTo>
                      <a:pt x="57" y="17"/>
                      <a:pt x="58" y="18"/>
                      <a:pt x="60" y="19"/>
                    </a:cubicBezTo>
                    <a:cubicBezTo>
                      <a:pt x="66" y="22"/>
                      <a:pt x="70" y="28"/>
                      <a:pt x="73" y="34"/>
                    </a:cubicBezTo>
                    <a:cubicBezTo>
                      <a:pt x="73" y="35"/>
                      <a:pt x="74" y="35"/>
                      <a:pt x="73" y="36"/>
                    </a:cubicBezTo>
                    <a:cubicBezTo>
                      <a:pt x="72" y="34"/>
                      <a:pt x="71" y="34"/>
                      <a:pt x="70" y="32"/>
                    </a:cubicBezTo>
                    <a:cubicBezTo>
                      <a:pt x="69" y="30"/>
                      <a:pt x="68" y="28"/>
                      <a:pt x="66" y="27"/>
                    </a:cubicBezTo>
                    <a:cubicBezTo>
                      <a:pt x="66" y="26"/>
                      <a:pt x="64" y="26"/>
                      <a:pt x="63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32" y="26"/>
                      <a:pt x="20" y="26"/>
                      <a:pt x="6" y="26"/>
                    </a:cubicBezTo>
                    <a:cubicBezTo>
                      <a:pt x="4" y="26"/>
                      <a:pt x="2" y="25"/>
                      <a:pt x="2" y="23"/>
                    </a:cubicBezTo>
                    <a:cubicBezTo>
                      <a:pt x="1" y="22"/>
                      <a:pt x="1" y="21"/>
                      <a:pt x="2" y="20"/>
                    </a:cubicBezTo>
                    <a:cubicBezTo>
                      <a:pt x="2" y="20"/>
                      <a:pt x="3" y="19"/>
                      <a:pt x="4" y="19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5" y="23"/>
                      <a:pt x="5" y="23"/>
                    </a:cubicBezTo>
                    <a:cubicBezTo>
                      <a:pt x="6" y="22"/>
                      <a:pt x="6" y="22"/>
                      <a:pt x="6" y="21"/>
                    </a:cubicBezTo>
                    <a:cubicBezTo>
                      <a:pt x="7" y="21"/>
                      <a:pt x="7" y="20"/>
                      <a:pt x="6" y="20"/>
                    </a:cubicBezTo>
                    <a:cubicBezTo>
                      <a:pt x="6" y="19"/>
                      <a:pt x="5" y="18"/>
                      <a:pt x="4" y="18"/>
                    </a:cubicBezTo>
                    <a:cubicBezTo>
                      <a:pt x="3" y="18"/>
                      <a:pt x="2" y="18"/>
                      <a:pt x="1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1" y="25"/>
                      <a:pt x="3" y="27"/>
                      <a:pt x="5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5" y="27"/>
                      <a:pt x="60" y="27"/>
                      <a:pt x="64" y="27"/>
                    </a:cubicBezTo>
                    <a:cubicBezTo>
                      <a:pt x="66" y="28"/>
                      <a:pt x="67" y="29"/>
                      <a:pt x="68" y="31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4" y="29"/>
                      <a:pt x="59" y="28"/>
                      <a:pt x="54" y="28"/>
                    </a:cubicBezTo>
                    <a:cubicBezTo>
                      <a:pt x="53" y="28"/>
                      <a:pt x="51" y="29"/>
                      <a:pt x="49" y="29"/>
                    </a:cubicBezTo>
                    <a:cubicBezTo>
                      <a:pt x="48" y="30"/>
                      <a:pt x="47" y="29"/>
                      <a:pt x="47" y="29"/>
                    </a:cubicBezTo>
                    <a:cubicBezTo>
                      <a:pt x="45" y="27"/>
                      <a:pt x="42" y="27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3" y="28"/>
                      <a:pt x="44" y="30"/>
                      <a:pt x="46" y="30"/>
                    </a:cubicBezTo>
                    <a:cubicBezTo>
                      <a:pt x="46" y="30"/>
                      <a:pt x="47" y="30"/>
                      <a:pt x="47" y="30"/>
                    </a:cubicBezTo>
                    <a:cubicBezTo>
                      <a:pt x="45" y="31"/>
                      <a:pt x="43" y="32"/>
                      <a:pt x="41" y="33"/>
                    </a:cubicBezTo>
                    <a:cubicBezTo>
                      <a:pt x="40" y="33"/>
                      <a:pt x="40" y="32"/>
                      <a:pt x="39" y="32"/>
                    </a:cubicBezTo>
                    <a:cubicBezTo>
                      <a:pt x="38" y="31"/>
                      <a:pt x="37" y="31"/>
                      <a:pt x="35" y="31"/>
                    </a:cubicBezTo>
                    <a:cubicBezTo>
                      <a:pt x="35" y="31"/>
                      <a:pt x="35" y="31"/>
                      <a:pt x="34" y="31"/>
                    </a:cubicBezTo>
                    <a:cubicBezTo>
                      <a:pt x="35" y="32"/>
                      <a:pt x="36" y="32"/>
                      <a:pt x="36" y="33"/>
                    </a:cubicBezTo>
                    <a:cubicBezTo>
                      <a:pt x="37" y="33"/>
                      <a:pt x="39" y="33"/>
                      <a:pt x="40" y="33"/>
                    </a:cubicBezTo>
                    <a:cubicBezTo>
                      <a:pt x="40" y="34"/>
                      <a:pt x="39" y="34"/>
                      <a:pt x="39" y="34"/>
                    </a:cubicBezTo>
                    <a:cubicBezTo>
                      <a:pt x="37" y="35"/>
                      <a:pt x="35" y="37"/>
                      <a:pt x="33" y="37"/>
                    </a:cubicBezTo>
                    <a:cubicBezTo>
                      <a:pt x="30" y="37"/>
                      <a:pt x="27" y="36"/>
                      <a:pt x="26" y="34"/>
                    </a:cubicBezTo>
                    <a:cubicBezTo>
                      <a:pt x="25" y="33"/>
                      <a:pt x="23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3"/>
                      <a:pt x="23" y="34"/>
                      <a:pt x="24" y="35"/>
                    </a:cubicBezTo>
                    <a:cubicBezTo>
                      <a:pt x="24" y="35"/>
                      <a:pt x="25" y="35"/>
                      <a:pt x="26" y="35"/>
                    </a:cubicBezTo>
                    <a:cubicBezTo>
                      <a:pt x="27" y="36"/>
                      <a:pt x="28" y="37"/>
                      <a:pt x="29" y="37"/>
                    </a:cubicBezTo>
                    <a:cubicBezTo>
                      <a:pt x="30" y="37"/>
                      <a:pt x="31" y="37"/>
                      <a:pt x="31" y="37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27" y="39"/>
                      <a:pt x="22" y="39"/>
                      <a:pt x="17" y="39"/>
                    </a:cubicBezTo>
                    <a:cubicBezTo>
                      <a:pt x="16" y="39"/>
                      <a:pt x="15" y="39"/>
                      <a:pt x="13" y="39"/>
                    </a:cubicBezTo>
                    <a:cubicBezTo>
                      <a:pt x="13" y="39"/>
                      <a:pt x="14" y="39"/>
                      <a:pt x="14" y="39"/>
                    </a:cubicBezTo>
                    <a:cubicBezTo>
                      <a:pt x="14" y="39"/>
                      <a:pt x="14" y="40"/>
                      <a:pt x="13" y="40"/>
                    </a:cubicBezTo>
                    <a:cubicBezTo>
                      <a:pt x="13" y="40"/>
                      <a:pt x="12" y="40"/>
                      <a:pt x="11" y="40"/>
                    </a:cubicBezTo>
                    <a:cubicBezTo>
                      <a:pt x="11" y="40"/>
                      <a:pt x="10" y="40"/>
                      <a:pt x="9" y="41"/>
                    </a:cubicBezTo>
                    <a:cubicBezTo>
                      <a:pt x="9" y="41"/>
                      <a:pt x="8" y="42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8" y="43"/>
                      <a:pt x="9" y="43"/>
                      <a:pt x="10" y="43"/>
                    </a:cubicBezTo>
                    <a:cubicBezTo>
                      <a:pt x="11" y="43"/>
                      <a:pt x="12" y="41"/>
                      <a:pt x="13" y="40"/>
                    </a:cubicBezTo>
                    <a:cubicBezTo>
                      <a:pt x="15" y="39"/>
                      <a:pt x="17" y="39"/>
                      <a:pt x="18" y="40"/>
                    </a:cubicBezTo>
                    <a:cubicBezTo>
                      <a:pt x="19" y="40"/>
                      <a:pt x="18" y="40"/>
                      <a:pt x="18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1"/>
                      <a:pt x="20" y="40"/>
                      <a:pt x="20" y="40"/>
                    </a:cubicBezTo>
                    <a:cubicBezTo>
                      <a:pt x="21" y="40"/>
                      <a:pt x="21" y="40"/>
                      <a:pt x="22" y="40"/>
                    </a:cubicBezTo>
                    <a:cubicBezTo>
                      <a:pt x="24" y="40"/>
                      <a:pt x="26" y="39"/>
                      <a:pt x="27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1"/>
                      <a:pt x="28" y="41"/>
                      <a:pt x="29" y="41"/>
                    </a:cubicBezTo>
                    <a:cubicBezTo>
                      <a:pt x="29" y="41"/>
                      <a:pt x="30" y="40"/>
                      <a:pt x="29" y="40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0" y="39"/>
                      <a:pt x="31" y="39"/>
                      <a:pt x="32" y="38"/>
                    </a:cubicBezTo>
                    <a:cubicBezTo>
                      <a:pt x="32" y="38"/>
                      <a:pt x="33" y="38"/>
                      <a:pt x="34" y="37"/>
                    </a:cubicBezTo>
                    <a:cubicBezTo>
                      <a:pt x="34" y="37"/>
                      <a:pt x="35" y="37"/>
                      <a:pt x="35" y="37"/>
                    </a:cubicBezTo>
                    <a:cubicBezTo>
                      <a:pt x="35" y="38"/>
                      <a:pt x="35" y="39"/>
                      <a:pt x="34" y="39"/>
                    </a:cubicBezTo>
                    <a:cubicBezTo>
                      <a:pt x="34" y="42"/>
                      <a:pt x="33" y="45"/>
                      <a:pt x="34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4" y="45"/>
                      <a:pt x="34" y="42"/>
                      <a:pt x="35" y="40"/>
                    </a:cubicBezTo>
                    <a:cubicBezTo>
                      <a:pt x="36" y="36"/>
                      <a:pt x="40" y="35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2" y="35"/>
                      <a:pt x="41" y="37"/>
                      <a:pt x="41" y="40"/>
                    </a:cubicBezTo>
                    <a:cubicBezTo>
                      <a:pt x="41" y="40"/>
                      <a:pt x="41" y="41"/>
                      <a:pt x="41" y="41"/>
                    </a:cubicBezTo>
                    <a:cubicBezTo>
                      <a:pt x="42" y="40"/>
                      <a:pt x="42" y="40"/>
                      <a:pt x="43" y="39"/>
                    </a:cubicBezTo>
                    <a:cubicBezTo>
                      <a:pt x="43" y="37"/>
                      <a:pt x="42" y="34"/>
                      <a:pt x="44" y="32"/>
                    </a:cubicBezTo>
                    <a:cubicBezTo>
                      <a:pt x="48" y="31"/>
                      <a:pt x="51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5" y="30"/>
                      <a:pt x="54" y="31"/>
                      <a:pt x="54" y="32"/>
                    </a:cubicBezTo>
                    <a:cubicBezTo>
                      <a:pt x="52" y="34"/>
                      <a:pt x="52" y="38"/>
                      <a:pt x="53" y="41"/>
                    </a:cubicBezTo>
                    <a:cubicBezTo>
                      <a:pt x="53" y="42"/>
                      <a:pt x="52" y="43"/>
                      <a:pt x="51" y="44"/>
                    </a:cubicBezTo>
                    <a:cubicBezTo>
                      <a:pt x="51" y="44"/>
                      <a:pt x="51" y="45"/>
                      <a:pt x="51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5"/>
                      <a:pt x="53" y="44"/>
                      <a:pt x="53" y="42"/>
                    </a:cubicBezTo>
                    <a:cubicBezTo>
                      <a:pt x="53" y="43"/>
                      <a:pt x="54" y="43"/>
                      <a:pt x="54" y="43"/>
                    </a:cubicBezTo>
                    <a:cubicBezTo>
                      <a:pt x="54" y="43"/>
                      <a:pt x="54" y="42"/>
                      <a:pt x="54" y="42"/>
                    </a:cubicBezTo>
                    <a:cubicBezTo>
                      <a:pt x="55" y="42"/>
                      <a:pt x="55" y="42"/>
                      <a:pt x="55" y="43"/>
                    </a:cubicBezTo>
                    <a:cubicBezTo>
                      <a:pt x="56" y="43"/>
                      <a:pt x="57" y="43"/>
                      <a:pt x="58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8" y="41"/>
                      <a:pt x="56" y="41"/>
                      <a:pt x="54" y="41"/>
                    </a:cubicBezTo>
                    <a:cubicBezTo>
                      <a:pt x="53" y="39"/>
                      <a:pt x="53" y="38"/>
                      <a:pt x="53" y="36"/>
                    </a:cubicBezTo>
                    <a:cubicBezTo>
                      <a:pt x="53" y="35"/>
                      <a:pt x="53" y="34"/>
                      <a:pt x="54" y="33"/>
                    </a:cubicBezTo>
                    <a:cubicBezTo>
                      <a:pt x="54" y="32"/>
                      <a:pt x="55" y="32"/>
                      <a:pt x="55" y="31"/>
                    </a:cubicBezTo>
                    <a:cubicBezTo>
                      <a:pt x="56" y="30"/>
                      <a:pt x="57" y="30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30"/>
                      <a:pt x="58" y="30"/>
                      <a:pt x="58" y="30"/>
                    </a:cubicBezTo>
                    <a:cubicBezTo>
                      <a:pt x="57" y="31"/>
                      <a:pt x="57" y="32"/>
                      <a:pt x="56" y="33"/>
                    </a:cubicBezTo>
                    <a:cubicBezTo>
                      <a:pt x="55" y="34"/>
                      <a:pt x="55" y="36"/>
                      <a:pt x="56" y="37"/>
                    </a:cubicBezTo>
                    <a:cubicBezTo>
                      <a:pt x="56" y="38"/>
                      <a:pt x="56" y="39"/>
                      <a:pt x="57" y="39"/>
                    </a:cubicBezTo>
                    <a:cubicBezTo>
                      <a:pt x="57" y="38"/>
                      <a:pt x="57" y="37"/>
                      <a:pt x="58" y="36"/>
                    </a:cubicBezTo>
                    <a:cubicBezTo>
                      <a:pt x="57" y="35"/>
                      <a:pt x="56" y="33"/>
                      <a:pt x="57" y="32"/>
                    </a:cubicBezTo>
                    <a:cubicBezTo>
                      <a:pt x="58" y="31"/>
                      <a:pt x="59" y="30"/>
                      <a:pt x="60" y="30"/>
                    </a:cubicBezTo>
                    <a:cubicBezTo>
                      <a:pt x="62" y="30"/>
                      <a:pt x="65" y="31"/>
                      <a:pt x="67" y="32"/>
                    </a:cubicBezTo>
                    <a:cubicBezTo>
                      <a:pt x="67" y="32"/>
                      <a:pt x="68" y="32"/>
                      <a:pt x="68" y="33"/>
                    </a:cubicBezTo>
                    <a:cubicBezTo>
                      <a:pt x="68" y="34"/>
                      <a:pt x="67" y="36"/>
                      <a:pt x="66" y="36"/>
                    </a:cubicBezTo>
                    <a:cubicBezTo>
                      <a:pt x="65" y="37"/>
                      <a:pt x="63" y="37"/>
                      <a:pt x="62" y="36"/>
                    </a:cubicBezTo>
                    <a:cubicBezTo>
                      <a:pt x="62" y="35"/>
                      <a:pt x="61" y="34"/>
                      <a:pt x="61" y="33"/>
                    </a:cubicBezTo>
                    <a:cubicBezTo>
                      <a:pt x="62" y="33"/>
                      <a:pt x="63" y="32"/>
                      <a:pt x="64" y="33"/>
                    </a:cubicBezTo>
                    <a:cubicBezTo>
                      <a:pt x="64" y="33"/>
                      <a:pt x="64" y="33"/>
                      <a:pt x="65" y="33"/>
                    </a:cubicBezTo>
                    <a:cubicBezTo>
                      <a:pt x="65" y="33"/>
                      <a:pt x="65" y="32"/>
                      <a:pt x="65" y="32"/>
                    </a:cubicBezTo>
                    <a:cubicBezTo>
                      <a:pt x="65" y="32"/>
                      <a:pt x="65" y="31"/>
                      <a:pt x="64" y="31"/>
                    </a:cubicBezTo>
                    <a:cubicBezTo>
                      <a:pt x="63" y="31"/>
                      <a:pt x="62" y="31"/>
                      <a:pt x="61" y="32"/>
                    </a:cubicBezTo>
                    <a:cubicBezTo>
                      <a:pt x="60" y="33"/>
                      <a:pt x="60" y="34"/>
                      <a:pt x="60" y="35"/>
                    </a:cubicBezTo>
                    <a:cubicBezTo>
                      <a:pt x="61" y="36"/>
                      <a:pt x="62" y="38"/>
                      <a:pt x="63" y="38"/>
                    </a:cubicBezTo>
                    <a:cubicBezTo>
                      <a:pt x="65" y="38"/>
                      <a:pt x="67" y="38"/>
                      <a:pt x="69" y="36"/>
                    </a:cubicBezTo>
                    <a:cubicBezTo>
                      <a:pt x="69" y="35"/>
                      <a:pt x="69" y="35"/>
                      <a:pt x="70" y="34"/>
                    </a:cubicBezTo>
                    <a:cubicBezTo>
                      <a:pt x="72" y="35"/>
                      <a:pt x="74" y="38"/>
                      <a:pt x="75" y="40"/>
                    </a:cubicBezTo>
                    <a:cubicBezTo>
                      <a:pt x="75" y="41"/>
                      <a:pt x="75" y="42"/>
                      <a:pt x="75" y="42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2"/>
                      <a:pt x="76" y="42"/>
                      <a:pt x="76" y="41"/>
                    </a:cubicBezTo>
                    <a:cubicBezTo>
                      <a:pt x="77" y="38"/>
                      <a:pt x="79" y="36"/>
                      <a:pt x="81" y="34"/>
                    </a:cubicBezTo>
                    <a:cubicBezTo>
                      <a:pt x="82" y="33"/>
                      <a:pt x="82" y="34"/>
                      <a:pt x="82" y="35"/>
                    </a:cubicBezTo>
                    <a:cubicBezTo>
                      <a:pt x="83" y="37"/>
                      <a:pt x="84" y="38"/>
                      <a:pt x="86" y="38"/>
                    </a:cubicBezTo>
                    <a:cubicBezTo>
                      <a:pt x="88" y="39"/>
                      <a:pt x="90" y="38"/>
                      <a:pt x="91" y="37"/>
                    </a:cubicBezTo>
                    <a:cubicBezTo>
                      <a:pt x="92" y="36"/>
                      <a:pt x="92" y="34"/>
                      <a:pt x="91" y="33"/>
                    </a:cubicBezTo>
                    <a:cubicBezTo>
                      <a:pt x="91" y="32"/>
                      <a:pt x="90" y="32"/>
                      <a:pt x="89" y="32"/>
                    </a:cubicBezTo>
                    <a:cubicBezTo>
                      <a:pt x="87" y="32"/>
                      <a:pt x="87" y="32"/>
                      <a:pt x="86" y="33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87" y="34"/>
                      <a:pt x="87" y="34"/>
                      <a:pt x="87" y="34"/>
                    </a:cubicBezTo>
                    <a:cubicBezTo>
                      <a:pt x="87" y="33"/>
                      <a:pt x="88" y="33"/>
                      <a:pt x="88" y="33"/>
                    </a:cubicBezTo>
                    <a:cubicBezTo>
                      <a:pt x="89" y="32"/>
                      <a:pt x="89" y="33"/>
                      <a:pt x="90" y="33"/>
                    </a:cubicBezTo>
                    <a:cubicBezTo>
                      <a:pt x="90" y="33"/>
                      <a:pt x="90" y="34"/>
                      <a:pt x="91" y="35"/>
                    </a:cubicBezTo>
                    <a:cubicBezTo>
                      <a:pt x="90" y="36"/>
                      <a:pt x="90" y="37"/>
                      <a:pt x="89" y="37"/>
                    </a:cubicBezTo>
                    <a:cubicBezTo>
                      <a:pt x="88" y="38"/>
                      <a:pt x="86" y="37"/>
                      <a:pt x="85" y="36"/>
                    </a:cubicBezTo>
                    <a:cubicBezTo>
                      <a:pt x="84" y="36"/>
                      <a:pt x="84" y="35"/>
                      <a:pt x="83" y="34"/>
                    </a:cubicBezTo>
                    <a:cubicBezTo>
                      <a:pt x="83" y="34"/>
                      <a:pt x="83" y="33"/>
                      <a:pt x="83" y="32"/>
                    </a:cubicBezTo>
                    <a:cubicBezTo>
                      <a:pt x="85" y="31"/>
                      <a:pt x="87" y="30"/>
                      <a:pt x="90" y="30"/>
                    </a:cubicBezTo>
                    <a:cubicBezTo>
                      <a:pt x="91" y="30"/>
                      <a:pt x="92" y="31"/>
                      <a:pt x="92" y="32"/>
                    </a:cubicBezTo>
                    <a:cubicBezTo>
                      <a:pt x="94" y="34"/>
                      <a:pt x="92" y="37"/>
                      <a:pt x="93" y="39"/>
                    </a:cubicBezTo>
                    <a:cubicBezTo>
                      <a:pt x="94" y="39"/>
                      <a:pt x="94" y="38"/>
                      <a:pt x="94" y="38"/>
                    </a:cubicBezTo>
                    <a:cubicBezTo>
                      <a:pt x="95" y="36"/>
                      <a:pt x="94" y="34"/>
                      <a:pt x="94" y="33"/>
                    </a:cubicBezTo>
                    <a:cubicBezTo>
                      <a:pt x="93" y="32"/>
                      <a:pt x="93" y="31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3" y="31"/>
                      <a:pt x="94" y="31"/>
                      <a:pt x="95" y="32"/>
                    </a:cubicBezTo>
                    <a:cubicBezTo>
                      <a:pt x="96" y="35"/>
                      <a:pt x="97" y="37"/>
                      <a:pt x="97" y="40"/>
                    </a:cubicBezTo>
                    <a:cubicBezTo>
                      <a:pt x="97" y="41"/>
                      <a:pt x="95" y="42"/>
                      <a:pt x="94" y="43"/>
                    </a:cubicBezTo>
                    <a:cubicBezTo>
                      <a:pt x="93" y="43"/>
                      <a:pt x="93" y="44"/>
                      <a:pt x="93" y="44"/>
                    </a:cubicBezTo>
                    <a:cubicBezTo>
                      <a:pt x="93" y="44"/>
                      <a:pt x="94" y="44"/>
                      <a:pt x="95" y="44"/>
                    </a:cubicBezTo>
                    <a:cubicBezTo>
                      <a:pt x="95" y="44"/>
                      <a:pt x="96" y="42"/>
                      <a:pt x="97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7" y="43"/>
                      <a:pt x="96" y="43"/>
                      <a:pt x="97" y="44"/>
                    </a:cubicBezTo>
                    <a:cubicBezTo>
                      <a:pt x="97" y="43"/>
                      <a:pt x="97" y="42"/>
                      <a:pt x="97" y="41"/>
                    </a:cubicBezTo>
                    <a:cubicBezTo>
                      <a:pt x="98" y="42"/>
                      <a:pt x="98" y="43"/>
                      <a:pt x="98" y="43"/>
                    </a:cubicBezTo>
                    <a:cubicBezTo>
                      <a:pt x="99" y="44"/>
                      <a:pt x="99" y="45"/>
                      <a:pt x="100" y="46"/>
                    </a:cubicBezTo>
                    <a:cubicBezTo>
                      <a:pt x="101" y="45"/>
                      <a:pt x="100" y="45"/>
                      <a:pt x="100" y="44"/>
                    </a:cubicBezTo>
                    <a:cubicBezTo>
                      <a:pt x="100" y="43"/>
                      <a:pt x="99" y="43"/>
                      <a:pt x="99" y="42"/>
                    </a:cubicBezTo>
                    <a:cubicBezTo>
                      <a:pt x="97" y="40"/>
                      <a:pt x="98" y="36"/>
                      <a:pt x="96" y="34"/>
                    </a:cubicBezTo>
                    <a:cubicBezTo>
                      <a:pt x="96" y="32"/>
                      <a:pt x="95" y="31"/>
                      <a:pt x="94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6" y="30"/>
                      <a:pt x="98" y="31"/>
                      <a:pt x="100" y="31"/>
                    </a:cubicBezTo>
                    <a:cubicBezTo>
                      <a:pt x="103" y="32"/>
                      <a:pt x="107" y="32"/>
                      <a:pt x="108" y="35"/>
                    </a:cubicBezTo>
                    <a:cubicBezTo>
                      <a:pt x="108" y="37"/>
                      <a:pt x="109" y="39"/>
                      <a:pt x="110" y="40"/>
                    </a:cubicBezTo>
                    <a:cubicBezTo>
                      <a:pt x="111" y="40"/>
                      <a:pt x="111" y="40"/>
                      <a:pt x="111" y="40"/>
                    </a:cubicBezTo>
                    <a:cubicBezTo>
                      <a:pt x="111" y="40"/>
                      <a:pt x="111" y="39"/>
                      <a:pt x="111" y="39"/>
                    </a:cubicBezTo>
                    <a:cubicBezTo>
                      <a:pt x="110" y="36"/>
                      <a:pt x="108" y="36"/>
                      <a:pt x="107" y="34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08" y="34"/>
                      <a:pt x="110" y="34"/>
                      <a:pt x="111" y="35"/>
                    </a:cubicBezTo>
                    <a:cubicBezTo>
                      <a:pt x="114" y="36"/>
                      <a:pt x="117" y="39"/>
                      <a:pt x="117" y="43"/>
                    </a:cubicBezTo>
                    <a:cubicBezTo>
                      <a:pt x="117" y="46"/>
                      <a:pt x="117" y="48"/>
                      <a:pt x="116" y="51"/>
                    </a:cubicBezTo>
                    <a:cubicBezTo>
                      <a:pt x="116" y="51"/>
                      <a:pt x="115" y="52"/>
                      <a:pt x="115" y="52"/>
                    </a:cubicBezTo>
                    <a:cubicBezTo>
                      <a:pt x="116" y="52"/>
                      <a:pt x="116" y="51"/>
                      <a:pt x="116" y="51"/>
                    </a:cubicBezTo>
                    <a:cubicBezTo>
                      <a:pt x="118" y="48"/>
                      <a:pt x="119" y="45"/>
                      <a:pt x="118" y="41"/>
                    </a:cubicBezTo>
                    <a:cubicBezTo>
                      <a:pt x="118" y="41"/>
                      <a:pt x="117" y="40"/>
                      <a:pt x="117" y="40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8" y="40"/>
                      <a:pt x="119" y="40"/>
                      <a:pt x="119" y="40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19" y="38"/>
                      <a:pt x="118" y="38"/>
                      <a:pt x="118" y="38"/>
                    </a:cubicBezTo>
                    <a:cubicBezTo>
                      <a:pt x="117" y="39"/>
                      <a:pt x="117" y="39"/>
                      <a:pt x="117" y="39"/>
                    </a:cubicBezTo>
                    <a:cubicBezTo>
                      <a:pt x="117" y="39"/>
                      <a:pt x="116" y="38"/>
                      <a:pt x="115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8" y="37"/>
                      <a:pt x="120" y="39"/>
                      <a:pt x="122" y="39"/>
                    </a:cubicBezTo>
                    <a:cubicBezTo>
                      <a:pt x="122" y="39"/>
                      <a:pt x="123" y="40"/>
                      <a:pt x="123" y="40"/>
                    </a:cubicBezTo>
                    <a:cubicBezTo>
                      <a:pt x="125" y="40"/>
                      <a:pt x="127" y="41"/>
                      <a:pt x="129" y="41"/>
                    </a:cubicBezTo>
                    <a:cubicBezTo>
                      <a:pt x="130" y="41"/>
                      <a:pt x="131" y="42"/>
                      <a:pt x="133" y="41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2" y="41"/>
                      <a:pt x="131" y="41"/>
                      <a:pt x="131" y="41"/>
                    </a:cubicBezTo>
                    <a:cubicBezTo>
                      <a:pt x="127" y="40"/>
                      <a:pt x="124" y="39"/>
                      <a:pt x="121" y="38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22" y="38"/>
                      <a:pt x="123" y="38"/>
                      <a:pt x="123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21" y="38"/>
                      <a:pt x="121" y="38"/>
                      <a:pt x="122" y="38"/>
                    </a:cubicBezTo>
                    <a:cubicBezTo>
                      <a:pt x="121" y="38"/>
                      <a:pt x="121" y="38"/>
                      <a:pt x="121" y="38"/>
                    </a:cubicBezTo>
                    <a:cubicBezTo>
                      <a:pt x="120" y="38"/>
                      <a:pt x="118" y="37"/>
                      <a:pt x="117" y="36"/>
                    </a:cubicBezTo>
                    <a:cubicBezTo>
                      <a:pt x="116" y="36"/>
                      <a:pt x="116" y="36"/>
                      <a:pt x="115" y="36"/>
                    </a:cubicBezTo>
                    <a:cubicBezTo>
                      <a:pt x="114" y="35"/>
                      <a:pt x="113" y="35"/>
                      <a:pt x="112" y="34"/>
                    </a:cubicBezTo>
                    <a:cubicBezTo>
                      <a:pt x="109" y="33"/>
                      <a:pt x="106" y="32"/>
                      <a:pt x="103" y="31"/>
                    </a:cubicBezTo>
                    <a:cubicBezTo>
                      <a:pt x="102" y="31"/>
                      <a:pt x="102" y="30"/>
                      <a:pt x="101" y="30"/>
                    </a:cubicBezTo>
                    <a:cubicBezTo>
                      <a:pt x="100" y="30"/>
                      <a:pt x="99" y="30"/>
                      <a:pt x="97" y="29"/>
                    </a:cubicBezTo>
                    <a:cubicBezTo>
                      <a:pt x="94" y="28"/>
                      <a:pt x="88" y="28"/>
                      <a:pt x="85" y="30"/>
                    </a:cubicBezTo>
                    <a:cubicBezTo>
                      <a:pt x="84" y="30"/>
                      <a:pt x="84" y="31"/>
                      <a:pt x="84" y="31"/>
                    </a:cubicBezTo>
                    <a:cubicBezTo>
                      <a:pt x="85" y="28"/>
                      <a:pt x="87" y="27"/>
                      <a:pt x="90" y="27"/>
                    </a:cubicBezTo>
                    <a:cubicBezTo>
                      <a:pt x="109" y="27"/>
                      <a:pt x="126" y="27"/>
                      <a:pt x="144" y="26"/>
                    </a:cubicBezTo>
                    <a:cubicBezTo>
                      <a:pt x="146" y="26"/>
                      <a:pt x="148" y="26"/>
                      <a:pt x="150" y="24"/>
                    </a:cubicBezTo>
                    <a:cubicBezTo>
                      <a:pt x="150" y="23"/>
                      <a:pt x="150" y="21"/>
                      <a:pt x="150" y="20"/>
                    </a:cubicBezTo>
                    <a:close/>
                    <a:moveTo>
                      <a:pt x="76" y="37"/>
                    </a:moveTo>
                    <a:cubicBezTo>
                      <a:pt x="76" y="37"/>
                      <a:pt x="76" y="38"/>
                      <a:pt x="76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6" y="38"/>
                      <a:pt x="75" y="37"/>
                      <a:pt x="75" y="37"/>
                    </a:cubicBezTo>
                    <a:cubicBezTo>
                      <a:pt x="75" y="36"/>
                      <a:pt x="75" y="35"/>
                      <a:pt x="75" y="35"/>
                    </a:cubicBezTo>
                    <a:cubicBezTo>
                      <a:pt x="74" y="34"/>
                      <a:pt x="75" y="34"/>
                      <a:pt x="75" y="33"/>
                    </a:cubicBezTo>
                    <a:cubicBezTo>
                      <a:pt x="76" y="33"/>
                      <a:pt x="76" y="34"/>
                      <a:pt x="77" y="35"/>
                    </a:cubicBezTo>
                    <a:cubicBezTo>
                      <a:pt x="77" y="35"/>
                      <a:pt x="76" y="36"/>
                      <a:pt x="76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4" name="Freeform 105"/>
              <p:cNvSpPr>
                <a:spLocks/>
              </p:cNvSpPr>
              <p:nvPr/>
            </p:nvSpPr>
            <p:spPr bwMode="auto">
              <a:xfrm>
                <a:off x="2142331" y="3282901"/>
                <a:ext cx="79375" cy="33338"/>
              </a:xfrm>
              <a:custGeom>
                <a:avLst/>
                <a:gdLst>
                  <a:gd name="T0" fmla="*/ 6 w 7"/>
                  <a:gd name="T1" fmla="*/ 1 h 3"/>
                  <a:gd name="T2" fmla="*/ 7 w 7"/>
                  <a:gd name="T3" fmla="*/ 1 h 3"/>
                  <a:gd name="T4" fmla="*/ 0 w 7"/>
                  <a:gd name="T5" fmla="*/ 3 h 3"/>
                  <a:gd name="T6" fmla="*/ 0 w 7"/>
                  <a:gd name="T7" fmla="*/ 3 h 3"/>
                  <a:gd name="T8" fmla="*/ 0 w 7"/>
                  <a:gd name="T9" fmla="*/ 3 h 3"/>
                  <a:gd name="T10" fmla="*/ 6 w 7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6" y="1"/>
                    </a:moveTo>
                    <a:cubicBezTo>
                      <a:pt x="6" y="1"/>
                      <a:pt x="7" y="1"/>
                      <a:pt x="7" y="1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5" name="Freeform 106"/>
              <p:cNvSpPr>
                <a:spLocks/>
              </p:cNvSpPr>
              <p:nvPr/>
            </p:nvSpPr>
            <p:spPr bwMode="auto">
              <a:xfrm>
                <a:off x="2108994" y="329401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6" name="Freeform 107"/>
              <p:cNvSpPr>
                <a:spLocks/>
              </p:cNvSpPr>
              <p:nvPr/>
            </p:nvSpPr>
            <p:spPr bwMode="auto">
              <a:xfrm>
                <a:off x="1116806" y="329401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7" name="Freeform 108"/>
              <p:cNvSpPr>
                <a:spLocks/>
              </p:cNvSpPr>
              <p:nvPr/>
            </p:nvSpPr>
            <p:spPr bwMode="auto">
              <a:xfrm>
                <a:off x="981869" y="3305126"/>
                <a:ext cx="66675" cy="34925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3 h 3"/>
                  <a:gd name="T4" fmla="*/ 3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4" y="1"/>
                      <a:pt x="6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8" name="Freeform 109"/>
              <p:cNvSpPr>
                <a:spLocks/>
              </p:cNvSpPr>
              <p:nvPr/>
            </p:nvSpPr>
            <p:spPr bwMode="auto">
              <a:xfrm>
                <a:off x="2243931" y="3294013"/>
                <a:ext cx="55563" cy="57150"/>
              </a:xfrm>
              <a:custGeom>
                <a:avLst/>
                <a:gdLst>
                  <a:gd name="T0" fmla="*/ 5 w 5"/>
                  <a:gd name="T1" fmla="*/ 1 h 5"/>
                  <a:gd name="T2" fmla="*/ 1 w 5"/>
                  <a:gd name="T3" fmla="*/ 5 h 5"/>
                  <a:gd name="T4" fmla="*/ 0 w 5"/>
                  <a:gd name="T5" fmla="*/ 5 h 5"/>
                  <a:gd name="T6" fmla="*/ 4 w 5"/>
                  <a:gd name="T7" fmla="*/ 1 h 5"/>
                  <a:gd name="T8" fmla="*/ 5 w 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3" y="2"/>
                      <a:pt x="3" y="4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2" y="1"/>
                      <a:pt x="4" y="1"/>
                    </a:cubicBezTo>
                    <a:cubicBezTo>
                      <a:pt x="4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9" name="Freeform 110"/>
              <p:cNvSpPr>
                <a:spLocks/>
              </p:cNvSpPr>
              <p:nvPr/>
            </p:nvSpPr>
            <p:spPr bwMode="auto">
              <a:xfrm>
                <a:off x="1150144" y="3305126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0" name="Freeform 111"/>
              <p:cNvSpPr>
                <a:spLocks/>
              </p:cNvSpPr>
              <p:nvPr/>
            </p:nvSpPr>
            <p:spPr bwMode="auto">
              <a:xfrm>
                <a:off x="2312194" y="3305126"/>
                <a:ext cx="44450" cy="57150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3 h 5"/>
                  <a:gd name="T4" fmla="*/ 1 w 4"/>
                  <a:gd name="T5" fmla="*/ 5 h 5"/>
                  <a:gd name="T6" fmla="*/ 1 w 4"/>
                  <a:gd name="T7" fmla="*/ 4 h 5"/>
                  <a:gd name="T8" fmla="*/ 4 w 4"/>
                  <a:gd name="T9" fmla="*/ 0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" name="Freeform 112"/>
              <p:cNvSpPr>
                <a:spLocks/>
              </p:cNvSpPr>
              <p:nvPr/>
            </p:nvSpPr>
            <p:spPr bwMode="auto">
              <a:xfrm>
                <a:off x="869156" y="3305126"/>
                <a:ext cx="22225" cy="23813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" name="Freeform 113"/>
              <p:cNvSpPr>
                <a:spLocks/>
              </p:cNvSpPr>
              <p:nvPr/>
            </p:nvSpPr>
            <p:spPr bwMode="auto">
              <a:xfrm>
                <a:off x="834231" y="3316238"/>
                <a:ext cx="23813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" name="Freeform 114"/>
              <p:cNvSpPr>
                <a:spLocks/>
              </p:cNvSpPr>
              <p:nvPr/>
            </p:nvSpPr>
            <p:spPr bwMode="auto">
              <a:xfrm>
                <a:off x="902494" y="3316238"/>
                <a:ext cx="11113" cy="23813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" name="Freeform 115"/>
              <p:cNvSpPr>
                <a:spLocks/>
              </p:cNvSpPr>
              <p:nvPr/>
            </p:nvSpPr>
            <p:spPr bwMode="auto">
              <a:xfrm>
                <a:off x="981869" y="3328938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5" name="Freeform 116"/>
              <p:cNvSpPr>
                <a:spLocks/>
              </p:cNvSpPr>
              <p:nvPr/>
            </p:nvSpPr>
            <p:spPr bwMode="auto">
              <a:xfrm>
                <a:off x="2389981" y="3328938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6" name="Freeform 117"/>
              <p:cNvSpPr>
                <a:spLocks/>
              </p:cNvSpPr>
              <p:nvPr/>
            </p:nvSpPr>
            <p:spPr bwMode="auto">
              <a:xfrm>
                <a:off x="2288381" y="3328938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7" name="Freeform 118"/>
              <p:cNvSpPr>
                <a:spLocks/>
              </p:cNvSpPr>
              <p:nvPr/>
            </p:nvSpPr>
            <p:spPr bwMode="auto">
              <a:xfrm>
                <a:off x="2356644" y="332893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8" name="Freeform 119"/>
              <p:cNvSpPr>
                <a:spLocks/>
              </p:cNvSpPr>
              <p:nvPr/>
            </p:nvSpPr>
            <p:spPr bwMode="auto">
              <a:xfrm>
                <a:off x="858044" y="3340051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9" name="Freeform 120"/>
              <p:cNvSpPr>
                <a:spLocks/>
              </p:cNvSpPr>
              <p:nvPr/>
            </p:nvSpPr>
            <p:spPr bwMode="auto">
              <a:xfrm>
                <a:off x="2266156" y="33400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0" name="Freeform 121"/>
              <p:cNvSpPr>
                <a:spLocks/>
              </p:cNvSpPr>
              <p:nvPr/>
            </p:nvSpPr>
            <p:spPr bwMode="auto">
              <a:xfrm>
                <a:off x="1127919" y="33511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1 h 2"/>
                  <a:gd name="T6" fmla="*/ 1 w 2"/>
                  <a:gd name="T7" fmla="*/ 0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1" name="Freeform 122"/>
              <p:cNvSpPr>
                <a:spLocks/>
              </p:cNvSpPr>
              <p:nvPr/>
            </p:nvSpPr>
            <p:spPr bwMode="auto">
              <a:xfrm>
                <a:off x="2378869" y="33511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2" name="Freeform 123"/>
              <p:cNvSpPr>
                <a:spLocks/>
              </p:cNvSpPr>
              <p:nvPr/>
            </p:nvSpPr>
            <p:spPr bwMode="auto">
              <a:xfrm>
                <a:off x="2323306" y="3351163"/>
                <a:ext cx="66675" cy="57150"/>
              </a:xfrm>
              <a:custGeom>
                <a:avLst/>
                <a:gdLst>
                  <a:gd name="T0" fmla="*/ 4 w 6"/>
                  <a:gd name="T1" fmla="*/ 1 h 5"/>
                  <a:gd name="T2" fmla="*/ 3 w 6"/>
                  <a:gd name="T3" fmla="*/ 2 h 5"/>
                  <a:gd name="T4" fmla="*/ 3 w 6"/>
                  <a:gd name="T5" fmla="*/ 2 h 5"/>
                  <a:gd name="T6" fmla="*/ 6 w 6"/>
                  <a:gd name="T7" fmla="*/ 5 h 5"/>
                  <a:gd name="T8" fmla="*/ 6 w 6"/>
                  <a:gd name="T9" fmla="*/ 5 h 5"/>
                  <a:gd name="T10" fmla="*/ 1 w 6"/>
                  <a:gd name="T11" fmla="*/ 3 h 5"/>
                  <a:gd name="T12" fmla="*/ 0 w 6"/>
                  <a:gd name="T13" fmla="*/ 3 h 5"/>
                  <a:gd name="T14" fmla="*/ 2 w 6"/>
                  <a:gd name="T15" fmla="*/ 2 h 5"/>
                  <a:gd name="T16" fmla="*/ 3 w 6"/>
                  <a:gd name="T17" fmla="*/ 1 h 5"/>
                  <a:gd name="T18" fmla="*/ 3 w 6"/>
                  <a:gd name="T19" fmla="*/ 0 h 5"/>
                  <a:gd name="T20" fmla="*/ 4 w 6"/>
                  <a:gd name="T2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4" y="1"/>
                    </a:move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5"/>
                      <a:pt x="2" y="5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3" name="Freeform 124"/>
              <p:cNvSpPr>
                <a:spLocks/>
              </p:cNvSpPr>
              <p:nvPr/>
            </p:nvSpPr>
            <p:spPr bwMode="auto">
              <a:xfrm>
                <a:off x="2131219" y="33511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4" name="Freeform 125"/>
              <p:cNvSpPr>
                <a:spLocks/>
              </p:cNvSpPr>
              <p:nvPr/>
            </p:nvSpPr>
            <p:spPr bwMode="auto">
              <a:xfrm>
                <a:off x="970756" y="3373388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5" name="Freeform 126"/>
              <p:cNvSpPr>
                <a:spLocks/>
              </p:cNvSpPr>
              <p:nvPr/>
            </p:nvSpPr>
            <p:spPr bwMode="auto">
              <a:xfrm>
                <a:off x="981869" y="3373388"/>
                <a:ext cx="44450" cy="57150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2 h 5"/>
                  <a:gd name="T4" fmla="*/ 0 w 4"/>
                  <a:gd name="T5" fmla="*/ 5 h 5"/>
                  <a:gd name="T6" fmla="*/ 1 w 4"/>
                  <a:gd name="T7" fmla="*/ 4 h 5"/>
                  <a:gd name="T8" fmla="*/ 4 w 4"/>
                  <a:gd name="T9" fmla="*/ 0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4" y="1"/>
                      <a:pt x="4" y="1"/>
                      <a:pt x="4" y="2"/>
                    </a:cubicBezTo>
                    <a:cubicBezTo>
                      <a:pt x="3" y="3"/>
                      <a:pt x="2" y="5"/>
                      <a:pt x="0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6" name="Freeform 127"/>
              <p:cNvSpPr>
                <a:spLocks/>
              </p:cNvSpPr>
              <p:nvPr/>
            </p:nvSpPr>
            <p:spPr bwMode="auto">
              <a:xfrm>
                <a:off x="2120106" y="33733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7" name="Freeform 128"/>
              <p:cNvSpPr>
                <a:spLocks/>
              </p:cNvSpPr>
              <p:nvPr/>
            </p:nvSpPr>
            <p:spPr bwMode="auto">
              <a:xfrm>
                <a:off x="2153444" y="33733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1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8" name="Freeform 129"/>
              <p:cNvSpPr>
                <a:spLocks/>
              </p:cNvSpPr>
              <p:nvPr/>
            </p:nvSpPr>
            <p:spPr bwMode="auto">
              <a:xfrm>
                <a:off x="1094581" y="33733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9" name="Freeform 130"/>
              <p:cNvSpPr>
                <a:spLocks/>
              </p:cNvSpPr>
              <p:nvPr/>
            </p:nvSpPr>
            <p:spPr bwMode="auto">
              <a:xfrm>
                <a:off x="1127919" y="3384501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0" name="Freeform 131"/>
              <p:cNvSpPr>
                <a:spLocks/>
              </p:cNvSpPr>
              <p:nvPr/>
            </p:nvSpPr>
            <p:spPr bwMode="auto">
              <a:xfrm>
                <a:off x="2243931" y="3373388"/>
                <a:ext cx="55563" cy="68263"/>
              </a:xfrm>
              <a:custGeom>
                <a:avLst/>
                <a:gdLst>
                  <a:gd name="T0" fmla="*/ 4 w 5"/>
                  <a:gd name="T1" fmla="*/ 4 h 6"/>
                  <a:gd name="T2" fmla="*/ 4 w 5"/>
                  <a:gd name="T3" fmla="*/ 5 h 6"/>
                  <a:gd name="T4" fmla="*/ 2 w 5"/>
                  <a:gd name="T5" fmla="*/ 5 h 6"/>
                  <a:gd name="T6" fmla="*/ 0 w 5"/>
                  <a:gd name="T7" fmla="*/ 1 h 6"/>
                  <a:gd name="T8" fmla="*/ 1 w 5"/>
                  <a:gd name="T9" fmla="*/ 1 h 6"/>
                  <a:gd name="T10" fmla="*/ 4 w 5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5"/>
                      <a:pt x="5" y="5"/>
                      <a:pt x="4" y="5"/>
                    </a:cubicBezTo>
                    <a:cubicBezTo>
                      <a:pt x="4" y="6"/>
                      <a:pt x="3" y="5"/>
                      <a:pt x="2" y="5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2" y="2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1" name="Freeform 132"/>
              <p:cNvSpPr>
                <a:spLocks/>
              </p:cNvSpPr>
              <p:nvPr/>
            </p:nvSpPr>
            <p:spPr bwMode="auto">
              <a:xfrm>
                <a:off x="2288381" y="3384501"/>
                <a:ext cx="23813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2" name="Freeform 133"/>
              <p:cNvSpPr>
                <a:spLocks/>
              </p:cNvSpPr>
              <p:nvPr/>
            </p:nvSpPr>
            <p:spPr bwMode="auto">
              <a:xfrm>
                <a:off x="1172369" y="3395613"/>
                <a:ext cx="23813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3" name="Freeform 134"/>
              <p:cNvSpPr>
                <a:spLocks/>
              </p:cNvSpPr>
              <p:nvPr/>
            </p:nvSpPr>
            <p:spPr bwMode="auto">
              <a:xfrm>
                <a:off x="2142331" y="3408313"/>
                <a:ext cx="44450" cy="79375"/>
              </a:xfrm>
              <a:custGeom>
                <a:avLst/>
                <a:gdLst>
                  <a:gd name="T0" fmla="*/ 3 w 4"/>
                  <a:gd name="T1" fmla="*/ 2 h 7"/>
                  <a:gd name="T2" fmla="*/ 4 w 4"/>
                  <a:gd name="T3" fmla="*/ 6 h 7"/>
                  <a:gd name="T4" fmla="*/ 4 w 4"/>
                  <a:gd name="T5" fmla="*/ 7 h 7"/>
                  <a:gd name="T6" fmla="*/ 4 w 4"/>
                  <a:gd name="T7" fmla="*/ 7 h 7"/>
                  <a:gd name="T8" fmla="*/ 0 w 4"/>
                  <a:gd name="T9" fmla="*/ 1 h 7"/>
                  <a:gd name="T10" fmla="*/ 0 w 4"/>
                  <a:gd name="T11" fmla="*/ 1 h 7"/>
                  <a:gd name="T12" fmla="*/ 1 w 4"/>
                  <a:gd name="T13" fmla="*/ 1 h 7"/>
                  <a:gd name="T14" fmla="*/ 3 w 4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3" y="2"/>
                    </a:moveTo>
                    <a:cubicBezTo>
                      <a:pt x="3" y="3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5"/>
                      <a:pt x="1" y="3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4" name="Freeform 135"/>
              <p:cNvSpPr>
                <a:spLocks/>
              </p:cNvSpPr>
              <p:nvPr/>
            </p:nvSpPr>
            <p:spPr bwMode="auto">
              <a:xfrm>
                <a:off x="1196181" y="3408313"/>
                <a:ext cx="66675" cy="33338"/>
              </a:xfrm>
              <a:custGeom>
                <a:avLst/>
                <a:gdLst>
                  <a:gd name="T0" fmla="*/ 6 w 6"/>
                  <a:gd name="T1" fmla="*/ 1 h 3"/>
                  <a:gd name="T2" fmla="*/ 6 w 6"/>
                  <a:gd name="T3" fmla="*/ 1 h 3"/>
                  <a:gd name="T4" fmla="*/ 0 w 6"/>
                  <a:gd name="T5" fmla="*/ 2 h 3"/>
                  <a:gd name="T6" fmla="*/ 0 w 6"/>
                  <a:gd name="T7" fmla="*/ 1 h 3"/>
                  <a:gd name="T8" fmla="*/ 4 w 6"/>
                  <a:gd name="T9" fmla="*/ 1 h 3"/>
                  <a:gd name="T10" fmla="*/ 6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5" name="Freeform 136"/>
              <p:cNvSpPr>
                <a:spLocks/>
              </p:cNvSpPr>
              <p:nvPr/>
            </p:nvSpPr>
            <p:spPr bwMode="auto">
              <a:xfrm>
                <a:off x="1083469" y="3419426"/>
                <a:ext cx="66675" cy="44450"/>
              </a:xfrm>
              <a:custGeom>
                <a:avLst/>
                <a:gdLst>
                  <a:gd name="T0" fmla="*/ 6 w 6"/>
                  <a:gd name="T1" fmla="*/ 0 h 4"/>
                  <a:gd name="T2" fmla="*/ 1 w 6"/>
                  <a:gd name="T3" fmla="*/ 3 h 4"/>
                  <a:gd name="T4" fmla="*/ 0 w 6"/>
                  <a:gd name="T5" fmla="*/ 4 h 4"/>
                  <a:gd name="T6" fmla="*/ 6 w 6"/>
                  <a:gd name="T7" fmla="*/ 0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4" y="1"/>
                      <a:pt x="3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6" name="Freeform 137"/>
              <p:cNvSpPr>
                <a:spLocks/>
              </p:cNvSpPr>
              <p:nvPr/>
            </p:nvSpPr>
            <p:spPr bwMode="auto">
              <a:xfrm>
                <a:off x="2120106" y="3441651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7" name="Freeform 138"/>
              <p:cNvSpPr>
                <a:spLocks/>
              </p:cNvSpPr>
              <p:nvPr/>
            </p:nvSpPr>
            <p:spPr bwMode="auto">
              <a:xfrm>
                <a:off x="2029619" y="3441651"/>
                <a:ext cx="68263" cy="22225"/>
              </a:xfrm>
              <a:custGeom>
                <a:avLst/>
                <a:gdLst>
                  <a:gd name="T0" fmla="*/ 6 w 6"/>
                  <a:gd name="T1" fmla="*/ 0 h 2"/>
                  <a:gd name="T2" fmla="*/ 5 w 6"/>
                  <a:gd name="T3" fmla="*/ 2 h 2"/>
                  <a:gd name="T4" fmla="*/ 0 w 6"/>
                  <a:gd name="T5" fmla="*/ 1 h 2"/>
                  <a:gd name="T6" fmla="*/ 1 w 6"/>
                  <a:gd name="T7" fmla="*/ 1 h 2"/>
                  <a:gd name="T8" fmla="*/ 6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6" y="1"/>
                      <a:pt x="5" y="1"/>
                      <a:pt x="5" y="2"/>
                    </a:cubicBezTo>
                    <a:cubicBezTo>
                      <a:pt x="3" y="2"/>
                      <a:pt x="2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8" name="Freeform 139"/>
              <p:cNvSpPr>
                <a:spLocks/>
              </p:cNvSpPr>
              <p:nvPr/>
            </p:nvSpPr>
            <p:spPr bwMode="auto">
              <a:xfrm>
                <a:off x="1127919" y="345276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9" name="Freeform 140"/>
              <p:cNvSpPr>
                <a:spLocks/>
              </p:cNvSpPr>
              <p:nvPr/>
            </p:nvSpPr>
            <p:spPr bwMode="auto">
              <a:xfrm>
                <a:off x="1150144" y="345276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0" name="Freeform 141"/>
              <p:cNvSpPr>
                <a:spLocks/>
              </p:cNvSpPr>
              <p:nvPr/>
            </p:nvSpPr>
            <p:spPr bwMode="auto">
              <a:xfrm>
                <a:off x="2108994" y="346387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1" name="Freeform 142"/>
              <p:cNvSpPr>
                <a:spLocks/>
              </p:cNvSpPr>
              <p:nvPr/>
            </p:nvSpPr>
            <p:spPr bwMode="auto">
              <a:xfrm>
                <a:off x="2142331" y="3463876"/>
                <a:ext cx="11113" cy="23813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0 w 1"/>
                  <a:gd name="T9" fmla="*/ 0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2" name="Freeform 143"/>
              <p:cNvSpPr>
                <a:spLocks/>
              </p:cNvSpPr>
              <p:nvPr/>
            </p:nvSpPr>
            <p:spPr bwMode="auto">
              <a:xfrm>
                <a:off x="1139031" y="347657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3" name="Freeform 144"/>
              <p:cNvSpPr>
                <a:spLocks/>
              </p:cNvSpPr>
              <p:nvPr/>
            </p:nvSpPr>
            <p:spPr bwMode="auto">
              <a:xfrm>
                <a:off x="1139031" y="3487688"/>
                <a:ext cx="44450" cy="44450"/>
              </a:xfrm>
              <a:custGeom>
                <a:avLst/>
                <a:gdLst>
                  <a:gd name="T0" fmla="*/ 4 w 4"/>
                  <a:gd name="T1" fmla="*/ 0 h 4"/>
                  <a:gd name="T2" fmla="*/ 3 w 4"/>
                  <a:gd name="T3" fmla="*/ 3 h 4"/>
                  <a:gd name="T4" fmla="*/ 0 w 4"/>
                  <a:gd name="T5" fmla="*/ 4 h 4"/>
                  <a:gd name="T6" fmla="*/ 0 w 4"/>
                  <a:gd name="T7" fmla="*/ 4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1"/>
                      <a:pt x="4" y="3"/>
                      <a:pt x="3" y="3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4" name="Freeform 145"/>
              <p:cNvSpPr>
                <a:spLocks/>
              </p:cNvSpPr>
              <p:nvPr/>
            </p:nvSpPr>
            <p:spPr bwMode="auto">
              <a:xfrm>
                <a:off x="2029619" y="34876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5" name="Freeform 146"/>
              <p:cNvSpPr>
                <a:spLocks/>
              </p:cNvSpPr>
              <p:nvPr/>
            </p:nvSpPr>
            <p:spPr bwMode="auto">
              <a:xfrm>
                <a:off x="1218406" y="3487688"/>
                <a:ext cx="33338" cy="79375"/>
              </a:xfrm>
              <a:custGeom>
                <a:avLst/>
                <a:gdLst>
                  <a:gd name="T0" fmla="*/ 2 w 3"/>
                  <a:gd name="T1" fmla="*/ 3 h 7"/>
                  <a:gd name="T2" fmla="*/ 3 w 3"/>
                  <a:gd name="T3" fmla="*/ 7 h 7"/>
                  <a:gd name="T4" fmla="*/ 1 w 3"/>
                  <a:gd name="T5" fmla="*/ 5 h 7"/>
                  <a:gd name="T6" fmla="*/ 0 w 3"/>
                  <a:gd name="T7" fmla="*/ 1 h 7"/>
                  <a:gd name="T8" fmla="*/ 0 w 3"/>
                  <a:gd name="T9" fmla="*/ 0 h 7"/>
                  <a:gd name="T10" fmla="*/ 2 w 3"/>
                  <a:gd name="T11" fmla="*/ 2 h 7"/>
                  <a:gd name="T12" fmla="*/ 2 w 3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2" y="3"/>
                    </a:moveTo>
                    <a:cubicBezTo>
                      <a:pt x="3" y="4"/>
                      <a:pt x="2" y="5"/>
                      <a:pt x="3" y="7"/>
                    </a:cubicBezTo>
                    <a:cubicBezTo>
                      <a:pt x="2" y="7"/>
                      <a:pt x="1" y="6"/>
                      <a:pt x="1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6" name="Freeform 147"/>
              <p:cNvSpPr>
                <a:spLocks/>
              </p:cNvSpPr>
              <p:nvPr/>
            </p:nvSpPr>
            <p:spPr bwMode="auto">
              <a:xfrm>
                <a:off x="2062956" y="3487688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1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7" name="Freeform 148"/>
              <p:cNvSpPr>
                <a:spLocks/>
              </p:cNvSpPr>
              <p:nvPr/>
            </p:nvSpPr>
            <p:spPr bwMode="auto">
              <a:xfrm>
                <a:off x="2108994" y="3498801"/>
                <a:ext cx="33338" cy="57150"/>
              </a:xfrm>
              <a:custGeom>
                <a:avLst/>
                <a:gdLst>
                  <a:gd name="T0" fmla="*/ 3 w 3"/>
                  <a:gd name="T1" fmla="*/ 4 h 5"/>
                  <a:gd name="T2" fmla="*/ 2 w 3"/>
                  <a:gd name="T3" fmla="*/ 5 h 5"/>
                  <a:gd name="T4" fmla="*/ 2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8" name="Freeform 149"/>
              <p:cNvSpPr>
                <a:spLocks/>
              </p:cNvSpPr>
              <p:nvPr/>
            </p:nvSpPr>
            <p:spPr bwMode="auto">
              <a:xfrm>
                <a:off x="2074069" y="3521026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9" name="Freeform 150"/>
              <p:cNvSpPr>
                <a:spLocks/>
              </p:cNvSpPr>
              <p:nvPr/>
            </p:nvSpPr>
            <p:spPr bwMode="auto">
              <a:xfrm>
                <a:off x="2018506" y="3532138"/>
                <a:ext cx="55563" cy="57150"/>
              </a:xfrm>
              <a:custGeom>
                <a:avLst/>
                <a:gdLst>
                  <a:gd name="T0" fmla="*/ 4 w 5"/>
                  <a:gd name="T1" fmla="*/ 1 h 5"/>
                  <a:gd name="T2" fmla="*/ 1 w 5"/>
                  <a:gd name="T3" fmla="*/ 5 h 5"/>
                  <a:gd name="T4" fmla="*/ 1 w 5"/>
                  <a:gd name="T5" fmla="*/ 4 h 5"/>
                  <a:gd name="T6" fmla="*/ 4 w 5"/>
                  <a:gd name="T7" fmla="*/ 0 h 5"/>
                  <a:gd name="T8" fmla="*/ 4 w 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4" y="3"/>
                      <a:pt x="2" y="3"/>
                      <a:pt x="1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2"/>
                      <a:pt x="2" y="1"/>
                      <a:pt x="4" y="0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0" name="Freeform 151"/>
              <p:cNvSpPr>
                <a:spLocks/>
              </p:cNvSpPr>
              <p:nvPr/>
            </p:nvSpPr>
            <p:spPr bwMode="auto">
              <a:xfrm>
                <a:off x="2086769" y="3555951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1" name="Freeform 152"/>
              <p:cNvSpPr>
                <a:spLocks noEditPoints="1"/>
              </p:cNvSpPr>
              <p:nvPr/>
            </p:nvSpPr>
            <p:spPr bwMode="auto">
              <a:xfrm>
                <a:off x="1545431" y="2601863"/>
                <a:ext cx="179388" cy="23813"/>
              </a:xfrm>
              <a:custGeom>
                <a:avLst/>
                <a:gdLst>
                  <a:gd name="T0" fmla="*/ 15 w 16"/>
                  <a:gd name="T1" fmla="*/ 0 h 2"/>
                  <a:gd name="T2" fmla="*/ 16 w 16"/>
                  <a:gd name="T3" fmla="*/ 1 h 2"/>
                  <a:gd name="T4" fmla="*/ 15 w 16"/>
                  <a:gd name="T5" fmla="*/ 2 h 2"/>
                  <a:gd name="T6" fmla="*/ 2 w 16"/>
                  <a:gd name="T7" fmla="*/ 2 h 2"/>
                  <a:gd name="T8" fmla="*/ 0 w 16"/>
                  <a:gd name="T9" fmla="*/ 1 h 2"/>
                  <a:gd name="T10" fmla="*/ 2 w 16"/>
                  <a:gd name="T11" fmla="*/ 0 h 2"/>
                  <a:gd name="T12" fmla="*/ 15 w 16"/>
                  <a:gd name="T13" fmla="*/ 0 h 2"/>
                  <a:gd name="T14" fmla="*/ 6 w 16"/>
                  <a:gd name="T15" fmla="*/ 2 h 2"/>
                  <a:gd name="T16" fmla="*/ 5 w 16"/>
                  <a:gd name="T17" fmla="*/ 0 h 2"/>
                  <a:gd name="T18" fmla="*/ 4 w 16"/>
                  <a:gd name="T19" fmla="*/ 0 h 2"/>
                  <a:gd name="T20" fmla="*/ 4 w 16"/>
                  <a:gd name="T21" fmla="*/ 2 h 2"/>
                  <a:gd name="T22" fmla="*/ 6 w 16"/>
                  <a:gd name="T23" fmla="*/ 2 h 2"/>
                  <a:gd name="T24" fmla="*/ 11 w 16"/>
                  <a:gd name="T25" fmla="*/ 2 h 2"/>
                  <a:gd name="T26" fmla="*/ 11 w 16"/>
                  <a:gd name="T27" fmla="*/ 0 h 2"/>
                  <a:gd name="T28" fmla="*/ 9 w 16"/>
                  <a:gd name="T29" fmla="*/ 0 h 2"/>
                  <a:gd name="T30" fmla="*/ 10 w 16"/>
                  <a:gd name="T31" fmla="*/ 2 h 2"/>
                  <a:gd name="T32" fmla="*/ 11 w 16"/>
                  <a:gd name="T33" fmla="*/ 2 h 2"/>
                  <a:gd name="T34" fmla="*/ 15 w 16"/>
                  <a:gd name="T35" fmla="*/ 0 h 2"/>
                  <a:gd name="T36" fmla="*/ 15 w 16"/>
                  <a:gd name="T37" fmla="*/ 0 h 2"/>
                  <a:gd name="T38" fmla="*/ 15 w 16"/>
                  <a:gd name="T39" fmla="*/ 2 h 2"/>
                  <a:gd name="T40" fmla="*/ 15 w 16"/>
                  <a:gd name="T4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2">
                    <a:moveTo>
                      <a:pt x="15" y="0"/>
                    </a:moveTo>
                    <a:cubicBezTo>
                      <a:pt x="16" y="0"/>
                      <a:pt x="16" y="0"/>
                      <a:pt x="16" y="1"/>
                    </a:cubicBezTo>
                    <a:cubicBezTo>
                      <a:pt x="16" y="1"/>
                      <a:pt x="16" y="2"/>
                      <a:pt x="15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  <a:moveTo>
                      <a:pt x="6" y="2"/>
                    </a:moveTo>
                    <a:cubicBezTo>
                      <a:pt x="7" y="2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4" y="2"/>
                      <a:pt x="4" y="2"/>
                    </a:cubicBezTo>
                    <a:cubicBezTo>
                      <a:pt x="6" y="2"/>
                      <a:pt x="6" y="2"/>
                      <a:pt x="6" y="2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1" y="0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9" y="2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  <a:close/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5" y="2"/>
                      <a:pt x="15" y="2"/>
                    </a:cubicBezTo>
                    <a:cubicBezTo>
                      <a:pt x="16" y="2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2" name="Freeform 153"/>
              <p:cNvSpPr>
                <a:spLocks noEditPoints="1"/>
              </p:cNvSpPr>
              <p:nvPr/>
            </p:nvSpPr>
            <p:spPr bwMode="auto">
              <a:xfrm>
                <a:off x="1691481" y="2771726"/>
                <a:ext cx="79375" cy="136525"/>
              </a:xfrm>
              <a:custGeom>
                <a:avLst/>
                <a:gdLst>
                  <a:gd name="T0" fmla="*/ 1 w 7"/>
                  <a:gd name="T1" fmla="*/ 0 h 12"/>
                  <a:gd name="T2" fmla="*/ 4 w 7"/>
                  <a:gd name="T3" fmla="*/ 1 h 12"/>
                  <a:gd name="T4" fmla="*/ 6 w 7"/>
                  <a:gd name="T5" fmla="*/ 0 h 12"/>
                  <a:gd name="T6" fmla="*/ 5 w 7"/>
                  <a:gd name="T7" fmla="*/ 4 h 12"/>
                  <a:gd name="T8" fmla="*/ 7 w 7"/>
                  <a:gd name="T9" fmla="*/ 4 h 12"/>
                  <a:gd name="T10" fmla="*/ 7 w 7"/>
                  <a:gd name="T11" fmla="*/ 6 h 12"/>
                  <a:gd name="T12" fmla="*/ 7 w 7"/>
                  <a:gd name="T13" fmla="*/ 8 h 12"/>
                  <a:gd name="T14" fmla="*/ 5 w 7"/>
                  <a:gd name="T15" fmla="*/ 8 h 12"/>
                  <a:gd name="T16" fmla="*/ 6 w 7"/>
                  <a:gd name="T17" fmla="*/ 12 h 12"/>
                  <a:gd name="T18" fmla="*/ 4 w 7"/>
                  <a:gd name="T19" fmla="*/ 11 h 12"/>
                  <a:gd name="T20" fmla="*/ 1 w 7"/>
                  <a:gd name="T21" fmla="*/ 12 h 12"/>
                  <a:gd name="T22" fmla="*/ 2 w 7"/>
                  <a:gd name="T23" fmla="*/ 8 h 12"/>
                  <a:gd name="T24" fmla="*/ 0 w 7"/>
                  <a:gd name="T25" fmla="*/ 8 h 12"/>
                  <a:gd name="T26" fmla="*/ 1 w 7"/>
                  <a:gd name="T27" fmla="*/ 6 h 12"/>
                  <a:gd name="T28" fmla="*/ 0 w 7"/>
                  <a:gd name="T29" fmla="*/ 4 h 12"/>
                  <a:gd name="T30" fmla="*/ 2 w 7"/>
                  <a:gd name="T31" fmla="*/ 4 h 12"/>
                  <a:gd name="T32" fmla="*/ 1 w 7"/>
                  <a:gd name="T33" fmla="*/ 0 h 12"/>
                  <a:gd name="T34" fmla="*/ 5 w 7"/>
                  <a:gd name="T35" fmla="*/ 7 h 12"/>
                  <a:gd name="T36" fmla="*/ 6 w 7"/>
                  <a:gd name="T37" fmla="*/ 6 h 12"/>
                  <a:gd name="T38" fmla="*/ 4 w 7"/>
                  <a:gd name="T39" fmla="*/ 4 h 12"/>
                  <a:gd name="T40" fmla="*/ 2 w 7"/>
                  <a:gd name="T41" fmla="*/ 6 h 12"/>
                  <a:gd name="T42" fmla="*/ 3 w 7"/>
                  <a:gd name="T43" fmla="*/ 7 h 12"/>
                  <a:gd name="T44" fmla="*/ 5 w 7"/>
                  <a:gd name="T45" fmla="*/ 7 h 12"/>
                  <a:gd name="T46" fmla="*/ 2 w 7"/>
                  <a:gd name="T47" fmla="*/ 6 h 12"/>
                  <a:gd name="T48" fmla="*/ 4 w 7"/>
                  <a:gd name="T49" fmla="*/ 6 h 12"/>
                  <a:gd name="T50" fmla="*/ 5 w 7"/>
                  <a:gd name="T51" fmla="*/ 6 h 12"/>
                  <a:gd name="T52" fmla="*/ 4 w 7"/>
                  <a:gd name="T53" fmla="*/ 5 h 12"/>
                  <a:gd name="T54" fmla="*/ 2 w 7"/>
                  <a:gd name="T5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" h="12">
                    <a:moveTo>
                      <a:pt x="1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  <a:moveTo>
                      <a:pt x="5" y="7"/>
                    </a:moveTo>
                    <a:cubicBezTo>
                      <a:pt x="6" y="7"/>
                      <a:pt x="6" y="7"/>
                      <a:pt x="6" y="6"/>
                    </a:cubicBezTo>
                    <a:cubicBezTo>
                      <a:pt x="6" y="4"/>
                      <a:pt x="4" y="6"/>
                      <a:pt x="4" y="4"/>
                    </a:cubicBezTo>
                    <a:cubicBezTo>
                      <a:pt x="3" y="6"/>
                      <a:pt x="2" y="4"/>
                      <a:pt x="2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5" y="7"/>
                      <a:pt x="5" y="7"/>
                      <a:pt x="5" y="7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3" y="6"/>
                      <a:pt x="4" y="6"/>
                    </a:cubicBezTo>
                    <a:cubicBezTo>
                      <a:pt x="4" y="6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3" name="Freeform 154"/>
              <p:cNvSpPr>
                <a:spLocks/>
              </p:cNvSpPr>
              <p:nvPr/>
            </p:nvSpPr>
            <p:spPr bwMode="auto">
              <a:xfrm>
                <a:off x="1623219" y="2817763"/>
                <a:ext cx="23813" cy="22225"/>
              </a:xfrm>
              <a:custGeom>
                <a:avLst/>
                <a:gdLst>
                  <a:gd name="T0" fmla="*/ 8 w 15"/>
                  <a:gd name="T1" fmla="*/ 14 h 14"/>
                  <a:gd name="T2" fmla="*/ 8 w 15"/>
                  <a:gd name="T3" fmla="*/ 14 h 14"/>
                  <a:gd name="T4" fmla="*/ 0 w 15"/>
                  <a:gd name="T5" fmla="*/ 7 h 14"/>
                  <a:gd name="T6" fmla="*/ 8 w 15"/>
                  <a:gd name="T7" fmla="*/ 7 h 14"/>
                  <a:gd name="T8" fmla="*/ 8 w 15"/>
                  <a:gd name="T9" fmla="*/ 7 h 14"/>
                  <a:gd name="T10" fmla="*/ 8 w 15"/>
                  <a:gd name="T11" fmla="*/ 7 h 14"/>
                  <a:gd name="T12" fmla="*/ 8 w 15"/>
                  <a:gd name="T13" fmla="*/ 0 h 14"/>
                  <a:gd name="T14" fmla="*/ 15 w 15"/>
                  <a:gd name="T15" fmla="*/ 7 h 14"/>
                  <a:gd name="T16" fmla="*/ 15 w 15"/>
                  <a:gd name="T17" fmla="*/ 7 h 14"/>
                  <a:gd name="T18" fmla="*/ 15 w 15"/>
                  <a:gd name="T19" fmla="*/ 7 h 14"/>
                  <a:gd name="T20" fmla="*/ 15 w 15"/>
                  <a:gd name="T21" fmla="*/ 7 h 14"/>
                  <a:gd name="T22" fmla="*/ 15 w 15"/>
                  <a:gd name="T23" fmla="*/ 14 h 14"/>
                  <a:gd name="T24" fmla="*/ 15 w 15"/>
                  <a:gd name="T25" fmla="*/ 14 h 14"/>
                  <a:gd name="T26" fmla="*/ 8 w 15"/>
                  <a:gd name="T27" fmla="*/ 14 h 14"/>
                  <a:gd name="T28" fmla="*/ 8 w 15"/>
                  <a:gd name="T29" fmla="*/ 14 h 14"/>
                  <a:gd name="T30" fmla="*/ 8 w 15"/>
                  <a:gd name="T3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lnTo>
                      <a:pt x="8" y="14"/>
                    </a:lnTo>
                    <a:lnTo>
                      <a:pt x="0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4" name="Freeform 155"/>
              <p:cNvSpPr>
                <a:spLocks/>
              </p:cNvSpPr>
              <p:nvPr/>
            </p:nvSpPr>
            <p:spPr bwMode="auto">
              <a:xfrm>
                <a:off x="1600994" y="2851101"/>
                <a:ext cx="22225" cy="23813"/>
              </a:xfrm>
              <a:custGeom>
                <a:avLst/>
                <a:gdLst>
                  <a:gd name="T0" fmla="*/ 7 w 14"/>
                  <a:gd name="T1" fmla="*/ 15 h 15"/>
                  <a:gd name="T2" fmla="*/ 7 w 14"/>
                  <a:gd name="T3" fmla="*/ 8 h 15"/>
                  <a:gd name="T4" fmla="*/ 0 w 14"/>
                  <a:gd name="T5" fmla="*/ 8 h 15"/>
                  <a:gd name="T6" fmla="*/ 7 w 14"/>
                  <a:gd name="T7" fmla="*/ 8 h 15"/>
                  <a:gd name="T8" fmla="*/ 7 w 14"/>
                  <a:gd name="T9" fmla="*/ 0 h 15"/>
                  <a:gd name="T10" fmla="*/ 7 w 14"/>
                  <a:gd name="T11" fmla="*/ 0 h 15"/>
                  <a:gd name="T12" fmla="*/ 7 w 14"/>
                  <a:gd name="T13" fmla="*/ 0 h 15"/>
                  <a:gd name="T14" fmla="*/ 14 w 14"/>
                  <a:gd name="T15" fmla="*/ 0 h 15"/>
                  <a:gd name="T16" fmla="*/ 14 w 14"/>
                  <a:gd name="T17" fmla="*/ 0 h 15"/>
                  <a:gd name="T18" fmla="*/ 14 w 14"/>
                  <a:gd name="T19" fmla="*/ 8 h 15"/>
                  <a:gd name="T20" fmla="*/ 14 w 14"/>
                  <a:gd name="T21" fmla="*/ 8 h 15"/>
                  <a:gd name="T22" fmla="*/ 14 w 14"/>
                  <a:gd name="T23" fmla="*/ 8 h 15"/>
                  <a:gd name="T24" fmla="*/ 14 w 14"/>
                  <a:gd name="T25" fmla="*/ 15 h 15"/>
                  <a:gd name="T26" fmla="*/ 7 w 14"/>
                  <a:gd name="T27" fmla="*/ 8 h 15"/>
                  <a:gd name="T28" fmla="*/ 7 w 14"/>
                  <a:gd name="T29" fmla="*/ 15 h 15"/>
                  <a:gd name="T30" fmla="*/ 7 w 14"/>
                  <a:gd name="T3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15">
                    <a:moveTo>
                      <a:pt x="7" y="15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15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5" name="Freeform 156"/>
              <p:cNvSpPr>
                <a:spLocks/>
              </p:cNvSpPr>
              <p:nvPr/>
            </p:nvSpPr>
            <p:spPr bwMode="auto">
              <a:xfrm>
                <a:off x="1647031" y="2851101"/>
                <a:ext cx="22225" cy="12700"/>
              </a:xfrm>
              <a:custGeom>
                <a:avLst/>
                <a:gdLst>
                  <a:gd name="T0" fmla="*/ 0 w 14"/>
                  <a:gd name="T1" fmla="*/ 8 h 8"/>
                  <a:gd name="T2" fmla="*/ 0 w 14"/>
                  <a:gd name="T3" fmla="*/ 8 h 8"/>
                  <a:gd name="T4" fmla="*/ 0 w 14"/>
                  <a:gd name="T5" fmla="*/ 8 h 8"/>
                  <a:gd name="T6" fmla="*/ 0 w 14"/>
                  <a:gd name="T7" fmla="*/ 0 h 8"/>
                  <a:gd name="T8" fmla="*/ 0 w 14"/>
                  <a:gd name="T9" fmla="*/ 0 h 8"/>
                  <a:gd name="T10" fmla="*/ 0 w 14"/>
                  <a:gd name="T11" fmla="*/ 0 h 8"/>
                  <a:gd name="T12" fmla="*/ 7 w 14"/>
                  <a:gd name="T13" fmla="*/ 0 h 8"/>
                  <a:gd name="T14" fmla="*/ 7 w 14"/>
                  <a:gd name="T15" fmla="*/ 0 h 8"/>
                  <a:gd name="T16" fmla="*/ 7 w 14"/>
                  <a:gd name="T17" fmla="*/ 0 h 8"/>
                  <a:gd name="T18" fmla="*/ 7 w 14"/>
                  <a:gd name="T19" fmla="*/ 0 h 8"/>
                  <a:gd name="T20" fmla="*/ 14 w 14"/>
                  <a:gd name="T21" fmla="*/ 8 h 8"/>
                  <a:gd name="T22" fmla="*/ 7 w 14"/>
                  <a:gd name="T23" fmla="*/ 8 h 8"/>
                  <a:gd name="T24" fmla="*/ 7 w 14"/>
                  <a:gd name="T25" fmla="*/ 8 h 8"/>
                  <a:gd name="T26" fmla="*/ 7 w 14"/>
                  <a:gd name="T27" fmla="*/ 8 h 8"/>
                  <a:gd name="T28" fmla="*/ 0 w 14"/>
                  <a:gd name="T29" fmla="*/ 8 h 8"/>
                  <a:gd name="T30" fmla="*/ 0 w 14"/>
                  <a:gd name="T3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4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6" name="Freeform 157"/>
              <p:cNvSpPr>
                <a:spLocks/>
              </p:cNvSpPr>
              <p:nvPr/>
            </p:nvSpPr>
            <p:spPr bwMode="auto">
              <a:xfrm>
                <a:off x="1658144" y="2874913"/>
                <a:ext cx="0" cy="11113"/>
              </a:xfrm>
              <a:custGeom>
                <a:avLst/>
                <a:gdLst>
                  <a:gd name="T0" fmla="*/ 7 h 7"/>
                  <a:gd name="T1" fmla="*/ 7 h 7"/>
                  <a:gd name="T2" fmla="*/ 7 h 7"/>
                  <a:gd name="T3" fmla="*/ 7 h 7"/>
                  <a:gd name="T4" fmla="*/ 7 h 7"/>
                  <a:gd name="T5" fmla="*/ 7 h 7"/>
                  <a:gd name="T6" fmla="*/ 0 h 7"/>
                  <a:gd name="T7" fmla="*/ 7 h 7"/>
                  <a:gd name="T8" fmla="*/ 7 h 7"/>
                  <a:gd name="T9" fmla="*/ 7 h 7"/>
                  <a:gd name="T10" fmla="*/ 7 h 7"/>
                  <a:gd name="T11" fmla="*/ 7 h 7"/>
                  <a:gd name="T12" fmla="*/ 7 h 7"/>
                  <a:gd name="T13" fmla="*/ 7 h 7"/>
                  <a:gd name="T14" fmla="*/ 7 h 7"/>
                  <a:gd name="T15" fmla="*/ 7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7" name="Freeform 158"/>
              <p:cNvSpPr>
                <a:spLocks/>
              </p:cNvSpPr>
              <p:nvPr/>
            </p:nvSpPr>
            <p:spPr bwMode="auto">
              <a:xfrm>
                <a:off x="1612106" y="2886026"/>
                <a:ext cx="34925" cy="33338"/>
              </a:xfrm>
              <a:custGeom>
                <a:avLst/>
                <a:gdLst>
                  <a:gd name="T0" fmla="*/ 7 w 22"/>
                  <a:gd name="T1" fmla="*/ 21 h 21"/>
                  <a:gd name="T2" fmla="*/ 7 w 22"/>
                  <a:gd name="T3" fmla="*/ 14 h 21"/>
                  <a:gd name="T4" fmla="*/ 0 w 22"/>
                  <a:gd name="T5" fmla="*/ 14 h 21"/>
                  <a:gd name="T6" fmla="*/ 0 w 22"/>
                  <a:gd name="T7" fmla="*/ 7 h 21"/>
                  <a:gd name="T8" fmla="*/ 0 w 22"/>
                  <a:gd name="T9" fmla="*/ 0 h 21"/>
                  <a:gd name="T10" fmla="*/ 7 w 22"/>
                  <a:gd name="T11" fmla="*/ 0 h 21"/>
                  <a:gd name="T12" fmla="*/ 7 w 22"/>
                  <a:gd name="T13" fmla="*/ 0 h 21"/>
                  <a:gd name="T14" fmla="*/ 15 w 22"/>
                  <a:gd name="T15" fmla="*/ 0 h 21"/>
                  <a:gd name="T16" fmla="*/ 15 w 22"/>
                  <a:gd name="T17" fmla="*/ 0 h 21"/>
                  <a:gd name="T18" fmla="*/ 15 w 22"/>
                  <a:gd name="T19" fmla="*/ 7 h 21"/>
                  <a:gd name="T20" fmla="*/ 22 w 22"/>
                  <a:gd name="T21" fmla="*/ 14 h 21"/>
                  <a:gd name="T22" fmla="*/ 15 w 22"/>
                  <a:gd name="T23" fmla="*/ 14 h 21"/>
                  <a:gd name="T24" fmla="*/ 15 w 22"/>
                  <a:gd name="T25" fmla="*/ 21 h 21"/>
                  <a:gd name="T26" fmla="*/ 7 w 22"/>
                  <a:gd name="T27" fmla="*/ 14 h 21"/>
                  <a:gd name="T28" fmla="*/ 7 w 22"/>
                  <a:gd name="T29" fmla="*/ 21 h 21"/>
                  <a:gd name="T30" fmla="*/ 7 w 22"/>
                  <a:gd name="T3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1">
                    <a:moveTo>
                      <a:pt x="7" y="21"/>
                    </a:moveTo>
                    <a:lnTo>
                      <a:pt x="7" y="14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22" y="14"/>
                    </a:lnTo>
                    <a:lnTo>
                      <a:pt x="15" y="14"/>
                    </a:lnTo>
                    <a:lnTo>
                      <a:pt x="15" y="21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8" name="Freeform 159"/>
              <p:cNvSpPr>
                <a:spLocks/>
              </p:cNvSpPr>
              <p:nvPr/>
            </p:nvSpPr>
            <p:spPr bwMode="auto">
              <a:xfrm>
                <a:off x="1556544" y="2420888"/>
                <a:ext cx="157163" cy="158750"/>
              </a:xfrm>
              <a:custGeom>
                <a:avLst/>
                <a:gdLst>
                  <a:gd name="T0" fmla="*/ 50 w 99"/>
                  <a:gd name="T1" fmla="*/ 0 h 100"/>
                  <a:gd name="T2" fmla="*/ 64 w 99"/>
                  <a:gd name="T3" fmla="*/ 28 h 100"/>
                  <a:gd name="T4" fmla="*/ 92 w 99"/>
                  <a:gd name="T5" fmla="*/ 14 h 100"/>
                  <a:gd name="T6" fmla="*/ 78 w 99"/>
                  <a:gd name="T7" fmla="*/ 43 h 100"/>
                  <a:gd name="T8" fmla="*/ 99 w 99"/>
                  <a:gd name="T9" fmla="*/ 64 h 100"/>
                  <a:gd name="T10" fmla="*/ 71 w 99"/>
                  <a:gd name="T11" fmla="*/ 64 h 100"/>
                  <a:gd name="T12" fmla="*/ 71 w 99"/>
                  <a:gd name="T13" fmla="*/ 100 h 100"/>
                  <a:gd name="T14" fmla="*/ 50 w 99"/>
                  <a:gd name="T15" fmla="*/ 79 h 100"/>
                  <a:gd name="T16" fmla="*/ 28 w 99"/>
                  <a:gd name="T17" fmla="*/ 100 h 100"/>
                  <a:gd name="T18" fmla="*/ 28 w 99"/>
                  <a:gd name="T19" fmla="*/ 64 h 100"/>
                  <a:gd name="T20" fmla="*/ 0 w 99"/>
                  <a:gd name="T21" fmla="*/ 64 h 100"/>
                  <a:gd name="T22" fmla="*/ 28 w 99"/>
                  <a:gd name="T23" fmla="*/ 43 h 100"/>
                  <a:gd name="T24" fmla="*/ 7 w 99"/>
                  <a:gd name="T25" fmla="*/ 14 h 100"/>
                  <a:gd name="T26" fmla="*/ 42 w 99"/>
                  <a:gd name="T27" fmla="*/ 28 h 100"/>
                  <a:gd name="T28" fmla="*/ 50 w 99"/>
                  <a:gd name="T29" fmla="*/ 0 h 100"/>
                  <a:gd name="T30" fmla="*/ 50 w 99"/>
                  <a:gd name="T3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9" h="100">
                    <a:moveTo>
                      <a:pt x="50" y="0"/>
                    </a:moveTo>
                    <a:lnTo>
                      <a:pt x="64" y="28"/>
                    </a:lnTo>
                    <a:lnTo>
                      <a:pt x="92" y="14"/>
                    </a:lnTo>
                    <a:lnTo>
                      <a:pt x="78" y="43"/>
                    </a:lnTo>
                    <a:lnTo>
                      <a:pt x="99" y="64"/>
                    </a:lnTo>
                    <a:lnTo>
                      <a:pt x="71" y="64"/>
                    </a:lnTo>
                    <a:lnTo>
                      <a:pt x="71" y="100"/>
                    </a:lnTo>
                    <a:lnTo>
                      <a:pt x="50" y="79"/>
                    </a:lnTo>
                    <a:lnTo>
                      <a:pt x="28" y="100"/>
                    </a:lnTo>
                    <a:lnTo>
                      <a:pt x="28" y="64"/>
                    </a:lnTo>
                    <a:lnTo>
                      <a:pt x="0" y="64"/>
                    </a:lnTo>
                    <a:lnTo>
                      <a:pt x="28" y="43"/>
                    </a:lnTo>
                    <a:lnTo>
                      <a:pt x="7" y="14"/>
                    </a:lnTo>
                    <a:lnTo>
                      <a:pt x="42" y="28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9" name="Freeform 160"/>
              <p:cNvSpPr>
                <a:spLocks/>
              </p:cNvSpPr>
              <p:nvPr/>
            </p:nvSpPr>
            <p:spPr bwMode="auto">
              <a:xfrm>
                <a:off x="1397794" y="3430538"/>
                <a:ext cx="68263" cy="79375"/>
              </a:xfrm>
              <a:custGeom>
                <a:avLst/>
                <a:gdLst>
                  <a:gd name="T0" fmla="*/ 6 w 6"/>
                  <a:gd name="T1" fmla="*/ 0 h 7"/>
                  <a:gd name="T2" fmla="*/ 6 w 6"/>
                  <a:gd name="T3" fmla="*/ 1 h 7"/>
                  <a:gd name="T4" fmla="*/ 6 w 6"/>
                  <a:gd name="T5" fmla="*/ 4 h 7"/>
                  <a:gd name="T6" fmla="*/ 6 w 6"/>
                  <a:gd name="T7" fmla="*/ 5 h 7"/>
                  <a:gd name="T8" fmla="*/ 4 w 6"/>
                  <a:gd name="T9" fmla="*/ 6 h 7"/>
                  <a:gd name="T10" fmla="*/ 2 w 6"/>
                  <a:gd name="T11" fmla="*/ 6 h 7"/>
                  <a:gd name="T12" fmla="*/ 1 w 6"/>
                  <a:gd name="T13" fmla="*/ 5 h 7"/>
                  <a:gd name="T14" fmla="*/ 1 w 6"/>
                  <a:gd name="T15" fmla="*/ 2 h 7"/>
                  <a:gd name="T16" fmla="*/ 0 w 6"/>
                  <a:gd name="T17" fmla="*/ 2 h 7"/>
                  <a:gd name="T18" fmla="*/ 0 w 6"/>
                  <a:gd name="T19" fmla="*/ 2 h 7"/>
                  <a:gd name="T20" fmla="*/ 3 w 6"/>
                  <a:gd name="T21" fmla="*/ 1 h 7"/>
                  <a:gd name="T22" fmla="*/ 3 w 6"/>
                  <a:gd name="T23" fmla="*/ 1 h 7"/>
                  <a:gd name="T24" fmla="*/ 2 w 6"/>
                  <a:gd name="T25" fmla="*/ 2 h 7"/>
                  <a:gd name="T26" fmla="*/ 3 w 6"/>
                  <a:gd name="T27" fmla="*/ 5 h 7"/>
                  <a:gd name="T28" fmla="*/ 5 w 6"/>
                  <a:gd name="T29" fmla="*/ 6 h 7"/>
                  <a:gd name="T30" fmla="*/ 6 w 6"/>
                  <a:gd name="T31" fmla="*/ 4 h 7"/>
                  <a:gd name="T32" fmla="*/ 5 w 6"/>
                  <a:gd name="T33" fmla="*/ 1 h 7"/>
                  <a:gd name="T34" fmla="*/ 4 w 6"/>
                  <a:gd name="T35" fmla="*/ 1 h 7"/>
                  <a:gd name="T36" fmla="*/ 4 w 6"/>
                  <a:gd name="T37" fmla="*/ 1 h 7"/>
                  <a:gd name="T38" fmla="*/ 6 w 6"/>
                  <a:gd name="T39" fmla="*/ 0 h 7"/>
                  <a:gd name="T40" fmla="*/ 6 w 6"/>
                  <a:gd name="T4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5" y="6"/>
                      <a:pt x="4" y="6"/>
                    </a:cubicBezTo>
                    <a:cubicBezTo>
                      <a:pt x="4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1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5" y="6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0" name="Freeform 161"/>
              <p:cNvSpPr>
                <a:spLocks/>
              </p:cNvSpPr>
              <p:nvPr/>
            </p:nvSpPr>
            <p:spPr bwMode="auto">
              <a:xfrm>
                <a:off x="1477169" y="3419426"/>
                <a:ext cx="57150" cy="79375"/>
              </a:xfrm>
              <a:custGeom>
                <a:avLst/>
                <a:gdLst>
                  <a:gd name="T0" fmla="*/ 4 w 5"/>
                  <a:gd name="T1" fmla="*/ 2 h 7"/>
                  <a:gd name="T2" fmla="*/ 2 w 5"/>
                  <a:gd name="T3" fmla="*/ 1 h 7"/>
                  <a:gd name="T4" fmla="*/ 1 w 5"/>
                  <a:gd name="T5" fmla="*/ 2 h 7"/>
                  <a:gd name="T6" fmla="*/ 2 w 5"/>
                  <a:gd name="T7" fmla="*/ 3 h 7"/>
                  <a:gd name="T8" fmla="*/ 4 w 5"/>
                  <a:gd name="T9" fmla="*/ 3 h 7"/>
                  <a:gd name="T10" fmla="*/ 5 w 5"/>
                  <a:gd name="T11" fmla="*/ 4 h 7"/>
                  <a:gd name="T12" fmla="*/ 3 w 5"/>
                  <a:gd name="T13" fmla="*/ 6 h 7"/>
                  <a:gd name="T14" fmla="*/ 1 w 5"/>
                  <a:gd name="T15" fmla="*/ 6 h 7"/>
                  <a:gd name="T16" fmla="*/ 1 w 5"/>
                  <a:gd name="T17" fmla="*/ 7 h 7"/>
                  <a:gd name="T18" fmla="*/ 1 w 5"/>
                  <a:gd name="T19" fmla="*/ 7 h 7"/>
                  <a:gd name="T20" fmla="*/ 0 w 5"/>
                  <a:gd name="T21" fmla="*/ 5 h 7"/>
                  <a:gd name="T22" fmla="*/ 1 w 5"/>
                  <a:gd name="T23" fmla="*/ 5 h 7"/>
                  <a:gd name="T24" fmla="*/ 3 w 5"/>
                  <a:gd name="T25" fmla="*/ 6 h 7"/>
                  <a:gd name="T26" fmla="*/ 4 w 5"/>
                  <a:gd name="T27" fmla="*/ 5 h 7"/>
                  <a:gd name="T28" fmla="*/ 3 w 5"/>
                  <a:gd name="T29" fmla="*/ 4 h 7"/>
                  <a:gd name="T30" fmla="*/ 2 w 5"/>
                  <a:gd name="T31" fmla="*/ 4 h 7"/>
                  <a:gd name="T32" fmla="*/ 0 w 5"/>
                  <a:gd name="T33" fmla="*/ 3 h 7"/>
                  <a:gd name="T34" fmla="*/ 2 w 5"/>
                  <a:gd name="T35" fmla="*/ 1 h 7"/>
                  <a:gd name="T36" fmla="*/ 3 w 5"/>
                  <a:gd name="T37" fmla="*/ 1 h 7"/>
                  <a:gd name="T38" fmla="*/ 3 w 5"/>
                  <a:gd name="T39" fmla="*/ 0 h 7"/>
                  <a:gd name="T40" fmla="*/ 4 w 5"/>
                  <a:gd name="T41" fmla="*/ 0 h 7"/>
                  <a:gd name="T42" fmla="*/ 4 w 5"/>
                  <a:gd name="T43" fmla="*/ 2 h 7"/>
                  <a:gd name="T44" fmla="*/ 4 w 5"/>
                  <a:gd name="T4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7">
                    <a:moveTo>
                      <a:pt x="4" y="2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5" y="5"/>
                      <a:pt x="5" y="6"/>
                      <a:pt x="3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1534319" y="3419426"/>
                <a:ext cx="66675" cy="57150"/>
              </a:xfrm>
              <a:custGeom>
                <a:avLst/>
                <a:gdLst>
                  <a:gd name="T0" fmla="*/ 5 w 6"/>
                  <a:gd name="T1" fmla="*/ 5 h 5"/>
                  <a:gd name="T2" fmla="*/ 2 w 6"/>
                  <a:gd name="T3" fmla="*/ 5 h 5"/>
                  <a:gd name="T4" fmla="*/ 2 w 6"/>
                  <a:gd name="T5" fmla="*/ 5 h 5"/>
                  <a:gd name="T6" fmla="*/ 2 w 6"/>
                  <a:gd name="T7" fmla="*/ 4 h 5"/>
                  <a:gd name="T8" fmla="*/ 2 w 6"/>
                  <a:gd name="T9" fmla="*/ 0 h 5"/>
                  <a:gd name="T10" fmla="*/ 0 w 6"/>
                  <a:gd name="T11" fmla="*/ 2 h 5"/>
                  <a:gd name="T12" fmla="*/ 0 w 6"/>
                  <a:gd name="T13" fmla="*/ 2 h 5"/>
                  <a:gd name="T14" fmla="*/ 0 w 6"/>
                  <a:gd name="T15" fmla="*/ 0 h 5"/>
                  <a:gd name="T16" fmla="*/ 6 w 6"/>
                  <a:gd name="T17" fmla="*/ 0 h 5"/>
                  <a:gd name="T18" fmla="*/ 6 w 6"/>
                  <a:gd name="T19" fmla="*/ 1 h 5"/>
                  <a:gd name="T20" fmla="*/ 5 w 6"/>
                  <a:gd name="T21" fmla="*/ 1 h 5"/>
                  <a:gd name="T22" fmla="*/ 4 w 6"/>
                  <a:gd name="T23" fmla="*/ 0 h 5"/>
                  <a:gd name="T24" fmla="*/ 4 w 6"/>
                  <a:gd name="T25" fmla="*/ 4 h 5"/>
                  <a:gd name="T26" fmla="*/ 5 w 6"/>
                  <a:gd name="T27" fmla="*/ 5 h 5"/>
                  <a:gd name="T28" fmla="*/ 5 w 6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2" name="Freeform 163"/>
              <p:cNvSpPr>
                <a:spLocks noEditPoints="1"/>
              </p:cNvSpPr>
              <p:nvPr/>
            </p:nvSpPr>
            <p:spPr bwMode="auto">
              <a:xfrm>
                <a:off x="1600994" y="3419426"/>
                <a:ext cx="79375" cy="57150"/>
              </a:xfrm>
              <a:custGeom>
                <a:avLst/>
                <a:gdLst>
                  <a:gd name="T0" fmla="*/ 7 w 7"/>
                  <a:gd name="T1" fmla="*/ 5 h 5"/>
                  <a:gd name="T2" fmla="*/ 5 w 7"/>
                  <a:gd name="T3" fmla="*/ 5 h 5"/>
                  <a:gd name="T4" fmla="*/ 3 w 7"/>
                  <a:gd name="T5" fmla="*/ 2 h 5"/>
                  <a:gd name="T6" fmla="*/ 3 w 7"/>
                  <a:gd name="T7" fmla="*/ 2 h 5"/>
                  <a:gd name="T8" fmla="*/ 3 w 7"/>
                  <a:gd name="T9" fmla="*/ 4 h 5"/>
                  <a:gd name="T10" fmla="*/ 3 w 7"/>
                  <a:gd name="T11" fmla="*/ 5 h 5"/>
                  <a:gd name="T12" fmla="*/ 3 w 7"/>
                  <a:gd name="T13" fmla="*/ 5 h 5"/>
                  <a:gd name="T14" fmla="*/ 0 w 7"/>
                  <a:gd name="T15" fmla="*/ 5 h 5"/>
                  <a:gd name="T16" fmla="*/ 0 w 7"/>
                  <a:gd name="T17" fmla="*/ 5 h 5"/>
                  <a:gd name="T18" fmla="*/ 1 w 7"/>
                  <a:gd name="T19" fmla="*/ 4 h 5"/>
                  <a:gd name="T20" fmla="*/ 1 w 7"/>
                  <a:gd name="T21" fmla="*/ 0 h 5"/>
                  <a:gd name="T22" fmla="*/ 0 w 7"/>
                  <a:gd name="T23" fmla="*/ 0 h 5"/>
                  <a:gd name="T24" fmla="*/ 0 w 7"/>
                  <a:gd name="T25" fmla="*/ 0 h 5"/>
                  <a:gd name="T26" fmla="*/ 3 w 7"/>
                  <a:gd name="T27" fmla="*/ 0 h 5"/>
                  <a:gd name="T28" fmla="*/ 6 w 7"/>
                  <a:gd name="T29" fmla="*/ 1 h 5"/>
                  <a:gd name="T30" fmla="*/ 5 w 7"/>
                  <a:gd name="T31" fmla="*/ 2 h 5"/>
                  <a:gd name="T32" fmla="*/ 6 w 7"/>
                  <a:gd name="T33" fmla="*/ 5 h 5"/>
                  <a:gd name="T34" fmla="*/ 7 w 7"/>
                  <a:gd name="T35" fmla="*/ 5 h 5"/>
                  <a:gd name="T36" fmla="*/ 7 w 7"/>
                  <a:gd name="T37" fmla="*/ 5 h 5"/>
                  <a:gd name="T38" fmla="*/ 3 w 7"/>
                  <a:gd name="T39" fmla="*/ 2 h 5"/>
                  <a:gd name="T40" fmla="*/ 4 w 7"/>
                  <a:gd name="T41" fmla="*/ 1 h 5"/>
                  <a:gd name="T42" fmla="*/ 3 w 7"/>
                  <a:gd name="T43" fmla="*/ 0 h 5"/>
                  <a:gd name="T44" fmla="*/ 3 w 7"/>
                  <a:gd name="T45" fmla="*/ 0 h 5"/>
                  <a:gd name="T46" fmla="*/ 3 w 7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0"/>
                      <a:pt x="6" y="1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3" y="2"/>
                    </a:move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3" name="Freeform 164"/>
              <p:cNvSpPr>
                <a:spLocks noEditPoints="1"/>
              </p:cNvSpPr>
              <p:nvPr/>
            </p:nvSpPr>
            <p:spPr bwMode="auto">
              <a:xfrm>
                <a:off x="1680369" y="3419426"/>
                <a:ext cx="68263" cy="68263"/>
              </a:xfrm>
              <a:custGeom>
                <a:avLst/>
                <a:gdLst>
                  <a:gd name="T0" fmla="*/ 6 w 6"/>
                  <a:gd name="T1" fmla="*/ 6 h 6"/>
                  <a:gd name="T2" fmla="*/ 3 w 6"/>
                  <a:gd name="T3" fmla="*/ 5 h 6"/>
                  <a:gd name="T4" fmla="*/ 3 w 6"/>
                  <a:gd name="T5" fmla="*/ 5 h 6"/>
                  <a:gd name="T6" fmla="*/ 4 w 6"/>
                  <a:gd name="T7" fmla="*/ 5 h 6"/>
                  <a:gd name="T8" fmla="*/ 3 w 6"/>
                  <a:gd name="T9" fmla="*/ 4 h 6"/>
                  <a:gd name="T10" fmla="*/ 1 w 6"/>
                  <a:gd name="T11" fmla="*/ 4 h 6"/>
                  <a:gd name="T12" fmla="*/ 1 w 6"/>
                  <a:gd name="T13" fmla="*/ 5 h 6"/>
                  <a:gd name="T14" fmla="*/ 2 w 6"/>
                  <a:gd name="T15" fmla="*/ 5 h 6"/>
                  <a:gd name="T16" fmla="*/ 2 w 6"/>
                  <a:gd name="T17" fmla="*/ 5 h 6"/>
                  <a:gd name="T18" fmla="*/ 0 w 6"/>
                  <a:gd name="T19" fmla="*/ 5 h 6"/>
                  <a:gd name="T20" fmla="*/ 0 w 6"/>
                  <a:gd name="T21" fmla="*/ 5 h 6"/>
                  <a:gd name="T22" fmla="*/ 1 w 6"/>
                  <a:gd name="T23" fmla="*/ 4 h 6"/>
                  <a:gd name="T24" fmla="*/ 3 w 6"/>
                  <a:gd name="T25" fmla="*/ 0 h 6"/>
                  <a:gd name="T26" fmla="*/ 4 w 6"/>
                  <a:gd name="T27" fmla="*/ 0 h 6"/>
                  <a:gd name="T28" fmla="*/ 5 w 6"/>
                  <a:gd name="T29" fmla="*/ 4 h 6"/>
                  <a:gd name="T30" fmla="*/ 6 w 6"/>
                  <a:gd name="T31" fmla="*/ 6 h 6"/>
                  <a:gd name="T32" fmla="*/ 6 w 6"/>
                  <a:gd name="T33" fmla="*/ 6 h 6"/>
                  <a:gd name="T34" fmla="*/ 3 w 6"/>
                  <a:gd name="T35" fmla="*/ 4 h 6"/>
                  <a:gd name="T36" fmla="*/ 3 w 6"/>
                  <a:gd name="T37" fmla="*/ 2 h 6"/>
                  <a:gd name="T38" fmla="*/ 2 w 6"/>
                  <a:gd name="T39" fmla="*/ 3 h 6"/>
                  <a:gd name="T40" fmla="*/ 3 w 6"/>
                  <a:gd name="T4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lose/>
                    <a:moveTo>
                      <a:pt x="3" y="4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1748631" y="3430538"/>
                <a:ext cx="66675" cy="68263"/>
              </a:xfrm>
              <a:custGeom>
                <a:avLst/>
                <a:gdLst>
                  <a:gd name="T0" fmla="*/ 5 w 6"/>
                  <a:gd name="T1" fmla="*/ 6 h 6"/>
                  <a:gd name="T2" fmla="*/ 0 w 6"/>
                  <a:gd name="T3" fmla="*/ 5 h 6"/>
                  <a:gd name="T4" fmla="*/ 0 w 6"/>
                  <a:gd name="T5" fmla="*/ 5 h 6"/>
                  <a:gd name="T6" fmla="*/ 1 w 6"/>
                  <a:gd name="T7" fmla="*/ 4 h 6"/>
                  <a:gd name="T8" fmla="*/ 2 w 6"/>
                  <a:gd name="T9" fmla="*/ 1 h 6"/>
                  <a:gd name="T10" fmla="*/ 1 w 6"/>
                  <a:gd name="T11" fmla="*/ 0 h 6"/>
                  <a:gd name="T12" fmla="*/ 1 w 6"/>
                  <a:gd name="T13" fmla="*/ 0 h 6"/>
                  <a:gd name="T14" fmla="*/ 4 w 6"/>
                  <a:gd name="T15" fmla="*/ 0 h 6"/>
                  <a:gd name="T16" fmla="*/ 4 w 6"/>
                  <a:gd name="T17" fmla="*/ 0 h 6"/>
                  <a:gd name="T18" fmla="*/ 3 w 6"/>
                  <a:gd name="T19" fmla="*/ 1 h 6"/>
                  <a:gd name="T20" fmla="*/ 3 w 6"/>
                  <a:gd name="T21" fmla="*/ 5 h 6"/>
                  <a:gd name="T22" fmla="*/ 3 w 6"/>
                  <a:gd name="T23" fmla="*/ 5 h 6"/>
                  <a:gd name="T24" fmla="*/ 6 w 6"/>
                  <a:gd name="T25" fmla="*/ 4 h 6"/>
                  <a:gd name="T26" fmla="*/ 6 w 6"/>
                  <a:gd name="T27" fmla="*/ 4 h 6"/>
                  <a:gd name="T28" fmla="*/ 5 w 6"/>
                  <a:gd name="T2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5" y="6"/>
                      <a:pt x="5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1815306" y="3441651"/>
                <a:ext cx="46038" cy="68263"/>
              </a:xfrm>
              <a:custGeom>
                <a:avLst/>
                <a:gdLst>
                  <a:gd name="T0" fmla="*/ 3 w 4"/>
                  <a:gd name="T1" fmla="*/ 6 h 6"/>
                  <a:gd name="T2" fmla="*/ 0 w 4"/>
                  <a:gd name="T3" fmla="*/ 5 h 6"/>
                  <a:gd name="T4" fmla="*/ 0 w 4"/>
                  <a:gd name="T5" fmla="*/ 5 h 6"/>
                  <a:gd name="T6" fmla="*/ 1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  <a:gd name="T12" fmla="*/ 1 w 4"/>
                  <a:gd name="T13" fmla="*/ 0 h 6"/>
                  <a:gd name="T14" fmla="*/ 4 w 4"/>
                  <a:gd name="T15" fmla="*/ 0 h 6"/>
                  <a:gd name="T16" fmla="*/ 4 w 4"/>
                  <a:gd name="T17" fmla="*/ 1 h 6"/>
                  <a:gd name="T18" fmla="*/ 3 w 4"/>
                  <a:gd name="T19" fmla="*/ 1 h 6"/>
                  <a:gd name="T20" fmla="*/ 2 w 4"/>
                  <a:gd name="T21" fmla="*/ 5 h 6"/>
                  <a:gd name="T22" fmla="*/ 3 w 4"/>
                  <a:gd name="T23" fmla="*/ 6 h 6"/>
                  <a:gd name="T24" fmla="*/ 3 w 4"/>
                  <a:gd name="T2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6" name="Freeform 167"/>
              <p:cNvSpPr>
                <a:spLocks noEditPoints="1"/>
              </p:cNvSpPr>
              <p:nvPr/>
            </p:nvSpPr>
            <p:spPr bwMode="auto">
              <a:xfrm>
                <a:off x="1848644" y="3452763"/>
                <a:ext cx="79375" cy="68263"/>
              </a:xfrm>
              <a:custGeom>
                <a:avLst/>
                <a:gdLst>
                  <a:gd name="T0" fmla="*/ 7 w 7"/>
                  <a:gd name="T1" fmla="*/ 6 h 6"/>
                  <a:gd name="T2" fmla="*/ 4 w 7"/>
                  <a:gd name="T3" fmla="*/ 5 h 6"/>
                  <a:gd name="T4" fmla="*/ 4 w 7"/>
                  <a:gd name="T5" fmla="*/ 5 h 6"/>
                  <a:gd name="T6" fmla="*/ 4 w 7"/>
                  <a:gd name="T7" fmla="*/ 5 h 6"/>
                  <a:gd name="T8" fmla="*/ 4 w 7"/>
                  <a:gd name="T9" fmla="*/ 4 h 6"/>
                  <a:gd name="T10" fmla="*/ 2 w 7"/>
                  <a:gd name="T11" fmla="*/ 4 h 6"/>
                  <a:gd name="T12" fmla="*/ 1 w 7"/>
                  <a:gd name="T13" fmla="*/ 4 h 6"/>
                  <a:gd name="T14" fmla="*/ 2 w 7"/>
                  <a:gd name="T15" fmla="*/ 5 h 6"/>
                  <a:gd name="T16" fmla="*/ 2 w 7"/>
                  <a:gd name="T17" fmla="*/ 5 h 6"/>
                  <a:gd name="T18" fmla="*/ 0 w 7"/>
                  <a:gd name="T19" fmla="*/ 5 h 6"/>
                  <a:gd name="T20" fmla="*/ 0 w 7"/>
                  <a:gd name="T21" fmla="*/ 5 h 6"/>
                  <a:gd name="T22" fmla="*/ 1 w 7"/>
                  <a:gd name="T23" fmla="*/ 4 h 6"/>
                  <a:gd name="T24" fmla="*/ 4 w 7"/>
                  <a:gd name="T25" fmla="*/ 0 h 6"/>
                  <a:gd name="T26" fmla="*/ 4 w 7"/>
                  <a:gd name="T27" fmla="*/ 0 h 6"/>
                  <a:gd name="T28" fmla="*/ 6 w 7"/>
                  <a:gd name="T29" fmla="*/ 4 h 6"/>
                  <a:gd name="T30" fmla="*/ 7 w 7"/>
                  <a:gd name="T31" fmla="*/ 5 h 6"/>
                  <a:gd name="T32" fmla="*/ 7 w 7"/>
                  <a:gd name="T33" fmla="*/ 6 h 6"/>
                  <a:gd name="T34" fmla="*/ 4 w 7"/>
                  <a:gd name="T35" fmla="*/ 3 h 6"/>
                  <a:gd name="T36" fmla="*/ 3 w 7"/>
                  <a:gd name="T37" fmla="*/ 1 h 6"/>
                  <a:gd name="T38" fmla="*/ 2 w 7"/>
                  <a:gd name="T39" fmla="*/ 3 h 6"/>
                  <a:gd name="T40" fmla="*/ 4 w 7"/>
                  <a:gd name="T4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lose/>
                    <a:moveTo>
                      <a:pt x="4" y="3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7" name="Freeform 168"/>
              <p:cNvSpPr>
                <a:spLocks noEditPoints="1"/>
              </p:cNvSpPr>
              <p:nvPr/>
            </p:nvSpPr>
            <p:spPr bwMode="auto">
              <a:xfrm>
                <a:off x="1612106" y="2771726"/>
                <a:ext cx="34925" cy="34925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0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3 h 3"/>
                  <a:gd name="T14" fmla="*/ 3 w 3"/>
                  <a:gd name="T15" fmla="*/ 3 h 3"/>
                  <a:gd name="T16" fmla="*/ 3 w 3"/>
                  <a:gd name="T17" fmla="*/ 3 h 3"/>
                  <a:gd name="T18" fmla="*/ 3 w 3"/>
                  <a:gd name="T19" fmla="*/ 2 h 3"/>
                  <a:gd name="T20" fmla="*/ 2 w 3"/>
                  <a:gd name="T21" fmla="*/ 2 h 3"/>
                  <a:gd name="T22" fmla="*/ 1 w 3"/>
                  <a:gd name="T23" fmla="*/ 2 h 3"/>
                  <a:gd name="T24" fmla="*/ 2 w 3"/>
                  <a:gd name="T25" fmla="*/ 1 h 3"/>
                  <a:gd name="T26" fmla="*/ 3 w 3"/>
                  <a:gd name="T27" fmla="*/ 2 h 3"/>
                  <a:gd name="T28" fmla="*/ 2 w 3"/>
                  <a:gd name="T2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0"/>
                      <a:pt x="2" y="2"/>
                      <a:pt x="2" y="0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8" name="Oval 169"/>
              <p:cNvSpPr>
                <a:spLocks noChangeArrowheads="1"/>
              </p:cNvSpPr>
              <p:nvPr/>
            </p:nvSpPr>
            <p:spPr bwMode="auto">
              <a:xfrm>
                <a:off x="1826419" y="3033663"/>
                <a:ext cx="22225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9" name="Oval 170"/>
              <p:cNvSpPr>
                <a:spLocks noChangeArrowheads="1"/>
              </p:cNvSpPr>
              <p:nvPr/>
            </p:nvSpPr>
            <p:spPr bwMode="auto">
              <a:xfrm>
                <a:off x="1793081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0" name="Oval 171"/>
              <p:cNvSpPr>
                <a:spLocks noChangeArrowheads="1"/>
              </p:cNvSpPr>
              <p:nvPr/>
            </p:nvSpPr>
            <p:spPr bwMode="auto">
              <a:xfrm>
                <a:off x="1477169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1" name="Oval 172"/>
              <p:cNvSpPr>
                <a:spLocks noChangeArrowheads="1"/>
              </p:cNvSpPr>
              <p:nvPr/>
            </p:nvSpPr>
            <p:spPr bwMode="auto">
              <a:xfrm>
                <a:off x="1556544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2" name="Oval 173"/>
              <p:cNvSpPr>
                <a:spLocks noChangeArrowheads="1"/>
              </p:cNvSpPr>
              <p:nvPr/>
            </p:nvSpPr>
            <p:spPr bwMode="auto">
              <a:xfrm>
                <a:off x="1635919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3" name="Oval 174"/>
              <p:cNvSpPr>
                <a:spLocks noChangeArrowheads="1"/>
              </p:cNvSpPr>
              <p:nvPr/>
            </p:nvSpPr>
            <p:spPr bwMode="auto">
              <a:xfrm>
                <a:off x="1713706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4" name="Oval 175"/>
              <p:cNvSpPr>
                <a:spLocks noChangeArrowheads="1"/>
              </p:cNvSpPr>
              <p:nvPr/>
            </p:nvSpPr>
            <p:spPr bwMode="auto">
              <a:xfrm>
                <a:off x="1477169" y="2839988"/>
                <a:ext cx="1588" cy="23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5" name="Freeform 176"/>
              <p:cNvSpPr>
                <a:spLocks/>
              </p:cNvSpPr>
              <p:nvPr/>
            </p:nvSpPr>
            <p:spPr bwMode="auto">
              <a:xfrm>
                <a:off x="1477169" y="2954288"/>
                <a:ext cx="0" cy="1111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6" name="Oval 177"/>
              <p:cNvSpPr>
                <a:spLocks noChangeArrowheads="1"/>
              </p:cNvSpPr>
              <p:nvPr/>
            </p:nvSpPr>
            <p:spPr bwMode="auto">
              <a:xfrm>
                <a:off x="1488281" y="3033663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7" name="Oval 178"/>
              <p:cNvSpPr>
                <a:spLocks noChangeArrowheads="1"/>
              </p:cNvSpPr>
              <p:nvPr/>
            </p:nvSpPr>
            <p:spPr bwMode="auto">
              <a:xfrm>
                <a:off x="1556544" y="3078113"/>
                <a:ext cx="1588" cy="127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8" name="Freeform 179"/>
              <p:cNvSpPr>
                <a:spLocks/>
              </p:cNvSpPr>
              <p:nvPr/>
            </p:nvSpPr>
            <p:spPr bwMode="auto">
              <a:xfrm>
                <a:off x="1793081" y="2839988"/>
                <a:ext cx="11113" cy="23813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9" name="Freeform 180"/>
              <p:cNvSpPr>
                <a:spLocks/>
              </p:cNvSpPr>
              <p:nvPr/>
            </p:nvSpPr>
            <p:spPr bwMode="auto">
              <a:xfrm>
                <a:off x="1793081" y="2954288"/>
                <a:ext cx="11113" cy="1111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0" name="Oval 181"/>
              <p:cNvSpPr>
                <a:spLocks noChangeArrowheads="1"/>
              </p:cNvSpPr>
              <p:nvPr/>
            </p:nvSpPr>
            <p:spPr bwMode="auto">
              <a:xfrm>
                <a:off x="1781969" y="3033663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1" name="Freeform 182"/>
              <p:cNvSpPr>
                <a:spLocks/>
              </p:cNvSpPr>
              <p:nvPr/>
            </p:nvSpPr>
            <p:spPr bwMode="auto">
              <a:xfrm>
                <a:off x="1713706" y="3078113"/>
                <a:ext cx="11113" cy="1270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2" name="Oval 183"/>
              <p:cNvSpPr>
                <a:spLocks noChangeArrowheads="1"/>
              </p:cNvSpPr>
              <p:nvPr/>
            </p:nvSpPr>
            <p:spPr bwMode="auto">
              <a:xfrm>
                <a:off x="1635919" y="3124151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3" name="Freeform 184"/>
              <p:cNvSpPr>
                <a:spLocks/>
              </p:cNvSpPr>
              <p:nvPr/>
            </p:nvSpPr>
            <p:spPr bwMode="auto">
              <a:xfrm>
                <a:off x="1691481" y="2954288"/>
                <a:ext cx="79375" cy="79375"/>
              </a:xfrm>
              <a:custGeom>
                <a:avLst/>
                <a:gdLst>
                  <a:gd name="T0" fmla="*/ 7 w 7"/>
                  <a:gd name="T1" fmla="*/ 1 h 7"/>
                  <a:gd name="T2" fmla="*/ 7 w 7"/>
                  <a:gd name="T3" fmla="*/ 1 h 7"/>
                  <a:gd name="T4" fmla="*/ 7 w 7"/>
                  <a:gd name="T5" fmla="*/ 1 h 7"/>
                  <a:gd name="T6" fmla="*/ 7 w 7"/>
                  <a:gd name="T7" fmla="*/ 0 h 7"/>
                  <a:gd name="T8" fmla="*/ 5 w 7"/>
                  <a:gd name="T9" fmla="*/ 1 h 7"/>
                  <a:gd name="T10" fmla="*/ 6 w 7"/>
                  <a:gd name="T11" fmla="*/ 2 h 7"/>
                  <a:gd name="T12" fmla="*/ 6 w 7"/>
                  <a:gd name="T13" fmla="*/ 3 h 7"/>
                  <a:gd name="T14" fmla="*/ 6 w 7"/>
                  <a:gd name="T15" fmla="*/ 3 h 7"/>
                  <a:gd name="T16" fmla="*/ 4 w 7"/>
                  <a:gd name="T17" fmla="*/ 3 h 7"/>
                  <a:gd name="T18" fmla="*/ 4 w 7"/>
                  <a:gd name="T19" fmla="*/ 1 h 7"/>
                  <a:gd name="T20" fmla="*/ 4 w 7"/>
                  <a:gd name="T21" fmla="*/ 0 h 7"/>
                  <a:gd name="T22" fmla="*/ 3 w 7"/>
                  <a:gd name="T23" fmla="*/ 0 h 7"/>
                  <a:gd name="T24" fmla="*/ 1 w 7"/>
                  <a:gd name="T25" fmla="*/ 1 h 7"/>
                  <a:gd name="T26" fmla="*/ 2 w 7"/>
                  <a:gd name="T27" fmla="*/ 2 h 7"/>
                  <a:gd name="T28" fmla="*/ 2 w 7"/>
                  <a:gd name="T29" fmla="*/ 2 h 7"/>
                  <a:gd name="T30" fmla="*/ 1 w 7"/>
                  <a:gd name="T31" fmla="*/ 2 h 7"/>
                  <a:gd name="T32" fmla="*/ 2 w 7"/>
                  <a:gd name="T33" fmla="*/ 2 h 7"/>
                  <a:gd name="T34" fmla="*/ 1 w 7"/>
                  <a:gd name="T35" fmla="*/ 2 h 7"/>
                  <a:gd name="T36" fmla="*/ 0 w 7"/>
                  <a:gd name="T37" fmla="*/ 1 h 7"/>
                  <a:gd name="T38" fmla="*/ 0 w 7"/>
                  <a:gd name="T39" fmla="*/ 1 h 7"/>
                  <a:gd name="T40" fmla="*/ 0 w 7"/>
                  <a:gd name="T41" fmla="*/ 2 h 7"/>
                  <a:gd name="T42" fmla="*/ 0 w 7"/>
                  <a:gd name="T43" fmla="*/ 3 h 7"/>
                  <a:gd name="T44" fmla="*/ 2 w 7"/>
                  <a:gd name="T45" fmla="*/ 4 h 7"/>
                  <a:gd name="T46" fmla="*/ 0 w 7"/>
                  <a:gd name="T47" fmla="*/ 7 h 7"/>
                  <a:gd name="T48" fmla="*/ 0 w 7"/>
                  <a:gd name="T49" fmla="*/ 7 h 7"/>
                  <a:gd name="T50" fmla="*/ 0 w 7"/>
                  <a:gd name="T51" fmla="*/ 7 h 7"/>
                  <a:gd name="T52" fmla="*/ 2 w 7"/>
                  <a:gd name="T53" fmla="*/ 6 h 7"/>
                  <a:gd name="T54" fmla="*/ 3 w 7"/>
                  <a:gd name="T55" fmla="*/ 5 h 7"/>
                  <a:gd name="T56" fmla="*/ 4 w 7"/>
                  <a:gd name="T57" fmla="*/ 5 h 7"/>
                  <a:gd name="T58" fmla="*/ 3 w 7"/>
                  <a:gd name="T59" fmla="*/ 7 h 7"/>
                  <a:gd name="T60" fmla="*/ 3 w 7"/>
                  <a:gd name="T61" fmla="*/ 7 h 7"/>
                  <a:gd name="T62" fmla="*/ 3 w 7"/>
                  <a:gd name="T63" fmla="*/ 7 h 7"/>
                  <a:gd name="T64" fmla="*/ 5 w 7"/>
                  <a:gd name="T65" fmla="*/ 6 h 7"/>
                  <a:gd name="T66" fmla="*/ 5 w 7"/>
                  <a:gd name="T67" fmla="*/ 7 h 7"/>
                  <a:gd name="T68" fmla="*/ 6 w 7"/>
                  <a:gd name="T69" fmla="*/ 6 h 7"/>
                  <a:gd name="T70" fmla="*/ 6 w 7"/>
                  <a:gd name="T71" fmla="*/ 4 h 7"/>
                  <a:gd name="T72" fmla="*/ 7 w 7"/>
                  <a:gd name="T73" fmla="*/ 3 h 7"/>
                  <a:gd name="T74" fmla="*/ 6 w 7"/>
                  <a:gd name="T75" fmla="*/ 1 h 7"/>
                  <a:gd name="T76" fmla="*/ 7 w 7"/>
                  <a:gd name="T7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" h="7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5" y="6"/>
                      <a:pt x="4" y="6"/>
                      <a:pt x="5" y="7"/>
                    </a:cubicBezTo>
                    <a:cubicBezTo>
                      <a:pt x="5" y="6"/>
                      <a:pt x="6" y="7"/>
                      <a:pt x="6" y="6"/>
                    </a:cubicBezTo>
                    <a:cubicBezTo>
                      <a:pt x="6" y="5"/>
                      <a:pt x="7" y="5"/>
                      <a:pt x="6" y="4"/>
                    </a:cubicBezTo>
                    <a:cubicBezTo>
                      <a:pt x="6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7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4" name="Oval 185"/>
              <p:cNvSpPr>
                <a:spLocks noChangeArrowheads="1"/>
              </p:cNvSpPr>
              <p:nvPr/>
            </p:nvSpPr>
            <p:spPr bwMode="auto">
              <a:xfrm>
                <a:off x="1397794" y="3044776"/>
                <a:ext cx="12700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5" name="Oval 186"/>
              <p:cNvSpPr>
                <a:spLocks noChangeArrowheads="1"/>
              </p:cNvSpPr>
              <p:nvPr/>
            </p:nvSpPr>
            <p:spPr bwMode="auto">
              <a:xfrm>
                <a:off x="880269" y="3340051"/>
                <a:ext cx="22225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6" name="Freeform 187"/>
              <p:cNvSpPr>
                <a:spLocks noEditPoints="1"/>
              </p:cNvSpPr>
              <p:nvPr/>
            </p:nvSpPr>
            <p:spPr bwMode="auto">
              <a:xfrm>
                <a:off x="1218406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7" name="Freeform 188"/>
              <p:cNvSpPr>
                <a:spLocks/>
              </p:cNvSpPr>
              <p:nvPr/>
            </p:nvSpPr>
            <p:spPr bwMode="auto">
              <a:xfrm>
                <a:off x="1218406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8" name="Freeform 189"/>
              <p:cNvSpPr>
                <a:spLocks/>
              </p:cNvSpPr>
              <p:nvPr/>
            </p:nvSpPr>
            <p:spPr bwMode="auto">
              <a:xfrm>
                <a:off x="1218406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9" name="Freeform 190"/>
              <p:cNvSpPr>
                <a:spLocks noEditPoints="1"/>
              </p:cNvSpPr>
              <p:nvPr/>
            </p:nvSpPr>
            <p:spPr bwMode="auto">
              <a:xfrm>
                <a:off x="1218406" y="3430538"/>
                <a:ext cx="1111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1 w 1"/>
                  <a:gd name="T7" fmla="*/ 0 w 1"/>
                  <a:gd name="T8" fmla="*/ 0 w 1"/>
                  <a:gd name="T9" fmla="*/ 0 w 1"/>
                  <a:gd name="T10" fmla="*/ 0 w 1"/>
                  <a:gd name="T11" fmla="*/ 0 w 1"/>
                  <a:gd name="T12" fmla="*/ 0 w 1"/>
                  <a:gd name="T13" fmla="*/ 0 w 1"/>
                  <a:gd name="T1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0" name="Freeform 191"/>
              <p:cNvSpPr>
                <a:spLocks/>
              </p:cNvSpPr>
              <p:nvPr/>
            </p:nvSpPr>
            <p:spPr bwMode="auto">
              <a:xfrm>
                <a:off x="1229519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1" name="Freeform 192"/>
              <p:cNvSpPr>
                <a:spLocks noEditPoints="1"/>
              </p:cNvSpPr>
              <p:nvPr/>
            </p:nvSpPr>
            <p:spPr bwMode="auto">
              <a:xfrm>
                <a:off x="1454944" y="2727276"/>
                <a:ext cx="360363" cy="430213"/>
              </a:xfrm>
              <a:custGeom>
                <a:avLst/>
                <a:gdLst>
                  <a:gd name="T0" fmla="*/ 32 w 32"/>
                  <a:gd name="T1" fmla="*/ 0 h 38"/>
                  <a:gd name="T2" fmla="*/ 32 w 32"/>
                  <a:gd name="T3" fmla="*/ 0 h 38"/>
                  <a:gd name="T4" fmla="*/ 0 w 32"/>
                  <a:gd name="T5" fmla="*/ 0 h 38"/>
                  <a:gd name="T6" fmla="*/ 0 w 32"/>
                  <a:gd name="T7" fmla="*/ 0 h 38"/>
                  <a:gd name="T8" fmla="*/ 0 w 32"/>
                  <a:gd name="T9" fmla="*/ 0 h 38"/>
                  <a:gd name="T10" fmla="*/ 0 w 32"/>
                  <a:gd name="T11" fmla="*/ 24 h 38"/>
                  <a:gd name="T12" fmla="*/ 3 w 32"/>
                  <a:gd name="T13" fmla="*/ 30 h 38"/>
                  <a:gd name="T14" fmla="*/ 15 w 32"/>
                  <a:gd name="T15" fmla="*/ 38 h 38"/>
                  <a:gd name="T16" fmla="*/ 16 w 32"/>
                  <a:gd name="T17" fmla="*/ 38 h 38"/>
                  <a:gd name="T18" fmla="*/ 17 w 32"/>
                  <a:gd name="T19" fmla="*/ 38 h 38"/>
                  <a:gd name="T20" fmla="*/ 30 w 32"/>
                  <a:gd name="T21" fmla="*/ 30 h 38"/>
                  <a:gd name="T22" fmla="*/ 32 w 32"/>
                  <a:gd name="T23" fmla="*/ 24 h 38"/>
                  <a:gd name="T24" fmla="*/ 32 w 32"/>
                  <a:gd name="T25" fmla="*/ 0 h 38"/>
                  <a:gd name="T26" fmla="*/ 32 w 32"/>
                  <a:gd name="T27" fmla="*/ 0 h 38"/>
                  <a:gd name="T28" fmla="*/ 31 w 32"/>
                  <a:gd name="T29" fmla="*/ 25 h 38"/>
                  <a:gd name="T30" fmla="*/ 29 w 32"/>
                  <a:gd name="T31" fmla="*/ 29 h 38"/>
                  <a:gd name="T32" fmla="*/ 17 w 32"/>
                  <a:gd name="T33" fmla="*/ 37 h 38"/>
                  <a:gd name="T34" fmla="*/ 17 w 32"/>
                  <a:gd name="T35" fmla="*/ 37 h 38"/>
                  <a:gd name="T36" fmla="*/ 16 w 32"/>
                  <a:gd name="T37" fmla="*/ 37 h 38"/>
                  <a:gd name="T38" fmla="*/ 15 w 32"/>
                  <a:gd name="T39" fmla="*/ 37 h 38"/>
                  <a:gd name="T40" fmla="*/ 3 w 32"/>
                  <a:gd name="T41" fmla="*/ 29 h 38"/>
                  <a:gd name="T42" fmla="*/ 1 w 32"/>
                  <a:gd name="T43" fmla="*/ 25 h 38"/>
                  <a:gd name="T44" fmla="*/ 1 w 32"/>
                  <a:gd name="T45" fmla="*/ 1 h 38"/>
                  <a:gd name="T46" fmla="*/ 31 w 32"/>
                  <a:gd name="T47" fmla="*/ 1 h 38"/>
                  <a:gd name="T48" fmla="*/ 31 w 32"/>
                  <a:gd name="T49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38"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1" y="29"/>
                      <a:pt x="3" y="3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6" y="38"/>
                      <a:pt x="16" y="38"/>
                    </a:cubicBezTo>
                    <a:cubicBezTo>
                      <a:pt x="16" y="38"/>
                      <a:pt x="17" y="38"/>
                      <a:pt x="17" y="38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1" y="29"/>
                      <a:pt x="32" y="27"/>
                      <a:pt x="32" y="2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lose/>
                    <a:moveTo>
                      <a:pt x="31" y="25"/>
                    </a:moveTo>
                    <a:cubicBezTo>
                      <a:pt x="31" y="27"/>
                      <a:pt x="31" y="28"/>
                      <a:pt x="29" y="29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6" y="37"/>
                      <a:pt x="16" y="37"/>
                    </a:cubicBezTo>
                    <a:cubicBezTo>
                      <a:pt x="16" y="37"/>
                      <a:pt x="15" y="37"/>
                      <a:pt x="15" y="37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28"/>
                      <a:pt x="1" y="27"/>
                      <a:pt x="1" y="25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5"/>
                      <a:pt x="31" y="25"/>
                      <a:pt x="3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2" name="Freeform 193"/>
              <p:cNvSpPr>
                <a:spLocks/>
              </p:cNvSpPr>
              <p:nvPr/>
            </p:nvSpPr>
            <p:spPr bwMode="auto">
              <a:xfrm>
                <a:off x="1680369" y="3124151"/>
                <a:ext cx="11113" cy="1111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3" name="Freeform 194"/>
              <p:cNvSpPr>
                <a:spLocks noEditPoints="1"/>
              </p:cNvSpPr>
              <p:nvPr/>
            </p:nvSpPr>
            <p:spPr bwMode="auto">
              <a:xfrm>
                <a:off x="1342231" y="3452763"/>
                <a:ext cx="68263" cy="68263"/>
              </a:xfrm>
              <a:custGeom>
                <a:avLst/>
                <a:gdLst>
                  <a:gd name="T0" fmla="*/ 6 w 6"/>
                  <a:gd name="T1" fmla="*/ 5 h 6"/>
                  <a:gd name="T2" fmla="*/ 3 w 6"/>
                  <a:gd name="T3" fmla="*/ 6 h 6"/>
                  <a:gd name="T4" fmla="*/ 3 w 6"/>
                  <a:gd name="T5" fmla="*/ 5 h 6"/>
                  <a:gd name="T6" fmla="*/ 4 w 6"/>
                  <a:gd name="T7" fmla="*/ 5 h 6"/>
                  <a:gd name="T8" fmla="*/ 3 w 6"/>
                  <a:gd name="T9" fmla="*/ 4 h 6"/>
                  <a:gd name="T10" fmla="*/ 1 w 6"/>
                  <a:gd name="T11" fmla="*/ 4 h 6"/>
                  <a:gd name="T12" fmla="*/ 1 w 6"/>
                  <a:gd name="T13" fmla="*/ 5 h 6"/>
                  <a:gd name="T14" fmla="*/ 2 w 6"/>
                  <a:gd name="T15" fmla="*/ 6 h 6"/>
                  <a:gd name="T16" fmla="*/ 2 w 6"/>
                  <a:gd name="T17" fmla="*/ 6 h 6"/>
                  <a:gd name="T18" fmla="*/ 0 w 6"/>
                  <a:gd name="T19" fmla="*/ 6 h 6"/>
                  <a:gd name="T20" fmla="*/ 0 w 6"/>
                  <a:gd name="T21" fmla="*/ 6 h 6"/>
                  <a:gd name="T22" fmla="*/ 1 w 6"/>
                  <a:gd name="T23" fmla="*/ 5 h 6"/>
                  <a:gd name="T24" fmla="*/ 2 w 6"/>
                  <a:gd name="T25" fmla="*/ 0 h 6"/>
                  <a:gd name="T26" fmla="*/ 2 w 6"/>
                  <a:gd name="T27" fmla="*/ 0 h 6"/>
                  <a:gd name="T28" fmla="*/ 5 w 6"/>
                  <a:gd name="T29" fmla="*/ 4 h 6"/>
                  <a:gd name="T30" fmla="*/ 6 w 6"/>
                  <a:gd name="T31" fmla="*/ 5 h 6"/>
                  <a:gd name="T32" fmla="*/ 6 w 6"/>
                  <a:gd name="T33" fmla="*/ 5 h 6"/>
                  <a:gd name="T34" fmla="*/ 3 w 6"/>
                  <a:gd name="T35" fmla="*/ 4 h 6"/>
                  <a:gd name="T36" fmla="*/ 2 w 6"/>
                  <a:gd name="T37" fmla="*/ 2 h 6"/>
                  <a:gd name="T38" fmla="*/ 1 w 6"/>
                  <a:gd name="T39" fmla="*/ 4 h 6"/>
                  <a:gd name="T40" fmla="*/ 3 w 6"/>
                  <a:gd name="T4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lose/>
                    <a:moveTo>
                      <a:pt x="3" y="4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4" name="Freeform 195"/>
              <p:cNvSpPr>
                <a:spLocks noEditPoints="1"/>
              </p:cNvSpPr>
              <p:nvPr/>
            </p:nvSpPr>
            <p:spPr bwMode="auto">
              <a:xfrm>
                <a:off x="1207294" y="3351163"/>
                <a:ext cx="811213" cy="317500"/>
              </a:xfrm>
              <a:custGeom>
                <a:avLst/>
                <a:gdLst>
                  <a:gd name="T0" fmla="*/ 64 w 72"/>
                  <a:gd name="T1" fmla="*/ 7 h 28"/>
                  <a:gd name="T2" fmla="*/ 17 w 72"/>
                  <a:gd name="T3" fmla="*/ 6 h 28"/>
                  <a:gd name="T4" fmla="*/ 10 w 72"/>
                  <a:gd name="T5" fmla="*/ 0 h 28"/>
                  <a:gd name="T6" fmla="*/ 0 w 72"/>
                  <a:gd name="T7" fmla="*/ 11 h 28"/>
                  <a:gd name="T8" fmla="*/ 24 w 72"/>
                  <a:gd name="T9" fmla="*/ 15 h 28"/>
                  <a:gd name="T10" fmla="*/ 28 w 72"/>
                  <a:gd name="T11" fmla="*/ 22 h 28"/>
                  <a:gd name="T12" fmla="*/ 21 w 72"/>
                  <a:gd name="T13" fmla="*/ 25 h 28"/>
                  <a:gd name="T14" fmla="*/ 32 w 72"/>
                  <a:gd name="T15" fmla="*/ 22 h 28"/>
                  <a:gd name="T16" fmla="*/ 37 w 72"/>
                  <a:gd name="T17" fmla="*/ 19 h 28"/>
                  <a:gd name="T18" fmla="*/ 43 w 72"/>
                  <a:gd name="T19" fmla="*/ 25 h 28"/>
                  <a:gd name="T20" fmla="*/ 44 w 72"/>
                  <a:gd name="T21" fmla="*/ 21 h 28"/>
                  <a:gd name="T22" fmla="*/ 56 w 72"/>
                  <a:gd name="T23" fmla="*/ 26 h 28"/>
                  <a:gd name="T24" fmla="*/ 52 w 72"/>
                  <a:gd name="T25" fmla="*/ 23 h 28"/>
                  <a:gd name="T26" fmla="*/ 44 w 72"/>
                  <a:gd name="T27" fmla="*/ 13 h 28"/>
                  <a:gd name="T28" fmla="*/ 72 w 72"/>
                  <a:gd name="T29" fmla="*/ 3 h 28"/>
                  <a:gd name="T30" fmla="*/ 22 w 72"/>
                  <a:gd name="T31" fmla="*/ 24 h 28"/>
                  <a:gd name="T32" fmla="*/ 50 w 72"/>
                  <a:gd name="T33" fmla="*/ 23 h 28"/>
                  <a:gd name="T34" fmla="*/ 12 w 72"/>
                  <a:gd name="T35" fmla="*/ 4 h 28"/>
                  <a:gd name="T36" fmla="*/ 8 w 72"/>
                  <a:gd name="T37" fmla="*/ 4 h 28"/>
                  <a:gd name="T38" fmla="*/ 12 w 72"/>
                  <a:gd name="T39" fmla="*/ 5 h 28"/>
                  <a:gd name="T40" fmla="*/ 10 w 72"/>
                  <a:gd name="T41" fmla="*/ 2 h 28"/>
                  <a:gd name="T42" fmla="*/ 32 w 72"/>
                  <a:gd name="T43" fmla="*/ 14 h 28"/>
                  <a:gd name="T44" fmla="*/ 33 w 72"/>
                  <a:gd name="T45" fmla="*/ 19 h 28"/>
                  <a:gd name="T46" fmla="*/ 34 w 72"/>
                  <a:gd name="T47" fmla="*/ 22 h 28"/>
                  <a:gd name="T48" fmla="*/ 34 w 72"/>
                  <a:gd name="T49" fmla="*/ 22 h 28"/>
                  <a:gd name="T50" fmla="*/ 35 w 72"/>
                  <a:gd name="T51" fmla="*/ 19 h 28"/>
                  <a:gd name="T52" fmla="*/ 32 w 72"/>
                  <a:gd name="T53" fmla="*/ 17 h 28"/>
                  <a:gd name="T54" fmla="*/ 36 w 72"/>
                  <a:gd name="T55" fmla="*/ 16 h 28"/>
                  <a:gd name="T56" fmla="*/ 36 w 72"/>
                  <a:gd name="T57" fmla="*/ 14 h 28"/>
                  <a:gd name="T58" fmla="*/ 36 w 72"/>
                  <a:gd name="T59" fmla="*/ 16 h 28"/>
                  <a:gd name="T60" fmla="*/ 37 w 72"/>
                  <a:gd name="T61" fmla="*/ 15 h 28"/>
                  <a:gd name="T62" fmla="*/ 37 w 72"/>
                  <a:gd name="T63" fmla="*/ 15 h 28"/>
                  <a:gd name="T64" fmla="*/ 43 w 72"/>
                  <a:gd name="T65" fmla="*/ 14 h 28"/>
                  <a:gd name="T66" fmla="*/ 41 w 72"/>
                  <a:gd name="T67" fmla="*/ 17 h 28"/>
                  <a:gd name="T68" fmla="*/ 40 w 72"/>
                  <a:gd name="T69" fmla="*/ 19 h 28"/>
                  <a:gd name="T70" fmla="*/ 39 w 72"/>
                  <a:gd name="T71" fmla="*/ 18 h 28"/>
                  <a:gd name="T72" fmla="*/ 38 w 72"/>
                  <a:gd name="T73" fmla="*/ 18 h 28"/>
                  <a:gd name="T74" fmla="*/ 41 w 72"/>
                  <a:gd name="T75" fmla="*/ 24 h 28"/>
                  <a:gd name="T76" fmla="*/ 37 w 72"/>
                  <a:gd name="T77" fmla="*/ 20 h 28"/>
                  <a:gd name="T78" fmla="*/ 35 w 72"/>
                  <a:gd name="T79" fmla="*/ 25 h 28"/>
                  <a:gd name="T80" fmla="*/ 42 w 72"/>
                  <a:gd name="T81" fmla="*/ 19 h 28"/>
                  <a:gd name="T82" fmla="*/ 42 w 72"/>
                  <a:gd name="T83" fmla="*/ 22 h 28"/>
                  <a:gd name="T84" fmla="*/ 43 w 72"/>
                  <a:gd name="T85" fmla="*/ 24 h 28"/>
                  <a:gd name="T86" fmla="*/ 42 w 72"/>
                  <a:gd name="T87" fmla="*/ 20 h 28"/>
                  <a:gd name="T88" fmla="*/ 44 w 72"/>
                  <a:gd name="T89" fmla="*/ 20 h 28"/>
                  <a:gd name="T90" fmla="*/ 43 w 72"/>
                  <a:gd name="T91" fmla="*/ 19 h 28"/>
                  <a:gd name="T92" fmla="*/ 43 w 72"/>
                  <a:gd name="T93" fmla="*/ 18 h 28"/>
                  <a:gd name="T94" fmla="*/ 68 w 72"/>
                  <a:gd name="T95" fmla="*/ 12 h 28"/>
                  <a:gd name="T96" fmla="*/ 16 w 72"/>
                  <a:gd name="T97" fmla="*/ 16 h 28"/>
                  <a:gd name="T98" fmla="*/ 10 w 72"/>
                  <a:gd name="T99" fmla="*/ 7 h 28"/>
                  <a:gd name="T100" fmla="*/ 55 w 72"/>
                  <a:gd name="T101" fmla="*/ 7 h 28"/>
                  <a:gd name="T102" fmla="*/ 66 w 72"/>
                  <a:gd name="T103" fmla="*/ 7 h 28"/>
                  <a:gd name="T104" fmla="*/ 68 w 72"/>
                  <a:gd name="T105" fmla="*/ 3 h 28"/>
                  <a:gd name="T106" fmla="*/ 69 w 72"/>
                  <a:gd name="T107" fmla="*/ 3 h 28"/>
                  <a:gd name="T108" fmla="*/ 66 w 72"/>
                  <a:gd name="T10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" h="28">
                    <a:moveTo>
                      <a:pt x="72" y="3"/>
                    </a:moveTo>
                    <a:cubicBezTo>
                      <a:pt x="71" y="1"/>
                      <a:pt x="70" y="0"/>
                      <a:pt x="68" y="0"/>
                    </a:cubicBezTo>
                    <a:cubicBezTo>
                      <a:pt x="67" y="0"/>
                      <a:pt x="65" y="0"/>
                      <a:pt x="64" y="1"/>
                    </a:cubicBezTo>
                    <a:cubicBezTo>
                      <a:pt x="63" y="2"/>
                      <a:pt x="64" y="4"/>
                      <a:pt x="64" y="6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7" y="7"/>
                      <a:pt x="51" y="5"/>
                      <a:pt x="44" y="4"/>
                    </a:cubicBezTo>
                    <a:cubicBezTo>
                      <a:pt x="42" y="4"/>
                      <a:pt x="41" y="4"/>
                      <a:pt x="39" y="4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2" y="4"/>
                      <a:pt x="26" y="4"/>
                      <a:pt x="21" y="5"/>
                    </a:cubicBezTo>
                    <a:cubicBezTo>
                      <a:pt x="19" y="6"/>
                      <a:pt x="18" y="6"/>
                      <a:pt x="17" y="6"/>
                    </a:cubicBezTo>
                    <a:cubicBezTo>
                      <a:pt x="16" y="6"/>
                      <a:pt x="15" y="7"/>
                      <a:pt x="15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5"/>
                      <a:pt x="14" y="4"/>
                      <a:pt x="13" y="2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7" y="1"/>
                      <a:pt x="7" y="2"/>
                    </a:cubicBezTo>
                    <a:cubicBezTo>
                      <a:pt x="5" y="4"/>
                      <a:pt x="7" y="7"/>
                      <a:pt x="7" y="9"/>
                    </a:cubicBezTo>
                    <a:cubicBezTo>
                      <a:pt x="7" y="10"/>
                      <a:pt x="8" y="10"/>
                      <a:pt x="7" y="11"/>
                    </a:cubicBezTo>
                    <a:cubicBezTo>
                      <a:pt x="6" y="10"/>
                      <a:pt x="4" y="10"/>
                      <a:pt x="2" y="10"/>
                    </a:cubicBezTo>
                    <a:cubicBezTo>
                      <a:pt x="1" y="10"/>
                      <a:pt x="0" y="10"/>
                      <a:pt x="0" y="11"/>
                    </a:cubicBezTo>
                    <a:cubicBezTo>
                      <a:pt x="2" y="12"/>
                      <a:pt x="5" y="12"/>
                      <a:pt x="7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8" y="13"/>
                      <a:pt x="7" y="14"/>
                      <a:pt x="8" y="15"/>
                    </a:cubicBezTo>
                    <a:cubicBezTo>
                      <a:pt x="9" y="17"/>
                      <a:pt x="10" y="17"/>
                      <a:pt x="12" y="17"/>
                    </a:cubicBezTo>
                    <a:cubicBezTo>
                      <a:pt x="16" y="17"/>
                      <a:pt x="20" y="16"/>
                      <a:pt x="24" y="15"/>
                    </a:cubicBezTo>
                    <a:cubicBezTo>
                      <a:pt x="24" y="15"/>
                      <a:pt x="25" y="14"/>
                      <a:pt x="25" y="14"/>
                    </a:cubicBezTo>
                    <a:cubicBezTo>
                      <a:pt x="27" y="14"/>
                      <a:pt x="30" y="13"/>
                      <a:pt x="32" y="13"/>
                    </a:cubicBezTo>
                    <a:cubicBezTo>
                      <a:pt x="31" y="15"/>
                      <a:pt x="30" y="16"/>
                      <a:pt x="30" y="17"/>
                    </a:cubicBezTo>
                    <a:cubicBezTo>
                      <a:pt x="29" y="19"/>
                      <a:pt x="31" y="19"/>
                      <a:pt x="31" y="20"/>
                    </a:cubicBezTo>
                    <a:cubicBezTo>
                      <a:pt x="30" y="20"/>
                      <a:pt x="29" y="21"/>
                      <a:pt x="28" y="22"/>
                    </a:cubicBezTo>
                    <a:cubicBezTo>
                      <a:pt x="25" y="21"/>
                      <a:pt x="22" y="23"/>
                      <a:pt x="19" y="23"/>
                    </a:cubicBezTo>
                    <a:cubicBezTo>
                      <a:pt x="19" y="24"/>
                      <a:pt x="20" y="23"/>
                      <a:pt x="20" y="24"/>
                    </a:cubicBezTo>
                    <a:cubicBezTo>
                      <a:pt x="20" y="24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2" y="25"/>
                      <a:pt x="23" y="24"/>
                      <a:pt x="24" y="24"/>
                    </a:cubicBezTo>
                    <a:cubicBezTo>
                      <a:pt x="24" y="24"/>
                      <a:pt x="25" y="24"/>
                      <a:pt x="26" y="23"/>
                    </a:cubicBezTo>
                    <a:cubicBezTo>
                      <a:pt x="27" y="23"/>
                      <a:pt x="28" y="22"/>
                      <a:pt x="28" y="22"/>
                    </a:cubicBezTo>
                    <a:cubicBezTo>
                      <a:pt x="30" y="22"/>
                      <a:pt x="31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4"/>
                      <a:pt x="30" y="25"/>
                      <a:pt x="29" y="27"/>
                    </a:cubicBezTo>
                    <a:cubicBezTo>
                      <a:pt x="29" y="27"/>
                      <a:pt x="29" y="28"/>
                      <a:pt x="29" y="28"/>
                    </a:cubicBezTo>
                    <a:cubicBezTo>
                      <a:pt x="30" y="28"/>
                      <a:pt x="31" y="28"/>
                      <a:pt x="31" y="27"/>
                    </a:cubicBezTo>
                    <a:cubicBezTo>
                      <a:pt x="32" y="26"/>
                      <a:pt x="33" y="24"/>
                      <a:pt x="34" y="22"/>
                    </a:cubicBezTo>
                    <a:cubicBezTo>
                      <a:pt x="34" y="21"/>
                      <a:pt x="35" y="20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6" y="20"/>
                      <a:pt x="36" y="21"/>
                      <a:pt x="35" y="22"/>
                    </a:cubicBezTo>
                    <a:cubicBezTo>
                      <a:pt x="35" y="23"/>
                      <a:pt x="34" y="25"/>
                      <a:pt x="36" y="26"/>
                    </a:cubicBezTo>
                    <a:cubicBezTo>
                      <a:pt x="36" y="27"/>
                      <a:pt x="37" y="27"/>
                      <a:pt x="38" y="27"/>
                    </a:cubicBezTo>
                    <a:cubicBezTo>
                      <a:pt x="40" y="26"/>
                      <a:pt x="42" y="27"/>
                      <a:pt x="43" y="25"/>
                    </a:cubicBezTo>
                    <a:cubicBezTo>
                      <a:pt x="44" y="25"/>
                      <a:pt x="44" y="26"/>
                      <a:pt x="45" y="27"/>
                    </a:cubicBezTo>
                    <a:cubicBezTo>
                      <a:pt x="46" y="27"/>
                      <a:pt x="46" y="28"/>
                      <a:pt x="47" y="27"/>
                    </a:cubicBezTo>
                    <a:cubicBezTo>
                      <a:pt x="47" y="27"/>
                      <a:pt x="47" y="26"/>
                      <a:pt x="46" y="26"/>
                    </a:cubicBezTo>
                    <a:cubicBezTo>
                      <a:pt x="46" y="25"/>
                      <a:pt x="45" y="24"/>
                      <a:pt x="44" y="23"/>
                    </a:cubicBezTo>
                    <a:cubicBezTo>
                      <a:pt x="44" y="22"/>
                      <a:pt x="44" y="22"/>
                      <a:pt x="44" y="21"/>
                    </a:cubicBezTo>
                    <a:cubicBezTo>
                      <a:pt x="45" y="22"/>
                      <a:pt x="45" y="22"/>
                      <a:pt x="46" y="22"/>
                    </a:cubicBezTo>
                    <a:cubicBezTo>
                      <a:pt x="47" y="23"/>
                      <a:pt x="48" y="23"/>
                      <a:pt x="49" y="23"/>
                    </a:cubicBezTo>
                    <a:cubicBezTo>
                      <a:pt x="49" y="24"/>
                      <a:pt x="50" y="24"/>
                      <a:pt x="51" y="25"/>
                    </a:cubicBezTo>
                    <a:cubicBezTo>
                      <a:pt x="52" y="25"/>
                      <a:pt x="54" y="25"/>
                      <a:pt x="55" y="26"/>
                    </a:cubicBezTo>
                    <a:cubicBezTo>
                      <a:pt x="55" y="26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5" y="25"/>
                    </a:cubicBezTo>
                    <a:cubicBezTo>
                      <a:pt x="55" y="25"/>
                      <a:pt x="56" y="25"/>
                      <a:pt x="57" y="25"/>
                    </a:cubicBezTo>
                    <a:cubicBezTo>
                      <a:pt x="57" y="24"/>
                      <a:pt x="56" y="24"/>
                      <a:pt x="56" y="24"/>
                    </a:cubicBezTo>
                    <a:cubicBezTo>
                      <a:pt x="55" y="24"/>
                      <a:pt x="54" y="24"/>
                      <a:pt x="53" y="24"/>
                    </a:cubicBezTo>
                    <a:cubicBezTo>
                      <a:pt x="53" y="24"/>
                      <a:pt x="52" y="23"/>
                      <a:pt x="52" y="23"/>
                    </a:cubicBezTo>
                    <a:cubicBezTo>
                      <a:pt x="49" y="23"/>
                      <a:pt x="47" y="21"/>
                      <a:pt x="45" y="20"/>
                    </a:cubicBezTo>
                    <a:cubicBezTo>
                      <a:pt x="46" y="19"/>
                      <a:pt x="47" y="19"/>
                      <a:pt x="47" y="18"/>
                    </a:cubicBezTo>
                    <a:cubicBezTo>
                      <a:pt x="47" y="17"/>
                      <a:pt x="47" y="16"/>
                      <a:pt x="47" y="16"/>
                    </a:cubicBezTo>
                    <a:cubicBezTo>
                      <a:pt x="47" y="14"/>
                      <a:pt x="45" y="14"/>
                      <a:pt x="44" y="14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6" y="13"/>
                      <a:pt x="47" y="14"/>
                      <a:pt x="49" y="14"/>
                    </a:cubicBezTo>
                    <a:cubicBezTo>
                      <a:pt x="53" y="15"/>
                      <a:pt x="57" y="16"/>
                      <a:pt x="62" y="16"/>
                    </a:cubicBezTo>
                    <a:cubicBezTo>
                      <a:pt x="65" y="16"/>
                      <a:pt x="68" y="17"/>
                      <a:pt x="69" y="14"/>
                    </a:cubicBezTo>
                    <a:cubicBezTo>
                      <a:pt x="69" y="13"/>
                      <a:pt x="69" y="11"/>
                      <a:pt x="70" y="10"/>
                    </a:cubicBezTo>
                    <a:cubicBezTo>
                      <a:pt x="70" y="7"/>
                      <a:pt x="72" y="5"/>
                      <a:pt x="72" y="3"/>
                    </a:cubicBezTo>
                    <a:close/>
                    <a:moveTo>
                      <a:pt x="22" y="24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2" y="23"/>
                      <a:pt x="22" y="23"/>
                    </a:cubicBezTo>
                    <a:cubicBezTo>
                      <a:pt x="24" y="23"/>
                      <a:pt x="25" y="22"/>
                      <a:pt x="26" y="22"/>
                    </a:cubicBezTo>
                    <a:cubicBezTo>
                      <a:pt x="25" y="24"/>
                      <a:pt x="23" y="24"/>
                      <a:pt x="22" y="24"/>
                    </a:cubicBezTo>
                    <a:close/>
                    <a:moveTo>
                      <a:pt x="50" y="23"/>
                    </a:moveTo>
                    <a:cubicBezTo>
                      <a:pt x="52" y="24"/>
                      <a:pt x="54" y="24"/>
                      <a:pt x="55" y="24"/>
                    </a:cubicBezTo>
                    <a:cubicBezTo>
                      <a:pt x="55" y="25"/>
                      <a:pt x="54" y="24"/>
                      <a:pt x="54" y="25"/>
                    </a:cubicBezTo>
                    <a:cubicBezTo>
                      <a:pt x="53" y="25"/>
                      <a:pt x="51" y="25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lose/>
                    <a:moveTo>
                      <a:pt x="7" y="3"/>
                    </a:move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1"/>
                      <a:pt x="12" y="1"/>
                    </a:cubicBezTo>
                    <a:cubicBezTo>
                      <a:pt x="12" y="1"/>
                      <a:pt x="12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2" y="2"/>
                    </a:cubicBezTo>
                    <a:cubicBezTo>
                      <a:pt x="12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2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7" y="5"/>
                      <a:pt x="7" y="3"/>
                    </a:cubicBezTo>
                    <a:close/>
                    <a:moveTo>
                      <a:pt x="9" y="5"/>
                    </a:moveTo>
                    <a:cubicBezTo>
                      <a:pt x="10" y="5"/>
                      <a:pt x="11" y="5"/>
                      <a:pt x="12" y="5"/>
                    </a:cubicBezTo>
                    <a:cubicBezTo>
                      <a:pt x="12" y="6"/>
                      <a:pt x="12" y="6"/>
                      <a:pt x="11" y="7"/>
                    </a:cubicBezTo>
                    <a:cubicBezTo>
                      <a:pt x="11" y="7"/>
                      <a:pt x="10" y="7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lose/>
                    <a:moveTo>
                      <a:pt x="9" y="3"/>
                    </a:moveTo>
                    <a:cubicBezTo>
                      <a:pt x="9" y="3"/>
                      <a:pt x="9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4"/>
                      <a:pt x="9" y="4"/>
                      <a:pt x="9" y="3"/>
                    </a:cubicBezTo>
                    <a:close/>
                    <a:moveTo>
                      <a:pt x="31" y="18"/>
                    </a:moveTo>
                    <a:cubicBezTo>
                      <a:pt x="31" y="17"/>
                      <a:pt x="31" y="15"/>
                      <a:pt x="32" y="14"/>
                    </a:cubicBezTo>
                    <a:cubicBezTo>
                      <a:pt x="33" y="14"/>
                      <a:pt x="34" y="14"/>
                      <a:pt x="34" y="14"/>
                    </a:cubicBezTo>
                    <a:cubicBezTo>
                      <a:pt x="33" y="14"/>
                      <a:pt x="32" y="15"/>
                      <a:pt x="31" y="16"/>
                    </a:cubicBezTo>
                    <a:cubicBezTo>
                      <a:pt x="31" y="17"/>
                      <a:pt x="31" y="17"/>
                      <a:pt x="31" y="18"/>
                    </a:cubicBezTo>
                    <a:cubicBezTo>
                      <a:pt x="32" y="19"/>
                      <a:pt x="33" y="18"/>
                      <a:pt x="34" y="19"/>
                    </a:cubicBezTo>
                    <a:cubicBezTo>
                      <a:pt x="34" y="19"/>
                      <a:pt x="34" y="19"/>
                      <a:pt x="33" y="19"/>
                    </a:cubicBezTo>
                    <a:cubicBezTo>
                      <a:pt x="32" y="19"/>
                      <a:pt x="32" y="19"/>
                      <a:pt x="31" y="18"/>
                    </a:cubicBezTo>
                    <a:close/>
                    <a:moveTo>
                      <a:pt x="29" y="21"/>
                    </a:moveTo>
                    <a:cubicBezTo>
                      <a:pt x="30" y="21"/>
                      <a:pt x="31" y="20"/>
                      <a:pt x="33" y="20"/>
                    </a:cubicBezTo>
                    <a:cubicBezTo>
                      <a:pt x="32" y="21"/>
                      <a:pt x="30" y="21"/>
                      <a:pt x="29" y="21"/>
                    </a:cubicBezTo>
                    <a:close/>
                    <a:moveTo>
                      <a:pt x="34" y="22"/>
                    </a:moveTo>
                    <a:cubicBezTo>
                      <a:pt x="33" y="23"/>
                      <a:pt x="32" y="25"/>
                      <a:pt x="31" y="26"/>
                    </a:cubicBezTo>
                    <a:cubicBezTo>
                      <a:pt x="31" y="26"/>
                      <a:pt x="31" y="27"/>
                      <a:pt x="31" y="27"/>
                    </a:cubicBezTo>
                    <a:cubicBezTo>
                      <a:pt x="31" y="26"/>
                      <a:pt x="31" y="25"/>
                      <a:pt x="31" y="25"/>
                    </a:cubicBezTo>
                    <a:cubicBezTo>
                      <a:pt x="32" y="24"/>
                      <a:pt x="33" y="22"/>
                      <a:pt x="34" y="21"/>
                    </a:cubicBezTo>
                    <a:cubicBezTo>
                      <a:pt x="34" y="21"/>
                      <a:pt x="34" y="21"/>
                      <a:pt x="34" y="22"/>
                    </a:cubicBezTo>
                    <a:close/>
                    <a:moveTo>
                      <a:pt x="35" y="19"/>
                    </a:move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lose/>
                    <a:moveTo>
                      <a:pt x="34" y="18"/>
                    </a:moveTo>
                    <a:cubicBezTo>
                      <a:pt x="33" y="18"/>
                      <a:pt x="33" y="18"/>
                      <a:pt x="32" y="17"/>
                    </a:cubicBezTo>
                    <a:cubicBezTo>
                      <a:pt x="32" y="17"/>
                      <a:pt x="32" y="16"/>
                      <a:pt x="32" y="16"/>
                    </a:cubicBezTo>
                    <a:cubicBezTo>
                      <a:pt x="33" y="15"/>
                      <a:pt x="35" y="14"/>
                      <a:pt x="35" y="15"/>
                    </a:cubicBezTo>
                    <a:cubicBezTo>
                      <a:pt x="35" y="16"/>
                      <a:pt x="35" y="17"/>
                      <a:pt x="34" y="18"/>
                    </a:cubicBezTo>
                    <a:close/>
                    <a:moveTo>
                      <a:pt x="35" y="18"/>
                    </a:moveTo>
                    <a:cubicBezTo>
                      <a:pt x="35" y="17"/>
                      <a:pt x="36" y="17"/>
                      <a:pt x="36" y="16"/>
                    </a:cubicBezTo>
                    <a:cubicBezTo>
                      <a:pt x="36" y="17"/>
                      <a:pt x="36" y="17"/>
                      <a:pt x="35" y="18"/>
                    </a:cubicBezTo>
                    <a:close/>
                    <a:moveTo>
                      <a:pt x="36" y="14"/>
                    </a:moveTo>
                    <a:cubicBezTo>
                      <a:pt x="35" y="14"/>
                      <a:pt x="35" y="13"/>
                      <a:pt x="34" y="13"/>
                    </a:cubicBezTo>
                    <a:cubicBezTo>
                      <a:pt x="35" y="13"/>
                      <a:pt x="35" y="13"/>
                      <a:pt x="36" y="13"/>
                    </a:cubicBezTo>
                    <a:cubicBezTo>
                      <a:pt x="36" y="14"/>
                      <a:pt x="36" y="14"/>
                      <a:pt x="36" y="14"/>
                    </a:cubicBezTo>
                    <a:close/>
                    <a:moveTo>
                      <a:pt x="36" y="16"/>
                    </a:move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6"/>
                      <a:pt x="36" y="16"/>
                    </a:cubicBezTo>
                    <a:close/>
                    <a:moveTo>
                      <a:pt x="36" y="18"/>
                    </a:moveTo>
                    <a:cubicBezTo>
                      <a:pt x="36" y="17"/>
                      <a:pt x="36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7" y="18"/>
                      <a:pt x="36" y="18"/>
                    </a:cubicBezTo>
                    <a:close/>
                    <a:moveTo>
                      <a:pt x="37" y="15"/>
                    </a:moveTo>
                    <a:cubicBezTo>
                      <a:pt x="37" y="14"/>
                      <a:pt x="37" y="14"/>
                      <a:pt x="38" y="13"/>
                    </a:cubicBezTo>
                    <a:cubicBezTo>
                      <a:pt x="38" y="13"/>
                      <a:pt x="39" y="13"/>
                      <a:pt x="39" y="13"/>
                    </a:cubicBezTo>
                    <a:cubicBezTo>
                      <a:pt x="39" y="14"/>
                      <a:pt x="40" y="15"/>
                      <a:pt x="39" y="16"/>
                    </a:cubicBezTo>
                    <a:cubicBezTo>
                      <a:pt x="39" y="16"/>
                      <a:pt x="38" y="17"/>
                      <a:pt x="38" y="16"/>
                    </a:cubicBezTo>
                    <a:cubicBezTo>
                      <a:pt x="37" y="16"/>
                      <a:pt x="37" y="15"/>
                      <a:pt x="37" y="15"/>
                    </a:cubicBezTo>
                    <a:close/>
                    <a:moveTo>
                      <a:pt x="40" y="13"/>
                    </a:moveTo>
                    <a:cubicBezTo>
                      <a:pt x="40" y="13"/>
                      <a:pt x="41" y="13"/>
                      <a:pt x="41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3"/>
                      <a:pt x="41" y="15"/>
                      <a:pt x="40" y="13"/>
                    </a:cubicBezTo>
                    <a:close/>
                    <a:moveTo>
                      <a:pt x="43" y="14"/>
                    </a:moveTo>
                    <a:cubicBezTo>
                      <a:pt x="42" y="14"/>
                      <a:pt x="42" y="15"/>
                      <a:pt x="41" y="15"/>
                    </a:cubicBezTo>
                    <a:cubicBezTo>
                      <a:pt x="42" y="15"/>
                      <a:pt x="42" y="14"/>
                      <a:pt x="43" y="14"/>
                    </a:cubicBezTo>
                    <a:close/>
                    <a:moveTo>
                      <a:pt x="41" y="17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lose/>
                    <a:moveTo>
                      <a:pt x="41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20"/>
                    </a:cubicBezTo>
                    <a:close/>
                    <a:moveTo>
                      <a:pt x="40" y="18"/>
                    </a:move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0" y="18"/>
                      <a:pt x="40" y="18"/>
                    </a:cubicBezTo>
                    <a:close/>
                    <a:moveTo>
                      <a:pt x="39" y="18"/>
                    </a:moveTo>
                    <a:cubicBezTo>
                      <a:pt x="39" y="17"/>
                      <a:pt x="39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8"/>
                      <a:pt x="39" y="18"/>
                    </a:cubicBezTo>
                    <a:close/>
                    <a:moveTo>
                      <a:pt x="38" y="18"/>
                    </a:move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7"/>
                      <a:pt x="38" y="18"/>
                    </a:cubicBezTo>
                    <a:close/>
                    <a:moveTo>
                      <a:pt x="38" y="19"/>
                    </a:moveTo>
                    <a:cubicBezTo>
                      <a:pt x="39" y="19"/>
                      <a:pt x="39" y="20"/>
                      <a:pt x="39" y="20"/>
                    </a:cubicBezTo>
                    <a:cubicBezTo>
                      <a:pt x="40" y="21"/>
                      <a:pt x="42" y="22"/>
                      <a:pt x="41" y="24"/>
                    </a:cubicBezTo>
                    <a:cubicBezTo>
                      <a:pt x="40" y="24"/>
                      <a:pt x="39" y="24"/>
                      <a:pt x="38" y="24"/>
                    </a:cubicBezTo>
                    <a:cubicBezTo>
                      <a:pt x="38" y="24"/>
                      <a:pt x="37" y="24"/>
                      <a:pt x="36" y="24"/>
                    </a:cubicBezTo>
                    <a:cubicBezTo>
                      <a:pt x="37" y="22"/>
                      <a:pt x="37" y="21"/>
                      <a:pt x="38" y="19"/>
                    </a:cubicBezTo>
                    <a:close/>
                    <a:moveTo>
                      <a:pt x="37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1"/>
                      <a:pt x="36" y="22"/>
                      <a:pt x="36" y="23"/>
                    </a:cubicBezTo>
                    <a:cubicBezTo>
                      <a:pt x="35" y="22"/>
                      <a:pt x="36" y="21"/>
                      <a:pt x="37" y="20"/>
                    </a:cubicBezTo>
                    <a:close/>
                    <a:moveTo>
                      <a:pt x="39" y="26"/>
                    </a:moveTo>
                    <a:cubicBezTo>
                      <a:pt x="38" y="26"/>
                      <a:pt x="37" y="26"/>
                      <a:pt x="36" y="26"/>
                    </a:cubicBezTo>
                    <a:cubicBezTo>
                      <a:pt x="36" y="25"/>
                      <a:pt x="35" y="25"/>
                      <a:pt x="35" y="25"/>
                    </a:cubicBezTo>
                    <a:cubicBezTo>
                      <a:pt x="36" y="24"/>
                      <a:pt x="37" y="25"/>
                      <a:pt x="38" y="25"/>
                    </a:cubicBezTo>
                    <a:cubicBezTo>
                      <a:pt x="39" y="25"/>
                      <a:pt x="40" y="24"/>
                      <a:pt x="41" y="25"/>
                    </a:cubicBezTo>
                    <a:cubicBezTo>
                      <a:pt x="41" y="25"/>
                      <a:pt x="42" y="24"/>
                      <a:pt x="42" y="25"/>
                    </a:cubicBezTo>
                    <a:cubicBezTo>
                      <a:pt x="42" y="26"/>
                      <a:pt x="40" y="25"/>
                      <a:pt x="39" y="26"/>
                    </a:cubicBezTo>
                    <a:close/>
                    <a:moveTo>
                      <a:pt x="42" y="19"/>
                    </a:move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lose/>
                    <a:moveTo>
                      <a:pt x="42" y="22"/>
                    </a:moveTo>
                    <a:cubicBezTo>
                      <a:pt x="42" y="22"/>
                      <a:pt x="42" y="23"/>
                      <a:pt x="42" y="23"/>
                    </a:cubicBezTo>
                    <a:cubicBezTo>
                      <a:pt x="42" y="23"/>
                      <a:pt x="42" y="22"/>
                      <a:pt x="42" y="22"/>
                    </a:cubicBezTo>
                    <a:close/>
                    <a:moveTo>
                      <a:pt x="43" y="25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5"/>
                    </a:cubicBezTo>
                    <a:close/>
                    <a:moveTo>
                      <a:pt x="45" y="26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4" y="24"/>
                      <a:pt x="43" y="22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3" y="22"/>
                      <a:pt x="44" y="24"/>
                      <a:pt x="45" y="26"/>
                    </a:cubicBezTo>
                    <a:close/>
                    <a:moveTo>
                      <a:pt x="47" y="22"/>
                    </a:moveTo>
                    <a:cubicBezTo>
                      <a:pt x="47" y="22"/>
                      <a:pt x="47" y="22"/>
                      <a:pt x="47" y="22"/>
                    </a:cubicBezTo>
                    <a:cubicBezTo>
                      <a:pt x="46" y="22"/>
                      <a:pt x="45" y="21"/>
                      <a:pt x="44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5" y="20"/>
                      <a:pt x="46" y="21"/>
                      <a:pt x="47" y="22"/>
                    </a:cubicBezTo>
                    <a:close/>
                    <a:moveTo>
                      <a:pt x="46" y="15"/>
                    </a:moveTo>
                    <a:cubicBezTo>
                      <a:pt x="46" y="16"/>
                      <a:pt x="47" y="16"/>
                      <a:pt x="47" y="17"/>
                    </a:cubicBezTo>
                    <a:cubicBezTo>
                      <a:pt x="47" y="18"/>
                      <a:pt x="46" y="19"/>
                      <a:pt x="45" y="19"/>
                    </a:cubicBezTo>
                    <a:cubicBezTo>
                      <a:pt x="44" y="19"/>
                      <a:pt x="44" y="19"/>
                      <a:pt x="43" y="19"/>
                    </a:cubicBezTo>
                    <a:cubicBezTo>
                      <a:pt x="44" y="19"/>
                      <a:pt x="46" y="19"/>
                      <a:pt x="46" y="18"/>
                    </a:cubicBezTo>
                    <a:cubicBezTo>
                      <a:pt x="46" y="15"/>
                      <a:pt x="46" y="15"/>
                      <a:pt x="46" y="15"/>
                    </a:cubicBezTo>
                    <a:close/>
                    <a:moveTo>
                      <a:pt x="45" y="15"/>
                    </a:moveTo>
                    <a:cubicBezTo>
                      <a:pt x="45" y="16"/>
                      <a:pt x="46" y="17"/>
                      <a:pt x="45" y="17"/>
                    </a:cubicBezTo>
                    <a:cubicBezTo>
                      <a:pt x="45" y="18"/>
                      <a:pt x="44" y="18"/>
                      <a:pt x="43" y="18"/>
                    </a:cubicBezTo>
                    <a:cubicBezTo>
                      <a:pt x="43" y="18"/>
                      <a:pt x="42" y="18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17"/>
                      <a:pt x="41" y="16"/>
                      <a:pt x="42" y="16"/>
                    </a:cubicBezTo>
                    <a:cubicBezTo>
                      <a:pt x="42" y="15"/>
                      <a:pt x="44" y="14"/>
                      <a:pt x="45" y="15"/>
                    </a:cubicBezTo>
                    <a:close/>
                    <a:moveTo>
                      <a:pt x="68" y="12"/>
                    </a:moveTo>
                    <a:cubicBezTo>
                      <a:pt x="68" y="12"/>
                      <a:pt x="68" y="13"/>
                      <a:pt x="68" y="13"/>
                    </a:cubicBezTo>
                    <a:cubicBezTo>
                      <a:pt x="68" y="14"/>
                      <a:pt x="67" y="15"/>
                      <a:pt x="67" y="15"/>
                    </a:cubicBezTo>
                    <a:cubicBezTo>
                      <a:pt x="61" y="16"/>
                      <a:pt x="56" y="14"/>
                      <a:pt x="50" y="13"/>
                    </a:cubicBezTo>
                    <a:cubicBezTo>
                      <a:pt x="43" y="12"/>
                      <a:pt x="34" y="11"/>
                      <a:pt x="27" y="13"/>
                    </a:cubicBezTo>
                    <a:cubicBezTo>
                      <a:pt x="23" y="14"/>
                      <a:pt x="20" y="15"/>
                      <a:pt x="16" y="16"/>
                    </a:cubicBezTo>
                    <a:cubicBezTo>
                      <a:pt x="14" y="16"/>
                      <a:pt x="12" y="16"/>
                      <a:pt x="10" y="16"/>
                    </a:cubicBezTo>
                    <a:cubicBezTo>
                      <a:pt x="8" y="15"/>
                      <a:pt x="9" y="13"/>
                      <a:pt x="8" y="11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8" y="7"/>
                      <a:pt x="9" y="7"/>
                      <a:pt x="10" y="7"/>
                    </a:cubicBezTo>
                    <a:cubicBezTo>
                      <a:pt x="14" y="8"/>
                      <a:pt x="17" y="7"/>
                      <a:pt x="21" y="6"/>
                    </a:cubicBezTo>
                    <a:cubicBezTo>
                      <a:pt x="24" y="6"/>
                      <a:pt x="28" y="5"/>
                      <a:pt x="31" y="5"/>
                    </a:cubicBezTo>
                    <a:cubicBezTo>
                      <a:pt x="36" y="5"/>
                      <a:pt x="40" y="4"/>
                      <a:pt x="44" y="5"/>
                    </a:cubicBezTo>
                    <a:cubicBezTo>
                      <a:pt x="45" y="5"/>
                      <a:pt x="46" y="5"/>
                      <a:pt x="47" y="6"/>
                    </a:cubicBezTo>
                    <a:cubicBezTo>
                      <a:pt x="50" y="6"/>
                      <a:pt x="52" y="7"/>
                      <a:pt x="55" y="7"/>
                    </a:cubicBezTo>
                    <a:cubicBezTo>
                      <a:pt x="56" y="7"/>
                      <a:pt x="56" y="7"/>
                      <a:pt x="57" y="7"/>
                    </a:cubicBezTo>
                    <a:cubicBezTo>
                      <a:pt x="61" y="8"/>
                      <a:pt x="65" y="9"/>
                      <a:pt x="69" y="7"/>
                    </a:cubicBezTo>
                    <a:cubicBezTo>
                      <a:pt x="69" y="9"/>
                      <a:pt x="69" y="10"/>
                      <a:pt x="68" y="12"/>
                    </a:cubicBezTo>
                    <a:close/>
                    <a:moveTo>
                      <a:pt x="67" y="6"/>
                    </a:moveTo>
                    <a:cubicBezTo>
                      <a:pt x="67" y="7"/>
                      <a:pt x="66" y="7"/>
                      <a:pt x="66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7"/>
                      <a:pt x="65" y="6"/>
                      <a:pt x="65" y="6"/>
                    </a:cubicBezTo>
                    <a:cubicBezTo>
                      <a:pt x="66" y="6"/>
                      <a:pt x="66" y="6"/>
                      <a:pt x="67" y="6"/>
                    </a:cubicBezTo>
                    <a:close/>
                    <a:moveTo>
                      <a:pt x="67" y="5"/>
                    </a:moveTo>
                    <a:cubicBezTo>
                      <a:pt x="67" y="4"/>
                      <a:pt x="66" y="2"/>
                      <a:pt x="68" y="3"/>
                    </a:cubicBezTo>
                    <a:cubicBezTo>
                      <a:pt x="68" y="4"/>
                      <a:pt x="68" y="4"/>
                      <a:pt x="68" y="5"/>
                    </a:cubicBezTo>
                    <a:cubicBezTo>
                      <a:pt x="67" y="5"/>
                      <a:pt x="67" y="5"/>
                      <a:pt x="67" y="5"/>
                    </a:cubicBezTo>
                    <a:close/>
                    <a:moveTo>
                      <a:pt x="70" y="5"/>
                    </a:moveTo>
                    <a:cubicBezTo>
                      <a:pt x="70" y="5"/>
                      <a:pt x="69" y="6"/>
                      <a:pt x="68" y="6"/>
                    </a:cubicBezTo>
                    <a:cubicBezTo>
                      <a:pt x="68" y="5"/>
                      <a:pt x="69" y="4"/>
                      <a:pt x="69" y="3"/>
                    </a:cubicBezTo>
                    <a:cubicBezTo>
                      <a:pt x="68" y="2"/>
                      <a:pt x="67" y="2"/>
                      <a:pt x="66" y="2"/>
                    </a:cubicBezTo>
                    <a:cubicBezTo>
                      <a:pt x="66" y="2"/>
                      <a:pt x="66" y="3"/>
                      <a:pt x="66" y="3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5" y="5"/>
                      <a:pt x="65" y="4"/>
                      <a:pt x="64" y="3"/>
                    </a:cubicBezTo>
                    <a:cubicBezTo>
                      <a:pt x="64" y="2"/>
                      <a:pt x="65" y="1"/>
                      <a:pt x="66" y="1"/>
                    </a:cubicBezTo>
                    <a:cubicBezTo>
                      <a:pt x="67" y="0"/>
                      <a:pt x="68" y="0"/>
                      <a:pt x="68" y="1"/>
                    </a:cubicBezTo>
                    <a:cubicBezTo>
                      <a:pt x="69" y="1"/>
                      <a:pt x="70" y="1"/>
                      <a:pt x="70" y="2"/>
                    </a:cubicBezTo>
                    <a:cubicBezTo>
                      <a:pt x="71" y="3"/>
                      <a:pt x="70" y="4"/>
                      <a:pt x="70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2639219" y="2806651"/>
              <a:ext cx="3290888" cy="828675"/>
              <a:chOff x="2639219" y="2806651"/>
              <a:chExt cx="3290888" cy="828675"/>
            </a:xfrm>
          </p:grpSpPr>
          <p:sp>
            <p:nvSpPr>
              <p:cNvPr id="235" name="Freeform 196"/>
              <p:cNvSpPr>
                <a:spLocks noEditPoints="1"/>
              </p:cNvSpPr>
              <p:nvPr/>
            </p:nvSpPr>
            <p:spPr bwMode="auto">
              <a:xfrm>
                <a:off x="2639219" y="2806651"/>
                <a:ext cx="247650" cy="227013"/>
              </a:xfrm>
              <a:custGeom>
                <a:avLst/>
                <a:gdLst>
                  <a:gd name="T0" fmla="*/ 13 w 22"/>
                  <a:gd name="T1" fmla="*/ 15 h 20"/>
                  <a:gd name="T2" fmla="*/ 6 w 22"/>
                  <a:gd name="T3" fmla="*/ 15 h 20"/>
                  <a:gd name="T4" fmla="*/ 5 w 22"/>
                  <a:gd name="T5" fmla="*/ 17 h 20"/>
                  <a:gd name="T6" fmla="*/ 4 w 22"/>
                  <a:gd name="T7" fmla="*/ 18 h 20"/>
                  <a:gd name="T8" fmla="*/ 5 w 22"/>
                  <a:gd name="T9" fmla="*/ 19 h 20"/>
                  <a:gd name="T10" fmla="*/ 7 w 22"/>
                  <a:gd name="T11" fmla="*/ 20 h 20"/>
                  <a:gd name="T12" fmla="*/ 7 w 22"/>
                  <a:gd name="T13" fmla="*/ 20 h 20"/>
                  <a:gd name="T14" fmla="*/ 0 w 22"/>
                  <a:gd name="T15" fmla="*/ 20 h 20"/>
                  <a:gd name="T16" fmla="*/ 0 w 22"/>
                  <a:gd name="T17" fmla="*/ 20 h 20"/>
                  <a:gd name="T18" fmla="*/ 2 w 22"/>
                  <a:gd name="T19" fmla="*/ 19 h 20"/>
                  <a:gd name="T20" fmla="*/ 4 w 22"/>
                  <a:gd name="T21" fmla="*/ 16 h 20"/>
                  <a:gd name="T22" fmla="*/ 11 w 22"/>
                  <a:gd name="T23" fmla="*/ 0 h 20"/>
                  <a:gd name="T24" fmla="*/ 11 w 22"/>
                  <a:gd name="T25" fmla="*/ 0 h 20"/>
                  <a:gd name="T26" fmla="*/ 19 w 22"/>
                  <a:gd name="T27" fmla="*/ 16 h 20"/>
                  <a:gd name="T28" fmla="*/ 21 w 22"/>
                  <a:gd name="T29" fmla="*/ 19 h 20"/>
                  <a:gd name="T30" fmla="*/ 22 w 22"/>
                  <a:gd name="T31" fmla="*/ 20 h 20"/>
                  <a:gd name="T32" fmla="*/ 22 w 22"/>
                  <a:gd name="T33" fmla="*/ 20 h 20"/>
                  <a:gd name="T34" fmla="*/ 12 w 22"/>
                  <a:gd name="T35" fmla="*/ 20 h 20"/>
                  <a:gd name="T36" fmla="*/ 12 w 22"/>
                  <a:gd name="T37" fmla="*/ 20 h 20"/>
                  <a:gd name="T38" fmla="*/ 13 w 22"/>
                  <a:gd name="T39" fmla="*/ 20 h 20"/>
                  <a:gd name="T40" fmla="*/ 14 w 22"/>
                  <a:gd name="T41" fmla="*/ 19 h 20"/>
                  <a:gd name="T42" fmla="*/ 15 w 22"/>
                  <a:gd name="T43" fmla="*/ 19 h 20"/>
                  <a:gd name="T44" fmla="*/ 14 w 22"/>
                  <a:gd name="T45" fmla="*/ 18 h 20"/>
                  <a:gd name="T46" fmla="*/ 14 w 22"/>
                  <a:gd name="T47" fmla="*/ 17 h 20"/>
                  <a:gd name="T48" fmla="*/ 13 w 22"/>
                  <a:gd name="T49" fmla="*/ 15 h 20"/>
                  <a:gd name="T50" fmla="*/ 12 w 22"/>
                  <a:gd name="T51" fmla="*/ 13 h 20"/>
                  <a:gd name="T52" fmla="*/ 9 w 22"/>
                  <a:gd name="T53" fmla="*/ 6 h 20"/>
                  <a:gd name="T54" fmla="*/ 6 w 22"/>
                  <a:gd name="T55" fmla="*/ 13 h 20"/>
                  <a:gd name="T56" fmla="*/ 12 w 22"/>
                  <a:gd name="T5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" h="20">
                    <a:moveTo>
                      <a:pt x="13" y="15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4" y="18"/>
                      <a:pt x="4" y="18"/>
                    </a:cubicBezTo>
                    <a:cubicBezTo>
                      <a:pt x="4" y="19"/>
                      <a:pt x="5" y="19"/>
                      <a:pt x="5" y="19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2" y="19"/>
                      <a:pt x="2" y="19"/>
                    </a:cubicBezTo>
                    <a:cubicBezTo>
                      <a:pt x="3" y="18"/>
                      <a:pt x="3" y="17"/>
                      <a:pt x="4" y="1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0" y="18"/>
                      <a:pt x="20" y="19"/>
                      <a:pt x="21" y="19"/>
                    </a:cubicBezTo>
                    <a:cubicBezTo>
                      <a:pt x="21" y="20"/>
                      <a:pt x="21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4" y="20"/>
                      <a:pt x="14" y="19"/>
                    </a:cubicBezTo>
                    <a:cubicBezTo>
                      <a:pt x="14" y="19"/>
                      <a:pt x="15" y="19"/>
                      <a:pt x="15" y="19"/>
                    </a:cubicBezTo>
                    <a:cubicBezTo>
                      <a:pt x="15" y="19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7"/>
                    </a:cubicBezTo>
                    <a:cubicBezTo>
                      <a:pt x="13" y="15"/>
                      <a:pt x="13" y="15"/>
                      <a:pt x="13" y="15"/>
                    </a:cubicBezTo>
                    <a:close/>
                    <a:moveTo>
                      <a:pt x="12" y="13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12" y="13"/>
                      <a:pt x="12" y="13"/>
                      <a:pt x="12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6" name="Freeform 197"/>
              <p:cNvSpPr>
                <a:spLocks/>
              </p:cNvSpPr>
              <p:nvPr/>
            </p:nvSpPr>
            <p:spPr bwMode="auto">
              <a:xfrm>
                <a:off x="2875756" y="2874913"/>
                <a:ext cx="168275" cy="169863"/>
              </a:xfrm>
              <a:custGeom>
                <a:avLst/>
                <a:gdLst>
                  <a:gd name="T0" fmla="*/ 13 w 15"/>
                  <a:gd name="T1" fmla="*/ 0 h 15"/>
                  <a:gd name="T2" fmla="*/ 13 w 15"/>
                  <a:gd name="T3" fmla="*/ 11 h 15"/>
                  <a:gd name="T4" fmla="*/ 14 w 15"/>
                  <a:gd name="T5" fmla="*/ 13 h 15"/>
                  <a:gd name="T6" fmla="*/ 15 w 15"/>
                  <a:gd name="T7" fmla="*/ 14 h 15"/>
                  <a:gd name="T8" fmla="*/ 15 w 15"/>
                  <a:gd name="T9" fmla="*/ 14 h 15"/>
                  <a:gd name="T10" fmla="*/ 9 w 15"/>
                  <a:gd name="T11" fmla="*/ 14 h 15"/>
                  <a:gd name="T12" fmla="*/ 9 w 15"/>
                  <a:gd name="T13" fmla="*/ 12 h 15"/>
                  <a:gd name="T14" fmla="*/ 7 w 15"/>
                  <a:gd name="T15" fmla="*/ 14 h 15"/>
                  <a:gd name="T16" fmla="*/ 5 w 15"/>
                  <a:gd name="T17" fmla="*/ 15 h 15"/>
                  <a:gd name="T18" fmla="*/ 3 w 15"/>
                  <a:gd name="T19" fmla="*/ 14 h 15"/>
                  <a:gd name="T20" fmla="*/ 2 w 15"/>
                  <a:gd name="T21" fmla="*/ 12 h 15"/>
                  <a:gd name="T22" fmla="*/ 1 w 15"/>
                  <a:gd name="T23" fmla="*/ 9 h 15"/>
                  <a:gd name="T24" fmla="*/ 1 w 15"/>
                  <a:gd name="T25" fmla="*/ 3 h 15"/>
                  <a:gd name="T26" fmla="*/ 1 w 15"/>
                  <a:gd name="T27" fmla="*/ 1 h 15"/>
                  <a:gd name="T28" fmla="*/ 0 w 15"/>
                  <a:gd name="T29" fmla="*/ 1 h 15"/>
                  <a:gd name="T30" fmla="*/ 0 w 15"/>
                  <a:gd name="T31" fmla="*/ 0 h 15"/>
                  <a:gd name="T32" fmla="*/ 6 w 15"/>
                  <a:gd name="T33" fmla="*/ 0 h 15"/>
                  <a:gd name="T34" fmla="*/ 6 w 15"/>
                  <a:gd name="T35" fmla="*/ 10 h 15"/>
                  <a:gd name="T36" fmla="*/ 6 w 15"/>
                  <a:gd name="T37" fmla="*/ 12 h 15"/>
                  <a:gd name="T38" fmla="*/ 6 w 15"/>
                  <a:gd name="T39" fmla="*/ 13 h 15"/>
                  <a:gd name="T40" fmla="*/ 7 w 15"/>
                  <a:gd name="T41" fmla="*/ 13 h 15"/>
                  <a:gd name="T42" fmla="*/ 8 w 15"/>
                  <a:gd name="T43" fmla="*/ 12 h 15"/>
                  <a:gd name="T44" fmla="*/ 9 w 15"/>
                  <a:gd name="T45" fmla="*/ 11 h 15"/>
                  <a:gd name="T46" fmla="*/ 9 w 15"/>
                  <a:gd name="T47" fmla="*/ 3 h 15"/>
                  <a:gd name="T48" fmla="*/ 9 w 15"/>
                  <a:gd name="T49" fmla="*/ 1 h 15"/>
                  <a:gd name="T50" fmla="*/ 8 w 15"/>
                  <a:gd name="T51" fmla="*/ 1 h 15"/>
                  <a:gd name="T52" fmla="*/ 8 w 15"/>
                  <a:gd name="T53" fmla="*/ 0 h 15"/>
                  <a:gd name="T54" fmla="*/ 13 w 15"/>
                  <a:gd name="T5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" h="15">
                    <a:moveTo>
                      <a:pt x="13" y="0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4" y="15"/>
                      <a:pt x="3" y="15"/>
                      <a:pt x="3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1" y="12"/>
                      <a:pt x="1" y="11"/>
                      <a:pt x="1" y="9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3"/>
                    </a:cubicBezTo>
                    <a:cubicBezTo>
                      <a:pt x="6" y="13"/>
                      <a:pt x="7" y="13"/>
                      <a:pt x="7" y="13"/>
                    </a:cubicBezTo>
                    <a:cubicBezTo>
                      <a:pt x="7" y="13"/>
                      <a:pt x="8" y="13"/>
                      <a:pt x="8" y="12"/>
                    </a:cubicBezTo>
                    <a:cubicBezTo>
                      <a:pt x="8" y="12"/>
                      <a:pt x="9" y="12"/>
                      <a:pt x="9" y="11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7" name="Freeform 198"/>
              <p:cNvSpPr>
                <a:spLocks/>
              </p:cNvSpPr>
              <p:nvPr/>
            </p:nvSpPr>
            <p:spPr bwMode="auto">
              <a:xfrm>
                <a:off x="3055144" y="2874913"/>
                <a:ext cx="112713" cy="169863"/>
              </a:xfrm>
              <a:custGeom>
                <a:avLst/>
                <a:gdLst>
                  <a:gd name="T0" fmla="*/ 9 w 10"/>
                  <a:gd name="T1" fmla="*/ 0 h 15"/>
                  <a:gd name="T2" fmla="*/ 9 w 10"/>
                  <a:gd name="T3" fmla="*/ 5 h 15"/>
                  <a:gd name="T4" fmla="*/ 9 w 10"/>
                  <a:gd name="T5" fmla="*/ 5 h 15"/>
                  <a:gd name="T6" fmla="*/ 7 w 10"/>
                  <a:gd name="T7" fmla="*/ 2 h 15"/>
                  <a:gd name="T8" fmla="*/ 5 w 10"/>
                  <a:gd name="T9" fmla="*/ 1 h 15"/>
                  <a:gd name="T10" fmla="*/ 4 w 10"/>
                  <a:gd name="T11" fmla="*/ 1 h 15"/>
                  <a:gd name="T12" fmla="*/ 3 w 10"/>
                  <a:gd name="T13" fmla="*/ 2 h 15"/>
                  <a:gd name="T14" fmla="*/ 3 w 10"/>
                  <a:gd name="T15" fmla="*/ 3 h 15"/>
                  <a:gd name="T16" fmla="*/ 6 w 10"/>
                  <a:gd name="T17" fmla="*/ 5 h 15"/>
                  <a:gd name="T18" fmla="*/ 9 w 10"/>
                  <a:gd name="T19" fmla="*/ 8 h 15"/>
                  <a:gd name="T20" fmla="*/ 10 w 10"/>
                  <a:gd name="T21" fmla="*/ 10 h 15"/>
                  <a:gd name="T22" fmla="*/ 9 w 10"/>
                  <a:gd name="T23" fmla="*/ 12 h 15"/>
                  <a:gd name="T24" fmla="*/ 8 w 10"/>
                  <a:gd name="T25" fmla="*/ 14 h 15"/>
                  <a:gd name="T26" fmla="*/ 5 w 10"/>
                  <a:gd name="T27" fmla="*/ 15 h 15"/>
                  <a:gd name="T28" fmla="*/ 3 w 10"/>
                  <a:gd name="T29" fmla="*/ 14 h 15"/>
                  <a:gd name="T30" fmla="*/ 2 w 10"/>
                  <a:gd name="T31" fmla="*/ 14 h 15"/>
                  <a:gd name="T32" fmla="*/ 1 w 10"/>
                  <a:gd name="T33" fmla="*/ 15 h 15"/>
                  <a:gd name="T34" fmla="*/ 1 w 10"/>
                  <a:gd name="T35" fmla="*/ 15 h 15"/>
                  <a:gd name="T36" fmla="*/ 0 w 10"/>
                  <a:gd name="T37" fmla="*/ 10 h 15"/>
                  <a:gd name="T38" fmla="*/ 1 w 10"/>
                  <a:gd name="T39" fmla="*/ 10 h 15"/>
                  <a:gd name="T40" fmla="*/ 3 w 10"/>
                  <a:gd name="T41" fmla="*/ 13 h 15"/>
                  <a:gd name="T42" fmla="*/ 5 w 10"/>
                  <a:gd name="T43" fmla="*/ 14 h 15"/>
                  <a:gd name="T44" fmla="*/ 6 w 10"/>
                  <a:gd name="T45" fmla="*/ 13 h 15"/>
                  <a:gd name="T46" fmla="*/ 7 w 10"/>
                  <a:gd name="T47" fmla="*/ 12 h 15"/>
                  <a:gd name="T48" fmla="*/ 6 w 10"/>
                  <a:gd name="T49" fmla="*/ 11 h 15"/>
                  <a:gd name="T50" fmla="*/ 4 w 10"/>
                  <a:gd name="T51" fmla="*/ 9 h 15"/>
                  <a:gd name="T52" fmla="*/ 1 w 10"/>
                  <a:gd name="T53" fmla="*/ 7 h 15"/>
                  <a:gd name="T54" fmla="*/ 0 w 10"/>
                  <a:gd name="T55" fmla="*/ 4 h 15"/>
                  <a:gd name="T56" fmla="*/ 1 w 10"/>
                  <a:gd name="T57" fmla="*/ 1 h 15"/>
                  <a:gd name="T58" fmla="*/ 4 w 10"/>
                  <a:gd name="T59" fmla="*/ 0 h 15"/>
                  <a:gd name="T60" fmla="*/ 7 w 10"/>
                  <a:gd name="T61" fmla="*/ 0 h 15"/>
                  <a:gd name="T62" fmla="*/ 7 w 10"/>
                  <a:gd name="T63" fmla="*/ 1 h 15"/>
                  <a:gd name="T64" fmla="*/ 8 w 10"/>
                  <a:gd name="T65" fmla="*/ 1 h 15"/>
                  <a:gd name="T66" fmla="*/ 8 w 10"/>
                  <a:gd name="T67" fmla="*/ 0 h 15"/>
                  <a:gd name="T68" fmla="*/ 9 w 10"/>
                  <a:gd name="T6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15">
                    <a:moveTo>
                      <a:pt x="9" y="0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5" y="4"/>
                      <a:pt x="6" y="5"/>
                    </a:cubicBezTo>
                    <a:cubicBezTo>
                      <a:pt x="8" y="6"/>
                      <a:pt x="9" y="7"/>
                      <a:pt x="9" y="8"/>
                    </a:cubicBezTo>
                    <a:cubicBezTo>
                      <a:pt x="10" y="9"/>
                      <a:pt x="10" y="9"/>
                      <a:pt x="10" y="10"/>
                    </a:cubicBezTo>
                    <a:cubicBezTo>
                      <a:pt x="10" y="11"/>
                      <a:pt x="10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5" y="15"/>
                      <a:pt x="4" y="15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2" y="12"/>
                      <a:pt x="3" y="13"/>
                    </a:cubicBezTo>
                    <a:cubicBezTo>
                      <a:pt x="3" y="13"/>
                      <a:pt x="4" y="14"/>
                      <a:pt x="5" y="14"/>
                    </a:cubicBezTo>
                    <a:cubicBezTo>
                      <a:pt x="5" y="14"/>
                      <a:pt x="6" y="14"/>
                      <a:pt x="6" y="13"/>
                    </a:cubicBezTo>
                    <a:cubicBezTo>
                      <a:pt x="6" y="13"/>
                      <a:pt x="7" y="13"/>
                      <a:pt x="7" y="12"/>
                    </a:cubicBezTo>
                    <a:cubicBezTo>
                      <a:pt x="7" y="12"/>
                      <a:pt x="6" y="11"/>
                      <a:pt x="6" y="11"/>
                    </a:cubicBezTo>
                    <a:cubicBezTo>
                      <a:pt x="6" y="11"/>
                      <a:pt x="5" y="10"/>
                      <a:pt x="4" y="9"/>
                    </a:cubicBezTo>
                    <a:cubicBezTo>
                      <a:pt x="3" y="8"/>
                      <a:pt x="2" y="7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8" name="Freeform 199"/>
              <p:cNvSpPr>
                <a:spLocks/>
              </p:cNvSpPr>
              <p:nvPr/>
            </p:nvSpPr>
            <p:spPr bwMode="auto">
              <a:xfrm>
                <a:off x="3167856" y="2817763"/>
                <a:ext cx="112713" cy="227013"/>
              </a:xfrm>
              <a:custGeom>
                <a:avLst/>
                <a:gdLst>
                  <a:gd name="T0" fmla="*/ 6 w 10"/>
                  <a:gd name="T1" fmla="*/ 0 h 20"/>
                  <a:gd name="T2" fmla="*/ 6 w 10"/>
                  <a:gd name="T3" fmla="*/ 5 h 20"/>
                  <a:gd name="T4" fmla="*/ 10 w 10"/>
                  <a:gd name="T5" fmla="*/ 5 h 20"/>
                  <a:gd name="T6" fmla="*/ 10 w 10"/>
                  <a:gd name="T7" fmla="*/ 7 h 20"/>
                  <a:gd name="T8" fmla="*/ 6 w 10"/>
                  <a:gd name="T9" fmla="*/ 7 h 20"/>
                  <a:gd name="T10" fmla="*/ 6 w 10"/>
                  <a:gd name="T11" fmla="*/ 15 h 20"/>
                  <a:gd name="T12" fmla="*/ 6 w 10"/>
                  <a:gd name="T13" fmla="*/ 17 h 20"/>
                  <a:gd name="T14" fmla="*/ 7 w 10"/>
                  <a:gd name="T15" fmla="*/ 18 h 20"/>
                  <a:gd name="T16" fmla="*/ 7 w 10"/>
                  <a:gd name="T17" fmla="*/ 18 h 20"/>
                  <a:gd name="T18" fmla="*/ 9 w 10"/>
                  <a:gd name="T19" fmla="*/ 16 h 20"/>
                  <a:gd name="T20" fmla="*/ 10 w 10"/>
                  <a:gd name="T21" fmla="*/ 17 h 20"/>
                  <a:gd name="T22" fmla="*/ 6 w 10"/>
                  <a:gd name="T23" fmla="*/ 20 h 20"/>
                  <a:gd name="T24" fmla="*/ 3 w 10"/>
                  <a:gd name="T25" fmla="*/ 19 h 20"/>
                  <a:gd name="T26" fmla="*/ 2 w 10"/>
                  <a:gd name="T27" fmla="*/ 17 h 20"/>
                  <a:gd name="T28" fmla="*/ 2 w 10"/>
                  <a:gd name="T29" fmla="*/ 14 h 20"/>
                  <a:gd name="T30" fmla="*/ 2 w 10"/>
                  <a:gd name="T31" fmla="*/ 7 h 20"/>
                  <a:gd name="T32" fmla="*/ 0 w 10"/>
                  <a:gd name="T33" fmla="*/ 7 h 20"/>
                  <a:gd name="T34" fmla="*/ 0 w 10"/>
                  <a:gd name="T35" fmla="*/ 6 h 20"/>
                  <a:gd name="T36" fmla="*/ 3 w 10"/>
                  <a:gd name="T37" fmla="*/ 3 h 20"/>
                  <a:gd name="T38" fmla="*/ 6 w 10"/>
                  <a:gd name="T39" fmla="*/ 0 h 20"/>
                  <a:gd name="T40" fmla="*/ 6 w 10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6" y="17"/>
                      <a:pt x="7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9" y="17"/>
                      <a:pt x="9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9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9"/>
                    </a:cubicBezTo>
                    <a:cubicBezTo>
                      <a:pt x="3" y="18"/>
                      <a:pt x="2" y="18"/>
                      <a:pt x="2" y="17"/>
                    </a:cubicBezTo>
                    <a:cubicBezTo>
                      <a:pt x="2" y="17"/>
                      <a:pt x="2" y="16"/>
                      <a:pt x="2" y="1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3" y="4"/>
                      <a:pt x="3" y="3"/>
                    </a:cubicBezTo>
                    <a:cubicBezTo>
                      <a:pt x="4" y="2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9" name="Freeform 200"/>
              <p:cNvSpPr>
                <a:spLocks/>
              </p:cNvSpPr>
              <p:nvPr/>
            </p:nvSpPr>
            <p:spPr bwMode="auto">
              <a:xfrm>
                <a:off x="3291681" y="2874913"/>
                <a:ext cx="136525" cy="158750"/>
              </a:xfrm>
              <a:custGeom>
                <a:avLst/>
                <a:gdLst>
                  <a:gd name="T0" fmla="*/ 5 w 12"/>
                  <a:gd name="T1" fmla="*/ 0 h 14"/>
                  <a:gd name="T2" fmla="*/ 5 w 12"/>
                  <a:gd name="T3" fmla="*/ 3 h 14"/>
                  <a:gd name="T4" fmla="*/ 8 w 12"/>
                  <a:gd name="T5" fmla="*/ 1 h 14"/>
                  <a:gd name="T6" fmla="*/ 10 w 12"/>
                  <a:gd name="T7" fmla="*/ 0 h 14"/>
                  <a:gd name="T8" fmla="*/ 11 w 12"/>
                  <a:gd name="T9" fmla="*/ 0 h 14"/>
                  <a:gd name="T10" fmla="*/ 12 w 12"/>
                  <a:gd name="T11" fmla="*/ 2 h 14"/>
                  <a:gd name="T12" fmla="*/ 11 w 12"/>
                  <a:gd name="T13" fmla="*/ 3 h 14"/>
                  <a:gd name="T14" fmla="*/ 10 w 12"/>
                  <a:gd name="T15" fmla="*/ 4 h 14"/>
                  <a:gd name="T16" fmla="*/ 9 w 12"/>
                  <a:gd name="T17" fmla="*/ 3 h 14"/>
                  <a:gd name="T18" fmla="*/ 8 w 12"/>
                  <a:gd name="T19" fmla="*/ 3 h 14"/>
                  <a:gd name="T20" fmla="*/ 8 w 12"/>
                  <a:gd name="T21" fmla="*/ 3 h 14"/>
                  <a:gd name="T22" fmla="*/ 7 w 12"/>
                  <a:gd name="T23" fmla="*/ 3 h 14"/>
                  <a:gd name="T24" fmla="*/ 6 w 12"/>
                  <a:gd name="T25" fmla="*/ 5 h 14"/>
                  <a:gd name="T26" fmla="*/ 5 w 12"/>
                  <a:gd name="T27" fmla="*/ 8 h 14"/>
                  <a:gd name="T28" fmla="*/ 5 w 12"/>
                  <a:gd name="T29" fmla="*/ 11 h 14"/>
                  <a:gd name="T30" fmla="*/ 5 w 12"/>
                  <a:gd name="T31" fmla="*/ 12 h 14"/>
                  <a:gd name="T32" fmla="*/ 6 w 12"/>
                  <a:gd name="T33" fmla="*/ 13 h 14"/>
                  <a:gd name="T34" fmla="*/ 6 w 12"/>
                  <a:gd name="T35" fmla="*/ 14 h 14"/>
                  <a:gd name="T36" fmla="*/ 7 w 12"/>
                  <a:gd name="T37" fmla="*/ 14 h 14"/>
                  <a:gd name="T38" fmla="*/ 7 w 12"/>
                  <a:gd name="T39" fmla="*/ 14 h 14"/>
                  <a:gd name="T40" fmla="*/ 0 w 12"/>
                  <a:gd name="T41" fmla="*/ 14 h 14"/>
                  <a:gd name="T42" fmla="*/ 0 w 12"/>
                  <a:gd name="T43" fmla="*/ 14 h 14"/>
                  <a:gd name="T44" fmla="*/ 1 w 12"/>
                  <a:gd name="T45" fmla="*/ 13 h 14"/>
                  <a:gd name="T46" fmla="*/ 1 w 12"/>
                  <a:gd name="T47" fmla="*/ 11 h 14"/>
                  <a:gd name="T48" fmla="*/ 1 w 12"/>
                  <a:gd name="T49" fmla="*/ 3 h 14"/>
                  <a:gd name="T50" fmla="*/ 1 w 12"/>
                  <a:gd name="T51" fmla="*/ 2 h 14"/>
                  <a:gd name="T52" fmla="*/ 1 w 12"/>
                  <a:gd name="T53" fmla="*/ 1 h 14"/>
                  <a:gd name="T54" fmla="*/ 0 w 12"/>
                  <a:gd name="T55" fmla="*/ 1 h 14"/>
                  <a:gd name="T56" fmla="*/ 0 w 12"/>
                  <a:gd name="T57" fmla="*/ 0 h 14"/>
                  <a:gd name="T58" fmla="*/ 5 w 12"/>
                  <a:gd name="T5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7" y="1"/>
                      <a:pt x="8" y="1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4"/>
                      <a:pt x="9" y="4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6" y="5"/>
                    </a:cubicBezTo>
                    <a:cubicBezTo>
                      <a:pt x="6" y="6"/>
                      <a:pt x="5" y="7"/>
                      <a:pt x="5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4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3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0" name="Freeform 201"/>
              <p:cNvSpPr>
                <a:spLocks noEditPoints="1"/>
              </p:cNvSpPr>
              <p:nvPr/>
            </p:nvSpPr>
            <p:spPr bwMode="auto">
              <a:xfrm>
                <a:off x="3428206" y="2874913"/>
                <a:ext cx="157163" cy="169863"/>
              </a:xfrm>
              <a:custGeom>
                <a:avLst/>
                <a:gdLst>
                  <a:gd name="T0" fmla="*/ 8 w 14"/>
                  <a:gd name="T1" fmla="*/ 12 h 15"/>
                  <a:gd name="T2" fmla="*/ 3 w 14"/>
                  <a:gd name="T3" fmla="*/ 15 h 15"/>
                  <a:gd name="T4" fmla="*/ 1 w 14"/>
                  <a:gd name="T5" fmla="*/ 14 h 15"/>
                  <a:gd name="T6" fmla="*/ 0 w 14"/>
                  <a:gd name="T7" fmla="*/ 12 h 15"/>
                  <a:gd name="T8" fmla="*/ 2 w 14"/>
                  <a:gd name="T9" fmla="*/ 9 h 15"/>
                  <a:gd name="T10" fmla="*/ 8 w 14"/>
                  <a:gd name="T11" fmla="*/ 5 h 15"/>
                  <a:gd name="T12" fmla="*/ 8 w 14"/>
                  <a:gd name="T13" fmla="*/ 4 h 15"/>
                  <a:gd name="T14" fmla="*/ 7 w 14"/>
                  <a:gd name="T15" fmla="*/ 2 h 15"/>
                  <a:gd name="T16" fmla="*/ 7 w 14"/>
                  <a:gd name="T17" fmla="*/ 1 h 15"/>
                  <a:gd name="T18" fmla="*/ 6 w 14"/>
                  <a:gd name="T19" fmla="*/ 1 h 15"/>
                  <a:gd name="T20" fmla="*/ 4 w 14"/>
                  <a:gd name="T21" fmla="*/ 1 h 15"/>
                  <a:gd name="T22" fmla="*/ 4 w 14"/>
                  <a:gd name="T23" fmla="*/ 2 h 15"/>
                  <a:gd name="T24" fmla="*/ 4 w 14"/>
                  <a:gd name="T25" fmla="*/ 3 h 15"/>
                  <a:gd name="T26" fmla="*/ 5 w 14"/>
                  <a:gd name="T27" fmla="*/ 4 h 15"/>
                  <a:gd name="T28" fmla="*/ 4 w 14"/>
                  <a:gd name="T29" fmla="*/ 5 h 15"/>
                  <a:gd name="T30" fmla="*/ 3 w 14"/>
                  <a:gd name="T31" fmla="*/ 6 h 15"/>
                  <a:gd name="T32" fmla="*/ 1 w 14"/>
                  <a:gd name="T33" fmla="*/ 5 h 15"/>
                  <a:gd name="T34" fmla="*/ 0 w 14"/>
                  <a:gd name="T35" fmla="*/ 4 h 15"/>
                  <a:gd name="T36" fmla="*/ 1 w 14"/>
                  <a:gd name="T37" fmla="*/ 2 h 15"/>
                  <a:gd name="T38" fmla="*/ 4 w 14"/>
                  <a:gd name="T39" fmla="*/ 0 h 15"/>
                  <a:gd name="T40" fmla="*/ 7 w 14"/>
                  <a:gd name="T41" fmla="*/ 0 h 15"/>
                  <a:gd name="T42" fmla="*/ 10 w 14"/>
                  <a:gd name="T43" fmla="*/ 1 h 15"/>
                  <a:gd name="T44" fmla="*/ 12 w 14"/>
                  <a:gd name="T45" fmla="*/ 3 h 15"/>
                  <a:gd name="T46" fmla="*/ 12 w 14"/>
                  <a:gd name="T47" fmla="*/ 5 h 15"/>
                  <a:gd name="T48" fmla="*/ 12 w 14"/>
                  <a:gd name="T49" fmla="*/ 11 h 15"/>
                  <a:gd name="T50" fmla="*/ 12 w 14"/>
                  <a:gd name="T51" fmla="*/ 12 h 15"/>
                  <a:gd name="T52" fmla="*/ 12 w 14"/>
                  <a:gd name="T53" fmla="*/ 13 h 15"/>
                  <a:gd name="T54" fmla="*/ 12 w 14"/>
                  <a:gd name="T55" fmla="*/ 13 h 15"/>
                  <a:gd name="T56" fmla="*/ 13 w 14"/>
                  <a:gd name="T57" fmla="*/ 12 h 15"/>
                  <a:gd name="T58" fmla="*/ 14 w 14"/>
                  <a:gd name="T59" fmla="*/ 12 h 15"/>
                  <a:gd name="T60" fmla="*/ 12 w 14"/>
                  <a:gd name="T61" fmla="*/ 14 h 15"/>
                  <a:gd name="T62" fmla="*/ 10 w 14"/>
                  <a:gd name="T63" fmla="*/ 15 h 15"/>
                  <a:gd name="T64" fmla="*/ 8 w 14"/>
                  <a:gd name="T65" fmla="*/ 14 h 15"/>
                  <a:gd name="T66" fmla="*/ 8 w 14"/>
                  <a:gd name="T67" fmla="*/ 12 h 15"/>
                  <a:gd name="T68" fmla="*/ 8 w 14"/>
                  <a:gd name="T69" fmla="*/ 11 h 15"/>
                  <a:gd name="T70" fmla="*/ 8 w 14"/>
                  <a:gd name="T71" fmla="*/ 6 h 15"/>
                  <a:gd name="T72" fmla="*/ 5 w 14"/>
                  <a:gd name="T73" fmla="*/ 9 h 15"/>
                  <a:gd name="T74" fmla="*/ 4 w 14"/>
                  <a:gd name="T75" fmla="*/ 10 h 15"/>
                  <a:gd name="T76" fmla="*/ 5 w 14"/>
                  <a:gd name="T77" fmla="*/ 12 h 15"/>
                  <a:gd name="T78" fmla="*/ 6 w 14"/>
                  <a:gd name="T79" fmla="*/ 12 h 15"/>
                  <a:gd name="T80" fmla="*/ 8 w 14"/>
                  <a:gd name="T8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" h="15">
                    <a:moveTo>
                      <a:pt x="8" y="12"/>
                    </a:moveTo>
                    <a:cubicBezTo>
                      <a:pt x="6" y="14"/>
                      <a:pt x="4" y="15"/>
                      <a:pt x="3" y="15"/>
                    </a:cubicBezTo>
                    <a:cubicBezTo>
                      <a:pt x="2" y="15"/>
                      <a:pt x="1" y="14"/>
                      <a:pt x="1" y="14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2" y="8"/>
                      <a:pt x="4" y="7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1" y="2"/>
                      <a:pt x="12" y="3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3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3"/>
                      <a:pt x="13" y="14"/>
                      <a:pt x="12" y="14"/>
                    </a:cubicBezTo>
                    <a:cubicBezTo>
                      <a:pt x="12" y="14"/>
                      <a:pt x="11" y="15"/>
                      <a:pt x="10" y="15"/>
                    </a:cubicBezTo>
                    <a:cubicBezTo>
                      <a:pt x="9" y="15"/>
                      <a:pt x="9" y="14"/>
                      <a:pt x="8" y="14"/>
                    </a:cubicBezTo>
                    <a:cubicBezTo>
                      <a:pt x="8" y="14"/>
                      <a:pt x="8" y="13"/>
                      <a:pt x="8" y="12"/>
                    </a:cubicBezTo>
                    <a:close/>
                    <a:moveTo>
                      <a:pt x="8" y="11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6" y="7"/>
                      <a:pt x="5" y="8"/>
                      <a:pt x="5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4" y="11"/>
                      <a:pt x="4" y="11"/>
                      <a:pt x="5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6" y="12"/>
                      <a:pt x="7" y="12"/>
                      <a:pt x="8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1" name="Freeform 202"/>
              <p:cNvSpPr>
                <a:spLocks/>
              </p:cNvSpPr>
              <p:nvPr/>
            </p:nvSpPr>
            <p:spPr bwMode="auto">
              <a:xfrm>
                <a:off x="3585369" y="2806651"/>
                <a:ext cx="79375" cy="227013"/>
              </a:xfrm>
              <a:custGeom>
                <a:avLst/>
                <a:gdLst>
                  <a:gd name="T0" fmla="*/ 6 w 7"/>
                  <a:gd name="T1" fmla="*/ 0 h 20"/>
                  <a:gd name="T2" fmla="*/ 6 w 7"/>
                  <a:gd name="T3" fmla="*/ 17 h 20"/>
                  <a:gd name="T4" fmla="*/ 6 w 7"/>
                  <a:gd name="T5" fmla="*/ 19 h 20"/>
                  <a:gd name="T6" fmla="*/ 7 w 7"/>
                  <a:gd name="T7" fmla="*/ 20 h 20"/>
                  <a:gd name="T8" fmla="*/ 7 w 7"/>
                  <a:gd name="T9" fmla="*/ 20 h 20"/>
                  <a:gd name="T10" fmla="*/ 0 w 7"/>
                  <a:gd name="T11" fmla="*/ 20 h 20"/>
                  <a:gd name="T12" fmla="*/ 0 w 7"/>
                  <a:gd name="T13" fmla="*/ 20 h 20"/>
                  <a:gd name="T14" fmla="*/ 1 w 7"/>
                  <a:gd name="T15" fmla="*/ 19 h 20"/>
                  <a:gd name="T16" fmla="*/ 2 w 7"/>
                  <a:gd name="T17" fmla="*/ 17 h 20"/>
                  <a:gd name="T18" fmla="*/ 2 w 7"/>
                  <a:gd name="T19" fmla="*/ 3 h 20"/>
                  <a:gd name="T20" fmla="*/ 1 w 7"/>
                  <a:gd name="T21" fmla="*/ 1 h 20"/>
                  <a:gd name="T22" fmla="*/ 0 w 7"/>
                  <a:gd name="T23" fmla="*/ 1 h 20"/>
                  <a:gd name="T24" fmla="*/ 0 w 7"/>
                  <a:gd name="T25" fmla="*/ 0 h 20"/>
                  <a:gd name="T26" fmla="*/ 6 w 7"/>
                  <a:gd name="T2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20">
                    <a:moveTo>
                      <a:pt x="6" y="0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1" y="20"/>
                      <a:pt x="1" y="19"/>
                    </a:cubicBezTo>
                    <a:cubicBezTo>
                      <a:pt x="1" y="19"/>
                      <a:pt x="2" y="18"/>
                      <a:pt x="2" y="17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2" name="Freeform 203"/>
              <p:cNvSpPr>
                <a:spLocks noEditPoints="1"/>
              </p:cNvSpPr>
              <p:nvPr/>
            </p:nvSpPr>
            <p:spPr bwMode="auto">
              <a:xfrm>
                <a:off x="3675856" y="2806651"/>
                <a:ext cx="90488" cy="227013"/>
              </a:xfrm>
              <a:custGeom>
                <a:avLst/>
                <a:gdLst>
                  <a:gd name="T0" fmla="*/ 4 w 8"/>
                  <a:gd name="T1" fmla="*/ 0 h 20"/>
                  <a:gd name="T2" fmla="*/ 6 w 8"/>
                  <a:gd name="T3" fmla="*/ 0 h 20"/>
                  <a:gd name="T4" fmla="*/ 7 w 8"/>
                  <a:gd name="T5" fmla="*/ 2 h 20"/>
                  <a:gd name="T6" fmla="*/ 6 w 8"/>
                  <a:gd name="T7" fmla="*/ 3 h 20"/>
                  <a:gd name="T8" fmla="*/ 4 w 8"/>
                  <a:gd name="T9" fmla="*/ 4 h 20"/>
                  <a:gd name="T10" fmla="*/ 3 w 8"/>
                  <a:gd name="T11" fmla="*/ 3 h 20"/>
                  <a:gd name="T12" fmla="*/ 2 w 8"/>
                  <a:gd name="T13" fmla="*/ 2 h 20"/>
                  <a:gd name="T14" fmla="*/ 3 w 8"/>
                  <a:gd name="T15" fmla="*/ 0 h 20"/>
                  <a:gd name="T16" fmla="*/ 4 w 8"/>
                  <a:gd name="T17" fmla="*/ 0 h 20"/>
                  <a:gd name="T18" fmla="*/ 6 w 8"/>
                  <a:gd name="T19" fmla="*/ 6 h 20"/>
                  <a:gd name="T20" fmla="*/ 6 w 8"/>
                  <a:gd name="T21" fmla="*/ 17 h 20"/>
                  <a:gd name="T22" fmla="*/ 7 w 8"/>
                  <a:gd name="T23" fmla="*/ 19 h 20"/>
                  <a:gd name="T24" fmla="*/ 8 w 8"/>
                  <a:gd name="T25" fmla="*/ 20 h 20"/>
                  <a:gd name="T26" fmla="*/ 8 w 8"/>
                  <a:gd name="T27" fmla="*/ 20 h 20"/>
                  <a:gd name="T28" fmla="*/ 0 w 8"/>
                  <a:gd name="T29" fmla="*/ 20 h 20"/>
                  <a:gd name="T30" fmla="*/ 0 w 8"/>
                  <a:gd name="T31" fmla="*/ 20 h 20"/>
                  <a:gd name="T32" fmla="*/ 2 w 8"/>
                  <a:gd name="T33" fmla="*/ 19 h 20"/>
                  <a:gd name="T34" fmla="*/ 2 w 8"/>
                  <a:gd name="T35" fmla="*/ 17 h 20"/>
                  <a:gd name="T36" fmla="*/ 2 w 8"/>
                  <a:gd name="T37" fmla="*/ 9 h 20"/>
                  <a:gd name="T38" fmla="*/ 2 w 8"/>
                  <a:gd name="T39" fmla="*/ 7 h 20"/>
                  <a:gd name="T40" fmla="*/ 0 w 8"/>
                  <a:gd name="T41" fmla="*/ 7 h 20"/>
                  <a:gd name="T42" fmla="*/ 0 w 8"/>
                  <a:gd name="T43" fmla="*/ 6 h 20"/>
                  <a:gd name="T44" fmla="*/ 6 w 8"/>
                  <a:gd name="T4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20">
                    <a:moveTo>
                      <a:pt x="4" y="0"/>
                    </a:move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7" y="2"/>
                      <a:pt x="6" y="3"/>
                      <a:pt x="6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  <a:moveTo>
                      <a:pt x="6" y="6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7" y="19"/>
                    </a:cubicBezTo>
                    <a:cubicBezTo>
                      <a:pt x="7" y="20"/>
                      <a:pt x="7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2" y="19"/>
                    </a:cubicBezTo>
                    <a:cubicBezTo>
                      <a:pt x="2" y="19"/>
                      <a:pt x="2" y="18"/>
                      <a:pt x="2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7"/>
                      <a:pt x="1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6"/>
                      <a:pt x="6" y="6"/>
                      <a:pt x="6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3" name="Freeform 204"/>
              <p:cNvSpPr>
                <a:spLocks noEditPoints="1"/>
              </p:cNvSpPr>
              <p:nvPr/>
            </p:nvSpPr>
            <p:spPr bwMode="auto">
              <a:xfrm>
                <a:off x="3777456" y="2874913"/>
                <a:ext cx="146050" cy="169863"/>
              </a:xfrm>
              <a:custGeom>
                <a:avLst/>
                <a:gdLst>
                  <a:gd name="T0" fmla="*/ 7 w 13"/>
                  <a:gd name="T1" fmla="*/ 12 h 15"/>
                  <a:gd name="T2" fmla="*/ 3 w 13"/>
                  <a:gd name="T3" fmla="*/ 15 h 15"/>
                  <a:gd name="T4" fmla="*/ 1 w 13"/>
                  <a:gd name="T5" fmla="*/ 14 h 15"/>
                  <a:gd name="T6" fmla="*/ 0 w 13"/>
                  <a:gd name="T7" fmla="*/ 12 h 15"/>
                  <a:gd name="T8" fmla="*/ 1 w 13"/>
                  <a:gd name="T9" fmla="*/ 9 h 15"/>
                  <a:gd name="T10" fmla="*/ 7 w 13"/>
                  <a:gd name="T11" fmla="*/ 5 h 15"/>
                  <a:gd name="T12" fmla="*/ 7 w 13"/>
                  <a:gd name="T13" fmla="*/ 4 h 15"/>
                  <a:gd name="T14" fmla="*/ 7 w 13"/>
                  <a:gd name="T15" fmla="*/ 2 h 15"/>
                  <a:gd name="T16" fmla="*/ 6 w 13"/>
                  <a:gd name="T17" fmla="*/ 1 h 15"/>
                  <a:gd name="T18" fmla="*/ 5 w 13"/>
                  <a:gd name="T19" fmla="*/ 1 h 15"/>
                  <a:gd name="T20" fmla="*/ 4 w 13"/>
                  <a:gd name="T21" fmla="*/ 1 h 15"/>
                  <a:gd name="T22" fmla="*/ 3 w 13"/>
                  <a:gd name="T23" fmla="*/ 2 h 15"/>
                  <a:gd name="T24" fmla="*/ 4 w 13"/>
                  <a:gd name="T25" fmla="*/ 3 h 15"/>
                  <a:gd name="T26" fmla="*/ 4 w 13"/>
                  <a:gd name="T27" fmla="*/ 4 h 15"/>
                  <a:gd name="T28" fmla="*/ 4 w 13"/>
                  <a:gd name="T29" fmla="*/ 5 h 15"/>
                  <a:gd name="T30" fmla="*/ 2 w 13"/>
                  <a:gd name="T31" fmla="*/ 6 h 15"/>
                  <a:gd name="T32" fmla="*/ 1 w 13"/>
                  <a:gd name="T33" fmla="*/ 5 h 15"/>
                  <a:gd name="T34" fmla="*/ 0 w 13"/>
                  <a:gd name="T35" fmla="*/ 4 h 15"/>
                  <a:gd name="T36" fmla="*/ 1 w 13"/>
                  <a:gd name="T37" fmla="*/ 2 h 15"/>
                  <a:gd name="T38" fmla="*/ 3 w 13"/>
                  <a:gd name="T39" fmla="*/ 0 h 15"/>
                  <a:gd name="T40" fmla="*/ 6 w 13"/>
                  <a:gd name="T41" fmla="*/ 0 h 15"/>
                  <a:gd name="T42" fmla="*/ 10 w 13"/>
                  <a:gd name="T43" fmla="*/ 1 h 15"/>
                  <a:gd name="T44" fmla="*/ 11 w 13"/>
                  <a:gd name="T45" fmla="*/ 3 h 15"/>
                  <a:gd name="T46" fmla="*/ 11 w 13"/>
                  <a:gd name="T47" fmla="*/ 5 h 15"/>
                  <a:gd name="T48" fmla="*/ 11 w 13"/>
                  <a:gd name="T49" fmla="*/ 11 h 15"/>
                  <a:gd name="T50" fmla="*/ 11 w 13"/>
                  <a:gd name="T51" fmla="*/ 12 h 15"/>
                  <a:gd name="T52" fmla="*/ 12 w 13"/>
                  <a:gd name="T53" fmla="*/ 13 h 15"/>
                  <a:gd name="T54" fmla="*/ 12 w 13"/>
                  <a:gd name="T55" fmla="*/ 13 h 15"/>
                  <a:gd name="T56" fmla="*/ 13 w 13"/>
                  <a:gd name="T57" fmla="*/ 12 h 15"/>
                  <a:gd name="T58" fmla="*/ 13 w 13"/>
                  <a:gd name="T59" fmla="*/ 12 h 15"/>
                  <a:gd name="T60" fmla="*/ 12 w 13"/>
                  <a:gd name="T61" fmla="*/ 14 h 15"/>
                  <a:gd name="T62" fmla="*/ 10 w 13"/>
                  <a:gd name="T63" fmla="*/ 15 h 15"/>
                  <a:gd name="T64" fmla="*/ 8 w 13"/>
                  <a:gd name="T65" fmla="*/ 14 h 15"/>
                  <a:gd name="T66" fmla="*/ 7 w 13"/>
                  <a:gd name="T67" fmla="*/ 12 h 15"/>
                  <a:gd name="T68" fmla="*/ 7 w 13"/>
                  <a:gd name="T69" fmla="*/ 11 h 15"/>
                  <a:gd name="T70" fmla="*/ 7 w 13"/>
                  <a:gd name="T71" fmla="*/ 6 h 15"/>
                  <a:gd name="T72" fmla="*/ 4 w 13"/>
                  <a:gd name="T73" fmla="*/ 9 h 15"/>
                  <a:gd name="T74" fmla="*/ 4 w 13"/>
                  <a:gd name="T75" fmla="*/ 10 h 15"/>
                  <a:gd name="T76" fmla="*/ 4 w 13"/>
                  <a:gd name="T77" fmla="*/ 12 h 15"/>
                  <a:gd name="T78" fmla="*/ 5 w 13"/>
                  <a:gd name="T79" fmla="*/ 12 h 15"/>
                  <a:gd name="T80" fmla="*/ 7 w 13"/>
                  <a:gd name="T8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5">
                    <a:moveTo>
                      <a:pt x="7" y="12"/>
                    </a:moveTo>
                    <a:cubicBezTo>
                      <a:pt x="5" y="14"/>
                      <a:pt x="4" y="15"/>
                      <a:pt x="3" y="15"/>
                    </a:cubicBezTo>
                    <a:cubicBezTo>
                      <a:pt x="2" y="15"/>
                      <a:pt x="1" y="14"/>
                      <a:pt x="1" y="14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0" y="11"/>
                      <a:pt x="0" y="10"/>
                      <a:pt x="1" y="9"/>
                    </a:cubicBezTo>
                    <a:cubicBezTo>
                      <a:pt x="2" y="8"/>
                      <a:pt x="4" y="7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1" y="2"/>
                      <a:pt x="11" y="3"/>
                    </a:cubicBezTo>
                    <a:cubicBezTo>
                      <a:pt x="11" y="3"/>
                      <a:pt x="11" y="4"/>
                      <a:pt x="11" y="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4"/>
                      <a:pt x="11" y="15"/>
                      <a:pt x="10" y="15"/>
                    </a:cubicBezTo>
                    <a:cubicBezTo>
                      <a:pt x="9" y="15"/>
                      <a:pt x="8" y="14"/>
                      <a:pt x="8" y="14"/>
                    </a:cubicBezTo>
                    <a:cubicBezTo>
                      <a:pt x="8" y="14"/>
                      <a:pt x="7" y="13"/>
                      <a:pt x="7" y="12"/>
                    </a:cubicBezTo>
                    <a:close/>
                    <a:moveTo>
                      <a:pt x="7" y="11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6" y="7"/>
                      <a:pt x="5" y="8"/>
                      <a:pt x="4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4" y="11"/>
                      <a:pt x="4" y="11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7" y="12"/>
                      <a:pt x="7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" name="Freeform 206"/>
              <p:cNvSpPr>
                <a:spLocks/>
              </p:cNvSpPr>
              <p:nvPr/>
            </p:nvSpPr>
            <p:spPr bwMode="auto">
              <a:xfrm>
                <a:off x="3934619" y="2874913"/>
                <a:ext cx="169863" cy="158750"/>
              </a:xfrm>
              <a:custGeom>
                <a:avLst/>
                <a:gdLst>
                  <a:gd name="T0" fmla="*/ 5 w 15"/>
                  <a:gd name="T1" fmla="*/ 0 h 14"/>
                  <a:gd name="T2" fmla="*/ 5 w 15"/>
                  <a:gd name="T3" fmla="*/ 2 h 14"/>
                  <a:gd name="T4" fmla="*/ 7 w 15"/>
                  <a:gd name="T5" fmla="*/ 0 h 14"/>
                  <a:gd name="T6" fmla="*/ 10 w 15"/>
                  <a:gd name="T7" fmla="*/ 0 h 14"/>
                  <a:gd name="T8" fmla="*/ 12 w 15"/>
                  <a:gd name="T9" fmla="*/ 1 h 14"/>
                  <a:gd name="T10" fmla="*/ 13 w 15"/>
                  <a:gd name="T11" fmla="*/ 3 h 14"/>
                  <a:gd name="T12" fmla="*/ 13 w 15"/>
                  <a:gd name="T13" fmla="*/ 6 h 14"/>
                  <a:gd name="T14" fmla="*/ 13 w 15"/>
                  <a:gd name="T15" fmla="*/ 11 h 14"/>
                  <a:gd name="T16" fmla="*/ 14 w 15"/>
                  <a:gd name="T17" fmla="*/ 13 h 14"/>
                  <a:gd name="T18" fmla="*/ 15 w 15"/>
                  <a:gd name="T19" fmla="*/ 14 h 14"/>
                  <a:gd name="T20" fmla="*/ 15 w 15"/>
                  <a:gd name="T21" fmla="*/ 14 h 14"/>
                  <a:gd name="T22" fmla="*/ 8 w 15"/>
                  <a:gd name="T23" fmla="*/ 14 h 14"/>
                  <a:gd name="T24" fmla="*/ 8 w 15"/>
                  <a:gd name="T25" fmla="*/ 14 h 14"/>
                  <a:gd name="T26" fmla="*/ 9 w 15"/>
                  <a:gd name="T27" fmla="*/ 13 h 14"/>
                  <a:gd name="T28" fmla="*/ 9 w 15"/>
                  <a:gd name="T29" fmla="*/ 11 h 14"/>
                  <a:gd name="T30" fmla="*/ 9 w 15"/>
                  <a:gd name="T31" fmla="*/ 5 h 14"/>
                  <a:gd name="T32" fmla="*/ 9 w 15"/>
                  <a:gd name="T33" fmla="*/ 3 h 14"/>
                  <a:gd name="T34" fmla="*/ 8 w 15"/>
                  <a:gd name="T35" fmla="*/ 2 h 14"/>
                  <a:gd name="T36" fmla="*/ 8 w 15"/>
                  <a:gd name="T37" fmla="*/ 2 h 14"/>
                  <a:gd name="T38" fmla="*/ 5 w 15"/>
                  <a:gd name="T39" fmla="*/ 4 h 14"/>
                  <a:gd name="T40" fmla="*/ 5 w 15"/>
                  <a:gd name="T41" fmla="*/ 11 h 14"/>
                  <a:gd name="T42" fmla="*/ 6 w 15"/>
                  <a:gd name="T43" fmla="*/ 13 h 14"/>
                  <a:gd name="T44" fmla="*/ 7 w 15"/>
                  <a:gd name="T45" fmla="*/ 14 h 14"/>
                  <a:gd name="T46" fmla="*/ 7 w 15"/>
                  <a:gd name="T47" fmla="*/ 14 h 14"/>
                  <a:gd name="T48" fmla="*/ 0 w 15"/>
                  <a:gd name="T49" fmla="*/ 14 h 14"/>
                  <a:gd name="T50" fmla="*/ 0 w 15"/>
                  <a:gd name="T51" fmla="*/ 14 h 14"/>
                  <a:gd name="T52" fmla="*/ 1 w 15"/>
                  <a:gd name="T53" fmla="*/ 13 h 14"/>
                  <a:gd name="T54" fmla="*/ 1 w 15"/>
                  <a:gd name="T55" fmla="*/ 11 h 14"/>
                  <a:gd name="T56" fmla="*/ 1 w 15"/>
                  <a:gd name="T57" fmla="*/ 3 h 14"/>
                  <a:gd name="T58" fmla="*/ 1 w 15"/>
                  <a:gd name="T59" fmla="*/ 1 h 14"/>
                  <a:gd name="T60" fmla="*/ 0 w 15"/>
                  <a:gd name="T61" fmla="*/ 1 h 14"/>
                  <a:gd name="T62" fmla="*/ 0 w 15"/>
                  <a:gd name="T63" fmla="*/ 0 h 14"/>
                  <a:gd name="T64" fmla="*/ 5 w 15"/>
                  <a:gd name="T6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4">
                    <a:moveTo>
                      <a:pt x="5" y="0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2" y="1"/>
                      <a:pt x="13" y="2"/>
                      <a:pt x="13" y="3"/>
                    </a:cubicBezTo>
                    <a:cubicBezTo>
                      <a:pt x="13" y="3"/>
                      <a:pt x="13" y="4"/>
                      <a:pt x="13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2"/>
                      <a:pt x="13" y="13"/>
                      <a:pt x="14" y="13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9" y="14"/>
                      <a:pt x="9" y="13"/>
                    </a:cubicBezTo>
                    <a:cubicBezTo>
                      <a:pt x="9" y="13"/>
                      <a:pt x="9" y="12"/>
                      <a:pt x="9" y="1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6" y="3"/>
                      <a:pt x="5" y="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3"/>
                      <a:pt x="6" y="13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3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" name="Freeform 207"/>
              <p:cNvSpPr>
                <a:spLocks/>
              </p:cNvSpPr>
              <p:nvPr/>
            </p:nvSpPr>
            <p:spPr bwMode="auto">
              <a:xfrm>
                <a:off x="4182269" y="2806651"/>
                <a:ext cx="260350" cy="238125"/>
              </a:xfrm>
              <a:custGeom>
                <a:avLst/>
                <a:gdLst>
                  <a:gd name="T0" fmla="*/ 20 w 23"/>
                  <a:gd name="T1" fmla="*/ 0 h 21"/>
                  <a:gd name="T2" fmla="*/ 20 w 23"/>
                  <a:gd name="T3" fmla="*/ 7 h 21"/>
                  <a:gd name="T4" fmla="*/ 20 w 23"/>
                  <a:gd name="T5" fmla="*/ 7 h 21"/>
                  <a:gd name="T6" fmla="*/ 17 w 23"/>
                  <a:gd name="T7" fmla="*/ 2 h 21"/>
                  <a:gd name="T8" fmla="*/ 12 w 23"/>
                  <a:gd name="T9" fmla="*/ 1 h 21"/>
                  <a:gd name="T10" fmla="*/ 9 w 23"/>
                  <a:gd name="T11" fmla="*/ 2 h 21"/>
                  <a:gd name="T12" fmla="*/ 7 w 23"/>
                  <a:gd name="T13" fmla="*/ 6 h 21"/>
                  <a:gd name="T14" fmla="*/ 6 w 23"/>
                  <a:gd name="T15" fmla="*/ 10 h 21"/>
                  <a:gd name="T16" fmla="*/ 7 w 23"/>
                  <a:gd name="T17" fmla="*/ 15 h 21"/>
                  <a:gd name="T18" fmla="*/ 9 w 23"/>
                  <a:gd name="T19" fmla="*/ 19 h 21"/>
                  <a:gd name="T20" fmla="*/ 12 w 23"/>
                  <a:gd name="T21" fmla="*/ 20 h 21"/>
                  <a:gd name="T22" fmla="*/ 14 w 23"/>
                  <a:gd name="T23" fmla="*/ 20 h 21"/>
                  <a:gd name="T24" fmla="*/ 16 w 23"/>
                  <a:gd name="T25" fmla="*/ 19 h 21"/>
                  <a:gd name="T26" fmla="*/ 16 w 23"/>
                  <a:gd name="T27" fmla="*/ 15 h 21"/>
                  <a:gd name="T28" fmla="*/ 15 w 23"/>
                  <a:gd name="T29" fmla="*/ 13 h 21"/>
                  <a:gd name="T30" fmla="*/ 15 w 23"/>
                  <a:gd name="T31" fmla="*/ 13 h 21"/>
                  <a:gd name="T32" fmla="*/ 13 w 23"/>
                  <a:gd name="T33" fmla="*/ 12 h 21"/>
                  <a:gd name="T34" fmla="*/ 13 w 23"/>
                  <a:gd name="T35" fmla="*/ 12 h 21"/>
                  <a:gd name="T36" fmla="*/ 13 w 23"/>
                  <a:gd name="T37" fmla="*/ 12 h 21"/>
                  <a:gd name="T38" fmla="*/ 23 w 23"/>
                  <a:gd name="T39" fmla="*/ 12 h 21"/>
                  <a:gd name="T40" fmla="*/ 23 w 23"/>
                  <a:gd name="T41" fmla="*/ 12 h 21"/>
                  <a:gd name="T42" fmla="*/ 21 w 23"/>
                  <a:gd name="T43" fmla="*/ 13 h 21"/>
                  <a:gd name="T44" fmla="*/ 21 w 23"/>
                  <a:gd name="T45" fmla="*/ 13 h 21"/>
                  <a:gd name="T46" fmla="*/ 20 w 23"/>
                  <a:gd name="T47" fmla="*/ 15 h 21"/>
                  <a:gd name="T48" fmla="*/ 20 w 23"/>
                  <a:gd name="T49" fmla="*/ 19 h 21"/>
                  <a:gd name="T50" fmla="*/ 16 w 23"/>
                  <a:gd name="T51" fmla="*/ 20 h 21"/>
                  <a:gd name="T52" fmla="*/ 12 w 23"/>
                  <a:gd name="T53" fmla="*/ 21 h 21"/>
                  <a:gd name="T54" fmla="*/ 7 w 23"/>
                  <a:gd name="T55" fmla="*/ 20 h 21"/>
                  <a:gd name="T56" fmla="*/ 4 w 23"/>
                  <a:gd name="T57" fmla="*/ 18 h 21"/>
                  <a:gd name="T58" fmla="*/ 2 w 23"/>
                  <a:gd name="T59" fmla="*/ 15 h 21"/>
                  <a:gd name="T60" fmla="*/ 0 w 23"/>
                  <a:gd name="T61" fmla="*/ 10 h 21"/>
                  <a:gd name="T62" fmla="*/ 4 w 23"/>
                  <a:gd name="T63" fmla="*/ 3 h 21"/>
                  <a:gd name="T64" fmla="*/ 12 w 23"/>
                  <a:gd name="T65" fmla="*/ 0 h 21"/>
                  <a:gd name="T66" fmla="*/ 15 w 23"/>
                  <a:gd name="T67" fmla="*/ 0 h 21"/>
                  <a:gd name="T68" fmla="*/ 17 w 23"/>
                  <a:gd name="T69" fmla="*/ 0 h 21"/>
                  <a:gd name="T70" fmla="*/ 18 w 23"/>
                  <a:gd name="T71" fmla="*/ 1 h 21"/>
                  <a:gd name="T72" fmla="*/ 19 w 23"/>
                  <a:gd name="T73" fmla="*/ 1 h 21"/>
                  <a:gd name="T74" fmla="*/ 20 w 23"/>
                  <a:gd name="T75" fmla="*/ 0 h 21"/>
                  <a:gd name="T76" fmla="*/ 20 w 23"/>
                  <a:gd name="T7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" h="21">
                    <a:moveTo>
                      <a:pt x="20" y="0"/>
                    </a:move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8" y="3"/>
                      <a:pt x="17" y="2"/>
                    </a:cubicBezTo>
                    <a:cubicBezTo>
                      <a:pt x="16" y="1"/>
                      <a:pt x="14" y="1"/>
                      <a:pt x="12" y="1"/>
                    </a:cubicBezTo>
                    <a:cubicBezTo>
                      <a:pt x="11" y="1"/>
                      <a:pt x="10" y="1"/>
                      <a:pt x="9" y="2"/>
                    </a:cubicBezTo>
                    <a:cubicBezTo>
                      <a:pt x="8" y="3"/>
                      <a:pt x="7" y="4"/>
                      <a:pt x="7" y="6"/>
                    </a:cubicBezTo>
                    <a:cubicBezTo>
                      <a:pt x="6" y="7"/>
                      <a:pt x="6" y="9"/>
                      <a:pt x="6" y="10"/>
                    </a:cubicBezTo>
                    <a:cubicBezTo>
                      <a:pt x="6" y="12"/>
                      <a:pt x="6" y="14"/>
                      <a:pt x="7" y="15"/>
                    </a:cubicBezTo>
                    <a:cubicBezTo>
                      <a:pt x="7" y="17"/>
                      <a:pt x="8" y="18"/>
                      <a:pt x="9" y="19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20"/>
                      <a:pt x="13" y="20"/>
                      <a:pt x="14" y="20"/>
                    </a:cubicBezTo>
                    <a:cubicBezTo>
                      <a:pt x="15" y="19"/>
                      <a:pt x="15" y="19"/>
                      <a:pt x="16" y="19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2"/>
                      <a:pt x="14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12"/>
                      <a:pt x="22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4"/>
                      <a:pt x="20" y="14"/>
                      <a:pt x="20" y="15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20"/>
                      <a:pt x="18" y="20"/>
                      <a:pt x="16" y="20"/>
                    </a:cubicBezTo>
                    <a:cubicBezTo>
                      <a:pt x="15" y="21"/>
                      <a:pt x="14" y="21"/>
                      <a:pt x="12" y="21"/>
                    </a:cubicBezTo>
                    <a:cubicBezTo>
                      <a:pt x="10" y="21"/>
                      <a:pt x="8" y="21"/>
                      <a:pt x="7" y="20"/>
                    </a:cubicBezTo>
                    <a:cubicBezTo>
                      <a:pt x="6" y="20"/>
                      <a:pt x="5" y="19"/>
                      <a:pt x="4" y="18"/>
                    </a:cubicBezTo>
                    <a:cubicBezTo>
                      <a:pt x="3" y="17"/>
                      <a:pt x="2" y="16"/>
                      <a:pt x="2" y="15"/>
                    </a:cubicBezTo>
                    <a:cubicBezTo>
                      <a:pt x="1" y="14"/>
                      <a:pt x="0" y="12"/>
                      <a:pt x="0" y="10"/>
                    </a:cubicBezTo>
                    <a:cubicBezTo>
                      <a:pt x="0" y="7"/>
                      <a:pt x="2" y="5"/>
                      <a:pt x="4" y="3"/>
                    </a:cubicBezTo>
                    <a:cubicBezTo>
                      <a:pt x="6" y="1"/>
                      <a:pt x="9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" name="Freeform 208"/>
              <p:cNvSpPr>
                <a:spLocks noEditPoints="1"/>
              </p:cNvSpPr>
              <p:nvPr/>
            </p:nvSpPr>
            <p:spPr bwMode="auto">
              <a:xfrm>
                <a:off x="4453731" y="2874913"/>
                <a:ext cx="146050" cy="169863"/>
              </a:xfrm>
              <a:custGeom>
                <a:avLst/>
                <a:gdLst>
                  <a:gd name="T0" fmla="*/ 6 w 13"/>
                  <a:gd name="T1" fmla="*/ 0 h 15"/>
                  <a:gd name="T2" fmla="*/ 10 w 13"/>
                  <a:gd name="T3" fmla="*/ 1 h 15"/>
                  <a:gd name="T4" fmla="*/ 12 w 13"/>
                  <a:gd name="T5" fmla="*/ 4 h 15"/>
                  <a:gd name="T6" fmla="*/ 13 w 13"/>
                  <a:gd name="T7" fmla="*/ 7 h 15"/>
                  <a:gd name="T8" fmla="*/ 11 w 13"/>
                  <a:gd name="T9" fmla="*/ 12 h 15"/>
                  <a:gd name="T10" fmla="*/ 6 w 13"/>
                  <a:gd name="T11" fmla="*/ 15 h 15"/>
                  <a:gd name="T12" fmla="*/ 1 w 13"/>
                  <a:gd name="T13" fmla="*/ 13 h 15"/>
                  <a:gd name="T14" fmla="*/ 0 w 13"/>
                  <a:gd name="T15" fmla="*/ 7 h 15"/>
                  <a:gd name="T16" fmla="*/ 1 w 13"/>
                  <a:gd name="T17" fmla="*/ 2 h 15"/>
                  <a:gd name="T18" fmla="*/ 6 w 13"/>
                  <a:gd name="T19" fmla="*/ 0 h 15"/>
                  <a:gd name="T20" fmla="*/ 6 w 13"/>
                  <a:gd name="T21" fmla="*/ 1 h 15"/>
                  <a:gd name="T22" fmla="*/ 5 w 13"/>
                  <a:gd name="T23" fmla="*/ 2 h 15"/>
                  <a:gd name="T24" fmla="*/ 4 w 13"/>
                  <a:gd name="T25" fmla="*/ 4 h 15"/>
                  <a:gd name="T26" fmla="*/ 4 w 13"/>
                  <a:gd name="T27" fmla="*/ 9 h 15"/>
                  <a:gd name="T28" fmla="*/ 4 w 13"/>
                  <a:gd name="T29" fmla="*/ 12 h 15"/>
                  <a:gd name="T30" fmla="*/ 5 w 13"/>
                  <a:gd name="T31" fmla="*/ 13 h 15"/>
                  <a:gd name="T32" fmla="*/ 6 w 13"/>
                  <a:gd name="T33" fmla="*/ 14 h 15"/>
                  <a:gd name="T34" fmla="*/ 7 w 13"/>
                  <a:gd name="T35" fmla="*/ 13 h 15"/>
                  <a:gd name="T36" fmla="*/ 8 w 13"/>
                  <a:gd name="T37" fmla="*/ 12 h 15"/>
                  <a:gd name="T38" fmla="*/ 8 w 13"/>
                  <a:gd name="T39" fmla="*/ 6 h 15"/>
                  <a:gd name="T40" fmla="*/ 8 w 13"/>
                  <a:gd name="T41" fmla="*/ 3 h 15"/>
                  <a:gd name="T42" fmla="*/ 7 w 13"/>
                  <a:gd name="T43" fmla="*/ 1 h 15"/>
                  <a:gd name="T44" fmla="*/ 6 w 13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5">
                    <a:moveTo>
                      <a:pt x="6" y="0"/>
                    </a:moveTo>
                    <a:cubicBezTo>
                      <a:pt x="7" y="0"/>
                      <a:pt x="9" y="0"/>
                      <a:pt x="10" y="1"/>
                    </a:cubicBezTo>
                    <a:cubicBezTo>
                      <a:pt x="11" y="1"/>
                      <a:pt x="11" y="2"/>
                      <a:pt x="12" y="4"/>
                    </a:cubicBezTo>
                    <a:cubicBezTo>
                      <a:pt x="13" y="5"/>
                      <a:pt x="13" y="6"/>
                      <a:pt x="13" y="7"/>
                    </a:cubicBezTo>
                    <a:cubicBezTo>
                      <a:pt x="13" y="9"/>
                      <a:pt x="12" y="11"/>
                      <a:pt x="11" y="12"/>
                    </a:cubicBezTo>
                    <a:cubicBezTo>
                      <a:pt x="10" y="14"/>
                      <a:pt x="8" y="15"/>
                      <a:pt x="6" y="15"/>
                    </a:cubicBezTo>
                    <a:cubicBezTo>
                      <a:pt x="4" y="15"/>
                      <a:pt x="3" y="14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lose/>
                    <a:moveTo>
                      <a:pt x="6" y="1"/>
                    </a:moveTo>
                    <a:cubicBezTo>
                      <a:pt x="6" y="1"/>
                      <a:pt x="5" y="1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5"/>
                      <a:pt x="4" y="7"/>
                      <a:pt x="4" y="9"/>
                    </a:cubicBezTo>
                    <a:cubicBezTo>
                      <a:pt x="4" y="10"/>
                      <a:pt x="4" y="11"/>
                      <a:pt x="4" y="12"/>
                    </a:cubicBezTo>
                    <a:cubicBezTo>
                      <a:pt x="4" y="12"/>
                      <a:pt x="5" y="13"/>
                      <a:pt x="5" y="13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3"/>
                    </a:cubicBezTo>
                    <a:cubicBezTo>
                      <a:pt x="8" y="13"/>
                      <a:pt x="8" y="13"/>
                      <a:pt x="8" y="12"/>
                    </a:cubicBezTo>
                    <a:cubicBezTo>
                      <a:pt x="8" y="11"/>
                      <a:pt x="8" y="9"/>
                      <a:pt x="8" y="6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" name="Freeform 209"/>
              <p:cNvSpPr>
                <a:spLocks/>
              </p:cNvSpPr>
              <p:nvPr/>
            </p:nvSpPr>
            <p:spPr bwMode="auto">
              <a:xfrm>
                <a:off x="4588669" y="2874913"/>
                <a:ext cx="168275" cy="169863"/>
              </a:xfrm>
              <a:custGeom>
                <a:avLst/>
                <a:gdLst>
                  <a:gd name="T0" fmla="*/ 7 w 15"/>
                  <a:gd name="T1" fmla="*/ 15 h 15"/>
                  <a:gd name="T2" fmla="*/ 3 w 15"/>
                  <a:gd name="T3" fmla="*/ 4 h 15"/>
                  <a:gd name="T4" fmla="*/ 1 w 15"/>
                  <a:gd name="T5" fmla="*/ 1 h 15"/>
                  <a:gd name="T6" fmla="*/ 0 w 15"/>
                  <a:gd name="T7" fmla="*/ 1 h 15"/>
                  <a:gd name="T8" fmla="*/ 0 w 15"/>
                  <a:gd name="T9" fmla="*/ 0 h 15"/>
                  <a:gd name="T10" fmla="*/ 8 w 15"/>
                  <a:gd name="T11" fmla="*/ 0 h 15"/>
                  <a:gd name="T12" fmla="*/ 8 w 15"/>
                  <a:gd name="T13" fmla="*/ 1 h 15"/>
                  <a:gd name="T14" fmla="*/ 7 w 15"/>
                  <a:gd name="T15" fmla="*/ 1 h 15"/>
                  <a:gd name="T16" fmla="*/ 7 w 15"/>
                  <a:gd name="T17" fmla="*/ 2 h 15"/>
                  <a:gd name="T18" fmla="*/ 7 w 15"/>
                  <a:gd name="T19" fmla="*/ 4 h 15"/>
                  <a:gd name="T20" fmla="*/ 10 w 15"/>
                  <a:gd name="T21" fmla="*/ 9 h 15"/>
                  <a:gd name="T22" fmla="*/ 11 w 15"/>
                  <a:gd name="T23" fmla="*/ 5 h 15"/>
                  <a:gd name="T24" fmla="*/ 12 w 15"/>
                  <a:gd name="T25" fmla="*/ 2 h 15"/>
                  <a:gd name="T26" fmla="*/ 12 w 15"/>
                  <a:gd name="T27" fmla="*/ 1 h 15"/>
                  <a:gd name="T28" fmla="*/ 11 w 15"/>
                  <a:gd name="T29" fmla="*/ 1 h 15"/>
                  <a:gd name="T30" fmla="*/ 11 w 15"/>
                  <a:gd name="T31" fmla="*/ 0 h 15"/>
                  <a:gd name="T32" fmla="*/ 15 w 15"/>
                  <a:gd name="T33" fmla="*/ 0 h 15"/>
                  <a:gd name="T34" fmla="*/ 15 w 15"/>
                  <a:gd name="T35" fmla="*/ 1 h 15"/>
                  <a:gd name="T36" fmla="*/ 14 w 15"/>
                  <a:gd name="T37" fmla="*/ 1 h 15"/>
                  <a:gd name="T38" fmla="*/ 13 w 15"/>
                  <a:gd name="T39" fmla="*/ 4 h 15"/>
                  <a:gd name="T40" fmla="*/ 8 w 15"/>
                  <a:gd name="T41" fmla="*/ 15 h 15"/>
                  <a:gd name="T42" fmla="*/ 7 w 15"/>
                  <a:gd name="T4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5">
                    <a:moveTo>
                      <a:pt x="7" y="1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2"/>
                      <a:pt x="13" y="2"/>
                      <a:pt x="13" y="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5"/>
                      <a:pt x="7" y="15"/>
                      <a:pt x="7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" name="Freeform 210"/>
              <p:cNvSpPr>
                <a:spLocks noEditPoints="1"/>
              </p:cNvSpPr>
              <p:nvPr/>
            </p:nvSpPr>
            <p:spPr bwMode="auto">
              <a:xfrm>
                <a:off x="4756944" y="2874913"/>
                <a:ext cx="125413" cy="169863"/>
              </a:xfrm>
              <a:custGeom>
                <a:avLst/>
                <a:gdLst>
                  <a:gd name="T0" fmla="*/ 11 w 11"/>
                  <a:gd name="T1" fmla="*/ 7 h 15"/>
                  <a:gd name="T2" fmla="*/ 4 w 11"/>
                  <a:gd name="T3" fmla="*/ 7 h 15"/>
                  <a:gd name="T4" fmla="*/ 5 w 11"/>
                  <a:gd name="T5" fmla="*/ 11 h 15"/>
                  <a:gd name="T6" fmla="*/ 8 w 11"/>
                  <a:gd name="T7" fmla="*/ 13 h 15"/>
                  <a:gd name="T8" fmla="*/ 9 w 11"/>
                  <a:gd name="T9" fmla="*/ 12 h 15"/>
                  <a:gd name="T10" fmla="*/ 11 w 11"/>
                  <a:gd name="T11" fmla="*/ 10 h 15"/>
                  <a:gd name="T12" fmla="*/ 11 w 11"/>
                  <a:gd name="T13" fmla="*/ 11 h 15"/>
                  <a:gd name="T14" fmla="*/ 9 w 11"/>
                  <a:gd name="T15" fmla="*/ 14 h 15"/>
                  <a:gd name="T16" fmla="*/ 6 w 11"/>
                  <a:gd name="T17" fmla="*/ 15 h 15"/>
                  <a:gd name="T18" fmla="*/ 1 w 11"/>
                  <a:gd name="T19" fmla="*/ 12 h 15"/>
                  <a:gd name="T20" fmla="*/ 0 w 11"/>
                  <a:gd name="T21" fmla="*/ 8 h 15"/>
                  <a:gd name="T22" fmla="*/ 1 w 11"/>
                  <a:gd name="T23" fmla="*/ 2 h 15"/>
                  <a:gd name="T24" fmla="*/ 6 w 11"/>
                  <a:gd name="T25" fmla="*/ 0 h 15"/>
                  <a:gd name="T26" fmla="*/ 10 w 11"/>
                  <a:gd name="T27" fmla="*/ 2 h 15"/>
                  <a:gd name="T28" fmla="*/ 11 w 11"/>
                  <a:gd name="T29" fmla="*/ 7 h 15"/>
                  <a:gd name="T30" fmla="*/ 8 w 11"/>
                  <a:gd name="T31" fmla="*/ 6 h 15"/>
                  <a:gd name="T32" fmla="*/ 7 w 11"/>
                  <a:gd name="T33" fmla="*/ 3 h 15"/>
                  <a:gd name="T34" fmla="*/ 7 w 11"/>
                  <a:gd name="T35" fmla="*/ 1 h 15"/>
                  <a:gd name="T36" fmla="*/ 6 w 11"/>
                  <a:gd name="T37" fmla="*/ 1 h 15"/>
                  <a:gd name="T38" fmla="*/ 4 w 11"/>
                  <a:gd name="T39" fmla="*/ 2 h 15"/>
                  <a:gd name="T40" fmla="*/ 4 w 11"/>
                  <a:gd name="T41" fmla="*/ 5 h 15"/>
                  <a:gd name="T42" fmla="*/ 4 w 11"/>
                  <a:gd name="T43" fmla="*/ 6 h 15"/>
                  <a:gd name="T44" fmla="*/ 8 w 11"/>
                  <a:gd name="T4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15">
                    <a:moveTo>
                      <a:pt x="11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9"/>
                      <a:pt x="4" y="10"/>
                      <a:pt x="5" y="11"/>
                    </a:cubicBezTo>
                    <a:cubicBezTo>
                      <a:pt x="6" y="12"/>
                      <a:pt x="7" y="13"/>
                      <a:pt x="8" y="13"/>
                    </a:cubicBezTo>
                    <a:cubicBezTo>
                      <a:pt x="8" y="13"/>
                      <a:pt x="9" y="12"/>
                      <a:pt x="9" y="12"/>
                    </a:cubicBezTo>
                    <a:cubicBezTo>
                      <a:pt x="10" y="12"/>
                      <a:pt x="10" y="11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0" y="13"/>
                      <a:pt x="9" y="14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3" y="15"/>
                      <a:pt x="2" y="14"/>
                      <a:pt x="1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1" y="3"/>
                      <a:pt x="11" y="5"/>
                      <a:pt x="11" y="7"/>
                    </a:cubicBezTo>
                    <a:close/>
                    <a:moveTo>
                      <a:pt x="8" y="6"/>
                    </a:move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2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6"/>
                      <a:pt x="8" y="6"/>
                      <a:pt x="8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" name="Freeform 211"/>
              <p:cNvSpPr>
                <a:spLocks/>
              </p:cNvSpPr>
              <p:nvPr/>
            </p:nvSpPr>
            <p:spPr bwMode="auto">
              <a:xfrm>
                <a:off x="4893469" y="2874913"/>
                <a:ext cx="134938" cy="158750"/>
              </a:xfrm>
              <a:custGeom>
                <a:avLst/>
                <a:gdLst>
                  <a:gd name="T0" fmla="*/ 6 w 12"/>
                  <a:gd name="T1" fmla="*/ 0 h 14"/>
                  <a:gd name="T2" fmla="*/ 6 w 12"/>
                  <a:gd name="T3" fmla="*/ 3 h 14"/>
                  <a:gd name="T4" fmla="*/ 8 w 12"/>
                  <a:gd name="T5" fmla="*/ 1 h 14"/>
                  <a:gd name="T6" fmla="*/ 10 w 12"/>
                  <a:gd name="T7" fmla="*/ 0 h 14"/>
                  <a:gd name="T8" fmla="*/ 12 w 12"/>
                  <a:gd name="T9" fmla="*/ 0 h 14"/>
                  <a:gd name="T10" fmla="*/ 12 w 12"/>
                  <a:gd name="T11" fmla="*/ 2 h 14"/>
                  <a:gd name="T12" fmla="*/ 12 w 12"/>
                  <a:gd name="T13" fmla="*/ 3 h 14"/>
                  <a:gd name="T14" fmla="*/ 11 w 12"/>
                  <a:gd name="T15" fmla="*/ 4 h 14"/>
                  <a:gd name="T16" fmla="*/ 9 w 12"/>
                  <a:gd name="T17" fmla="*/ 3 h 14"/>
                  <a:gd name="T18" fmla="*/ 9 w 12"/>
                  <a:gd name="T19" fmla="*/ 3 h 14"/>
                  <a:gd name="T20" fmla="*/ 8 w 12"/>
                  <a:gd name="T21" fmla="*/ 3 h 14"/>
                  <a:gd name="T22" fmla="*/ 7 w 12"/>
                  <a:gd name="T23" fmla="*/ 3 h 14"/>
                  <a:gd name="T24" fmla="*/ 6 w 12"/>
                  <a:gd name="T25" fmla="*/ 5 h 14"/>
                  <a:gd name="T26" fmla="*/ 6 w 12"/>
                  <a:gd name="T27" fmla="*/ 8 h 14"/>
                  <a:gd name="T28" fmla="*/ 6 w 12"/>
                  <a:gd name="T29" fmla="*/ 11 h 14"/>
                  <a:gd name="T30" fmla="*/ 6 w 12"/>
                  <a:gd name="T31" fmla="*/ 12 h 14"/>
                  <a:gd name="T32" fmla="*/ 6 w 12"/>
                  <a:gd name="T33" fmla="*/ 13 h 14"/>
                  <a:gd name="T34" fmla="*/ 7 w 12"/>
                  <a:gd name="T35" fmla="*/ 14 h 14"/>
                  <a:gd name="T36" fmla="*/ 8 w 12"/>
                  <a:gd name="T37" fmla="*/ 14 h 14"/>
                  <a:gd name="T38" fmla="*/ 8 w 12"/>
                  <a:gd name="T39" fmla="*/ 14 h 14"/>
                  <a:gd name="T40" fmla="*/ 0 w 12"/>
                  <a:gd name="T41" fmla="*/ 14 h 14"/>
                  <a:gd name="T42" fmla="*/ 0 w 12"/>
                  <a:gd name="T43" fmla="*/ 14 h 14"/>
                  <a:gd name="T44" fmla="*/ 1 w 12"/>
                  <a:gd name="T45" fmla="*/ 13 h 14"/>
                  <a:gd name="T46" fmla="*/ 2 w 12"/>
                  <a:gd name="T47" fmla="*/ 11 h 14"/>
                  <a:gd name="T48" fmla="*/ 2 w 12"/>
                  <a:gd name="T49" fmla="*/ 3 h 14"/>
                  <a:gd name="T50" fmla="*/ 2 w 12"/>
                  <a:gd name="T51" fmla="*/ 2 h 14"/>
                  <a:gd name="T52" fmla="*/ 1 w 12"/>
                  <a:gd name="T53" fmla="*/ 1 h 14"/>
                  <a:gd name="T54" fmla="*/ 0 w 12"/>
                  <a:gd name="T55" fmla="*/ 1 h 14"/>
                  <a:gd name="T56" fmla="*/ 0 w 12"/>
                  <a:gd name="T57" fmla="*/ 0 h 14"/>
                  <a:gd name="T58" fmla="*/ 6 w 12"/>
                  <a:gd name="T5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14">
                    <a:moveTo>
                      <a:pt x="6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7" y="2"/>
                      <a:pt x="8" y="1"/>
                      <a:pt x="8" y="1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7" y="4"/>
                      <a:pt x="6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6" y="13"/>
                      <a:pt x="6" y="13"/>
                      <a:pt x="7" y="14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" name="Freeform 212"/>
              <p:cNvSpPr>
                <a:spLocks/>
              </p:cNvSpPr>
              <p:nvPr/>
            </p:nvSpPr>
            <p:spPr bwMode="auto">
              <a:xfrm>
                <a:off x="5039519" y="2874913"/>
                <a:ext cx="169863" cy="158750"/>
              </a:xfrm>
              <a:custGeom>
                <a:avLst/>
                <a:gdLst>
                  <a:gd name="T0" fmla="*/ 6 w 15"/>
                  <a:gd name="T1" fmla="*/ 0 h 14"/>
                  <a:gd name="T2" fmla="*/ 6 w 15"/>
                  <a:gd name="T3" fmla="*/ 2 h 14"/>
                  <a:gd name="T4" fmla="*/ 8 w 15"/>
                  <a:gd name="T5" fmla="*/ 0 h 14"/>
                  <a:gd name="T6" fmla="*/ 10 w 15"/>
                  <a:gd name="T7" fmla="*/ 0 h 14"/>
                  <a:gd name="T8" fmla="*/ 12 w 15"/>
                  <a:gd name="T9" fmla="*/ 1 h 14"/>
                  <a:gd name="T10" fmla="*/ 14 w 15"/>
                  <a:gd name="T11" fmla="*/ 3 h 14"/>
                  <a:gd name="T12" fmla="*/ 14 w 15"/>
                  <a:gd name="T13" fmla="*/ 6 h 14"/>
                  <a:gd name="T14" fmla="*/ 14 w 15"/>
                  <a:gd name="T15" fmla="*/ 11 h 14"/>
                  <a:gd name="T16" fmla="*/ 14 w 15"/>
                  <a:gd name="T17" fmla="*/ 13 h 14"/>
                  <a:gd name="T18" fmla="*/ 15 w 15"/>
                  <a:gd name="T19" fmla="*/ 14 h 14"/>
                  <a:gd name="T20" fmla="*/ 15 w 15"/>
                  <a:gd name="T21" fmla="*/ 14 h 14"/>
                  <a:gd name="T22" fmla="*/ 8 w 15"/>
                  <a:gd name="T23" fmla="*/ 14 h 14"/>
                  <a:gd name="T24" fmla="*/ 8 w 15"/>
                  <a:gd name="T25" fmla="*/ 14 h 14"/>
                  <a:gd name="T26" fmla="*/ 9 w 15"/>
                  <a:gd name="T27" fmla="*/ 13 h 14"/>
                  <a:gd name="T28" fmla="*/ 10 w 15"/>
                  <a:gd name="T29" fmla="*/ 11 h 14"/>
                  <a:gd name="T30" fmla="*/ 10 w 15"/>
                  <a:gd name="T31" fmla="*/ 5 h 14"/>
                  <a:gd name="T32" fmla="*/ 10 w 15"/>
                  <a:gd name="T33" fmla="*/ 3 h 14"/>
                  <a:gd name="T34" fmla="*/ 9 w 15"/>
                  <a:gd name="T35" fmla="*/ 2 h 14"/>
                  <a:gd name="T36" fmla="*/ 8 w 15"/>
                  <a:gd name="T37" fmla="*/ 2 h 14"/>
                  <a:gd name="T38" fmla="*/ 6 w 15"/>
                  <a:gd name="T39" fmla="*/ 4 h 14"/>
                  <a:gd name="T40" fmla="*/ 6 w 15"/>
                  <a:gd name="T41" fmla="*/ 11 h 14"/>
                  <a:gd name="T42" fmla="*/ 6 w 15"/>
                  <a:gd name="T43" fmla="*/ 13 h 14"/>
                  <a:gd name="T44" fmla="*/ 7 w 15"/>
                  <a:gd name="T45" fmla="*/ 14 h 14"/>
                  <a:gd name="T46" fmla="*/ 7 w 15"/>
                  <a:gd name="T47" fmla="*/ 14 h 14"/>
                  <a:gd name="T48" fmla="*/ 0 w 15"/>
                  <a:gd name="T49" fmla="*/ 14 h 14"/>
                  <a:gd name="T50" fmla="*/ 0 w 15"/>
                  <a:gd name="T51" fmla="*/ 14 h 14"/>
                  <a:gd name="T52" fmla="*/ 1 w 15"/>
                  <a:gd name="T53" fmla="*/ 13 h 14"/>
                  <a:gd name="T54" fmla="*/ 2 w 15"/>
                  <a:gd name="T55" fmla="*/ 11 h 14"/>
                  <a:gd name="T56" fmla="*/ 2 w 15"/>
                  <a:gd name="T57" fmla="*/ 3 h 14"/>
                  <a:gd name="T58" fmla="*/ 1 w 15"/>
                  <a:gd name="T59" fmla="*/ 1 h 14"/>
                  <a:gd name="T60" fmla="*/ 0 w 15"/>
                  <a:gd name="T61" fmla="*/ 1 h 14"/>
                  <a:gd name="T62" fmla="*/ 0 w 15"/>
                  <a:gd name="T63" fmla="*/ 0 h 14"/>
                  <a:gd name="T64" fmla="*/ 6 w 15"/>
                  <a:gd name="T6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4">
                    <a:moveTo>
                      <a:pt x="6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7" y="1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3" y="1"/>
                      <a:pt x="13" y="2"/>
                      <a:pt x="14" y="3"/>
                    </a:cubicBezTo>
                    <a:cubicBezTo>
                      <a:pt x="14" y="3"/>
                      <a:pt x="14" y="4"/>
                      <a:pt x="14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3"/>
                      <a:pt x="14" y="13"/>
                    </a:cubicBezTo>
                    <a:cubicBezTo>
                      <a:pt x="14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3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" name="Freeform 213"/>
              <p:cNvSpPr>
                <a:spLocks/>
              </p:cNvSpPr>
              <p:nvPr/>
            </p:nvSpPr>
            <p:spPr bwMode="auto">
              <a:xfrm>
                <a:off x="5220494" y="2874913"/>
                <a:ext cx="269875" cy="158750"/>
              </a:xfrm>
              <a:custGeom>
                <a:avLst/>
                <a:gdLst>
                  <a:gd name="T0" fmla="*/ 6 w 24"/>
                  <a:gd name="T1" fmla="*/ 0 h 14"/>
                  <a:gd name="T2" fmla="*/ 6 w 24"/>
                  <a:gd name="T3" fmla="*/ 2 h 14"/>
                  <a:gd name="T4" fmla="*/ 8 w 24"/>
                  <a:gd name="T5" fmla="*/ 0 h 14"/>
                  <a:gd name="T6" fmla="*/ 11 w 24"/>
                  <a:gd name="T7" fmla="*/ 0 h 14"/>
                  <a:gd name="T8" fmla="*/ 13 w 24"/>
                  <a:gd name="T9" fmla="*/ 1 h 14"/>
                  <a:gd name="T10" fmla="*/ 14 w 24"/>
                  <a:gd name="T11" fmla="*/ 2 h 14"/>
                  <a:gd name="T12" fmla="*/ 17 w 24"/>
                  <a:gd name="T13" fmla="*/ 0 h 14"/>
                  <a:gd name="T14" fmla="*/ 19 w 24"/>
                  <a:gd name="T15" fmla="*/ 0 h 14"/>
                  <a:gd name="T16" fmla="*/ 21 w 24"/>
                  <a:gd name="T17" fmla="*/ 1 h 14"/>
                  <a:gd name="T18" fmla="*/ 22 w 24"/>
                  <a:gd name="T19" fmla="*/ 2 h 14"/>
                  <a:gd name="T20" fmla="*/ 23 w 24"/>
                  <a:gd name="T21" fmla="*/ 6 h 14"/>
                  <a:gd name="T22" fmla="*/ 23 w 24"/>
                  <a:gd name="T23" fmla="*/ 11 h 14"/>
                  <a:gd name="T24" fmla="*/ 23 w 24"/>
                  <a:gd name="T25" fmla="*/ 13 h 14"/>
                  <a:gd name="T26" fmla="*/ 24 w 24"/>
                  <a:gd name="T27" fmla="*/ 14 h 14"/>
                  <a:gd name="T28" fmla="*/ 24 w 24"/>
                  <a:gd name="T29" fmla="*/ 14 h 14"/>
                  <a:gd name="T30" fmla="*/ 17 w 24"/>
                  <a:gd name="T31" fmla="*/ 14 h 14"/>
                  <a:gd name="T32" fmla="*/ 17 w 24"/>
                  <a:gd name="T33" fmla="*/ 14 h 14"/>
                  <a:gd name="T34" fmla="*/ 18 w 24"/>
                  <a:gd name="T35" fmla="*/ 13 h 14"/>
                  <a:gd name="T36" fmla="*/ 18 w 24"/>
                  <a:gd name="T37" fmla="*/ 11 h 14"/>
                  <a:gd name="T38" fmla="*/ 18 w 24"/>
                  <a:gd name="T39" fmla="*/ 5 h 14"/>
                  <a:gd name="T40" fmla="*/ 18 w 24"/>
                  <a:gd name="T41" fmla="*/ 3 h 14"/>
                  <a:gd name="T42" fmla="*/ 18 w 24"/>
                  <a:gd name="T43" fmla="*/ 2 h 14"/>
                  <a:gd name="T44" fmla="*/ 17 w 24"/>
                  <a:gd name="T45" fmla="*/ 2 h 14"/>
                  <a:gd name="T46" fmla="*/ 16 w 24"/>
                  <a:gd name="T47" fmla="*/ 2 h 14"/>
                  <a:gd name="T48" fmla="*/ 14 w 24"/>
                  <a:gd name="T49" fmla="*/ 4 h 14"/>
                  <a:gd name="T50" fmla="*/ 14 w 24"/>
                  <a:gd name="T51" fmla="*/ 11 h 14"/>
                  <a:gd name="T52" fmla="*/ 15 w 24"/>
                  <a:gd name="T53" fmla="*/ 13 h 14"/>
                  <a:gd name="T54" fmla="*/ 16 w 24"/>
                  <a:gd name="T55" fmla="*/ 14 h 14"/>
                  <a:gd name="T56" fmla="*/ 16 w 24"/>
                  <a:gd name="T57" fmla="*/ 14 h 14"/>
                  <a:gd name="T58" fmla="*/ 9 w 24"/>
                  <a:gd name="T59" fmla="*/ 14 h 14"/>
                  <a:gd name="T60" fmla="*/ 9 w 24"/>
                  <a:gd name="T61" fmla="*/ 14 h 14"/>
                  <a:gd name="T62" fmla="*/ 10 w 24"/>
                  <a:gd name="T63" fmla="*/ 14 h 14"/>
                  <a:gd name="T64" fmla="*/ 10 w 24"/>
                  <a:gd name="T65" fmla="*/ 13 h 14"/>
                  <a:gd name="T66" fmla="*/ 10 w 24"/>
                  <a:gd name="T67" fmla="*/ 11 h 14"/>
                  <a:gd name="T68" fmla="*/ 10 w 24"/>
                  <a:gd name="T69" fmla="*/ 5 h 14"/>
                  <a:gd name="T70" fmla="*/ 10 w 24"/>
                  <a:gd name="T71" fmla="*/ 3 h 14"/>
                  <a:gd name="T72" fmla="*/ 10 w 24"/>
                  <a:gd name="T73" fmla="*/ 2 h 14"/>
                  <a:gd name="T74" fmla="*/ 9 w 24"/>
                  <a:gd name="T75" fmla="*/ 2 h 14"/>
                  <a:gd name="T76" fmla="*/ 8 w 24"/>
                  <a:gd name="T77" fmla="*/ 2 h 14"/>
                  <a:gd name="T78" fmla="*/ 6 w 24"/>
                  <a:gd name="T79" fmla="*/ 4 h 14"/>
                  <a:gd name="T80" fmla="*/ 6 w 24"/>
                  <a:gd name="T81" fmla="*/ 11 h 14"/>
                  <a:gd name="T82" fmla="*/ 7 w 24"/>
                  <a:gd name="T83" fmla="*/ 13 h 14"/>
                  <a:gd name="T84" fmla="*/ 8 w 24"/>
                  <a:gd name="T85" fmla="*/ 14 h 14"/>
                  <a:gd name="T86" fmla="*/ 8 w 24"/>
                  <a:gd name="T87" fmla="*/ 14 h 14"/>
                  <a:gd name="T88" fmla="*/ 0 w 24"/>
                  <a:gd name="T89" fmla="*/ 14 h 14"/>
                  <a:gd name="T90" fmla="*/ 0 w 24"/>
                  <a:gd name="T91" fmla="*/ 14 h 14"/>
                  <a:gd name="T92" fmla="*/ 2 w 24"/>
                  <a:gd name="T93" fmla="*/ 13 h 14"/>
                  <a:gd name="T94" fmla="*/ 2 w 24"/>
                  <a:gd name="T95" fmla="*/ 11 h 14"/>
                  <a:gd name="T96" fmla="*/ 2 w 24"/>
                  <a:gd name="T97" fmla="*/ 3 h 14"/>
                  <a:gd name="T98" fmla="*/ 2 w 24"/>
                  <a:gd name="T99" fmla="*/ 1 h 14"/>
                  <a:gd name="T100" fmla="*/ 0 w 24"/>
                  <a:gd name="T101" fmla="*/ 1 h 14"/>
                  <a:gd name="T102" fmla="*/ 0 w 24"/>
                  <a:gd name="T103" fmla="*/ 0 h 14"/>
                  <a:gd name="T104" fmla="*/ 6 w 24"/>
                  <a:gd name="T10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" h="14">
                    <a:moveTo>
                      <a:pt x="6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3" y="1"/>
                      <a:pt x="14" y="2"/>
                      <a:pt x="14" y="2"/>
                    </a:cubicBezTo>
                    <a:cubicBezTo>
                      <a:pt x="15" y="2"/>
                      <a:pt x="16" y="1"/>
                      <a:pt x="17" y="0"/>
                    </a:cubicBezTo>
                    <a:cubicBezTo>
                      <a:pt x="17" y="0"/>
                      <a:pt x="18" y="0"/>
                      <a:pt x="19" y="0"/>
                    </a:cubicBezTo>
                    <a:cubicBezTo>
                      <a:pt x="20" y="0"/>
                      <a:pt x="21" y="0"/>
                      <a:pt x="21" y="1"/>
                    </a:cubicBezTo>
                    <a:cubicBezTo>
                      <a:pt x="22" y="1"/>
                      <a:pt x="22" y="2"/>
                      <a:pt x="22" y="2"/>
                    </a:cubicBezTo>
                    <a:cubicBezTo>
                      <a:pt x="23" y="3"/>
                      <a:pt x="23" y="4"/>
                      <a:pt x="23" y="6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2"/>
                      <a:pt x="23" y="13"/>
                      <a:pt x="23" y="13"/>
                    </a:cubicBezTo>
                    <a:cubicBezTo>
                      <a:pt x="23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8" y="13"/>
                      <a:pt x="18" y="12"/>
                      <a:pt x="18" y="1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4"/>
                      <a:pt x="18" y="3"/>
                      <a:pt x="18" y="3"/>
                    </a:cubicBezTo>
                    <a:cubicBezTo>
                      <a:pt x="18" y="3"/>
                      <a:pt x="18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5" y="3"/>
                      <a:pt x="15" y="3"/>
                      <a:pt x="14" y="4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5" y="13"/>
                      <a:pt x="15" y="13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2" y="14"/>
                      <a:pt x="2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" name="Freeform 214"/>
              <p:cNvSpPr>
                <a:spLocks noEditPoints="1"/>
              </p:cNvSpPr>
              <p:nvPr/>
            </p:nvSpPr>
            <p:spPr bwMode="auto">
              <a:xfrm>
                <a:off x="5501481" y="2874913"/>
                <a:ext cx="134938" cy="169863"/>
              </a:xfrm>
              <a:custGeom>
                <a:avLst/>
                <a:gdLst>
                  <a:gd name="T0" fmla="*/ 12 w 12"/>
                  <a:gd name="T1" fmla="*/ 7 h 15"/>
                  <a:gd name="T2" fmla="*/ 4 w 12"/>
                  <a:gd name="T3" fmla="*/ 7 h 15"/>
                  <a:gd name="T4" fmla="*/ 5 w 12"/>
                  <a:gd name="T5" fmla="*/ 11 h 15"/>
                  <a:gd name="T6" fmla="*/ 8 w 12"/>
                  <a:gd name="T7" fmla="*/ 13 h 15"/>
                  <a:gd name="T8" fmla="*/ 10 w 12"/>
                  <a:gd name="T9" fmla="*/ 12 h 15"/>
                  <a:gd name="T10" fmla="*/ 11 w 12"/>
                  <a:gd name="T11" fmla="*/ 10 h 15"/>
                  <a:gd name="T12" fmla="*/ 12 w 12"/>
                  <a:gd name="T13" fmla="*/ 11 h 15"/>
                  <a:gd name="T14" fmla="*/ 9 w 12"/>
                  <a:gd name="T15" fmla="*/ 14 h 15"/>
                  <a:gd name="T16" fmla="*/ 6 w 12"/>
                  <a:gd name="T17" fmla="*/ 15 h 15"/>
                  <a:gd name="T18" fmla="*/ 1 w 12"/>
                  <a:gd name="T19" fmla="*/ 12 h 15"/>
                  <a:gd name="T20" fmla="*/ 0 w 12"/>
                  <a:gd name="T21" fmla="*/ 8 h 15"/>
                  <a:gd name="T22" fmla="*/ 2 w 12"/>
                  <a:gd name="T23" fmla="*/ 2 h 15"/>
                  <a:gd name="T24" fmla="*/ 6 w 12"/>
                  <a:gd name="T25" fmla="*/ 0 h 15"/>
                  <a:gd name="T26" fmla="*/ 10 w 12"/>
                  <a:gd name="T27" fmla="*/ 2 h 15"/>
                  <a:gd name="T28" fmla="*/ 12 w 12"/>
                  <a:gd name="T29" fmla="*/ 7 h 15"/>
                  <a:gd name="T30" fmla="*/ 8 w 12"/>
                  <a:gd name="T31" fmla="*/ 6 h 15"/>
                  <a:gd name="T32" fmla="*/ 8 w 12"/>
                  <a:gd name="T33" fmla="*/ 3 h 15"/>
                  <a:gd name="T34" fmla="*/ 7 w 12"/>
                  <a:gd name="T35" fmla="*/ 1 h 15"/>
                  <a:gd name="T36" fmla="*/ 6 w 12"/>
                  <a:gd name="T37" fmla="*/ 1 h 15"/>
                  <a:gd name="T38" fmla="*/ 5 w 12"/>
                  <a:gd name="T39" fmla="*/ 2 h 15"/>
                  <a:gd name="T40" fmla="*/ 4 w 12"/>
                  <a:gd name="T41" fmla="*/ 5 h 15"/>
                  <a:gd name="T42" fmla="*/ 4 w 12"/>
                  <a:gd name="T43" fmla="*/ 6 h 15"/>
                  <a:gd name="T44" fmla="*/ 8 w 12"/>
                  <a:gd name="T4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" h="15">
                    <a:moveTo>
                      <a:pt x="12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9"/>
                      <a:pt x="5" y="10"/>
                      <a:pt x="5" y="11"/>
                    </a:cubicBezTo>
                    <a:cubicBezTo>
                      <a:pt x="6" y="12"/>
                      <a:pt x="7" y="13"/>
                      <a:pt x="8" y="13"/>
                    </a:cubicBezTo>
                    <a:cubicBezTo>
                      <a:pt x="9" y="13"/>
                      <a:pt x="9" y="12"/>
                      <a:pt x="10" y="12"/>
                    </a:cubicBezTo>
                    <a:cubicBezTo>
                      <a:pt x="10" y="12"/>
                      <a:pt x="11" y="11"/>
                      <a:pt x="11" y="1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12"/>
                      <a:pt x="10" y="13"/>
                      <a:pt x="9" y="14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4" y="15"/>
                      <a:pt x="2" y="14"/>
                      <a:pt x="1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2"/>
                    </a:cubicBezTo>
                    <a:cubicBezTo>
                      <a:pt x="11" y="3"/>
                      <a:pt x="12" y="5"/>
                      <a:pt x="12" y="7"/>
                    </a:cubicBezTo>
                    <a:close/>
                    <a:moveTo>
                      <a:pt x="8" y="6"/>
                    </a:moveTo>
                    <a:cubicBezTo>
                      <a:pt x="8" y="4"/>
                      <a:pt x="8" y="3"/>
                      <a:pt x="8" y="3"/>
                    </a:cubicBezTo>
                    <a:cubicBezTo>
                      <a:pt x="8" y="2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6"/>
                      <a:pt x="8" y="6"/>
                      <a:pt x="8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" name="Freeform 215"/>
              <p:cNvSpPr>
                <a:spLocks/>
              </p:cNvSpPr>
              <p:nvPr/>
            </p:nvSpPr>
            <p:spPr bwMode="auto">
              <a:xfrm>
                <a:off x="5636419" y="2874913"/>
                <a:ext cx="169863" cy="158750"/>
              </a:xfrm>
              <a:custGeom>
                <a:avLst/>
                <a:gdLst>
                  <a:gd name="T0" fmla="*/ 6 w 15"/>
                  <a:gd name="T1" fmla="*/ 0 h 14"/>
                  <a:gd name="T2" fmla="*/ 6 w 15"/>
                  <a:gd name="T3" fmla="*/ 2 h 14"/>
                  <a:gd name="T4" fmla="*/ 8 w 15"/>
                  <a:gd name="T5" fmla="*/ 0 h 14"/>
                  <a:gd name="T6" fmla="*/ 10 w 15"/>
                  <a:gd name="T7" fmla="*/ 0 h 14"/>
                  <a:gd name="T8" fmla="*/ 12 w 15"/>
                  <a:gd name="T9" fmla="*/ 1 h 14"/>
                  <a:gd name="T10" fmla="*/ 14 w 15"/>
                  <a:gd name="T11" fmla="*/ 3 h 14"/>
                  <a:gd name="T12" fmla="*/ 14 w 15"/>
                  <a:gd name="T13" fmla="*/ 6 h 14"/>
                  <a:gd name="T14" fmla="*/ 14 w 15"/>
                  <a:gd name="T15" fmla="*/ 11 h 14"/>
                  <a:gd name="T16" fmla="*/ 14 w 15"/>
                  <a:gd name="T17" fmla="*/ 13 h 14"/>
                  <a:gd name="T18" fmla="*/ 15 w 15"/>
                  <a:gd name="T19" fmla="*/ 14 h 14"/>
                  <a:gd name="T20" fmla="*/ 15 w 15"/>
                  <a:gd name="T21" fmla="*/ 14 h 14"/>
                  <a:gd name="T22" fmla="*/ 8 w 15"/>
                  <a:gd name="T23" fmla="*/ 14 h 14"/>
                  <a:gd name="T24" fmla="*/ 8 w 15"/>
                  <a:gd name="T25" fmla="*/ 14 h 14"/>
                  <a:gd name="T26" fmla="*/ 9 w 15"/>
                  <a:gd name="T27" fmla="*/ 13 h 14"/>
                  <a:gd name="T28" fmla="*/ 10 w 15"/>
                  <a:gd name="T29" fmla="*/ 11 h 14"/>
                  <a:gd name="T30" fmla="*/ 10 w 15"/>
                  <a:gd name="T31" fmla="*/ 5 h 14"/>
                  <a:gd name="T32" fmla="*/ 10 w 15"/>
                  <a:gd name="T33" fmla="*/ 3 h 14"/>
                  <a:gd name="T34" fmla="*/ 9 w 15"/>
                  <a:gd name="T35" fmla="*/ 2 h 14"/>
                  <a:gd name="T36" fmla="*/ 8 w 15"/>
                  <a:gd name="T37" fmla="*/ 2 h 14"/>
                  <a:gd name="T38" fmla="*/ 6 w 15"/>
                  <a:gd name="T39" fmla="*/ 4 h 14"/>
                  <a:gd name="T40" fmla="*/ 6 w 15"/>
                  <a:gd name="T41" fmla="*/ 11 h 14"/>
                  <a:gd name="T42" fmla="*/ 6 w 15"/>
                  <a:gd name="T43" fmla="*/ 13 h 14"/>
                  <a:gd name="T44" fmla="*/ 7 w 15"/>
                  <a:gd name="T45" fmla="*/ 14 h 14"/>
                  <a:gd name="T46" fmla="*/ 7 w 15"/>
                  <a:gd name="T47" fmla="*/ 14 h 14"/>
                  <a:gd name="T48" fmla="*/ 0 w 15"/>
                  <a:gd name="T49" fmla="*/ 14 h 14"/>
                  <a:gd name="T50" fmla="*/ 0 w 15"/>
                  <a:gd name="T51" fmla="*/ 14 h 14"/>
                  <a:gd name="T52" fmla="*/ 2 w 15"/>
                  <a:gd name="T53" fmla="*/ 13 h 14"/>
                  <a:gd name="T54" fmla="*/ 2 w 15"/>
                  <a:gd name="T55" fmla="*/ 11 h 14"/>
                  <a:gd name="T56" fmla="*/ 2 w 15"/>
                  <a:gd name="T57" fmla="*/ 3 h 14"/>
                  <a:gd name="T58" fmla="*/ 1 w 15"/>
                  <a:gd name="T59" fmla="*/ 1 h 14"/>
                  <a:gd name="T60" fmla="*/ 0 w 15"/>
                  <a:gd name="T61" fmla="*/ 1 h 14"/>
                  <a:gd name="T62" fmla="*/ 0 w 15"/>
                  <a:gd name="T63" fmla="*/ 0 h 14"/>
                  <a:gd name="T64" fmla="*/ 6 w 15"/>
                  <a:gd name="T6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4">
                    <a:moveTo>
                      <a:pt x="6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7" y="1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3" y="1"/>
                      <a:pt x="13" y="2"/>
                      <a:pt x="14" y="3"/>
                    </a:cubicBezTo>
                    <a:cubicBezTo>
                      <a:pt x="14" y="3"/>
                      <a:pt x="14" y="4"/>
                      <a:pt x="14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3"/>
                      <a:pt x="14" y="13"/>
                    </a:cubicBezTo>
                    <a:cubicBezTo>
                      <a:pt x="14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3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2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" name="Freeform 216"/>
              <p:cNvSpPr>
                <a:spLocks/>
              </p:cNvSpPr>
              <p:nvPr/>
            </p:nvSpPr>
            <p:spPr bwMode="auto">
              <a:xfrm>
                <a:off x="5806281" y="2817763"/>
                <a:ext cx="112713" cy="227013"/>
              </a:xfrm>
              <a:custGeom>
                <a:avLst/>
                <a:gdLst>
                  <a:gd name="T0" fmla="*/ 6 w 10"/>
                  <a:gd name="T1" fmla="*/ 0 h 20"/>
                  <a:gd name="T2" fmla="*/ 6 w 10"/>
                  <a:gd name="T3" fmla="*/ 5 h 20"/>
                  <a:gd name="T4" fmla="*/ 10 w 10"/>
                  <a:gd name="T5" fmla="*/ 5 h 20"/>
                  <a:gd name="T6" fmla="*/ 10 w 10"/>
                  <a:gd name="T7" fmla="*/ 7 h 20"/>
                  <a:gd name="T8" fmla="*/ 6 w 10"/>
                  <a:gd name="T9" fmla="*/ 7 h 20"/>
                  <a:gd name="T10" fmla="*/ 6 w 10"/>
                  <a:gd name="T11" fmla="*/ 15 h 20"/>
                  <a:gd name="T12" fmla="*/ 7 w 10"/>
                  <a:gd name="T13" fmla="*/ 17 h 20"/>
                  <a:gd name="T14" fmla="*/ 7 w 10"/>
                  <a:gd name="T15" fmla="*/ 18 h 20"/>
                  <a:gd name="T16" fmla="*/ 7 w 10"/>
                  <a:gd name="T17" fmla="*/ 18 h 20"/>
                  <a:gd name="T18" fmla="*/ 9 w 10"/>
                  <a:gd name="T19" fmla="*/ 16 h 20"/>
                  <a:gd name="T20" fmla="*/ 10 w 10"/>
                  <a:gd name="T21" fmla="*/ 17 h 20"/>
                  <a:gd name="T22" fmla="*/ 6 w 10"/>
                  <a:gd name="T23" fmla="*/ 20 h 20"/>
                  <a:gd name="T24" fmla="*/ 4 w 10"/>
                  <a:gd name="T25" fmla="*/ 19 h 20"/>
                  <a:gd name="T26" fmla="*/ 2 w 10"/>
                  <a:gd name="T27" fmla="*/ 17 h 20"/>
                  <a:gd name="T28" fmla="*/ 2 w 10"/>
                  <a:gd name="T29" fmla="*/ 14 h 20"/>
                  <a:gd name="T30" fmla="*/ 2 w 10"/>
                  <a:gd name="T31" fmla="*/ 7 h 20"/>
                  <a:gd name="T32" fmla="*/ 0 w 10"/>
                  <a:gd name="T33" fmla="*/ 7 h 20"/>
                  <a:gd name="T34" fmla="*/ 0 w 10"/>
                  <a:gd name="T35" fmla="*/ 6 h 20"/>
                  <a:gd name="T36" fmla="*/ 4 w 10"/>
                  <a:gd name="T37" fmla="*/ 3 h 20"/>
                  <a:gd name="T38" fmla="*/ 6 w 10"/>
                  <a:gd name="T39" fmla="*/ 0 h 20"/>
                  <a:gd name="T40" fmla="*/ 6 w 10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6" y="17"/>
                      <a:pt x="7" y="17"/>
                    </a:cubicBezTo>
                    <a:cubicBezTo>
                      <a:pt x="7" y="17"/>
                      <a:pt x="7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9" y="17"/>
                      <a:pt x="9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9"/>
                      <a:pt x="8" y="20"/>
                      <a:pt x="6" y="20"/>
                    </a:cubicBezTo>
                    <a:cubicBezTo>
                      <a:pt x="5" y="20"/>
                      <a:pt x="4" y="19"/>
                      <a:pt x="4" y="19"/>
                    </a:cubicBezTo>
                    <a:cubicBezTo>
                      <a:pt x="3" y="18"/>
                      <a:pt x="3" y="18"/>
                      <a:pt x="2" y="17"/>
                    </a:cubicBezTo>
                    <a:cubicBezTo>
                      <a:pt x="2" y="17"/>
                      <a:pt x="2" y="16"/>
                      <a:pt x="2" y="1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2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" name="Freeform 217"/>
              <p:cNvSpPr>
                <a:spLocks/>
              </p:cNvSpPr>
              <p:nvPr/>
            </p:nvSpPr>
            <p:spPr bwMode="auto">
              <a:xfrm>
                <a:off x="2639219" y="3203526"/>
                <a:ext cx="3290888" cy="0"/>
              </a:xfrm>
              <a:custGeom>
                <a:avLst/>
                <a:gdLst>
                  <a:gd name="T0" fmla="*/ 0 w 2073"/>
                  <a:gd name="T1" fmla="*/ 2073 w 2073"/>
                  <a:gd name="T2" fmla="*/ 0 w 207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073">
                    <a:moveTo>
                      <a:pt x="0" y="0"/>
                    </a:moveTo>
                    <a:lnTo>
                      <a:pt x="20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" name="Line 218"/>
              <p:cNvSpPr>
                <a:spLocks noChangeShapeType="1"/>
              </p:cNvSpPr>
              <p:nvPr/>
            </p:nvSpPr>
            <p:spPr bwMode="auto">
              <a:xfrm>
                <a:off x="2639219" y="3203526"/>
                <a:ext cx="3290888" cy="0"/>
              </a:xfrm>
              <a:prstGeom prst="lin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" name="Rectangle 219"/>
              <p:cNvSpPr>
                <a:spLocks noChangeArrowheads="1"/>
              </p:cNvSpPr>
              <p:nvPr/>
            </p:nvSpPr>
            <p:spPr bwMode="auto">
              <a:xfrm>
                <a:off x="2639219" y="3192413"/>
                <a:ext cx="3290888" cy="22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" name="Freeform 220"/>
              <p:cNvSpPr>
                <a:spLocks noEditPoints="1"/>
              </p:cNvSpPr>
              <p:nvPr/>
            </p:nvSpPr>
            <p:spPr bwMode="auto">
              <a:xfrm>
                <a:off x="2650331" y="3362276"/>
                <a:ext cx="179388" cy="204788"/>
              </a:xfrm>
              <a:custGeom>
                <a:avLst/>
                <a:gdLst>
                  <a:gd name="T0" fmla="*/ 0 w 16"/>
                  <a:gd name="T1" fmla="*/ 17 h 18"/>
                  <a:gd name="T2" fmla="*/ 2 w 16"/>
                  <a:gd name="T3" fmla="*/ 17 h 18"/>
                  <a:gd name="T4" fmla="*/ 3 w 16"/>
                  <a:gd name="T5" fmla="*/ 15 h 18"/>
                  <a:gd name="T6" fmla="*/ 3 w 16"/>
                  <a:gd name="T7" fmla="*/ 3 h 18"/>
                  <a:gd name="T8" fmla="*/ 2 w 16"/>
                  <a:gd name="T9" fmla="*/ 1 h 18"/>
                  <a:gd name="T10" fmla="*/ 0 w 16"/>
                  <a:gd name="T11" fmla="*/ 0 h 18"/>
                  <a:gd name="T12" fmla="*/ 0 w 16"/>
                  <a:gd name="T13" fmla="*/ 0 h 18"/>
                  <a:gd name="T14" fmla="*/ 9 w 16"/>
                  <a:gd name="T15" fmla="*/ 0 h 18"/>
                  <a:gd name="T16" fmla="*/ 14 w 16"/>
                  <a:gd name="T17" fmla="*/ 1 h 18"/>
                  <a:gd name="T18" fmla="*/ 16 w 16"/>
                  <a:gd name="T19" fmla="*/ 5 h 18"/>
                  <a:gd name="T20" fmla="*/ 16 w 16"/>
                  <a:gd name="T21" fmla="*/ 7 h 18"/>
                  <a:gd name="T22" fmla="*/ 13 w 16"/>
                  <a:gd name="T23" fmla="*/ 9 h 18"/>
                  <a:gd name="T24" fmla="*/ 11 w 16"/>
                  <a:gd name="T25" fmla="*/ 10 h 18"/>
                  <a:gd name="T26" fmla="*/ 7 w 16"/>
                  <a:gd name="T27" fmla="*/ 10 h 18"/>
                  <a:gd name="T28" fmla="*/ 7 w 16"/>
                  <a:gd name="T29" fmla="*/ 15 h 18"/>
                  <a:gd name="T30" fmla="*/ 8 w 16"/>
                  <a:gd name="T31" fmla="*/ 17 h 18"/>
                  <a:gd name="T32" fmla="*/ 9 w 16"/>
                  <a:gd name="T33" fmla="*/ 17 h 18"/>
                  <a:gd name="T34" fmla="*/ 9 w 16"/>
                  <a:gd name="T35" fmla="*/ 18 h 18"/>
                  <a:gd name="T36" fmla="*/ 0 w 16"/>
                  <a:gd name="T37" fmla="*/ 18 h 18"/>
                  <a:gd name="T38" fmla="*/ 0 w 16"/>
                  <a:gd name="T39" fmla="*/ 17 h 18"/>
                  <a:gd name="T40" fmla="*/ 10 w 16"/>
                  <a:gd name="T41" fmla="*/ 8 h 18"/>
                  <a:gd name="T42" fmla="*/ 12 w 16"/>
                  <a:gd name="T43" fmla="*/ 5 h 18"/>
                  <a:gd name="T44" fmla="*/ 11 w 16"/>
                  <a:gd name="T45" fmla="*/ 2 h 18"/>
                  <a:gd name="T46" fmla="*/ 9 w 16"/>
                  <a:gd name="T47" fmla="*/ 1 h 18"/>
                  <a:gd name="T48" fmla="*/ 7 w 16"/>
                  <a:gd name="T49" fmla="*/ 1 h 18"/>
                  <a:gd name="T50" fmla="*/ 7 w 16"/>
                  <a:gd name="T51" fmla="*/ 1 h 18"/>
                  <a:gd name="T52" fmla="*/ 7 w 16"/>
                  <a:gd name="T53" fmla="*/ 9 h 18"/>
                  <a:gd name="T54" fmla="*/ 10 w 16"/>
                  <a:gd name="T55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18">
                    <a:moveTo>
                      <a:pt x="0" y="17"/>
                    </a:moveTo>
                    <a:cubicBezTo>
                      <a:pt x="1" y="17"/>
                      <a:pt x="2" y="17"/>
                      <a:pt x="2" y="17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6" y="2"/>
                      <a:pt x="16" y="3"/>
                      <a:pt x="16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5" y="8"/>
                      <a:pt x="14" y="9"/>
                      <a:pt x="13" y="9"/>
                    </a:cubicBezTo>
                    <a:cubicBezTo>
                      <a:pt x="12" y="9"/>
                      <a:pt x="12" y="10"/>
                      <a:pt x="11" y="10"/>
                    </a:cubicBezTo>
                    <a:cubicBezTo>
                      <a:pt x="10" y="10"/>
                      <a:pt x="9" y="10"/>
                      <a:pt x="7" y="10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7"/>
                      <a:pt x="8" y="17"/>
                    </a:cubicBezTo>
                    <a:cubicBezTo>
                      <a:pt x="8" y="17"/>
                      <a:pt x="9" y="17"/>
                      <a:pt x="9" y="1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0" y="17"/>
                    </a:lnTo>
                    <a:close/>
                    <a:moveTo>
                      <a:pt x="10" y="8"/>
                    </a:moveTo>
                    <a:cubicBezTo>
                      <a:pt x="11" y="8"/>
                      <a:pt x="12" y="7"/>
                      <a:pt x="12" y="5"/>
                    </a:cubicBezTo>
                    <a:cubicBezTo>
                      <a:pt x="12" y="3"/>
                      <a:pt x="11" y="2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9"/>
                      <a:pt x="10" y="9"/>
                      <a:pt x="1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" name="Freeform 221"/>
              <p:cNvSpPr>
                <a:spLocks/>
              </p:cNvSpPr>
              <p:nvPr/>
            </p:nvSpPr>
            <p:spPr bwMode="auto">
              <a:xfrm>
                <a:off x="2840831" y="3419426"/>
                <a:ext cx="123825" cy="147638"/>
              </a:xfrm>
              <a:custGeom>
                <a:avLst/>
                <a:gdLst>
                  <a:gd name="T0" fmla="*/ 0 w 11"/>
                  <a:gd name="T1" fmla="*/ 12 h 13"/>
                  <a:gd name="T2" fmla="*/ 1 w 11"/>
                  <a:gd name="T3" fmla="*/ 12 h 13"/>
                  <a:gd name="T4" fmla="*/ 1 w 11"/>
                  <a:gd name="T5" fmla="*/ 11 h 13"/>
                  <a:gd name="T6" fmla="*/ 1 w 11"/>
                  <a:gd name="T7" fmla="*/ 10 h 13"/>
                  <a:gd name="T8" fmla="*/ 1 w 11"/>
                  <a:gd name="T9" fmla="*/ 3 h 13"/>
                  <a:gd name="T10" fmla="*/ 1 w 11"/>
                  <a:gd name="T11" fmla="*/ 2 h 13"/>
                  <a:gd name="T12" fmla="*/ 0 w 11"/>
                  <a:gd name="T13" fmla="*/ 1 h 13"/>
                  <a:gd name="T14" fmla="*/ 0 w 11"/>
                  <a:gd name="T15" fmla="*/ 1 h 13"/>
                  <a:gd name="T16" fmla="*/ 5 w 11"/>
                  <a:gd name="T17" fmla="*/ 1 h 13"/>
                  <a:gd name="T18" fmla="*/ 5 w 11"/>
                  <a:gd name="T19" fmla="*/ 3 h 13"/>
                  <a:gd name="T20" fmla="*/ 7 w 11"/>
                  <a:gd name="T21" fmla="*/ 1 h 13"/>
                  <a:gd name="T22" fmla="*/ 9 w 11"/>
                  <a:gd name="T23" fmla="*/ 0 h 13"/>
                  <a:gd name="T24" fmla="*/ 10 w 11"/>
                  <a:gd name="T25" fmla="*/ 1 h 13"/>
                  <a:gd name="T26" fmla="*/ 11 w 11"/>
                  <a:gd name="T27" fmla="*/ 2 h 13"/>
                  <a:gd name="T28" fmla="*/ 10 w 11"/>
                  <a:gd name="T29" fmla="*/ 4 h 13"/>
                  <a:gd name="T30" fmla="*/ 9 w 11"/>
                  <a:gd name="T31" fmla="*/ 4 h 13"/>
                  <a:gd name="T32" fmla="*/ 8 w 11"/>
                  <a:gd name="T33" fmla="*/ 3 h 13"/>
                  <a:gd name="T34" fmla="*/ 7 w 11"/>
                  <a:gd name="T35" fmla="*/ 3 h 13"/>
                  <a:gd name="T36" fmla="*/ 6 w 11"/>
                  <a:gd name="T37" fmla="*/ 3 h 13"/>
                  <a:gd name="T38" fmla="*/ 5 w 11"/>
                  <a:gd name="T39" fmla="*/ 5 h 13"/>
                  <a:gd name="T40" fmla="*/ 5 w 11"/>
                  <a:gd name="T41" fmla="*/ 10 h 13"/>
                  <a:gd name="T42" fmla="*/ 5 w 11"/>
                  <a:gd name="T43" fmla="*/ 12 h 13"/>
                  <a:gd name="T44" fmla="*/ 7 w 11"/>
                  <a:gd name="T45" fmla="*/ 12 h 13"/>
                  <a:gd name="T46" fmla="*/ 7 w 11"/>
                  <a:gd name="T47" fmla="*/ 13 h 13"/>
                  <a:gd name="T48" fmla="*/ 0 w 11"/>
                  <a:gd name="T49" fmla="*/ 13 h 13"/>
                  <a:gd name="T50" fmla="*/ 0 w 11"/>
                  <a:gd name="T5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" h="13">
                    <a:moveTo>
                      <a:pt x="0" y="12"/>
                    </a:move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" name="Freeform 222"/>
              <p:cNvSpPr>
                <a:spLocks noEditPoints="1"/>
              </p:cNvSpPr>
              <p:nvPr/>
            </p:nvSpPr>
            <p:spPr bwMode="auto">
              <a:xfrm>
                <a:off x="2964656" y="3419426"/>
                <a:ext cx="147638" cy="147638"/>
              </a:xfrm>
              <a:custGeom>
                <a:avLst/>
                <a:gdLst>
                  <a:gd name="T0" fmla="*/ 2 w 13"/>
                  <a:gd name="T1" fmla="*/ 2 h 13"/>
                  <a:gd name="T2" fmla="*/ 6 w 13"/>
                  <a:gd name="T3" fmla="*/ 0 h 13"/>
                  <a:gd name="T4" fmla="*/ 11 w 13"/>
                  <a:gd name="T5" fmla="*/ 2 h 13"/>
                  <a:gd name="T6" fmla="*/ 13 w 13"/>
                  <a:gd name="T7" fmla="*/ 7 h 13"/>
                  <a:gd name="T8" fmla="*/ 11 w 13"/>
                  <a:gd name="T9" fmla="*/ 11 h 13"/>
                  <a:gd name="T10" fmla="*/ 6 w 13"/>
                  <a:gd name="T11" fmla="*/ 13 h 13"/>
                  <a:gd name="T12" fmla="*/ 2 w 13"/>
                  <a:gd name="T13" fmla="*/ 12 h 13"/>
                  <a:gd name="T14" fmla="*/ 0 w 13"/>
                  <a:gd name="T15" fmla="*/ 7 h 13"/>
                  <a:gd name="T16" fmla="*/ 2 w 13"/>
                  <a:gd name="T17" fmla="*/ 2 h 13"/>
                  <a:gd name="T18" fmla="*/ 4 w 13"/>
                  <a:gd name="T19" fmla="*/ 11 h 13"/>
                  <a:gd name="T20" fmla="*/ 6 w 13"/>
                  <a:gd name="T21" fmla="*/ 13 h 13"/>
                  <a:gd name="T22" fmla="*/ 8 w 13"/>
                  <a:gd name="T23" fmla="*/ 11 h 13"/>
                  <a:gd name="T24" fmla="*/ 8 w 13"/>
                  <a:gd name="T25" fmla="*/ 7 h 13"/>
                  <a:gd name="T26" fmla="*/ 8 w 13"/>
                  <a:gd name="T27" fmla="*/ 2 h 13"/>
                  <a:gd name="T28" fmla="*/ 6 w 13"/>
                  <a:gd name="T29" fmla="*/ 1 h 13"/>
                  <a:gd name="T30" fmla="*/ 5 w 13"/>
                  <a:gd name="T31" fmla="*/ 3 h 13"/>
                  <a:gd name="T32" fmla="*/ 4 w 13"/>
                  <a:gd name="T33" fmla="*/ 7 h 13"/>
                  <a:gd name="T34" fmla="*/ 4 w 13"/>
                  <a:gd name="T3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3">
                    <a:moveTo>
                      <a:pt x="2" y="2"/>
                    </a:moveTo>
                    <a:cubicBezTo>
                      <a:pt x="3" y="1"/>
                      <a:pt x="5" y="0"/>
                      <a:pt x="6" y="0"/>
                    </a:cubicBezTo>
                    <a:cubicBezTo>
                      <a:pt x="8" y="0"/>
                      <a:pt x="10" y="1"/>
                      <a:pt x="11" y="2"/>
                    </a:cubicBezTo>
                    <a:cubicBezTo>
                      <a:pt x="12" y="3"/>
                      <a:pt x="13" y="5"/>
                      <a:pt x="13" y="7"/>
                    </a:cubicBezTo>
                    <a:cubicBezTo>
                      <a:pt x="13" y="9"/>
                      <a:pt x="12" y="10"/>
                      <a:pt x="11" y="11"/>
                    </a:cubicBezTo>
                    <a:cubicBezTo>
                      <a:pt x="10" y="13"/>
                      <a:pt x="8" y="13"/>
                      <a:pt x="6" y="13"/>
                    </a:cubicBezTo>
                    <a:cubicBezTo>
                      <a:pt x="5" y="13"/>
                      <a:pt x="3" y="13"/>
                      <a:pt x="2" y="12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1" y="3"/>
                      <a:pt x="2" y="2"/>
                    </a:cubicBezTo>
                    <a:close/>
                    <a:moveTo>
                      <a:pt x="4" y="11"/>
                    </a:moveTo>
                    <a:cubicBezTo>
                      <a:pt x="5" y="12"/>
                      <a:pt x="5" y="13"/>
                      <a:pt x="6" y="13"/>
                    </a:cubicBezTo>
                    <a:cubicBezTo>
                      <a:pt x="7" y="13"/>
                      <a:pt x="8" y="12"/>
                      <a:pt x="8" y="11"/>
                    </a:cubicBezTo>
                    <a:cubicBezTo>
                      <a:pt x="8" y="10"/>
                      <a:pt x="8" y="9"/>
                      <a:pt x="8" y="7"/>
                    </a:cubicBezTo>
                    <a:cubicBezTo>
                      <a:pt x="8" y="5"/>
                      <a:pt x="8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4" y="4"/>
                      <a:pt x="4" y="5"/>
                      <a:pt x="4" y="7"/>
                    </a:cubicBezTo>
                    <a:cubicBezTo>
                      <a:pt x="4" y="9"/>
                      <a:pt x="4" y="10"/>
                      <a:pt x="4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5" name="Freeform 223"/>
              <p:cNvSpPr>
                <a:spLocks noEditPoints="1"/>
              </p:cNvSpPr>
              <p:nvPr/>
            </p:nvSpPr>
            <p:spPr bwMode="auto">
              <a:xfrm>
                <a:off x="3123406" y="3362276"/>
                <a:ext cx="146050" cy="204788"/>
              </a:xfrm>
              <a:custGeom>
                <a:avLst/>
                <a:gdLst>
                  <a:gd name="T0" fmla="*/ 1 w 13"/>
                  <a:gd name="T1" fmla="*/ 7 h 18"/>
                  <a:gd name="T2" fmla="*/ 5 w 13"/>
                  <a:gd name="T3" fmla="*/ 5 h 18"/>
                  <a:gd name="T4" fmla="*/ 7 w 13"/>
                  <a:gd name="T5" fmla="*/ 6 h 18"/>
                  <a:gd name="T6" fmla="*/ 8 w 13"/>
                  <a:gd name="T7" fmla="*/ 7 h 18"/>
                  <a:gd name="T8" fmla="*/ 8 w 13"/>
                  <a:gd name="T9" fmla="*/ 2 h 18"/>
                  <a:gd name="T10" fmla="*/ 8 w 13"/>
                  <a:gd name="T11" fmla="*/ 1 h 18"/>
                  <a:gd name="T12" fmla="*/ 6 w 13"/>
                  <a:gd name="T13" fmla="*/ 0 h 18"/>
                  <a:gd name="T14" fmla="*/ 6 w 13"/>
                  <a:gd name="T15" fmla="*/ 0 h 18"/>
                  <a:gd name="T16" fmla="*/ 12 w 13"/>
                  <a:gd name="T17" fmla="*/ 0 h 18"/>
                  <a:gd name="T18" fmla="*/ 12 w 13"/>
                  <a:gd name="T19" fmla="*/ 15 h 18"/>
                  <a:gd name="T20" fmla="*/ 12 w 13"/>
                  <a:gd name="T21" fmla="*/ 16 h 18"/>
                  <a:gd name="T22" fmla="*/ 13 w 13"/>
                  <a:gd name="T23" fmla="*/ 17 h 18"/>
                  <a:gd name="T24" fmla="*/ 13 w 13"/>
                  <a:gd name="T25" fmla="*/ 18 h 18"/>
                  <a:gd name="T26" fmla="*/ 11 w 13"/>
                  <a:gd name="T27" fmla="*/ 18 h 18"/>
                  <a:gd name="T28" fmla="*/ 8 w 13"/>
                  <a:gd name="T29" fmla="*/ 18 h 18"/>
                  <a:gd name="T30" fmla="*/ 8 w 13"/>
                  <a:gd name="T31" fmla="*/ 17 h 18"/>
                  <a:gd name="T32" fmla="*/ 7 w 13"/>
                  <a:gd name="T33" fmla="*/ 18 h 18"/>
                  <a:gd name="T34" fmla="*/ 5 w 13"/>
                  <a:gd name="T35" fmla="*/ 18 h 18"/>
                  <a:gd name="T36" fmla="*/ 1 w 13"/>
                  <a:gd name="T37" fmla="*/ 17 h 18"/>
                  <a:gd name="T38" fmla="*/ 0 w 13"/>
                  <a:gd name="T39" fmla="*/ 12 h 18"/>
                  <a:gd name="T40" fmla="*/ 1 w 13"/>
                  <a:gd name="T41" fmla="*/ 7 h 18"/>
                  <a:gd name="T42" fmla="*/ 7 w 13"/>
                  <a:gd name="T43" fmla="*/ 16 h 18"/>
                  <a:gd name="T44" fmla="*/ 8 w 13"/>
                  <a:gd name="T45" fmla="*/ 15 h 18"/>
                  <a:gd name="T46" fmla="*/ 8 w 13"/>
                  <a:gd name="T47" fmla="*/ 8 h 18"/>
                  <a:gd name="T48" fmla="*/ 7 w 13"/>
                  <a:gd name="T49" fmla="*/ 7 h 18"/>
                  <a:gd name="T50" fmla="*/ 6 w 13"/>
                  <a:gd name="T51" fmla="*/ 7 h 18"/>
                  <a:gd name="T52" fmla="*/ 4 w 13"/>
                  <a:gd name="T53" fmla="*/ 9 h 18"/>
                  <a:gd name="T54" fmla="*/ 4 w 13"/>
                  <a:gd name="T55" fmla="*/ 12 h 18"/>
                  <a:gd name="T56" fmla="*/ 4 w 13"/>
                  <a:gd name="T57" fmla="*/ 15 h 18"/>
                  <a:gd name="T58" fmla="*/ 6 w 13"/>
                  <a:gd name="T59" fmla="*/ 17 h 18"/>
                  <a:gd name="T60" fmla="*/ 7 w 13"/>
                  <a:gd name="T6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" h="18">
                    <a:moveTo>
                      <a:pt x="1" y="7"/>
                    </a:moveTo>
                    <a:cubicBezTo>
                      <a:pt x="2" y="6"/>
                      <a:pt x="3" y="5"/>
                      <a:pt x="5" y="5"/>
                    </a:cubicBezTo>
                    <a:cubicBezTo>
                      <a:pt x="6" y="5"/>
                      <a:pt x="6" y="5"/>
                      <a:pt x="7" y="6"/>
                    </a:cubicBezTo>
                    <a:cubicBezTo>
                      <a:pt x="7" y="6"/>
                      <a:pt x="8" y="6"/>
                      <a:pt x="8" y="7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0" y="18"/>
                      <a:pt x="9" y="18"/>
                      <a:pt x="8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8"/>
                      <a:pt x="7" y="18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3" y="18"/>
                      <a:pt x="2" y="18"/>
                      <a:pt x="1" y="17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0" y="10"/>
                      <a:pt x="0" y="8"/>
                      <a:pt x="1" y="7"/>
                    </a:cubicBezTo>
                    <a:close/>
                    <a:moveTo>
                      <a:pt x="7" y="16"/>
                    </a:moveTo>
                    <a:cubicBezTo>
                      <a:pt x="8" y="16"/>
                      <a:pt x="8" y="15"/>
                      <a:pt x="8" y="15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7" y="7"/>
                    </a:cubicBezTo>
                    <a:cubicBezTo>
                      <a:pt x="7" y="7"/>
                      <a:pt x="7" y="7"/>
                      <a:pt x="6" y="7"/>
                    </a:cubicBezTo>
                    <a:cubicBezTo>
                      <a:pt x="5" y="7"/>
                      <a:pt x="4" y="7"/>
                      <a:pt x="4" y="9"/>
                    </a:cubicBezTo>
                    <a:cubicBezTo>
                      <a:pt x="4" y="9"/>
                      <a:pt x="4" y="10"/>
                      <a:pt x="4" y="12"/>
                    </a:cubicBezTo>
                    <a:cubicBezTo>
                      <a:pt x="4" y="13"/>
                      <a:pt x="4" y="14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6" y="17"/>
                      <a:pt x="7" y="17"/>
                      <a:pt x="7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" name="Freeform 224"/>
              <p:cNvSpPr>
                <a:spLocks/>
              </p:cNvSpPr>
              <p:nvPr/>
            </p:nvSpPr>
            <p:spPr bwMode="auto">
              <a:xfrm>
                <a:off x="3280569" y="3430538"/>
                <a:ext cx="158750" cy="136525"/>
              </a:xfrm>
              <a:custGeom>
                <a:avLst/>
                <a:gdLst>
                  <a:gd name="T0" fmla="*/ 5 w 14"/>
                  <a:gd name="T1" fmla="*/ 0 h 12"/>
                  <a:gd name="T2" fmla="*/ 5 w 14"/>
                  <a:gd name="T3" fmla="*/ 9 h 12"/>
                  <a:gd name="T4" fmla="*/ 6 w 14"/>
                  <a:gd name="T5" fmla="*/ 10 h 12"/>
                  <a:gd name="T6" fmla="*/ 7 w 14"/>
                  <a:gd name="T7" fmla="*/ 11 h 12"/>
                  <a:gd name="T8" fmla="*/ 8 w 14"/>
                  <a:gd name="T9" fmla="*/ 10 h 12"/>
                  <a:gd name="T10" fmla="*/ 9 w 14"/>
                  <a:gd name="T11" fmla="*/ 9 h 12"/>
                  <a:gd name="T12" fmla="*/ 9 w 14"/>
                  <a:gd name="T13" fmla="*/ 2 h 12"/>
                  <a:gd name="T14" fmla="*/ 9 w 14"/>
                  <a:gd name="T15" fmla="*/ 1 h 12"/>
                  <a:gd name="T16" fmla="*/ 7 w 14"/>
                  <a:gd name="T17" fmla="*/ 0 h 12"/>
                  <a:gd name="T18" fmla="*/ 7 w 14"/>
                  <a:gd name="T19" fmla="*/ 0 h 12"/>
                  <a:gd name="T20" fmla="*/ 13 w 14"/>
                  <a:gd name="T21" fmla="*/ 0 h 12"/>
                  <a:gd name="T22" fmla="*/ 13 w 14"/>
                  <a:gd name="T23" fmla="*/ 9 h 12"/>
                  <a:gd name="T24" fmla="*/ 13 w 14"/>
                  <a:gd name="T25" fmla="*/ 10 h 12"/>
                  <a:gd name="T26" fmla="*/ 14 w 14"/>
                  <a:gd name="T27" fmla="*/ 11 h 12"/>
                  <a:gd name="T28" fmla="*/ 14 w 14"/>
                  <a:gd name="T29" fmla="*/ 12 h 12"/>
                  <a:gd name="T30" fmla="*/ 11 w 14"/>
                  <a:gd name="T31" fmla="*/ 12 h 12"/>
                  <a:gd name="T32" fmla="*/ 9 w 14"/>
                  <a:gd name="T33" fmla="*/ 12 h 12"/>
                  <a:gd name="T34" fmla="*/ 9 w 14"/>
                  <a:gd name="T35" fmla="*/ 11 h 12"/>
                  <a:gd name="T36" fmla="*/ 7 w 14"/>
                  <a:gd name="T37" fmla="*/ 12 h 12"/>
                  <a:gd name="T38" fmla="*/ 5 w 14"/>
                  <a:gd name="T39" fmla="*/ 12 h 12"/>
                  <a:gd name="T40" fmla="*/ 3 w 14"/>
                  <a:gd name="T41" fmla="*/ 12 h 12"/>
                  <a:gd name="T42" fmla="*/ 2 w 14"/>
                  <a:gd name="T43" fmla="*/ 9 h 12"/>
                  <a:gd name="T44" fmla="*/ 2 w 14"/>
                  <a:gd name="T45" fmla="*/ 2 h 12"/>
                  <a:gd name="T46" fmla="*/ 1 w 14"/>
                  <a:gd name="T47" fmla="*/ 1 h 12"/>
                  <a:gd name="T48" fmla="*/ 0 w 14"/>
                  <a:gd name="T49" fmla="*/ 0 h 12"/>
                  <a:gd name="T50" fmla="*/ 0 w 14"/>
                  <a:gd name="T51" fmla="*/ 0 h 12"/>
                  <a:gd name="T52" fmla="*/ 5 w 14"/>
                  <a:gd name="T5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" h="12">
                    <a:moveTo>
                      <a:pt x="5" y="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7" y="11"/>
                      <a:pt x="8" y="10"/>
                      <a:pt x="8" y="10"/>
                    </a:cubicBezTo>
                    <a:cubicBezTo>
                      <a:pt x="8" y="10"/>
                      <a:pt x="9" y="10"/>
                      <a:pt x="9" y="9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2" y="12"/>
                      <a:pt x="11" y="12"/>
                    </a:cubicBezTo>
                    <a:cubicBezTo>
                      <a:pt x="11" y="12"/>
                      <a:pt x="10" y="12"/>
                      <a:pt x="9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8" y="12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2" y="11"/>
                      <a:pt x="2" y="10"/>
                      <a:pt x="2" y="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" name="Freeform 225"/>
              <p:cNvSpPr>
                <a:spLocks/>
              </p:cNvSpPr>
              <p:nvPr/>
            </p:nvSpPr>
            <p:spPr bwMode="auto">
              <a:xfrm>
                <a:off x="3450431" y="3419426"/>
                <a:ext cx="123825" cy="147638"/>
              </a:xfrm>
              <a:custGeom>
                <a:avLst/>
                <a:gdLst>
                  <a:gd name="T0" fmla="*/ 10 w 11"/>
                  <a:gd name="T1" fmla="*/ 1 h 13"/>
                  <a:gd name="T2" fmla="*/ 11 w 11"/>
                  <a:gd name="T3" fmla="*/ 3 h 13"/>
                  <a:gd name="T4" fmla="*/ 10 w 11"/>
                  <a:gd name="T5" fmla="*/ 4 h 13"/>
                  <a:gd name="T6" fmla="*/ 9 w 11"/>
                  <a:gd name="T7" fmla="*/ 5 h 13"/>
                  <a:gd name="T8" fmla="*/ 8 w 11"/>
                  <a:gd name="T9" fmla="*/ 5 h 13"/>
                  <a:gd name="T10" fmla="*/ 7 w 11"/>
                  <a:gd name="T11" fmla="*/ 3 h 13"/>
                  <a:gd name="T12" fmla="*/ 7 w 11"/>
                  <a:gd name="T13" fmla="*/ 3 h 13"/>
                  <a:gd name="T14" fmla="*/ 7 w 11"/>
                  <a:gd name="T15" fmla="*/ 2 h 13"/>
                  <a:gd name="T16" fmla="*/ 7 w 11"/>
                  <a:gd name="T17" fmla="*/ 1 h 13"/>
                  <a:gd name="T18" fmla="*/ 6 w 11"/>
                  <a:gd name="T19" fmla="*/ 1 h 13"/>
                  <a:gd name="T20" fmla="*/ 5 w 11"/>
                  <a:gd name="T21" fmla="*/ 2 h 13"/>
                  <a:gd name="T22" fmla="*/ 4 w 11"/>
                  <a:gd name="T23" fmla="*/ 6 h 13"/>
                  <a:gd name="T24" fmla="*/ 5 w 11"/>
                  <a:gd name="T25" fmla="*/ 10 h 13"/>
                  <a:gd name="T26" fmla="*/ 8 w 11"/>
                  <a:gd name="T27" fmla="*/ 12 h 13"/>
                  <a:gd name="T28" fmla="*/ 10 w 11"/>
                  <a:gd name="T29" fmla="*/ 11 h 13"/>
                  <a:gd name="T30" fmla="*/ 11 w 11"/>
                  <a:gd name="T31" fmla="*/ 10 h 13"/>
                  <a:gd name="T32" fmla="*/ 11 w 11"/>
                  <a:gd name="T33" fmla="*/ 11 h 13"/>
                  <a:gd name="T34" fmla="*/ 8 w 11"/>
                  <a:gd name="T35" fmla="*/ 13 h 13"/>
                  <a:gd name="T36" fmla="*/ 6 w 11"/>
                  <a:gd name="T37" fmla="*/ 13 h 13"/>
                  <a:gd name="T38" fmla="*/ 2 w 11"/>
                  <a:gd name="T39" fmla="*/ 12 h 13"/>
                  <a:gd name="T40" fmla="*/ 0 w 11"/>
                  <a:gd name="T41" fmla="*/ 7 h 13"/>
                  <a:gd name="T42" fmla="*/ 2 w 11"/>
                  <a:gd name="T43" fmla="*/ 2 h 13"/>
                  <a:gd name="T44" fmla="*/ 7 w 11"/>
                  <a:gd name="T45" fmla="*/ 0 h 13"/>
                  <a:gd name="T46" fmla="*/ 10 w 11"/>
                  <a:gd name="T4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13">
                    <a:moveTo>
                      <a:pt x="10" y="1"/>
                    </a:moveTo>
                    <a:cubicBezTo>
                      <a:pt x="10" y="2"/>
                      <a:pt x="11" y="2"/>
                      <a:pt x="11" y="3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8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4" y="3"/>
                      <a:pt x="4" y="4"/>
                      <a:pt x="4" y="6"/>
                    </a:cubicBezTo>
                    <a:cubicBezTo>
                      <a:pt x="4" y="7"/>
                      <a:pt x="4" y="9"/>
                      <a:pt x="5" y="10"/>
                    </a:cubicBezTo>
                    <a:cubicBezTo>
                      <a:pt x="6" y="11"/>
                      <a:pt x="7" y="12"/>
                      <a:pt x="8" y="12"/>
                    </a:cubicBezTo>
                    <a:cubicBezTo>
                      <a:pt x="9" y="12"/>
                      <a:pt x="9" y="11"/>
                      <a:pt x="10" y="11"/>
                    </a:cubicBezTo>
                    <a:cubicBezTo>
                      <a:pt x="10" y="11"/>
                      <a:pt x="10" y="11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2"/>
                      <a:pt x="9" y="13"/>
                      <a:pt x="8" y="13"/>
                    </a:cubicBezTo>
                    <a:cubicBezTo>
                      <a:pt x="8" y="13"/>
                      <a:pt x="7" y="13"/>
                      <a:pt x="6" y="13"/>
                    </a:cubicBezTo>
                    <a:cubicBezTo>
                      <a:pt x="4" y="13"/>
                      <a:pt x="3" y="13"/>
                      <a:pt x="2" y="12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1" y="4"/>
                      <a:pt x="2" y="2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" name="Freeform 226"/>
              <p:cNvSpPr>
                <a:spLocks/>
              </p:cNvSpPr>
              <p:nvPr/>
            </p:nvSpPr>
            <p:spPr bwMode="auto">
              <a:xfrm>
                <a:off x="3585369" y="3373388"/>
                <a:ext cx="90488" cy="193675"/>
              </a:xfrm>
              <a:custGeom>
                <a:avLst/>
                <a:gdLst>
                  <a:gd name="T0" fmla="*/ 0 w 8"/>
                  <a:gd name="T1" fmla="*/ 6 h 17"/>
                  <a:gd name="T2" fmla="*/ 0 w 8"/>
                  <a:gd name="T3" fmla="*/ 5 h 17"/>
                  <a:gd name="T4" fmla="*/ 1 w 8"/>
                  <a:gd name="T5" fmla="*/ 4 h 17"/>
                  <a:gd name="T6" fmla="*/ 2 w 8"/>
                  <a:gd name="T7" fmla="*/ 3 h 17"/>
                  <a:gd name="T8" fmla="*/ 4 w 8"/>
                  <a:gd name="T9" fmla="*/ 0 h 17"/>
                  <a:gd name="T10" fmla="*/ 5 w 8"/>
                  <a:gd name="T11" fmla="*/ 0 h 17"/>
                  <a:gd name="T12" fmla="*/ 5 w 8"/>
                  <a:gd name="T13" fmla="*/ 5 h 17"/>
                  <a:gd name="T14" fmla="*/ 8 w 8"/>
                  <a:gd name="T15" fmla="*/ 5 h 17"/>
                  <a:gd name="T16" fmla="*/ 8 w 8"/>
                  <a:gd name="T17" fmla="*/ 6 h 17"/>
                  <a:gd name="T18" fmla="*/ 5 w 8"/>
                  <a:gd name="T19" fmla="*/ 6 h 17"/>
                  <a:gd name="T20" fmla="*/ 5 w 8"/>
                  <a:gd name="T21" fmla="*/ 14 h 17"/>
                  <a:gd name="T22" fmla="*/ 5 w 8"/>
                  <a:gd name="T23" fmla="*/ 15 h 17"/>
                  <a:gd name="T24" fmla="*/ 6 w 8"/>
                  <a:gd name="T25" fmla="*/ 15 h 17"/>
                  <a:gd name="T26" fmla="*/ 7 w 8"/>
                  <a:gd name="T27" fmla="*/ 15 h 17"/>
                  <a:gd name="T28" fmla="*/ 8 w 8"/>
                  <a:gd name="T29" fmla="*/ 14 h 17"/>
                  <a:gd name="T30" fmla="*/ 8 w 8"/>
                  <a:gd name="T31" fmla="*/ 14 h 17"/>
                  <a:gd name="T32" fmla="*/ 7 w 8"/>
                  <a:gd name="T33" fmla="*/ 16 h 17"/>
                  <a:gd name="T34" fmla="*/ 4 w 8"/>
                  <a:gd name="T35" fmla="*/ 17 h 17"/>
                  <a:gd name="T36" fmla="*/ 3 w 8"/>
                  <a:gd name="T37" fmla="*/ 17 h 17"/>
                  <a:gd name="T38" fmla="*/ 1 w 8"/>
                  <a:gd name="T39" fmla="*/ 15 h 17"/>
                  <a:gd name="T40" fmla="*/ 1 w 8"/>
                  <a:gd name="T41" fmla="*/ 6 h 17"/>
                  <a:gd name="T42" fmla="*/ 0 w 8"/>
                  <a:gd name="T43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" h="17">
                    <a:moveTo>
                      <a:pt x="0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3" y="2"/>
                      <a:pt x="4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5"/>
                      <a:pt x="5" y="15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6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5"/>
                      <a:pt x="8" y="16"/>
                      <a:pt x="7" y="16"/>
                    </a:cubicBezTo>
                    <a:cubicBezTo>
                      <a:pt x="6" y="17"/>
                      <a:pt x="6" y="17"/>
                      <a:pt x="4" y="17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2" y="17"/>
                      <a:pt x="1" y="16"/>
                      <a:pt x="1" y="15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9" name="Freeform 227"/>
              <p:cNvSpPr>
                <a:spLocks noEditPoints="1"/>
              </p:cNvSpPr>
              <p:nvPr/>
            </p:nvSpPr>
            <p:spPr bwMode="auto">
              <a:xfrm>
                <a:off x="3686969" y="3351163"/>
                <a:ext cx="66675" cy="215900"/>
              </a:xfrm>
              <a:custGeom>
                <a:avLst/>
                <a:gdLst>
                  <a:gd name="T0" fmla="*/ 0 w 6"/>
                  <a:gd name="T1" fmla="*/ 18 h 19"/>
                  <a:gd name="T2" fmla="*/ 1 w 6"/>
                  <a:gd name="T3" fmla="*/ 18 h 19"/>
                  <a:gd name="T4" fmla="*/ 1 w 6"/>
                  <a:gd name="T5" fmla="*/ 17 h 19"/>
                  <a:gd name="T6" fmla="*/ 1 w 6"/>
                  <a:gd name="T7" fmla="*/ 9 h 19"/>
                  <a:gd name="T8" fmla="*/ 1 w 6"/>
                  <a:gd name="T9" fmla="*/ 8 h 19"/>
                  <a:gd name="T10" fmla="*/ 0 w 6"/>
                  <a:gd name="T11" fmla="*/ 7 h 19"/>
                  <a:gd name="T12" fmla="*/ 0 w 6"/>
                  <a:gd name="T13" fmla="*/ 7 h 19"/>
                  <a:gd name="T14" fmla="*/ 5 w 6"/>
                  <a:gd name="T15" fmla="*/ 7 h 19"/>
                  <a:gd name="T16" fmla="*/ 5 w 6"/>
                  <a:gd name="T17" fmla="*/ 17 h 19"/>
                  <a:gd name="T18" fmla="*/ 5 w 6"/>
                  <a:gd name="T19" fmla="*/ 18 h 19"/>
                  <a:gd name="T20" fmla="*/ 6 w 6"/>
                  <a:gd name="T21" fmla="*/ 18 h 19"/>
                  <a:gd name="T22" fmla="*/ 6 w 6"/>
                  <a:gd name="T23" fmla="*/ 19 h 19"/>
                  <a:gd name="T24" fmla="*/ 0 w 6"/>
                  <a:gd name="T25" fmla="*/ 19 h 19"/>
                  <a:gd name="T26" fmla="*/ 0 w 6"/>
                  <a:gd name="T27" fmla="*/ 18 h 19"/>
                  <a:gd name="T28" fmla="*/ 1 w 6"/>
                  <a:gd name="T29" fmla="*/ 1 h 19"/>
                  <a:gd name="T30" fmla="*/ 3 w 6"/>
                  <a:gd name="T31" fmla="*/ 0 h 19"/>
                  <a:gd name="T32" fmla="*/ 4 w 6"/>
                  <a:gd name="T33" fmla="*/ 1 h 19"/>
                  <a:gd name="T34" fmla="*/ 5 w 6"/>
                  <a:gd name="T35" fmla="*/ 2 h 19"/>
                  <a:gd name="T36" fmla="*/ 4 w 6"/>
                  <a:gd name="T37" fmla="*/ 4 h 19"/>
                  <a:gd name="T38" fmla="*/ 3 w 6"/>
                  <a:gd name="T39" fmla="*/ 4 h 19"/>
                  <a:gd name="T40" fmla="*/ 1 w 6"/>
                  <a:gd name="T41" fmla="*/ 4 h 19"/>
                  <a:gd name="T42" fmla="*/ 1 w 6"/>
                  <a:gd name="T43" fmla="*/ 2 h 19"/>
                  <a:gd name="T44" fmla="*/ 1 w 6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19">
                    <a:moveTo>
                      <a:pt x="0" y="18"/>
                    </a:moveTo>
                    <a:cubicBezTo>
                      <a:pt x="0" y="18"/>
                      <a:pt x="0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5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1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0" name="Freeform 228"/>
              <p:cNvSpPr>
                <a:spLocks/>
              </p:cNvSpPr>
              <p:nvPr/>
            </p:nvSpPr>
            <p:spPr bwMode="auto">
              <a:xfrm>
                <a:off x="3766344" y="3430538"/>
                <a:ext cx="146050" cy="136525"/>
              </a:xfrm>
              <a:custGeom>
                <a:avLst/>
                <a:gdLst>
                  <a:gd name="T0" fmla="*/ 7 w 13"/>
                  <a:gd name="T1" fmla="*/ 0 h 12"/>
                  <a:gd name="T2" fmla="*/ 7 w 13"/>
                  <a:gd name="T3" fmla="*/ 0 h 12"/>
                  <a:gd name="T4" fmla="*/ 6 w 13"/>
                  <a:gd name="T5" fmla="*/ 0 h 12"/>
                  <a:gd name="T6" fmla="*/ 5 w 13"/>
                  <a:gd name="T7" fmla="*/ 1 h 12"/>
                  <a:gd name="T8" fmla="*/ 5 w 13"/>
                  <a:gd name="T9" fmla="*/ 1 h 12"/>
                  <a:gd name="T10" fmla="*/ 6 w 13"/>
                  <a:gd name="T11" fmla="*/ 2 h 12"/>
                  <a:gd name="T12" fmla="*/ 8 w 13"/>
                  <a:gd name="T13" fmla="*/ 7 h 12"/>
                  <a:gd name="T14" fmla="*/ 8 w 13"/>
                  <a:gd name="T15" fmla="*/ 7 h 12"/>
                  <a:gd name="T16" fmla="*/ 10 w 13"/>
                  <a:gd name="T17" fmla="*/ 2 h 12"/>
                  <a:gd name="T18" fmla="*/ 10 w 13"/>
                  <a:gd name="T19" fmla="*/ 2 h 12"/>
                  <a:gd name="T20" fmla="*/ 10 w 13"/>
                  <a:gd name="T21" fmla="*/ 1 h 12"/>
                  <a:gd name="T22" fmla="*/ 10 w 13"/>
                  <a:gd name="T23" fmla="*/ 0 h 12"/>
                  <a:gd name="T24" fmla="*/ 8 w 13"/>
                  <a:gd name="T25" fmla="*/ 0 h 12"/>
                  <a:gd name="T26" fmla="*/ 8 w 13"/>
                  <a:gd name="T27" fmla="*/ 0 h 12"/>
                  <a:gd name="T28" fmla="*/ 13 w 13"/>
                  <a:gd name="T29" fmla="*/ 0 h 12"/>
                  <a:gd name="T30" fmla="*/ 13 w 13"/>
                  <a:gd name="T31" fmla="*/ 0 h 12"/>
                  <a:gd name="T32" fmla="*/ 12 w 13"/>
                  <a:gd name="T33" fmla="*/ 1 h 12"/>
                  <a:gd name="T34" fmla="*/ 11 w 13"/>
                  <a:gd name="T35" fmla="*/ 2 h 12"/>
                  <a:gd name="T36" fmla="*/ 7 w 13"/>
                  <a:gd name="T37" fmla="*/ 12 h 12"/>
                  <a:gd name="T38" fmla="*/ 6 w 13"/>
                  <a:gd name="T39" fmla="*/ 12 h 12"/>
                  <a:gd name="T40" fmla="*/ 3 w 13"/>
                  <a:gd name="T41" fmla="*/ 4 h 12"/>
                  <a:gd name="T42" fmla="*/ 2 w 13"/>
                  <a:gd name="T43" fmla="*/ 3 h 12"/>
                  <a:gd name="T44" fmla="*/ 1 w 13"/>
                  <a:gd name="T45" fmla="*/ 1 h 12"/>
                  <a:gd name="T46" fmla="*/ 1 w 13"/>
                  <a:gd name="T47" fmla="*/ 0 h 12"/>
                  <a:gd name="T48" fmla="*/ 0 w 13"/>
                  <a:gd name="T49" fmla="*/ 0 h 12"/>
                  <a:gd name="T50" fmla="*/ 0 w 13"/>
                  <a:gd name="T51" fmla="*/ 0 h 12"/>
                  <a:gd name="T52" fmla="*/ 7 w 13"/>
                  <a:gd name="T5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" h="12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1" name="Freeform 229"/>
              <p:cNvSpPr>
                <a:spLocks noEditPoints="1"/>
              </p:cNvSpPr>
              <p:nvPr/>
            </p:nvSpPr>
            <p:spPr bwMode="auto">
              <a:xfrm>
                <a:off x="3912394" y="3351163"/>
                <a:ext cx="79375" cy="215900"/>
              </a:xfrm>
              <a:custGeom>
                <a:avLst/>
                <a:gdLst>
                  <a:gd name="T0" fmla="*/ 0 w 7"/>
                  <a:gd name="T1" fmla="*/ 18 h 19"/>
                  <a:gd name="T2" fmla="*/ 1 w 7"/>
                  <a:gd name="T3" fmla="*/ 18 h 19"/>
                  <a:gd name="T4" fmla="*/ 2 w 7"/>
                  <a:gd name="T5" fmla="*/ 17 h 19"/>
                  <a:gd name="T6" fmla="*/ 2 w 7"/>
                  <a:gd name="T7" fmla="*/ 9 h 19"/>
                  <a:gd name="T8" fmla="*/ 1 w 7"/>
                  <a:gd name="T9" fmla="*/ 8 h 19"/>
                  <a:gd name="T10" fmla="*/ 0 w 7"/>
                  <a:gd name="T11" fmla="*/ 7 h 19"/>
                  <a:gd name="T12" fmla="*/ 0 w 7"/>
                  <a:gd name="T13" fmla="*/ 7 h 19"/>
                  <a:gd name="T14" fmla="*/ 5 w 7"/>
                  <a:gd name="T15" fmla="*/ 7 h 19"/>
                  <a:gd name="T16" fmla="*/ 5 w 7"/>
                  <a:gd name="T17" fmla="*/ 17 h 19"/>
                  <a:gd name="T18" fmla="*/ 6 w 7"/>
                  <a:gd name="T19" fmla="*/ 18 h 19"/>
                  <a:gd name="T20" fmla="*/ 7 w 7"/>
                  <a:gd name="T21" fmla="*/ 18 h 19"/>
                  <a:gd name="T22" fmla="*/ 7 w 7"/>
                  <a:gd name="T23" fmla="*/ 19 h 19"/>
                  <a:gd name="T24" fmla="*/ 0 w 7"/>
                  <a:gd name="T25" fmla="*/ 19 h 19"/>
                  <a:gd name="T26" fmla="*/ 0 w 7"/>
                  <a:gd name="T27" fmla="*/ 18 h 19"/>
                  <a:gd name="T28" fmla="*/ 2 w 7"/>
                  <a:gd name="T29" fmla="*/ 1 h 19"/>
                  <a:gd name="T30" fmla="*/ 4 w 7"/>
                  <a:gd name="T31" fmla="*/ 0 h 19"/>
                  <a:gd name="T32" fmla="*/ 5 w 7"/>
                  <a:gd name="T33" fmla="*/ 1 h 19"/>
                  <a:gd name="T34" fmla="*/ 6 w 7"/>
                  <a:gd name="T35" fmla="*/ 2 h 19"/>
                  <a:gd name="T36" fmla="*/ 5 w 7"/>
                  <a:gd name="T37" fmla="*/ 4 h 19"/>
                  <a:gd name="T38" fmla="*/ 4 w 7"/>
                  <a:gd name="T39" fmla="*/ 4 h 19"/>
                  <a:gd name="T40" fmla="*/ 2 w 7"/>
                  <a:gd name="T41" fmla="*/ 4 h 19"/>
                  <a:gd name="T42" fmla="*/ 1 w 7"/>
                  <a:gd name="T43" fmla="*/ 2 h 19"/>
                  <a:gd name="T44" fmla="*/ 2 w 7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19">
                    <a:moveTo>
                      <a:pt x="0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7"/>
                      <a:pt x="2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6" y="18"/>
                      <a:pt x="6" y="18"/>
                    </a:cubicBezTo>
                    <a:cubicBezTo>
                      <a:pt x="6" y="18"/>
                      <a:pt x="6" y="18"/>
                      <a:pt x="7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2" y="1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2" name="Freeform 230"/>
              <p:cNvSpPr>
                <a:spLocks/>
              </p:cNvSpPr>
              <p:nvPr/>
            </p:nvSpPr>
            <p:spPr bwMode="auto">
              <a:xfrm>
                <a:off x="3991769" y="3373388"/>
                <a:ext cx="101600" cy="193675"/>
              </a:xfrm>
              <a:custGeom>
                <a:avLst/>
                <a:gdLst>
                  <a:gd name="T0" fmla="*/ 0 w 9"/>
                  <a:gd name="T1" fmla="*/ 6 h 17"/>
                  <a:gd name="T2" fmla="*/ 0 w 9"/>
                  <a:gd name="T3" fmla="*/ 5 h 17"/>
                  <a:gd name="T4" fmla="*/ 1 w 9"/>
                  <a:gd name="T5" fmla="*/ 4 h 17"/>
                  <a:gd name="T6" fmla="*/ 3 w 9"/>
                  <a:gd name="T7" fmla="*/ 3 h 17"/>
                  <a:gd name="T8" fmla="*/ 5 w 9"/>
                  <a:gd name="T9" fmla="*/ 0 h 17"/>
                  <a:gd name="T10" fmla="*/ 6 w 9"/>
                  <a:gd name="T11" fmla="*/ 0 h 17"/>
                  <a:gd name="T12" fmla="*/ 6 w 9"/>
                  <a:gd name="T13" fmla="*/ 5 h 17"/>
                  <a:gd name="T14" fmla="*/ 8 w 9"/>
                  <a:gd name="T15" fmla="*/ 5 h 17"/>
                  <a:gd name="T16" fmla="*/ 8 w 9"/>
                  <a:gd name="T17" fmla="*/ 6 h 17"/>
                  <a:gd name="T18" fmla="*/ 6 w 9"/>
                  <a:gd name="T19" fmla="*/ 6 h 17"/>
                  <a:gd name="T20" fmla="*/ 6 w 9"/>
                  <a:gd name="T21" fmla="*/ 14 h 17"/>
                  <a:gd name="T22" fmla="*/ 6 w 9"/>
                  <a:gd name="T23" fmla="*/ 15 h 17"/>
                  <a:gd name="T24" fmla="*/ 7 w 9"/>
                  <a:gd name="T25" fmla="*/ 15 h 17"/>
                  <a:gd name="T26" fmla="*/ 8 w 9"/>
                  <a:gd name="T27" fmla="*/ 15 h 17"/>
                  <a:gd name="T28" fmla="*/ 8 w 9"/>
                  <a:gd name="T29" fmla="*/ 14 h 17"/>
                  <a:gd name="T30" fmla="*/ 9 w 9"/>
                  <a:gd name="T31" fmla="*/ 14 h 17"/>
                  <a:gd name="T32" fmla="*/ 8 w 9"/>
                  <a:gd name="T33" fmla="*/ 16 h 17"/>
                  <a:gd name="T34" fmla="*/ 5 w 9"/>
                  <a:gd name="T35" fmla="*/ 17 h 17"/>
                  <a:gd name="T36" fmla="*/ 3 w 9"/>
                  <a:gd name="T37" fmla="*/ 17 h 17"/>
                  <a:gd name="T38" fmla="*/ 2 w 9"/>
                  <a:gd name="T39" fmla="*/ 15 h 17"/>
                  <a:gd name="T40" fmla="*/ 2 w 9"/>
                  <a:gd name="T41" fmla="*/ 6 h 17"/>
                  <a:gd name="T42" fmla="*/ 0 w 9"/>
                  <a:gd name="T43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7">
                    <a:moveTo>
                      <a:pt x="0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4" y="2"/>
                      <a:pt x="4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5"/>
                      <a:pt x="6" y="15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7" y="15"/>
                      <a:pt x="7" y="15"/>
                      <a:pt x="8" y="15"/>
                    </a:cubicBezTo>
                    <a:cubicBezTo>
                      <a:pt x="8" y="15"/>
                      <a:pt x="8" y="15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8" y="16"/>
                      <a:pt x="8" y="16"/>
                    </a:cubicBezTo>
                    <a:cubicBezTo>
                      <a:pt x="7" y="17"/>
                      <a:pt x="6" y="17"/>
                      <a:pt x="5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2" y="17"/>
                      <a:pt x="2" y="16"/>
                      <a:pt x="2" y="15"/>
                    </a:cubicBezTo>
                    <a:cubicBezTo>
                      <a:pt x="2" y="6"/>
                      <a:pt x="2" y="6"/>
                      <a:pt x="2" y="6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" name="Freeform 231"/>
              <p:cNvSpPr>
                <a:spLocks/>
              </p:cNvSpPr>
              <p:nvPr/>
            </p:nvSpPr>
            <p:spPr bwMode="auto">
              <a:xfrm>
                <a:off x="4093369" y="3430538"/>
                <a:ext cx="146050" cy="204788"/>
              </a:xfrm>
              <a:custGeom>
                <a:avLst/>
                <a:gdLst>
                  <a:gd name="T0" fmla="*/ 0 w 13"/>
                  <a:gd name="T1" fmla="*/ 14 h 18"/>
                  <a:gd name="T2" fmla="*/ 2 w 13"/>
                  <a:gd name="T3" fmla="*/ 14 h 18"/>
                  <a:gd name="T4" fmla="*/ 3 w 13"/>
                  <a:gd name="T5" fmla="*/ 14 h 18"/>
                  <a:gd name="T6" fmla="*/ 3 w 13"/>
                  <a:gd name="T7" fmla="*/ 15 h 18"/>
                  <a:gd name="T8" fmla="*/ 3 w 13"/>
                  <a:gd name="T9" fmla="*/ 16 h 18"/>
                  <a:gd name="T10" fmla="*/ 3 w 13"/>
                  <a:gd name="T11" fmla="*/ 16 h 18"/>
                  <a:gd name="T12" fmla="*/ 4 w 13"/>
                  <a:gd name="T13" fmla="*/ 16 h 18"/>
                  <a:gd name="T14" fmla="*/ 5 w 13"/>
                  <a:gd name="T15" fmla="*/ 15 h 18"/>
                  <a:gd name="T16" fmla="*/ 6 w 13"/>
                  <a:gd name="T17" fmla="*/ 12 h 18"/>
                  <a:gd name="T18" fmla="*/ 3 w 13"/>
                  <a:gd name="T19" fmla="*/ 4 h 18"/>
                  <a:gd name="T20" fmla="*/ 2 w 13"/>
                  <a:gd name="T21" fmla="*/ 3 h 18"/>
                  <a:gd name="T22" fmla="*/ 2 w 13"/>
                  <a:gd name="T23" fmla="*/ 1 h 18"/>
                  <a:gd name="T24" fmla="*/ 1 w 13"/>
                  <a:gd name="T25" fmla="*/ 0 h 18"/>
                  <a:gd name="T26" fmla="*/ 0 w 13"/>
                  <a:gd name="T27" fmla="*/ 0 h 18"/>
                  <a:gd name="T28" fmla="*/ 0 w 13"/>
                  <a:gd name="T29" fmla="*/ 0 h 18"/>
                  <a:gd name="T30" fmla="*/ 7 w 13"/>
                  <a:gd name="T31" fmla="*/ 0 h 18"/>
                  <a:gd name="T32" fmla="*/ 7 w 13"/>
                  <a:gd name="T33" fmla="*/ 0 h 18"/>
                  <a:gd name="T34" fmla="*/ 6 w 13"/>
                  <a:gd name="T35" fmla="*/ 0 h 18"/>
                  <a:gd name="T36" fmla="*/ 6 w 13"/>
                  <a:gd name="T37" fmla="*/ 1 h 18"/>
                  <a:gd name="T38" fmla="*/ 6 w 13"/>
                  <a:gd name="T39" fmla="*/ 1 h 18"/>
                  <a:gd name="T40" fmla="*/ 6 w 13"/>
                  <a:gd name="T41" fmla="*/ 2 h 18"/>
                  <a:gd name="T42" fmla="*/ 8 w 13"/>
                  <a:gd name="T43" fmla="*/ 7 h 18"/>
                  <a:gd name="T44" fmla="*/ 8 w 13"/>
                  <a:gd name="T45" fmla="*/ 7 h 18"/>
                  <a:gd name="T46" fmla="*/ 10 w 13"/>
                  <a:gd name="T47" fmla="*/ 2 h 18"/>
                  <a:gd name="T48" fmla="*/ 10 w 13"/>
                  <a:gd name="T49" fmla="*/ 2 h 18"/>
                  <a:gd name="T50" fmla="*/ 10 w 13"/>
                  <a:gd name="T51" fmla="*/ 1 h 18"/>
                  <a:gd name="T52" fmla="*/ 10 w 13"/>
                  <a:gd name="T53" fmla="*/ 0 h 18"/>
                  <a:gd name="T54" fmla="*/ 9 w 13"/>
                  <a:gd name="T55" fmla="*/ 0 h 18"/>
                  <a:gd name="T56" fmla="*/ 9 w 13"/>
                  <a:gd name="T57" fmla="*/ 0 h 18"/>
                  <a:gd name="T58" fmla="*/ 13 w 13"/>
                  <a:gd name="T59" fmla="*/ 0 h 18"/>
                  <a:gd name="T60" fmla="*/ 13 w 13"/>
                  <a:gd name="T61" fmla="*/ 0 h 18"/>
                  <a:gd name="T62" fmla="*/ 12 w 13"/>
                  <a:gd name="T63" fmla="*/ 0 h 18"/>
                  <a:gd name="T64" fmla="*/ 11 w 13"/>
                  <a:gd name="T65" fmla="*/ 2 h 18"/>
                  <a:gd name="T66" fmla="*/ 7 w 13"/>
                  <a:gd name="T67" fmla="*/ 12 h 18"/>
                  <a:gd name="T68" fmla="*/ 5 w 13"/>
                  <a:gd name="T69" fmla="*/ 17 h 18"/>
                  <a:gd name="T70" fmla="*/ 2 w 13"/>
                  <a:gd name="T71" fmla="*/ 18 h 18"/>
                  <a:gd name="T72" fmla="*/ 0 w 13"/>
                  <a:gd name="T73" fmla="*/ 17 h 18"/>
                  <a:gd name="T74" fmla="*/ 0 w 13"/>
                  <a:gd name="T75" fmla="*/ 16 h 18"/>
                  <a:gd name="T76" fmla="*/ 0 w 13"/>
                  <a:gd name="T77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" h="18">
                    <a:moveTo>
                      <a:pt x="0" y="14"/>
                    </a:moveTo>
                    <a:cubicBezTo>
                      <a:pt x="1" y="14"/>
                      <a:pt x="1" y="14"/>
                      <a:pt x="2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5"/>
                    </a:cubicBezTo>
                    <a:cubicBezTo>
                      <a:pt x="5" y="15"/>
                      <a:pt x="6" y="14"/>
                      <a:pt x="6" y="1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1" y="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5" y="17"/>
                      <a:pt x="4" y="18"/>
                      <a:pt x="2" y="18"/>
                    </a:cubicBezTo>
                    <a:cubicBezTo>
                      <a:pt x="2" y="18"/>
                      <a:pt x="1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4"/>
                      <a:pt x="0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4" name="Freeform 232"/>
              <p:cNvSpPr>
                <a:spLocks/>
              </p:cNvSpPr>
              <p:nvPr/>
            </p:nvSpPr>
            <p:spPr bwMode="auto">
              <a:xfrm>
                <a:off x="4329906" y="3351163"/>
                <a:ext cx="190500" cy="227013"/>
              </a:xfrm>
              <a:custGeom>
                <a:avLst/>
                <a:gdLst>
                  <a:gd name="T0" fmla="*/ 13 w 17"/>
                  <a:gd name="T1" fmla="*/ 1 h 20"/>
                  <a:gd name="T2" fmla="*/ 15 w 17"/>
                  <a:gd name="T3" fmla="*/ 2 h 20"/>
                  <a:gd name="T4" fmla="*/ 15 w 17"/>
                  <a:gd name="T5" fmla="*/ 1 h 20"/>
                  <a:gd name="T6" fmla="*/ 16 w 17"/>
                  <a:gd name="T7" fmla="*/ 0 h 20"/>
                  <a:gd name="T8" fmla="*/ 17 w 17"/>
                  <a:gd name="T9" fmla="*/ 0 h 20"/>
                  <a:gd name="T10" fmla="*/ 17 w 17"/>
                  <a:gd name="T11" fmla="*/ 7 h 20"/>
                  <a:gd name="T12" fmla="*/ 16 w 17"/>
                  <a:gd name="T13" fmla="*/ 7 h 20"/>
                  <a:gd name="T14" fmla="*/ 14 w 17"/>
                  <a:gd name="T15" fmla="*/ 3 h 20"/>
                  <a:gd name="T16" fmla="*/ 9 w 17"/>
                  <a:gd name="T17" fmla="*/ 1 h 20"/>
                  <a:gd name="T18" fmla="*/ 6 w 17"/>
                  <a:gd name="T19" fmla="*/ 4 h 20"/>
                  <a:gd name="T20" fmla="*/ 4 w 17"/>
                  <a:gd name="T21" fmla="*/ 10 h 20"/>
                  <a:gd name="T22" fmla="*/ 5 w 17"/>
                  <a:gd name="T23" fmla="*/ 15 h 20"/>
                  <a:gd name="T24" fmla="*/ 10 w 17"/>
                  <a:gd name="T25" fmla="*/ 18 h 20"/>
                  <a:gd name="T26" fmla="*/ 14 w 17"/>
                  <a:gd name="T27" fmla="*/ 17 h 20"/>
                  <a:gd name="T28" fmla="*/ 16 w 17"/>
                  <a:gd name="T29" fmla="*/ 15 h 20"/>
                  <a:gd name="T30" fmla="*/ 17 w 17"/>
                  <a:gd name="T31" fmla="*/ 16 h 20"/>
                  <a:gd name="T32" fmla="*/ 14 w 17"/>
                  <a:gd name="T33" fmla="*/ 18 h 20"/>
                  <a:gd name="T34" fmla="*/ 9 w 17"/>
                  <a:gd name="T35" fmla="*/ 20 h 20"/>
                  <a:gd name="T36" fmla="*/ 3 w 17"/>
                  <a:gd name="T37" fmla="*/ 17 h 20"/>
                  <a:gd name="T38" fmla="*/ 0 w 17"/>
                  <a:gd name="T39" fmla="*/ 10 h 20"/>
                  <a:gd name="T40" fmla="*/ 2 w 17"/>
                  <a:gd name="T41" fmla="*/ 3 h 20"/>
                  <a:gd name="T42" fmla="*/ 9 w 17"/>
                  <a:gd name="T43" fmla="*/ 0 h 20"/>
                  <a:gd name="T44" fmla="*/ 13 w 17"/>
                  <a:gd name="T45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20">
                    <a:moveTo>
                      <a:pt x="13" y="1"/>
                    </a:moveTo>
                    <a:cubicBezTo>
                      <a:pt x="14" y="1"/>
                      <a:pt x="14" y="2"/>
                      <a:pt x="15" y="2"/>
                    </a:cubicBezTo>
                    <a:cubicBezTo>
                      <a:pt x="15" y="2"/>
                      <a:pt x="15" y="1"/>
                      <a:pt x="15" y="1"/>
                    </a:cubicBezTo>
                    <a:cubicBezTo>
                      <a:pt x="16" y="1"/>
                      <a:pt x="16" y="1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3" y="2"/>
                      <a:pt x="11" y="1"/>
                      <a:pt x="9" y="1"/>
                    </a:cubicBezTo>
                    <a:cubicBezTo>
                      <a:pt x="8" y="1"/>
                      <a:pt x="6" y="2"/>
                      <a:pt x="6" y="4"/>
                    </a:cubicBezTo>
                    <a:cubicBezTo>
                      <a:pt x="5" y="5"/>
                      <a:pt x="4" y="7"/>
                      <a:pt x="4" y="10"/>
                    </a:cubicBezTo>
                    <a:cubicBezTo>
                      <a:pt x="4" y="12"/>
                      <a:pt x="5" y="13"/>
                      <a:pt x="5" y="15"/>
                    </a:cubicBezTo>
                    <a:cubicBezTo>
                      <a:pt x="6" y="17"/>
                      <a:pt x="8" y="18"/>
                      <a:pt x="10" y="18"/>
                    </a:cubicBezTo>
                    <a:cubicBezTo>
                      <a:pt x="11" y="18"/>
                      <a:pt x="13" y="18"/>
                      <a:pt x="14" y="17"/>
                    </a:cubicBezTo>
                    <a:cubicBezTo>
                      <a:pt x="14" y="17"/>
                      <a:pt x="15" y="16"/>
                      <a:pt x="16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7"/>
                      <a:pt x="15" y="18"/>
                      <a:pt x="14" y="18"/>
                    </a:cubicBezTo>
                    <a:cubicBezTo>
                      <a:pt x="13" y="19"/>
                      <a:pt x="11" y="20"/>
                      <a:pt x="9" y="20"/>
                    </a:cubicBezTo>
                    <a:cubicBezTo>
                      <a:pt x="7" y="20"/>
                      <a:pt x="4" y="19"/>
                      <a:pt x="3" y="17"/>
                    </a:cubicBezTo>
                    <a:cubicBezTo>
                      <a:pt x="1" y="15"/>
                      <a:pt x="0" y="13"/>
                      <a:pt x="0" y="10"/>
                    </a:cubicBezTo>
                    <a:cubicBezTo>
                      <a:pt x="0" y="7"/>
                      <a:pt x="1" y="5"/>
                      <a:pt x="2" y="3"/>
                    </a:cubicBezTo>
                    <a:cubicBezTo>
                      <a:pt x="4" y="1"/>
                      <a:pt x="7" y="0"/>
                      <a:pt x="9" y="0"/>
                    </a:cubicBezTo>
                    <a:cubicBezTo>
                      <a:pt x="10" y="0"/>
                      <a:pt x="11" y="0"/>
                      <a:pt x="1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5" name="Freeform 233"/>
              <p:cNvSpPr>
                <a:spLocks noEditPoints="1"/>
              </p:cNvSpPr>
              <p:nvPr/>
            </p:nvSpPr>
            <p:spPr bwMode="auto">
              <a:xfrm>
                <a:off x="4544219" y="3419426"/>
                <a:ext cx="134938" cy="147638"/>
              </a:xfrm>
              <a:custGeom>
                <a:avLst/>
                <a:gdLst>
                  <a:gd name="T0" fmla="*/ 1 w 12"/>
                  <a:gd name="T1" fmla="*/ 2 h 13"/>
                  <a:gd name="T2" fmla="*/ 6 w 12"/>
                  <a:gd name="T3" fmla="*/ 0 h 13"/>
                  <a:gd name="T4" fmla="*/ 10 w 12"/>
                  <a:gd name="T5" fmla="*/ 2 h 13"/>
                  <a:gd name="T6" fmla="*/ 12 w 12"/>
                  <a:gd name="T7" fmla="*/ 7 h 13"/>
                  <a:gd name="T8" fmla="*/ 10 w 12"/>
                  <a:gd name="T9" fmla="*/ 11 h 13"/>
                  <a:gd name="T10" fmla="*/ 6 w 12"/>
                  <a:gd name="T11" fmla="*/ 13 h 13"/>
                  <a:gd name="T12" fmla="*/ 1 w 12"/>
                  <a:gd name="T13" fmla="*/ 12 h 13"/>
                  <a:gd name="T14" fmla="*/ 0 w 12"/>
                  <a:gd name="T15" fmla="*/ 7 h 13"/>
                  <a:gd name="T16" fmla="*/ 1 w 12"/>
                  <a:gd name="T17" fmla="*/ 2 h 13"/>
                  <a:gd name="T18" fmla="*/ 4 w 12"/>
                  <a:gd name="T19" fmla="*/ 11 h 13"/>
                  <a:gd name="T20" fmla="*/ 6 w 12"/>
                  <a:gd name="T21" fmla="*/ 13 h 13"/>
                  <a:gd name="T22" fmla="*/ 7 w 12"/>
                  <a:gd name="T23" fmla="*/ 11 h 13"/>
                  <a:gd name="T24" fmla="*/ 8 w 12"/>
                  <a:gd name="T25" fmla="*/ 7 h 13"/>
                  <a:gd name="T26" fmla="*/ 7 w 12"/>
                  <a:gd name="T27" fmla="*/ 2 h 13"/>
                  <a:gd name="T28" fmla="*/ 6 w 12"/>
                  <a:gd name="T29" fmla="*/ 1 h 13"/>
                  <a:gd name="T30" fmla="*/ 4 w 12"/>
                  <a:gd name="T31" fmla="*/ 3 h 13"/>
                  <a:gd name="T32" fmla="*/ 4 w 12"/>
                  <a:gd name="T33" fmla="*/ 7 h 13"/>
                  <a:gd name="T34" fmla="*/ 4 w 12"/>
                  <a:gd name="T3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1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2"/>
                    </a:cubicBezTo>
                    <a:cubicBezTo>
                      <a:pt x="11" y="3"/>
                      <a:pt x="12" y="5"/>
                      <a:pt x="12" y="7"/>
                    </a:cubicBezTo>
                    <a:cubicBezTo>
                      <a:pt x="12" y="9"/>
                      <a:pt x="11" y="10"/>
                      <a:pt x="10" y="11"/>
                    </a:cubicBezTo>
                    <a:cubicBezTo>
                      <a:pt x="9" y="13"/>
                      <a:pt x="8" y="13"/>
                      <a:pt x="6" y="13"/>
                    </a:cubicBezTo>
                    <a:cubicBezTo>
                      <a:pt x="4" y="13"/>
                      <a:pt x="2" y="13"/>
                      <a:pt x="1" y="12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  <a:moveTo>
                      <a:pt x="4" y="11"/>
                    </a:moveTo>
                    <a:cubicBezTo>
                      <a:pt x="4" y="12"/>
                      <a:pt x="5" y="13"/>
                      <a:pt x="6" y="13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8" y="10"/>
                      <a:pt x="8" y="9"/>
                      <a:pt x="8" y="7"/>
                    </a:cubicBezTo>
                    <a:cubicBezTo>
                      <a:pt x="8" y="5"/>
                      <a:pt x="8" y="3"/>
                      <a:pt x="7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4" y="4"/>
                      <a:pt x="4" y="5"/>
                      <a:pt x="4" y="7"/>
                    </a:cubicBezTo>
                    <a:cubicBezTo>
                      <a:pt x="4" y="9"/>
                      <a:pt x="4" y="10"/>
                      <a:pt x="4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6" name="Freeform 234"/>
              <p:cNvSpPr>
                <a:spLocks/>
              </p:cNvSpPr>
              <p:nvPr/>
            </p:nvSpPr>
            <p:spPr bwMode="auto">
              <a:xfrm>
                <a:off x="4690269" y="3419426"/>
                <a:ext cx="236538" cy="147638"/>
              </a:xfrm>
              <a:custGeom>
                <a:avLst/>
                <a:gdLst>
                  <a:gd name="T0" fmla="*/ 0 w 21"/>
                  <a:gd name="T1" fmla="*/ 12 h 13"/>
                  <a:gd name="T2" fmla="*/ 1 w 21"/>
                  <a:gd name="T3" fmla="*/ 12 h 13"/>
                  <a:gd name="T4" fmla="*/ 1 w 21"/>
                  <a:gd name="T5" fmla="*/ 11 h 13"/>
                  <a:gd name="T6" fmla="*/ 1 w 21"/>
                  <a:gd name="T7" fmla="*/ 3 h 13"/>
                  <a:gd name="T8" fmla="*/ 1 w 21"/>
                  <a:gd name="T9" fmla="*/ 2 h 13"/>
                  <a:gd name="T10" fmla="*/ 0 w 21"/>
                  <a:gd name="T11" fmla="*/ 1 h 13"/>
                  <a:gd name="T12" fmla="*/ 0 w 21"/>
                  <a:gd name="T13" fmla="*/ 1 h 13"/>
                  <a:gd name="T14" fmla="*/ 5 w 21"/>
                  <a:gd name="T15" fmla="*/ 1 h 13"/>
                  <a:gd name="T16" fmla="*/ 5 w 21"/>
                  <a:gd name="T17" fmla="*/ 2 h 13"/>
                  <a:gd name="T18" fmla="*/ 6 w 21"/>
                  <a:gd name="T19" fmla="*/ 1 h 13"/>
                  <a:gd name="T20" fmla="*/ 9 w 21"/>
                  <a:gd name="T21" fmla="*/ 0 h 13"/>
                  <a:gd name="T22" fmla="*/ 11 w 21"/>
                  <a:gd name="T23" fmla="*/ 1 h 13"/>
                  <a:gd name="T24" fmla="*/ 12 w 21"/>
                  <a:gd name="T25" fmla="*/ 2 h 13"/>
                  <a:gd name="T26" fmla="*/ 13 w 21"/>
                  <a:gd name="T27" fmla="*/ 2 h 13"/>
                  <a:gd name="T28" fmla="*/ 14 w 21"/>
                  <a:gd name="T29" fmla="*/ 1 h 13"/>
                  <a:gd name="T30" fmla="*/ 16 w 21"/>
                  <a:gd name="T31" fmla="*/ 0 h 13"/>
                  <a:gd name="T32" fmla="*/ 19 w 21"/>
                  <a:gd name="T33" fmla="*/ 1 h 13"/>
                  <a:gd name="T34" fmla="*/ 20 w 21"/>
                  <a:gd name="T35" fmla="*/ 4 h 13"/>
                  <a:gd name="T36" fmla="*/ 20 w 21"/>
                  <a:gd name="T37" fmla="*/ 11 h 13"/>
                  <a:gd name="T38" fmla="*/ 20 w 21"/>
                  <a:gd name="T39" fmla="*/ 12 h 13"/>
                  <a:gd name="T40" fmla="*/ 21 w 21"/>
                  <a:gd name="T41" fmla="*/ 12 h 13"/>
                  <a:gd name="T42" fmla="*/ 21 w 21"/>
                  <a:gd name="T43" fmla="*/ 13 h 13"/>
                  <a:gd name="T44" fmla="*/ 15 w 21"/>
                  <a:gd name="T45" fmla="*/ 13 h 13"/>
                  <a:gd name="T46" fmla="*/ 15 w 21"/>
                  <a:gd name="T47" fmla="*/ 12 h 13"/>
                  <a:gd name="T48" fmla="*/ 16 w 21"/>
                  <a:gd name="T49" fmla="*/ 12 h 13"/>
                  <a:gd name="T50" fmla="*/ 16 w 21"/>
                  <a:gd name="T51" fmla="*/ 11 h 13"/>
                  <a:gd name="T52" fmla="*/ 16 w 21"/>
                  <a:gd name="T53" fmla="*/ 4 h 13"/>
                  <a:gd name="T54" fmla="*/ 16 w 21"/>
                  <a:gd name="T55" fmla="*/ 3 h 13"/>
                  <a:gd name="T56" fmla="*/ 15 w 21"/>
                  <a:gd name="T57" fmla="*/ 2 h 13"/>
                  <a:gd name="T58" fmla="*/ 13 w 21"/>
                  <a:gd name="T59" fmla="*/ 3 h 13"/>
                  <a:gd name="T60" fmla="*/ 13 w 21"/>
                  <a:gd name="T61" fmla="*/ 4 h 13"/>
                  <a:gd name="T62" fmla="*/ 13 w 21"/>
                  <a:gd name="T63" fmla="*/ 11 h 13"/>
                  <a:gd name="T64" fmla="*/ 13 w 21"/>
                  <a:gd name="T65" fmla="*/ 12 h 13"/>
                  <a:gd name="T66" fmla="*/ 14 w 21"/>
                  <a:gd name="T67" fmla="*/ 12 h 13"/>
                  <a:gd name="T68" fmla="*/ 14 w 21"/>
                  <a:gd name="T69" fmla="*/ 13 h 13"/>
                  <a:gd name="T70" fmla="*/ 7 w 21"/>
                  <a:gd name="T71" fmla="*/ 13 h 13"/>
                  <a:gd name="T72" fmla="*/ 7 w 21"/>
                  <a:gd name="T73" fmla="*/ 12 h 13"/>
                  <a:gd name="T74" fmla="*/ 8 w 21"/>
                  <a:gd name="T75" fmla="*/ 12 h 13"/>
                  <a:gd name="T76" fmla="*/ 9 w 21"/>
                  <a:gd name="T77" fmla="*/ 11 h 13"/>
                  <a:gd name="T78" fmla="*/ 9 w 21"/>
                  <a:gd name="T79" fmla="*/ 4 h 13"/>
                  <a:gd name="T80" fmla="*/ 8 w 21"/>
                  <a:gd name="T81" fmla="*/ 3 h 13"/>
                  <a:gd name="T82" fmla="*/ 7 w 21"/>
                  <a:gd name="T83" fmla="*/ 2 h 13"/>
                  <a:gd name="T84" fmla="*/ 6 w 21"/>
                  <a:gd name="T85" fmla="*/ 3 h 13"/>
                  <a:gd name="T86" fmla="*/ 5 w 21"/>
                  <a:gd name="T87" fmla="*/ 4 h 13"/>
                  <a:gd name="T88" fmla="*/ 5 w 21"/>
                  <a:gd name="T89" fmla="*/ 11 h 13"/>
                  <a:gd name="T90" fmla="*/ 5 w 21"/>
                  <a:gd name="T91" fmla="*/ 12 h 13"/>
                  <a:gd name="T92" fmla="*/ 6 w 21"/>
                  <a:gd name="T93" fmla="*/ 12 h 13"/>
                  <a:gd name="T94" fmla="*/ 6 w 21"/>
                  <a:gd name="T95" fmla="*/ 13 h 13"/>
                  <a:gd name="T96" fmla="*/ 0 w 21"/>
                  <a:gd name="T97" fmla="*/ 13 h 13"/>
                  <a:gd name="T98" fmla="*/ 0 w 21"/>
                  <a:gd name="T9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" h="13">
                    <a:moveTo>
                      <a:pt x="0" y="12"/>
                    </a:move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" y="11"/>
                      <a:pt x="1" y="1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4" y="1"/>
                      <a:pt x="14" y="1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9" y="1"/>
                    </a:cubicBezTo>
                    <a:cubicBezTo>
                      <a:pt x="20" y="2"/>
                      <a:pt x="20" y="3"/>
                      <a:pt x="20" y="4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2"/>
                      <a:pt x="16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3"/>
                      <a:pt x="16" y="3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4" y="2"/>
                      <a:pt x="14" y="2"/>
                      <a:pt x="13" y="3"/>
                    </a:cubicBezTo>
                    <a:cubicBezTo>
                      <a:pt x="13" y="3"/>
                      <a:pt x="13" y="3"/>
                      <a:pt x="13" y="4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7" name="Freeform 235"/>
              <p:cNvSpPr>
                <a:spLocks/>
              </p:cNvSpPr>
              <p:nvPr/>
            </p:nvSpPr>
            <p:spPr bwMode="auto">
              <a:xfrm>
                <a:off x="4937919" y="3419426"/>
                <a:ext cx="247650" cy="147638"/>
              </a:xfrm>
              <a:custGeom>
                <a:avLst/>
                <a:gdLst>
                  <a:gd name="T0" fmla="*/ 0 w 22"/>
                  <a:gd name="T1" fmla="*/ 12 h 13"/>
                  <a:gd name="T2" fmla="*/ 1 w 22"/>
                  <a:gd name="T3" fmla="*/ 12 h 13"/>
                  <a:gd name="T4" fmla="*/ 2 w 22"/>
                  <a:gd name="T5" fmla="*/ 11 h 13"/>
                  <a:gd name="T6" fmla="*/ 2 w 22"/>
                  <a:gd name="T7" fmla="*/ 3 h 13"/>
                  <a:gd name="T8" fmla="*/ 1 w 22"/>
                  <a:gd name="T9" fmla="*/ 2 h 13"/>
                  <a:gd name="T10" fmla="*/ 0 w 22"/>
                  <a:gd name="T11" fmla="*/ 1 h 13"/>
                  <a:gd name="T12" fmla="*/ 0 w 22"/>
                  <a:gd name="T13" fmla="*/ 1 h 13"/>
                  <a:gd name="T14" fmla="*/ 5 w 22"/>
                  <a:gd name="T15" fmla="*/ 1 h 13"/>
                  <a:gd name="T16" fmla="*/ 5 w 22"/>
                  <a:gd name="T17" fmla="*/ 2 h 13"/>
                  <a:gd name="T18" fmla="*/ 7 w 22"/>
                  <a:gd name="T19" fmla="*/ 1 h 13"/>
                  <a:gd name="T20" fmla="*/ 9 w 22"/>
                  <a:gd name="T21" fmla="*/ 0 h 13"/>
                  <a:gd name="T22" fmla="*/ 12 w 22"/>
                  <a:gd name="T23" fmla="*/ 1 h 13"/>
                  <a:gd name="T24" fmla="*/ 13 w 22"/>
                  <a:gd name="T25" fmla="*/ 2 h 13"/>
                  <a:gd name="T26" fmla="*/ 13 w 22"/>
                  <a:gd name="T27" fmla="*/ 2 h 13"/>
                  <a:gd name="T28" fmla="*/ 15 w 22"/>
                  <a:gd name="T29" fmla="*/ 1 h 13"/>
                  <a:gd name="T30" fmla="*/ 17 w 22"/>
                  <a:gd name="T31" fmla="*/ 0 h 13"/>
                  <a:gd name="T32" fmla="*/ 20 w 22"/>
                  <a:gd name="T33" fmla="*/ 1 h 13"/>
                  <a:gd name="T34" fmla="*/ 21 w 22"/>
                  <a:gd name="T35" fmla="*/ 4 h 13"/>
                  <a:gd name="T36" fmla="*/ 21 w 22"/>
                  <a:gd name="T37" fmla="*/ 11 h 13"/>
                  <a:gd name="T38" fmla="*/ 21 w 22"/>
                  <a:gd name="T39" fmla="*/ 12 h 13"/>
                  <a:gd name="T40" fmla="*/ 22 w 22"/>
                  <a:gd name="T41" fmla="*/ 12 h 13"/>
                  <a:gd name="T42" fmla="*/ 22 w 22"/>
                  <a:gd name="T43" fmla="*/ 13 h 13"/>
                  <a:gd name="T44" fmla="*/ 16 w 22"/>
                  <a:gd name="T45" fmla="*/ 13 h 13"/>
                  <a:gd name="T46" fmla="*/ 16 w 22"/>
                  <a:gd name="T47" fmla="*/ 12 h 13"/>
                  <a:gd name="T48" fmla="*/ 17 w 22"/>
                  <a:gd name="T49" fmla="*/ 12 h 13"/>
                  <a:gd name="T50" fmla="*/ 17 w 22"/>
                  <a:gd name="T51" fmla="*/ 11 h 13"/>
                  <a:gd name="T52" fmla="*/ 17 w 22"/>
                  <a:gd name="T53" fmla="*/ 4 h 13"/>
                  <a:gd name="T54" fmla="*/ 17 w 22"/>
                  <a:gd name="T55" fmla="*/ 3 h 13"/>
                  <a:gd name="T56" fmla="*/ 15 w 22"/>
                  <a:gd name="T57" fmla="*/ 2 h 13"/>
                  <a:gd name="T58" fmla="*/ 14 w 22"/>
                  <a:gd name="T59" fmla="*/ 3 h 13"/>
                  <a:gd name="T60" fmla="*/ 13 w 22"/>
                  <a:gd name="T61" fmla="*/ 4 h 13"/>
                  <a:gd name="T62" fmla="*/ 13 w 22"/>
                  <a:gd name="T63" fmla="*/ 11 h 13"/>
                  <a:gd name="T64" fmla="*/ 13 w 22"/>
                  <a:gd name="T65" fmla="*/ 12 h 13"/>
                  <a:gd name="T66" fmla="*/ 14 w 22"/>
                  <a:gd name="T67" fmla="*/ 12 h 13"/>
                  <a:gd name="T68" fmla="*/ 14 w 22"/>
                  <a:gd name="T69" fmla="*/ 13 h 13"/>
                  <a:gd name="T70" fmla="*/ 8 w 22"/>
                  <a:gd name="T71" fmla="*/ 13 h 13"/>
                  <a:gd name="T72" fmla="*/ 8 w 22"/>
                  <a:gd name="T73" fmla="*/ 12 h 13"/>
                  <a:gd name="T74" fmla="*/ 9 w 22"/>
                  <a:gd name="T75" fmla="*/ 12 h 13"/>
                  <a:gd name="T76" fmla="*/ 9 w 22"/>
                  <a:gd name="T77" fmla="*/ 11 h 13"/>
                  <a:gd name="T78" fmla="*/ 9 w 22"/>
                  <a:gd name="T79" fmla="*/ 4 h 13"/>
                  <a:gd name="T80" fmla="*/ 9 w 22"/>
                  <a:gd name="T81" fmla="*/ 3 h 13"/>
                  <a:gd name="T82" fmla="*/ 8 w 22"/>
                  <a:gd name="T83" fmla="*/ 2 h 13"/>
                  <a:gd name="T84" fmla="*/ 6 w 22"/>
                  <a:gd name="T85" fmla="*/ 3 h 13"/>
                  <a:gd name="T86" fmla="*/ 6 w 22"/>
                  <a:gd name="T87" fmla="*/ 4 h 13"/>
                  <a:gd name="T88" fmla="*/ 6 w 22"/>
                  <a:gd name="T89" fmla="*/ 11 h 13"/>
                  <a:gd name="T90" fmla="*/ 6 w 22"/>
                  <a:gd name="T91" fmla="*/ 12 h 13"/>
                  <a:gd name="T92" fmla="*/ 7 w 22"/>
                  <a:gd name="T93" fmla="*/ 12 h 13"/>
                  <a:gd name="T94" fmla="*/ 7 w 22"/>
                  <a:gd name="T95" fmla="*/ 13 h 13"/>
                  <a:gd name="T96" fmla="*/ 0 w 22"/>
                  <a:gd name="T97" fmla="*/ 13 h 13"/>
                  <a:gd name="T98" fmla="*/ 0 w 22"/>
                  <a:gd name="T9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" h="13">
                    <a:moveTo>
                      <a:pt x="0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11" y="0"/>
                      <a:pt x="11" y="0"/>
                      <a:pt x="12" y="1"/>
                    </a:cubicBezTo>
                    <a:cubicBezTo>
                      <a:pt x="12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14" y="1"/>
                      <a:pt x="15" y="1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8" y="0"/>
                      <a:pt x="19" y="0"/>
                      <a:pt x="20" y="1"/>
                    </a:cubicBezTo>
                    <a:cubicBezTo>
                      <a:pt x="20" y="2"/>
                      <a:pt x="21" y="3"/>
                      <a:pt x="21" y="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2" y="12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15" y="2"/>
                      <a:pt x="14" y="2"/>
                      <a:pt x="14" y="3"/>
                    </a:cubicBezTo>
                    <a:cubicBezTo>
                      <a:pt x="13" y="3"/>
                      <a:pt x="13" y="3"/>
                      <a:pt x="13" y="4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8" name="Freeform 236"/>
              <p:cNvSpPr>
                <a:spLocks noEditPoints="1"/>
              </p:cNvSpPr>
              <p:nvPr/>
            </p:nvSpPr>
            <p:spPr bwMode="auto">
              <a:xfrm>
                <a:off x="5196681" y="3351163"/>
                <a:ext cx="68263" cy="215900"/>
              </a:xfrm>
              <a:custGeom>
                <a:avLst/>
                <a:gdLst>
                  <a:gd name="T0" fmla="*/ 0 w 6"/>
                  <a:gd name="T1" fmla="*/ 18 h 19"/>
                  <a:gd name="T2" fmla="*/ 1 w 6"/>
                  <a:gd name="T3" fmla="*/ 18 h 19"/>
                  <a:gd name="T4" fmla="*/ 1 w 6"/>
                  <a:gd name="T5" fmla="*/ 17 h 19"/>
                  <a:gd name="T6" fmla="*/ 1 w 6"/>
                  <a:gd name="T7" fmla="*/ 9 h 19"/>
                  <a:gd name="T8" fmla="*/ 1 w 6"/>
                  <a:gd name="T9" fmla="*/ 8 h 19"/>
                  <a:gd name="T10" fmla="*/ 0 w 6"/>
                  <a:gd name="T11" fmla="*/ 7 h 19"/>
                  <a:gd name="T12" fmla="*/ 0 w 6"/>
                  <a:gd name="T13" fmla="*/ 7 h 19"/>
                  <a:gd name="T14" fmla="*/ 5 w 6"/>
                  <a:gd name="T15" fmla="*/ 7 h 19"/>
                  <a:gd name="T16" fmla="*/ 5 w 6"/>
                  <a:gd name="T17" fmla="*/ 17 h 19"/>
                  <a:gd name="T18" fmla="*/ 5 w 6"/>
                  <a:gd name="T19" fmla="*/ 18 h 19"/>
                  <a:gd name="T20" fmla="*/ 6 w 6"/>
                  <a:gd name="T21" fmla="*/ 18 h 19"/>
                  <a:gd name="T22" fmla="*/ 6 w 6"/>
                  <a:gd name="T23" fmla="*/ 19 h 19"/>
                  <a:gd name="T24" fmla="*/ 0 w 6"/>
                  <a:gd name="T25" fmla="*/ 19 h 19"/>
                  <a:gd name="T26" fmla="*/ 0 w 6"/>
                  <a:gd name="T27" fmla="*/ 18 h 19"/>
                  <a:gd name="T28" fmla="*/ 2 w 6"/>
                  <a:gd name="T29" fmla="*/ 1 h 19"/>
                  <a:gd name="T30" fmla="*/ 3 w 6"/>
                  <a:gd name="T31" fmla="*/ 0 h 19"/>
                  <a:gd name="T32" fmla="*/ 5 w 6"/>
                  <a:gd name="T33" fmla="*/ 1 h 19"/>
                  <a:gd name="T34" fmla="*/ 5 w 6"/>
                  <a:gd name="T35" fmla="*/ 2 h 19"/>
                  <a:gd name="T36" fmla="*/ 5 w 6"/>
                  <a:gd name="T37" fmla="*/ 4 h 19"/>
                  <a:gd name="T38" fmla="*/ 3 w 6"/>
                  <a:gd name="T39" fmla="*/ 4 h 19"/>
                  <a:gd name="T40" fmla="*/ 2 w 6"/>
                  <a:gd name="T41" fmla="*/ 4 h 19"/>
                  <a:gd name="T42" fmla="*/ 1 w 6"/>
                  <a:gd name="T43" fmla="*/ 2 h 19"/>
                  <a:gd name="T44" fmla="*/ 2 w 6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19">
                    <a:moveTo>
                      <a:pt x="0" y="18"/>
                    </a:move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2" y="1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9" name="Freeform 237"/>
              <p:cNvSpPr>
                <a:spLocks/>
              </p:cNvSpPr>
              <p:nvPr/>
            </p:nvSpPr>
            <p:spPr bwMode="auto">
              <a:xfrm>
                <a:off x="5276056" y="3419426"/>
                <a:ext cx="112713" cy="147638"/>
              </a:xfrm>
              <a:custGeom>
                <a:avLst/>
                <a:gdLst>
                  <a:gd name="T0" fmla="*/ 0 w 10"/>
                  <a:gd name="T1" fmla="*/ 9 h 13"/>
                  <a:gd name="T2" fmla="*/ 1 w 10"/>
                  <a:gd name="T3" fmla="*/ 9 h 13"/>
                  <a:gd name="T4" fmla="*/ 3 w 10"/>
                  <a:gd name="T5" fmla="*/ 12 h 13"/>
                  <a:gd name="T6" fmla="*/ 5 w 10"/>
                  <a:gd name="T7" fmla="*/ 12 h 13"/>
                  <a:gd name="T8" fmla="*/ 7 w 10"/>
                  <a:gd name="T9" fmla="*/ 12 h 13"/>
                  <a:gd name="T10" fmla="*/ 7 w 10"/>
                  <a:gd name="T11" fmla="*/ 11 h 13"/>
                  <a:gd name="T12" fmla="*/ 6 w 10"/>
                  <a:gd name="T13" fmla="*/ 10 h 13"/>
                  <a:gd name="T14" fmla="*/ 6 w 10"/>
                  <a:gd name="T15" fmla="*/ 9 h 13"/>
                  <a:gd name="T16" fmla="*/ 4 w 10"/>
                  <a:gd name="T17" fmla="*/ 8 h 13"/>
                  <a:gd name="T18" fmla="*/ 1 w 10"/>
                  <a:gd name="T19" fmla="*/ 6 h 13"/>
                  <a:gd name="T20" fmla="*/ 1 w 10"/>
                  <a:gd name="T21" fmla="*/ 4 h 13"/>
                  <a:gd name="T22" fmla="*/ 2 w 10"/>
                  <a:gd name="T23" fmla="*/ 1 h 13"/>
                  <a:gd name="T24" fmla="*/ 5 w 10"/>
                  <a:gd name="T25" fmla="*/ 0 h 13"/>
                  <a:gd name="T26" fmla="*/ 7 w 10"/>
                  <a:gd name="T27" fmla="*/ 0 h 13"/>
                  <a:gd name="T28" fmla="*/ 8 w 10"/>
                  <a:gd name="T29" fmla="*/ 1 h 13"/>
                  <a:gd name="T30" fmla="*/ 8 w 10"/>
                  <a:gd name="T31" fmla="*/ 1 h 13"/>
                  <a:gd name="T32" fmla="*/ 9 w 10"/>
                  <a:gd name="T33" fmla="*/ 0 h 13"/>
                  <a:gd name="T34" fmla="*/ 9 w 10"/>
                  <a:gd name="T35" fmla="*/ 0 h 13"/>
                  <a:gd name="T36" fmla="*/ 9 w 10"/>
                  <a:gd name="T37" fmla="*/ 4 h 13"/>
                  <a:gd name="T38" fmla="*/ 9 w 10"/>
                  <a:gd name="T39" fmla="*/ 4 h 13"/>
                  <a:gd name="T40" fmla="*/ 7 w 10"/>
                  <a:gd name="T41" fmla="*/ 2 h 13"/>
                  <a:gd name="T42" fmla="*/ 5 w 10"/>
                  <a:gd name="T43" fmla="*/ 1 h 13"/>
                  <a:gd name="T44" fmla="*/ 4 w 10"/>
                  <a:gd name="T45" fmla="*/ 2 h 13"/>
                  <a:gd name="T46" fmla="*/ 3 w 10"/>
                  <a:gd name="T47" fmla="*/ 3 h 13"/>
                  <a:gd name="T48" fmla="*/ 4 w 10"/>
                  <a:gd name="T49" fmla="*/ 4 h 13"/>
                  <a:gd name="T50" fmla="*/ 5 w 10"/>
                  <a:gd name="T51" fmla="*/ 5 h 13"/>
                  <a:gd name="T52" fmla="*/ 7 w 10"/>
                  <a:gd name="T53" fmla="*/ 5 h 13"/>
                  <a:gd name="T54" fmla="*/ 9 w 10"/>
                  <a:gd name="T55" fmla="*/ 7 h 13"/>
                  <a:gd name="T56" fmla="*/ 10 w 10"/>
                  <a:gd name="T57" fmla="*/ 9 h 13"/>
                  <a:gd name="T58" fmla="*/ 9 w 10"/>
                  <a:gd name="T59" fmla="*/ 12 h 13"/>
                  <a:gd name="T60" fmla="*/ 5 w 10"/>
                  <a:gd name="T61" fmla="*/ 13 h 13"/>
                  <a:gd name="T62" fmla="*/ 4 w 10"/>
                  <a:gd name="T63" fmla="*/ 13 h 13"/>
                  <a:gd name="T64" fmla="*/ 3 w 10"/>
                  <a:gd name="T65" fmla="*/ 13 h 13"/>
                  <a:gd name="T66" fmla="*/ 2 w 10"/>
                  <a:gd name="T67" fmla="*/ 13 h 13"/>
                  <a:gd name="T68" fmla="*/ 2 w 10"/>
                  <a:gd name="T69" fmla="*/ 13 h 13"/>
                  <a:gd name="T70" fmla="*/ 2 w 10"/>
                  <a:gd name="T71" fmla="*/ 13 h 13"/>
                  <a:gd name="T72" fmla="*/ 2 w 10"/>
                  <a:gd name="T73" fmla="*/ 13 h 13"/>
                  <a:gd name="T74" fmla="*/ 1 w 10"/>
                  <a:gd name="T75" fmla="*/ 13 h 13"/>
                  <a:gd name="T76" fmla="*/ 0 w 10"/>
                  <a:gd name="T77" fmla="*/ 13 h 13"/>
                  <a:gd name="T78" fmla="*/ 0 w 10"/>
                  <a:gd name="T7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" h="13">
                    <a:moveTo>
                      <a:pt x="0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2" y="10"/>
                      <a:pt x="2" y="11"/>
                      <a:pt x="3" y="12"/>
                    </a:cubicBezTo>
                    <a:cubicBezTo>
                      <a:pt x="3" y="12"/>
                      <a:pt x="4" y="12"/>
                      <a:pt x="5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0"/>
                      <a:pt x="7" y="10"/>
                      <a:pt x="6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7"/>
                      <a:pt x="2" y="7"/>
                      <a:pt x="1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4" y="4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6"/>
                      <a:pt x="8" y="6"/>
                      <a:pt x="9" y="7"/>
                    </a:cubicBezTo>
                    <a:cubicBezTo>
                      <a:pt x="9" y="7"/>
                      <a:pt x="10" y="8"/>
                      <a:pt x="10" y="9"/>
                    </a:cubicBezTo>
                    <a:cubicBezTo>
                      <a:pt x="10" y="10"/>
                      <a:pt x="9" y="11"/>
                      <a:pt x="9" y="12"/>
                    </a:cubicBezTo>
                    <a:cubicBezTo>
                      <a:pt x="8" y="13"/>
                      <a:pt x="7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0" name="Freeform 238"/>
              <p:cNvSpPr>
                <a:spLocks/>
              </p:cNvSpPr>
              <p:nvPr/>
            </p:nvSpPr>
            <p:spPr bwMode="auto">
              <a:xfrm>
                <a:off x="5399881" y="3419426"/>
                <a:ext cx="101600" cy="147638"/>
              </a:xfrm>
              <a:custGeom>
                <a:avLst/>
                <a:gdLst>
                  <a:gd name="T0" fmla="*/ 0 w 9"/>
                  <a:gd name="T1" fmla="*/ 9 h 13"/>
                  <a:gd name="T2" fmla="*/ 1 w 9"/>
                  <a:gd name="T3" fmla="*/ 9 h 13"/>
                  <a:gd name="T4" fmla="*/ 2 w 9"/>
                  <a:gd name="T5" fmla="*/ 12 h 13"/>
                  <a:gd name="T6" fmla="*/ 4 w 9"/>
                  <a:gd name="T7" fmla="*/ 12 h 13"/>
                  <a:gd name="T8" fmla="*/ 6 w 9"/>
                  <a:gd name="T9" fmla="*/ 12 h 13"/>
                  <a:gd name="T10" fmla="*/ 6 w 9"/>
                  <a:gd name="T11" fmla="*/ 11 h 13"/>
                  <a:gd name="T12" fmla="*/ 6 w 9"/>
                  <a:gd name="T13" fmla="*/ 10 h 13"/>
                  <a:gd name="T14" fmla="*/ 5 w 9"/>
                  <a:gd name="T15" fmla="*/ 9 h 13"/>
                  <a:gd name="T16" fmla="*/ 3 w 9"/>
                  <a:gd name="T17" fmla="*/ 8 h 13"/>
                  <a:gd name="T18" fmla="*/ 1 w 9"/>
                  <a:gd name="T19" fmla="*/ 6 h 13"/>
                  <a:gd name="T20" fmla="*/ 0 w 9"/>
                  <a:gd name="T21" fmla="*/ 4 h 13"/>
                  <a:gd name="T22" fmla="*/ 1 w 9"/>
                  <a:gd name="T23" fmla="*/ 1 h 13"/>
                  <a:gd name="T24" fmla="*/ 4 w 9"/>
                  <a:gd name="T25" fmla="*/ 0 h 13"/>
                  <a:gd name="T26" fmla="*/ 6 w 9"/>
                  <a:gd name="T27" fmla="*/ 0 h 13"/>
                  <a:gd name="T28" fmla="*/ 7 w 9"/>
                  <a:gd name="T29" fmla="*/ 1 h 13"/>
                  <a:gd name="T30" fmla="*/ 8 w 9"/>
                  <a:gd name="T31" fmla="*/ 1 h 13"/>
                  <a:gd name="T32" fmla="*/ 8 w 9"/>
                  <a:gd name="T33" fmla="*/ 0 h 13"/>
                  <a:gd name="T34" fmla="*/ 9 w 9"/>
                  <a:gd name="T35" fmla="*/ 0 h 13"/>
                  <a:gd name="T36" fmla="*/ 9 w 9"/>
                  <a:gd name="T37" fmla="*/ 4 h 13"/>
                  <a:gd name="T38" fmla="*/ 8 w 9"/>
                  <a:gd name="T39" fmla="*/ 4 h 13"/>
                  <a:gd name="T40" fmla="*/ 7 w 9"/>
                  <a:gd name="T41" fmla="*/ 2 h 13"/>
                  <a:gd name="T42" fmla="*/ 5 w 9"/>
                  <a:gd name="T43" fmla="*/ 1 h 13"/>
                  <a:gd name="T44" fmla="*/ 3 w 9"/>
                  <a:gd name="T45" fmla="*/ 2 h 13"/>
                  <a:gd name="T46" fmla="*/ 3 w 9"/>
                  <a:gd name="T47" fmla="*/ 3 h 13"/>
                  <a:gd name="T48" fmla="*/ 3 w 9"/>
                  <a:gd name="T49" fmla="*/ 4 h 13"/>
                  <a:gd name="T50" fmla="*/ 5 w 9"/>
                  <a:gd name="T51" fmla="*/ 5 h 13"/>
                  <a:gd name="T52" fmla="*/ 6 w 9"/>
                  <a:gd name="T53" fmla="*/ 5 h 13"/>
                  <a:gd name="T54" fmla="*/ 8 w 9"/>
                  <a:gd name="T55" fmla="*/ 7 h 13"/>
                  <a:gd name="T56" fmla="*/ 9 w 9"/>
                  <a:gd name="T57" fmla="*/ 9 h 13"/>
                  <a:gd name="T58" fmla="*/ 8 w 9"/>
                  <a:gd name="T59" fmla="*/ 12 h 13"/>
                  <a:gd name="T60" fmla="*/ 5 w 9"/>
                  <a:gd name="T61" fmla="*/ 13 h 13"/>
                  <a:gd name="T62" fmla="*/ 4 w 9"/>
                  <a:gd name="T63" fmla="*/ 13 h 13"/>
                  <a:gd name="T64" fmla="*/ 2 w 9"/>
                  <a:gd name="T65" fmla="*/ 13 h 13"/>
                  <a:gd name="T66" fmla="*/ 2 w 9"/>
                  <a:gd name="T67" fmla="*/ 13 h 13"/>
                  <a:gd name="T68" fmla="*/ 2 w 9"/>
                  <a:gd name="T69" fmla="*/ 13 h 13"/>
                  <a:gd name="T70" fmla="*/ 1 w 9"/>
                  <a:gd name="T71" fmla="*/ 13 h 13"/>
                  <a:gd name="T72" fmla="*/ 1 w 9"/>
                  <a:gd name="T73" fmla="*/ 13 h 13"/>
                  <a:gd name="T74" fmla="*/ 1 w 9"/>
                  <a:gd name="T75" fmla="*/ 13 h 13"/>
                  <a:gd name="T76" fmla="*/ 0 w 9"/>
                  <a:gd name="T77" fmla="*/ 13 h 13"/>
                  <a:gd name="T78" fmla="*/ 0 w 9"/>
                  <a:gd name="T7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" h="13">
                    <a:moveTo>
                      <a:pt x="0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1" y="11"/>
                      <a:pt x="2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6" y="11"/>
                      <a:pt x="6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1" y="7"/>
                      <a:pt x="1" y="6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4" y="4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8" y="6"/>
                      <a:pt x="8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9" y="10"/>
                      <a:pt x="9" y="11"/>
                      <a:pt x="8" y="12"/>
                    </a:cubicBezTo>
                    <a:cubicBezTo>
                      <a:pt x="7" y="13"/>
                      <a:pt x="6" y="13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3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" name="Freeform 239"/>
              <p:cNvSpPr>
                <a:spLocks noEditPoints="1"/>
              </p:cNvSpPr>
              <p:nvPr/>
            </p:nvSpPr>
            <p:spPr bwMode="auto">
              <a:xfrm>
                <a:off x="5512594" y="3351163"/>
                <a:ext cx="79375" cy="215900"/>
              </a:xfrm>
              <a:custGeom>
                <a:avLst/>
                <a:gdLst>
                  <a:gd name="T0" fmla="*/ 0 w 7"/>
                  <a:gd name="T1" fmla="*/ 18 h 19"/>
                  <a:gd name="T2" fmla="*/ 1 w 7"/>
                  <a:gd name="T3" fmla="*/ 18 h 19"/>
                  <a:gd name="T4" fmla="*/ 2 w 7"/>
                  <a:gd name="T5" fmla="*/ 17 h 19"/>
                  <a:gd name="T6" fmla="*/ 2 w 7"/>
                  <a:gd name="T7" fmla="*/ 9 h 19"/>
                  <a:gd name="T8" fmla="*/ 1 w 7"/>
                  <a:gd name="T9" fmla="*/ 8 h 19"/>
                  <a:gd name="T10" fmla="*/ 0 w 7"/>
                  <a:gd name="T11" fmla="*/ 7 h 19"/>
                  <a:gd name="T12" fmla="*/ 0 w 7"/>
                  <a:gd name="T13" fmla="*/ 7 h 19"/>
                  <a:gd name="T14" fmla="*/ 5 w 7"/>
                  <a:gd name="T15" fmla="*/ 7 h 19"/>
                  <a:gd name="T16" fmla="*/ 5 w 7"/>
                  <a:gd name="T17" fmla="*/ 17 h 19"/>
                  <a:gd name="T18" fmla="*/ 6 w 7"/>
                  <a:gd name="T19" fmla="*/ 18 h 19"/>
                  <a:gd name="T20" fmla="*/ 7 w 7"/>
                  <a:gd name="T21" fmla="*/ 18 h 19"/>
                  <a:gd name="T22" fmla="*/ 7 w 7"/>
                  <a:gd name="T23" fmla="*/ 19 h 19"/>
                  <a:gd name="T24" fmla="*/ 0 w 7"/>
                  <a:gd name="T25" fmla="*/ 19 h 19"/>
                  <a:gd name="T26" fmla="*/ 0 w 7"/>
                  <a:gd name="T27" fmla="*/ 18 h 19"/>
                  <a:gd name="T28" fmla="*/ 2 w 7"/>
                  <a:gd name="T29" fmla="*/ 1 h 19"/>
                  <a:gd name="T30" fmla="*/ 4 w 7"/>
                  <a:gd name="T31" fmla="*/ 0 h 19"/>
                  <a:gd name="T32" fmla="*/ 5 w 7"/>
                  <a:gd name="T33" fmla="*/ 1 h 19"/>
                  <a:gd name="T34" fmla="*/ 6 w 7"/>
                  <a:gd name="T35" fmla="*/ 2 h 19"/>
                  <a:gd name="T36" fmla="*/ 5 w 7"/>
                  <a:gd name="T37" fmla="*/ 4 h 19"/>
                  <a:gd name="T38" fmla="*/ 4 w 7"/>
                  <a:gd name="T39" fmla="*/ 4 h 19"/>
                  <a:gd name="T40" fmla="*/ 2 w 7"/>
                  <a:gd name="T41" fmla="*/ 4 h 19"/>
                  <a:gd name="T42" fmla="*/ 1 w 7"/>
                  <a:gd name="T43" fmla="*/ 2 h 19"/>
                  <a:gd name="T44" fmla="*/ 2 w 7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19">
                    <a:moveTo>
                      <a:pt x="0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7"/>
                      <a:pt x="2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6" y="18"/>
                      <a:pt x="6" y="18"/>
                    </a:cubicBezTo>
                    <a:cubicBezTo>
                      <a:pt x="6" y="18"/>
                      <a:pt x="6" y="18"/>
                      <a:pt x="7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2" y="1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" name="Freeform 240"/>
              <p:cNvSpPr>
                <a:spLocks noEditPoints="1"/>
              </p:cNvSpPr>
              <p:nvPr/>
            </p:nvSpPr>
            <p:spPr bwMode="auto">
              <a:xfrm>
                <a:off x="5603081" y="3419426"/>
                <a:ext cx="134938" cy="147638"/>
              </a:xfrm>
              <a:custGeom>
                <a:avLst/>
                <a:gdLst>
                  <a:gd name="T0" fmla="*/ 2 w 12"/>
                  <a:gd name="T1" fmla="*/ 2 h 13"/>
                  <a:gd name="T2" fmla="*/ 6 w 12"/>
                  <a:gd name="T3" fmla="*/ 0 h 13"/>
                  <a:gd name="T4" fmla="*/ 10 w 12"/>
                  <a:gd name="T5" fmla="*/ 2 h 13"/>
                  <a:gd name="T6" fmla="*/ 12 w 12"/>
                  <a:gd name="T7" fmla="*/ 7 h 13"/>
                  <a:gd name="T8" fmla="*/ 10 w 12"/>
                  <a:gd name="T9" fmla="*/ 11 h 13"/>
                  <a:gd name="T10" fmla="*/ 6 w 12"/>
                  <a:gd name="T11" fmla="*/ 13 h 13"/>
                  <a:gd name="T12" fmla="*/ 2 w 12"/>
                  <a:gd name="T13" fmla="*/ 12 h 13"/>
                  <a:gd name="T14" fmla="*/ 0 w 12"/>
                  <a:gd name="T15" fmla="*/ 7 h 13"/>
                  <a:gd name="T16" fmla="*/ 2 w 12"/>
                  <a:gd name="T17" fmla="*/ 2 h 13"/>
                  <a:gd name="T18" fmla="*/ 4 w 12"/>
                  <a:gd name="T19" fmla="*/ 11 h 13"/>
                  <a:gd name="T20" fmla="*/ 6 w 12"/>
                  <a:gd name="T21" fmla="*/ 13 h 13"/>
                  <a:gd name="T22" fmla="*/ 8 w 12"/>
                  <a:gd name="T23" fmla="*/ 11 h 13"/>
                  <a:gd name="T24" fmla="*/ 8 w 12"/>
                  <a:gd name="T25" fmla="*/ 7 h 13"/>
                  <a:gd name="T26" fmla="*/ 8 w 12"/>
                  <a:gd name="T27" fmla="*/ 2 h 13"/>
                  <a:gd name="T28" fmla="*/ 6 w 12"/>
                  <a:gd name="T29" fmla="*/ 1 h 13"/>
                  <a:gd name="T30" fmla="*/ 4 w 12"/>
                  <a:gd name="T31" fmla="*/ 3 h 13"/>
                  <a:gd name="T32" fmla="*/ 4 w 12"/>
                  <a:gd name="T33" fmla="*/ 7 h 13"/>
                  <a:gd name="T34" fmla="*/ 4 w 12"/>
                  <a:gd name="T3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2" y="2"/>
                    </a:move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2"/>
                    </a:cubicBezTo>
                    <a:cubicBezTo>
                      <a:pt x="12" y="3"/>
                      <a:pt x="12" y="5"/>
                      <a:pt x="12" y="7"/>
                    </a:cubicBezTo>
                    <a:cubicBezTo>
                      <a:pt x="12" y="9"/>
                      <a:pt x="12" y="10"/>
                      <a:pt x="10" y="11"/>
                    </a:cubicBezTo>
                    <a:cubicBezTo>
                      <a:pt x="9" y="13"/>
                      <a:pt x="8" y="13"/>
                      <a:pt x="6" y="13"/>
                    </a:cubicBezTo>
                    <a:cubicBezTo>
                      <a:pt x="4" y="13"/>
                      <a:pt x="3" y="13"/>
                      <a:pt x="2" y="12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2" y="2"/>
                    </a:cubicBezTo>
                    <a:close/>
                    <a:moveTo>
                      <a:pt x="4" y="11"/>
                    </a:moveTo>
                    <a:cubicBezTo>
                      <a:pt x="4" y="12"/>
                      <a:pt x="5" y="13"/>
                      <a:pt x="6" y="13"/>
                    </a:cubicBezTo>
                    <a:cubicBezTo>
                      <a:pt x="7" y="13"/>
                      <a:pt x="7" y="12"/>
                      <a:pt x="8" y="11"/>
                    </a:cubicBezTo>
                    <a:cubicBezTo>
                      <a:pt x="8" y="10"/>
                      <a:pt x="8" y="9"/>
                      <a:pt x="8" y="7"/>
                    </a:cubicBezTo>
                    <a:cubicBezTo>
                      <a:pt x="8" y="5"/>
                      <a:pt x="8" y="3"/>
                      <a:pt x="8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4" y="4"/>
                      <a:pt x="4" y="5"/>
                      <a:pt x="4" y="7"/>
                    </a:cubicBezTo>
                    <a:cubicBezTo>
                      <a:pt x="4" y="9"/>
                      <a:pt x="4" y="10"/>
                      <a:pt x="4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3" name="Freeform 241"/>
              <p:cNvSpPr>
                <a:spLocks/>
              </p:cNvSpPr>
              <p:nvPr/>
            </p:nvSpPr>
            <p:spPr bwMode="auto">
              <a:xfrm>
                <a:off x="5749131" y="3419426"/>
                <a:ext cx="158750" cy="147638"/>
              </a:xfrm>
              <a:custGeom>
                <a:avLst/>
                <a:gdLst>
                  <a:gd name="T0" fmla="*/ 0 w 14"/>
                  <a:gd name="T1" fmla="*/ 12 h 13"/>
                  <a:gd name="T2" fmla="*/ 1 w 14"/>
                  <a:gd name="T3" fmla="*/ 12 h 13"/>
                  <a:gd name="T4" fmla="*/ 2 w 14"/>
                  <a:gd name="T5" fmla="*/ 11 h 13"/>
                  <a:gd name="T6" fmla="*/ 2 w 14"/>
                  <a:gd name="T7" fmla="*/ 3 h 13"/>
                  <a:gd name="T8" fmla="*/ 1 w 14"/>
                  <a:gd name="T9" fmla="*/ 2 h 13"/>
                  <a:gd name="T10" fmla="*/ 0 w 14"/>
                  <a:gd name="T11" fmla="*/ 1 h 13"/>
                  <a:gd name="T12" fmla="*/ 0 w 14"/>
                  <a:gd name="T13" fmla="*/ 1 h 13"/>
                  <a:gd name="T14" fmla="*/ 5 w 14"/>
                  <a:gd name="T15" fmla="*/ 1 h 13"/>
                  <a:gd name="T16" fmla="*/ 5 w 14"/>
                  <a:gd name="T17" fmla="*/ 2 h 13"/>
                  <a:gd name="T18" fmla="*/ 7 w 14"/>
                  <a:gd name="T19" fmla="*/ 1 h 13"/>
                  <a:gd name="T20" fmla="*/ 9 w 14"/>
                  <a:gd name="T21" fmla="*/ 0 h 13"/>
                  <a:gd name="T22" fmla="*/ 12 w 14"/>
                  <a:gd name="T23" fmla="*/ 1 h 13"/>
                  <a:gd name="T24" fmla="*/ 13 w 14"/>
                  <a:gd name="T25" fmla="*/ 4 h 13"/>
                  <a:gd name="T26" fmla="*/ 13 w 14"/>
                  <a:gd name="T27" fmla="*/ 11 h 13"/>
                  <a:gd name="T28" fmla="*/ 13 w 14"/>
                  <a:gd name="T29" fmla="*/ 12 h 13"/>
                  <a:gd name="T30" fmla="*/ 14 w 14"/>
                  <a:gd name="T31" fmla="*/ 12 h 13"/>
                  <a:gd name="T32" fmla="*/ 14 w 14"/>
                  <a:gd name="T33" fmla="*/ 13 h 13"/>
                  <a:gd name="T34" fmla="*/ 8 w 14"/>
                  <a:gd name="T35" fmla="*/ 13 h 13"/>
                  <a:gd name="T36" fmla="*/ 8 w 14"/>
                  <a:gd name="T37" fmla="*/ 12 h 13"/>
                  <a:gd name="T38" fmla="*/ 9 w 14"/>
                  <a:gd name="T39" fmla="*/ 12 h 13"/>
                  <a:gd name="T40" fmla="*/ 9 w 14"/>
                  <a:gd name="T41" fmla="*/ 11 h 13"/>
                  <a:gd name="T42" fmla="*/ 9 w 14"/>
                  <a:gd name="T43" fmla="*/ 4 h 13"/>
                  <a:gd name="T44" fmla="*/ 9 w 14"/>
                  <a:gd name="T45" fmla="*/ 3 h 13"/>
                  <a:gd name="T46" fmla="*/ 8 w 14"/>
                  <a:gd name="T47" fmla="*/ 2 h 13"/>
                  <a:gd name="T48" fmla="*/ 6 w 14"/>
                  <a:gd name="T49" fmla="*/ 3 h 13"/>
                  <a:gd name="T50" fmla="*/ 5 w 14"/>
                  <a:gd name="T51" fmla="*/ 4 h 13"/>
                  <a:gd name="T52" fmla="*/ 5 w 14"/>
                  <a:gd name="T53" fmla="*/ 11 h 13"/>
                  <a:gd name="T54" fmla="*/ 6 w 14"/>
                  <a:gd name="T55" fmla="*/ 12 h 13"/>
                  <a:gd name="T56" fmla="*/ 7 w 14"/>
                  <a:gd name="T57" fmla="*/ 12 h 13"/>
                  <a:gd name="T58" fmla="*/ 7 w 14"/>
                  <a:gd name="T59" fmla="*/ 13 h 13"/>
                  <a:gd name="T60" fmla="*/ 0 w 14"/>
                  <a:gd name="T61" fmla="*/ 13 h 13"/>
                  <a:gd name="T62" fmla="*/ 0 w 14"/>
                  <a:gd name="T6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" h="13">
                    <a:moveTo>
                      <a:pt x="0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3" y="2"/>
                      <a:pt x="13" y="3"/>
                      <a:pt x="13" y="4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5" y="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  <p:sp>
        <p:nvSpPr>
          <p:cNvPr id="258" name="TextBox 257"/>
          <p:cNvSpPr txBox="1"/>
          <p:nvPr/>
        </p:nvSpPr>
        <p:spPr>
          <a:xfrm>
            <a:off x="1071116" y="3747350"/>
            <a:ext cx="6957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Salerian and Tim Murray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3734685" y="292430"/>
            <a:ext cx="4811281" cy="1639455"/>
          </a:xfrm>
          <a:prstGeom prst="rect">
            <a:avLst/>
          </a:prstGeom>
          <a:noFill/>
        </p:spPr>
        <p:txBody>
          <a:bodyPr wrap="square" lIns="180000" tIns="108000" rIns="216000" bIns="144000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Integrating Partial Equilibrium and CGE modelling frameworks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3187300" y="6381328"/>
            <a:ext cx="5057108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Conference of Economists 2018</a:t>
            </a:r>
          </a:p>
        </p:txBody>
      </p:sp>
    </p:spTree>
    <p:extLst>
      <p:ext uri="{BB962C8B-B14F-4D97-AF65-F5344CB8AC3E}">
        <p14:creationId xmlns:p14="http://schemas.microsoft.com/office/powerpoint/2010/main" val="14989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141685"/>
          <a:stretch/>
        </p:blipFill>
        <p:spPr>
          <a:xfrm>
            <a:off x="0" y="6381328"/>
            <a:ext cx="8244408" cy="5873089"/>
          </a:xfrm>
          <a:prstGeom prst="rect">
            <a:avLst/>
          </a:prstGeom>
        </p:spPr>
      </p:pic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en-A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5954677" cy="668608"/>
            <a:chOff x="0" y="0"/>
            <a:chExt cx="5954677" cy="668608"/>
          </a:xfrm>
        </p:grpSpPr>
        <p:sp>
          <p:nvSpPr>
            <p:cNvPr id="11" name="TextBox 10"/>
            <p:cNvSpPr txBox="1"/>
            <p:nvPr/>
          </p:nvSpPr>
          <p:spPr>
            <a:xfrm>
              <a:off x="0" y="0"/>
              <a:ext cx="5954677" cy="668608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Combining the models as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MCPs</a:t>
              </a:r>
              <a:endPara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5803401" y="6381328"/>
            <a:ext cx="2441007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models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88" y="1556792"/>
            <a:ext cx="9142412" cy="4611216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Models combined through their first order conditions for economic equilibria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Consistent theory and data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The energy components (industries and outputs) come from the PE theory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The energy components are re-linked to the CGE industries and final demands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Naturally get a </a:t>
            </a:r>
            <a:r>
              <a:rPr lang="en-AU" dirty="0" err="1" smtClean="0">
                <a:solidFill>
                  <a:schemeClr val="bg1"/>
                </a:solidFill>
              </a:rPr>
              <a:t>MCP</a:t>
            </a:r>
            <a:r>
              <a:rPr lang="en-AU" dirty="0" smtClean="0">
                <a:solidFill>
                  <a:schemeClr val="bg1"/>
                </a:solidFill>
              </a:rPr>
              <a:t> formulation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We prove that for this type of model, can also solve as an NLP</a:t>
            </a:r>
          </a:p>
          <a:p>
            <a:endParaRPr lang="en-A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5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141685"/>
          <a:stretch/>
        </p:blipFill>
        <p:spPr>
          <a:xfrm>
            <a:off x="0" y="6381328"/>
            <a:ext cx="8244408" cy="5873089"/>
          </a:xfrm>
          <a:prstGeom prst="rect">
            <a:avLst/>
          </a:prstGeom>
        </p:spPr>
      </p:pic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11</a:t>
            </a:fld>
            <a:endParaRPr lang="en-A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5726281" cy="701181"/>
            <a:chOff x="0" y="0"/>
            <a:chExt cx="5726281" cy="701181"/>
          </a:xfrm>
        </p:grpSpPr>
        <p:sp>
          <p:nvSpPr>
            <p:cNvPr id="11" name="TextBox 10"/>
            <p:cNvSpPr txBox="1"/>
            <p:nvPr/>
          </p:nvSpPr>
          <p:spPr>
            <a:xfrm>
              <a:off x="0" y="0"/>
              <a:ext cx="5726281" cy="70118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Converting the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MCP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an NLP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5803401" y="6381328"/>
            <a:ext cx="2441007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models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err="1" smtClean="0">
                <a:solidFill>
                  <a:schemeClr val="bg1"/>
                </a:solidFill>
              </a:rPr>
              <a:t>Takayama</a:t>
            </a:r>
            <a:r>
              <a:rPr lang="en-AU" dirty="0" smtClean="0">
                <a:solidFill>
                  <a:schemeClr val="bg1"/>
                </a:solidFill>
              </a:rPr>
              <a:t> and Judge, net social revenue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At optimality, objective function zero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Complementary slackness conditions</a:t>
            </a:r>
          </a:p>
          <a:p>
            <a:pPr lvl="2"/>
            <a:r>
              <a:rPr lang="en-AU" dirty="0" smtClean="0">
                <a:solidFill>
                  <a:schemeClr val="bg1"/>
                </a:solidFill>
              </a:rPr>
              <a:t>Product always zero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sum of complementary slackness conditions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Can derive </a:t>
            </a:r>
            <a:r>
              <a:rPr lang="en-AU" dirty="0" err="1" smtClean="0">
                <a:solidFill>
                  <a:schemeClr val="bg1"/>
                </a:solidFill>
              </a:rPr>
              <a:t>NSR</a:t>
            </a:r>
            <a:r>
              <a:rPr lang="en-AU" dirty="0" smtClean="0">
                <a:solidFill>
                  <a:schemeClr val="bg1"/>
                </a:solidFill>
              </a:rPr>
              <a:t> objective function for CGE (as </a:t>
            </a:r>
            <a:r>
              <a:rPr lang="en-AU" dirty="0" err="1" smtClean="0">
                <a:solidFill>
                  <a:schemeClr val="bg1"/>
                </a:solidFill>
              </a:rPr>
              <a:t>MCP</a:t>
            </a:r>
            <a:r>
              <a:rPr lang="en-AU" dirty="0" smtClean="0">
                <a:solidFill>
                  <a:schemeClr val="bg1"/>
                </a:solidFill>
              </a:rPr>
              <a:t>) and solve as NLP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Identical model, identical solution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Computational advantages and disadvantages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0317" cy="68538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7428" y="2915913"/>
            <a:ext cx="7229178" cy="664830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44000" rIns="180000" bIns="108000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theory does the model contain?</a:t>
            </a:r>
          </a:p>
        </p:txBody>
      </p:sp>
    </p:spTree>
    <p:extLst>
      <p:ext uri="{BB962C8B-B14F-4D97-AF65-F5344CB8AC3E}">
        <p14:creationId xmlns:p14="http://schemas.microsoft.com/office/powerpoint/2010/main" val="282035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0" y="-670"/>
            <a:ext cx="9144000" cy="68672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13</a:t>
            </a:fld>
            <a:endParaRPr lang="en-A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6791444" cy="701181"/>
            <a:chOff x="0" y="0"/>
            <a:chExt cx="6791444" cy="701181"/>
          </a:xfrm>
        </p:grpSpPr>
        <p:sp>
          <p:nvSpPr>
            <p:cNvPr id="10" name="TextBox 9"/>
            <p:cNvSpPr txBox="1"/>
            <p:nvPr/>
          </p:nvSpPr>
          <p:spPr>
            <a:xfrm>
              <a:off x="0" y="0"/>
              <a:ext cx="6791444" cy="70118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 economics in the partial model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 rot="18968874">
              <a:off x="381596" y="273224"/>
              <a:ext cx="154735" cy="154735"/>
              <a:chOff x="1763688" y="1484777"/>
              <a:chExt cx="1368152" cy="136815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2195732" y="1916825"/>
                <a:ext cx="1368155" cy="504059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" r="874" b="-37008"/>
          <a:stretch/>
        </p:blipFill>
        <p:spPr>
          <a:xfrm>
            <a:off x="0" y="6381329"/>
            <a:ext cx="8172400" cy="6480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68872" y="6381328"/>
            <a:ext cx="1799806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theory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49437"/>
            <a:ext cx="9029700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0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0" y="-670"/>
            <a:ext cx="9144000" cy="68672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14</a:t>
            </a:fld>
            <a:endParaRPr lang="en-A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7543893" cy="701181"/>
            <a:chOff x="0" y="0"/>
            <a:chExt cx="7543893" cy="701181"/>
          </a:xfrm>
        </p:grpSpPr>
        <p:sp>
          <p:nvSpPr>
            <p:cNvPr id="10" name="TextBox 9"/>
            <p:cNvSpPr txBox="1"/>
            <p:nvPr/>
          </p:nvSpPr>
          <p:spPr>
            <a:xfrm>
              <a:off x="0" y="0"/>
              <a:ext cx="7543893" cy="70118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Transmission losses and line relationships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 rot="18968874">
              <a:off x="381596" y="273224"/>
              <a:ext cx="154735" cy="154735"/>
              <a:chOff x="1763688" y="1484777"/>
              <a:chExt cx="1368152" cy="136815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2195732" y="1916825"/>
                <a:ext cx="1368155" cy="504059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" r="874" b="-37008"/>
          <a:stretch/>
        </p:blipFill>
        <p:spPr>
          <a:xfrm>
            <a:off x="0" y="6381329"/>
            <a:ext cx="8172400" cy="6480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68872" y="6381328"/>
            <a:ext cx="1799806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theory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571650"/>
            <a:ext cx="9120187" cy="466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0" y="-670"/>
            <a:ext cx="9144000" cy="68672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15</a:t>
            </a:fld>
            <a:endParaRPr lang="en-A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029744" cy="701181"/>
            <a:chOff x="0" y="0"/>
            <a:chExt cx="5029744" cy="701181"/>
          </a:xfrm>
        </p:grpSpPr>
        <p:sp>
          <p:nvSpPr>
            <p:cNvPr id="10" name="TextBox 9"/>
            <p:cNvSpPr txBox="1"/>
            <p:nvPr/>
          </p:nvSpPr>
          <p:spPr>
            <a:xfrm>
              <a:off x="0" y="0"/>
              <a:ext cx="5029744" cy="70118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Linked in to the CGE core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 rot="18968874">
              <a:off x="381596" y="273224"/>
              <a:ext cx="154735" cy="154735"/>
              <a:chOff x="1763688" y="1484777"/>
              <a:chExt cx="1368152" cy="136815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2195732" y="1916825"/>
                <a:ext cx="1368155" cy="504059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" r="874" b="-37008"/>
          <a:stretch/>
        </p:blipFill>
        <p:spPr>
          <a:xfrm>
            <a:off x="0" y="6381329"/>
            <a:ext cx="8172400" cy="6480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68872" y="6381328"/>
            <a:ext cx="1799806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theory</a:t>
            </a:r>
          </a:p>
        </p:txBody>
      </p:sp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977819"/>
              </p:ext>
            </p:extLst>
          </p:nvPr>
        </p:nvGraphicFramePr>
        <p:xfrm>
          <a:off x="107504" y="1988840"/>
          <a:ext cx="8856984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304256"/>
                <a:gridCol w="2592288"/>
                <a:gridCol w="1944216"/>
              </a:tblGrid>
              <a:tr h="1008112">
                <a:tc>
                  <a:txBody>
                    <a:bodyPr/>
                    <a:lstStyle/>
                    <a:p>
                      <a:endParaRPr lang="en-AU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i="1" dirty="0" smtClean="0">
                          <a:solidFill>
                            <a:schemeClr val="tx1"/>
                          </a:solidFill>
                        </a:rPr>
                        <a:t>Production activities</a:t>
                      </a:r>
                      <a:endParaRPr lang="en-AU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i="1" dirty="0" smtClean="0">
                          <a:solidFill>
                            <a:schemeClr val="tx1"/>
                          </a:solidFill>
                        </a:rPr>
                        <a:t>Final demands</a:t>
                      </a:r>
                      <a:endParaRPr lang="en-AU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i="1" dirty="0" smtClean="0">
                          <a:solidFill>
                            <a:schemeClr val="tx1"/>
                          </a:solidFill>
                        </a:rPr>
                        <a:t>Row Total</a:t>
                      </a:r>
                      <a:endParaRPr lang="en-AU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en-AU" i="1" dirty="0" smtClean="0"/>
                        <a:t>Goods</a:t>
                      </a:r>
                      <a:endParaRPr lang="en-AU" i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Inter-industry flows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Final demands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en-AU" i="1" dirty="0" smtClean="0"/>
                        <a:t>Primary factors</a:t>
                      </a:r>
                      <a:endParaRPr lang="en-AU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Value added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>
                          <a:solidFill>
                            <a:srgbClr val="0070C0"/>
                          </a:solidFill>
                        </a:rPr>
                        <a:t>Total income</a:t>
                      </a:r>
                      <a:endParaRPr lang="en-A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en-AU" i="1" dirty="0" smtClean="0"/>
                        <a:t>Column total</a:t>
                      </a:r>
                      <a:endParaRPr lang="en-AU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>
                          <a:solidFill>
                            <a:srgbClr val="0070C0"/>
                          </a:solidFill>
                        </a:rPr>
                        <a:t>Total expenditure</a:t>
                      </a:r>
                      <a:endParaRPr lang="en-A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2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0" y="-670"/>
            <a:ext cx="9144000" cy="68672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16</a:t>
            </a:fld>
            <a:endParaRPr lang="en-A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6349015" cy="701181"/>
            <a:chOff x="0" y="0"/>
            <a:chExt cx="6349015" cy="701181"/>
          </a:xfrm>
        </p:grpSpPr>
        <p:sp>
          <p:nvSpPr>
            <p:cNvPr id="10" name="TextBox 9"/>
            <p:cNvSpPr txBox="1"/>
            <p:nvPr/>
          </p:nvSpPr>
          <p:spPr>
            <a:xfrm>
              <a:off x="0" y="0"/>
              <a:ext cx="6349015" cy="70118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Stylised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representation of the CGE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 rot="18968874">
              <a:off x="381596" y="273224"/>
              <a:ext cx="154735" cy="154735"/>
              <a:chOff x="1763688" y="1484777"/>
              <a:chExt cx="1368152" cy="136815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2195732" y="1916825"/>
                <a:ext cx="1368155" cy="504059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" r="874" b="-37008"/>
          <a:stretch/>
        </p:blipFill>
        <p:spPr>
          <a:xfrm>
            <a:off x="0" y="6381329"/>
            <a:ext cx="8172400" cy="6480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68872" y="6381328"/>
            <a:ext cx="1799806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theory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0" y="1700808"/>
            <a:ext cx="855345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4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141685"/>
          <a:stretch/>
        </p:blipFill>
        <p:spPr>
          <a:xfrm>
            <a:off x="0" y="6381328"/>
            <a:ext cx="8244408" cy="5873089"/>
          </a:xfrm>
          <a:prstGeom prst="rect">
            <a:avLst/>
          </a:prstGeom>
        </p:spPr>
      </p:pic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17</a:t>
            </a:fld>
            <a:endParaRPr lang="en-A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4585712" cy="701181"/>
            <a:chOff x="0" y="0"/>
            <a:chExt cx="4585712" cy="701181"/>
          </a:xfrm>
        </p:grpSpPr>
        <p:sp>
          <p:nvSpPr>
            <p:cNvPr id="11" name="TextBox 10"/>
            <p:cNvSpPr txBox="1"/>
            <p:nvPr/>
          </p:nvSpPr>
          <p:spPr>
            <a:xfrm>
              <a:off x="0" y="0"/>
              <a:ext cx="4585712" cy="70118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Combining the models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444602" y="6381328"/>
            <a:ext cx="1799806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theory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88" y="1628800"/>
            <a:ext cx="9142412" cy="4611216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Combines models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Energy: Salerian, </a:t>
            </a:r>
            <a:r>
              <a:rPr lang="en-AU" dirty="0" err="1" smtClean="0">
                <a:solidFill>
                  <a:schemeClr val="bg1"/>
                </a:solidFill>
              </a:rPr>
              <a:t>Gregan</a:t>
            </a:r>
            <a:r>
              <a:rPr lang="en-AU" dirty="0" smtClean="0">
                <a:solidFill>
                  <a:schemeClr val="bg1"/>
                </a:solidFill>
              </a:rPr>
              <a:t>, Jones (2000)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CGE: Gilbert, Tower (2013)</a:t>
            </a:r>
          </a:p>
          <a:p>
            <a:pPr lvl="2"/>
            <a:r>
              <a:rPr lang="en-AU" dirty="0" smtClean="0">
                <a:solidFill>
                  <a:schemeClr val="bg1"/>
                </a:solidFill>
              </a:rPr>
              <a:t>original model had equations (equalities)</a:t>
            </a:r>
          </a:p>
          <a:p>
            <a:pPr lvl="2"/>
            <a:r>
              <a:rPr lang="en-AU" dirty="0" smtClean="0">
                <a:solidFill>
                  <a:schemeClr val="bg1"/>
                </a:solidFill>
              </a:rPr>
              <a:t>rearranged to create inequality constraints</a:t>
            </a:r>
          </a:p>
          <a:p>
            <a:pPr lvl="2"/>
            <a:r>
              <a:rPr lang="en-AU" dirty="0" smtClean="0">
                <a:solidFill>
                  <a:schemeClr val="bg1"/>
                </a:solidFill>
              </a:rPr>
              <a:t>investment long-run steady state</a:t>
            </a:r>
          </a:p>
          <a:p>
            <a:pPr lvl="2"/>
            <a:r>
              <a:rPr lang="en-AU" dirty="0" smtClean="0">
                <a:solidFill>
                  <a:schemeClr val="bg1"/>
                </a:solidFill>
              </a:rPr>
              <a:t>foreign ownership share of capital</a:t>
            </a:r>
          </a:p>
          <a:p>
            <a:pPr lvl="2"/>
            <a:r>
              <a:rPr lang="en-AU" dirty="0" smtClean="0">
                <a:solidFill>
                  <a:schemeClr val="bg1"/>
                </a:solidFill>
              </a:rPr>
              <a:t>using an old database</a:t>
            </a:r>
          </a:p>
        </p:txBody>
      </p:sp>
    </p:spTree>
    <p:extLst>
      <p:ext uri="{BB962C8B-B14F-4D97-AF65-F5344CB8AC3E}">
        <p14:creationId xmlns:p14="http://schemas.microsoft.com/office/powerpoint/2010/main" val="19624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141685"/>
          <a:stretch/>
        </p:blipFill>
        <p:spPr>
          <a:xfrm>
            <a:off x="0" y="6381328"/>
            <a:ext cx="8244408" cy="5873089"/>
          </a:xfrm>
          <a:prstGeom prst="rect">
            <a:avLst/>
          </a:prstGeom>
        </p:spPr>
      </p:pic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18</a:t>
            </a:fld>
            <a:endParaRPr lang="en-A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4585712" cy="701181"/>
            <a:chOff x="0" y="0"/>
            <a:chExt cx="4585712" cy="701181"/>
          </a:xfrm>
        </p:grpSpPr>
        <p:sp>
          <p:nvSpPr>
            <p:cNvPr id="11" name="TextBox 10"/>
            <p:cNvSpPr txBox="1"/>
            <p:nvPr/>
          </p:nvSpPr>
          <p:spPr>
            <a:xfrm>
              <a:off x="0" y="0"/>
              <a:ext cx="4585712" cy="70118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Combining the models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444602" y="6381328"/>
            <a:ext cx="1799806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theory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588" y="1628800"/>
            <a:ext cx="9142412" cy="4611216"/>
          </a:xfrm>
        </p:spPr>
        <p:txBody>
          <a:bodyPr/>
          <a:lstStyle/>
          <a:p>
            <a:r>
              <a:rPr lang="en-AU" sz="2800" dirty="0">
                <a:solidFill>
                  <a:schemeClr val="bg1"/>
                </a:solidFill>
              </a:rPr>
              <a:t>9</a:t>
            </a:r>
            <a:r>
              <a:rPr lang="en-AU" sz="2800" dirty="0" smtClean="0">
                <a:solidFill>
                  <a:schemeClr val="bg1"/>
                </a:solidFill>
              </a:rPr>
              <a:t> ‘traditional’ goods</a:t>
            </a:r>
          </a:p>
          <a:p>
            <a:r>
              <a:rPr lang="en-AU" sz="2800" dirty="0" smtClean="0">
                <a:solidFill>
                  <a:schemeClr val="bg1"/>
                </a:solidFill>
              </a:rPr>
              <a:t>5 electricity goods (load blocks)</a:t>
            </a:r>
          </a:p>
          <a:p>
            <a:r>
              <a:rPr lang="en-AU" sz="2800" dirty="0" smtClean="0">
                <a:solidFill>
                  <a:schemeClr val="bg1"/>
                </a:solidFill>
              </a:rPr>
              <a:t>3 primary factors (labour, capital, land) owned by households and foreigners</a:t>
            </a:r>
          </a:p>
          <a:p>
            <a:r>
              <a:rPr lang="en-AU" sz="2800" dirty="0" err="1">
                <a:solidFill>
                  <a:schemeClr val="bg1"/>
                </a:solidFill>
              </a:rPr>
              <a:t>N</a:t>
            </a:r>
            <a:r>
              <a:rPr lang="en-AU" sz="2800" dirty="0" err="1" smtClean="0">
                <a:solidFill>
                  <a:schemeClr val="bg1"/>
                </a:solidFill>
              </a:rPr>
              <a:t>umeraire</a:t>
            </a:r>
            <a:r>
              <a:rPr lang="en-AU" sz="2800" dirty="0" smtClean="0">
                <a:solidFill>
                  <a:schemeClr val="bg1"/>
                </a:solidFill>
              </a:rPr>
              <a:t> is nominal exchange rate</a:t>
            </a:r>
          </a:p>
          <a:p>
            <a:r>
              <a:rPr lang="en-AU" sz="2800" dirty="0" smtClean="0">
                <a:solidFill>
                  <a:schemeClr val="bg1"/>
                </a:solidFill>
              </a:rPr>
              <a:t>Real government fixed (balanced budget)</a:t>
            </a:r>
          </a:p>
          <a:p>
            <a:r>
              <a:rPr lang="en-AU" sz="2800" dirty="0">
                <a:solidFill>
                  <a:schemeClr val="bg1"/>
                </a:solidFill>
              </a:rPr>
              <a:t>E</a:t>
            </a:r>
            <a:r>
              <a:rPr lang="en-AU" sz="2800" dirty="0" smtClean="0">
                <a:solidFill>
                  <a:schemeClr val="bg1"/>
                </a:solidFill>
              </a:rPr>
              <a:t>ndogenous lump sum tax on households</a:t>
            </a:r>
          </a:p>
          <a:p>
            <a:r>
              <a:rPr lang="en-AU" sz="2800" dirty="0" smtClean="0">
                <a:solidFill>
                  <a:schemeClr val="bg1"/>
                </a:solidFill>
              </a:rPr>
              <a:t>Basic long-run, forward-looking steady state through endogenous propensity to save</a:t>
            </a:r>
            <a:endParaRPr lang="en-A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141685"/>
          <a:stretch/>
        </p:blipFill>
        <p:spPr>
          <a:xfrm>
            <a:off x="0" y="6381328"/>
            <a:ext cx="8244408" cy="5873089"/>
          </a:xfrm>
          <a:prstGeom prst="rect">
            <a:avLst/>
          </a:prstGeom>
        </p:spPr>
      </p:pic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19</a:t>
            </a:fld>
            <a:endParaRPr lang="en-A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7743628" cy="668608"/>
            <a:chOff x="0" y="0"/>
            <a:chExt cx="7743628" cy="668608"/>
          </a:xfrm>
        </p:grpSpPr>
        <p:sp>
          <p:nvSpPr>
            <p:cNvPr id="11" name="TextBox 10"/>
            <p:cNvSpPr txBox="1"/>
            <p:nvPr/>
          </p:nvSpPr>
          <p:spPr>
            <a:xfrm>
              <a:off x="0" y="0"/>
              <a:ext cx="7743628" cy="668608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Outline of the hypothetical policy simulation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444602" y="6381328"/>
            <a:ext cx="1799806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theory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88" y="1628800"/>
            <a:ext cx="9142412" cy="4611216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Introduction of Renewable Energy Target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RET constraint</a:t>
            </a:r>
          </a:p>
          <a:p>
            <a:pPr lvl="1">
              <a:spcBef>
                <a:spcPts val="0"/>
              </a:spcBef>
            </a:pPr>
            <a:r>
              <a:rPr lang="en-AU" dirty="0" smtClean="0">
                <a:solidFill>
                  <a:schemeClr val="bg1"/>
                </a:solidFill>
              </a:rPr>
              <a:t>20 per cent of </a:t>
            </a:r>
            <a:r>
              <a:rPr lang="en-AU" dirty="0" err="1" smtClean="0">
                <a:solidFill>
                  <a:schemeClr val="bg1"/>
                </a:solidFill>
              </a:rPr>
              <a:t>basecase</a:t>
            </a:r>
            <a:r>
              <a:rPr lang="en-AU" dirty="0" smtClean="0">
                <a:solidFill>
                  <a:schemeClr val="bg1"/>
                </a:solidFill>
              </a:rPr>
              <a:t> generation (wind)</a:t>
            </a:r>
          </a:p>
          <a:p>
            <a:pPr lvl="1">
              <a:spcBef>
                <a:spcPts val="0"/>
              </a:spcBef>
            </a:pPr>
            <a:r>
              <a:rPr lang="en-AU" dirty="0" smtClean="0">
                <a:solidFill>
                  <a:schemeClr val="bg1"/>
                </a:solidFill>
              </a:rPr>
              <a:t>price of renewable energy certificates</a:t>
            </a:r>
          </a:p>
          <a:p>
            <a:pPr lvl="1">
              <a:spcBef>
                <a:spcPts val="0"/>
              </a:spcBef>
            </a:pPr>
            <a:r>
              <a:rPr lang="en-AU" dirty="0">
                <a:solidFill>
                  <a:schemeClr val="bg1"/>
                </a:solidFill>
              </a:rPr>
              <a:t>s</a:t>
            </a:r>
            <a:r>
              <a:rPr lang="en-AU" dirty="0" smtClean="0">
                <a:solidFill>
                  <a:schemeClr val="bg1"/>
                </a:solidFill>
              </a:rPr>
              <a:t>urcharge on end user electricity sales to pay for renewable energy from certificates</a:t>
            </a:r>
          </a:p>
          <a:p>
            <a:pPr lvl="1">
              <a:spcBef>
                <a:spcPts val="0"/>
              </a:spcBef>
            </a:pPr>
            <a:r>
              <a:rPr lang="en-AU" dirty="0">
                <a:solidFill>
                  <a:schemeClr val="bg1"/>
                </a:solidFill>
              </a:rPr>
              <a:t>t</a:t>
            </a:r>
            <a:r>
              <a:rPr lang="en-AU" dirty="0" smtClean="0">
                <a:solidFill>
                  <a:schemeClr val="bg1"/>
                </a:solidFill>
              </a:rPr>
              <a:t>wo markets</a:t>
            </a:r>
          </a:p>
          <a:p>
            <a:pPr lvl="2">
              <a:spcBef>
                <a:spcPts val="0"/>
              </a:spcBef>
            </a:pPr>
            <a:r>
              <a:rPr lang="en-AU" dirty="0" smtClean="0">
                <a:solidFill>
                  <a:schemeClr val="bg1"/>
                </a:solidFill>
              </a:rPr>
              <a:t>National Electricity Market (</a:t>
            </a:r>
            <a:r>
              <a:rPr lang="en-AU" dirty="0" err="1" smtClean="0">
                <a:solidFill>
                  <a:schemeClr val="bg1"/>
                </a:solidFill>
              </a:rPr>
              <a:t>NEM</a:t>
            </a:r>
            <a:r>
              <a:rPr lang="en-AU" dirty="0" smtClean="0">
                <a:solidFill>
                  <a:schemeClr val="bg1"/>
                </a:solidFill>
              </a:rPr>
              <a:t>) </a:t>
            </a:r>
          </a:p>
          <a:p>
            <a:pPr lvl="2"/>
            <a:r>
              <a:rPr lang="en-AU" dirty="0" smtClean="0">
                <a:solidFill>
                  <a:schemeClr val="bg1"/>
                </a:solidFill>
              </a:rPr>
              <a:t>Renewable Energy Certificate market (</a:t>
            </a:r>
            <a:r>
              <a:rPr lang="en-AU" dirty="0" err="1" smtClean="0">
                <a:solidFill>
                  <a:schemeClr val="bg1"/>
                </a:solidFill>
              </a:rPr>
              <a:t>RECs</a:t>
            </a:r>
            <a:r>
              <a:rPr lang="en-AU" dirty="0" smtClean="0">
                <a:solidFill>
                  <a:schemeClr val="bg1"/>
                </a:solidFill>
              </a:rPr>
              <a:t>)</a:t>
            </a:r>
          </a:p>
          <a:p>
            <a:pPr lvl="2"/>
            <a:r>
              <a:rPr lang="en-AU" dirty="0" smtClean="0">
                <a:solidFill>
                  <a:schemeClr val="bg1"/>
                </a:solidFill>
              </a:rPr>
              <a:t>The </a:t>
            </a:r>
            <a:r>
              <a:rPr lang="en-AU" dirty="0" err="1" smtClean="0">
                <a:solidFill>
                  <a:schemeClr val="bg1"/>
                </a:solidFill>
              </a:rPr>
              <a:t>NEM</a:t>
            </a:r>
            <a:r>
              <a:rPr lang="en-AU" dirty="0" smtClean="0">
                <a:solidFill>
                  <a:schemeClr val="bg1"/>
                </a:solidFill>
              </a:rPr>
              <a:t> and RET markets interact</a:t>
            </a:r>
          </a:p>
        </p:txBody>
      </p:sp>
    </p:spTree>
    <p:extLst>
      <p:ext uri="{BB962C8B-B14F-4D97-AF65-F5344CB8AC3E}">
        <p14:creationId xmlns:p14="http://schemas.microsoft.com/office/powerpoint/2010/main" val="3004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0317" cy="68538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4826" y="2915913"/>
            <a:ext cx="4874366" cy="664830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44000" rIns="180000" bIns="108000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and context</a:t>
            </a:r>
          </a:p>
        </p:txBody>
      </p:sp>
    </p:spTree>
    <p:extLst>
      <p:ext uri="{BB962C8B-B14F-4D97-AF65-F5344CB8AC3E}">
        <p14:creationId xmlns:p14="http://schemas.microsoft.com/office/powerpoint/2010/main" val="42575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0317" cy="68538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2394" y="2915913"/>
            <a:ext cx="7059259" cy="664830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44000" rIns="180000" bIns="108000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model results look like?</a:t>
            </a:r>
          </a:p>
        </p:txBody>
      </p:sp>
    </p:spTree>
    <p:extLst>
      <p:ext uri="{BB962C8B-B14F-4D97-AF65-F5344CB8AC3E}">
        <p14:creationId xmlns:p14="http://schemas.microsoft.com/office/powerpoint/2010/main" val="25547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0" y="-670"/>
            <a:ext cx="9144000" cy="68672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21</a:t>
            </a:fld>
            <a:endParaRPr lang="en-A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8503451" cy="668608"/>
            <a:chOff x="0" y="0"/>
            <a:chExt cx="8503451" cy="668608"/>
          </a:xfrm>
        </p:grpSpPr>
        <p:sp>
          <p:nvSpPr>
            <p:cNvPr id="10" name="TextBox 9"/>
            <p:cNvSpPr txBox="1"/>
            <p:nvPr/>
          </p:nvSpPr>
          <p:spPr>
            <a:xfrm>
              <a:off x="0" y="0"/>
              <a:ext cx="8503451" cy="668608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Carbon emissions from power stations (Mt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CO2e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 rot="18968874">
              <a:off x="381596" y="273224"/>
              <a:ext cx="154735" cy="154735"/>
              <a:chOff x="1763688" y="1484777"/>
              <a:chExt cx="1368152" cy="136815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2195732" y="1916825"/>
                <a:ext cx="1368155" cy="504059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" r="874" b="-37008"/>
          <a:stretch/>
        </p:blipFill>
        <p:spPr>
          <a:xfrm>
            <a:off x="0" y="6381329"/>
            <a:ext cx="8172400" cy="6480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71601" y="6381328"/>
            <a:ext cx="1197077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283416"/>
              </p:ext>
            </p:extLst>
          </p:nvPr>
        </p:nvGraphicFramePr>
        <p:xfrm>
          <a:off x="495300" y="2024063"/>
          <a:ext cx="815340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7" imgW="8153428" imgH="2809795" progId="Excel.Sheet.12">
                  <p:embed/>
                </p:oleObj>
              </mc:Choice>
              <mc:Fallback>
                <p:oleObj name="Worksheet" r:id="rId7" imgW="8153428" imgH="28097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300" y="2024063"/>
                        <a:ext cx="8153400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82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0" y="-670"/>
            <a:ext cx="9144000" cy="68672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22</a:t>
            </a:fld>
            <a:endParaRPr lang="en-A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6688852" cy="668608"/>
            <a:chOff x="0" y="0"/>
            <a:chExt cx="6688852" cy="668608"/>
          </a:xfrm>
        </p:grpSpPr>
        <p:sp>
          <p:nvSpPr>
            <p:cNvPr id="10" name="TextBox 9"/>
            <p:cNvSpPr txBox="1"/>
            <p:nvPr/>
          </p:nvSpPr>
          <p:spPr>
            <a:xfrm>
              <a:off x="0" y="0"/>
              <a:ext cx="6688852" cy="668608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Installed capacity of generation (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GW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 rot="18968874">
              <a:off x="381596" y="273224"/>
              <a:ext cx="154735" cy="154735"/>
              <a:chOff x="1763688" y="1484777"/>
              <a:chExt cx="1368152" cy="136815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2195732" y="1916825"/>
                <a:ext cx="1368155" cy="504059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" r="874" b="-37008"/>
          <a:stretch/>
        </p:blipFill>
        <p:spPr>
          <a:xfrm>
            <a:off x="0" y="6381329"/>
            <a:ext cx="8172400" cy="6480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71601" y="6381328"/>
            <a:ext cx="1197077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" y="1700808"/>
            <a:ext cx="9040813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>
            <a:off x="2555776" y="2708920"/>
            <a:ext cx="518457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707904" y="3212976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139952" y="3933056"/>
            <a:ext cx="14401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2555776" y="4653136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6660232" y="5373216"/>
            <a:ext cx="158417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271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0" y="-670"/>
            <a:ext cx="9144000" cy="68672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23</a:t>
            </a:fld>
            <a:endParaRPr lang="en-A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7814160" cy="668608"/>
            <a:chOff x="0" y="0"/>
            <a:chExt cx="7814160" cy="668608"/>
          </a:xfrm>
        </p:grpSpPr>
        <p:sp>
          <p:nvSpPr>
            <p:cNvPr id="10" name="TextBox 9"/>
            <p:cNvSpPr txBox="1"/>
            <p:nvPr/>
          </p:nvSpPr>
          <p:spPr>
            <a:xfrm>
              <a:off x="0" y="0"/>
              <a:ext cx="7814160" cy="668608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 station generation by load block (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GW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 rot="18968874">
              <a:off x="381596" y="273224"/>
              <a:ext cx="154735" cy="154735"/>
              <a:chOff x="1763688" y="1484777"/>
              <a:chExt cx="1368152" cy="136815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2195732" y="1916825"/>
                <a:ext cx="1368155" cy="504059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" r="874" b="-37008"/>
          <a:stretch/>
        </p:blipFill>
        <p:spPr>
          <a:xfrm>
            <a:off x="0" y="6381329"/>
            <a:ext cx="8172400" cy="6480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71601" y="6381328"/>
            <a:ext cx="1197077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" y="1700808"/>
            <a:ext cx="9028113" cy="45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213285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Baseload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3131840" y="501317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Baseload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5804223" y="4200763"/>
            <a:ext cx="10278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Peaking</a:t>
            </a:r>
            <a:br>
              <a:rPr lang="en-AU" dirty="0" smtClean="0"/>
            </a:br>
            <a:r>
              <a:rPr lang="en-AU" sz="1200" dirty="0" smtClean="0"/>
              <a:t>(no </a:t>
            </a:r>
            <a:r>
              <a:rPr lang="en-AU" sz="1200" dirty="0" err="1" smtClean="0"/>
              <a:t>b3,b4,b5</a:t>
            </a:r>
            <a:r>
              <a:rPr lang="en-AU" sz="1200" dirty="0" smtClean="0"/>
              <a:t>)</a:t>
            </a:r>
            <a:endParaRPr lang="en-A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389678" y="429309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Baseload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13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0" y="-670"/>
            <a:ext cx="9144000" cy="68672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24</a:t>
            </a:fld>
            <a:endParaRPr lang="en-A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7596152" cy="701181"/>
            <a:chOff x="0" y="0"/>
            <a:chExt cx="7596152" cy="701181"/>
          </a:xfrm>
        </p:grpSpPr>
        <p:sp>
          <p:nvSpPr>
            <p:cNvPr id="10" name="TextBox 9"/>
            <p:cNvSpPr txBox="1"/>
            <p:nvPr/>
          </p:nvSpPr>
          <p:spPr>
            <a:xfrm>
              <a:off x="0" y="0"/>
              <a:ext cx="7596152" cy="70118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 flow across transmission links (MW)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 rot="18968874">
              <a:off x="381596" y="273224"/>
              <a:ext cx="154735" cy="154735"/>
              <a:chOff x="1763688" y="1484777"/>
              <a:chExt cx="1368152" cy="136815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2195732" y="1916825"/>
                <a:ext cx="1368155" cy="504059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" r="874" b="-37008"/>
          <a:stretch/>
        </p:blipFill>
        <p:spPr>
          <a:xfrm>
            <a:off x="0" y="6381329"/>
            <a:ext cx="8172400" cy="6480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71601" y="6381328"/>
            <a:ext cx="1197077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1862909"/>
            <a:ext cx="81057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 flipV="1">
            <a:off x="6156175" y="2776736"/>
            <a:ext cx="936104" cy="4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7394723" y="2785120"/>
            <a:ext cx="927720" cy="4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411760" y="2780928"/>
            <a:ext cx="936104" cy="4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377696" y="4740234"/>
            <a:ext cx="6840760" cy="1440160"/>
          </a:xfrm>
          <a:prstGeom prst="rect">
            <a:avLst/>
          </a:prstGeom>
        </p:spPr>
        <p:txBody>
          <a:bodyPr/>
          <a:lstStyle>
            <a:lvl1pPr marL="363538" indent="-363538" algn="l" rtl="0" fontAlgn="base">
              <a:spcBef>
                <a:spcPct val="20000"/>
              </a:spcBef>
              <a:spcAft>
                <a:spcPct val="0"/>
              </a:spcAft>
              <a:buClr>
                <a:srgbClr val="3D7E27"/>
              </a:buClr>
              <a:buFont typeface="Times" pitchFamily="18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113" indent="-357188" algn="l" rtl="0" fontAlgn="base">
              <a:spcBef>
                <a:spcPct val="20000"/>
              </a:spcBef>
              <a:spcAft>
                <a:spcPct val="0"/>
              </a:spcAft>
              <a:buClr>
                <a:srgbClr val="3D7E27"/>
              </a:buClr>
              <a:buFont typeface="Verdana" pitchFamily="34" charset="0"/>
              <a:buChar char="−"/>
              <a:defRPr sz="2600" i="1">
                <a:solidFill>
                  <a:schemeClr val="tx1"/>
                </a:solidFill>
                <a:latin typeface="+mn-lt"/>
                <a:ea typeface="+mn-ea"/>
              </a:defRPr>
            </a:lvl2pPr>
            <a:lvl3pPr marL="1436688" indent="-357188" algn="l" rtl="0" fontAlgn="base">
              <a:spcBef>
                <a:spcPct val="20000"/>
              </a:spcBef>
              <a:spcAft>
                <a:spcPct val="0"/>
              </a:spcAft>
              <a:buClr>
                <a:srgbClr val="3D7E27"/>
              </a:buClr>
              <a:buFont typeface="Symbol" pitchFamily="18" charset="2"/>
              <a:buChar char="¼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887538" indent="-271463" algn="l" rtl="0" fontAlgn="base">
              <a:spcBef>
                <a:spcPct val="20000"/>
              </a:spcBef>
              <a:spcAft>
                <a:spcPct val="0"/>
              </a:spcAft>
              <a:buClr>
                <a:srgbClr val="3D7E27"/>
              </a:buClr>
              <a:buFont typeface="Verdana" pitchFamily="34" charset="0"/>
              <a:buChar char="&gt;"/>
              <a:defRPr i="1">
                <a:solidFill>
                  <a:schemeClr val="tx1"/>
                </a:solidFill>
                <a:latin typeface="+mn-lt"/>
                <a:ea typeface="+mn-ea"/>
              </a:defRPr>
            </a:lvl4pPr>
            <a:lvl5pPr marL="2336800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3D7E27"/>
              </a:buClr>
              <a:buSzPct val="120000"/>
              <a:buFont typeface="Times" pitchFamily="18" charset="0"/>
              <a:buChar char="◦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794000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3D7E27"/>
              </a:buClr>
              <a:buSzPct val="120000"/>
              <a:buFont typeface="Times" pitchFamily="18" charset="0"/>
              <a:buChar char="◦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251200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3D7E27"/>
              </a:buClr>
              <a:buSzPct val="120000"/>
              <a:buFont typeface="Times" pitchFamily="18" charset="0"/>
              <a:buChar char="◦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708400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3D7E27"/>
              </a:buClr>
              <a:buSzPct val="120000"/>
              <a:buFont typeface="Times" pitchFamily="18" charset="0"/>
              <a:buChar char="◦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4165600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3D7E27"/>
              </a:buClr>
              <a:buSzPct val="120000"/>
              <a:buFont typeface="Times" pitchFamily="18" charset="0"/>
              <a:buChar char="◦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AU" sz="2400" kern="0" dirty="0" smtClean="0"/>
              <a:t>positive = origin</a:t>
            </a:r>
          </a:p>
          <a:p>
            <a:pPr eaLnBrk="1" hangingPunct="1"/>
            <a:r>
              <a:rPr lang="en-AU" sz="2400" kern="0" dirty="0" smtClean="0"/>
              <a:t>negative = destination</a:t>
            </a:r>
          </a:p>
          <a:p>
            <a:pPr eaLnBrk="1" hangingPunct="1"/>
            <a:r>
              <a:rPr lang="en-AU" sz="2400" kern="0" dirty="0" smtClean="0"/>
              <a:t>sum = total transmission losses</a:t>
            </a:r>
          </a:p>
        </p:txBody>
      </p:sp>
      <p:sp>
        <p:nvSpPr>
          <p:cNvPr id="3" name="Oval 2"/>
          <p:cNvSpPr/>
          <p:nvPr/>
        </p:nvSpPr>
        <p:spPr>
          <a:xfrm>
            <a:off x="6802772" y="4785887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 err="1" smtClean="0"/>
              <a:t>n2</a:t>
            </a:r>
            <a:endParaRPr lang="en-AU" sz="900" dirty="0"/>
          </a:p>
        </p:txBody>
      </p:sp>
      <p:sp>
        <p:nvSpPr>
          <p:cNvPr id="21" name="Oval 20"/>
          <p:cNvSpPr/>
          <p:nvPr/>
        </p:nvSpPr>
        <p:spPr>
          <a:xfrm>
            <a:off x="8100392" y="551723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 err="1" smtClean="0"/>
              <a:t>n</a:t>
            </a:r>
            <a:r>
              <a:rPr lang="en-AU" sz="900" dirty="0" err="1"/>
              <a:t>3</a:t>
            </a:r>
            <a:endParaRPr lang="en-AU" sz="900" dirty="0"/>
          </a:p>
        </p:txBody>
      </p:sp>
      <p:sp>
        <p:nvSpPr>
          <p:cNvPr id="22" name="Oval 21"/>
          <p:cNvSpPr/>
          <p:nvPr/>
        </p:nvSpPr>
        <p:spPr>
          <a:xfrm>
            <a:off x="5652120" y="56137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 err="1"/>
              <a:t>n</a:t>
            </a:r>
            <a:r>
              <a:rPr lang="en-AU" sz="900" dirty="0" err="1" smtClean="0"/>
              <a:t>1</a:t>
            </a:r>
            <a:endParaRPr lang="en-AU" sz="900" dirty="0"/>
          </a:p>
        </p:txBody>
      </p:sp>
      <p:cxnSp>
        <p:nvCxnSpPr>
          <p:cNvPr id="5" name="Straight Arrow Connector 4"/>
          <p:cNvCxnSpPr>
            <a:stCxn id="22" idx="7"/>
            <a:endCxn id="3" idx="3"/>
          </p:cNvCxnSpPr>
          <p:nvPr/>
        </p:nvCxnSpPr>
        <p:spPr>
          <a:xfrm flipV="1">
            <a:off x="6020896" y="5154663"/>
            <a:ext cx="845148" cy="522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1" idx="1"/>
            <a:endCxn id="3" idx="5"/>
          </p:cNvCxnSpPr>
          <p:nvPr/>
        </p:nvCxnSpPr>
        <p:spPr>
          <a:xfrm flipH="1" flipV="1">
            <a:off x="7171548" y="5154663"/>
            <a:ext cx="992116" cy="425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7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0" y="-65065"/>
            <a:ext cx="9144000" cy="68672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25</a:t>
            </a:fld>
            <a:endParaRPr lang="en-A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7474324" cy="701181"/>
            <a:chOff x="0" y="0"/>
            <a:chExt cx="7474324" cy="701181"/>
          </a:xfrm>
        </p:grpSpPr>
        <p:sp>
          <p:nvSpPr>
            <p:cNvPr id="10" name="TextBox 9"/>
            <p:cNvSpPr txBox="1"/>
            <p:nvPr/>
          </p:nvSpPr>
          <p:spPr>
            <a:xfrm>
              <a:off x="0" y="0"/>
              <a:ext cx="7474324" cy="70118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 user prices by load block ($ per MWh)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 rot="18968874">
              <a:off x="381596" y="273224"/>
              <a:ext cx="154735" cy="154735"/>
              <a:chOff x="1763688" y="1484777"/>
              <a:chExt cx="1368152" cy="136815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2195732" y="1916825"/>
                <a:ext cx="1368155" cy="504059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" r="874" b="-37008"/>
          <a:stretch/>
        </p:blipFill>
        <p:spPr>
          <a:xfrm>
            <a:off x="0" y="6381329"/>
            <a:ext cx="8172400" cy="6480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71601" y="6381328"/>
            <a:ext cx="1197077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453000"/>
              </p:ext>
            </p:extLst>
          </p:nvPr>
        </p:nvGraphicFramePr>
        <p:xfrm>
          <a:off x="504825" y="1313656"/>
          <a:ext cx="813435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7" imgW="8134467" imgH="4419551" progId="Excel.Sheet.12">
                  <p:embed/>
                </p:oleObj>
              </mc:Choice>
              <mc:Fallback>
                <p:oleObj name="Worksheet" r:id="rId7" imgW="8134467" imgH="44195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4825" y="1313656"/>
                        <a:ext cx="8134350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5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0" y="-670"/>
            <a:ext cx="9144000" cy="68672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26</a:t>
            </a:fld>
            <a:endParaRPr lang="en-A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6906860" cy="701181"/>
            <a:chOff x="0" y="0"/>
            <a:chExt cx="6906860" cy="701181"/>
          </a:xfrm>
        </p:grpSpPr>
        <p:sp>
          <p:nvSpPr>
            <p:cNvPr id="10" name="TextBox 9"/>
            <p:cNvSpPr txBox="1"/>
            <p:nvPr/>
          </p:nvSpPr>
          <p:spPr>
            <a:xfrm>
              <a:off x="0" y="0"/>
              <a:ext cx="6906860" cy="70118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Employment and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production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 rot="18968874">
              <a:off x="381596" y="273224"/>
              <a:ext cx="154735" cy="154735"/>
              <a:chOff x="1763688" y="1484777"/>
              <a:chExt cx="1368152" cy="136815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2195732" y="1916825"/>
                <a:ext cx="1368155" cy="504059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" r="874" b="-37008"/>
          <a:stretch/>
        </p:blipFill>
        <p:spPr>
          <a:xfrm>
            <a:off x="0" y="6381329"/>
            <a:ext cx="8172400" cy="6480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71601" y="6381328"/>
            <a:ext cx="1197077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522572"/>
              </p:ext>
            </p:extLst>
          </p:nvPr>
        </p:nvGraphicFramePr>
        <p:xfrm>
          <a:off x="857250" y="1524000"/>
          <a:ext cx="74295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Worksheet" r:id="rId7" imgW="7429404" imgH="3810049" progId="Excel.Sheet.12">
                  <p:embed/>
                </p:oleObj>
              </mc:Choice>
              <mc:Fallback>
                <p:oleObj name="Worksheet" r:id="rId7" imgW="7429404" imgH="38100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7250" y="1524000"/>
                        <a:ext cx="7429500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6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0" y="-670"/>
            <a:ext cx="9144000" cy="68672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27</a:t>
            </a:fld>
            <a:endParaRPr lang="en-A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6468471" cy="668608"/>
            <a:chOff x="0" y="0"/>
            <a:chExt cx="6468471" cy="668608"/>
          </a:xfrm>
        </p:grpSpPr>
        <p:sp>
          <p:nvSpPr>
            <p:cNvPr id="10" name="TextBox 9"/>
            <p:cNvSpPr txBox="1"/>
            <p:nvPr/>
          </p:nvSpPr>
          <p:spPr>
            <a:xfrm>
              <a:off x="0" y="0"/>
              <a:ext cx="6468471" cy="668608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Macro results – GDP summary ($m)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 rot="18968874">
              <a:off x="381596" y="273224"/>
              <a:ext cx="154735" cy="154735"/>
              <a:chOff x="1763688" y="1484777"/>
              <a:chExt cx="1368152" cy="136815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2195732" y="1916825"/>
                <a:ext cx="1368155" cy="504059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" r="874" b="-37008"/>
          <a:stretch/>
        </p:blipFill>
        <p:spPr>
          <a:xfrm>
            <a:off x="0" y="6381329"/>
            <a:ext cx="8172400" cy="6480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71601" y="6381328"/>
            <a:ext cx="1197077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177008"/>
            <a:ext cx="82010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3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141685"/>
          <a:stretch/>
        </p:blipFill>
        <p:spPr>
          <a:xfrm>
            <a:off x="0" y="6381328"/>
            <a:ext cx="8244408" cy="5873089"/>
          </a:xfrm>
          <a:prstGeom prst="rect">
            <a:avLst/>
          </a:prstGeom>
        </p:spPr>
      </p:pic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28</a:t>
            </a:fld>
            <a:endParaRPr lang="en-A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5372786" cy="701181"/>
            <a:chOff x="0" y="0"/>
            <a:chExt cx="5372786" cy="701181"/>
          </a:xfrm>
        </p:grpSpPr>
        <p:sp>
          <p:nvSpPr>
            <p:cNvPr id="11" name="TextBox 10"/>
            <p:cNvSpPr txBox="1"/>
            <p:nvPr/>
          </p:nvSpPr>
          <p:spPr>
            <a:xfrm>
              <a:off x="0" y="0"/>
              <a:ext cx="5372786" cy="70118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Lessons from the modelling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624137" y="6381328"/>
            <a:ext cx="1620271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588" y="1770112"/>
            <a:ext cx="9142412" cy="4611216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Fit for purpose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Smallest possible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Capture the interaction between policy variables of interest to the policy analyst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Models are an aid to policy analyst</a:t>
            </a:r>
          </a:p>
          <a:p>
            <a:pPr lvl="1"/>
            <a:r>
              <a:rPr lang="en-AU" dirty="0">
                <a:solidFill>
                  <a:schemeClr val="bg1"/>
                </a:solidFill>
              </a:rPr>
              <a:t>n</a:t>
            </a:r>
            <a:r>
              <a:rPr lang="en-AU" dirty="0" smtClean="0">
                <a:solidFill>
                  <a:schemeClr val="bg1"/>
                </a:solidFill>
              </a:rPr>
              <a:t>ot a means of providing the ‘right’ answer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Connections between theory/model formulation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Paper will be available in future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 274"/>
          <p:cNvSpPr/>
          <p:nvPr/>
        </p:nvSpPr>
        <p:spPr>
          <a:xfrm>
            <a:off x="3136653" y="0"/>
            <a:ext cx="6007347" cy="2636911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4" name="Rectangle 273"/>
          <p:cNvSpPr/>
          <p:nvPr/>
        </p:nvSpPr>
        <p:spPr>
          <a:xfrm>
            <a:off x="0" y="2636911"/>
            <a:ext cx="9144000" cy="3744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2" name="Rectangle 271"/>
          <p:cNvSpPr/>
          <p:nvPr/>
        </p:nvSpPr>
        <p:spPr>
          <a:xfrm>
            <a:off x="0" y="0"/>
            <a:ext cx="3136653" cy="24705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2" name="Rectangle 251"/>
          <p:cNvSpPr/>
          <p:nvPr/>
        </p:nvSpPr>
        <p:spPr>
          <a:xfrm>
            <a:off x="0" y="2470538"/>
            <a:ext cx="3136653" cy="166373"/>
          </a:xfrm>
          <a:prstGeom prst="rect">
            <a:avLst/>
          </a:prstGeom>
          <a:solidFill>
            <a:srgbClr val="7A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46" name="Group 245"/>
          <p:cNvGrpSpPr/>
          <p:nvPr/>
        </p:nvGrpSpPr>
        <p:grpSpPr>
          <a:xfrm>
            <a:off x="611560" y="548680"/>
            <a:ext cx="1916826" cy="1327490"/>
            <a:chOff x="2639219" y="1356236"/>
            <a:chExt cx="3290888" cy="2279090"/>
          </a:xfrm>
        </p:grpSpPr>
        <p:grpSp>
          <p:nvGrpSpPr>
            <p:cNvPr id="244" name="Group 243"/>
            <p:cNvGrpSpPr/>
            <p:nvPr/>
          </p:nvGrpSpPr>
          <p:grpSpPr>
            <a:xfrm>
              <a:off x="3430526" y="1356236"/>
              <a:ext cx="1690688" cy="1247775"/>
              <a:chOff x="789781" y="2420888"/>
              <a:chExt cx="1690688" cy="1247775"/>
            </a:xfrm>
          </p:grpSpPr>
          <p:sp>
            <p:nvSpPr>
              <p:cNvPr id="44" name="Freeform 5"/>
              <p:cNvSpPr>
                <a:spLocks/>
              </p:cNvSpPr>
              <p:nvPr/>
            </p:nvSpPr>
            <p:spPr bwMode="auto">
              <a:xfrm>
                <a:off x="1353344" y="3419426"/>
                <a:ext cx="11113" cy="0"/>
              </a:xfrm>
              <a:custGeom>
                <a:avLst/>
                <a:gdLst>
                  <a:gd name="T0" fmla="*/ 1 w 1"/>
                  <a:gd name="T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5" name="Oval 6"/>
              <p:cNvSpPr>
                <a:spLocks noChangeArrowheads="1"/>
              </p:cNvSpPr>
              <p:nvPr/>
            </p:nvSpPr>
            <p:spPr bwMode="auto">
              <a:xfrm>
                <a:off x="1397794" y="3090813"/>
                <a:ext cx="12700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6" name="Freeform 7"/>
              <p:cNvSpPr>
                <a:spLocks noEditPoints="1"/>
              </p:cNvSpPr>
              <p:nvPr/>
            </p:nvSpPr>
            <p:spPr bwMode="auto">
              <a:xfrm>
                <a:off x="1488281" y="2749501"/>
                <a:ext cx="293688" cy="374650"/>
              </a:xfrm>
              <a:custGeom>
                <a:avLst/>
                <a:gdLst>
                  <a:gd name="T0" fmla="*/ 0 w 26"/>
                  <a:gd name="T1" fmla="*/ 0 h 33"/>
                  <a:gd name="T2" fmla="*/ 0 w 26"/>
                  <a:gd name="T3" fmla="*/ 22 h 33"/>
                  <a:gd name="T4" fmla="*/ 13 w 26"/>
                  <a:gd name="T5" fmla="*/ 33 h 33"/>
                  <a:gd name="T6" fmla="*/ 26 w 26"/>
                  <a:gd name="T7" fmla="*/ 22 h 33"/>
                  <a:gd name="T8" fmla="*/ 9 w 26"/>
                  <a:gd name="T9" fmla="*/ 6 h 33"/>
                  <a:gd name="T10" fmla="*/ 9 w 26"/>
                  <a:gd name="T11" fmla="*/ 1 h 33"/>
                  <a:gd name="T12" fmla="*/ 7 w 26"/>
                  <a:gd name="T13" fmla="*/ 8 h 33"/>
                  <a:gd name="T14" fmla="*/ 8 w 26"/>
                  <a:gd name="T15" fmla="*/ 7 h 33"/>
                  <a:gd name="T16" fmla="*/ 8 w 26"/>
                  <a:gd name="T17" fmla="*/ 8 h 33"/>
                  <a:gd name="T18" fmla="*/ 8 w 26"/>
                  <a:gd name="T19" fmla="*/ 9 h 33"/>
                  <a:gd name="T20" fmla="*/ 7 w 26"/>
                  <a:gd name="T21" fmla="*/ 8 h 33"/>
                  <a:gd name="T22" fmla="*/ 1 w 26"/>
                  <a:gd name="T23" fmla="*/ 10 h 33"/>
                  <a:gd name="T24" fmla="*/ 1 w 26"/>
                  <a:gd name="T25" fmla="*/ 15 h 33"/>
                  <a:gd name="T26" fmla="*/ 2 w 26"/>
                  <a:gd name="T27" fmla="*/ 7 h 33"/>
                  <a:gd name="T28" fmla="*/ 2 w 26"/>
                  <a:gd name="T29" fmla="*/ 8 h 33"/>
                  <a:gd name="T30" fmla="*/ 2 w 26"/>
                  <a:gd name="T31" fmla="*/ 9 h 33"/>
                  <a:gd name="T32" fmla="*/ 1 w 26"/>
                  <a:gd name="T33" fmla="*/ 8 h 33"/>
                  <a:gd name="T34" fmla="*/ 1 w 26"/>
                  <a:gd name="T35" fmla="*/ 8 h 33"/>
                  <a:gd name="T36" fmla="*/ 5 w 26"/>
                  <a:gd name="T37" fmla="*/ 13 h 33"/>
                  <a:gd name="T38" fmla="*/ 5 w 26"/>
                  <a:gd name="T39" fmla="*/ 13 h 33"/>
                  <a:gd name="T40" fmla="*/ 5 w 26"/>
                  <a:gd name="T41" fmla="*/ 14 h 33"/>
                  <a:gd name="T42" fmla="*/ 5 w 26"/>
                  <a:gd name="T43" fmla="*/ 14 h 33"/>
                  <a:gd name="T44" fmla="*/ 4 w 26"/>
                  <a:gd name="T45" fmla="*/ 13 h 33"/>
                  <a:gd name="T46" fmla="*/ 5 w 26"/>
                  <a:gd name="T47" fmla="*/ 9 h 33"/>
                  <a:gd name="T48" fmla="*/ 3 w 26"/>
                  <a:gd name="T49" fmla="*/ 9 h 33"/>
                  <a:gd name="T50" fmla="*/ 4 w 26"/>
                  <a:gd name="T51" fmla="*/ 8 h 33"/>
                  <a:gd name="T52" fmla="*/ 5 w 26"/>
                  <a:gd name="T53" fmla="*/ 7 h 33"/>
                  <a:gd name="T54" fmla="*/ 4 w 26"/>
                  <a:gd name="T55" fmla="*/ 3 h 33"/>
                  <a:gd name="T56" fmla="*/ 5 w 26"/>
                  <a:gd name="T57" fmla="*/ 2 h 33"/>
                  <a:gd name="T58" fmla="*/ 6 w 26"/>
                  <a:gd name="T59" fmla="*/ 2 h 33"/>
                  <a:gd name="T60" fmla="*/ 5 w 26"/>
                  <a:gd name="T61" fmla="*/ 3 h 33"/>
                  <a:gd name="T62" fmla="*/ 5 w 26"/>
                  <a:gd name="T63" fmla="*/ 4 h 33"/>
                  <a:gd name="T64" fmla="*/ 3 w 26"/>
                  <a:gd name="T65" fmla="*/ 1 h 33"/>
                  <a:gd name="T66" fmla="*/ 1 w 26"/>
                  <a:gd name="T67" fmla="*/ 1 h 33"/>
                  <a:gd name="T68" fmla="*/ 2 w 26"/>
                  <a:gd name="T69" fmla="*/ 26 h 33"/>
                  <a:gd name="T70" fmla="*/ 9 w 26"/>
                  <a:gd name="T71" fmla="*/ 16 h 33"/>
                  <a:gd name="T72" fmla="*/ 6 w 26"/>
                  <a:gd name="T73" fmla="*/ 10 h 33"/>
                  <a:gd name="T74" fmla="*/ 6 w 26"/>
                  <a:gd name="T75" fmla="*/ 15 h 33"/>
                  <a:gd name="T76" fmla="*/ 14 w 26"/>
                  <a:gd name="T77" fmla="*/ 31 h 33"/>
                  <a:gd name="T78" fmla="*/ 9 w 26"/>
                  <a:gd name="T79" fmla="*/ 30 h 33"/>
                  <a:gd name="T80" fmla="*/ 17 w 26"/>
                  <a:gd name="T81" fmla="*/ 30 h 33"/>
                  <a:gd name="T82" fmla="*/ 9 w 26"/>
                  <a:gd name="T83" fmla="*/ 1 h 33"/>
                  <a:gd name="T84" fmla="*/ 26 w 26"/>
                  <a:gd name="T85" fmla="*/ 22 h 33"/>
                  <a:gd name="T86" fmla="*/ 18 w 26"/>
                  <a:gd name="T87" fmla="*/ 16 h 33"/>
                  <a:gd name="T88" fmla="*/ 26 w 26"/>
                  <a:gd name="T89" fmla="*/ 15 h 33"/>
                  <a:gd name="T90" fmla="*/ 26 w 26"/>
                  <a:gd name="T9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" h="33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2" y="2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3"/>
                      <a:pt x="13" y="33"/>
                      <a:pt x="13" y="33"/>
                    </a:cubicBezTo>
                    <a:cubicBezTo>
                      <a:pt x="13" y="33"/>
                      <a:pt x="14" y="33"/>
                      <a:pt x="14" y="32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6"/>
                      <a:pt x="26" y="24"/>
                      <a:pt x="26" y="22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lose/>
                    <a:moveTo>
                      <a:pt x="9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6"/>
                      <a:pt x="9" y="6"/>
                      <a:pt x="9" y="6"/>
                    </a:cubicBezTo>
                    <a:close/>
                    <a:moveTo>
                      <a:pt x="7" y="8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lose/>
                    <a:moveTo>
                      <a:pt x="1" y="15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1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lose/>
                    <a:moveTo>
                      <a:pt x="4" y="13"/>
                    </a:move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lose/>
                    <a:moveTo>
                      <a:pt x="6" y="9"/>
                    </a:move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4" y="8"/>
                      <a:pt x="4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7"/>
                      <a:pt x="7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lose/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  <a:moveTo>
                      <a:pt x="3" y="1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9" y="29"/>
                    </a:moveTo>
                    <a:cubicBezTo>
                      <a:pt x="2" y="26"/>
                      <a:pt x="2" y="26"/>
                      <a:pt x="2" y="26"/>
                    </a:cubicBezTo>
                    <a:cubicBezTo>
                      <a:pt x="1" y="25"/>
                      <a:pt x="1" y="24"/>
                      <a:pt x="1" y="2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9"/>
                      <a:pt x="9" y="29"/>
                      <a:pt x="9" y="29"/>
                    </a:cubicBezTo>
                    <a:close/>
                    <a:moveTo>
                      <a:pt x="6" y="15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6" y="15"/>
                      <a:pt x="6" y="15"/>
                      <a:pt x="6" y="15"/>
                    </a:cubicBezTo>
                    <a:close/>
                    <a:moveTo>
                      <a:pt x="17" y="30"/>
                    </a:move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2" y="31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30"/>
                      <a:pt x="17" y="30"/>
                      <a:pt x="17" y="30"/>
                    </a:cubicBezTo>
                    <a:close/>
                    <a:moveTo>
                      <a:pt x="17" y="15"/>
                    </a:moveTo>
                    <a:cubicBezTo>
                      <a:pt x="9" y="15"/>
                      <a:pt x="9" y="15"/>
                      <a:pt x="9" y="15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5"/>
                      <a:pt x="17" y="15"/>
                      <a:pt x="17" y="15"/>
                    </a:cubicBezTo>
                    <a:close/>
                    <a:moveTo>
                      <a:pt x="26" y="22"/>
                    </a:moveTo>
                    <a:cubicBezTo>
                      <a:pt x="26" y="24"/>
                      <a:pt x="25" y="25"/>
                      <a:pt x="24" y="26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22"/>
                      <a:pt x="26" y="22"/>
                      <a:pt x="26" y="22"/>
                    </a:cubicBezTo>
                    <a:close/>
                    <a:moveTo>
                      <a:pt x="26" y="15"/>
                    </a:move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5"/>
                      <a:pt x="26" y="15"/>
                      <a:pt x="26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7" name="Freeform 8"/>
              <p:cNvSpPr>
                <a:spLocks/>
              </p:cNvSpPr>
              <p:nvPr/>
            </p:nvSpPr>
            <p:spPr bwMode="auto">
              <a:xfrm>
                <a:off x="1499394" y="2943176"/>
                <a:ext cx="90488" cy="101600"/>
              </a:xfrm>
              <a:custGeom>
                <a:avLst/>
                <a:gdLst>
                  <a:gd name="T0" fmla="*/ 7 w 8"/>
                  <a:gd name="T1" fmla="*/ 4 h 9"/>
                  <a:gd name="T2" fmla="*/ 7 w 8"/>
                  <a:gd name="T3" fmla="*/ 4 h 9"/>
                  <a:gd name="T4" fmla="*/ 7 w 8"/>
                  <a:gd name="T5" fmla="*/ 3 h 9"/>
                  <a:gd name="T6" fmla="*/ 6 w 8"/>
                  <a:gd name="T7" fmla="*/ 3 h 9"/>
                  <a:gd name="T8" fmla="*/ 6 w 8"/>
                  <a:gd name="T9" fmla="*/ 2 h 9"/>
                  <a:gd name="T10" fmla="*/ 6 w 8"/>
                  <a:gd name="T11" fmla="*/ 1 h 9"/>
                  <a:gd name="T12" fmla="*/ 7 w 8"/>
                  <a:gd name="T13" fmla="*/ 0 h 9"/>
                  <a:gd name="T14" fmla="*/ 6 w 8"/>
                  <a:gd name="T15" fmla="*/ 1 h 9"/>
                  <a:gd name="T16" fmla="*/ 5 w 8"/>
                  <a:gd name="T17" fmla="*/ 3 h 9"/>
                  <a:gd name="T18" fmla="*/ 4 w 8"/>
                  <a:gd name="T19" fmla="*/ 2 h 9"/>
                  <a:gd name="T20" fmla="*/ 3 w 8"/>
                  <a:gd name="T21" fmla="*/ 2 h 9"/>
                  <a:gd name="T22" fmla="*/ 3 w 8"/>
                  <a:gd name="T23" fmla="*/ 3 h 9"/>
                  <a:gd name="T24" fmla="*/ 3 w 8"/>
                  <a:gd name="T25" fmla="*/ 4 h 9"/>
                  <a:gd name="T26" fmla="*/ 2 w 8"/>
                  <a:gd name="T27" fmla="*/ 2 h 9"/>
                  <a:gd name="T28" fmla="*/ 2 w 8"/>
                  <a:gd name="T29" fmla="*/ 2 h 9"/>
                  <a:gd name="T30" fmla="*/ 0 w 8"/>
                  <a:gd name="T31" fmla="*/ 0 h 9"/>
                  <a:gd name="T32" fmla="*/ 1 w 8"/>
                  <a:gd name="T33" fmla="*/ 1 h 9"/>
                  <a:gd name="T34" fmla="*/ 0 w 8"/>
                  <a:gd name="T35" fmla="*/ 1 h 9"/>
                  <a:gd name="T36" fmla="*/ 1 w 8"/>
                  <a:gd name="T37" fmla="*/ 2 h 9"/>
                  <a:gd name="T38" fmla="*/ 0 w 8"/>
                  <a:gd name="T39" fmla="*/ 2 h 9"/>
                  <a:gd name="T40" fmla="*/ 0 w 8"/>
                  <a:gd name="T41" fmla="*/ 2 h 9"/>
                  <a:gd name="T42" fmla="*/ 0 w 8"/>
                  <a:gd name="T43" fmla="*/ 3 h 9"/>
                  <a:gd name="T44" fmla="*/ 0 w 8"/>
                  <a:gd name="T45" fmla="*/ 3 h 9"/>
                  <a:gd name="T46" fmla="*/ 0 w 8"/>
                  <a:gd name="T47" fmla="*/ 4 h 9"/>
                  <a:gd name="T48" fmla="*/ 2 w 8"/>
                  <a:gd name="T49" fmla="*/ 6 h 9"/>
                  <a:gd name="T50" fmla="*/ 2 w 8"/>
                  <a:gd name="T51" fmla="*/ 6 h 9"/>
                  <a:gd name="T52" fmla="*/ 3 w 8"/>
                  <a:gd name="T53" fmla="*/ 6 h 9"/>
                  <a:gd name="T54" fmla="*/ 2 w 8"/>
                  <a:gd name="T55" fmla="*/ 7 h 9"/>
                  <a:gd name="T56" fmla="*/ 3 w 8"/>
                  <a:gd name="T57" fmla="*/ 7 h 9"/>
                  <a:gd name="T58" fmla="*/ 3 w 8"/>
                  <a:gd name="T59" fmla="*/ 8 h 9"/>
                  <a:gd name="T60" fmla="*/ 4 w 8"/>
                  <a:gd name="T61" fmla="*/ 8 h 9"/>
                  <a:gd name="T62" fmla="*/ 4 w 8"/>
                  <a:gd name="T63" fmla="*/ 9 h 9"/>
                  <a:gd name="T64" fmla="*/ 5 w 8"/>
                  <a:gd name="T65" fmla="*/ 8 h 9"/>
                  <a:gd name="T66" fmla="*/ 6 w 8"/>
                  <a:gd name="T67" fmla="*/ 8 h 9"/>
                  <a:gd name="T68" fmla="*/ 5 w 8"/>
                  <a:gd name="T69" fmla="*/ 7 h 9"/>
                  <a:gd name="T70" fmla="*/ 6 w 8"/>
                  <a:gd name="T71" fmla="*/ 7 h 9"/>
                  <a:gd name="T72" fmla="*/ 6 w 8"/>
                  <a:gd name="T73" fmla="*/ 6 h 9"/>
                  <a:gd name="T74" fmla="*/ 6 w 8"/>
                  <a:gd name="T75" fmla="*/ 6 h 9"/>
                  <a:gd name="T76" fmla="*/ 7 w 8"/>
                  <a:gd name="T7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9">
                    <a:moveTo>
                      <a:pt x="7" y="4"/>
                    </a:moveTo>
                    <a:cubicBezTo>
                      <a:pt x="7" y="4"/>
                      <a:pt x="6" y="4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8" y="1"/>
                      <a:pt x="7" y="2"/>
                      <a:pt x="6" y="2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6" y="1"/>
                      <a:pt x="6" y="0"/>
                      <a:pt x="6" y="1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5" y="4"/>
                      <a:pt x="5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5"/>
                      <a:pt x="3" y="6"/>
                    </a:cubicBezTo>
                    <a:cubicBezTo>
                      <a:pt x="3" y="6"/>
                      <a:pt x="2" y="6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4" y="8"/>
                      <a:pt x="4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8"/>
                      <a:pt x="6" y="9"/>
                      <a:pt x="6" y="8"/>
                    </a:cubicBezTo>
                    <a:cubicBezTo>
                      <a:pt x="6" y="8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6" y="7"/>
                      <a:pt x="6" y="6"/>
                    </a:cubicBezTo>
                    <a:cubicBezTo>
                      <a:pt x="6" y="6"/>
                      <a:pt x="5" y="5"/>
                      <a:pt x="6" y="6"/>
                    </a:cubicBezTo>
                    <a:cubicBezTo>
                      <a:pt x="7" y="6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8" name="Oval 9"/>
              <p:cNvSpPr>
                <a:spLocks noChangeArrowheads="1"/>
              </p:cNvSpPr>
              <p:nvPr/>
            </p:nvSpPr>
            <p:spPr bwMode="auto">
              <a:xfrm>
                <a:off x="1894681" y="3033663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9" name="Oval 10"/>
              <p:cNvSpPr>
                <a:spLocks noChangeArrowheads="1"/>
              </p:cNvSpPr>
              <p:nvPr/>
            </p:nvSpPr>
            <p:spPr bwMode="auto">
              <a:xfrm>
                <a:off x="1848644" y="3055888"/>
                <a:ext cx="23813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0" name="Oval 11"/>
              <p:cNvSpPr>
                <a:spLocks noChangeArrowheads="1"/>
              </p:cNvSpPr>
              <p:nvPr/>
            </p:nvSpPr>
            <p:spPr bwMode="auto">
              <a:xfrm>
                <a:off x="1375569" y="3113038"/>
                <a:ext cx="22225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" name="Oval 12"/>
              <p:cNvSpPr>
                <a:spLocks noChangeArrowheads="1"/>
              </p:cNvSpPr>
              <p:nvPr/>
            </p:nvSpPr>
            <p:spPr bwMode="auto">
              <a:xfrm>
                <a:off x="1410494" y="3113038"/>
                <a:ext cx="22225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2" name="Freeform 13"/>
              <p:cNvSpPr>
                <a:spLocks/>
              </p:cNvSpPr>
              <p:nvPr/>
            </p:nvSpPr>
            <p:spPr bwMode="auto">
              <a:xfrm>
                <a:off x="2255044" y="2705051"/>
                <a:ext cx="33338" cy="79375"/>
              </a:xfrm>
              <a:custGeom>
                <a:avLst/>
                <a:gdLst>
                  <a:gd name="T0" fmla="*/ 1 w 3"/>
                  <a:gd name="T1" fmla="*/ 1 h 7"/>
                  <a:gd name="T2" fmla="*/ 2 w 3"/>
                  <a:gd name="T3" fmla="*/ 7 h 7"/>
                  <a:gd name="T4" fmla="*/ 1 w 3"/>
                  <a:gd name="T5" fmla="*/ 6 h 7"/>
                  <a:gd name="T6" fmla="*/ 1 w 3"/>
                  <a:gd name="T7" fmla="*/ 0 h 7"/>
                  <a:gd name="T8" fmla="*/ 1 w 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1" y="1"/>
                    </a:moveTo>
                    <a:cubicBezTo>
                      <a:pt x="3" y="3"/>
                      <a:pt x="3" y="5"/>
                      <a:pt x="2" y="7"/>
                    </a:cubicBezTo>
                    <a:cubicBezTo>
                      <a:pt x="1" y="7"/>
                      <a:pt x="2" y="6"/>
                      <a:pt x="1" y="6"/>
                    </a:cubicBezTo>
                    <a:cubicBezTo>
                      <a:pt x="1" y="4"/>
                      <a:pt x="0" y="2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3" name="Freeform 14"/>
              <p:cNvSpPr>
                <a:spLocks/>
              </p:cNvSpPr>
              <p:nvPr/>
            </p:nvSpPr>
            <p:spPr bwMode="auto">
              <a:xfrm>
                <a:off x="992981" y="2716163"/>
                <a:ext cx="33338" cy="68263"/>
              </a:xfrm>
              <a:custGeom>
                <a:avLst/>
                <a:gdLst>
                  <a:gd name="T0" fmla="*/ 3 w 3"/>
                  <a:gd name="T1" fmla="*/ 2 h 6"/>
                  <a:gd name="T2" fmla="*/ 3 w 3"/>
                  <a:gd name="T3" fmla="*/ 6 h 6"/>
                  <a:gd name="T4" fmla="*/ 2 w 3"/>
                  <a:gd name="T5" fmla="*/ 6 h 6"/>
                  <a:gd name="T6" fmla="*/ 1 w 3"/>
                  <a:gd name="T7" fmla="*/ 0 h 6"/>
                  <a:gd name="T8" fmla="*/ 1 w 3"/>
                  <a:gd name="T9" fmla="*/ 0 h 6"/>
                  <a:gd name="T10" fmla="*/ 3 w 3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cubicBezTo>
                      <a:pt x="2" y="3"/>
                      <a:pt x="2" y="5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4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4" name="Freeform 15"/>
              <p:cNvSpPr>
                <a:spLocks/>
              </p:cNvSpPr>
              <p:nvPr/>
            </p:nvSpPr>
            <p:spPr bwMode="auto">
              <a:xfrm>
                <a:off x="2288381" y="2738388"/>
                <a:ext cx="34925" cy="22225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2 h 2"/>
                  <a:gd name="T4" fmla="*/ 1 w 3"/>
                  <a:gd name="T5" fmla="*/ 1 h 2"/>
                  <a:gd name="T6" fmla="*/ 1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5" name="Freeform 16"/>
              <p:cNvSpPr>
                <a:spLocks/>
              </p:cNvSpPr>
              <p:nvPr/>
            </p:nvSpPr>
            <p:spPr bwMode="auto">
              <a:xfrm>
                <a:off x="970756" y="2760613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6" name="Freeform 17"/>
              <p:cNvSpPr>
                <a:spLocks/>
              </p:cNvSpPr>
              <p:nvPr/>
            </p:nvSpPr>
            <p:spPr bwMode="auto">
              <a:xfrm>
                <a:off x="2312194" y="2771726"/>
                <a:ext cx="22225" cy="12700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1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7" name="Freeform 18"/>
              <p:cNvSpPr>
                <a:spLocks/>
              </p:cNvSpPr>
              <p:nvPr/>
            </p:nvSpPr>
            <p:spPr bwMode="auto">
              <a:xfrm>
                <a:off x="2288381" y="2771726"/>
                <a:ext cx="23813" cy="23813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1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8" name="Freeform 19"/>
              <p:cNvSpPr>
                <a:spLocks/>
              </p:cNvSpPr>
              <p:nvPr/>
            </p:nvSpPr>
            <p:spPr bwMode="auto">
              <a:xfrm>
                <a:off x="2243931" y="277172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9" name="Freeform 20"/>
              <p:cNvSpPr>
                <a:spLocks/>
              </p:cNvSpPr>
              <p:nvPr/>
            </p:nvSpPr>
            <p:spPr bwMode="auto">
              <a:xfrm>
                <a:off x="1026319" y="277172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0" name="Freeform 21"/>
              <p:cNvSpPr>
                <a:spLocks/>
              </p:cNvSpPr>
              <p:nvPr/>
            </p:nvSpPr>
            <p:spPr bwMode="auto">
              <a:xfrm>
                <a:off x="992981" y="277172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1" name="Freeform 22"/>
              <p:cNvSpPr>
                <a:spLocks/>
              </p:cNvSpPr>
              <p:nvPr/>
            </p:nvSpPr>
            <p:spPr bwMode="auto">
              <a:xfrm>
                <a:off x="2120106" y="2784426"/>
                <a:ext cx="33338" cy="66675"/>
              </a:xfrm>
              <a:custGeom>
                <a:avLst/>
                <a:gdLst>
                  <a:gd name="T0" fmla="*/ 2 w 3"/>
                  <a:gd name="T1" fmla="*/ 0 h 6"/>
                  <a:gd name="T2" fmla="*/ 3 w 3"/>
                  <a:gd name="T3" fmla="*/ 4 h 6"/>
                  <a:gd name="T4" fmla="*/ 2 w 3"/>
                  <a:gd name="T5" fmla="*/ 6 h 6"/>
                  <a:gd name="T6" fmla="*/ 1 w 3"/>
                  <a:gd name="T7" fmla="*/ 5 h 6"/>
                  <a:gd name="T8" fmla="*/ 1 w 3"/>
                  <a:gd name="T9" fmla="*/ 0 h 6"/>
                  <a:gd name="T10" fmla="*/ 2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2" y="1"/>
                      <a:pt x="3" y="3"/>
                      <a:pt x="3" y="4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1" y="5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2" name="Freeform 23"/>
              <p:cNvSpPr>
                <a:spLocks/>
              </p:cNvSpPr>
              <p:nvPr/>
            </p:nvSpPr>
            <p:spPr bwMode="auto">
              <a:xfrm>
                <a:off x="970756" y="27844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3" name="Freeform 24"/>
              <p:cNvSpPr>
                <a:spLocks/>
              </p:cNvSpPr>
              <p:nvPr/>
            </p:nvSpPr>
            <p:spPr bwMode="auto">
              <a:xfrm>
                <a:off x="2199481" y="2784426"/>
                <a:ext cx="33338" cy="79375"/>
              </a:xfrm>
              <a:custGeom>
                <a:avLst/>
                <a:gdLst>
                  <a:gd name="T0" fmla="*/ 2 w 3"/>
                  <a:gd name="T1" fmla="*/ 2 h 7"/>
                  <a:gd name="T2" fmla="*/ 2 w 3"/>
                  <a:gd name="T3" fmla="*/ 7 h 7"/>
                  <a:gd name="T4" fmla="*/ 2 w 3"/>
                  <a:gd name="T5" fmla="*/ 7 h 7"/>
                  <a:gd name="T6" fmla="*/ 0 w 3"/>
                  <a:gd name="T7" fmla="*/ 3 h 7"/>
                  <a:gd name="T8" fmla="*/ 1 w 3"/>
                  <a:gd name="T9" fmla="*/ 1 h 7"/>
                  <a:gd name="T10" fmla="*/ 1 w 3"/>
                  <a:gd name="T11" fmla="*/ 1 h 7"/>
                  <a:gd name="T12" fmla="*/ 2 w 3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2" y="2"/>
                    </a:moveTo>
                    <a:cubicBezTo>
                      <a:pt x="3" y="4"/>
                      <a:pt x="3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5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4" name="Freeform 25"/>
              <p:cNvSpPr>
                <a:spLocks/>
              </p:cNvSpPr>
              <p:nvPr/>
            </p:nvSpPr>
            <p:spPr bwMode="auto">
              <a:xfrm>
                <a:off x="2266156" y="279553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5" name="Freeform 26"/>
              <p:cNvSpPr>
                <a:spLocks/>
              </p:cNvSpPr>
              <p:nvPr/>
            </p:nvSpPr>
            <p:spPr bwMode="auto">
              <a:xfrm>
                <a:off x="992981" y="28066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6" name="Freeform 27"/>
              <p:cNvSpPr>
                <a:spLocks/>
              </p:cNvSpPr>
              <p:nvPr/>
            </p:nvSpPr>
            <p:spPr bwMode="auto">
              <a:xfrm>
                <a:off x="1015206" y="28066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7" name="Freeform 28"/>
              <p:cNvSpPr>
                <a:spLocks/>
              </p:cNvSpPr>
              <p:nvPr/>
            </p:nvSpPr>
            <p:spPr bwMode="auto">
              <a:xfrm>
                <a:off x="2243931" y="2817763"/>
                <a:ext cx="55563" cy="57150"/>
              </a:xfrm>
              <a:custGeom>
                <a:avLst/>
                <a:gdLst>
                  <a:gd name="T0" fmla="*/ 5 w 5"/>
                  <a:gd name="T1" fmla="*/ 0 h 5"/>
                  <a:gd name="T2" fmla="*/ 4 w 5"/>
                  <a:gd name="T3" fmla="*/ 1 h 5"/>
                  <a:gd name="T4" fmla="*/ 1 w 5"/>
                  <a:gd name="T5" fmla="*/ 4 h 5"/>
                  <a:gd name="T6" fmla="*/ 0 w 5"/>
                  <a:gd name="T7" fmla="*/ 5 h 5"/>
                  <a:gd name="T8" fmla="*/ 2 w 5"/>
                  <a:gd name="T9" fmla="*/ 2 h 5"/>
                  <a:gd name="T10" fmla="*/ 5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5" y="0"/>
                      <a:pt x="4" y="1"/>
                      <a:pt x="4" y="1"/>
                    </a:cubicBezTo>
                    <a:cubicBezTo>
                      <a:pt x="4" y="3"/>
                      <a:pt x="3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8" name="Freeform 29"/>
              <p:cNvSpPr>
                <a:spLocks/>
              </p:cNvSpPr>
              <p:nvPr/>
            </p:nvSpPr>
            <p:spPr bwMode="auto">
              <a:xfrm>
                <a:off x="970756" y="2817763"/>
                <a:ext cx="55563" cy="46038"/>
              </a:xfrm>
              <a:custGeom>
                <a:avLst/>
                <a:gdLst>
                  <a:gd name="T0" fmla="*/ 3 w 5"/>
                  <a:gd name="T1" fmla="*/ 2 h 4"/>
                  <a:gd name="T2" fmla="*/ 5 w 5"/>
                  <a:gd name="T3" fmla="*/ 4 h 4"/>
                  <a:gd name="T4" fmla="*/ 5 w 5"/>
                  <a:gd name="T5" fmla="*/ 4 h 4"/>
                  <a:gd name="T6" fmla="*/ 0 w 5"/>
                  <a:gd name="T7" fmla="*/ 0 h 4"/>
                  <a:gd name="T8" fmla="*/ 1 w 5"/>
                  <a:gd name="T9" fmla="*/ 0 h 4"/>
                  <a:gd name="T10" fmla="*/ 3 w 5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3" y="2"/>
                    </a:moveTo>
                    <a:cubicBezTo>
                      <a:pt x="4" y="2"/>
                      <a:pt x="4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2" y="4"/>
                      <a:pt x="1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9" name="Freeform 30"/>
              <p:cNvSpPr>
                <a:spLocks/>
              </p:cNvSpPr>
              <p:nvPr/>
            </p:nvSpPr>
            <p:spPr bwMode="auto">
              <a:xfrm>
                <a:off x="2266156" y="2839988"/>
                <a:ext cx="46038" cy="68263"/>
              </a:xfrm>
              <a:custGeom>
                <a:avLst/>
                <a:gdLst>
                  <a:gd name="T0" fmla="*/ 4 w 4"/>
                  <a:gd name="T1" fmla="*/ 0 h 6"/>
                  <a:gd name="T2" fmla="*/ 1 w 4"/>
                  <a:gd name="T3" fmla="*/ 5 h 6"/>
                  <a:gd name="T4" fmla="*/ 0 w 4"/>
                  <a:gd name="T5" fmla="*/ 6 h 6"/>
                  <a:gd name="T6" fmla="*/ 4 w 4"/>
                  <a:gd name="T7" fmla="*/ 0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4" y="2"/>
                      <a:pt x="3" y="4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4"/>
                      <a:pt x="2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0" name="Freeform 31"/>
              <p:cNvSpPr>
                <a:spLocks/>
              </p:cNvSpPr>
              <p:nvPr/>
            </p:nvSpPr>
            <p:spPr bwMode="auto">
              <a:xfrm>
                <a:off x="2186781" y="2851101"/>
                <a:ext cx="23813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1" name="Freeform 32"/>
              <p:cNvSpPr>
                <a:spLocks/>
              </p:cNvSpPr>
              <p:nvPr/>
            </p:nvSpPr>
            <p:spPr bwMode="auto">
              <a:xfrm>
                <a:off x="935831" y="2851101"/>
                <a:ext cx="68263" cy="46038"/>
              </a:xfrm>
              <a:custGeom>
                <a:avLst/>
                <a:gdLst>
                  <a:gd name="T0" fmla="*/ 4 w 6"/>
                  <a:gd name="T1" fmla="*/ 1 h 4"/>
                  <a:gd name="T2" fmla="*/ 6 w 6"/>
                  <a:gd name="T3" fmla="*/ 3 h 4"/>
                  <a:gd name="T4" fmla="*/ 4 w 6"/>
                  <a:gd name="T5" fmla="*/ 3 h 4"/>
                  <a:gd name="T6" fmla="*/ 0 w 6"/>
                  <a:gd name="T7" fmla="*/ 1 h 4"/>
                  <a:gd name="T8" fmla="*/ 1 w 6"/>
                  <a:gd name="T9" fmla="*/ 0 h 4"/>
                  <a:gd name="T10" fmla="*/ 4 w 6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4" y="1"/>
                    </a:moveTo>
                    <a:cubicBezTo>
                      <a:pt x="4" y="2"/>
                      <a:pt x="5" y="2"/>
                      <a:pt x="6" y="3"/>
                    </a:cubicBezTo>
                    <a:cubicBezTo>
                      <a:pt x="5" y="4"/>
                      <a:pt x="5" y="3"/>
                      <a:pt x="4" y="3"/>
                    </a:cubicBezTo>
                    <a:cubicBezTo>
                      <a:pt x="2" y="3"/>
                      <a:pt x="1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2" name="Freeform 33"/>
              <p:cNvSpPr>
                <a:spLocks/>
              </p:cNvSpPr>
              <p:nvPr/>
            </p:nvSpPr>
            <p:spPr bwMode="auto">
              <a:xfrm>
                <a:off x="858044" y="2522488"/>
                <a:ext cx="720725" cy="681038"/>
              </a:xfrm>
              <a:custGeom>
                <a:avLst/>
                <a:gdLst>
                  <a:gd name="T0" fmla="*/ 53 w 64"/>
                  <a:gd name="T1" fmla="*/ 18 h 60"/>
                  <a:gd name="T2" fmla="*/ 52 w 64"/>
                  <a:gd name="T3" fmla="*/ 18 h 60"/>
                  <a:gd name="T4" fmla="*/ 51 w 64"/>
                  <a:gd name="T5" fmla="*/ 13 h 60"/>
                  <a:gd name="T6" fmla="*/ 53 w 64"/>
                  <a:gd name="T7" fmla="*/ 6 h 60"/>
                  <a:gd name="T8" fmla="*/ 51 w 64"/>
                  <a:gd name="T9" fmla="*/ 4 h 60"/>
                  <a:gd name="T10" fmla="*/ 51 w 64"/>
                  <a:gd name="T11" fmla="*/ 0 h 60"/>
                  <a:gd name="T12" fmla="*/ 46 w 64"/>
                  <a:gd name="T13" fmla="*/ 1 h 60"/>
                  <a:gd name="T14" fmla="*/ 44 w 64"/>
                  <a:gd name="T15" fmla="*/ 1 h 60"/>
                  <a:gd name="T16" fmla="*/ 46 w 64"/>
                  <a:gd name="T17" fmla="*/ 6 h 60"/>
                  <a:gd name="T18" fmla="*/ 35 w 64"/>
                  <a:gd name="T19" fmla="*/ 27 h 60"/>
                  <a:gd name="T20" fmla="*/ 29 w 64"/>
                  <a:gd name="T21" fmla="*/ 39 h 60"/>
                  <a:gd name="T22" fmla="*/ 18 w 64"/>
                  <a:gd name="T23" fmla="*/ 32 h 60"/>
                  <a:gd name="T24" fmla="*/ 19 w 64"/>
                  <a:gd name="T25" fmla="*/ 23 h 60"/>
                  <a:gd name="T26" fmla="*/ 17 w 64"/>
                  <a:gd name="T27" fmla="*/ 31 h 60"/>
                  <a:gd name="T28" fmla="*/ 17 w 64"/>
                  <a:gd name="T29" fmla="*/ 33 h 60"/>
                  <a:gd name="T30" fmla="*/ 7 w 64"/>
                  <a:gd name="T31" fmla="*/ 35 h 60"/>
                  <a:gd name="T32" fmla="*/ 10 w 64"/>
                  <a:gd name="T33" fmla="*/ 35 h 60"/>
                  <a:gd name="T34" fmla="*/ 14 w 64"/>
                  <a:gd name="T35" fmla="*/ 34 h 60"/>
                  <a:gd name="T36" fmla="*/ 23 w 64"/>
                  <a:gd name="T37" fmla="*/ 37 h 60"/>
                  <a:gd name="T38" fmla="*/ 20 w 64"/>
                  <a:gd name="T39" fmla="*/ 38 h 60"/>
                  <a:gd name="T40" fmla="*/ 18 w 64"/>
                  <a:gd name="T41" fmla="*/ 44 h 60"/>
                  <a:gd name="T42" fmla="*/ 19 w 64"/>
                  <a:gd name="T43" fmla="*/ 40 h 60"/>
                  <a:gd name="T44" fmla="*/ 29 w 64"/>
                  <a:gd name="T45" fmla="*/ 40 h 60"/>
                  <a:gd name="T46" fmla="*/ 26 w 64"/>
                  <a:gd name="T47" fmla="*/ 47 h 60"/>
                  <a:gd name="T48" fmla="*/ 12 w 64"/>
                  <a:gd name="T49" fmla="*/ 51 h 60"/>
                  <a:gd name="T50" fmla="*/ 28 w 64"/>
                  <a:gd name="T51" fmla="*/ 47 h 60"/>
                  <a:gd name="T52" fmla="*/ 26 w 64"/>
                  <a:gd name="T53" fmla="*/ 51 h 60"/>
                  <a:gd name="T54" fmla="*/ 24 w 64"/>
                  <a:gd name="T55" fmla="*/ 50 h 60"/>
                  <a:gd name="T56" fmla="*/ 26 w 64"/>
                  <a:gd name="T57" fmla="*/ 51 h 60"/>
                  <a:gd name="T58" fmla="*/ 19 w 64"/>
                  <a:gd name="T59" fmla="*/ 55 h 60"/>
                  <a:gd name="T60" fmla="*/ 23 w 64"/>
                  <a:gd name="T61" fmla="*/ 55 h 60"/>
                  <a:gd name="T62" fmla="*/ 27 w 64"/>
                  <a:gd name="T63" fmla="*/ 53 h 60"/>
                  <a:gd name="T64" fmla="*/ 25 w 64"/>
                  <a:gd name="T65" fmla="*/ 54 h 60"/>
                  <a:gd name="T66" fmla="*/ 21 w 64"/>
                  <a:gd name="T67" fmla="*/ 56 h 60"/>
                  <a:gd name="T68" fmla="*/ 6 w 64"/>
                  <a:gd name="T69" fmla="*/ 57 h 60"/>
                  <a:gd name="T70" fmla="*/ 1 w 64"/>
                  <a:gd name="T71" fmla="*/ 58 h 60"/>
                  <a:gd name="T72" fmla="*/ 26 w 64"/>
                  <a:gd name="T73" fmla="*/ 59 h 60"/>
                  <a:gd name="T74" fmla="*/ 35 w 64"/>
                  <a:gd name="T75" fmla="*/ 52 h 60"/>
                  <a:gd name="T76" fmla="*/ 39 w 64"/>
                  <a:gd name="T77" fmla="*/ 47 h 60"/>
                  <a:gd name="T78" fmla="*/ 38 w 64"/>
                  <a:gd name="T79" fmla="*/ 58 h 60"/>
                  <a:gd name="T80" fmla="*/ 57 w 64"/>
                  <a:gd name="T81" fmla="*/ 59 h 60"/>
                  <a:gd name="T82" fmla="*/ 60 w 64"/>
                  <a:gd name="T83" fmla="*/ 59 h 60"/>
                  <a:gd name="T84" fmla="*/ 58 w 64"/>
                  <a:gd name="T85" fmla="*/ 57 h 60"/>
                  <a:gd name="T86" fmla="*/ 43 w 64"/>
                  <a:gd name="T87" fmla="*/ 56 h 60"/>
                  <a:gd name="T88" fmla="*/ 46 w 64"/>
                  <a:gd name="T89" fmla="*/ 44 h 60"/>
                  <a:gd name="T90" fmla="*/ 46 w 64"/>
                  <a:gd name="T91" fmla="*/ 38 h 60"/>
                  <a:gd name="T92" fmla="*/ 49 w 64"/>
                  <a:gd name="T93" fmla="*/ 32 h 60"/>
                  <a:gd name="T94" fmla="*/ 53 w 64"/>
                  <a:gd name="T95" fmla="*/ 32 h 60"/>
                  <a:gd name="T96" fmla="*/ 54 w 64"/>
                  <a:gd name="T97" fmla="*/ 36 h 60"/>
                  <a:gd name="T98" fmla="*/ 54 w 64"/>
                  <a:gd name="T99" fmla="*/ 29 h 60"/>
                  <a:gd name="T100" fmla="*/ 51 w 64"/>
                  <a:gd name="T101" fmla="*/ 25 h 60"/>
                  <a:gd name="T102" fmla="*/ 53 w 64"/>
                  <a:gd name="T103" fmla="*/ 23 h 60"/>
                  <a:gd name="T104" fmla="*/ 54 w 64"/>
                  <a:gd name="T105" fmla="*/ 18 h 60"/>
                  <a:gd name="T106" fmla="*/ 60 w 64"/>
                  <a:gd name="T107" fmla="*/ 19 h 60"/>
                  <a:gd name="T108" fmla="*/ 64 w 64"/>
                  <a:gd name="T109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4" h="60">
                    <a:moveTo>
                      <a:pt x="60" y="16"/>
                    </a:moveTo>
                    <a:cubicBezTo>
                      <a:pt x="58" y="15"/>
                      <a:pt x="56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2" y="18"/>
                      <a:pt x="52" y="18"/>
                    </a:cubicBezTo>
                    <a:cubicBezTo>
                      <a:pt x="52" y="17"/>
                      <a:pt x="52" y="16"/>
                      <a:pt x="52" y="15"/>
                    </a:cubicBezTo>
                    <a:cubicBezTo>
                      <a:pt x="51" y="15"/>
                      <a:pt x="51" y="14"/>
                      <a:pt x="51" y="13"/>
                    </a:cubicBezTo>
                    <a:cubicBezTo>
                      <a:pt x="50" y="9"/>
                      <a:pt x="55" y="12"/>
                      <a:pt x="56" y="10"/>
                    </a:cubicBezTo>
                    <a:cubicBezTo>
                      <a:pt x="57" y="8"/>
                      <a:pt x="54" y="8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5"/>
                      <a:pt x="52" y="5"/>
                      <a:pt x="51" y="4"/>
                    </a:cubicBezTo>
                    <a:cubicBezTo>
                      <a:pt x="52" y="3"/>
                      <a:pt x="52" y="1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1"/>
                      <a:pt x="49" y="2"/>
                      <a:pt x="49" y="3"/>
                    </a:cubicBezTo>
                    <a:cubicBezTo>
                      <a:pt x="48" y="2"/>
                      <a:pt x="47" y="2"/>
                      <a:pt x="46" y="1"/>
                    </a:cubicBezTo>
                    <a:cubicBezTo>
                      <a:pt x="45" y="1"/>
                      <a:pt x="44" y="0"/>
                      <a:pt x="44" y="0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3"/>
                      <a:pt x="45" y="4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5" y="8"/>
                      <a:pt x="46" y="11"/>
                      <a:pt x="45" y="13"/>
                    </a:cubicBezTo>
                    <a:cubicBezTo>
                      <a:pt x="43" y="18"/>
                      <a:pt x="40" y="23"/>
                      <a:pt x="35" y="27"/>
                    </a:cubicBezTo>
                    <a:cubicBezTo>
                      <a:pt x="33" y="30"/>
                      <a:pt x="30" y="33"/>
                      <a:pt x="29" y="37"/>
                    </a:cubicBezTo>
                    <a:cubicBezTo>
                      <a:pt x="29" y="37"/>
                      <a:pt x="29" y="38"/>
                      <a:pt x="29" y="39"/>
                    </a:cubicBezTo>
                    <a:cubicBezTo>
                      <a:pt x="27" y="38"/>
                      <a:pt x="26" y="37"/>
                      <a:pt x="24" y="36"/>
                    </a:cubicBezTo>
                    <a:cubicBezTo>
                      <a:pt x="22" y="35"/>
                      <a:pt x="19" y="35"/>
                      <a:pt x="18" y="32"/>
                    </a:cubicBezTo>
                    <a:cubicBezTo>
                      <a:pt x="17" y="31"/>
                      <a:pt x="18" y="30"/>
                      <a:pt x="18" y="29"/>
                    </a:cubicBezTo>
                    <a:cubicBezTo>
                      <a:pt x="20" y="28"/>
                      <a:pt x="20" y="25"/>
                      <a:pt x="19" y="23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8" y="26"/>
                      <a:pt x="16" y="28"/>
                      <a:pt x="17" y="31"/>
                    </a:cubicBezTo>
                    <a:cubicBezTo>
                      <a:pt x="17" y="32"/>
                      <a:pt x="18" y="33"/>
                      <a:pt x="18" y="34"/>
                    </a:cubicBezTo>
                    <a:cubicBezTo>
                      <a:pt x="18" y="34"/>
                      <a:pt x="17" y="34"/>
                      <a:pt x="17" y="33"/>
                    </a:cubicBezTo>
                    <a:cubicBezTo>
                      <a:pt x="16" y="33"/>
                      <a:pt x="15" y="33"/>
                      <a:pt x="14" y="33"/>
                    </a:cubicBezTo>
                    <a:cubicBezTo>
                      <a:pt x="12" y="34"/>
                      <a:pt x="9" y="33"/>
                      <a:pt x="7" y="35"/>
                    </a:cubicBezTo>
                    <a:cubicBezTo>
                      <a:pt x="7" y="35"/>
                      <a:pt x="6" y="35"/>
                      <a:pt x="7" y="35"/>
                    </a:cubicBezTo>
                    <a:cubicBezTo>
                      <a:pt x="8" y="35"/>
                      <a:pt x="9" y="35"/>
                      <a:pt x="10" y="35"/>
                    </a:cubicBezTo>
                    <a:cubicBezTo>
                      <a:pt x="11" y="36"/>
                      <a:pt x="12" y="34"/>
                      <a:pt x="13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3"/>
                      <a:pt x="15" y="34"/>
                      <a:pt x="15" y="33"/>
                    </a:cubicBezTo>
                    <a:cubicBezTo>
                      <a:pt x="18" y="34"/>
                      <a:pt x="21" y="35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2" y="37"/>
                      <a:pt x="21" y="38"/>
                      <a:pt x="20" y="38"/>
                    </a:cubicBezTo>
                    <a:cubicBezTo>
                      <a:pt x="19" y="39"/>
                      <a:pt x="18" y="40"/>
                      <a:pt x="18" y="41"/>
                    </a:cubicBezTo>
                    <a:cubicBezTo>
                      <a:pt x="17" y="42"/>
                      <a:pt x="18" y="43"/>
                      <a:pt x="18" y="44"/>
                    </a:cubicBezTo>
                    <a:cubicBezTo>
                      <a:pt x="18" y="45"/>
                      <a:pt x="18" y="45"/>
                      <a:pt x="19" y="46"/>
                    </a:cubicBezTo>
                    <a:cubicBezTo>
                      <a:pt x="20" y="44"/>
                      <a:pt x="19" y="42"/>
                      <a:pt x="19" y="40"/>
                    </a:cubicBezTo>
                    <a:cubicBezTo>
                      <a:pt x="19" y="39"/>
                      <a:pt x="21" y="38"/>
                      <a:pt x="22" y="38"/>
                    </a:cubicBezTo>
                    <a:cubicBezTo>
                      <a:pt x="25" y="37"/>
                      <a:pt x="27" y="39"/>
                      <a:pt x="29" y="40"/>
                    </a:cubicBezTo>
                    <a:cubicBezTo>
                      <a:pt x="29" y="42"/>
                      <a:pt x="29" y="44"/>
                      <a:pt x="29" y="46"/>
                    </a:cubicBezTo>
                    <a:cubicBezTo>
                      <a:pt x="28" y="46"/>
                      <a:pt x="27" y="47"/>
                      <a:pt x="26" y="47"/>
                    </a:cubicBezTo>
                    <a:cubicBezTo>
                      <a:pt x="23" y="47"/>
                      <a:pt x="20" y="49"/>
                      <a:pt x="17" y="50"/>
                    </a:cubicBezTo>
                    <a:cubicBezTo>
                      <a:pt x="15" y="51"/>
                      <a:pt x="13" y="50"/>
                      <a:pt x="12" y="51"/>
                    </a:cubicBezTo>
                    <a:cubicBezTo>
                      <a:pt x="13" y="51"/>
                      <a:pt x="14" y="51"/>
                      <a:pt x="15" y="51"/>
                    </a:cubicBezTo>
                    <a:cubicBezTo>
                      <a:pt x="20" y="50"/>
                      <a:pt x="23" y="47"/>
                      <a:pt x="28" y="47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8" y="49"/>
                      <a:pt x="27" y="50"/>
                      <a:pt x="26" y="51"/>
                    </a:cubicBezTo>
                    <a:cubicBezTo>
                      <a:pt x="26" y="50"/>
                      <a:pt x="26" y="50"/>
                      <a:pt x="26" y="49"/>
                    </a:cubicBezTo>
                    <a:cubicBezTo>
                      <a:pt x="25" y="49"/>
                      <a:pt x="25" y="49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5" y="51"/>
                      <a:pt x="25" y="51"/>
                      <a:pt x="26" y="51"/>
                    </a:cubicBezTo>
                    <a:cubicBezTo>
                      <a:pt x="25" y="51"/>
                      <a:pt x="25" y="52"/>
                      <a:pt x="25" y="52"/>
                    </a:cubicBezTo>
                    <a:cubicBezTo>
                      <a:pt x="23" y="54"/>
                      <a:pt x="21" y="53"/>
                      <a:pt x="19" y="55"/>
                    </a:cubicBezTo>
                    <a:cubicBezTo>
                      <a:pt x="19" y="55"/>
                      <a:pt x="18" y="55"/>
                      <a:pt x="18" y="56"/>
                    </a:cubicBezTo>
                    <a:cubicBezTo>
                      <a:pt x="20" y="56"/>
                      <a:pt x="22" y="56"/>
                      <a:pt x="23" y="55"/>
                    </a:cubicBezTo>
                    <a:cubicBezTo>
                      <a:pt x="25" y="53"/>
                      <a:pt x="27" y="51"/>
                      <a:pt x="28" y="49"/>
                    </a:cubicBezTo>
                    <a:cubicBezTo>
                      <a:pt x="29" y="51"/>
                      <a:pt x="28" y="52"/>
                      <a:pt x="27" y="53"/>
                    </a:cubicBezTo>
                    <a:cubicBezTo>
                      <a:pt x="27" y="53"/>
                      <a:pt x="27" y="53"/>
                      <a:pt x="26" y="53"/>
                    </a:cubicBezTo>
                    <a:cubicBezTo>
                      <a:pt x="26" y="53"/>
                      <a:pt x="25" y="53"/>
                      <a:pt x="25" y="54"/>
                    </a:cubicBezTo>
                    <a:cubicBezTo>
                      <a:pt x="26" y="54"/>
                      <a:pt x="26" y="54"/>
                      <a:pt x="26" y="55"/>
                    </a:cubicBezTo>
                    <a:cubicBezTo>
                      <a:pt x="24" y="56"/>
                      <a:pt x="23" y="56"/>
                      <a:pt x="21" y="56"/>
                    </a:cubicBezTo>
                    <a:cubicBezTo>
                      <a:pt x="17" y="57"/>
                      <a:pt x="14" y="57"/>
                      <a:pt x="11" y="57"/>
                    </a:cubicBezTo>
                    <a:cubicBezTo>
                      <a:pt x="9" y="57"/>
                      <a:pt x="7" y="57"/>
                      <a:pt x="6" y="57"/>
                    </a:cubicBezTo>
                    <a:cubicBezTo>
                      <a:pt x="4" y="57"/>
                      <a:pt x="2" y="57"/>
                      <a:pt x="1" y="58"/>
                    </a:cubicBezTo>
                    <a:cubicBezTo>
                      <a:pt x="0" y="58"/>
                      <a:pt x="1" y="58"/>
                      <a:pt x="1" y="58"/>
                    </a:cubicBezTo>
                    <a:cubicBezTo>
                      <a:pt x="3" y="60"/>
                      <a:pt x="6" y="59"/>
                      <a:pt x="8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59"/>
                      <a:pt x="29" y="59"/>
                      <a:pt x="30" y="58"/>
                    </a:cubicBezTo>
                    <a:cubicBezTo>
                      <a:pt x="32" y="57"/>
                      <a:pt x="34" y="55"/>
                      <a:pt x="35" y="52"/>
                    </a:cubicBezTo>
                    <a:cubicBezTo>
                      <a:pt x="35" y="51"/>
                      <a:pt x="36" y="50"/>
                      <a:pt x="36" y="49"/>
                    </a:cubicBezTo>
                    <a:cubicBezTo>
                      <a:pt x="36" y="48"/>
                      <a:pt x="38" y="47"/>
                      <a:pt x="39" y="47"/>
                    </a:cubicBezTo>
                    <a:cubicBezTo>
                      <a:pt x="40" y="49"/>
                      <a:pt x="39" y="51"/>
                      <a:pt x="39" y="54"/>
                    </a:cubicBezTo>
                    <a:cubicBezTo>
                      <a:pt x="38" y="55"/>
                      <a:pt x="37" y="57"/>
                      <a:pt x="38" y="58"/>
                    </a:cubicBezTo>
                    <a:cubicBezTo>
                      <a:pt x="38" y="59"/>
                      <a:pt x="39" y="59"/>
                      <a:pt x="39" y="59"/>
                    </a:cubicBezTo>
                    <a:cubicBezTo>
                      <a:pt x="45" y="59"/>
                      <a:pt x="51" y="59"/>
                      <a:pt x="57" y="59"/>
                    </a:cubicBezTo>
                    <a:cubicBezTo>
                      <a:pt x="58" y="59"/>
                      <a:pt x="59" y="60"/>
                      <a:pt x="60" y="60"/>
                    </a:cubicBezTo>
                    <a:cubicBezTo>
                      <a:pt x="60" y="60"/>
                      <a:pt x="60" y="59"/>
                      <a:pt x="60" y="59"/>
                    </a:cubicBezTo>
                    <a:cubicBezTo>
                      <a:pt x="60" y="59"/>
                      <a:pt x="59" y="58"/>
                      <a:pt x="59" y="58"/>
                    </a:cubicBezTo>
                    <a:cubicBezTo>
                      <a:pt x="59" y="58"/>
                      <a:pt x="58" y="58"/>
                      <a:pt x="58" y="57"/>
                    </a:cubicBezTo>
                    <a:cubicBezTo>
                      <a:pt x="55" y="56"/>
                      <a:pt x="52" y="57"/>
                      <a:pt x="48" y="57"/>
                    </a:cubicBezTo>
                    <a:cubicBezTo>
                      <a:pt x="46" y="57"/>
                      <a:pt x="45" y="57"/>
                      <a:pt x="43" y="56"/>
                    </a:cubicBezTo>
                    <a:cubicBezTo>
                      <a:pt x="42" y="55"/>
                      <a:pt x="43" y="53"/>
                      <a:pt x="43" y="53"/>
                    </a:cubicBezTo>
                    <a:cubicBezTo>
                      <a:pt x="43" y="52"/>
                      <a:pt x="45" y="44"/>
                      <a:pt x="46" y="44"/>
                    </a:cubicBezTo>
                    <a:cubicBezTo>
                      <a:pt x="46" y="43"/>
                      <a:pt x="46" y="42"/>
                      <a:pt x="46" y="42"/>
                    </a:cubicBezTo>
                    <a:cubicBezTo>
                      <a:pt x="46" y="41"/>
                      <a:pt x="46" y="39"/>
                      <a:pt x="46" y="38"/>
                    </a:cubicBezTo>
                    <a:cubicBezTo>
                      <a:pt x="46" y="37"/>
                      <a:pt x="47" y="36"/>
                      <a:pt x="48" y="34"/>
                    </a:cubicBezTo>
                    <a:cubicBezTo>
                      <a:pt x="48" y="33"/>
                      <a:pt x="48" y="33"/>
                      <a:pt x="49" y="32"/>
                    </a:cubicBezTo>
                    <a:cubicBezTo>
                      <a:pt x="49" y="31"/>
                      <a:pt x="49" y="30"/>
                      <a:pt x="49" y="30"/>
                    </a:cubicBezTo>
                    <a:cubicBezTo>
                      <a:pt x="51" y="30"/>
                      <a:pt x="52" y="30"/>
                      <a:pt x="53" y="32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4" y="37"/>
                      <a:pt x="54" y="36"/>
                    </a:cubicBezTo>
                    <a:cubicBezTo>
                      <a:pt x="55" y="36"/>
                      <a:pt x="55" y="34"/>
                      <a:pt x="55" y="33"/>
                    </a:cubicBezTo>
                    <a:cubicBezTo>
                      <a:pt x="55" y="31"/>
                      <a:pt x="54" y="31"/>
                      <a:pt x="54" y="29"/>
                    </a:cubicBezTo>
                    <a:cubicBezTo>
                      <a:pt x="54" y="29"/>
                      <a:pt x="53" y="28"/>
                      <a:pt x="53" y="28"/>
                    </a:cubicBezTo>
                    <a:cubicBezTo>
                      <a:pt x="53" y="27"/>
                      <a:pt x="51" y="26"/>
                      <a:pt x="51" y="25"/>
                    </a:cubicBezTo>
                    <a:cubicBezTo>
                      <a:pt x="51" y="24"/>
                      <a:pt x="52" y="23"/>
                      <a:pt x="53" y="22"/>
                    </a:cubicBezTo>
                    <a:cubicBezTo>
                      <a:pt x="53" y="22"/>
                      <a:pt x="53" y="23"/>
                      <a:pt x="53" y="23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5" y="18"/>
                      <a:pt x="57" y="19"/>
                      <a:pt x="59" y="19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8"/>
                      <a:pt x="62" y="16"/>
                      <a:pt x="60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3" name="Freeform 34"/>
              <p:cNvSpPr>
                <a:spLocks/>
              </p:cNvSpPr>
              <p:nvPr/>
            </p:nvSpPr>
            <p:spPr bwMode="auto">
              <a:xfrm>
                <a:off x="1578769" y="2727276"/>
                <a:ext cx="1111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4" name="Freeform 35"/>
              <p:cNvSpPr>
                <a:spLocks/>
              </p:cNvSpPr>
              <p:nvPr/>
            </p:nvSpPr>
            <p:spPr bwMode="auto">
              <a:xfrm>
                <a:off x="1105694" y="286380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5" name="Freeform 36"/>
              <p:cNvSpPr>
                <a:spLocks/>
              </p:cNvSpPr>
              <p:nvPr/>
            </p:nvSpPr>
            <p:spPr bwMode="auto">
              <a:xfrm>
                <a:off x="1070769" y="2863801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6" name="Freeform 37"/>
              <p:cNvSpPr>
                <a:spLocks/>
              </p:cNvSpPr>
              <p:nvPr/>
            </p:nvSpPr>
            <p:spPr bwMode="auto">
              <a:xfrm>
                <a:off x="1815306" y="28749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7" name="Freeform 38"/>
              <p:cNvSpPr>
                <a:spLocks/>
              </p:cNvSpPr>
              <p:nvPr/>
            </p:nvSpPr>
            <p:spPr bwMode="auto">
              <a:xfrm>
                <a:off x="2199481" y="287491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8" name="Freeform 39"/>
              <p:cNvSpPr>
                <a:spLocks/>
              </p:cNvSpPr>
              <p:nvPr/>
            </p:nvSpPr>
            <p:spPr bwMode="auto">
              <a:xfrm>
                <a:off x="2221706" y="2886026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1 w 2"/>
                  <a:gd name="T7" fmla="*/ 1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79" name="Oval 40"/>
              <p:cNvSpPr>
                <a:spLocks noChangeArrowheads="1"/>
              </p:cNvSpPr>
              <p:nvPr/>
            </p:nvSpPr>
            <p:spPr bwMode="auto">
              <a:xfrm>
                <a:off x="946944" y="2886026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0" name="Freeform 41"/>
              <p:cNvSpPr>
                <a:spLocks/>
              </p:cNvSpPr>
              <p:nvPr/>
            </p:nvSpPr>
            <p:spPr bwMode="auto">
              <a:xfrm>
                <a:off x="1116806" y="28860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1" name="Freeform 42"/>
              <p:cNvSpPr>
                <a:spLocks/>
              </p:cNvSpPr>
              <p:nvPr/>
            </p:nvSpPr>
            <p:spPr bwMode="auto">
              <a:xfrm>
                <a:off x="1094581" y="2897138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2" name="Freeform 43"/>
              <p:cNvSpPr>
                <a:spLocks/>
              </p:cNvSpPr>
              <p:nvPr/>
            </p:nvSpPr>
            <p:spPr bwMode="auto">
              <a:xfrm>
                <a:off x="2299494" y="2897138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3" name="Freeform 44"/>
              <p:cNvSpPr>
                <a:spLocks/>
              </p:cNvSpPr>
              <p:nvPr/>
            </p:nvSpPr>
            <p:spPr bwMode="auto">
              <a:xfrm>
                <a:off x="2334419" y="289713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4" name="Freeform 45"/>
              <p:cNvSpPr>
                <a:spLocks/>
              </p:cNvSpPr>
              <p:nvPr/>
            </p:nvSpPr>
            <p:spPr bwMode="auto">
              <a:xfrm>
                <a:off x="1004094" y="29082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5" name="Freeform 46"/>
              <p:cNvSpPr>
                <a:spLocks/>
              </p:cNvSpPr>
              <p:nvPr/>
            </p:nvSpPr>
            <p:spPr bwMode="auto">
              <a:xfrm>
                <a:off x="1026319" y="29082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6" name="Freeform 47"/>
              <p:cNvSpPr>
                <a:spLocks/>
              </p:cNvSpPr>
              <p:nvPr/>
            </p:nvSpPr>
            <p:spPr bwMode="auto">
              <a:xfrm>
                <a:off x="2277269" y="2908251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7" name="Freeform 48"/>
              <p:cNvSpPr>
                <a:spLocks/>
              </p:cNvSpPr>
              <p:nvPr/>
            </p:nvSpPr>
            <p:spPr bwMode="auto">
              <a:xfrm>
                <a:off x="2312194" y="291936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8" name="Freeform 49"/>
              <p:cNvSpPr>
                <a:spLocks/>
              </p:cNvSpPr>
              <p:nvPr/>
            </p:nvSpPr>
            <p:spPr bwMode="auto">
              <a:xfrm>
                <a:off x="981869" y="2919363"/>
                <a:ext cx="22225" cy="23813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9" name="Freeform 50"/>
              <p:cNvSpPr>
                <a:spLocks/>
              </p:cNvSpPr>
              <p:nvPr/>
            </p:nvSpPr>
            <p:spPr bwMode="auto">
              <a:xfrm>
                <a:off x="2243931" y="2930476"/>
                <a:ext cx="55563" cy="34925"/>
              </a:xfrm>
              <a:custGeom>
                <a:avLst/>
                <a:gdLst>
                  <a:gd name="T0" fmla="*/ 5 w 5"/>
                  <a:gd name="T1" fmla="*/ 1 h 3"/>
                  <a:gd name="T2" fmla="*/ 5 w 5"/>
                  <a:gd name="T3" fmla="*/ 2 h 3"/>
                  <a:gd name="T4" fmla="*/ 2 w 5"/>
                  <a:gd name="T5" fmla="*/ 2 h 3"/>
                  <a:gd name="T6" fmla="*/ 0 w 5"/>
                  <a:gd name="T7" fmla="*/ 1 h 3"/>
                  <a:gd name="T8" fmla="*/ 1 w 5"/>
                  <a:gd name="T9" fmla="*/ 0 h 3"/>
                  <a:gd name="T10" fmla="*/ 5 w 5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2" y="3"/>
                      <a:pt x="2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3" y="0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0" name="Freeform 51"/>
              <p:cNvSpPr>
                <a:spLocks/>
              </p:cNvSpPr>
              <p:nvPr/>
            </p:nvSpPr>
            <p:spPr bwMode="auto">
              <a:xfrm>
                <a:off x="1004094" y="293047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1" name="Freeform 52"/>
              <p:cNvSpPr>
                <a:spLocks/>
              </p:cNvSpPr>
              <p:nvPr/>
            </p:nvSpPr>
            <p:spPr bwMode="auto">
              <a:xfrm>
                <a:off x="1048544" y="2930476"/>
                <a:ext cx="22225" cy="3492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2 h 3"/>
                  <a:gd name="T4" fmla="*/ 1 w 2"/>
                  <a:gd name="T5" fmla="*/ 2 h 3"/>
                  <a:gd name="T6" fmla="*/ 1 w 2"/>
                  <a:gd name="T7" fmla="*/ 1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2" name="Freeform 53"/>
              <p:cNvSpPr>
                <a:spLocks/>
              </p:cNvSpPr>
              <p:nvPr/>
            </p:nvSpPr>
            <p:spPr bwMode="auto">
              <a:xfrm>
                <a:off x="1589881" y="2954288"/>
                <a:ext cx="90488" cy="112713"/>
              </a:xfrm>
              <a:custGeom>
                <a:avLst/>
                <a:gdLst>
                  <a:gd name="T0" fmla="*/ 8 w 8"/>
                  <a:gd name="T1" fmla="*/ 1 h 10"/>
                  <a:gd name="T2" fmla="*/ 6 w 8"/>
                  <a:gd name="T3" fmla="*/ 2 h 10"/>
                  <a:gd name="T4" fmla="*/ 7 w 8"/>
                  <a:gd name="T5" fmla="*/ 5 h 10"/>
                  <a:gd name="T6" fmla="*/ 7 w 8"/>
                  <a:gd name="T7" fmla="*/ 7 h 10"/>
                  <a:gd name="T8" fmla="*/ 6 w 8"/>
                  <a:gd name="T9" fmla="*/ 9 h 10"/>
                  <a:gd name="T10" fmla="*/ 2 w 8"/>
                  <a:gd name="T11" fmla="*/ 8 h 10"/>
                  <a:gd name="T12" fmla="*/ 1 w 8"/>
                  <a:gd name="T13" fmla="*/ 6 h 10"/>
                  <a:gd name="T14" fmla="*/ 1 w 8"/>
                  <a:gd name="T15" fmla="*/ 5 h 10"/>
                  <a:gd name="T16" fmla="*/ 1 w 8"/>
                  <a:gd name="T17" fmla="*/ 5 h 10"/>
                  <a:gd name="T18" fmla="*/ 2 w 8"/>
                  <a:gd name="T19" fmla="*/ 3 h 10"/>
                  <a:gd name="T20" fmla="*/ 5 w 8"/>
                  <a:gd name="T21" fmla="*/ 5 h 10"/>
                  <a:gd name="T22" fmla="*/ 6 w 8"/>
                  <a:gd name="T23" fmla="*/ 5 h 10"/>
                  <a:gd name="T24" fmla="*/ 5 w 8"/>
                  <a:gd name="T25" fmla="*/ 2 h 10"/>
                  <a:gd name="T26" fmla="*/ 6 w 8"/>
                  <a:gd name="T27" fmla="*/ 1 h 10"/>
                  <a:gd name="T28" fmla="*/ 8 w 8"/>
                  <a:gd name="T2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0">
                    <a:moveTo>
                      <a:pt x="8" y="1"/>
                    </a:moveTo>
                    <a:cubicBezTo>
                      <a:pt x="7" y="2"/>
                      <a:pt x="6" y="1"/>
                      <a:pt x="6" y="2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8" y="6"/>
                      <a:pt x="7" y="7"/>
                      <a:pt x="7" y="7"/>
                    </a:cubicBezTo>
                    <a:cubicBezTo>
                      <a:pt x="7" y="8"/>
                      <a:pt x="6" y="9"/>
                      <a:pt x="6" y="9"/>
                    </a:cubicBezTo>
                    <a:cubicBezTo>
                      <a:pt x="4" y="9"/>
                      <a:pt x="2" y="10"/>
                      <a:pt x="2" y="8"/>
                    </a:cubicBezTo>
                    <a:cubicBezTo>
                      <a:pt x="1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4"/>
                      <a:pt x="0" y="3"/>
                      <a:pt x="2" y="3"/>
                    </a:cubicBezTo>
                    <a:cubicBezTo>
                      <a:pt x="3" y="4"/>
                      <a:pt x="4" y="4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5" y="3"/>
                      <a:pt x="5" y="2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0"/>
                      <a:pt x="7" y="1"/>
                      <a:pt x="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3" name="Freeform 54"/>
              <p:cNvSpPr>
                <a:spLocks/>
              </p:cNvSpPr>
              <p:nvPr/>
            </p:nvSpPr>
            <p:spPr bwMode="auto">
              <a:xfrm>
                <a:off x="1105694" y="2965401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4" name="Freeform 55"/>
              <p:cNvSpPr>
                <a:spLocks/>
              </p:cNvSpPr>
              <p:nvPr/>
            </p:nvSpPr>
            <p:spPr bwMode="auto">
              <a:xfrm>
                <a:off x="1410494" y="2965401"/>
                <a:ext cx="33338" cy="79375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6 h 7"/>
                  <a:gd name="T4" fmla="*/ 2 w 3"/>
                  <a:gd name="T5" fmla="*/ 7 h 7"/>
                  <a:gd name="T6" fmla="*/ 2 w 3"/>
                  <a:gd name="T7" fmla="*/ 1 h 7"/>
                  <a:gd name="T8" fmla="*/ 3 w 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cubicBezTo>
                      <a:pt x="3" y="2"/>
                      <a:pt x="3" y="4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0" y="5"/>
                      <a:pt x="1" y="2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5" name="Freeform 56"/>
              <p:cNvSpPr>
                <a:spLocks/>
              </p:cNvSpPr>
              <p:nvPr/>
            </p:nvSpPr>
            <p:spPr bwMode="auto">
              <a:xfrm>
                <a:off x="1872456" y="2965401"/>
                <a:ext cx="22225" cy="68263"/>
              </a:xfrm>
              <a:custGeom>
                <a:avLst/>
                <a:gdLst>
                  <a:gd name="T0" fmla="*/ 1 w 2"/>
                  <a:gd name="T1" fmla="*/ 1 h 6"/>
                  <a:gd name="T2" fmla="*/ 1 w 2"/>
                  <a:gd name="T3" fmla="*/ 6 h 6"/>
                  <a:gd name="T4" fmla="*/ 1 w 2"/>
                  <a:gd name="T5" fmla="*/ 6 h 6"/>
                  <a:gd name="T6" fmla="*/ 0 w 2"/>
                  <a:gd name="T7" fmla="*/ 3 h 6"/>
                  <a:gd name="T8" fmla="*/ 1 w 2"/>
                  <a:gd name="T9" fmla="*/ 0 h 6"/>
                  <a:gd name="T10" fmla="*/ 1 w 2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1" y="1"/>
                    </a:moveTo>
                    <a:cubicBezTo>
                      <a:pt x="2" y="3"/>
                      <a:pt x="2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6" name="Freeform 57"/>
              <p:cNvSpPr>
                <a:spLocks/>
              </p:cNvSpPr>
              <p:nvPr/>
            </p:nvSpPr>
            <p:spPr bwMode="auto">
              <a:xfrm>
                <a:off x="1094581" y="2976513"/>
                <a:ext cx="66675" cy="34925"/>
              </a:xfrm>
              <a:custGeom>
                <a:avLst/>
                <a:gdLst>
                  <a:gd name="T0" fmla="*/ 6 w 6"/>
                  <a:gd name="T1" fmla="*/ 1 h 3"/>
                  <a:gd name="T2" fmla="*/ 4 w 6"/>
                  <a:gd name="T3" fmla="*/ 2 h 3"/>
                  <a:gd name="T4" fmla="*/ 0 w 6"/>
                  <a:gd name="T5" fmla="*/ 3 h 3"/>
                  <a:gd name="T6" fmla="*/ 5 w 6"/>
                  <a:gd name="T7" fmla="*/ 1 h 3"/>
                  <a:gd name="T8" fmla="*/ 6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5" y="1"/>
                      <a:pt x="5" y="2"/>
                      <a:pt x="4" y="2"/>
                    </a:cubicBezTo>
                    <a:cubicBezTo>
                      <a:pt x="3" y="3"/>
                      <a:pt x="1" y="3"/>
                      <a:pt x="0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7" name="Freeform 58"/>
              <p:cNvSpPr>
                <a:spLocks/>
              </p:cNvSpPr>
              <p:nvPr/>
            </p:nvSpPr>
            <p:spPr bwMode="auto">
              <a:xfrm>
                <a:off x="935831" y="3011438"/>
                <a:ext cx="57150" cy="55563"/>
              </a:xfrm>
              <a:custGeom>
                <a:avLst/>
                <a:gdLst>
                  <a:gd name="T0" fmla="*/ 1 w 5"/>
                  <a:gd name="T1" fmla="*/ 0 h 5"/>
                  <a:gd name="T2" fmla="*/ 4 w 5"/>
                  <a:gd name="T3" fmla="*/ 4 h 5"/>
                  <a:gd name="T4" fmla="*/ 4 w 5"/>
                  <a:gd name="T5" fmla="*/ 5 h 5"/>
                  <a:gd name="T6" fmla="*/ 3 w 5"/>
                  <a:gd name="T7" fmla="*/ 5 h 5"/>
                  <a:gd name="T8" fmla="*/ 0 w 5"/>
                  <a:gd name="T9" fmla="*/ 0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4" y="4"/>
                      <a:pt x="5" y="4"/>
                      <a:pt x="4" y="5"/>
                    </a:cubicBezTo>
                    <a:cubicBezTo>
                      <a:pt x="4" y="5"/>
                      <a:pt x="4" y="4"/>
                      <a:pt x="3" y="5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8" name="Freeform 59"/>
              <p:cNvSpPr>
                <a:spLocks/>
              </p:cNvSpPr>
              <p:nvPr/>
            </p:nvSpPr>
            <p:spPr bwMode="auto">
              <a:xfrm>
                <a:off x="1848644" y="3011438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9" name="Freeform 60"/>
              <p:cNvSpPr>
                <a:spLocks/>
              </p:cNvSpPr>
              <p:nvPr/>
            </p:nvSpPr>
            <p:spPr bwMode="auto">
              <a:xfrm>
                <a:off x="1804194" y="2568526"/>
                <a:ext cx="406400" cy="623888"/>
              </a:xfrm>
              <a:custGeom>
                <a:avLst/>
                <a:gdLst>
                  <a:gd name="T0" fmla="*/ 25 w 36"/>
                  <a:gd name="T1" fmla="*/ 42 h 55"/>
                  <a:gd name="T2" fmla="*/ 25 w 36"/>
                  <a:gd name="T3" fmla="*/ 40 h 55"/>
                  <a:gd name="T4" fmla="*/ 26 w 36"/>
                  <a:gd name="T5" fmla="*/ 39 h 55"/>
                  <a:gd name="T6" fmla="*/ 31 w 36"/>
                  <a:gd name="T7" fmla="*/ 38 h 55"/>
                  <a:gd name="T8" fmla="*/ 33 w 36"/>
                  <a:gd name="T9" fmla="*/ 39 h 55"/>
                  <a:gd name="T10" fmla="*/ 34 w 36"/>
                  <a:gd name="T11" fmla="*/ 38 h 55"/>
                  <a:gd name="T12" fmla="*/ 35 w 36"/>
                  <a:gd name="T13" fmla="*/ 34 h 55"/>
                  <a:gd name="T14" fmla="*/ 34 w 36"/>
                  <a:gd name="T15" fmla="*/ 33 h 55"/>
                  <a:gd name="T16" fmla="*/ 34 w 36"/>
                  <a:gd name="T17" fmla="*/ 32 h 55"/>
                  <a:gd name="T18" fmla="*/ 33 w 36"/>
                  <a:gd name="T19" fmla="*/ 31 h 55"/>
                  <a:gd name="T20" fmla="*/ 29 w 36"/>
                  <a:gd name="T21" fmla="*/ 26 h 55"/>
                  <a:gd name="T22" fmla="*/ 20 w 36"/>
                  <a:gd name="T23" fmla="*/ 20 h 55"/>
                  <a:gd name="T24" fmla="*/ 9 w 36"/>
                  <a:gd name="T25" fmla="*/ 22 h 55"/>
                  <a:gd name="T26" fmla="*/ 7 w 36"/>
                  <a:gd name="T27" fmla="*/ 20 h 55"/>
                  <a:gd name="T28" fmla="*/ 8 w 36"/>
                  <a:gd name="T29" fmla="*/ 15 h 55"/>
                  <a:gd name="T30" fmla="*/ 9 w 36"/>
                  <a:gd name="T31" fmla="*/ 12 h 55"/>
                  <a:gd name="T32" fmla="*/ 11 w 36"/>
                  <a:gd name="T33" fmla="*/ 3 h 55"/>
                  <a:gd name="T34" fmla="*/ 9 w 36"/>
                  <a:gd name="T35" fmla="*/ 0 h 55"/>
                  <a:gd name="T36" fmla="*/ 6 w 36"/>
                  <a:gd name="T37" fmla="*/ 0 h 55"/>
                  <a:gd name="T38" fmla="*/ 3 w 36"/>
                  <a:gd name="T39" fmla="*/ 3 h 55"/>
                  <a:gd name="T40" fmla="*/ 4 w 36"/>
                  <a:gd name="T41" fmla="*/ 4 h 55"/>
                  <a:gd name="T42" fmla="*/ 7 w 36"/>
                  <a:gd name="T43" fmla="*/ 4 h 55"/>
                  <a:gd name="T44" fmla="*/ 6 w 36"/>
                  <a:gd name="T45" fmla="*/ 9 h 55"/>
                  <a:gd name="T46" fmla="*/ 1 w 36"/>
                  <a:gd name="T47" fmla="*/ 16 h 55"/>
                  <a:gd name="T48" fmla="*/ 1 w 36"/>
                  <a:gd name="T49" fmla="*/ 16 h 55"/>
                  <a:gd name="T50" fmla="*/ 1 w 36"/>
                  <a:gd name="T51" fmla="*/ 27 h 55"/>
                  <a:gd name="T52" fmla="*/ 7 w 36"/>
                  <a:gd name="T53" fmla="*/ 34 h 55"/>
                  <a:gd name="T54" fmla="*/ 13 w 36"/>
                  <a:gd name="T55" fmla="*/ 35 h 55"/>
                  <a:gd name="T56" fmla="*/ 14 w 36"/>
                  <a:gd name="T57" fmla="*/ 37 h 55"/>
                  <a:gd name="T58" fmla="*/ 14 w 36"/>
                  <a:gd name="T59" fmla="*/ 41 h 55"/>
                  <a:gd name="T60" fmla="*/ 12 w 36"/>
                  <a:gd name="T61" fmla="*/ 44 h 55"/>
                  <a:gd name="T62" fmla="*/ 8 w 36"/>
                  <a:gd name="T63" fmla="*/ 52 h 55"/>
                  <a:gd name="T64" fmla="*/ 6 w 36"/>
                  <a:gd name="T65" fmla="*/ 53 h 55"/>
                  <a:gd name="T66" fmla="*/ 4 w 36"/>
                  <a:gd name="T67" fmla="*/ 53 h 55"/>
                  <a:gd name="T68" fmla="*/ 0 w 36"/>
                  <a:gd name="T69" fmla="*/ 55 h 55"/>
                  <a:gd name="T70" fmla="*/ 0 w 36"/>
                  <a:gd name="T71" fmla="*/ 55 h 55"/>
                  <a:gd name="T72" fmla="*/ 9 w 36"/>
                  <a:gd name="T73" fmla="*/ 55 h 55"/>
                  <a:gd name="T74" fmla="*/ 10 w 36"/>
                  <a:gd name="T75" fmla="*/ 54 h 55"/>
                  <a:gd name="T76" fmla="*/ 10 w 36"/>
                  <a:gd name="T77" fmla="*/ 52 h 55"/>
                  <a:gd name="T78" fmla="*/ 12 w 36"/>
                  <a:gd name="T79" fmla="*/ 49 h 55"/>
                  <a:gd name="T80" fmla="*/ 15 w 36"/>
                  <a:gd name="T81" fmla="*/ 43 h 55"/>
                  <a:gd name="T82" fmla="*/ 16 w 36"/>
                  <a:gd name="T83" fmla="*/ 41 h 55"/>
                  <a:gd name="T84" fmla="*/ 18 w 36"/>
                  <a:gd name="T85" fmla="*/ 38 h 55"/>
                  <a:gd name="T86" fmla="*/ 19 w 36"/>
                  <a:gd name="T87" fmla="*/ 37 h 55"/>
                  <a:gd name="T88" fmla="*/ 18 w 36"/>
                  <a:gd name="T89" fmla="*/ 36 h 55"/>
                  <a:gd name="T90" fmla="*/ 19 w 36"/>
                  <a:gd name="T91" fmla="*/ 36 h 55"/>
                  <a:gd name="T92" fmla="*/ 22 w 36"/>
                  <a:gd name="T93" fmla="*/ 39 h 55"/>
                  <a:gd name="T94" fmla="*/ 22 w 36"/>
                  <a:gd name="T95" fmla="*/ 40 h 55"/>
                  <a:gd name="T96" fmla="*/ 23 w 36"/>
                  <a:gd name="T97" fmla="*/ 41 h 55"/>
                  <a:gd name="T98" fmla="*/ 22 w 36"/>
                  <a:gd name="T99" fmla="*/ 42 h 55"/>
                  <a:gd name="T100" fmla="*/ 23 w 36"/>
                  <a:gd name="T101" fmla="*/ 44 h 55"/>
                  <a:gd name="T102" fmla="*/ 22 w 36"/>
                  <a:gd name="T103" fmla="*/ 50 h 55"/>
                  <a:gd name="T104" fmla="*/ 16 w 36"/>
                  <a:gd name="T105" fmla="*/ 53 h 55"/>
                  <a:gd name="T106" fmla="*/ 14 w 36"/>
                  <a:gd name="T107" fmla="*/ 55 h 55"/>
                  <a:gd name="T108" fmla="*/ 23 w 36"/>
                  <a:gd name="T109" fmla="*/ 55 h 55"/>
                  <a:gd name="T110" fmla="*/ 24 w 36"/>
                  <a:gd name="T111" fmla="*/ 54 h 55"/>
                  <a:gd name="T112" fmla="*/ 24 w 36"/>
                  <a:gd name="T113" fmla="*/ 52 h 55"/>
                  <a:gd name="T114" fmla="*/ 24 w 36"/>
                  <a:gd name="T115" fmla="*/ 49 h 55"/>
                  <a:gd name="T116" fmla="*/ 24 w 36"/>
                  <a:gd name="T117" fmla="*/ 49 h 55"/>
                  <a:gd name="T118" fmla="*/ 25 w 36"/>
                  <a:gd name="T119" fmla="*/ 44 h 55"/>
                  <a:gd name="T120" fmla="*/ 25 w 36"/>
                  <a:gd name="T121" fmla="*/ 4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" h="55">
                    <a:moveTo>
                      <a:pt x="25" y="42"/>
                    </a:moveTo>
                    <a:cubicBezTo>
                      <a:pt x="25" y="42"/>
                      <a:pt x="25" y="41"/>
                      <a:pt x="25" y="40"/>
                    </a:cubicBezTo>
                    <a:cubicBezTo>
                      <a:pt x="25" y="40"/>
                      <a:pt x="26" y="39"/>
                      <a:pt x="26" y="39"/>
                    </a:cubicBezTo>
                    <a:cubicBezTo>
                      <a:pt x="27" y="37"/>
                      <a:pt x="29" y="38"/>
                      <a:pt x="31" y="38"/>
                    </a:cubicBezTo>
                    <a:cubicBezTo>
                      <a:pt x="31" y="38"/>
                      <a:pt x="32" y="38"/>
                      <a:pt x="33" y="39"/>
                    </a:cubicBezTo>
                    <a:cubicBezTo>
                      <a:pt x="33" y="38"/>
                      <a:pt x="34" y="38"/>
                      <a:pt x="34" y="38"/>
                    </a:cubicBezTo>
                    <a:cubicBezTo>
                      <a:pt x="36" y="38"/>
                      <a:pt x="35" y="36"/>
                      <a:pt x="35" y="34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33"/>
                      <a:pt x="34" y="32"/>
                      <a:pt x="34" y="32"/>
                    </a:cubicBezTo>
                    <a:cubicBezTo>
                      <a:pt x="34" y="32"/>
                      <a:pt x="33" y="31"/>
                      <a:pt x="33" y="31"/>
                    </a:cubicBezTo>
                    <a:cubicBezTo>
                      <a:pt x="32" y="29"/>
                      <a:pt x="31" y="28"/>
                      <a:pt x="29" y="26"/>
                    </a:cubicBezTo>
                    <a:cubicBezTo>
                      <a:pt x="27" y="23"/>
                      <a:pt x="23" y="21"/>
                      <a:pt x="20" y="20"/>
                    </a:cubicBezTo>
                    <a:cubicBezTo>
                      <a:pt x="16" y="19"/>
                      <a:pt x="12" y="20"/>
                      <a:pt x="9" y="22"/>
                    </a:cubicBezTo>
                    <a:cubicBezTo>
                      <a:pt x="8" y="21"/>
                      <a:pt x="8" y="20"/>
                      <a:pt x="7" y="20"/>
                    </a:cubicBezTo>
                    <a:cubicBezTo>
                      <a:pt x="7" y="18"/>
                      <a:pt x="7" y="16"/>
                      <a:pt x="8" y="15"/>
                    </a:cubicBezTo>
                    <a:cubicBezTo>
                      <a:pt x="8" y="13"/>
                      <a:pt x="9" y="13"/>
                      <a:pt x="9" y="12"/>
                    </a:cubicBezTo>
                    <a:cubicBezTo>
                      <a:pt x="10" y="9"/>
                      <a:pt x="11" y="6"/>
                      <a:pt x="11" y="3"/>
                    </a:cubicBezTo>
                    <a:cubicBezTo>
                      <a:pt x="11" y="2"/>
                      <a:pt x="10" y="1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2"/>
                      <a:pt x="4" y="2"/>
                      <a:pt x="3" y="3"/>
                    </a:cubicBezTo>
                    <a:cubicBezTo>
                      <a:pt x="3" y="4"/>
                      <a:pt x="4" y="3"/>
                      <a:pt x="4" y="4"/>
                    </a:cubicBezTo>
                    <a:cubicBezTo>
                      <a:pt x="5" y="4"/>
                      <a:pt x="7" y="3"/>
                      <a:pt x="7" y="4"/>
                    </a:cubicBezTo>
                    <a:cubicBezTo>
                      <a:pt x="8" y="6"/>
                      <a:pt x="6" y="8"/>
                      <a:pt x="6" y="9"/>
                    </a:cubicBezTo>
                    <a:cubicBezTo>
                      <a:pt x="4" y="11"/>
                      <a:pt x="2" y="14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3" y="30"/>
                      <a:pt x="5" y="33"/>
                      <a:pt x="7" y="34"/>
                    </a:cubicBezTo>
                    <a:cubicBezTo>
                      <a:pt x="9" y="35"/>
                      <a:pt x="11" y="36"/>
                      <a:pt x="13" y="35"/>
                    </a:cubicBezTo>
                    <a:cubicBezTo>
                      <a:pt x="14" y="35"/>
                      <a:pt x="14" y="36"/>
                      <a:pt x="14" y="37"/>
                    </a:cubicBezTo>
                    <a:cubicBezTo>
                      <a:pt x="15" y="39"/>
                      <a:pt x="14" y="40"/>
                      <a:pt x="14" y="41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1" y="47"/>
                      <a:pt x="10" y="50"/>
                      <a:pt x="8" y="52"/>
                    </a:cubicBezTo>
                    <a:cubicBezTo>
                      <a:pt x="7" y="52"/>
                      <a:pt x="7" y="53"/>
                      <a:pt x="6" y="53"/>
                    </a:cubicBezTo>
                    <a:cubicBezTo>
                      <a:pt x="5" y="53"/>
                      <a:pt x="5" y="53"/>
                      <a:pt x="4" y="53"/>
                    </a:cubicBezTo>
                    <a:cubicBezTo>
                      <a:pt x="3" y="54"/>
                      <a:pt x="1" y="53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" y="55"/>
                      <a:pt x="6" y="55"/>
                      <a:pt x="9" y="55"/>
                    </a:cubicBezTo>
                    <a:cubicBezTo>
                      <a:pt x="10" y="55"/>
                      <a:pt x="10" y="54"/>
                      <a:pt x="10" y="54"/>
                    </a:cubicBezTo>
                    <a:cubicBezTo>
                      <a:pt x="9" y="53"/>
                      <a:pt x="10" y="53"/>
                      <a:pt x="10" y="52"/>
                    </a:cubicBezTo>
                    <a:cubicBezTo>
                      <a:pt x="11" y="51"/>
                      <a:pt x="11" y="50"/>
                      <a:pt x="12" y="49"/>
                    </a:cubicBezTo>
                    <a:cubicBezTo>
                      <a:pt x="13" y="47"/>
                      <a:pt x="14" y="45"/>
                      <a:pt x="15" y="4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0"/>
                      <a:pt x="17" y="39"/>
                      <a:pt x="18" y="38"/>
                    </a:cubicBezTo>
                    <a:cubicBezTo>
                      <a:pt x="18" y="38"/>
                      <a:pt x="18" y="38"/>
                      <a:pt x="19" y="37"/>
                    </a:cubicBezTo>
                    <a:cubicBezTo>
                      <a:pt x="19" y="37"/>
                      <a:pt x="18" y="36"/>
                      <a:pt x="18" y="36"/>
                    </a:cubicBezTo>
                    <a:cubicBezTo>
                      <a:pt x="18" y="36"/>
                      <a:pt x="19" y="36"/>
                      <a:pt x="19" y="36"/>
                    </a:cubicBezTo>
                    <a:cubicBezTo>
                      <a:pt x="20" y="37"/>
                      <a:pt x="22" y="38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6"/>
                      <a:pt x="22" y="48"/>
                      <a:pt x="22" y="50"/>
                    </a:cubicBezTo>
                    <a:cubicBezTo>
                      <a:pt x="21" y="53"/>
                      <a:pt x="18" y="53"/>
                      <a:pt x="16" y="53"/>
                    </a:cubicBezTo>
                    <a:cubicBezTo>
                      <a:pt x="16" y="54"/>
                      <a:pt x="14" y="54"/>
                      <a:pt x="14" y="55"/>
                    </a:cubicBezTo>
                    <a:cubicBezTo>
                      <a:pt x="17" y="55"/>
                      <a:pt x="20" y="55"/>
                      <a:pt x="23" y="55"/>
                    </a:cubicBezTo>
                    <a:cubicBezTo>
                      <a:pt x="24" y="55"/>
                      <a:pt x="24" y="54"/>
                      <a:pt x="24" y="54"/>
                    </a:cubicBezTo>
                    <a:cubicBezTo>
                      <a:pt x="24" y="53"/>
                      <a:pt x="25" y="53"/>
                      <a:pt x="24" y="52"/>
                    </a:cubicBezTo>
                    <a:cubicBezTo>
                      <a:pt x="24" y="51"/>
                      <a:pt x="24" y="50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5" y="47"/>
                      <a:pt x="25" y="46"/>
                      <a:pt x="25" y="44"/>
                    </a:cubicBezTo>
                    <a:cubicBezTo>
                      <a:pt x="25" y="42"/>
                      <a:pt x="25" y="42"/>
                      <a:pt x="25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0" name="Freeform 61"/>
              <p:cNvSpPr>
                <a:spLocks/>
              </p:cNvSpPr>
              <p:nvPr/>
            </p:nvSpPr>
            <p:spPr bwMode="auto">
              <a:xfrm>
                <a:off x="2277269" y="3022551"/>
                <a:ext cx="68263" cy="68263"/>
              </a:xfrm>
              <a:custGeom>
                <a:avLst/>
                <a:gdLst>
                  <a:gd name="T0" fmla="*/ 6 w 6"/>
                  <a:gd name="T1" fmla="*/ 1 h 6"/>
                  <a:gd name="T2" fmla="*/ 0 w 6"/>
                  <a:gd name="T3" fmla="*/ 6 h 6"/>
                  <a:gd name="T4" fmla="*/ 0 w 6"/>
                  <a:gd name="T5" fmla="*/ 6 h 6"/>
                  <a:gd name="T6" fmla="*/ 5 w 6"/>
                  <a:gd name="T7" fmla="*/ 1 h 6"/>
                  <a:gd name="T8" fmla="*/ 6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cubicBezTo>
                      <a:pt x="4" y="3"/>
                      <a:pt x="3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2" y="1"/>
                      <a:pt x="5" y="1"/>
                    </a:cubicBezTo>
                    <a:cubicBezTo>
                      <a:pt x="5" y="1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1" name="Freeform 62"/>
              <p:cNvSpPr>
                <a:spLocks/>
              </p:cNvSpPr>
              <p:nvPr/>
            </p:nvSpPr>
            <p:spPr bwMode="auto">
              <a:xfrm>
                <a:off x="902494" y="3044776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2" name="Freeform 63"/>
              <p:cNvSpPr>
                <a:spLocks/>
              </p:cNvSpPr>
              <p:nvPr/>
            </p:nvSpPr>
            <p:spPr bwMode="auto">
              <a:xfrm>
                <a:off x="1004094" y="3044776"/>
                <a:ext cx="66675" cy="33338"/>
              </a:xfrm>
              <a:custGeom>
                <a:avLst/>
                <a:gdLst>
                  <a:gd name="T0" fmla="*/ 6 w 6"/>
                  <a:gd name="T1" fmla="*/ 2 h 3"/>
                  <a:gd name="T2" fmla="*/ 5 w 6"/>
                  <a:gd name="T3" fmla="*/ 2 h 3"/>
                  <a:gd name="T4" fmla="*/ 0 w 6"/>
                  <a:gd name="T5" fmla="*/ 1 h 3"/>
                  <a:gd name="T6" fmla="*/ 0 w 6"/>
                  <a:gd name="T7" fmla="*/ 0 h 3"/>
                  <a:gd name="T8" fmla="*/ 6 w 6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cubicBezTo>
                      <a:pt x="6" y="2"/>
                      <a:pt x="5" y="2"/>
                      <a:pt x="5" y="2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2" y="1"/>
                      <a:pt x="4" y="0"/>
                      <a:pt x="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3" name="Freeform 64"/>
              <p:cNvSpPr>
                <a:spLocks/>
              </p:cNvSpPr>
              <p:nvPr/>
            </p:nvSpPr>
            <p:spPr bwMode="auto">
              <a:xfrm>
                <a:off x="924719" y="3055888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4" name="Freeform 65"/>
              <p:cNvSpPr>
                <a:spLocks/>
              </p:cNvSpPr>
              <p:nvPr/>
            </p:nvSpPr>
            <p:spPr bwMode="auto">
              <a:xfrm>
                <a:off x="1421606" y="3055888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5" name="Freeform 66"/>
              <p:cNvSpPr>
                <a:spLocks/>
              </p:cNvSpPr>
              <p:nvPr/>
            </p:nvSpPr>
            <p:spPr bwMode="auto">
              <a:xfrm>
                <a:off x="2345531" y="3055888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6" name="Freeform 67"/>
              <p:cNvSpPr>
                <a:spLocks/>
              </p:cNvSpPr>
              <p:nvPr/>
            </p:nvSpPr>
            <p:spPr bwMode="auto">
              <a:xfrm>
                <a:off x="2378869" y="3055888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7" name="Freeform 68"/>
              <p:cNvSpPr>
                <a:spLocks/>
              </p:cNvSpPr>
              <p:nvPr/>
            </p:nvSpPr>
            <p:spPr bwMode="auto">
              <a:xfrm>
                <a:off x="880269" y="3067001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8" name="Freeform 69"/>
              <p:cNvSpPr>
                <a:spLocks/>
              </p:cNvSpPr>
              <p:nvPr/>
            </p:nvSpPr>
            <p:spPr bwMode="auto">
              <a:xfrm>
                <a:off x="1974056" y="3067001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9" name="Freeform 70"/>
              <p:cNvSpPr>
                <a:spLocks/>
              </p:cNvSpPr>
              <p:nvPr/>
            </p:nvSpPr>
            <p:spPr bwMode="auto">
              <a:xfrm>
                <a:off x="970756" y="3067001"/>
                <a:ext cx="11113" cy="23813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0" name="Freeform 71"/>
              <p:cNvSpPr>
                <a:spLocks/>
              </p:cNvSpPr>
              <p:nvPr/>
            </p:nvSpPr>
            <p:spPr bwMode="auto">
              <a:xfrm>
                <a:off x="913606" y="3078113"/>
                <a:ext cx="22225" cy="23813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1" name="Freeform 72"/>
              <p:cNvSpPr>
                <a:spLocks/>
              </p:cNvSpPr>
              <p:nvPr/>
            </p:nvSpPr>
            <p:spPr bwMode="auto">
              <a:xfrm>
                <a:off x="2007394" y="3078113"/>
                <a:ext cx="22225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2" name="Freeform 73"/>
              <p:cNvSpPr>
                <a:spLocks/>
              </p:cNvSpPr>
              <p:nvPr/>
            </p:nvSpPr>
            <p:spPr bwMode="auto">
              <a:xfrm>
                <a:off x="935831" y="3078113"/>
                <a:ext cx="22225" cy="1270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1 w 2"/>
                  <a:gd name="T5" fmla="*/ 1 h 1"/>
                  <a:gd name="T6" fmla="*/ 0 w 2"/>
                  <a:gd name="T7" fmla="*/ 1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3" name="Freeform 74"/>
              <p:cNvSpPr>
                <a:spLocks/>
              </p:cNvSpPr>
              <p:nvPr/>
            </p:nvSpPr>
            <p:spPr bwMode="auto">
              <a:xfrm>
                <a:off x="2312194" y="307811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4" name="Freeform 75"/>
              <p:cNvSpPr>
                <a:spLocks/>
              </p:cNvSpPr>
              <p:nvPr/>
            </p:nvSpPr>
            <p:spPr bwMode="auto">
              <a:xfrm>
                <a:off x="2356644" y="307811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5" name="Freeform 76"/>
              <p:cNvSpPr>
                <a:spLocks/>
              </p:cNvSpPr>
              <p:nvPr/>
            </p:nvSpPr>
            <p:spPr bwMode="auto">
              <a:xfrm>
                <a:off x="2108994" y="3090813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6" name="Freeform 77"/>
              <p:cNvSpPr>
                <a:spLocks/>
              </p:cNvSpPr>
              <p:nvPr/>
            </p:nvSpPr>
            <p:spPr bwMode="auto">
              <a:xfrm>
                <a:off x="1961356" y="3090813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7" name="Freeform 78"/>
              <p:cNvSpPr>
                <a:spLocks/>
              </p:cNvSpPr>
              <p:nvPr/>
            </p:nvSpPr>
            <p:spPr bwMode="auto">
              <a:xfrm>
                <a:off x="1996281" y="3101926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8" name="Freeform 79"/>
              <p:cNvSpPr>
                <a:spLocks/>
              </p:cNvSpPr>
              <p:nvPr/>
            </p:nvSpPr>
            <p:spPr bwMode="auto">
              <a:xfrm>
                <a:off x="1105694" y="3101926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1 w 2"/>
                  <a:gd name="T5" fmla="*/ 1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9" name="Freeform 80"/>
              <p:cNvSpPr>
                <a:spLocks/>
              </p:cNvSpPr>
              <p:nvPr/>
            </p:nvSpPr>
            <p:spPr bwMode="auto">
              <a:xfrm>
                <a:off x="2164556" y="3101926"/>
                <a:ext cx="22225" cy="11113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0" name="Freeform 81"/>
              <p:cNvSpPr>
                <a:spLocks/>
              </p:cNvSpPr>
              <p:nvPr/>
            </p:nvSpPr>
            <p:spPr bwMode="auto">
              <a:xfrm>
                <a:off x="2131219" y="3101926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1" name="Freeform 82"/>
              <p:cNvSpPr>
                <a:spLocks/>
              </p:cNvSpPr>
              <p:nvPr/>
            </p:nvSpPr>
            <p:spPr bwMode="auto">
              <a:xfrm>
                <a:off x="2312194" y="3090813"/>
                <a:ext cx="77788" cy="44450"/>
              </a:xfrm>
              <a:custGeom>
                <a:avLst/>
                <a:gdLst>
                  <a:gd name="T0" fmla="*/ 7 w 7"/>
                  <a:gd name="T1" fmla="*/ 2 h 4"/>
                  <a:gd name="T2" fmla="*/ 6 w 7"/>
                  <a:gd name="T3" fmla="*/ 3 h 4"/>
                  <a:gd name="T4" fmla="*/ 0 w 7"/>
                  <a:gd name="T5" fmla="*/ 2 h 4"/>
                  <a:gd name="T6" fmla="*/ 1 w 7"/>
                  <a:gd name="T7" fmla="*/ 1 h 4"/>
                  <a:gd name="T8" fmla="*/ 7 w 7"/>
                  <a:gd name="T9" fmla="*/ 2 h 4"/>
                  <a:gd name="T10" fmla="*/ 7 w 7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cubicBezTo>
                      <a:pt x="7" y="3"/>
                      <a:pt x="6" y="2"/>
                      <a:pt x="6" y="3"/>
                    </a:cubicBezTo>
                    <a:cubicBezTo>
                      <a:pt x="4" y="4"/>
                      <a:pt x="1" y="3"/>
                      <a:pt x="0" y="2"/>
                    </a:cubicBezTo>
                    <a:cubicBezTo>
                      <a:pt x="0" y="1"/>
                      <a:pt x="0" y="2"/>
                      <a:pt x="1" y="1"/>
                    </a:cubicBezTo>
                    <a:cubicBezTo>
                      <a:pt x="3" y="0"/>
                      <a:pt x="5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2" name="Freeform 83"/>
              <p:cNvSpPr>
                <a:spLocks/>
              </p:cNvSpPr>
              <p:nvPr/>
            </p:nvSpPr>
            <p:spPr bwMode="auto">
              <a:xfrm>
                <a:off x="891381" y="3101926"/>
                <a:ext cx="66675" cy="2222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1 h 2"/>
                  <a:gd name="T4" fmla="*/ 0 w 6"/>
                  <a:gd name="T5" fmla="*/ 2 h 2"/>
                  <a:gd name="T6" fmla="*/ 0 w 6"/>
                  <a:gd name="T7" fmla="*/ 2 h 2"/>
                  <a:gd name="T8" fmla="*/ 6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3" name="Freeform 84"/>
              <p:cNvSpPr>
                <a:spLocks/>
              </p:cNvSpPr>
              <p:nvPr/>
            </p:nvSpPr>
            <p:spPr bwMode="auto">
              <a:xfrm>
                <a:off x="2210594" y="31019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4" name="Freeform 85"/>
              <p:cNvSpPr>
                <a:spLocks/>
              </p:cNvSpPr>
              <p:nvPr/>
            </p:nvSpPr>
            <p:spPr bwMode="auto">
              <a:xfrm>
                <a:off x="1037431" y="31019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5" name="Freeform 86"/>
              <p:cNvSpPr>
                <a:spLocks/>
              </p:cNvSpPr>
              <p:nvPr/>
            </p:nvSpPr>
            <p:spPr bwMode="auto">
              <a:xfrm>
                <a:off x="992981" y="31019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6" name="Freeform 87"/>
              <p:cNvSpPr>
                <a:spLocks/>
              </p:cNvSpPr>
              <p:nvPr/>
            </p:nvSpPr>
            <p:spPr bwMode="auto">
              <a:xfrm>
                <a:off x="2255044" y="3124151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7" name="Freeform 88"/>
              <p:cNvSpPr>
                <a:spLocks/>
              </p:cNvSpPr>
              <p:nvPr/>
            </p:nvSpPr>
            <p:spPr bwMode="auto">
              <a:xfrm>
                <a:off x="924719" y="3124151"/>
                <a:ext cx="57150" cy="46038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1 h 4"/>
                  <a:gd name="T4" fmla="*/ 4 w 5"/>
                  <a:gd name="T5" fmla="*/ 3 h 4"/>
                  <a:gd name="T6" fmla="*/ 0 w 5"/>
                  <a:gd name="T7" fmla="*/ 4 h 4"/>
                  <a:gd name="T8" fmla="*/ 0 w 5"/>
                  <a:gd name="T9" fmla="*/ 4 h 4"/>
                  <a:gd name="T10" fmla="*/ 5 w 5"/>
                  <a:gd name="T11" fmla="*/ 0 h 4"/>
                  <a:gd name="T12" fmla="*/ 5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5" y="0"/>
                      <a:pt x="5" y="0"/>
                      <a:pt x="5" y="1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8" name="Freeform 89"/>
              <p:cNvSpPr>
                <a:spLocks/>
              </p:cNvSpPr>
              <p:nvPr/>
            </p:nvSpPr>
            <p:spPr bwMode="auto">
              <a:xfrm>
                <a:off x="2221706" y="31241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9" name="Freeform 90"/>
              <p:cNvSpPr>
                <a:spLocks/>
              </p:cNvSpPr>
              <p:nvPr/>
            </p:nvSpPr>
            <p:spPr bwMode="auto">
              <a:xfrm>
                <a:off x="1015206" y="31241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2 w 2"/>
                  <a:gd name="T5" fmla="*/ 2 h 2"/>
                  <a:gd name="T6" fmla="*/ 1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0" name="Freeform 91"/>
              <p:cNvSpPr>
                <a:spLocks/>
              </p:cNvSpPr>
              <p:nvPr/>
            </p:nvSpPr>
            <p:spPr bwMode="auto">
              <a:xfrm>
                <a:off x="2299494" y="3124151"/>
                <a:ext cx="68263" cy="46038"/>
              </a:xfrm>
              <a:custGeom>
                <a:avLst/>
                <a:gdLst>
                  <a:gd name="T0" fmla="*/ 4 w 6"/>
                  <a:gd name="T1" fmla="*/ 2 h 4"/>
                  <a:gd name="T2" fmla="*/ 5 w 6"/>
                  <a:gd name="T3" fmla="*/ 1 h 4"/>
                  <a:gd name="T4" fmla="*/ 6 w 6"/>
                  <a:gd name="T5" fmla="*/ 2 h 4"/>
                  <a:gd name="T6" fmla="*/ 5 w 6"/>
                  <a:gd name="T7" fmla="*/ 3 h 4"/>
                  <a:gd name="T8" fmla="*/ 4 w 6"/>
                  <a:gd name="T9" fmla="*/ 3 h 4"/>
                  <a:gd name="T10" fmla="*/ 5 w 6"/>
                  <a:gd name="T11" fmla="*/ 4 h 4"/>
                  <a:gd name="T12" fmla="*/ 4 w 6"/>
                  <a:gd name="T13" fmla="*/ 4 h 4"/>
                  <a:gd name="T14" fmla="*/ 1 w 6"/>
                  <a:gd name="T15" fmla="*/ 1 h 4"/>
                  <a:gd name="T16" fmla="*/ 0 w 6"/>
                  <a:gd name="T17" fmla="*/ 0 h 4"/>
                  <a:gd name="T18" fmla="*/ 4 w 6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4" y="2"/>
                    </a:moveTo>
                    <a:cubicBezTo>
                      <a:pt x="4" y="2"/>
                      <a:pt x="4" y="2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4"/>
                      <a:pt x="2" y="3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2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1" name="Freeform 92"/>
              <p:cNvSpPr>
                <a:spLocks/>
              </p:cNvSpPr>
              <p:nvPr/>
            </p:nvSpPr>
            <p:spPr bwMode="auto">
              <a:xfrm>
                <a:off x="2367756" y="31241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2" name="Freeform 93"/>
              <p:cNvSpPr>
                <a:spLocks/>
              </p:cNvSpPr>
              <p:nvPr/>
            </p:nvSpPr>
            <p:spPr bwMode="auto">
              <a:xfrm>
                <a:off x="2153444" y="3124151"/>
                <a:ext cx="57150" cy="57150"/>
              </a:xfrm>
              <a:custGeom>
                <a:avLst/>
                <a:gdLst>
                  <a:gd name="T0" fmla="*/ 4 w 5"/>
                  <a:gd name="T1" fmla="*/ 3 h 5"/>
                  <a:gd name="T2" fmla="*/ 5 w 5"/>
                  <a:gd name="T3" fmla="*/ 5 h 5"/>
                  <a:gd name="T4" fmla="*/ 5 w 5"/>
                  <a:gd name="T5" fmla="*/ 5 h 5"/>
                  <a:gd name="T6" fmla="*/ 1 w 5"/>
                  <a:gd name="T7" fmla="*/ 1 h 5"/>
                  <a:gd name="T8" fmla="*/ 0 w 5"/>
                  <a:gd name="T9" fmla="*/ 1 h 5"/>
                  <a:gd name="T10" fmla="*/ 3 w 5"/>
                  <a:gd name="T11" fmla="*/ 2 h 5"/>
                  <a:gd name="T12" fmla="*/ 4 w 5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4"/>
                      <a:pt x="1" y="3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3" y="1"/>
                      <a:pt x="3" y="2"/>
                    </a:cubicBezTo>
                    <a:cubicBezTo>
                      <a:pt x="4" y="2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3" name="Freeform 94"/>
              <p:cNvSpPr>
                <a:spLocks/>
              </p:cNvSpPr>
              <p:nvPr/>
            </p:nvSpPr>
            <p:spPr bwMode="auto">
              <a:xfrm>
                <a:off x="992981" y="3135263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4" name="Freeform 95"/>
              <p:cNvSpPr>
                <a:spLocks/>
              </p:cNvSpPr>
              <p:nvPr/>
            </p:nvSpPr>
            <p:spPr bwMode="auto">
              <a:xfrm>
                <a:off x="2243931" y="3146376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5" name="Freeform 96"/>
              <p:cNvSpPr>
                <a:spLocks/>
              </p:cNvSpPr>
              <p:nvPr/>
            </p:nvSpPr>
            <p:spPr bwMode="auto">
              <a:xfrm>
                <a:off x="2378869" y="3157488"/>
                <a:ext cx="22225" cy="1270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6" name="Freeform 97"/>
              <p:cNvSpPr>
                <a:spLocks/>
              </p:cNvSpPr>
              <p:nvPr/>
            </p:nvSpPr>
            <p:spPr bwMode="auto">
              <a:xfrm>
                <a:off x="1961356" y="3225751"/>
                <a:ext cx="79375" cy="23813"/>
              </a:xfrm>
              <a:custGeom>
                <a:avLst/>
                <a:gdLst>
                  <a:gd name="T0" fmla="*/ 7 w 7"/>
                  <a:gd name="T1" fmla="*/ 1 h 2"/>
                  <a:gd name="T2" fmla="*/ 5 w 7"/>
                  <a:gd name="T3" fmla="*/ 1 h 2"/>
                  <a:gd name="T4" fmla="*/ 0 w 7"/>
                  <a:gd name="T5" fmla="*/ 2 h 2"/>
                  <a:gd name="T6" fmla="*/ 0 w 7"/>
                  <a:gd name="T7" fmla="*/ 2 h 2"/>
                  <a:gd name="T8" fmla="*/ 7 w 7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7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4" y="0"/>
                      <a:pt x="7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7" name="Freeform 98"/>
              <p:cNvSpPr>
                <a:spLocks/>
              </p:cNvSpPr>
              <p:nvPr/>
            </p:nvSpPr>
            <p:spPr bwMode="auto">
              <a:xfrm>
                <a:off x="1251744" y="3249563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8" name="Freeform 99"/>
              <p:cNvSpPr>
                <a:spLocks/>
              </p:cNvSpPr>
              <p:nvPr/>
            </p:nvSpPr>
            <p:spPr bwMode="auto">
              <a:xfrm>
                <a:off x="2007394" y="32495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9" name="Freeform 100"/>
              <p:cNvSpPr>
                <a:spLocks/>
              </p:cNvSpPr>
              <p:nvPr/>
            </p:nvSpPr>
            <p:spPr bwMode="auto">
              <a:xfrm>
                <a:off x="2051844" y="3260676"/>
                <a:ext cx="79375" cy="22225"/>
              </a:xfrm>
              <a:custGeom>
                <a:avLst/>
                <a:gdLst>
                  <a:gd name="T0" fmla="*/ 7 w 7"/>
                  <a:gd name="T1" fmla="*/ 0 h 2"/>
                  <a:gd name="T2" fmla="*/ 3 w 7"/>
                  <a:gd name="T3" fmla="*/ 2 h 2"/>
                  <a:gd name="T4" fmla="*/ 1 w 7"/>
                  <a:gd name="T5" fmla="*/ 2 h 2"/>
                  <a:gd name="T6" fmla="*/ 0 w 7"/>
                  <a:gd name="T7" fmla="*/ 2 h 2"/>
                  <a:gd name="T8" fmla="*/ 7 w 7"/>
                  <a:gd name="T9" fmla="*/ 0 h 2"/>
                  <a:gd name="T10" fmla="*/ 7 w 7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cubicBezTo>
                      <a:pt x="6" y="1"/>
                      <a:pt x="5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0" name="Freeform 101"/>
              <p:cNvSpPr>
                <a:spLocks/>
              </p:cNvSpPr>
              <p:nvPr/>
            </p:nvSpPr>
            <p:spPr bwMode="auto">
              <a:xfrm>
                <a:off x="1116806" y="3271788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1" name="Freeform 102"/>
              <p:cNvSpPr>
                <a:spLocks/>
              </p:cNvSpPr>
              <p:nvPr/>
            </p:nvSpPr>
            <p:spPr bwMode="auto">
              <a:xfrm>
                <a:off x="1139031" y="32717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2" name="Freeform 103"/>
              <p:cNvSpPr>
                <a:spLocks/>
              </p:cNvSpPr>
              <p:nvPr/>
            </p:nvSpPr>
            <p:spPr bwMode="auto">
              <a:xfrm>
                <a:off x="902494" y="3282901"/>
                <a:ext cx="55563" cy="57150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4 h 5"/>
                  <a:gd name="T4" fmla="*/ 0 w 5"/>
                  <a:gd name="T5" fmla="*/ 0 h 5"/>
                  <a:gd name="T6" fmla="*/ 1 w 5"/>
                  <a:gd name="T7" fmla="*/ 0 h 5"/>
                  <a:gd name="T8" fmla="*/ 2 w 5"/>
                  <a:gd name="T9" fmla="*/ 1 h 5"/>
                  <a:gd name="T10" fmla="*/ 5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5" y="5"/>
                      <a:pt x="4" y="4"/>
                      <a:pt x="3" y="4"/>
                    </a:cubicBezTo>
                    <a:cubicBezTo>
                      <a:pt x="2" y="3"/>
                      <a:pt x="2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4" y="2"/>
                      <a:pt x="4" y="3"/>
                      <a:pt x="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3" name="Freeform 104"/>
              <p:cNvSpPr>
                <a:spLocks noEditPoints="1"/>
              </p:cNvSpPr>
              <p:nvPr/>
            </p:nvSpPr>
            <p:spPr bwMode="auto">
              <a:xfrm>
                <a:off x="789781" y="2908251"/>
                <a:ext cx="1690688" cy="590550"/>
              </a:xfrm>
              <a:custGeom>
                <a:avLst/>
                <a:gdLst>
                  <a:gd name="T0" fmla="*/ 145 w 150"/>
                  <a:gd name="T1" fmla="*/ 21 h 52"/>
                  <a:gd name="T2" fmla="*/ 100 w 150"/>
                  <a:gd name="T3" fmla="*/ 25 h 52"/>
                  <a:gd name="T4" fmla="*/ 80 w 150"/>
                  <a:gd name="T5" fmla="*/ 29 h 52"/>
                  <a:gd name="T6" fmla="*/ 90 w 150"/>
                  <a:gd name="T7" fmla="*/ 20 h 52"/>
                  <a:gd name="T8" fmla="*/ 105 w 150"/>
                  <a:gd name="T9" fmla="*/ 13 h 52"/>
                  <a:gd name="T10" fmla="*/ 119 w 150"/>
                  <a:gd name="T11" fmla="*/ 14 h 52"/>
                  <a:gd name="T12" fmla="*/ 133 w 150"/>
                  <a:gd name="T13" fmla="*/ 18 h 52"/>
                  <a:gd name="T14" fmla="*/ 130 w 150"/>
                  <a:gd name="T15" fmla="*/ 12 h 52"/>
                  <a:gd name="T16" fmla="*/ 108 w 150"/>
                  <a:gd name="T17" fmla="*/ 12 h 52"/>
                  <a:gd name="T18" fmla="*/ 127 w 150"/>
                  <a:gd name="T19" fmla="*/ 1 h 52"/>
                  <a:gd name="T20" fmla="*/ 100 w 150"/>
                  <a:gd name="T21" fmla="*/ 13 h 52"/>
                  <a:gd name="T22" fmla="*/ 82 w 150"/>
                  <a:gd name="T23" fmla="*/ 22 h 52"/>
                  <a:gd name="T24" fmla="*/ 80 w 150"/>
                  <a:gd name="T25" fmla="*/ 22 h 52"/>
                  <a:gd name="T26" fmla="*/ 73 w 150"/>
                  <a:gd name="T27" fmla="*/ 29 h 52"/>
                  <a:gd name="T28" fmla="*/ 75 w 150"/>
                  <a:gd name="T29" fmla="*/ 32 h 52"/>
                  <a:gd name="T30" fmla="*/ 67 w 150"/>
                  <a:gd name="T31" fmla="*/ 17 h 52"/>
                  <a:gd name="T32" fmla="*/ 55 w 150"/>
                  <a:gd name="T33" fmla="*/ 16 h 52"/>
                  <a:gd name="T34" fmla="*/ 63 w 150"/>
                  <a:gd name="T35" fmla="*/ 26 h 52"/>
                  <a:gd name="T36" fmla="*/ 5 w 150"/>
                  <a:gd name="T37" fmla="*/ 21 h 52"/>
                  <a:gd name="T38" fmla="*/ 1 w 150"/>
                  <a:gd name="T39" fmla="*/ 19 h 52"/>
                  <a:gd name="T40" fmla="*/ 68 w 150"/>
                  <a:gd name="T41" fmla="*/ 31 h 52"/>
                  <a:gd name="T42" fmla="*/ 46 w 150"/>
                  <a:gd name="T43" fmla="*/ 30 h 52"/>
                  <a:gd name="T44" fmla="*/ 36 w 150"/>
                  <a:gd name="T45" fmla="*/ 33 h 52"/>
                  <a:gd name="T46" fmla="*/ 21 w 150"/>
                  <a:gd name="T47" fmla="*/ 32 h 52"/>
                  <a:gd name="T48" fmla="*/ 17 w 150"/>
                  <a:gd name="T49" fmla="*/ 39 h 52"/>
                  <a:gd name="T50" fmla="*/ 7 w 150"/>
                  <a:gd name="T51" fmla="*/ 43 h 52"/>
                  <a:gd name="T52" fmla="*/ 19 w 150"/>
                  <a:gd name="T53" fmla="*/ 41 h 52"/>
                  <a:gd name="T54" fmla="*/ 28 w 150"/>
                  <a:gd name="T55" fmla="*/ 40 h 52"/>
                  <a:gd name="T56" fmla="*/ 35 w 150"/>
                  <a:gd name="T57" fmla="*/ 37 h 52"/>
                  <a:gd name="T58" fmla="*/ 43 w 150"/>
                  <a:gd name="T59" fmla="*/ 33 h 52"/>
                  <a:gd name="T60" fmla="*/ 56 w 150"/>
                  <a:gd name="T61" fmla="*/ 29 h 52"/>
                  <a:gd name="T62" fmla="*/ 53 w 150"/>
                  <a:gd name="T63" fmla="*/ 42 h 52"/>
                  <a:gd name="T64" fmla="*/ 54 w 150"/>
                  <a:gd name="T65" fmla="*/ 41 h 52"/>
                  <a:gd name="T66" fmla="*/ 58 w 150"/>
                  <a:gd name="T67" fmla="*/ 30 h 52"/>
                  <a:gd name="T68" fmla="*/ 60 w 150"/>
                  <a:gd name="T69" fmla="*/ 30 h 52"/>
                  <a:gd name="T70" fmla="*/ 64 w 150"/>
                  <a:gd name="T71" fmla="*/ 33 h 52"/>
                  <a:gd name="T72" fmla="*/ 63 w 150"/>
                  <a:gd name="T73" fmla="*/ 38 h 52"/>
                  <a:gd name="T74" fmla="*/ 76 w 150"/>
                  <a:gd name="T75" fmla="*/ 41 h 52"/>
                  <a:gd name="T76" fmla="*/ 89 w 150"/>
                  <a:gd name="T77" fmla="*/ 32 h 52"/>
                  <a:gd name="T78" fmla="*/ 91 w 150"/>
                  <a:gd name="T79" fmla="*/ 35 h 52"/>
                  <a:gd name="T80" fmla="*/ 92 w 150"/>
                  <a:gd name="T81" fmla="*/ 32 h 52"/>
                  <a:gd name="T82" fmla="*/ 95 w 150"/>
                  <a:gd name="T83" fmla="*/ 32 h 52"/>
                  <a:gd name="T84" fmla="*/ 97 w 150"/>
                  <a:gd name="T85" fmla="*/ 42 h 52"/>
                  <a:gd name="T86" fmla="*/ 99 w 150"/>
                  <a:gd name="T87" fmla="*/ 42 h 52"/>
                  <a:gd name="T88" fmla="*/ 110 w 150"/>
                  <a:gd name="T89" fmla="*/ 40 h 52"/>
                  <a:gd name="T90" fmla="*/ 117 w 150"/>
                  <a:gd name="T91" fmla="*/ 43 h 52"/>
                  <a:gd name="T92" fmla="*/ 118 w 150"/>
                  <a:gd name="T93" fmla="*/ 40 h 52"/>
                  <a:gd name="T94" fmla="*/ 116 w 150"/>
                  <a:gd name="T95" fmla="*/ 37 h 52"/>
                  <a:gd name="T96" fmla="*/ 133 w 150"/>
                  <a:gd name="T97" fmla="*/ 41 h 52"/>
                  <a:gd name="T98" fmla="*/ 121 w 150"/>
                  <a:gd name="T99" fmla="*/ 37 h 52"/>
                  <a:gd name="T100" fmla="*/ 103 w 150"/>
                  <a:gd name="T101" fmla="*/ 31 h 52"/>
                  <a:gd name="T102" fmla="*/ 144 w 150"/>
                  <a:gd name="T103" fmla="*/ 26 h 52"/>
                  <a:gd name="T104" fmla="*/ 75 w 150"/>
                  <a:gd name="T105" fmla="*/ 3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0" h="52">
                    <a:moveTo>
                      <a:pt x="150" y="20"/>
                    </a:moveTo>
                    <a:cubicBezTo>
                      <a:pt x="149" y="18"/>
                      <a:pt x="148" y="18"/>
                      <a:pt x="146" y="18"/>
                    </a:cubicBezTo>
                    <a:cubicBezTo>
                      <a:pt x="145" y="18"/>
                      <a:pt x="144" y="19"/>
                      <a:pt x="144" y="20"/>
                    </a:cubicBezTo>
                    <a:cubicBezTo>
                      <a:pt x="144" y="21"/>
                      <a:pt x="144" y="21"/>
                      <a:pt x="145" y="22"/>
                    </a:cubicBezTo>
                    <a:cubicBezTo>
                      <a:pt x="145" y="22"/>
                      <a:pt x="145" y="22"/>
                      <a:pt x="146" y="22"/>
                    </a:cubicBezTo>
                    <a:cubicBezTo>
                      <a:pt x="146" y="21"/>
                      <a:pt x="145" y="21"/>
                      <a:pt x="145" y="21"/>
                    </a:cubicBezTo>
                    <a:cubicBezTo>
                      <a:pt x="145" y="20"/>
                      <a:pt x="145" y="20"/>
                      <a:pt x="146" y="19"/>
                    </a:cubicBezTo>
                    <a:cubicBezTo>
                      <a:pt x="146" y="19"/>
                      <a:pt x="147" y="19"/>
                      <a:pt x="147" y="19"/>
                    </a:cubicBezTo>
                    <a:cubicBezTo>
                      <a:pt x="148" y="19"/>
                      <a:pt x="149" y="20"/>
                      <a:pt x="149" y="20"/>
                    </a:cubicBezTo>
                    <a:cubicBezTo>
                      <a:pt x="149" y="21"/>
                      <a:pt x="149" y="22"/>
                      <a:pt x="149" y="23"/>
                    </a:cubicBezTo>
                    <a:cubicBezTo>
                      <a:pt x="148" y="24"/>
                      <a:pt x="147" y="25"/>
                      <a:pt x="146" y="25"/>
                    </a:cubicBezTo>
                    <a:cubicBezTo>
                      <a:pt x="142" y="26"/>
                      <a:pt x="100" y="25"/>
                      <a:pt x="100" y="25"/>
                    </a:cubicBezTo>
                    <a:cubicBezTo>
                      <a:pt x="95" y="26"/>
                      <a:pt x="89" y="25"/>
                      <a:pt x="85" y="27"/>
                    </a:cubicBezTo>
                    <a:cubicBezTo>
                      <a:pt x="83" y="28"/>
                      <a:pt x="82" y="30"/>
                      <a:pt x="82" y="32"/>
                    </a:cubicBezTo>
                    <a:cubicBezTo>
                      <a:pt x="80" y="33"/>
                      <a:pt x="79" y="35"/>
                      <a:pt x="78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35"/>
                      <a:pt x="79" y="34"/>
                      <a:pt x="79" y="32"/>
                    </a:cubicBezTo>
                    <a:cubicBezTo>
                      <a:pt x="80" y="32"/>
                      <a:pt x="80" y="30"/>
                      <a:pt x="80" y="29"/>
                    </a:cubicBezTo>
                    <a:cubicBezTo>
                      <a:pt x="82" y="26"/>
                      <a:pt x="84" y="23"/>
                      <a:pt x="86" y="21"/>
                    </a:cubicBezTo>
                    <a:cubicBezTo>
                      <a:pt x="87" y="20"/>
                      <a:pt x="89" y="20"/>
                      <a:pt x="91" y="20"/>
                    </a:cubicBezTo>
                    <a:cubicBezTo>
                      <a:pt x="93" y="21"/>
                      <a:pt x="95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7" y="20"/>
                      <a:pt x="96" y="20"/>
                      <a:pt x="95" y="19"/>
                    </a:cubicBezTo>
                    <a:cubicBezTo>
                      <a:pt x="93" y="19"/>
                      <a:pt x="92" y="20"/>
                      <a:pt x="90" y="20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1" y="18"/>
                      <a:pt x="93" y="17"/>
                      <a:pt x="95" y="16"/>
                    </a:cubicBezTo>
                    <a:cubicBezTo>
                      <a:pt x="97" y="15"/>
                      <a:pt x="99" y="15"/>
                      <a:pt x="100" y="14"/>
                    </a:cubicBezTo>
                    <a:cubicBezTo>
                      <a:pt x="101" y="14"/>
                      <a:pt x="102" y="14"/>
                      <a:pt x="102" y="14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4"/>
                      <a:pt x="105" y="13"/>
                    </a:cubicBezTo>
                    <a:cubicBezTo>
                      <a:pt x="107" y="13"/>
                      <a:pt x="110" y="13"/>
                      <a:pt x="112" y="13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5" y="14"/>
                      <a:pt x="115" y="14"/>
                      <a:pt x="115" y="14"/>
                    </a:cubicBezTo>
                    <a:cubicBezTo>
                      <a:pt x="116" y="14"/>
                      <a:pt x="116" y="15"/>
                      <a:pt x="117" y="15"/>
                    </a:cubicBezTo>
                    <a:cubicBezTo>
                      <a:pt x="117" y="15"/>
                      <a:pt x="116" y="14"/>
                      <a:pt x="116" y="14"/>
                    </a:cubicBezTo>
                    <a:cubicBezTo>
                      <a:pt x="117" y="14"/>
                      <a:pt x="118" y="14"/>
                      <a:pt x="119" y="14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9" y="15"/>
                      <a:pt x="119" y="16"/>
                      <a:pt x="119" y="16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1" y="15"/>
                      <a:pt x="120" y="15"/>
                      <a:pt x="120" y="15"/>
                    </a:cubicBezTo>
                    <a:cubicBezTo>
                      <a:pt x="124" y="15"/>
                      <a:pt x="127" y="16"/>
                      <a:pt x="130" y="17"/>
                    </a:cubicBezTo>
                    <a:cubicBezTo>
                      <a:pt x="131" y="18"/>
                      <a:pt x="132" y="18"/>
                      <a:pt x="133" y="18"/>
                    </a:cubicBezTo>
                    <a:cubicBezTo>
                      <a:pt x="132" y="17"/>
                      <a:pt x="131" y="17"/>
                      <a:pt x="129" y="16"/>
                    </a:cubicBezTo>
                    <a:cubicBezTo>
                      <a:pt x="129" y="16"/>
                      <a:pt x="127" y="16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9" y="15"/>
                      <a:pt x="130" y="14"/>
                      <a:pt x="131" y="12"/>
                    </a:cubicBezTo>
                    <a:cubicBezTo>
                      <a:pt x="132" y="12"/>
                      <a:pt x="132" y="12"/>
                      <a:pt x="132" y="12"/>
                    </a:cubicBezTo>
                    <a:cubicBezTo>
                      <a:pt x="132" y="11"/>
                      <a:pt x="131" y="12"/>
                      <a:pt x="130" y="12"/>
                    </a:cubicBezTo>
                    <a:cubicBezTo>
                      <a:pt x="128" y="12"/>
                      <a:pt x="128" y="15"/>
                      <a:pt x="126" y="15"/>
                    </a:cubicBezTo>
                    <a:cubicBezTo>
                      <a:pt x="123" y="14"/>
                      <a:pt x="121" y="14"/>
                      <a:pt x="118" y="13"/>
                    </a:cubicBezTo>
                    <a:cubicBezTo>
                      <a:pt x="117" y="13"/>
                      <a:pt x="116" y="13"/>
                      <a:pt x="115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9" y="12"/>
                      <a:pt x="111" y="11"/>
                      <a:pt x="112" y="10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6" y="3"/>
                      <a:pt x="127" y="2"/>
                      <a:pt x="128" y="1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6" y="0"/>
                      <a:pt x="127" y="1"/>
                      <a:pt x="127" y="1"/>
                    </a:cubicBezTo>
                    <a:cubicBezTo>
                      <a:pt x="126" y="2"/>
                      <a:pt x="125" y="3"/>
                      <a:pt x="125" y="3"/>
                    </a:cubicBezTo>
                    <a:cubicBezTo>
                      <a:pt x="125" y="3"/>
                      <a:pt x="112" y="9"/>
                      <a:pt x="112" y="9"/>
                    </a:cubicBezTo>
                    <a:cubicBezTo>
                      <a:pt x="110" y="10"/>
                      <a:pt x="108" y="11"/>
                      <a:pt x="106" y="11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2"/>
                      <a:pt x="103" y="12"/>
                      <a:pt x="102" y="12"/>
                    </a:cubicBezTo>
                    <a:cubicBezTo>
                      <a:pt x="102" y="13"/>
                      <a:pt x="101" y="13"/>
                      <a:pt x="100" y="13"/>
                    </a:cubicBezTo>
                    <a:cubicBezTo>
                      <a:pt x="94" y="15"/>
                      <a:pt x="88" y="18"/>
                      <a:pt x="83" y="23"/>
                    </a:cubicBezTo>
                    <a:cubicBezTo>
                      <a:pt x="84" y="22"/>
                      <a:pt x="84" y="21"/>
                      <a:pt x="84" y="21"/>
                    </a:cubicBezTo>
                    <a:cubicBezTo>
                      <a:pt x="84" y="20"/>
                      <a:pt x="84" y="19"/>
                      <a:pt x="83" y="19"/>
                    </a:cubicBezTo>
                    <a:cubicBezTo>
                      <a:pt x="83" y="18"/>
                      <a:pt x="83" y="18"/>
                      <a:pt x="83" y="17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2" y="19"/>
                      <a:pt x="81" y="21"/>
                      <a:pt x="82" y="22"/>
                    </a:cubicBezTo>
                    <a:cubicBezTo>
                      <a:pt x="82" y="23"/>
                      <a:pt x="83" y="24"/>
                      <a:pt x="82" y="24"/>
                    </a:cubicBezTo>
                    <a:cubicBezTo>
                      <a:pt x="80" y="27"/>
                      <a:pt x="79" y="30"/>
                      <a:pt x="77" y="33"/>
                    </a:cubicBezTo>
                    <a:cubicBezTo>
                      <a:pt x="77" y="33"/>
                      <a:pt x="76" y="33"/>
                      <a:pt x="76" y="32"/>
                    </a:cubicBezTo>
                    <a:cubicBezTo>
                      <a:pt x="78" y="30"/>
                      <a:pt x="79" y="28"/>
                      <a:pt x="79" y="25"/>
                    </a:cubicBezTo>
                    <a:cubicBezTo>
                      <a:pt x="80" y="25"/>
                      <a:pt x="79" y="25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1"/>
                      <a:pt x="78" y="20"/>
                      <a:pt x="79" y="20"/>
                    </a:cubicBezTo>
                    <a:cubicBezTo>
                      <a:pt x="79" y="20"/>
                      <a:pt x="79" y="20"/>
                      <a:pt x="79" y="20"/>
                    </a:cubicBezTo>
                    <a:cubicBezTo>
                      <a:pt x="77" y="23"/>
                      <a:pt x="80" y="27"/>
                      <a:pt x="77" y="29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77" y="30"/>
                      <a:pt x="76" y="31"/>
                      <a:pt x="76" y="32"/>
                    </a:cubicBezTo>
                    <a:cubicBezTo>
                      <a:pt x="74" y="31"/>
                      <a:pt x="74" y="30"/>
                      <a:pt x="73" y="29"/>
                    </a:cubicBezTo>
                    <a:cubicBezTo>
                      <a:pt x="72" y="28"/>
                      <a:pt x="72" y="26"/>
                      <a:pt x="73" y="25"/>
                    </a:cubicBezTo>
                    <a:cubicBezTo>
                      <a:pt x="73" y="23"/>
                      <a:pt x="73" y="22"/>
                      <a:pt x="73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1" y="22"/>
                      <a:pt x="71" y="24"/>
                      <a:pt x="71" y="26"/>
                    </a:cubicBezTo>
                    <a:cubicBezTo>
                      <a:pt x="72" y="27"/>
                      <a:pt x="72" y="28"/>
                      <a:pt x="73" y="29"/>
                    </a:cubicBezTo>
                    <a:cubicBezTo>
                      <a:pt x="73" y="30"/>
                      <a:pt x="74" y="31"/>
                      <a:pt x="75" y="32"/>
                    </a:cubicBezTo>
                    <a:cubicBezTo>
                      <a:pt x="75" y="33"/>
                      <a:pt x="74" y="33"/>
                      <a:pt x="74" y="33"/>
                    </a:cubicBezTo>
                    <a:cubicBezTo>
                      <a:pt x="74" y="33"/>
                      <a:pt x="74" y="32"/>
                      <a:pt x="73" y="32"/>
                    </a:cubicBezTo>
                    <a:cubicBezTo>
                      <a:pt x="72" y="28"/>
                      <a:pt x="70" y="26"/>
                      <a:pt x="67" y="23"/>
                    </a:cubicBezTo>
                    <a:cubicBezTo>
                      <a:pt x="67" y="23"/>
                      <a:pt x="67" y="22"/>
                      <a:pt x="67" y="22"/>
                    </a:cubicBezTo>
                    <a:cubicBezTo>
                      <a:pt x="68" y="21"/>
                      <a:pt x="68" y="19"/>
                      <a:pt x="68" y="18"/>
                    </a:cubicBezTo>
                    <a:cubicBezTo>
                      <a:pt x="68" y="18"/>
                      <a:pt x="67" y="18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9"/>
                      <a:pt x="66" y="20"/>
                      <a:pt x="66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1" y="18"/>
                      <a:pt x="56" y="15"/>
                      <a:pt x="51" y="12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2" y="14"/>
                      <a:pt x="55" y="16"/>
                      <a:pt x="55" y="16"/>
                    </a:cubicBezTo>
                    <a:cubicBezTo>
                      <a:pt x="57" y="17"/>
                      <a:pt x="58" y="18"/>
                      <a:pt x="60" y="19"/>
                    </a:cubicBezTo>
                    <a:cubicBezTo>
                      <a:pt x="66" y="22"/>
                      <a:pt x="70" y="28"/>
                      <a:pt x="73" y="34"/>
                    </a:cubicBezTo>
                    <a:cubicBezTo>
                      <a:pt x="73" y="35"/>
                      <a:pt x="74" y="35"/>
                      <a:pt x="73" y="36"/>
                    </a:cubicBezTo>
                    <a:cubicBezTo>
                      <a:pt x="72" y="34"/>
                      <a:pt x="71" y="34"/>
                      <a:pt x="70" y="32"/>
                    </a:cubicBezTo>
                    <a:cubicBezTo>
                      <a:pt x="69" y="30"/>
                      <a:pt x="68" y="28"/>
                      <a:pt x="66" y="27"/>
                    </a:cubicBezTo>
                    <a:cubicBezTo>
                      <a:pt x="66" y="26"/>
                      <a:pt x="64" y="26"/>
                      <a:pt x="63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32" y="26"/>
                      <a:pt x="20" y="26"/>
                      <a:pt x="6" y="26"/>
                    </a:cubicBezTo>
                    <a:cubicBezTo>
                      <a:pt x="4" y="26"/>
                      <a:pt x="2" y="25"/>
                      <a:pt x="2" y="23"/>
                    </a:cubicBezTo>
                    <a:cubicBezTo>
                      <a:pt x="1" y="22"/>
                      <a:pt x="1" y="21"/>
                      <a:pt x="2" y="20"/>
                    </a:cubicBezTo>
                    <a:cubicBezTo>
                      <a:pt x="2" y="20"/>
                      <a:pt x="3" y="19"/>
                      <a:pt x="4" y="19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5" y="23"/>
                      <a:pt x="5" y="23"/>
                    </a:cubicBezTo>
                    <a:cubicBezTo>
                      <a:pt x="6" y="22"/>
                      <a:pt x="6" y="22"/>
                      <a:pt x="6" y="21"/>
                    </a:cubicBezTo>
                    <a:cubicBezTo>
                      <a:pt x="7" y="21"/>
                      <a:pt x="7" y="20"/>
                      <a:pt x="6" y="20"/>
                    </a:cubicBezTo>
                    <a:cubicBezTo>
                      <a:pt x="6" y="19"/>
                      <a:pt x="5" y="18"/>
                      <a:pt x="4" y="18"/>
                    </a:cubicBezTo>
                    <a:cubicBezTo>
                      <a:pt x="3" y="18"/>
                      <a:pt x="2" y="18"/>
                      <a:pt x="1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1" y="25"/>
                      <a:pt x="3" y="27"/>
                      <a:pt x="5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5" y="27"/>
                      <a:pt x="60" y="27"/>
                      <a:pt x="64" y="27"/>
                    </a:cubicBezTo>
                    <a:cubicBezTo>
                      <a:pt x="66" y="28"/>
                      <a:pt x="67" y="29"/>
                      <a:pt x="68" y="31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4" y="29"/>
                      <a:pt x="59" y="28"/>
                      <a:pt x="54" y="28"/>
                    </a:cubicBezTo>
                    <a:cubicBezTo>
                      <a:pt x="53" y="28"/>
                      <a:pt x="51" y="29"/>
                      <a:pt x="49" y="29"/>
                    </a:cubicBezTo>
                    <a:cubicBezTo>
                      <a:pt x="48" y="30"/>
                      <a:pt x="47" y="29"/>
                      <a:pt x="47" y="29"/>
                    </a:cubicBezTo>
                    <a:cubicBezTo>
                      <a:pt x="45" y="27"/>
                      <a:pt x="42" y="27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3" y="28"/>
                      <a:pt x="44" y="30"/>
                      <a:pt x="46" y="30"/>
                    </a:cubicBezTo>
                    <a:cubicBezTo>
                      <a:pt x="46" y="30"/>
                      <a:pt x="47" y="30"/>
                      <a:pt x="47" y="30"/>
                    </a:cubicBezTo>
                    <a:cubicBezTo>
                      <a:pt x="45" y="31"/>
                      <a:pt x="43" y="32"/>
                      <a:pt x="41" y="33"/>
                    </a:cubicBezTo>
                    <a:cubicBezTo>
                      <a:pt x="40" y="33"/>
                      <a:pt x="40" y="32"/>
                      <a:pt x="39" y="32"/>
                    </a:cubicBezTo>
                    <a:cubicBezTo>
                      <a:pt x="38" y="31"/>
                      <a:pt x="37" y="31"/>
                      <a:pt x="35" y="31"/>
                    </a:cubicBezTo>
                    <a:cubicBezTo>
                      <a:pt x="35" y="31"/>
                      <a:pt x="35" y="31"/>
                      <a:pt x="34" y="31"/>
                    </a:cubicBezTo>
                    <a:cubicBezTo>
                      <a:pt x="35" y="32"/>
                      <a:pt x="36" y="32"/>
                      <a:pt x="36" y="33"/>
                    </a:cubicBezTo>
                    <a:cubicBezTo>
                      <a:pt x="37" y="33"/>
                      <a:pt x="39" y="33"/>
                      <a:pt x="40" y="33"/>
                    </a:cubicBezTo>
                    <a:cubicBezTo>
                      <a:pt x="40" y="34"/>
                      <a:pt x="39" y="34"/>
                      <a:pt x="39" y="34"/>
                    </a:cubicBezTo>
                    <a:cubicBezTo>
                      <a:pt x="37" y="35"/>
                      <a:pt x="35" y="37"/>
                      <a:pt x="33" y="37"/>
                    </a:cubicBezTo>
                    <a:cubicBezTo>
                      <a:pt x="30" y="37"/>
                      <a:pt x="27" y="36"/>
                      <a:pt x="26" y="34"/>
                    </a:cubicBezTo>
                    <a:cubicBezTo>
                      <a:pt x="25" y="33"/>
                      <a:pt x="23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3"/>
                      <a:pt x="23" y="34"/>
                      <a:pt x="24" y="35"/>
                    </a:cubicBezTo>
                    <a:cubicBezTo>
                      <a:pt x="24" y="35"/>
                      <a:pt x="25" y="35"/>
                      <a:pt x="26" y="35"/>
                    </a:cubicBezTo>
                    <a:cubicBezTo>
                      <a:pt x="27" y="36"/>
                      <a:pt x="28" y="37"/>
                      <a:pt x="29" y="37"/>
                    </a:cubicBezTo>
                    <a:cubicBezTo>
                      <a:pt x="30" y="37"/>
                      <a:pt x="31" y="37"/>
                      <a:pt x="31" y="37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27" y="39"/>
                      <a:pt x="22" y="39"/>
                      <a:pt x="17" y="39"/>
                    </a:cubicBezTo>
                    <a:cubicBezTo>
                      <a:pt x="16" y="39"/>
                      <a:pt x="15" y="39"/>
                      <a:pt x="13" y="39"/>
                    </a:cubicBezTo>
                    <a:cubicBezTo>
                      <a:pt x="13" y="39"/>
                      <a:pt x="14" y="39"/>
                      <a:pt x="14" y="39"/>
                    </a:cubicBezTo>
                    <a:cubicBezTo>
                      <a:pt x="14" y="39"/>
                      <a:pt x="14" y="40"/>
                      <a:pt x="13" y="40"/>
                    </a:cubicBezTo>
                    <a:cubicBezTo>
                      <a:pt x="13" y="40"/>
                      <a:pt x="12" y="40"/>
                      <a:pt x="11" y="40"/>
                    </a:cubicBezTo>
                    <a:cubicBezTo>
                      <a:pt x="11" y="40"/>
                      <a:pt x="10" y="40"/>
                      <a:pt x="9" y="41"/>
                    </a:cubicBezTo>
                    <a:cubicBezTo>
                      <a:pt x="9" y="41"/>
                      <a:pt x="8" y="42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8" y="43"/>
                      <a:pt x="9" y="43"/>
                      <a:pt x="10" y="43"/>
                    </a:cubicBezTo>
                    <a:cubicBezTo>
                      <a:pt x="11" y="43"/>
                      <a:pt x="12" y="41"/>
                      <a:pt x="13" y="40"/>
                    </a:cubicBezTo>
                    <a:cubicBezTo>
                      <a:pt x="15" y="39"/>
                      <a:pt x="17" y="39"/>
                      <a:pt x="18" y="40"/>
                    </a:cubicBezTo>
                    <a:cubicBezTo>
                      <a:pt x="19" y="40"/>
                      <a:pt x="18" y="40"/>
                      <a:pt x="18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1"/>
                      <a:pt x="20" y="40"/>
                      <a:pt x="20" y="40"/>
                    </a:cubicBezTo>
                    <a:cubicBezTo>
                      <a:pt x="21" y="40"/>
                      <a:pt x="21" y="40"/>
                      <a:pt x="22" y="40"/>
                    </a:cubicBezTo>
                    <a:cubicBezTo>
                      <a:pt x="24" y="40"/>
                      <a:pt x="26" y="39"/>
                      <a:pt x="27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1"/>
                      <a:pt x="28" y="41"/>
                      <a:pt x="29" y="41"/>
                    </a:cubicBezTo>
                    <a:cubicBezTo>
                      <a:pt x="29" y="41"/>
                      <a:pt x="30" y="40"/>
                      <a:pt x="29" y="40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0" y="39"/>
                      <a:pt x="31" y="39"/>
                      <a:pt x="32" y="38"/>
                    </a:cubicBezTo>
                    <a:cubicBezTo>
                      <a:pt x="32" y="38"/>
                      <a:pt x="33" y="38"/>
                      <a:pt x="34" y="37"/>
                    </a:cubicBezTo>
                    <a:cubicBezTo>
                      <a:pt x="34" y="37"/>
                      <a:pt x="35" y="37"/>
                      <a:pt x="35" y="37"/>
                    </a:cubicBezTo>
                    <a:cubicBezTo>
                      <a:pt x="35" y="38"/>
                      <a:pt x="35" y="39"/>
                      <a:pt x="34" y="39"/>
                    </a:cubicBezTo>
                    <a:cubicBezTo>
                      <a:pt x="34" y="42"/>
                      <a:pt x="33" y="45"/>
                      <a:pt x="34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4" y="45"/>
                      <a:pt x="34" y="42"/>
                      <a:pt x="35" y="40"/>
                    </a:cubicBezTo>
                    <a:cubicBezTo>
                      <a:pt x="36" y="36"/>
                      <a:pt x="40" y="35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2" y="35"/>
                      <a:pt x="41" y="37"/>
                      <a:pt x="41" y="40"/>
                    </a:cubicBezTo>
                    <a:cubicBezTo>
                      <a:pt x="41" y="40"/>
                      <a:pt x="41" y="41"/>
                      <a:pt x="41" y="41"/>
                    </a:cubicBezTo>
                    <a:cubicBezTo>
                      <a:pt x="42" y="40"/>
                      <a:pt x="42" y="40"/>
                      <a:pt x="43" y="39"/>
                    </a:cubicBezTo>
                    <a:cubicBezTo>
                      <a:pt x="43" y="37"/>
                      <a:pt x="42" y="34"/>
                      <a:pt x="44" y="32"/>
                    </a:cubicBezTo>
                    <a:cubicBezTo>
                      <a:pt x="48" y="31"/>
                      <a:pt x="51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5" y="30"/>
                      <a:pt x="54" y="31"/>
                      <a:pt x="54" y="32"/>
                    </a:cubicBezTo>
                    <a:cubicBezTo>
                      <a:pt x="52" y="34"/>
                      <a:pt x="52" y="38"/>
                      <a:pt x="53" y="41"/>
                    </a:cubicBezTo>
                    <a:cubicBezTo>
                      <a:pt x="53" y="42"/>
                      <a:pt x="52" y="43"/>
                      <a:pt x="51" y="44"/>
                    </a:cubicBezTo>
                    <a:cubicBezTo>
                      <a:pt x="51" y="44"/>
                      <a:pt x="51" y="45"/>
                      <a:pt x="51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5"/>
                      <a:pt x="53" y="44"/>
                      <a:pt x="53" y="42"/>
                    </a:cubicBezTo>
                    <a:cubicBezTo>
                      <a:pt x="53" y="43"/>
                      <a:pt x="54" y="43"/>
                      <a:pt x="54" y="43"/>
                    </a:cubicBezTo>
                    <a:cubicBezTo>
                      <a:pt x="54" y="43"/>
                      <a:pt x="54" y="42"/>
                      <a:pt x="54" y="42"/>
                    </a:cubicBezTo>
                    <a:cubicBezTo>
                      <a:pt x="55" y="42"/>
                      <a:pt x="55" y="42"/>
                      <a:pt x="55" y="43"/>
                    </a:cubicBezTo>
                    <a:cubicBezTo>
                      <a:pt x="56" y="43"/>
                      <a:pt x="57" y="43"/>
                      <a:pt x="58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8" y="41"/>
                      <a:pt x="56" y="41"/>
                      <a:pt x="54" y="41"/>
                    </a:cubicBezTo>
                    <a:cubicBezTo>
                      <a:pt x="53" y="39"/>
                      <a:pt x="53" y="38"/>
                      <a:pt x="53" y="36"/>
                    </a:cubicBezTo>
                    <a:cubicBezTo>
                      <a:pt x="53" y="35"/>
                      <a:pt x="53" y="34"/>
                      <a:pt x="54" y="33"/>
                    </a:cubicBezTo>
                    <a:cubicBezTo>
                      <a:pt x="54" y="32"/>
                      <a:pt x="55" y="32"/>
                      <a:pt x="55" y="31"/>
                    </a:cubicBezTo>
                    <a:cubicBezTo>
                      <a:pt x="56" y="30"/>
                      <a:pt x="57" y="30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30"/>
                      <a:pt x="58" y="30"/>
                      <a:pt x="58" y="30"/>
                    </a:cubicBezTo>
                    <a:cubicBezTo>
                      <a:pt x="57" y="31"/>
                      <a:pt x="57" y="32"/>
                      <a:pt x="56" y="33"/>
                    </a:cubicBezTo>
                    <a:cubicBezTo>
                      <a:pt x="55" y="34"/>
                      <a:pt x="55" y="36"/>
                      <a:pt x="56" y="37"/>
                    </a:cubicBezTo>
                    <a:cubicBezTo>
                      <a:pt x="56" y="38"/>
                      <a:pt x="56" y="39"/>
                      <a:pt x="57" y="39"/>
                    </a:cubicBezTo>
                    <a:cubicBezTo>
                      <a:pt x="57" y="38"/>
                      <a:pt x="57" y="37"/>
                      <a:pt x="58" y="36"/>
                    </a:cubicBezTo>
                    <a:cubicBezTo>
                      <a:pt x="57" y="35"/>
                      <a:pt x="56" y="33"/>
                      <a:pt x="57" y="32"/>
                    </a:cubicBezTo>
                    <a:cubicBezTo>
                      <a:pt x="58" y="31"/>
                      <a:pt x="59" y="30"/>
                      <a:pt x="60" y="30"/>
                    </a:cubicBezTo>
                    <a:cubicBezTo>
                      <a:pt x="62" y="30"/>
                      <a:pt x="65" y="31"/>
                      <a:pt x="67" y="32"/>
                    </a:cubicBezTo>
                    <a:cubicBezTo>
                      <a:pt x="67" y="32"/>
                      <a:pt x="68" y="32"/>
                      <a:pt x="68" y="33"/>
                    </a:cubicBezTo>
                    <a:cubicBezTo>
                      <a:pt x="68" y="34"/>
                      <a:pt x="67" y="36"/>
                      <a:pt x="66" y="36"/>
                    </a:cubicBezTo>
                    <a:cubicBezTo>
                      <a:pt x="65" y="37"/>
                      <a:pt x="63" y="37"/>
                      <a:pt x="62" y="36"/>
                    </a:cubicBezTo>
                    <a:cubicBezTo>
                      <a:pt x="62" y="35"/>
                      <a:pt x="61" y="34"/>
                      <a:pt x="61" y="33"/>
                    </a:cubicBezTo>
                    <a:cubicBezTo>
                      <a:pt x="62" y="33"/>
                      <a:pt x="63" y="32"/>
                      <a:pt x="64" y="33"/>
                    </a:cubicBezTo>
                    <a:cubicBezTo>
                      <a:pt x="64" y="33"/>
                      <a:pt x="64" y="33"/>
                      <a:pt x="65" y="33"/>
                    </a:cubicBezTo>
                    <a:cubicBezTo>
                      <a:pt x="65" y="33"/>
                      <a:pt x="65" y="32"/>
                      <a:pt x="65" y="32"/>
                    </a:cubicBezTo>
                    <a:cubicBezTo>
                      <a:pt x="65" y="32"/>
                      <a:pt x="65" y="31"/>
                      <a:pt x="64" y="31"/>
                    </a:cubicBezTo>
                    <a:cubicBezTo>
                      <a:pt x="63" y="31"/>
                      <a:pt x="62" y="31"/>
                      <a:pt x="61" y="32"/>
                    </a:cubicBezTo>
                    <a:cubicBezTo>
                      <a:pt x="60" y="33"/>
                      <a:pt x="60" y="34"/>
                      <a:pt x="60" y="35"/>
                    </a:cubicBezTo>
                    <a:cubicBezTo>
                      <a:pt x="61" y="36"/>
                      <a:pt x="62" y="38"/>
                      <a:pt x="63" y="38"/>
                    </a:cubicBezTo>
                    <a:cubicBezTo>
                      <a:pt x="65" y="38"/>
                      <a:pt x="67" y="38"/>
                      <a:pt x="69" y="36"/>
                    </a:cubicBezTo>
                    <a:cubicBezTo>
                      <a:pt x="69" y="35"/>
                      <a:pt x="69" y="35"/>
                      <a:pt x="70" y="34"/>
                    </a:cubicBezTo>
                    <a:cubicBezTo>
                      <a:pt x="72" y="35"/>
                      <a:pt x="74" y="38"/>
                      <a:pt x="75" y="40"/>
                    </a:cubicBezTo>
                    <a:cubicBezTo>
                      <a:pt x="75" y="41"/>
                      <a:pt x="75" y="42"/>
                      <a:pt x="75" y="42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2"/>
                      <a:pt x="76" y="42"/>
                      <a:pt x="76" y="41"/>
                    </a:cubicBezTo>
                    <a:cubicBezTo>
                      <a:pt x="77" y="38"/>
                      <a:pt x="79" y="36"/>
                      <a:pt x="81" y="34"/>
                    </a:cubicBezTo>
                    <a:cubicBezTo>
                      <a:pt x="82" y="33"/>
                      <a:pt x="82" y="34"/>
                      <a:pt x="82" y="35"/>
                    </a:cubicBezTo>
                    <a:cubicBezTo>
                      <a:pt x="83" y="37"/>
                      <a:pt x="84" y="38"/>
                      <a:pt x="86" y="38"/>
                    </a:cubicBezTo>
                    <a:cubicBezTo>
                      <a:pt x="88" y="39"/>
                      <a:pt x="90" y="38"/>
                      <a:pt x="91" y="37"/>
                    </a:cubicBezTo>
                    <a:cubicBezTo>
                      <a:pt x="92" y="36"/>
                      <a:pt x="92" y="34"/>
                      <a:pt x="91" y="33"/>
                    </a:cubicBezTo>
                    <a:cubicBezTo>
                      <a:pt x="91" y="32"/>
                      <a:pt x="90" y="32"/>
                      <a:pt x="89" y="32"/>
                    </a:cubicBezTo>
                    <a:cubicBezTo>
                      <a:pt x="87" y="32"/>
                      <a:pt x="87" y="32"/>
                      <a:pt x="86" y="33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87" y="34"/>
                      <a:pt x="87" y="34"/>
                      <a:pt x="87" y="34"/>
                    </a:cubicBezTo>
                    <a:cubicBezTo>
                      <a:pt x="87" y="33"/>
                      <a:pt x="88" y="33"/>
                      <a:pt x="88" y="33"/>
                    </a:cubicBezTo>
                    <a:cubicBezTo>
                      <a:pt x="89" y="32"/>
                      <a:pt x="89" y="33"/>
                      <a:pt x="90" y="33"/>
                    </a:cubicBezTo>
                    <a:cubicBezTo>
                      <a:pt x="90" y="33"/>
                      <a:pt x="90" y="34"/>
                      <a:pt x="91" y="35"/>
                    </a:cubicBezTo>
                    <a:cubicBezTo>
                      <a:pt x="90" y="36"/>
                      <a:pt x="90" y="37"/>
                      <a:pt x="89" y="37"/>
                    </a:cubicBezTo>
                    <a:cubicBezTo>
                      <a:pt x="88" y="38"/>
                      <a:pt x="86" y="37"/>
                      <a:pt x="85" y="36"/>
                    </a:cubicBezTo>
                    <a:cubicBezTo>
                      <a:pt x="84" y="36"/>
                      <a:pt x="84" y="35"/>
                      <a:pt x="83" y="34"/>
                    </a:cubicBezTo>
                    <a:cubicBezTo>
                      <a:pt x="83" y="34"/>
                      <a:pt x="83" y="33"/>
                      <a:pt x="83" y="32"/>
                    </a:cubicBezTo>
                    <a:cubicBezTo>
                      <a:pt x="85" y="31"/>
                      <a:pt x="87" y="30"/>
                      <a:pt x="90" y="30"/>
                    </a:cubicBezTo>
                    <a:cubicBezTo>
                      <a:pt x="91" y="30"/>
                      <a:pt x="92" y="31"/>
                      <a:pt x="92" y="32"/>
                    </a:cubicBezTo>
                    <a:cubicBezTo>
                      <a:pt x="94" y="34"/>
                      <a:pt x="92" y="37"/>
                      <a:pt x="93" y="39"/>
                    </a:cubicBezTo>
                    <a:cubicBezTo>
                      <a:pt x="94" y="39"/>
                      <a:pt x="94" y="38"/>
                      <a:pt x="94" y="38"/>
                    </a:cubicBezTo>
                    <a:cubicBezTo>
                      <a:pt x="95" y="36"/>
                      <a:pt x="94" y="34"/>
                      <a:pt x="94" y="33"/>
                    </a:cubicBezTo>
                    <a:cubicBezTo>
                      <a:pt x="93" y="32"/>
                      <a:pt x="93" y="31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3" y="31"/>
                      <a:pt x="94" y="31"/>
                      <a:pt x="95" y="32"/>
                    </a:cubicBezTo>
                    <a:cubicBezTo>
                      <a:pt x="96" y="35"/>
                      <a:pt x="97" y="37"/>
                      <a:pt x="97" y="40"/>
                    </a:cubicBezTo>
                    <a:cubicBezTo>
                      <a:pt x="97" y="41"/>
                      <a:pt x="95" y="42"/>
                      <a:pt x="94" y="43"/>
                    </a:cubicBezTo>
                    <a:cubicBezTo>
                      <a:pt x="93" y="43"/>
                      <a:pt x="93" y="44"/>
                      <a:pt x="93" y="44"/>
                    </a:cubicBezTo>
                    <a:cubicBezTo>
                      <a:pt x="93" y="44"/>
                      <a:pt x="94" y="44"/>
                      <a:pt x="95" y="44"/>
                    </a:cubicBezTo>
                    <a:cubicBezTo>
                      <a:pt x="95" y="44"/>
                      <a:pt x="96" y="42"/>
                      <a:pt x="97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7" y="43"/>
                      <a:pt x="96" y="43"/>
                      <a:pt x="97" y="44"/>
                    </a:cubicBezTo>
                    <a:cubicBezTo>
                      <a:pt x="97" y="43"/>
                      <a:pt x="97" y="42"/>
                      <a:pt x="97" y="41"/>
                    </a:cubicBezTo>
                    <a:cubicBezTo>
                      <a:pt x="98" y="42"/>
                      <a:pt x="98" y="43"/>
                      <a:pt x="98" y="43"/>
                    </a:cubicBezTo>
                    <a:cubicBezTo>
                      <a:pt x="99" y="44"/>
                      <a:pt x="99" y="45"/>
                      <a:pt x="100" y="46"/>
                    </a:cubicBezTo>
                    <a:cubicBezTo>
                      <a:pt x="101" y="45"/>
                      <a:pt x="100" y="45"/>
                      <a:pt x="100" y="44"/>
                    </a:cubicBezTo>
                    <a:cubicBezTo>
                      <a:pt x="100" y="43"/>
                      <a:pt x="99" y="43"/>
                      <a:pt x="99" y="42"/>
                    </a:cubicBezTo>
                    <a:cubicBezTo>
                      <a:pt x="97" y="40"/>
                      <a:pt x="98" y="36"/>
                      <a:pt x="96" y="34"/>
                    </a:cubicBezTo>
                    <a:cubicBezTo>
                      <a:pt x="96" y="32"/>
                      <a:pt x="95" y="31"/>
                      <a:pt x="94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6" y="30"/>
                      <a:pt x="98" y="31"/>
                      <a:pt x="100" y="31"/>
                    </a:cubicBezTo>
                    <a:cubicBezTo>
                      <a:pt x="103" y="32"/>
                      <a:pt x="107" y="32"/>
                      <a:pt x="108" y="35"/>
                    </a:cubicBezTo>
                    <a:cubicBezTo>
                      <a:pt x="108" y="37"/>
                      <a:pt x="109" y="39"/>
                      <a:pt x="110" y="40"/>
                    </a:cubicBezTo>
                    <a:cubicBezTo>
                      <a:pt x="111" y="40"/>
                      <a:pt x="111" y="40"/>
                      <a:pt x="111" y="40"/>
                    </a:cubicBezTo>
                    <a:cubicBezTo>
                      <a:pt x="111" y="40"/>
                      <a:pt x="111" y="39"/>
                      <a:pt x="111" y="39"/>
                    </a:cubicBezTo>
                    <a:cubicBezTo>
                      <a:pt x="110" y="36"/>
                      <a:pt x="108" y="36"/>
                      <a:pt x="107" y="34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08" y="34"/>
                      <a:pt x="110" y="34"/>
                      <a:pt x="111" y="35"/>
                    </a:cubicBezTo>
                    <a:cubicBezTo>
                      <a:pt x="114" y="36"/>
                      <a:pt x="117" y="39"/>
                      <a:pt x="117" y="43"/>
                    </a:cubicBezTo>
                    <a:cubicBezTo>
                      <a:pt x="117" y="46"/>
                      <a:pt x="117" y="48"/>
                      <a:pt x="116" y="51"/>
                    </a:cubicBezTo>
                    <a:cubicBezTo>
                      <a:pt x="116" y="51"/>
                      <a:pt x="115" y="52"/>
                      <a:pt x="115" y="52"/>
                    </a:cubicBezTo>
                    <a:cubicBezTo>
                      <a:pt x="116" y="52"/>
                      <a:pt x="116" y="51"/>
                      <a:pt x="116" y="51"/>
                    </a:cubicBezTo>
                    <a:cubicBezTo>
                      <a:pt x="118" y="48"/>
                      <a:pt x="119" y="45"/>
                      <a:pt x="118" y="41"/>
                    </a:cubicBezTo>
                    <a:cubicBezTo>
                      <a:pt x="118" y="41"/>
                      <a:pt x="117" y="40"/>
                      <a:pt x="117" y="40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8" y="40"/>
                      <a:pt x="119" y="40"/>
                      <a:pt x="119" y="40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19" y="38"/>
                      <a:pt x="118" y="38"/>
                      <a:pt x="118" y="38"/>
                    </a:cubicBezTo>
                    <a:cubicBezTo>
                      <a:pt x="117" y="39"/>
                      <a:pt x="117" y="39"/>
                      <a:pt x="117" y="39"/>
                    </a:cubicBezTo>
                    <a:cubicBezTo>
                      <a:pt x="117" y="39"/>
                      <a:pt x="116" y="38"/>
                      <a:pt x="115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8" y="37"/>
                      <a:pt x="120" y="39"/>
                      <a:pt x="122" y="39"/>
                    </a:cubicBezTo>
                    <a:cubicBezTo>
                      <a:pt x="122" y="39"/>
                      <a:pt x="123" y="40"/>
                      <a:pt x="123" y="40"/>
                    </a:cubicBezTo>
                    <a:cubicBezTo>
                      <a:pt x="125" y="40"/>
                      <a:pt x="127" y="41"/>
                      <a:pt x="129" y="41"/>
                    </a:cubicBezTo>
                    <a:cubicBezTo>
                      <a:pt x="130" y="41"/>
                      <a:pt x="131" y="42"/>
                      <a:pt x="133" y="41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2" y="41"/>
                      <a:pt x="131" y="41"/>
                      <a:pt x="131" y="41"/>
                    </a:cubicBezTo>
                    <a:cubicBezTo>
                      <a:pt x="127" y="40"/>
                      <a:pt x="124" y="39"/>
                      <a:pt x="121" y="38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22" y="38"/>
                      <a:pt x="123" y="38"/>
                      <a:pt x="123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21" y="38"/>
                      <a:pt x="121" y="38"/>
                      <a:pt x="122" y="38"/>
                    </a:cubicBezTo>
                    <a:cubicBezTo>
                      <a:pt x="121" y="38"/>
                      <a:pt x="121" y="38"/>
                      <a:pt x="121" y="38"/>
                    </a:cubicBezTo>
                    <a:cubicBezTo>
                      <a:pt x="120" y="38"/>
                      <a:pt x="118" y="37"/>
                      <a:pt x="117" y="36"/>
                    </a:cubicBezTo>
                    <a:cubicBezTo>
                      <a:pt x="116" y="36"/>
                      <a:pt x="116" y="36"/>
                      <a:pt x="115" y="36"/>
                    </a:cubicBezTo>
                    <a:cubicBezTo>
                      <a:pt x="114" y="35"/>
                      <a:pt x="113" y="35"/>
                      <a:pt x="112" y="34"/>
                    </a:cubicBezTo>
                    <a:cubicBezTo>
                      <a:pt x="109" y="33"/>
                      <a:pt x="106" y="32"/>
                      <a:pt x="103" y="31"/>
                    </a:cubicBezTo>
                    <a:cubicBezTo>
                      <a:pt x="102" y="31"/>
                      <a:pt x="102" y="30"/>
                      <a:pt x="101" y="30"/>
                    </a:cubicBezTo>
                    <a:cubicBezTo>
                      <a:pt x="100" y="30"/>
                      <a:pt x="99" y="30"/>
                      <a:pt x="97" y="29"/>
                    </a:cubicBezTo>
                    <a:cubicBezTo>
                      <a:pt x="94" y="28"/>
                      <a:pt x="88" y="28"/>
                      <a:pt x="85" y="30"/>
                    </a:cubicBezTo>
                    <a:cubicBezTo>
                      <a:pt x="84" y="30"/>
                      <a:pt x="84" y="31"/>
                      <a:pt x="84" y="31"/>
                    </a:cubicBezTo>
                    <a:cubicBezTo>
                      <a:pt x="85" y="28"/>
                      <a:pt x="87" y="27"/>
                      <a:pt x="90" y="27"/>
                    </a:cubicBezTo>
                    <a:cubicBezTo>
                      <a:pt x="109" y="27"/>
                      <a:pt x="126" y="27"/>
                      <a:pt x="144" y="26"/>
                    </a:cubicBezTo>
                    <a:cubicBezTo>
                      <a:pt x="146" y="26"/>
                      <a:pt x="148" y="26"/>
                      <a:pt x="150" y="24"/>
                    </a:cubicBezTo>
                    <a:cubicBezTo>
                      <a:pt x="150" y="23"/>
                      <a:pt x="150" y="21"/>
                      <a:pt x="150" y="20"/>
                    </a:cubicBezTo>
                    <a:close/>
                    <a:moveTo>
                      <a:pt x="76" y="37"/>
                    </a:moveTo>
                    <a:cubicBezTo>
                      <a:pt x="76" y="37"/>
                      <a:pt x="76" y="38"/>
                      <a:pt x="76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6" y="38"/>
                      <a:pt x="75" y="37"/>
                      <a:pt x="75" y="37"/>
                    </a:cubicBezTo>
                    <a:cubicBezTo>
                      <a:pt x="75" y="36"/>
                      <a:pt x="75" y="35"/>
                      <a:pt x="75" y="35"/>
                    </a:cubicBezTo>
                    <a:cubicBezTo>
                      <a:pt x="74" y="34"/>
                      <a:pt x="75" y="34"/>
                      <a:pt x="75" y="33"/>
                    </a:cubicBezTo>
                    <a:cubicBezTo>
                      <a:pt x="76" y="33"/>
                      <a:pt x="76" y="34"/>
                      <a:pt x="77" y="35"/>
                    </a:cubicBezTo>
                    <a:cubicBezTo>
                      <a:pt x="77" y="35"/>
                      <a:pt x="76" y="36"/>
                      <a:pt x="76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4" name="Freeform 105"/>
              <p:cNvSpPr>
                <a:spLocks/>
              </p:cNvSpPr>
              <p:nvPr/>
            </p:nvSpPr>
            <p:spPr bwMode="auto">
              <a:xfrm>
                <a:off x="2142331" y="3282901"/>
                <a:ext cx="79375" cy="33338"/>
              </a:xfrm>
              <a:custGeom>
                <a:avLst/>
                <a:gdLst>
                  <a:gd name="T0" fmla="*/ 6 w 7"/>
                  <a:gd name="T1" fmla="*/ 1 h 3"/>
                  <a:gd name="T2" fmla="*/ 7 w 7"/>
                  <a:gd name="T3" fmla="*/ 1 h 3"/>
                  <a:gd name="T4" fmla="*/ 0 w 7"/>
                  <a:gd name="T5" fmla="*/ 3 h 3"/>
                  <a:gd name="T6" fmla="*/ 0 w 7"/>
                  <a:gd name="T7" fmla="*/ 3 h 3"/>
                  <a:gd name="T8" fmla="*/ 0 w 7"/>
                  <a:gd name="T9" fmla="*/ 3 h 3"/>
                  <a:gd name="T10" fmla="*/ 6 w 7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6" y="1"/>
                    </a:moveTo>
                    <a:cubicBezTo>
                      <a:pt x="6" y="1"/>
                      <a:pt x="7" y="1"/>
                      <a:pt x="7" y="1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5" name="Freeform 106"/>
              <p:cNvSpPr>
                <a:spLocks/>
              </p:cNvSpPr>
              <p:nvPr/>
            </p:nvSpPr>
            <p:spPr bwMode="auto">
              <a:xfrm>
                <a:off x="2108994" y="329401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6" name="Freeform 107"/>
              <p:cNvSpPr>
                <a:spLocks/>
              </p:cNvSpPr>
              <p:nvPr/>
            </p:nvSpPr>
            <p:spPr bwMode="auto">
              <a:xfrm>
                <a:off x="1116806" y="329401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7" name="Freeform 108"/>
              <p:cNvSpPr>
                <a:spLocks/>
              </p:cNvSpPr>
              <p:nvPr/>
            </p:nvSpPr>
            <p:spPr bwMode="auto">
              <a:xfrm>
                <a:off x="981869" y="3305126"/>
                <a:ext cx="66675" cy="34925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3 h 3"/>
                  <a:gd name="T4" fmla="*/ 3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4" y="1"/>
                      <a:pt x="6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8" name="Freeform 109"/>
              <p:cNvSpPr>
                <a:spLocks/>
              </p:cNvSpPr>
              <p:nvPr/>
            </p:nvSpPr>
            <p:spPr bwMode="auto">
              <a:xfrm>
                <a:off x="2243931" y="3294013"/>
                <a:ext cx="55563" cy="57150"/>
              </a:xfrm>
              <a:custGeom>
                <a:avLst/>
                <a:gdLst>
                  <a:gd name="T0" fmla="*/ 5 w 5"/>
                  <a:gd name="T1" fmla="*/ 1 h 5"/>
                  <a:gd name="T2" fmla="*/ 1 w 5"/>
                  <a:gd name="T3" fmla="*/ 5 h 5"/>
                  <a:gd name="T4" fmla="*/ 0 w 5"/>
                  <a:gd name="T5" fmla="*/ 5 h 5"/>
                  <a:gd name="T6" fmla="*/ 4 w 5"/>
                  <a:gd name="T7" fmla="*/ 1 h 5"/>
                  <a:gd name="T8" fmla="*/ 5 w 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3" y="2"/>
                      <a:pt x="3" y="4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2" y="1"/>
                      <a:pt x="4" y="1"/>
                    </a:cubicBezTo>
                    <a:cubicBezTo>
                      <a:pt x="4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9" name="Freeform 110"/>
              <p:cNvSpPr>
                <a:spLocks/>
              </p:cNvSpPr>
              <p:nvPr/>
            </p:nvSpPr>
            <p:spPr bwMode="auto">
              <a:xfrm>
                <a:off x="1150144" y="3305126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0" name="Freeform 111"/>
              <p:cNvSpPr>
                <a:spLocks/>
              </p:cNvSpPr>
              <p:nvPr/>
            </p:nvSpPr>
            <p:spPr bwMode="auto">
              <a:xfrm>
                <a:off x="2312194" y="3305126"/>
                <a:ext cx="44450" cy="57150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3 h 5"/>
                  <a:gd name="T4" fmla="*/ 1 w 4"/>
                  <a:gd name="T5" fmla="*/ 5 h 5"/>
                  <a:gd name="T6" fmla="*/ 1 w 4"/>
                  <a:gd name="T7" fmla="*/ 4 h 5"/>
                  <a:gd name="T8" fmla="*/ 4 w 4"/>
                  <a:gd name="T9" fmla="*/ 0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" name="Freeform 112"/>
              <p:cNvSpPr>
                <a:spLocks/>
              </p:cNvSpPr>
              <p:nvPr/>
            </p:nvSpPr>
            <p:spPr bwMode="auto">
              <a:xfrm>
                <a:off x="869156" y="3305126"/>
                <a:ext cx="22225" cy="23813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" name="Freeform 113"/>
              <p:cNvSpPr>
                <a:spLocks/>
              </p:cNvSpPr>
              <p:nvPr/>
            </p:nvSpPr>
            <p:spPr bwMode="auto">
              <a:xfrm>
                <a:off x="834231" y="3316238"/>
                <a:ext cx="23813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" name="Freeform 114"/>
              <p:cNvSpPr>
                <a:spLocks/>
              </p:cNvSpPr>
              <p:nvPr/>
            </p:nvSpPr>
            <p:spPr bwMode="auto">
              <a:xfrm>
                <a:off x="902494" y="3316238"/>
                <a:ext cx="11113" cy="23813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" name="Freeform 115"/>
              <p:cNvSpPr>
                <a:spLocks/>
              </p:cNvSpPr>
              <p:nvPr/>
            </p:nvSpPr>
            <p:spPr bwMode="auto">
              <a:xfrm>
                <a:off x="981869" y="3328938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5" name="Freeform 116"/>
              <p:cNvSpPr>
                <a:spLocks/>
              </p:cNvSpPr>
              <p:nvPr/>
            </p:nvSpPr>
            <p:spPr bwMode="auto">
              <a:xfrm>
                <a:off x="2389981" y="3328938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6" name="Freeform 117"/>
              <p:cNvSpPr>
                <a:spLocks/>
              </p:cNvSpPr>
              <p:nvPr/>
            </p:nvSpPr>
            <p:spPr bwMode="auto">
              <a:xfrm>
                <a:off x="2288381" y="3328938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7" name="Freeform 118"/>
              <p:cNvSpPr>
                <a:spLocks/>
              </p:cNvSpPr>
              <p:nvPr/>
            </p:nvSpPr>
            <p:spPr bwMode="auto">
              <a:xfrm>
                <a:off x="2356644" y="332893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8" name="Freeform 119"/>
              <p:cNvSpPr>
                <a:spLocks/>
              </p:cNvSpPr>
              <p:nvPr/>
            </p:nvSpPr>
            <p:spPr bwMode="auto">
              <a:xfrm>
                <a:off x="858044" y="3340051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9" name="Freeform 120"/>
              <p:cNvSpPr>
                <a:spLocks/>
              </p:cNvSpPr>
              <p:nvPr/>
            </p:nvSpPr>
            <p:spPr bwMode="auto">
              <a:xfrm>
                <a:off x="2266156" y="33400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0" name="Freeform 121"/>
              <p:cNvSpPr>
                <a:spLocks/>
              </p:cNvSpPr>
              <p:nvPr/>
            </p:nvSpPr>
            <p:spPr bwMode="auto">
              <a:xfrm>
                <a:off x="1127919" y="33511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1 h 2"/>
                  <a:gd name="T6" fmla="*/ 1 w 2"/>
                  <a:gd name="T7" fmla="*/ 0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1" name="Freeform 122"/>
              <p:cNvSpPr>
                <a:spLocks/>
              </p:cNvSpPr>
              <p:nvPr/>
            </p:nvSpPr>
            <p:spPr bwMode="auto">
              <a:xfrm>
                <a:off x="2378869" y="33511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2" name="Freeform 123"/>
              <p:cNvSpPr>
                <a:spLocks/>
              </p:cNvSpPr>
              <p:nvPr/>
            </p:nvSpPr>
            <p:spPr bwMode="auto">
              <a:xfrm>
                <a:off x="2323306" y="3351163"/>
                <a:ext cx="66675" cy="57150"/>
              </a:xfrm>
              <a:custGeom>
                <a:avLst/>
                <a:gdLst>
                  <a:gd name="T0" fmla="*/ 4 w 6"/>
                  <a:gd name="T1" fmla="*/ 1 h 5"/>
                  <a:gd name="T2" fmla="*/ 3 w 6"/>
                  <a:gd name="T3" fmla="*/ 2 h 5"/>
                  <a:gd name="T4" fmla="*/ 3 w 6"/>
                  <a:gd name="T5" fmla="*/ 2 h 5"/>
                  <a:gd name="T6" fmla="*/ 6 w 6"/>
                  <a:gd name="T7" fmla="*/ 5 h 5"/>
                  <a:gd name="T8" fmla="*/ 6 w 6"/>
                  <a:gd name="T9" fmla="*/ 5 h 5"/>
                  <a:gd name="T10" fmla="*/ 1 w 6"/>
                  <a:gd name="T11" fmla="*/ 3 h 5"/>
                  <a:gd name="T12" fmla="*/ 0 w 6"/>
                  <a:gd name="T13" fmla="*/ 3 h 5"/>
                  <a:gd name="T14" fmla="*/ 2 w 6"/>
                  <a:gd name="T15" fmla="*/ 2 h 5"/>
                  <a:gd name="T16" fmla="*/ 3 w 6"/>
                  <a:gd name="T17" fmla="*/ 1 h 5"/>
                  <a:gd name="T18" fmla="*/ 3 w 6"/>
                  <a:gd name="T19" fmla="*/ 0 h 5"/>
                  <a:gd name="T20" fmla="*/ 4 w 6"/>
                  <a:gd name="T2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4" y="1"/>
                    </a:move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5"/>
                      <a:pt x="2" y="5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3" name="Freeform 124"/>
              <p:cNvSpPr>
                <a:spLocks/>
              </p:cNvSpPr>
              <p:nvPr/>
            </p:nvSpPr>
            <p:spPr bwMode="auto">
              <a:xfrm>
                <a:off x="2131219" y="33511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4" name="Freeform 125"/>
              <p:cNvSpPr>
                <a:spLocks/>
              </p:cNvSpPr>
              <p:nvPr/>
            </p:nvSpPr>
            <p:spPr bwMode="auto">
              <a:xfrm>
                <a:off x="970756" y="3373388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5" name="Freeform 126"/>
              <p:cNvSpPr>
                <a:spLocks/>
              </p:cNvSpPr>
              <p:nvPr/>
            </p:nvSpPr>
            <p:spPr bwMode="auto">
              <a:xfrm>
                <a:off x="981869" y="3373388"/>
                <a:ext cx="44450" cy="57150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2 h 5"/>
                  <a:gd name="T4" fmla="*/ 0 w 4"/>
                  <a:gd name="T5" fmla="*/ 5 h 5"/>
                  <a:gd name="T6" fmla="*/ 1 w 4"/>
                  <a:gd name="T7" fmla="*/ 4 h 5"/>
                  <a:gd name="T8" fmla="*/ 4 w 4"/>
                  <a:gd name="T9" fmla="*/ 0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4" y="1"/>
                      <a:pt x="4" y="1"/>
                      <a:pt x="4" y="2"/>
                    </a:cubicBezTo>
                    <a:cubicBezTo>
                      <a:pt x="3" y="3"/>
                      <a:pt x="2" y="5"/>
                      <a:pt x="0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6" name="Freeform 127"/>
              <p:cNvSpPr>
                <a:spLocks/>
              </p:cNvSpPr>
              <p:nvPr/>
            </p:nvSpPr>
            <p:spPr bwMode="auto">
              <a:xfrm>
                <a:off x="2120106" y="33733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7" name="Freeform 128"/>
              <p:cNvSpPr>
                <a:spLocks/>
              </p:cNvSpPr>
              <p:nvPr/>
            </p:nvSpPr>
            <p:spPr bwMode="auto">
              <a:xfrm>
                <a:off x="2153444" y="33733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1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8" name="Freeform 129"/>
              <p:cNvSpPr>
                <a:spLocks/>
              </p:cNvSpPr>
              <p:nvPr/>
            </p:nvSpPr>
            <p:spPr bwMode="auto">
              <a:xfrm>
                <a:off x="1094581" y="33733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9" name="Freeform 130"/>
              <p:cNvSpPr>
                <a:spLocks/>
              </p:cNvSpPr>
              <p:nvPr/>
            </p:nvSpPr>
            <p:spPr bwMode="auto">
              <a:xfrm>
                <a:off x="1127919" y="3384501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0" name="Freeform 131"/>
              <p:cNvSpPr>
                <a:spLocks/>
              </p:cNvSpPr>
              <p:nvPr/>
            </p:nvSpPr>
            <p:spPr bwMode="auto">
              <a:xfrm>
                <a:off x="2243931" y="3373388"/>
                <a:ext cx="55563" cy="68263"/>
              </a:xfrm>
              <a:custGeom>
                <a:avLst/>
                <a:gdLst>
                  <a:gd name="T0" fmla="*/ 4 w 5"/>
                  <a:gd name="T1" fmla="*/ 4 h 6"/>
                  <a:gd name="T2" fmla="*/ 4 w 5"/>
                  <a:gd name="T3" fmla="*/ 5 h 6"/>
                  <a:gd name="T4" fmla="*/ 2 w 5"/>
                  <a:gd name="T5" fmla="*/ 5 h 6"/>
                  <a:gd name="T6" fmla="*/ 0 w 5"/>
                  <a:gd name="T7" fmla="*/ 1 h 6"/>
                  <a:gd name="T8" fmla="*/ 1 w 5"/>
                  <a:gd name="T9" fmla="*/ 1 h 6"/>
                  <a:gd name="T10" fmla="*/ 4 w 5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5"/>
                      <a:pt x="5" y="5"/>
                      <a:pt x="4" y="5"/>
                    </a:cubicBezTo>
                    <a:cubicBezTo>
                      <a:pt x="4" y="6"/>
                      <a:pt x="3" y="5"/>
                      <a:pt x="2" y="5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2" y="2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1" name="Freeform 132"/>
              <p:cNvSpPr>
                <a:spLocks/>
              </p:cNvSpPr>
              <p:nvPr/>
            </p:nvSpPr>
            <p:spPr bwMode="auto">
              <a:xfrm>
                <a:off x="2288381" y="3384501"/>
                <a:ext cx="23813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2" name="Freeform 133"/>
              <p:cNvSpPr>
                <a:spLocks/>
              </p:cNvSpPr>
              <p:nvPr/>
            </p:nvSpPr>
            <p:spPr bwMode="auto">
              <a:xfrm>
                <a:off x="1172369" y="3395613"/>
                <a:ext cx="23813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3" name="Freeform 134"/>
              <p:cNvSpPr>
                <a:spLocks/>
              </p:cNvSpPr>
              <p:nvPr/>
            </p:nvSpPr>
            <p:spPr bwMode="auto">
              <a:xfrm>
                <a:off x="2142331" y="3408313"/>
                <a:ext cx="44450" cy="79375"/>
              </a:xfrm>
              <a:custGeom>
                <a:avLst/>
                <a:gdLst>
                  <a:gd name="T0" fmla="*/ 3 w 4"/>
                  <a:gd name="T1" fmla="*/ 2 h 7"/>
                  <a:gd name="T2" fmla="*/ 4 w 4"/>
                  <a:gd name="T3" fmla="*/ 6 h 7"/>
                  <a:gd name="T4" fmla="*/ 4 w 4"/>
                  <a:gd name="T5" fmla="*/ 7 h 7"/>
                  <a:gd name="T6" fmla="*/ 4 w 4"/>
                  <a:gd name="T7" fmla="*/ 7 h 7"/>
                  <a:gd name="T8" fmla="*/ 0 w 4"/>
                  <a:gd name="T9" fmla="*/ 1 h 7"/>
                  <a:gd name="T10" fmla="*/ 0 w 4"/>
                  <a:gd name="T11" fmla="*/ 1 h 7"/>
                  <a:gd name="T12" fmla="*/ 1 w 4"/>
                  <a:gd name="T13" fmla="*/ 1 h 7"/>
                  <a:gd name="T14" fmla="*/ 3 w 4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3" y="2"/>
                    </a:moveTo>
                    <a:cubicBezTo>
                      <a:pt x="3" y="3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5"/>
                      <a:pt x="1" y="3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4" name="Freeform 135"/>
              <p:cNvSpPr>
                <a:spLocks/>
              </p:cNvSpPr>
              <p:nvPr/>
            </p:nvSpPr>
            <p:spPr bwMode="auto">
              <a:xfrm>
                <a:off x="1196181" y="3408313"/>
                <a:ext cx="66675" cy="33338"/>
              </a:xfrm>
              <a:custGeom>
                <a:avLst/>
                <a:gdLst>
                  <a:gd name="T0" fmla="*/ 6 w 6"/>
                  <a:gd name="T1" fmla="*/ 1 h 3"/>
                  <a:gd name="T2" fmla="*/ 6 w 6"/>
                  <a:gd name="T3" fmla="*/ 1 h 3"/>
                  <a:gd name="T4" fmla="*/ 0 w 6"/>
                  <a:gd name="T5" fmla="*/ 2 h 3"/>
                  <a:gd name="T6" fmla="*/ 0 w 6"/>
                  <a:gd name="T7" fmla="*/ 1 h 3"/>
                  <a:gd name="T8" fmla="*/ 4 w 6"/>
                  <a:gd name="T9" fmla="*/ 1 h 3"/>
                  <a:gd name="T10" fmla="*/ 6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5" name="Freeform 136"/>
              <p:cNvSpPr>
                <a:spLocks/>
              </p:cNvSpPr>
              <p:nvPr/>
            </p:nvSpPr>
            <p:spPr bwMode="auto">
              <a:xfrm>
                <a:off x="1083469" y="3419426"/>
                <a:ext cx="66675" cy="44450"/>
              </a:xfrm>
              <a:custGeom>
                <a:avLst/>
                <a:gdLst>
                  <a:gd name="T0" fmla="*/ 6 w 6"/>
                  <a:gd name="T1" fmla="*/ 0 h 4"/>
                  <a:gd name="T2" fmla="*/ 1 w 6"/>
                  <a:gd name="T3" fmla="*/ 3 h 4"/>
                  <a:gd name="T4" fmla="*/ 0 w 6"/>
                  <a:gd name="T5" fmla="*/ 4 h 4"/>
                  <a:gd name="T6" fmla="*/ 6 w 6"/>
                  <a:gd name="T7" fmla="*/ 0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4" y="1"/>
                      <a:pt x="3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6" name="Freeform 137"/>
              <p:cNvSpPr>
                <a:spLocks/>
              </p:cNvSpPr>
              <p:nvPr/>
            </p:nvSpPr>
            <p:spPr bwMode="auto">
              <a:xfrm>
                <a:off x="2120106" y="3441651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7" name="Freeform 138"/>
              <p:cNvSpPr>
                <a:spLocks/>
              </p:cNvSpPr>
              <p:nvPr/>
            </p:nvSpPr>
            <p:spPr bwMode="auto">
              <a:xfrm>
                <a:off x="2029619" y="3441651"/>
                <a:ext cx="68263" cy="22225"/>
              </a:xfrm>
              <a:custGeom>
                <a:avLst/>
                <a:gdLst>
                  <a:gd name="T0" fmla="*/ 6 w 6"/>
                  <a:gd name="T1" fmla="*/ 0 h 2"/>
                  <a:gd name="T2" fmla="*/ 5 w 6"/>
                  <a:gd name="T3" fmla="*/ 2 h 2"/>
                  <a:gd name="T4" fmla="*/ 0 w 6"/>
                  <a:gd name="T5" fmla="*/ 1 h 2"/>
                  <a:gd name="T6" fmla="*/ 1 w 6"/>
                  <a:gd name="T7" fmla="*/ 1 h 2"/>
                  <a:gd name="T8" fmla="*/ 6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6" y="1"/>
                      <a:pt x="5" y="1"/>
                      <a:pt x="5" y="2"/>
                    </a:cubicBezTo>
                    <a:cubicBezTo>
                      <a:pt x="3" y="2"/>
                      <a:pt x="2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8" name="Freeform 139"/>
              <p:cNvSpPr>
                <a:spLocks/>
              </p:cNvSpPr>
              <p:nvPr/>
            </p:nvSpPr>
            <p:spPr bwMode="auto">
              <a:xfrm>
                <a:off x="1127919" y="345276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9" name="Freeform 140"/>
              <p:cNvSpPr>
                <a:spLocks/>
              </p:cNvSpPr>
              <p:nvPr/>
            </p:nvSpPr>
            <p:spPr bwMode="auto">
              <a:xfrm>
                <a:off x="1150144" y="345276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0" name="Freeform 141"/>
              <p:cNvSpPr>
                <a:spLocks/>
              </p:cNvSpPr>
              <p:nvPr/>
            </p:nvSpPr>
            <p:spPr bwMode="auto">
              <a:xfrm>
                <a:off x="2108994" y="346387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1" name="Freeform 142"/>
              <p:cNvSpPr>
                <a:spLocks/>
              </p:cNvSpPr>
              <p:nvPr/>
            </p:nvSpPr>
            <p:spPr bwMode="auto">
              <a:xfrm>
                <a:off x="2142331" y="3463876"/>
                <a:ext cx="11113" cy="23813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0 w 1"/>
                  <a:gd name="T9" fmla="*/ 0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2" name="Freeform 143"/>
              <p:cNvSpPr>
                <a:spLocks/>
              </p:cNvSpPr>
              <p:nvPr/>
            </p:nvSpPr>
            <p:spPr bwMode="auto">
              <a:xfrm>
                <a:off x="1139031" y="347657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3" name="Freeform 144"/>
              <p:cNvSpPr>
                <a:spLocks/>
              </p:cNvSpPr>
              <p:nvPr/>
            </p:nvSpPr>
            <p:spPr bwMode="auto">
              <a:xfrm>
                <a:off x="1139031" y="3487688"/>
                <a:ext cx="44450" cy="44450"/>
              </a:xfrm>
              <a:custGeom>
                <a:avLst/>
                <a:gdLst>
                  <a:gd name="T0" fmla="*/ 4 w 4"/>
                  <a:gd name="T1" fmla="*/ 0 h 4"/>
                  <a:gd name="T2" fmla="*/ 3 w 4"/>
                  <a:gd name="T3" fmla="*/ 3 h 4"/>
                  <a:gd name="T4" fmla="*/ 0 w 4"/>
                  <a:gd name="T5" fmla="*/ 4 h 4"/>
                  <a:gd name="T6" fmla="*/ 0 w 4"/>
                  <a:gd name="T7" fmla="*/ 4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1"/>
                      <a:pt x="4" y="3"/>
                      <a:pt x="3" y="3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4" name="Freeform 145"/>
              <p:cNvSpPr>
                <a:spLocks/>
              </p:cNvSpPr>
              <p:nvPr/>
            </p:nvSpPr>
            <p:spPr bwMode="auto">
              <a:xfrm>
                <a:off x="2029619" y="34876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5" name="Freeform 146"/>
              <p:cNvSpPr>
                <a:spLocks/>
              </p:cNvSpPr>
              <p:nvPr/>
            </p:nvSpPr>
            <p:spPr bwMode="auto">
              <a:xfrm>
                <a:off x="1218406" y="3487688"/>
                <a:ext cx="33338" cy="79375"/>
              </a:xfrm>
              <a:custGeom>
                <a:avLst/>
                <a:gdLst>
                  <a:gd name="T0" fmla="*/ 2 w 3"/>
                  <a:gd name="T1" fmla="*/ 3 h 7"/>
                  <a:gd name="T2" fmla="*/ 3 w 3"/>
                  <a:gd name="T3" fmla="*/ 7 h 7"/>
                  <a:gd name="T4" fmla="*/ 1 w 3"/>
                  <a:gd name="T5" fmla="*/ 5 h 7"/>
                  <a:gd name="T6" fmla="*/ 0 w 3"/>
                  <a:gd name="T7" fmla="*/ 1 h 7"/>
                  <a:gd name="T8" fmla="*/ 0 w 3"/>
                  <a:gd name="T9" fmla="*/ 0 h 7"/>
                  <a:gd name="T10" fmla="*/ 2 w 3"/>
                  <a:gd name="T11" fmla="*/ 2 h 7"/>
                  <a:gd name="T12" fmla="*/ 2 w 3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2" y="3"/>
                    </a:moveTo>
                    <a:cubicBezTo>
                      <a:pt x="3" y="4"/>
                      <a:pt x="2" y="5"/>
                      <a:pt x="3" y="7"/>
                    </a:cubicBezTo>
                    <a:cubicBezTo>
                      <a:pt x="2" y="7"/>
                      <a:pt x="1" y="6"/>
                      <a:pt x="1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6" name="Freeform 147"/>
              <p:cNvSpPr>
                <a:spLocks/>
              </p:cNvSpPr>
              <p:nvPr/>
            </p:nvSpPr>
            <p:spPr bwMode="auto">
              <a:xfrm>
                <a:off x="2062956" y="3487688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1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7" name="Freeform 148"/>
              <p:cNvSpPr>
                <a:spLocks/>
              </p:cNvSpPr>
              <p:nvPr/>
            </p:nvSpPr>
            <p:spPr bwMode="auto">
              <a:xfrm>
                <a:off x="2108994" y="3498801"/>
                <a:ext cx="33338" cy="57150"/>
              </a:xfrm>
              <a:custGeom>
                <a:avLst/>
                <a:gdLst>
                  <a:gd name="T0" fmla="*/ 3 w 3"/>
                  <a:gd name="T1" fmla="*/ 4 h 5"/>
                  <a:gd name="T2" fmla="*/ 2 w 3"/>
                  <a:gd name="T3" fmla="*/ 5 h 5"/>
                  <a:gd name="T4" fmla="*/ 2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8" name="Freeform 149"/>
              <p:cNvSpPr>
                <a:spLocks/>
              </p:cNvSpPr>
              <p:nvPr/>
            </p:nvSpPr>
            <p:spPr bwMode="auto">
              <a:xfrm>
                <a:off x="2074069" y="3521026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9" name="Freeform 150"/>
              <p:cNvSpPr>
                <a:spLocks/>
              </p:cNvSpPr>
              <p:nvPr/>
            </p:nvSpPr>
            <p:spPr bwMode="auto">
              <a:xfrm>
                <a:off x="2018506" y="3532138"/>
                <a:ext cx="55563" cy="57150"/>
              </a:xfrm>
              <a:custGeom>
                <a:avLst/>
                <a:gdLst>
                  <a:gd name="T0" fmla="*/ 4 w 5"/>
                  <a:gd name="T1" fmla="*/ 1 h 5"/>
                  <a:gd name="T2" fmla="*/ 1 w 5"/>
                  <a:gd name="T3" fmla="*/ 5 h 5"/>
                  <a:gd name="T4" fmla="*/ 1 w 5"/>
                  <a:gd name="T5" fmla="*/ 4 h 5"/>
                  <a:gd name="T6" fmla="*/ 4 w 5"/>
                  <a:gd name="T7" fmla="*/ 0 h 5"/>
                  <a:gd name="T8" fmla="*/ 4 w 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4" y="3"/>
                      <a:pt x="2" y="3"/>
                      <a:pt x="1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2"/>
                      <a:pt x="2" y="1"/>
                      <a:pt x="4" y="0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0" name="Freeform 151"/>
              <p:cNvSpPr>
                <a:spLocks/>
              </p:cNvSpPr>
              <p:nvPr/>
            </p:nvSpPr>
            <p:spPr bwMode="auto">
              <a:xfrm>
                <a:off x="2086769" y="3555951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1" name="Freeform 152"/>
              <p:cNvSpPr>
                <a:spLocks noEditPoints="1"/>
              </p:cNvSpPr>
              <p:nvPr/>
            </p:nvSpPr>
            <p:spPr bwMode="auto">
              <a:xfrm>
                <a:off x="1545431" y="2601863"/>
                <a:ext cx="179388" cy="23813"/>
              </a:xfrm>
              <a:custGeom>
                <a:avLst/>
                <a:gdLst>
                  <a:gd name="T0" fmla="*/ 15 w 16"/>
                  <a:gd name="T1" fmla="*/ 0 h 2"/>
                  <a:gd name="T2" fmla="*/ 16 w 16"/>
                  <a:gd name="T3" fmla="*/ 1 h 2"/>
                  <a:gd name="T4" fmla="*/ 15 w 16"/>
                  <a:gd name="T5" fmla="*/ 2 h 2"/>
                  <a:gd name="T6" fmla="*/ 2 w 16"/>
                  <a:gd name="T7" fmla="*/ 2 h 2"/>
                  <a:gd name="T8" fmla="*/ 0 w 16"/>
                  <a:gd name="T9" fmla="*/ 1 h 2"/>
                  <a:gd name="T10" fmla="*/ 2 w 16"/>
                  <a:gd name="T11" fmla="*/ 0 h 2"/>
                  <a:gd name="T12" fmla="*/ 15 w 16"/>
                  <a:gd name="T13" fmla="*/ 0 h 2"/>
                  <a:gd name="T14" fmla="*/ 6 w 16"/>
                  <a:gd name="T15" fmla="*/ 2 h 2"/>
                  <a:gd name="T16" fmla="*/ 5 w 16"/>
                  <a:gd name="T17" fmla="*/ 0 h 2"/>
                  <a:gd name="T18" fmla="*/ 4 w 16"/>
                  <a:gd name="T19" fmla="*/ 0 h 2"/>
                  <a:gd name="T20" fmla="*/ 4 w 16"/>
                  <a:gd name="T21" fmla="*/ 2 h 2"/>
                  <a:gd name="T22" fmla="*/ 6 w 16"/>
                  <a:gd name="T23" fmla="*/ 2 h 2"/>
                  <a:gd name="T24" fmla="*/ 11 w 16"/>
                  <a:gd name="T25" fmla="*/ 2 h 2"/>
                  <a:gd name="T26" fmla="*/ 11 w 16"/>
                  <a:gd name="T27" fmla="*/ 0 h 2"/>
                  <a:gd name="T28" fmla="*/ 9 w 16"/>
                  <a:gd name="T29" fmla="*/ 0 h 2"/>
                  <a:gd name="T30" fmla="*/ 10 w 16"/>
                  <a:gd name="T31" fmla="*/ 2 h 2"/>
                  <a:gd name="T32" fmla="*/ 11 w 16"/>
                  <a:gd name="T33" fmla="*/ 2 h 2"/>
                  <a:gd name="T34" fmla="*/ 15 w 16"/>
                  <a:gd name="T35" fmla="*/ 0 h 2"/>
                  <a:gd name="T36" fmla="*/ 15 w 16"/>
                  <a:gd name="T37" fmla="*/ 0 h 2"/>
                  <a:gd name="T38" fmla="*/ 15 w 16"/>
                  <a:gd name="T39" fmla="*/ 2 h 2"/>
                  <a:gd name="T40" fmla="*/ 15 w 16"/>
                  <a:gd name="T4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2">
                    <a:moveTo>
                      <a:pt x="15" y="0"/>
                    </a:moveTo>
                    <a:cubicBezTo>
                      <a:pt x="16" y="0"/>
                      <a:pt x="16" y="0"/>
                      <a:pt x="16" y="1"/>
                    </a:cubicBezTo>
                    <a:cubicBezTo>
                      <a:pt x="16" y="1"/>
                      <a:pt x="16" y="2"/>
                      <a:pt x="15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  <a:moveTo>
                      <a:pt x="6" y="2"/>
                    </a:moveTo>
                    <a:cubicBezTo>
                      <a:pt x="7" y="2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4" y="2"/>
                      <a:pt x="4" y="2"/>
                    </a:cubicBezTo>
                    <a:cubicBezTo>
                      <a:pt x="6" y="2"/>
                      <a:pt x="6" y="2"/>
                      <a:pt x="6" y="2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1" y="0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9" y="2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  <a:close/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5" y="2"/>
                      <a:pt x="15" y="2"/>
                    </a:cubicBezTo>
                    <a:cubicBezTo>
                      <a:pt x="16" y="2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2" name="Freeform 153"/>
              <p:cNvSpPr>
                <a:spLocks noEditPoints="1"/>
              </p:cNvSpPr>
              <p:nvPr/>
            </p:nvSpPr>
            <p:spPr bwMode="auto">
              <a:xfrm>
                <a:off x="1691481" y="2771726"/>
                <a:ext cx="79375" cy="136525"/>
              </a:xfrm>
              <a:custGeom>
                <a:avLst/>
                <a:gdLst>
                  <a:gd name="T0" fmla="*/ 1 w 7"/>
                  <a:gd name="T1" fmla="*/ 0 h 12"/>
                  <a:gd name="T2" fmla="*/ 4 w 7"/>
                  <a:gd name="T3" fmla="*/ 1 h 12"/>
                  <a:gd name="T4" fmla="*/ 6 w 7"/>
                  <a:gd name="T5" fmla="*/ 0 h 12"/>
                  <a:gd name="T6" fmla="*/ 5 w 7"/>
                  <a:gd name="T7" fmla="*/ 4 h 12"/>
                  <a:gd name="T8" fmla="*/ 7 w 7"/>
                  <a:gd name="T9" fmla="*/ 4 h 12"/>
                  <a:gd name="T10" fmla="*/ 7 w 7"/>
                  <a:gd name="T11" fmla="*/ 6 h 12"/>
                  <a:gd name="T12" fmla="*/ 7 w 7"/>
                  <a:gd name="T13" fmla="*/ 8 h 12"/>
                  <a:gd name="T14" fmla="*/ 5 w 7"/>
                  <a:gd name="T15" fmla="*/ 8 h 12"/>
                  <a:gd name="T16" fmla="*/ 6 w 7"/>
                  <a:gd name="T17" fmla="*/ 12 h 12"/>
                  <a:gd name="T18" fmla="*/ 4 w 7"/>
                  <a:gd name="T19" fmla="*/ 11 h 12"/>
                  <a:gd name="T20" fmla="*/ 1 w 7"/>
                  <a:gd name="T21" fmla="*/ 12 h 12"/>
                  <a:gd name="T22" fmla="*/ 2 w 7"/>
                  <a:gd name="T23" fmla="*/ 8 h 12"/>
                  <a:gd name="T24" fmla="*/ 0 w 7"/>
                  <a:gd name="T25" fmla="*/ 8 h 12"/>
                  <a:gd name="T26" fmla="*/ 1 w 7"/>
                  <a:gd name="T27" fmla="*/ 6 h 12"/>
                  <a:gd name="T28" fmla="*/ 0 w 7"/>
                  <a:gd name="T29" fmla="*/ 4 h 12"/>
                  <a:gd name="T30" fmla="*/ 2 w 7"/>
                  <a:gd name="T31" fmla="*/ 4 h 12"/>
                  <a:gd name="T32" fmla="*/ 1 w 7"/>
                  <a:gd name="T33" fmla="*/ 0 h 12"/>
                  <a:gd name="T34" fmla="*/ 5 w 7"/>
                  <a:gd name="T35" fmla="*/ 7 h 12"/>
                  <a:gd name="T36" fmla="*/ 6 w 7"/>
                  <a:gd name="T37" fmla="*/ 6 h 12"/>
                  <a:gd name="T38" fmla="*/ 4 w 7"/>
                  <a:gd name="T39" fmla="*/ 4 h 12"/>
                  <a:gd name="T40" fmla="*/ 2 w 7"/>
                  <a:gd name="T41" fmla="*/ 6 h 12"/>
                  <a:gd name="T42" fmla="*/ 3 w 7"/>
                  <a:gd name="T43" fmla="*/ 7 h 12"/>
                  <a:gd name="T44" fmla="*/ 5 w 7"/>
                  <a:gd name="T45" fmla="*/ 7 h 12"/>
                  <a:gd name="T46" fmla="*/ 2 w 7"/>
                  <a:gd name="T47" fmla="*/ 6 h 12"/>
                  <a:gd name="T48" fmla="*/ 4 w 7"/>
                  <a:gd name="T49" fmla="*/ 6 h 12"/>
                  <a:gd name="T50" fmla="*/ 5 w 7"/>
                  <a:gd name="T51" fmla="*/ 6 h 12"/>
                  <a:gd name="T52" fmla="*/ 4 w 7"/>
                  <a:gd name="T53" fmla="*/ 5 h 12"/>
                  <a:gd name="T54" fmla="*/ 2 w 7"/>
                  <a:gd name="T5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" h="12">
                    <a:moveTo>
                      <a:pt x="1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  <a:moveTo>
                      <a:pt x="5" y="7"/>
                    </a:moveTo>
                    <a:cubicBezTo>
                      <a:pt x="6" y="7"/>
                      <a:pt x="6" y="7"/>
                      <a:pt x="6" y="6"/>
                    </a:cubicBezTo>
                    <a:cubicBezTo>
                      <a:pt x="6" y="4"/>
                      <a:pt x="4" y="6"/>
                      <a:pt x="4" y="4"/>
                    </a:cubicBezTo>
                    <a:cubicBezTo>
                      <a:pt x="3" y="6"/>
                      <a:pt x="2" y="4"/>
                      <a:pt x="2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5" y="7"/>
                      <a:pt x="5" y="7"/>
                      <a:pt x="5" y="7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3" y="6"/>
                      <a:pt x="4" y="6"/>
                    </a:cubicBezTo>
                    <a:cubicBezTo>
                      <a:pt x="4" y="6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3" name="Freeform 154"/>
              <p:cNvSpPr>
                <a:spLocks/>
              </p:cNvSpPr>
              <p:nvPr/>
            </p:nvSpPr>
            <p:spPr bwMode="auto">
              <a:xfrm>
                <a:off x="1623219" y="2817763"/>
                <a:ext cx="23813" cy="22225"/>
              </a:xfrm>
              <a:custGeom>
                <a:avLst/>
                <a:gdLst>
                  <a:gd name="T0" fmla="*/ 8 w 15"/>
                  <a:gd name="T1" fmla="*/ 14 h 14"/>
                  <a:gd name="T2" fmla="*/ 8 w 15"/>
                  <a:gd name="T3" fmla="*/ 14 h 14"/>
                  <a:gd name="T4" fmla="*/ 0 w 15"/>
                  <a:gd name="T5" fmla="*/ 7 h 14"/>
                  <a:gd name="T6" fmla="*/ 8 w 15"/>
                  <a:gd name="T7" fmla="*/ 7 h 14"/>
                  <a:gd name="T8" fmla="*/ 8 w 15"/>
                  <a:gd name="T9" fmla="*/ 7 h 14"/>
                  <a:gd name="T10" fmla="*/ 8 w 15"/>
                  <a:gd name="T11" fmla="*/ 7 h 14"/>
                  <a:gd name="T12" fmla="*/ 8 w 15"/>
                  <a:gd name="T13" fmla="*/ 0 h 14"/>
                  <a:gd name="T14" fmla="*/ 15 w 15"/>
                  <a:gd name="T15" fmla="*/ 7 h 14"/>
                  <a:gd name="T16" fmla="*/ 15 w 15"/>
                  <a:gd name="T17" fmla="*/ 7 h 14"/>
                  <a:gd name="T18" fmla="*/ 15 w 15"/>
                  <a:gd name="T19" fmla="*/ 7 h 14"/>
                  <a:gd name="T20" fmla="*/ 15 w 15"/>
                  <a:gd name="T21" fmla="*/ 7 h 14"/>
                  <a:gd name="T22" fmla="*/ 15 w 15"/>
                  <a:gd name="T23" fmla="*/ 14 h 14"/>
                  <a:gd name="T24" fmla="*/ 15 w 15"/>
                  <a:gd name="T25" fmla="*/ 14 h 14"/>
                  <a:gd name="T26" fmla="*/ 8 w 15"/>
                  <a:gd name="T27" fmla="*/ 14 h 14"/>
                  <a:gd name="T28" fmla="*/ 8 w 15"/>
                  <a:gd name="T29" fmla="*/ 14 h 14"/>
                  <a:gd name="T30" fmla="*/ 8 w 15"/>
                  <a:gd name="T3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lnTo>
                      <a:pt x="8" y="14"/>
                    </a:lnTo>
                    <a:lnTo>
                      <a:pt x="0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4" name="Freeform 155"/>
              <p:cNvSpPr>
                <a:spLocks/>
              </p:cNvSpPr>
              <p:nvPr/>
            </p:nvSpPr>
            <p:spPr bwMode="auto">
              <a:xfrm>
                <a:off x="1600994" y="2851101"/>
                <a:ext cx="22225" cy="23813"/>
              </a:xfrm>
              <a:custGeom>
                <a:avLst/>
                <a:gdLst>
                  <a:gd name="T0" fmla="*/ 7 w 14"/>
                  <a:gd name="T1" fmla="*/ 15 h 15"/>
                  <a:gd name="T2" fmla="*/ 7 w 14"/>
                  <a:gd name="T3" fmla="*/ 8 h 15"/>
                  <a:gd name="T4" fmla="*/ 0 w 14"/>
                  <a:gd name="T5" fmla="*/ 8 h 15"/>
                  <a:gd name="T6" fmla="*/ 7 w 14"/>
                  <a:gd name="T7" fmla="*/ 8 h 15"/>
                  <a:gd name="T8" fmla="*/ 7 w 14"/>
                  <a:gd name="T9" fmla="*/ 0 h 15"/>
                  <a:gd name="T10" fmla="*/ 7 w 14"/>
                  <a:gd name="T11" fmla="*/ 0 h 15"/>
                  <a:gd name="T12" fmla="*/ 7 w 14"/>
                  <a:gd name="T13" fmla="*/ 0 h 15"/>
                  <a:gd name="T14" fmla="*/ 14 w 14"/>
                  <a:gd name="T15" fmla="*/ 0 h 15"/>
                  <a:gd name="T16" fmla="*/ 14 w 14"/>
                  <a:gd name="T17" fmla="*/ 0 h 15"/>
                  <a:gd name="T18" fmla="*/ 14 w 14"/>
                  <a:gd name="T19" fmla="*/ 8 h 15"/>
                  <a:gd name="T20" fmla="*/ 14 w 14"/>
                  <a:gd name="T21" fmla="*/ 8 h 15"/>
                  <a:gd name="T22" fmla="*/ 14 w 14"/>
                  <a:gd name="T23" fmla="*/ 8 h 15"/>
                  <a:gd name="T24" fmla="*/ 14 w 14"/>
                  <a:gd name="T25" fmla="*/ 15 h 15"/>
                  <a:gd name="T26" fmla="*/ 7 w 14"/>
                  <a:gd name="T27" fmla="*/ 8 h 15"/>
                  <a:gd name="T28" fmla="*/ 7 w 14"/>
                  <a:gd name="T29" fmla="*/ 15 h 15"/>
                  <a:gd name="T30" fmla="*/ 7 w 14"/>
                  <a:gd name="T3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15">
                    <a:moveTo>
                      <a:pt x="7" y="15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15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5" name="Freeform 156"/>
              <p:cNvSpPr>
                <a:spLocks/>
              </p:cNvSpPr>
              <p:nvPr/>
            </p:nvSpPr>
            <p:spPr bwMode="auto">
              <a:xfrm>
                <a:off x="1647031" y="2851101"/>
                <a:ext cx="22225" cy="12700"/>
              </a:xfrm>
              <a:custGeom>
                <a:avLst/>
                <a:gdLst>
                  <a:gd name="T0" fmla="*/ 0 w 14"/>
                  <a:gd name="T1" fmla="*/ 8 h 8"/>
                  <a:gd name="T2" fmla="*/ 0 w 14"/>
                  <a:gd name="T3" fmla="*/ 8 h 8"/>
                  <a:gd name="T4" fmla="*/ 0 w 14"/>
                  <a:gd name="T5" fmla="*/ 8 h 8"/>
                  <a:gd name="T6" fmla="*/ 0 w 14"/>
                  <a:gd name="T7" fmla="*/ 0 h 8"/>
                  <a:gd name="T8" fmla="*/ 0 w 14"/>
                  <a:gd name="T9" fmla="*/ 0 h 8"/>
                  <a:gd name="T10" fmla="*/ 0 w 14"/>
                  <a:gd name="T11" fmla="*/ 0 h 8"/>
                  <a:gd name="T12" fmla="*/ 7 w 14"/>
                  <a:gd name="T13" fmla="*/ 0 h 8"/>
                  <a:gd name="T14" fmla="*/ 7 w 14"/>
                  <a:gd name="T15" fmla="*/ 0 h 8"/>
                  <a:gd name="T16" fmla="*/ 7 w 14"/>
                  <a:gd name="T17" fmla="*/ 0 h 8"/>
                  <a:gd name="T18" fmla="*/ 7 w 14"/>
                  <a:gd name="T19" fmla="*/ 0 h 8"/>
                  <a:gd name="T20" fmla="*/ 14 w 14"/>
                  <a:gd name="T21" fmla="*/ 8 h 8"/>
                  <a:gd name="T22" fmla="*/ 7 w 14"/>
                  <a:gd name="T23" fmla="*/ 8 h 8"/>
                  <a:gd name="T24" fmla="*/ 7 w 14"/>
                  <a:gd name="T25" fmla="*/ 8 h 8"/>
                  <a:gd name="T26" fmla="*/ 7 w 14"/>
                  <a:gd name="T27" fmla="*/ 8 h 8"/>
                  <a:gd name="T28" fmla="*/ 0 w 14"/>
                  <a:gd name="T29" fmla="*/ 8 h 8"/>
                  <a:gd name="T30" fmla="*/ 0 w 14"/>
                  <a:gd name="T3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4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6" name="Freeform 157"/>
              <p:cNvSpPr>
                <a:spLocks/>
              </p:cNvSpPr>
              <p:nvPr/>
            </p:nvSpPr>
            <p:spPr bwMode="auto">
              <a:xfrm>
                <a:off x="1658144" y="2874913"/>
                <a:ext cx="0" cy="11113"/>
              </a:xfrm>
              <a:custGeom>
                <a:avLst/>
                <a:gdLst>
                  <a:gd name="T0" fmla="*/ 7 h 7"/>
                  <a:gd name="T1" fmla="*/ 7 h 7"/>
                  <a:gd name="T2" fmla="*/ 7 h 7"/>
                  <a:gd name="T3" fmla="*/ 7 h 7"/>
                  <a:gd name="T4" fmla="*/ 7 h 7"/>
                  <a:gd name="T5" fmla="*/ 7 h 7"/>
                  <a:gd name="T6" fmla="*/ 0 h 7"/>
                  <a:gd name="T7" fmla="*/ 7 h 7"/>
                  <a:gd name="T8" fmla="*/ 7 h 7"/>
                  <a:gd name="T9" fmla="*/ 7 h 7"/>
                  <a:gd name="T10" fmla="*/ 7 h 7"/>
                  <a:gd name="T11" fmla="*/ 7 h 7"/>
                  <a:gd name="T12" fmla="*/ 7 h 7"/>
                  <a:gd name="T13" fmla="*/ 7 h 7"/>
                  <a:gd name="T14" fmla="*/ 7 h 7"/>
                  <a:gd name="T15" fmla="*/ 7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7" name="Freeform 158"/>
              <p:cNvSpPr>
                <a:spLocks/>
              </p:cNvSpPr>
              <p:nvPr/>
            </p:nvSpPr>
            <p:spPr bwMode="auto">
              <a:xfrm>
                <a:off x="1612106" y="2886026"/>
                <a:ext cx="34925" cy="33338"/>
              </a:xfrm>
              <a:custGeom>
                <a:avLst/>
                <a:gdLst>
                  <a:gd name="T0" fmla="*/ 7 w 22"/>
                  <a:gd name="T1" fmla="*/ 21 h 21"/>
                  <a:gd name="T2" fmla="*/ 7 w 22"/>
                  <a:gd name="T3" fmla="*/ 14 h 21"/>
                  <a:gd name="T4" fmla="*/ 0 w 22"/>
                  <a:gd name="T5" fmla="*/ 14 h 21"/>
                  <a:gd name="T6" fmla="*/ 0 w 22"/>
                  <a:gd name="T7" fmla="*/ 7 h 21"/>
                  <a:gd name="T8" fmla="*/ 0 w 22"/>
                  <a:gd name="T9" fmla="*/ 0 h 21"/>
                  <a:gd name="T10" fmla="*/ 7 w 22"/>
                  <a:gd name="T11" fmla="*/ 0 h 21"/>
                  <a:gd name="T12" fmla="*/ 7 w 22"/>
                  <a:gd name="T13" fmla="*/ 0 h 21"/>
                  <a:gd name="T14" fmla="*/ 15 w 22"/>
                  <a:gd name="T15" fmla="*/ 0 h 21"/>
                  <a:gd name="T16" fmla="*/ 15 w 22"/>
                  <a:gd name="T17" fmla="*/ 0 h 21"/>
                  <a:gd name="T18" fmla="*/ 15 w 22"/>
                  <a:gd name="T19" fmla="*/ 7 h 21"/>
                  <a:gd name="T20" fmla="*/ 22 w 22"/>
                  <a:gd name="T21" fmla="*/ 14 h 21"/>
                  <a:gd name="T22" fmla="*/ 15 w 22"/>
                  <a:gd name="T23" fmla="*/ 14 h 21"/>
                  <a:gd name="T24" fmla="*/ 15 w 22"/>
                  <a:gd name="T25" fmla="*/ 21 h 21"/>
                  <a:gd name="T26" fmla="*/ 7 w 22"/>
                  <a:gd name="T27" fmla="*/ 14 h 21"/>
                  <a:gd name="T28" fmla="*/ 7 w 22"/>
                  <a:gd name="T29" fmla="*/ 21 h 21"/>
                  <a:gd name="T30" fmla="*/ 7 w 22"/>
                  <a:gd name="T3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1">
                    <a:moveTo>
                      <a:pt x="7" y="21"/>
                    </a:moveTo>
                    <a:lnTo>
                      <a:pt x="7" y="14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22" y="14"/>
                    </a:lnTo>
                    <a:lnTo>
                      <a:pt x="15" y="14"/>
                    </a:lnTo>
                    <a:lnTo>
                      <a:pt x="15" y="21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8" name="Freeform 159"/>
              <p:cNvSpPr>
                <a:spLocks/>
              </p:cNvSpPr>
              <p:nvPr/>
            </p:nvSpPr>
            <p:spPr bwMode="auto">
              <a:xfrm>
                <a:off x="1556544" y="2420888"/>
                <a:ext cx="157163" cy="158750"/>
              </a:xfrm>
              <a:custGeom>
                <a:avLst/>
                <a:gdLst>
                  <a:gd name="T0" fmla="*/ 50 w 99"/>
                  <a:gd name="T1" fmla="*/ 0 h 100"/>
                  <a:gd name="T2" fmla="*/ 64 w 99"/>
                  <a:gd name="T3" fmla="*/ 28 h 100"/>
                  <a:gd name="T4" fmla="*/ 92 w 99"/>
                  <a:gd name="T5" fmla="*/ 14 h 100"/>
                  <a:gd name="T6" fmla="*/ 78 w 99"/>
                  <a:gd name="T7" fmla="*/ 43 h 100"/>
                  <a:gd name="T8" fmla="*/ 99 w 99"/>
                  <a:gd name="T9" fmla="*/ 64 h 100"/>
                  <a:gd name="T10" fmla="*/ 71 w 99"/>
                  <a:gd name="T11" fmla="*/ 64 h 100"/>
                  <a:gd name="T12" fmla="*/ 71 w 99"/>
                  <a:gd name="T13" fmla="*/ 100 h 100"/>
                  <a:gd name="T14" fmla="*/ 50 w 99"/>
                  <a:gd name="T15" fmla="*/ 79 h 100"/>
                  <a:gd name="T16" fmla="*/ 28 w 99"/>
                  <a:gd name="T17" fmla="*/ 100 h 100"/>
                  <a:gd name="T18" fmla="*/ 28 w 99"/>
                  <a:gd name="T19" fmla="*/ 64 h 100"/>
                  <a:gd name="T20" fmla="*/ 0 w 99"/>
                  <a:gd name="T21" fmla="*/ 64 h 100"/>
                  <a:gd name="T22" fmla="*/ 28 w 99"/>
                  <a:gd name="T23" fmla="*/ 43 h 100"/>
                  <a:gd name="T24" fmla="*/ 7 w 99"/>
                  <a:gd name="T25" fmla="*/ 14 h 100"/>
                  <a:gd name="T26" fmla="*/ 42 w 99"/>
                  <a:gd name="T27" fmla="*/ 28 h 100"/>
                  <a:gd name="T28" fmla="*/ 50 w 99"/>
                  <a:gd name="T29" fmla="*/ 0 h 100"/>
                  <a:gd name="T30" fmla="*/ 50 w 99"/>
                  <a:gd name="T3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9" h="100">
                    <a:moveTo>
                      <a:pt x="50" y="0"/>
                    </a:moveTo>
                    <a:lnTo>
                      <a:pt x="64" y="28"/>
                    </a:lnTo>
                    <a:lnTo>
                      <a:pt x="92" y="14"/>
                    </a:lnTo>
                    <a:lnTo>
                      <a:pt x="78" y="43"/>
                    </a:lnTo>
                    <a:lnTo>
                      <a:pt x="99" y="64"/>
                    </a:lnTo>
                    <a:lnTo>
                      <a:pt x="71" y="64"/>
                    </a:lnTo>
                    <a:lnTo>
                      <a:pt x="71" y="100"/>
                    </a:lnTo>
                    <a:lnTo>
                      <a:pt x="50" y="79"/>
                    </a:lnTo>
                    <a:lnTo>
                      <a:pt x="28" y="100"/>
                    </a:lnTo>
                    <a:lnTo>
                      <a:pt x="28" y="64"/>
                    </a:lnTo>
                    <a:lnTo>
                      <a:pt x="0" y="64"/>
                    </a:lnTo>
                    <a:lnTo>
                      <a:pt x="28" y="43"/>
                    </a:lnTo>
                    <a:lnTo>
                      <a:pt x="7" y="14"/>
                    </a:lnTo>
                    <a:lnTo>
                      <a:pt x="42" y="28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9" name="Freeform 160"/>
              <p:cNvSpPr>
                <a:spLocks/>
              </p:cNvSpPr>
              <p:nvPr/>
            </p:nvSpPr>
            <p:spPr bwMode="auto">
              <a:xfrm>
                <a:off x="1397794" y="3430538"/>
                <a:ext cx="68263" cy="79375"/>
              </a:xfrm>
              <a:custGeom>
                <a:avLst/>
                <a:gdLst>
                  <a:gd name="T0" fmla="*/ 6 w 6"/>
                  <a:gd name="T1" fmla="*/ 0 h 7"/>
                  <a:gd name="T2" fmla="*/ 6 w 6"/>
                  <a:gd name="T3" fmla="*/ 1 h 7"/>
                  <a:gd name="T4" fmla="*/ 6 w 6"/>
                  <a:gd name="T5" fmla="*/ 4 h 7"/>
                  <a:gd name="T6" fmla="*/ 6 w 6"/>
                  <a:gd name="T7" fmla="*/ 5 h 7"/>
                  <a:gd name="T8" fmla="*/ 4 w 6"/>
                  <a:gd name="T9" fmla="*/ 6 h 7"/>
                  <a:gd name="T10" fmla="*/ 2 w 6"/>
                  <a:gd name="T11" fmla="*/ 6 h 7"/>
                  <a:gd name="T12" fmla="*/ 1 w 6"/>
                  <a:gd name="T13" fmla="*/ 5 h 7"/>
                  <a:gd name="T14" fmla="*/ 1 w 6"/>
                  <a:gd name="T15" fmla="*/ 2 h 7"/>
                  <a:gd name="T16" fmla="*/ 0 w 6"/>
                  <a:gd name="T17" fmla="*/ 2 h 7"/>
                  <a:gd name="T18" fmla="*/ 0 w 6"/>
                  <a:gd name="T19" fmla="*/ 2 h 7"/>
                  <a:gd name="T20" fmla="*/ 3 w 6"/>
                  <a:gd name="T21" fmla="*/ 1 h 7"/>
                  <a:gd name="T22" fmla="*/ 3 w 6"/>
                  <a:gd name="T23" fmla="*/ 1 h 7"/>
                  <a:gd name="T24" fmla="*/ 2 w 6"/>
                  <a:gd name="T25" fmla="*/ 2 h 7"/>
                  <a:gd name="T26" fmla="*/ 3 w 6"/>
                  <a:gd name="T27" fmla="*/ 5 h 7"/>
                  <a:gd name="T28" fmla="*/ 5 w 6"/>
                  <a:gd name="T29" fmla="*/ 6 h 7"/>
                  <a:gd name="T30" fmla="*/ 6 w 6"/>
                  <a:gd name="T31" fmla="*/ 4 h 7"/>
                  <a:gd name="T32" fmla="*/ 5 w 6"/>
                  <a:gd name="T33" fmla="*/ 1 h 7"/>
                  <a:gd name="T34" fmla="*/ 4 w 6"/>
                  <a:gd name="T35" fmla="*/ 1 h 7"/>
                  <a:gd name="T36" fmla="*/ 4 w 6"/>
                  <a:gd name="T37" fmla="*/ 1 h 7"/>
                  <a:gd name="T38" fmla="*/ 6 w 6"/>
                  <a:gd name="T39" fmla="*/ 0 h 7"/>
                  <a:gd name="T40" fmla="*/ 6 w 6"/>
                  <a:gd name="T4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5" y="6"/>
                      <a:pt x="4" y="6"/>
                    </a:cubicBezTo>
                    <a:cubicBezTo>
                      <a:pt x="4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1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5" y="6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0" name="Freeform 161"/>
              <p:cNvSpPr>
                <a:spLocks/>
              </p:cNvSpPr>
              <p:nvPr/>
            </p:nvSpPr>
            <p:spPr bwMode="auto">
              <a:xfrm>
                <a:off x="1477169" y="3419426"/>
                <a:ext cx="57150" cy="79375"/>
              </a:xfrm>
              <a:custGeom>
                <a:avLst/>
                <a:gdLst>
                  <a:gd name="T0" fmla="*/ 4 w 5"/>
                  <a:gd name="T1" fmla="*/ 2 h 7"/>
                  <a:gd name="T2" fmla="*/ 2 w 5"/>
                  <a:gd name="T3" fmla="*/ 1 h 7"/>
                  <a:gd name="T4" fmla="*/ 1 w 5"/>
                  <a:gd name="T5" fmla="*/ 2 h 7"/>
                  <a:gd name="T6" fmla="*/ 2 w 5"/>
                  <a:gd name="T7" fmla="*/ 3 h 7"/>
                  <a:gd name="T8" fmla="*/ 4 w 5"/>
                  <a:gd name="T9" fmla="*/ 3 h 7"/>
                  <a:gd name="T10" fmla="*/ 5 w 5"/>
                  <a:gd name="T11" fmla="*/ 4 h 7"/>
                  <a:gd name="T12" fmla="*/ 3 w 5"/>
                  <a:gd name="T13" fmla="*/ 6 h 7"/>
                  <a:gd name="T14" fmla="*/ 1 w 5"/>
                  <a:gd name="T15" fmla="*/ 6 h 7"/>
                  <a:gd name="T16" fmla="*/ 1 w 5"/>
                  <a:gd name="T17" fmla="*/ 7 h 7"/>
                  <a:gd name="T18" fmla="*/ 1 w 5"/>
                  <a:gd name="T19" fmla="*/ 7 h 7"/>
                  <a:gd name="T20" fmla="*/ 0 w 5"/>
                  <a:gd name="T21" fmla="*/ 5 h 7"/>
                  <a:gd name="T22" fmla="*/ 1 w 5"/>
                  <a:gd name="T23" fmla="*/ 5 h 7"/>
                  <a:gd name="T24" fmla="*/ 3 w 5"/>
                  <a:gd name="T25" fmla="*/ 6 h 7"/>
                  <a:gd name="T26" fmla="*/ 4 w 5"/>
                  <a:gd name="T27" fmla="*/ 5 h 7"/>
                  <a:gd name="T28" fmla="*/ 3 w 5"/>
                  <a:gd name="T29" fmla="*/ 4 h 7"/>
                  <a:gd name="T30" fmla="*/ 2 w 5"/>
                  <a:gd name="T31" fmla="*/ 4 h 7"/>
                  <a:gd name="T32" fmla="*/ 0 w 5"/>
                  <a:gd name="T33" fmla="*/ 3 h 7"/>
                  <a:gd name="T34" fmla="*/ 2 w 5"/>
                  <a:gd name="T35" fmla="*/ 1 h 7"/>
                  <a:gd name="T36" fmla="*/ 3 w 5"/>
                  <a:gd name="T37" fmla="*/ 1 h 7"/>
                  <a:gd name="T38" fmla="*/ 3 w 5"/>
                  <a:gd name="T39" fmla="*/ 0 h 7"/>
                  <a:gd name="T40" fmla="*/ 4 w 5"/>
                  <a:gd name="T41" fmla="*/ 0 h 7"/>
                  <a:gd name="T42" fmla="*/ 4 w 5"/>
                  <a:gd name="T43" fmla="*/ 2 h 7"/>
                  <a:gd name="T44" fmla="*/ 4 w 5"/>
                  <a:gd name="T4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7">
                    <a:moveTo>
                      <a:pt x="4" y="2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5" y="5"/>
                      <a:pt x="5" y="6"/>
                      <a:pt x="3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1534319" y="3419426"/>
                <a:ext cx="66675" cy="57150"/>
              </a:xfrm>
              <a:custGeom>
                <a:avLst/>
                <a:gdLst>
                  <a:gd name="T0" fmla="*/ 5 w 6"/>
                  <a:gd name="T1" fmla="*/ 5 h 5"/>
                  <a:gd name="T2" fmla="*/ 2 w 6"/>
                  <a:gd name="T3" fmla="*/ 5 h 5"/>
                  <a:gd name="T4" fmla="*/ 2 w 6"/>
                  <a:gd name="T5" fmla="*/ 5 h 5"/>
                  <a:gd name="T6" fmla="*/ 2 w 6"/>
                  <a:gd name="T7" fmla="*/ 4 h 5"/>
                  <a:gd name="T8" fmla="*/ 2 w 6"/>
                  <a:gd name="T9" fmla="*/ 0 h 5"/>
                  <a:gd name="T10" fmla="*/ 0 w 6"/>
                  <a:gd name="T11" fmla="*/ 2 h 5"/>
                  <a:gd name="T12" fmla="*/ 0 w 6"/>
                  <a:gd name="T13" fmla="*/ 2 h 5"/>
                  <a:gd name="T14" fmla="*/ 0 w 6"/>
                  <a:gd name="T15" fmla="*/ 0 h 5"/>
                  <a:gd name="T16" fmla="*/ 6 w 6"/>
                  <a:gd name="T17" fmla="*/ 0 h 5"/>
                  <a:gd name="T18" fmla="*/ 6 w 6"/>
                  <a:gd name="T19" fmla="*/ 1 h 5"/>
                  <a:gd name="T20" fmla="*/ 5 w 6"/>
                  <a:gd name="T21" fmla="*/ 1 h 5"/>
                  <a:gd name="T22" fmla="*/ 4 w 6"/>
                  <a:gd name="T23" fmla="*/ 0 h 5"/>
                  <a:gd name="T24" fmla="*/ 4 w 6"/>
                  <a:gd name="T25" fmla="*/ 4 h 5"/>
                  <a:gd name="T26" fmla="*/ 5 w 6"/>
                  <a:gd name="T27" fmla="*/ 5 h 5"/>
                  <a:gd name="T28" fmla="*/ 5 w 6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2" name="Freeform 163"/>
              <p:cNvSpPr>
                <a:spLocks noEditPoints="1"/>
              </p:cNvSpPr>
              <p:nvPr/>
            </p:nvSpPr>
            <p:spPr bwMode="auto">
              <a:xfrm>
                <a:off x="1600994" y="3419426"/>
                <a:ext cx="79375" cy="57150"/>
              </a:xfrm>
              <a:custGeom>
                <a:avLst/>
                <a:gdLst>
                  <a:gd name="T0" fmla="*/ 7 w 7"/>
                  <a:gd name="T1" fmla="*/ 5 h 5"/>
                  <a:gd name="T2" fmla="*/ 5 w 7"/>
                  <a:gd name="T3" fmla="*/ 5 h 5"/>
                  <a:gd name="T4" fmla="*/ 3 w 7"/>
                  <a:gd name="T5" fmla="*/ 2 h 5"/>
                  <a:gd name="T6" fmla="*/ 3 w 7"/>
                  <a:gd name="T7" fmla="*/ 2 h 5"/>
                  <a:gd name="T8" fmla="*/ 3 w 7"/>
                  <a:gd name="T9" fmla="*/ 4 h 5"/>
                  <a:gd name="T10" fmla="*/ 3 w 7"/>
                  <a:gd name="T11" fmla="*/ 5 h 5"/>
                  <a:gd name="T12" fmla="*/ 3 w 7"/>
                  <a:gd name="T13" fmla="*/ 5 h 5"/>
                  <a:gd name="T14" fmla="*/ 0 w 7"/>
                  <a:gd name="T15" fmla="*/ 5 h 5"/>
                  <a:gd name="T16" fmla="*/ 0 w 7"/>
                  <a:gd name="T17" fmla="*/ 5 h 5"/>
                  <a:gd name="T18" fmla="*/ 1 w 7"/>
                  <a:gd name="T19" fmla="*/ 4 h 5"/>
                  <a:gd name="T20" fmla="*/ 1 w 7"/>
                  <a:gd name="T21" fmla="*/ 0 h 5"/>
                  <a:gd name="T22" fmla="*/ 0 w 7"/>
                  <a:gd name="T23" fmla="*/ 0 h 5"/>
                  <a:gd name="T24" fmla="*/ 0 w 7"/>
                  <a:gd name="T25" fmla="*/ 0 h 5"/>
                  <a:gd name="T26" fmla="*/ 3 w 7"/>
                  <a:gd name="T27" fmla="*/ 0 h 5"/>
                  <a:gd name="T28" fmla="*/ 6 w 7"/>
                  <a:gd name="T29" fmla="*/ 1 h 5"/>
                  <a:gd name="T30" fmla="*/ 5 w 7"/>
                  <a:gd name="T31" fmla="*/ 2 h 5"/>
                  <a:gd name="T32" fmla="*/ 6 w 7"/>
                  <a:gd name="T33" fmla="*/ 5 h 5"/>
                  <a:gd name="T34" fmla="*/ 7 w 7"/>
                  <a:gd name="T35" fmla="*/ 5 h 5"/>
                  <a:gd name="T36" fmla="*/ 7 w 7"/>
                  <a:gd name="T37" fmla="*/ 5 h 5"/>
                  <a:gd name="T38" fmla="*/ 3 w 7"/>
                  <a:gd name="T39" fmla="*/ 2 h 5"/>
                  <a:gd name="T40" fmla="*/ 4 w 7"/>
                  <a:gd name="T41" fmla="*/ 1 h 5"/>
                  <a:gd name="T42" fmla="*/ 3 w 7"/>
                  <a:gd name="T43" fmla="*/ 0 h 5"/>
                  <a:gd name="T44" fmla="*/ 3 w 7"/>
                  <a:gd name="T45" fmla="*/ 0 h 5"/>
                  <a:gd name="T46" fmla="*/ 3 w 7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0"/>
                      <a:pt x="6" y="1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3" y="2"/>
                    </a:move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3" name="Freeform 164"/>
              <p:cNvSpPr>
                <a:spLocks noEditPoints="1"/>
              </p:cNvSpPr>
              <p:nvPr/>
            </p:nvSpPr>
            <p:spPr bwMode="auto">
              <a:xfrm>
                <a:off x="1680369" y="3419426"/>
                <a:ext cx="68263" cy="68263"/>
              </a:xfrm>
              <a:custGeom>
                <a:avLst/>
                <a:gdLst>
                  <a:gd name="T0" fmla="*/ 6 w 6"/>
                  <a:gd name="T1" fmla="*/ 6 h 6"/>
                  <a:gd name="T2" fmla="*/ 3 w 6"/>
                  <a:gd name="T3" fmla="*/ 5 h 6"/>
                  <a:gd name="T4" fmla="*/ 3 w 6"/>
                  <a:gd name="T5" fmla="*/ 5 h 6"/>
                  <a:gd name="T6" fmla="*/ 4 w 6"/>
                  <a:gd name="T7" fmla="*/ 5 h 6"/>
                  <a:gd name="T8" fmla="*/ 3 w 6"/>
                  <a:gd name="T9" fmla="*/ 4 h 6"/>
                  <a:gd name="T10" fmla="*/ 1 w 6"/>
                  <a:gd name="T11" fmla="*/ 4 h 6"/>
                  <a:gd name="T12" fmla="*/ 1 w 6"/>
                  <a:gd name="T13" fmla="*/ 5 h 6"/>
                  <a:gd name="T14" fmla="*/ 2 w 6"/>
                  <a:gd name="T15" fmla="*/ 5 h 6"/>
                  <a:gd name="T16" fmla="*/ 2 w 6"/>
                  <a:gd name="T17" fmla="*/ 5 h 6"/>
                  <a:gd name="T18" fmla="*/ 0 w 6"/>
                  <a:gd name="T19" fmla="*/ 5 h 6"/>
                  <a:gd name="T20" fmla="*/ 0 w 6"/>
                  <a:gd name="T21" fmla="*/ 5 h 6"/>
                  <a:gd name="T22" fmla="*/ 1 w 6"/>
                  <a:gd name="T23" fmla="*/ 4 h 6"/>
                  <a:gd name="T24" fmla="*/ 3 w 6"/>
                  <a:gd name="T25" fmla="*/ 0 h 6"/>
                  <a:gd name="T26" fmla="*/ 4 w 6"/>
                  <a:gd name="T27" fmla="*/ 0 h 6"/>
                  <a:gd name="T28" fmla="*/ 5 w 6"/>
                  <a:gd name="T29" fmla="*/ 4 h 6"/>
                  <a:gd name="T30" fmla="*/ 6 w 6"/>
                  <a:gd name="T31" fmla="*/ 6 h 6"/>
                  <a:gd name="T32" fmla="*/ 6 w 6"/>
                  <a:gd name="T33" fmla="*/ 6 h 6"/>
                  <a:gd name="T34" fmla="*/ 3 w 6"/>
                  <a:gd name="T35" fmla="*/ 4 h 6"/>
                  <a:gd name="T36" fmla="*/ 3 w 6"/>
                  <a:gd name="T37" fmla="*/ 2 h 6"/>
                  <a:gd name="T38" fmla="*/ 2 w 6"/>
                  <a:gd name="T39" fmla="*/ 3 h 6"/>
                  <a:gd name="T40" fmla="*/ 3 w 6"/>
                  <a:gd name="T4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lose/>
                    <a:moveTo>
                      <a:pt x="3" y="4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1748631" y="3430538"/>
                <a:ext cx="66675" cy="68263"/>
              </a:xfrm>
              <a:custGeom>
                <a:avLst/>
                <a:gdLst>
                  <a:gd name="T0" fmla="*/ 5 w 6"/>
                  <a:gd name="T1" fmla="*/ 6 h 6"/>
                  <a:gd name="T2" fmla="*/ 0 w 6"/>
                  <a:gd name="T3" fmla="*/ 5 h 6"/>
                  <a:gd name="T4" fmla="*/ 0 w 6"/>
                  <a:gd name="T5" fmla="*/ 5 h 6"/>
                  <a:gd name="T6" fmla="*/ 1 w 6"/>
                  <a:gd name="T7" fmla="*/ 4 h 6"/>
                  <a:gd name="T8" fmla="*/ 2 w 6"/>
                  <a:gd name="T9" fmla="*/ 1 h 6"/>
                  <a:gd name="T10" fmla="*/ 1 w 6"/>
                  <a:gd name="T11" fmla="*/ 0 h 6"/>
                  <a:gd name="T12" fmla="*/ 1 w 6"/>
                  <a:gd name="T13" fmla="*/ 0 h 6"/>
                  <a:gd name="T14" fmla="*/ 4 w 6"/>
                  <a:gd name="T15" fmla="*/ 0 h 6"/>
                  <a:gd name="T16" fmla="*/ 4 w 6"/>
                  <a:gd name="T17" fmla="*/ 0 h 6"/>
                  <a:gd name="T18" fmla="*/ 3 w 6"/>
                  <a:gd name="T19" fmla="*/ 1 h 6"/>
                  <a:gd name="T20" fmla="*/ 3 w 6"/>
                  <a:gd name="T21" fmla="*/ 5 h 6"/>
                  <a:gd name="T22" fmla="*/ 3 w 6"/>
                  <a:gd name="T23" fmla="*/ 5 h 6"/>
                  <a:gd name="T24" fmla="*/ 6 w 6"/>
                  <a:gd name="T25" fmla="*/ 4 h 6"/>
                  <a:gd name="T26" fmla="*/ 6 w 6"/>
                  <a:gd name="T27" fmla="*/ 4 h 6"/>
                  <a:gd name="T28" fmla="*/ 5 w 6"/>
                  <a:gd name="T2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5" y="6"/>
                      <a:pt x="5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1815306" y="3441651"/>
                <a:ext cx="46038" cy="68263"/>
              </a:xfrm>
              <a:custGeom>
                <a:avLst/>
                <a:gdLst>
                  <a:gd name="T0" fmla="*/ 3 w 4"/>
                  <a:gd name="T1" fmla="*/ 6 h 6"/>
                  <a:gd name="T2" fmla="*/ 0 w 4"/>
                  <a:gd name="T3" fmla="*/ 5 h 6"/>
                  <a:gd name="T4" fmla="*/ 0 w 4"/>
                  <a:gd name="T5" fmla="*/ 5 h 6"/>
                  <a:gd name="T6" fmla="*/ 1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  <a:gd name="T12" fmla="*/ 1 w 4"/>
                  <a:gd name="T13" fmla="*/ 0 h 6"/>
                  <a:gd name="T14" fmla="*/ 4 w 4"/>
                  <a:gd name="T15" fmla="*/ 0 h 6"/>
                  <a:gd name="T16" fmla="*/ 4 w 4"/>
                  <a:gd name="T17" fmla="*/ 1 h 6"/>
                  <a:gd name="T18" fmla="*/ 3 w 4"/>
                  <a:gd name="T19" fmla="*/ 1 h 6"/>
                  <a:gd name="T20" fmla="*/ 2 w 4"/>
                  <a:gd name="T21" fmla="*/ 5 h 6"/>
                  <a:gd name="T22" fmla="*/ 3 w 4"/>
                  <a:gd name="T23" fmla="*/ 6 h 6"/>
                  <a:gd name="T24" fmla="*/ 3 w 4"/>
                  <a:gd name="T2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6" name="Freeform 167"/>
              <p:cNvSpPr>
                <a:spLocks noEditPoints="1"/>
              </p:cNvSpPr>
              <p:nvPr/>
            </p:nvSpPr>
            <p:spPr bwMode="auto">
              <a:xfrm>
                <a:off x="1848644" y="3452763"/>
                <a:ext cx="79375" cy="68263"/>
              </a:xfrm>
              <a:custGeom>
                <a:avLst/>
                <a:gdLst>
                  <a:gd name="T0" fmla="*/ 7 w 7"/>
                  <a:gd name="T1" fmla="*/ 6 h 6"/>
                  <a:gd name="T2" fmla="*/ 4 w 7"/>
                  <a:gd name="T3" fmla="*/ 5 h 6"/>
                  <a:gd name="T4" fmla="*/ 4 w 7"/>
                  <a:gd name="T5" fmla="*/ 5 h 6"/>
                  <a:gd name="T6" fmla="*/ 4 w 7"/>
                  <a:gd name="T7" fmla="*/ 5 h 6"/>
                  <a:gd name="T8" fmla="*/ 4 w 7"/>
                  <a:gd name="T9" fmla="*/ 4 h 6"/>
                  <a:gd name="T10" fmla="*/ 2 w 7"/>
                  <a:gd name="T11" fmla="*/ 4 h 6"/>
                  <a:gd name="T12" fmla="*/ 1 w 7"/>
                  <a:gd name="T13" fmla="*/ 4 h 6"/>
                  <a:gd name="T14" fmla="*/ 2 w 7"/>
                  <a:gd name="T15" fmla="*/ 5 h 6"/>
                  <a:gd name="T16" fmla="*/ 2 w 7"/>
                  <a:gd name="T17" fmla="*/ 5 h 6"/>
                  <a:gd name="T18" fmla="*/ 0 w 7"/>
                  <a:gd name="T19" fmla="*/ 5 h 6"/>
                  <a:gd name="T20" fmla="*/ 0 w 7"/>
                  <a:gd name="T21" fmla="*/ 5 h 6"/>
                  <a:gd name="T22" fmla="*/ 1 w 7"/>
                  <a:gd name="T23" fmla="*/ 4 h 6"/>
                  <a:gd name="T24" fmla="*/ 4 w 7"/>
                  <a:gd name="T25" fmla="*/ 0 h 6"/>
                  <a:gd name="T26" fmla="*/ 4 w 7"/>
                  <a:gd name="T27" fmla="*/ 0 h 6"/>
                  <a:gd name="T28" fmla="*/ 6 w 7"/>
                  <a:gd name="T29" fmla="*/ 4 h 6"/>
                  <a:gd name="T30" fmla="*/ 7 w 7"/>
                  <a:gd name="T31" fmla="*/ 5 h 6"/>
                  <a:gd name="T32" fmla="*/ 7 w 7"/>
                  <a:gd name="T33" fmla="*/ 6 h 6"/>
                  <a:gd name="T34" fmla="*/ 4 w 7"/>
                  <a:gd name="T35" fmla="*/ 3 h 6"/>
                  <a:gd name="T36" fmla="*/ 3 w 7"/>
                  <a:gd name="T37" fmla="*/ 1 h 6"/>
                  <a:gd name="T38" fmla="*/ 2 w 7"/>
                  <a:gd name="T39" fmla="*/ 3 h 6"/>
                  <a:gd name="T40" fmla="*/ 4 w 7"/>
                  <a:gd name="T4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lose/>
                    <a:moveTo>
                      <a:pt x="4" y="3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7" name="Freeform 168"/>
              <p:cNvSpPr>
                <a:spLocks noEditPoints="1"/>
              </p:cNvSpPr>
              <p:nvPr/>
            </p:nvSpPr>
            <p:spPr bwMode="auto">
              <a:xfrm>
                <a:off x="1612106" y="2771726"/>
                <a:ext cx="34925" cy="34925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0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3 h 3"/>
                  <a:gd name="T14" fmla="*/ 3 w 3"/>
                  <a:gd name="T15" fmla="*/ 3 h 3"/>
                  <a:gd name="T16" fmla="*/ 3 w 3"/>
                  <a:gd name="T17" fmla="*/ 3 h 3"/>
                  <a:gd name="T18" fmla="*/ 3 w 3"/>
                  <a:gd name="T19" fmla="*/ 2 h 3"/>
                  <a:gd name="T20" fmla="*/ 2 w 3"/>
                  <a:gd name="T21" fmla="*/ 2 h 3"/>
                  <a:gd name="T22" fmla="*/ 1 w 3"/>
                  <a:gd name="T23" fmla="*/ 2 h 3"/>
                  <a:gd name="T24" fmla="*/ 2 w 3"/>
                  <a:gd name="T25" fmla="*/ 1 h 3"/>
                  <a:gd name="T26" fmla="*/ 3 w 3"/>
                  <a:gd name="T27" fmla="*/ 2 h 3"/>
                  <a:gd name="T28" fmla="*/ 2 w 3"/>
                  <a:gd name="T2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0"/>
                      <a:pt x="2" y="2"/>
                      <a:pt x="2" y="0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8" name="Oval 169"/>
              <p:cNvSpPr>
                <a:spLocks noChangeArrowheads="1"/>
              </p:cNvSpPr>
              <p:nvPr/>
            </p:nvSpPr>
            <p:spPr bwMode="auto">
              <a:xfrm>
                <a:off x="1826419" y="3033663"/>
                <a:ext cx="22225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9" name="Oval 170"/>
              <p:cNvSpPr>
                <a:spLocks noChangeArrowheads="1"/>
              </p:cNvSpPr>
              <p:nvPr/>
            </p:nvSpPr>
            <p:spPr bwMode="auto">
              <a:xfrm>
                <a:off x="1793081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0" name="Oval 171"/>
              <p:cNvSpPr>
                <a:spLocks noChangeArrowheads="1"/>
              </p:cNvSpPr>
              <p:nvPr/>
            </p:nvSpPr>
            <p:spPr bwMode="auto">
              <a:xfrm>
                <a:off x="1477169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1" name="Oval 172"/>
              <p:cNvSpPr>
                <a:spLocks noChangeArrowheads="1"/>
              </p:cNvSpPr>
              <p:nvPr/>
            </p:nvSpPr>
            <p:spPr bwMode="auto">
              <a:xfrm>
                <a:off x="1556544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2" name="Oval 173"/>
              <p:cNvSpPr>
                <a:spLocks noChangeArrowheads="1"/>
              </p:cNvSpPr>
              <p:nvPr/>
            </p:nvSpPr>
            <p:spPr bwMode="auto">
              <a:xfrm>
                <a:off x="1635919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3" name="Oval 174"/>
              <p:cNvSpPr>
                <a:spLocks noChangeArrowheads="1"/>
              </p:cNvSpPr>
              <p:nvPr/>
            </p:nvSpPr>
            <p:spPr bwMode="auto">
              <a:xfrm>
                <a:off x="1713706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4" name="Oval 175"/>
              <p:cNvSpPr>
                <a:spLocks noChangeArrowheads="1"/>
              </p:cNvSpPr>
              <p:nvPr/>
            </p:nvSpPr>
            <p:spPr bwMode="auto">
              <a:xfrm>
                <a:off x="1477169" y="2839988"/>
                <a:ext cx="1588" cy="23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5" name="Freeform 176"/>
              <p:cNvSpPr>
                <a:spLocks/>
              </p:cNvSpPr>
              <p:nvPr/>
            </p:nvSpPr>
            <p:spPr bwMode="auto">
              <a:xfrm>
                <a:off x="1477169" y="2954288"/>
                <a:ext cx="0" cy="1111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6" name="Oval 177"/>
              <p:cNvSpPr>
                <a:spLocks noChangeArrowheads="1"/>
              </p:cNvSpPr>
              <p:nvPr/>
            </p:nvSpPr>
            <p:spPr bwMode="auto">
              <a:xfrm>
                <a:off x="1488281" y="3033663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7" name="Oval 178"/>
              <p:cNvSpPr>
                <a:spLocks noChangeArrowheads="1"/>
              </p:cNvSpPr>
              <p:nvPr/>
            </p:nvSpPr>
            <p:spPr bwMode="auto">
              <a:xfrm>
                <a:off x="1556544" y="3078113"/>
                <a:ext cx="1588" cy="127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8" name="Freeform 179"/>
              <p:cNvSpPr>
                <a:spLocks/>
              </p:cNvSpPr>
              <p:nvPr/>
            </p:nvSpPr>
            <p:spPr bwMode="auto">
              <a:xfrm>
                <a:off x="1793081" y="2839988"/>
                <a:ext cx="11113" cy="23813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9" name="Freeform 180"/>
              <p:cNvSpPr>
                <a:spLocks/>
              </p:cNvSpPr>
              <p:nvPr/>
            </p:nvSpPr>
            <p:spPr bwMode="auto">
              <a:xfrm>
                <a:off x="1793081" y="2954288"/>
                <a:ext cx="11113" cy="1111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0" name="Oval 181"/>
              <p:cNvSpPr>
                <a:spLocks noChangeArrowheads="1"/>
              </p:cNvSpPr>
              <p:nvPr/>
            </p:nvSpPr>
            <p:spPr bwMode="auto">
              <a:xfrm>
                <a:off x="1781969" y="3033663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1" name="Freeform 182"/>
              <p:cNvSpPr>
                <a:spLocks/>
              </p:cNvSpPr>
              <p:nvPr/>
            </p:nvSpPr>
            <p:spPr bwMode="auto">
              <a:xfrm>
                <a:off x="1713706" y="3078113"/>
                <a:ext cx="11113" cy="1270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2" name="Oval 183"/>
              <p:cNvSpPr>
                <a:spLocks noChangeArrowheads="1"/>
              </p:cNvSpPr>
              <p:nvPr/>
            </p:nvSpPr>
            <p:spPr bwMode="auto">
              <a:xfrm>
                <a:off x="1635919" y="3124151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3" name="Freeform 184"/>
              <p:cNvSpPr>
                <a:spLocks/>
              </p:cNvSpPr>
              <p:nvPr/>
            </p:nvSpPr>
            <p:spPr bwMode="auto">
              <a:xfrm>
                <a:off x="1691481" y="2954288"/>
                <a:ext cx="79375" cy="79375"/>
              </a:xfrm>
              <a:custGeom>
                <a:avLst/>
                <a:gdLst>
                  <a:gd name="T0" fmla="*/ 7 w 7"/>
                  <a:gd name="T1" fmla="*/ 1 h 7"/>
                  <a:gd name="T2" fmla="*/ 7 w 7"/>
                  <a:gd name="T3" fmla="*/ 1 h 7"/>
                  <a:gd name="T4" fmla="*/ 7 w 7"/>
                  <a:gd name="T5" fmla="*/ 1 h 7"/>
                  <a:gd name="T6" fmla="*/ 7 w 7"/>
                  <a:gd name="T7" fmla="*/ 0 h 7"/>
                  <a:gd name="T8" fmla="*/ 5 w 7"/>
                  <a:gd name="T9" fmla="*/ 1 h 7"/>
                  <a:gd name="T10" fmla="*/ 6 w 7"/>
                  <a:gd name="T11" fmla="*/ 2 h 7"/>
                  <a:gd name="T12" fmla="*/ 6 w 7"/>
                  <a:gd name="T13" fmla="*/ 3 h 7"/>
                  <a:gd name="T14" fmla="*/ 6 w 7"/>
                  <a:gd name="T15" fmla="*/ 3 h 7"/>
                  <a:gd name="T16" fmla="*/ 4 w 7"/>
                  <a:gd name="T17" fmla="*/ 3 h 7"/>
                  <a:gd name="T18" fmla="*/ 4 w 7"/>
                  <a:gd name="T19" fmla="*/ 1 h 7"/>
                  <a:gd name="T20" fmla="*/ 4 w 7"/>
                  <a:gd name="T21" fmla="*/ 0 h 7"/>
                  <a:gd name="T22" fmla="*/ 3 w 7"/>
                  <a:gd name="T23" fmla="*/ 0 h 7"/>
                  <a:gd name="T24" fmla="*/ 1 w 7"/>
                  <a:gd name="T25" fmla="*/ 1 h 7"/>
                  <a:gd name="T26" fmla="*/ 2 w 7"/>
                  <a:gd name="T27" fmla="*/ 2 h 7"/>
                  <a:gd name="T28" fmla="*/ 2 w 7"/>
                  <a:gd name="T29" fmla="*/ 2 h 7"/>
                  <a:gd name="T30" fmla="*/ 1 w 7"/>
                  <a:gd name="T31" fmla="*/ 2 h 7"/>
                  <a:gd name="T32" fmla="*/ 2 w 7"/>
                  <a:gd name="T33" fmla="*/ 2 h 7"/>
                  <a:gd name="T34" fmla="*/ 1 w 7"/>
                  <a:gd name="T35" fmla="*/ 2 h 7"/>
                  <a:gd name="T36" fmla="*/ 0 w 7"/>
                  <a:gd name="T37" fmla="*/ 1 h 7"/>
                  <a:gd name="T38" fmla="*/ 0 w 7"/>
                  <a:gd name="T39" fmla="*/ 1 h 7"/>
                  <a:gd name="T40" fmla="*/ 0 w 7"/>
                  <a:gd name="T41" fmla="*/ 2 h 7"/>
                  <a:gd name="T42" fmla="*/ 0 w 7"/>
                  <a:gd name="T43" fmla="*/ 3 h 7"/>
                  <a:gd name="T44" fmla="*/ 2 w 7"/>
                  <a:gd name="T45" fmla="*/ 4 h 7"/>
                  <a:gd name="T46" fmla="*/ 0 w 7"/>
                  <a:gd name="T47" fmla="*/ 7 h 7"/>
                  <a:gd name="T48" fmla="*/ 0 w 7"/>
                  <a:gd name="T49" fmla="*/ 7 h 7"/>
                  <a:gd name="T50" fmla="*/ 0 w 7"/>
                  <a:gd name="T51" fmla="*/ 7 h 7"/>
                  <a:gd name="T52" fmla="*/ 2 w 7"/>
                  <a:gd name="T53" fmla="*/ 6 h 7"/>
                  <a:gd name="T54" fmla="*/ 3 w 7"/>
                  <a:gd name="T55" fmla="*/ 5 h 7"/>
                  <a:gd name="T56" fmla="*/ 4 w 7"/>
                  <a:gd name="T57" fmla="*/ 5 h 7"/>
                  <a:gd name="T58" fmla="*/ 3 w 7"/>
                  <a:gd name="T59" fmla="*/ 7 h 7"/>
                  <a:gd name="T60" fmla="*/ 3 w 7"/>
                  <a:gd name="T61" fmla="*/ 7 h 7"/>
                  <a:gd name="T62" fmla="*/ 3 w 7"/>
                  <a:gd name="T63" fmla="*/ 7 h 7"/>
                  <a:gd name="T64" fmla="*/ 5 w 7"/>
                  <a:gd name="T65" fmla="*/ 6 h 7"/>
                  <a:gd name="T66" fmla="*/ 5 w 7"/>
                  <a:gd name="T67" fmla="*/ 7 h 7"/>
                  <a:gd name="T68" fmla="*/ 6 w 7"/>
                  <a:gd name="T69" fmla="*/ 6 h 7"/>
                  <a:gd name="T70" fmla="*/ 6 w 7"/>
                  <a:gd name="T71" fmla="*/ 4 h 7"/>
                  <a:gd name="T72" fmla="*/ 7 w 7"/>
                  <a:gd name="T73" fmla="*/ 3 h 7"/>
                  <a:gd name="T74" fmla="*/ 6 w 7"/>
                  <a:gd name="T75" fmla="*/ 1 h 7"/>
                  <a:gd name="T76" fmla="*/ 7 w 7"/>
                  <a:gd name="T7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" h="7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5" y="6"/>
                      <a:pt x="4" y="6"/>
                      <a:pt x="5" y="7"/>
                    </a:cubicBezTo>
                    <a:cubicBezTo>
                      <a:pt x="5" y="6"/>
                      <a:pt x="6" y="7"/>
                      <a:pt x="6" y="6"/>
                    </a:cubicBezTo>
                    <a:cubicBezTo>
                      <a:pt x="6" y="5"/>
                      <a:pt x="7" y="5"/>
                      <a:pt x="6" y="4"/>
                    </a:cubicBezTo>
                    <a:cubicBezTo>
                      <a:pt x="6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7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4" name="Oval 185"/>
              <p:cNvSpPr>
                <a:spLocks noChangeArrowheads="1"/>
              </p:cNvSpPr>
              <p:nvPr/>
            </p:nvSpPr>
            <p:spPr bwMode="auto">
              <a:xfrm>
                <a:off x="1397794" y="3044776"/>
                <a:ext cx="12700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5" name="Oval 186"/>
              <p:cNvSpPr>
                <a:spLocks noChangeArrowheads="1"/>
              </p:cNvSpPr>
              <p:nvPr/>
            </p:nvSpPr>
            <p:spPr bwMode="auto">
              <a:xfrm>
                <a:off x="880269" y="3340051"/>
                <a:ext cx="22225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6" name="Freeform 187"/>
              <p:cNvSpPr>
                <a:spLocks noEditPoints="1"/>
              </p:cNvSpPr>
              <p:nvPr/>
            </p:nvSpPr>
            <p:spPr bwMode="auto">
              <a:xfrm>
                <a:off x="1218406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7" name="Freeform 188"/>
              <p:cNvSpPr>
                <a:spLocks/>
              </p:cNvSpPr>
              <p:nvPr/>
            </p:nvSpPr>
            <p:spPr bwMode="auto">
              <a:xfrm>
                <a:off x="1218406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8" name="Freeform 189"/>
              <p:cNvSpPr>
                <a:spLocks/>
              </p:cNvSpPr>
              <p:nvPr/>
            </p:nvSpPr>
            <p:spPr bwMode="auto">
              <a:xfrm>
                <a:off x="1218406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9" name="Freeform 190"/>
              <p:cNvSpPr>
                <a:spLocks noEditPoints="1"/>
              </p:cNvSpPr>
              <p:nvPr/>
            </p:nvSpPr>
            <p:spPr bwMode="auto">
              <a:xfrm>
                <a:off x="1218406" y="3430538"/>
                <a:ext cx="1111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1 w 1"/>
                  <a:gd name="T7" fmla="*/ 0 w 1"/>
                  <a:gd name="T8" fmla="*/ 0 w 1"/>
                  <a:gd name="T9" fmla="*/ 0 w 1"/>
                  <a:gd name="T10" fmla="*/ 0 w 1"/>
                  <a:gd name="T11" fmla="*/ 0 w 1"/>
                  <a:gd name="T12" fmla="*/ 0 w 1"/>
                  <a:gd name="T13" fmla="*/ 0 w 1"/>
                  <a:gd name="T1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0" name="Freeform 191"/>
              <p:cNvSpPr>
                <a:spLocks/>
              </p:cNvSpPr>
              <p:nvPr/>
            </p:nvSpPr>
            <p:spPr bwMode="auto">
              <a:xfrm>
                <a:off x="1229519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1" name="Freeform 192"/>
              <p:cNvSpPr>
                <a:spLocks noEditPoints="1"/>
              </p:cNvSpPr>
              <p:nvPr/>
            </p:nvSpPr>
            <p:spPr bwMode="auto">
              <a:xfrm>
                <a:off x="1454944" y="2727276"/>
                <a:ext cx="360363" cy="430213"/>
              </a:xfrm>
              <a:custGeom>
                <a:avLst/>
                <a:gdLst>
                  <a:gd name="T0" fmla="*/ 32 w 32"/>
                  <a:gd name="T1" fmla="*/ 0 h 38"/>
                  <a:gd name="T2" fmla="*/ 32 w 32"/>
                  <a:gd name="T3" fmla="*/ 0 h 38"/>
                  <a:gd name="T4" fmla="*/ 0 w 32"/>
                  <a:gd name="T5" fmla="*/ 0 h 38"/>
                  <a:gd name="T6" fmla="*/ 0 w 32"/>
                  <a:gd name="T7" fmla="*/ 0 h 38"/>
                  <a:gd name="T8" fmla="*/ 0 w 32"/>
                  <a:gd name="T9" fmla="*/ 0 h 38"/>
                  <a:gd name="T10" fmla="*/ 0 w 32"/>
                  <a:gd name="T11" fmla="*/ 24 h 38"/>
                  <a:gd name="T12" fmla="*/ 3 w 32"/>
                  <a:gd name="T13" fmla="*/ 30 h 38"/>
                  <a:gd name="T14" fmla="*/ 15 w 32"/>
                  <a:gd name="T15" fmla="*/ 38 h 38"/>
                  <a:gd name="T16" fmla="*/ 16 w 32"/>
                  <a:gd name="T17" fmla="*/ 38 h 38"/>
                  <a:gd name="T18" fmla="*/ 17 w 32"/>
                  <a:gd name="T19" fmla="*/ 38 h 38"/>
                  <a:gd name="T20" fmla="*/ 30 w 32"/>
                  <a:gd name="T21" fmla="*/ 30 h 38"/>
                  <a:gd name="T22" fmla="*/ 32 w 32"/>
                  <a:gd name="T23" fmla="*/ 24 h 38"/>
                  <a:gd name="T24" fmla="*/ 32 w 32"/>
                  <a:gd name="T25" fmla="*/ 0 h 38"/>
                  <a:gd name="T26" fmla="*/ 32 w 32"/>
                  <a:gd name="T27" fmla="*/ 0 h 38"/>
                  <a:gd name="T28" fmla="*/ 31 w 32"/>
                  <a:gd name="T29" fmla="*/ 25 h 38"/>
                  <a:gd name="T30" fmla="*/ 29 w 32"/>
                  <a:gd name="T31" fmla="*/ 29 h 38"/>
                  <a:gd name="T32" fmla="*/ 17 w 32"/>
                  <a:gd name="T33" fmla="*/ 37 h 38"/>
                  <a:gd name="T34" fmla="*/ 17 w 32"/>
                  <a:gd name="T35" fmla="*/ 37 h 38"/>
                  <a:gd name="T36" fmla="*/ 16 w 32"/>
                  <a:gd name="T37" fmla="*/ 37 h 38"/>
                  <a:gd name="T38" fmla="*/ 15 w 32"/>
                  <a:gd name="T39" fmla="*/ 37 h 38"/>
                  <a:gd name="T40" fmla="*/ 3 w 32"/>
                  <a:gd name="T41" fmla="*/ 29 h 38"/>
                  <a:gd name="T42" fmla="*/ 1 w 32"/>
                  <a:gd name="T43" fmla="*/ 25 h 38"/>
                  <a:gd name="T44" fmla="*/ 1 w 32"/>
                  <a:gd name="T45" fmla="*/ 1 h 38"/>
                  <a:gd name="T46" fmla="*/ 31 w 32"/>
                  <a:gd name="T47" fmla="*/ 1 h 38"/>
                  <a:gd name="T48" fmla="*/ 31 w 32"/>
                  <a:gd name="T49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38"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1" y="29"/>
                      <a:pt x="3" y="3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6" y="38"/>
                      <a:pt x="16" y="38"/>
                    </a:cubicBezTo>
                    <a:cubicBezTo>
                      <a:pt x="16" y="38"/>
                      <a:pt x="17" y="38"/>
                      <a:pt x="17" y="38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1" y="29"/>
                      <a:pt x="32" y="27"/>
                      <a:pt x="32" y="2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lose/>
                    <a:moveTo>
                      <a:pt x="31" y="25"/>
                    </a:moveTo>
                    <a:cubicBezTo>
                      <a:pt x="31" y="27"/>
                      <a:pt x="31" y="28"/>
                      <a:pt x="29" y="29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6" y="37"/>
                      <a:pt x="16" y="37"/>
                    </a:cubicBezTo>
                    <a:cubicBezTo>
                      <a:pt x="16" y="37"/>
                      <a:pt x="15" y="37"/>
                      <a:pt x="15" y="37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28"/>
                      <a:pt x="1" y="27"/>
                      <a:pt x="1" y="25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5"/>
                      <a:pt x="31" y="25"/>
                      <a:pt x="3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2" name="Freeform 193"/>
              <p:cNvSpPr>
                <a:spLocks/>
              </p:cNvSpPr>
              <p:nvPr/>
            </p:nvSpPr>
            <p:spPr bwMode="auto">
              <a:xfrm>
                <a:off x="1680369" y="3124151"/>
                <a:ext cx="11113" cy="1111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3" name="Freeform 194"/>
              <p:cNvSpPr>
                <a:spLocks noEditPoints="1"/>
              </p:cNvSpPr>
              <p:nvPr/>
            </p:nvSpPr>
            <p:spPr bwMode="auto">
              <a:xfrm>
                <a:off x="1342231" y="3452763"/>
                <a:ext cx="68263" cy="68263"/>
              </a:xfrm>
              <a:custGeom>
                <a:avLst/>
                <a:gdLst>
                  <a:gd name="T0" fmla="*/ 6 w 6"/>
                  <a:gd name="T1" fmla="*/ 5 h 6"/>
                  <a:gd name="T2" fmla="*/ 3 w 6"/>
                  <a:gd name="T3" fmla="*/ 6 h 6"/>
                  <a:gd name="T4" fmla="*/ 3 w 6"/>
                  <a:gd name="T5" fmla="*/ 5 h 6"/>
                  <a:gd name="T6" fmla="*/ 4 w 6"/>
                  <a:gd name="T7" fmla="*/ 5 h 6"/>
                  <a:gd name="T8" fmla="*/ 3 w 6"/>
                  <a:gd name="T9" fmla="*/ 4 h 6"/>
                  <a:gd name="T10" fmla="*/ 1 w 6"/>
                  <a:gd name="T11" fmla="*/ 4 h 6"/>
                  <a:gd name="T12" fmla="*/ 1 w 6"/>
                  <a:gd name="T13" fmla="*/ 5 h 6"/>
                  <a:gd name="T14" fmla="*/ 2 w 6"/>
                  <a:gd name="T15" fmla="*/ 6 h 6"/>
                  <a:gd name="T16" fmla="*/ 2 w 6"/>
                  <a:gd name="T17" fmla="*/ 6 h 6"/>
                  <a:gd name="T18" fmla="*/ 0 w 6"/>
                  <a:gd name="T19" fmla="*/ 6 h 6"/>
                  <a:gd name="T20" fmla="*/ 0 w 6"/>
                  <a:gd name="T21" fmla="*/ 6 h 6"/>
                  <a:gd name="T22" fmla="*/ 1 w 6"/>
                  <a:gd name="T23" fmla="*/ 5 h 6"/>
                  <a:gd name="T24" fmla="*/ 2 w 6"/>
                  <a:gd name="T25" fmla="*/ 0 h 6"/>
                  <a:gd name="T26" fmla="*/ 2 w 6"/>
                  <a:gd name="T27" fmla="*/ 0 h 6"/>
                  <a:gd name="T28" fmla="*/ 5 w 6"/>
                  <a:gd name="T29" fmla="*/ 4 h 6"/>
                  <a:gd name="T30" fmla="*/ 6 w 6"/>
                  <a:gd name="T31" fmla="*/ 5 h 6"/>
                  <a:gd name="T32" fmla="*/ 6 w 6"/>
                  <a:gd name="T33" fmla="*/ 5 h 6"/>
                  <a:gd name="T34" fmla="*/ 3 w 6"/>
                  <a:gd name="T35" fmla="*/ 4 h 6"/>
                  <a:gd name="T36" fmla="*/ 2 w 6"/>
                  <a:gd name="T37" fmla="*/ 2 h 6"/>
                  <a:gd name="T38" fmla="*/ 1 w 6"/>
                  <a:gd name="T39" fmla="*/ 4 h 6"/>
                  <a:gd name="T40" fmla="*/ 3 w 6"/>
                  <a:gd name="T4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lose/>
                    <a:moveTo>
                      <a:pt x="3" y="4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4" name="Freeform 195"/>
              <p:cNvSpPr>
                <a:spLocks noEditPoints="1"/>
              </p:cNvSpPr>
              <p:nvPr/>
            </p:nvSpPr>
            <p:spPr bwMode="auto">
              <a:xfrm>
                <a:off x="1207294" y="3351163"/>
                <a:ext cx="811213" cy="317500"/>
              </a:xfrm>
              <a:custGeom>
                <a:avLst/>
                <a:gdLst>
                  <a:gd name="T0" fmla="*/ 64 w 72"/>
                  <a:gd name="T1" fmla="*/ 7 h 28"/>
                  <a:gd name="T2" fmla="*/ 17 w 72"/>
                  <a:gd name="T3" fmla="*/ 6 h 28"/>
                  <a:gd name="T4" fmla="*/ 10 w 72"/>
                  <a:gd name="T5" fmla="*/ 0 h 28"/>
                  <a:gd name="T6" fmla="*/ 0 w 72"/>
                  <a:gd name="T7" fmla="*/ 11 h 28"/>
                  <a:gd name="T8" fmla="*/ 24 w 72"/>
                  <a:gd name="T9" fmla="*/ 15 h 28"/>
                  <a:gd name="T10" fmla="*/ 28 w 72"/>
                  <a:gd name="T11" fmla="*/ 22 h 28"/>
                  <a:gd name="T12" fmla="*/ 21 w 72"/>
                  <a:gd name="T13" fmla="*/ 25 h 28"/>
                  <a:gd name="T14" fmla="*/ 32 w 72"/>
                  <a:gd name="T15" fmla="*/ 22 h 28"/>
                  <a:gd name="T16" fmla="*/ 37 w 72"/>
                  <a:gd name="T17" fmla="*/ 19 h 28"/>
                  <a:gd name="T18" fmla="*/ 43 w 72"/>
                  <a:gd name="T19" fmla="*/ 25 h 28"/>
                  <a:gd name="T20" fmla="*/ 44 w 72"/>
                  <a:gd name="T21" fmla="*/ 21 h 28"/>
                  <a:gd name="T22" fmla="*/ 56 w 72"/>
                  <a:gd name="T23" fmla="*/ 26 h 28"/>
                  <a:gd name="T24" fmla="*/ 52 w 72"/>
                  <a:gd name="T25" fmla="*/ 23 h 28"/>
                  <a:gd name="T26" fmla="*/ 44 w 72"/>
                  <a:gd name="T27" fmla="*/ 13 h 28"/>
                  <a:gd name="T28" fmla="*/ 72 w 72"/>
                  <a:gd name="T29" fmla="*/ 3 h 28"/>
                  <a:gd name="T30" fmla="*/ 22 w 72"/>
                  <a:gd name="T31" fmla="*/ 24 h 28"/>
                  <a:gd name="T32" fmla="*/ 50 w 72"/>
                  <a:gd name="T33" fmla="*/ 23 h 28"/>
                  <a:gd name="T34" fmla="*/ 12 w 72"/>
                  <a:gd name="T35" fmla="*/ 4 h 28"/>
                  <a:gd name="T36" fmla="*/ 8 w 72"/>
                  <a:gd name="T37" fmla="*/ 4 h 28"/>
                  <a:gd name="T38" fmla="*/ 12 w 72"/>
                  <a:gd name="T39" fmla="*/ 5 h 28"/>
                  <a:gd name="T40" fmla="*/ 10 w 72"/>
                  <a:gd name="T41" fmla="*/ 2 h 28"/>
                  <a:gd name="T42" fmla="*/ 32 w 72"/>
                  <a:gd name="T43" fmla="*/ 14 h 28"/>
                  <a:gd name="T44" fmla="*/ 33 w 72"/>
                  <a:gd name="T45" fmla="*/ 19 h 28"/>
                  <a:gd name="T46" fmla="*/ 34 w 72"/>
                  <a:gd name="T47" fmla="*/ 22 h 28"/>
                  <a:gd name="T48" fmla="*/ 34 w 72"/>
                  <a:gd name="T49" fmla="*/ 22 h 28"/>
                  <a:gd name="T50" fmla="*/ 35 w 72"/>
                  <a:gd name="T51" fmla="*/ 19 h 28"/>
                  <a:gd name="T52" fmla="*/ 32 w 72"/>
                  <a:gd name="T53" fmla="*/ 17 h 28"/>
                  <a:gd name="T54" fmla="*/ 36 w 72"/>
                  <a:gd name="T55" fmla="*/ 16 h 28"/>
                  <a:gd name="T56" fmla="*/ 36 w 72"/>
                  <a:gd name="T57" fmla="*/ 14 h 28"/>
                  <a:gd name="T58" fmla="*/ 36 w 72"/>
                  <a:gd name="T59" fmla="*/ 16 h 28"/>
                  <a:gd name="T60" fmla="*/ 37 w 72"/>
                  <a:gd name="T61" fmla="*/ 15 h 28"/>
                  <a:gd name="T62" fmla="*/ 37 w 72"/>
                  <a:gd name="T63" fmla="*/ 15 h 28"/>
                  <a:gd name="T64" fmla="*/ 43 w 72"/>
                  <a:gd name="T65" fmla="*/ 14 h 28"/>
                  <a:gd name="T66" fmla="*/ 41 w 72"/>
                  <a:gd name="T67" fmla="*/ 17 h 28"/>
                  <a:gd name="T68" fmla="*/ 40 w 72"/>
                  <a:gd name="T69" fmla="*/ 19 h 28"/>
                  <a:gd name="T70" fmla="*/ 39 w 72"/>
                  <a:gd name="T71" fmla="*/ 18 h 28"/>
                  <a:gd name="T72" fmla="*/ 38 w 72"/>
                  <a:gd name="T73" fmla="*/ 18 h 28"/>
                  <a:gd name="T74" fmla="*/ 41 w 72"/>
                  <a:gd name="T75" fmla="*/ 24 h 28"/>
                  <a:gd name="T76" fmla="*/ 37 w 72"/>
                  <a:gd name="T77" fmla="*/ 20 h 28"/>
                  <a:gd name="T78" fmla="*/ 35 w 72"/>
                  <a:gd name="T79" fmla="*/ 25 h 28"/>
                  <a:gd name="T80" fmla="*/ 42 w 72"/>
                  <a:gd name="T81" fmla="*/ 19 h 28"/>
                  <a:gd name="T82" fmla="*/ 42 w 72"/>
                  <a:gd name="T83" fmla="*/ 22 h 28"/>
                  <a:gd name="T84" fmla="*/ 43 w 72"/>
                  <a:gd name="T85" fmla="*/ 24 h 28"/>
                  <a:gd name="T86" fmla="*/ 42 w 72"/>
                  <a:gd name="T87" fmla="*/ 20 h 28"/>
                  <a:gd name="T88" fmla="*/ 44 w 72"/>
                  <a:gd name="T89" fmla="*/ 20 h 28"/>
                  <a:gd name="T90" fmla="*/ 43 w 72"/>
                  <a:gd name="T91" fmla="*/ 19 h 28"/>
                  <a:gd name="T92" fmla="*/ 43 w 72"/>
                  <a:gd name="T93" fmla="*/ 18 h 28"/>
                  <a:gd name="T94" fmla="*/ 68 w 72"/>
                  <a:gd name="T95" fmla="*/ 12 h 28"/>
                  <a:gd name="T96" fmla="*/ 16 w 72"/>
                  <a:gd name="T97" fmla="*/ 16 h 28"/>
                  <a:gd name="T98" fmla="*/ 10 w 72"/>
                  <a:gd name="T99" fmla="*/ 7 h 28"/>
                  <a:gd name="T100" fmla="*/ 55 w 72"/>
                  <a:gd name="T101" fmla="*/ 7 h 28"/>
                  <a:gd name="T102" fmla="*/ 66 w 72"/>
                  <a:gd name="T103" fmla="*/ 7 h 28"/>
                  <a:gd name="T104" fmla="*/ 68 w 72"/>
                  <a:gd name="T105" fmla="*/ 3 h 28"/>
                  <a:gd name="T106" fmla="*/ 69 w 72"/>
                  <a:gd name="T107" fmla="*/ 3 h 28"/>
                  <a:gd name="T108" fmla="*/ 66 w 72"/>
                  <a:gd name="T10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" h="28">
                    <a:moveTo>
                      <a:pt x="72" y="3"/>
                    </a:moveTo>
                    <a:cubicBezTo>
                      <a:pt x="71" y="1"/>
                      <a:pt x="70" y="0"/>
                      <a:pt x="68" y="0"/>
                    </a:cubicBezTo>
                    <a:cubicBezTo>
                      <a:pt x="67" y="0"/>
                      <a:pt x="65" y="0"/>
                      <a:pt x="64" y="1"/>
                    </a:cubicBezTo>
                    <a:cubicBezTo>
                      <a:pt x="63" y="2"/>
                      <a:pt x="64" y="4"/>
                      <a:pt x="64" y="6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7" y="7"/>
                      <a:pt x="51" y="5"/>
                      <a:pt x="44" y="4"/>
                    </a:cubicBezTo>
                    <a:cubicBezTo>
                      <a:pt x="42" y="4"/>
                      <a:pt x="41" y="4"/>
                      <a:pt x="39" y="4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2" y="4"/>
                      <a:pt x="26" y="4"/>
                      <a:pt x="21" y="5"/>
                    </a:cubicBezTo>
                    <a:cubicBezTo>
                      <a:pt x="19" y="6"/>
                      <a:pt x="18" y="6"/>
                      <a:pt x="17" y="6"/>
                    </a:cubicBezTo>
                    <a:cubicBezTo>
                      <a:pt x="16" y="6"/>
                      <a:pt x="15" y="7"/>
                      <a:pt x="15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5"/>
                      <a:pt x="14" y="4"/>
                      <a:pt x="13" y="2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7" y="1"/>
                      <a:pt x="7" y="2"/>
                    </a:cubicBezTo>
                    <a:cubicBezTo>
                      <a:pt x="5" y="4"/>
                      <a:pt x="7" y="7"/>
                      <a:pt x="7" y="9"/>
                    </a:cubicBezTo>
                    <a:cubicBezTo>
                      <a:pt x="7" y="10"/>
                      <a:pt x="8" y="10"/>
                      <a:pt x="7" y="11"/>
                    </a:cubicBezTo>
                    <a:cubicBezTo>
                      <a:pt x="6" y="10"/>
                      <a:pt x="4" y="10"/>
                      <a:pt x="2" y="10"/>
                    </a:cubicBezTo>
                    <a:cubicBezTo>
                      <a:pt x="1" y="10"/>
                      <a:pt x="0" y="10"/>
                      <a:pt x="0" y="11"/>
                    </a:cubicBezTo>
                    <a:cubicBezTo>
                      <a:pt x="2" y="12"/>
                      <a:pt x="5" y="12"/>
                      <a:pt x="7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8" y="13"/>
                      <a:pt x="7" y="14"/>
                      <a:pt x="8" y="15"/>
                    </a:cubicBezTo>
                    <a:cubicBezTo>
                      <a:pt x="9" y="17"/>
                      <a:pt x="10" y="17"/>
                      <a:pt x="12" y="17"/>
                    </a:cubicBezTo>
                    <a:cubicBezTo>
                      <a:pt x="16" y="17"/>
                      <a:pt x="20" y="16"/>
                      <a:pt x="24" y="15"/>
                    </a:cubicBezTo>
                    <a:cubicBezTo>
                      <a:pt x="24" y="15"/>
                      <a:pt x="25" y="14"/>
                      <a:pt x="25" y="14"/>
                    </a:cubicBezTo>
                    <a:cubicBezTo>
                      <a:pt x="27" y="14"/>
                      <a:pt x="30" y="13"/>
                      <a:pt x="32" y="13"/>
                    </a:cubicBezTo>
                    <a:cubicBezTo>
                      <a:pt x="31" y="15"/>
                      <a:pt x="30" y="16"/>
                      <a:pt x="30" y="17"/>
                    </a:cubicBezTo>
                    <a:cubicBezTo>
                      <a:pt x="29" y="19"/>
                      <a:pt x="31" y="19"/>
                      <a:pt x="31" y="20"/>
                    </a:cubicBezTo>
                    <a:cubicBezTo>
                      <a:pt x="30" y="20"/>
                      <a:pt x="29" y="21"/>
                      <a:pt x="28" y="22"/>
                    </a:cubicBezTo>
                    <a:cubicBezTo>
                      <a:pt x="25" y="21"/>
                      <a:pt x="22" y="23"/>
                      <a:pt x="19" y="23"/>
                    </a:cubicBezTo>
                    <a:cubicBezTo>
                      <a:pt x="19" y="24"/>
                      <a:pt x="20" y="23"/>
                      <a:pt x="20" y="24"/>
                    </a:cubicBezTo>
                    <a:cubicBezTo>
                      <a:pt x="20" y="24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2" y="25"/>
                      <a:pt x="23" y="24"/>
                      <a:pt x="24" y="24"/>
                    </a:cubicBezTo>
                    <a:cubicBezTo>
                      <a:pt x="24" y="24"/>
                      <a:pt x="25" y="24"/>
                      <a:pt x="26" y="23"/>
                    </a:cubicBezTo>
                    <a:cubicBezTo>
                      <a:pt x="27" y="23"/>
                      <a:pt x="28" y="22"/>
                      <a:pt x="28" y="22"/>
                    </a:cubicBezTo>
                    <a:cubicBezTo>
                      <a:pt x="30" y="22"/>
                      <a:pt x="31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4"/>
                      <a:pt x="30" y="25"/>
                      <a:pt x="29" y="27"/>
                    </a:cubicBezTo>
                    <a:cubicBezTo>
                      <a:pt x="29" y="27"/>
                      <a:pt x="29" y="28"/>
                      <a:pt x="29" y="28"/>
                    </a:cubicBezTo>
                    <a:cubicBezTo>
                      <a:pt x="30" y="28"/>
                      <a:pt x="31" y="28"/>
                      <a:pt x="31" y="27"/>
                    </a:cubicBezTo>
                    <a:cubicBezTo>
                      <a:pt x="32" y="26"/>
                      <a:pt x="33" y="24"/>
                      <a:pt x="34" y="22"/>
                    </a:cubicBezTo>
                    <a:cubicBezTo>
                      <a:pt x="34" y="21"/>
                      <a:pt x="35" y="20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6" y="20"/>
                      <a:pt x="36" y="21"/>
                      <a:pt x="35" y="22"/>
                    </a:cubicBezTo>
                    <a:cubicBezTo>
                      <a:pt x="35" y="23"/>
                      <a:pt x="34" y="25"/>
                      <a:pt x="36" y="26"/>
                    </a:cubicBezTo>
                    <a:cubicBezTo>
                      <a:pt x="36" y="27"/>
                      <a:pt x="37" y="27"/>
                      <a:pt x="38" y="27"/>
                    </a:cubicBezTo>
                    <a:cubicBezTo>
                      <a:pt x="40" y="26"/>
                      <a:pt x="42" y="27"/>
                      <a:pt x="43" y="25"/>
                    </a:cubicBezTo>
                    <a:cubicBezTo>
                      <a:pt x="44" y="25"/>
                      <a:pt x="44" y="26"/>
                      <a:pt x="45" y="27"/>
                    </a:cubicBezTo>
                    <a:cubicBezTo>
                      <a:pt x="46" y="27"/>
                      <a:pt x="46" y="28"/>
                      <a:pt x="47" y="27"/>
                    </a:cubicBezTo>
                    <a:cubicBezTo>
                      <a:pt x="47" y="27"/>
                      <a:pt x="47" y="26"/>
                      <a:pt x="46" y="26"/>
                    </a:cubicBezTo>
                    <a:cubicBezTo>
                      <a:pt x="46" y="25"/>
                      <a:pt x="45" y="24"/>
                      <a:pt x="44" y="23"/>
                    </a:cubicBezTo>
                    <a:cubicBezTo>
                      <a:pt x="44" y="22"/>
                      <a:pt x="44" y="22"/>
                      <a:pt x="44" y="21"/>
                    </a:cubicBezTo>
                    <a:cubicBezTo>
                      <a:pt x="45" y="22"/>
                      <a:pt x="45" y="22"/>
                      <a:pt x="46" y="22"/>
                    </a:cubicBezTo>
                    <a:cubicBezTo>
                      <a:pt x="47" y="23"/>
                      <a:pt x="48" y="23"/>
                      <a:pt x="49" y="23"/>
                    </a:cubicBezTo>
                    <a:cubicBezTo>
                      <a:pt x="49" y="24"/>
                      <a:pt x="50" y="24"/>
                      <a:pt x="51" y="25"/>
                    </a:cubicBezTo>
                    <a:cubicBezTo>
                      <a:pt x="52" y="25"/>
                      <a:pt x="54" y="25"/>
                      <a:pt x="55" y="26"/>
                    </a:cubicBezTo>
                    <a:cubicBezTo>
                      <a:pt x="55" y="26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5" y="25"/>
                    </a:cubicBezTo>
                    <a:cubicBezTo>
                      <a:pt x="55" y="25"/>
                      <a:pt x="56" y="25"/>
                      <a:pt x="57" y="25"/>
                    </a:cubicBezTo>
                    <a:cubicBezTo>
                      <a:pt x="57" y="24"/>
                      <a:pt x="56" y="24"/>
                      <a:pt x="56" y="24"/>
                    </a:cubicBezTo>
                    <a:cubicBezTo>
                      <a:pt x="55" y="24"/>
                      <a:pt x="54" y="24"/>
                      <a:pt x="53" y="24"/>
                    </a:cubicBezTo>
                    <a:cubicBezTo>
                      <a:pt x="53" y="24"/>
                      <a:pt x="52" y="23"/>
                      <a:pt x="52" y="23"/>
                    </a:cubicBezTo>
                    <a:cubicBezTo>
                      <a:pt x="49" y="23"/>
                      <a:pt x="47" y="21"/>
                      <a:pt x="45" y="20"/>
                    </a:cubicBezTo>
                    <a:cubicBezTo>
                      <a:pt x="46" y="19"/>
                      <a:pt x="47" y="19"/>
                      <a:pt x="47" y="18"/>
                    </a:cubicBezTo>
                    <a:cubicBezTo>
                      <a:pt x="47" y="17"/>
                      <a:pt x="47" y="16"/>
                      <a:pt x="47" y="16"/>
                    </a:cubicBezTo>
                    <a:cubicBezTo>
                      <a:pt x="47" y="14"/>
                      <a:pt x="45" y="14"/>
                      <a:pt x="44" y="14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6" y="13"/>
                      <a:pt x="47" y="14"/>
                      <a:pt x="49" y="14"/>
                    </a:cubicBezTo>
                    <a:cubicBezTo>
                      <a:pt x="53" y="15"/>
                      <a:pt x="57" y="16"/>
                      <a:pt x="62" y="16"/>
                    </a:cubicBezTo>
                    <a:cubicBezTo>
                      <a:pt x="65" y="16"/>
                      <a:pt x="68" y="17"/>
                      <a:pt x="69" y="14"/>
                    </a:cubicBezTo>
                    <a:cubicBezTo>
                      <a:pt x="69" y="13"/>
                      <a:pt x="69" y="11"/>
                      <a:pt x="70" y="10"/>
                    </a:cubicBezTo>
                    <a:cubicBezTo>
                      <a:pt x="70" y="7"/>
                      <a:pt x="72" y="5"/>
                      <a:pt x="72" y="3"/>
                    </a:cubicBezTo>
                    <a:close/>
                    <a:moveTo>
                      <a:pt x="22" y="24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2" y="23"/>
                      <a:pt x="22" y="23"/>
                    </a:cubicBezTo>
                    <a:cubicBezTo>
                      <a:pt x="24" y="23"/>
                      <a:pt x="25" y="22"/>
                      <a:pt x="26" y="22"/>
                    </a:cubicBezTo>
                    <a:cubicBezTo>
                      <a:pt x="25" y="24"/>
                      <a:pt x="23" y="24"/>
                      <a:pt x="22" y="24"/>
                    </a:cubicBezTo>
                    <a:close/>
                    <a:moveTo>
                      <a:pt x="50" y="23"/>
                    </a:moveTo>
                    <a:cubicBezTo>
                      <a:pt x="52" y="24"/>
                      <a:pt x="54" y="24"/>
                      <a:pt x="55" y="24"/>
                    </a:cubicBezTo>
                    <a:cubicBezTo>
                      <a:pt x="55" y="25"/>
                      <a:pt x="54" y="24"/>
                      <a:pt x="54" y="25"/>
                    </a:cubicBezTo>
                    <a:cubicBezTo>
                      <a:pt x="53" y="25"/>
                      <a:pt x="51" y="25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lose/>
                    <a:moveTo>
                      <a:pt x="7" y="3"/>
                    </a:move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1"/>
                      <a:pt x="12" y="1"/>
                    </a:cubicBezTo>
                    <a:cubicBezTo>
                      <a:pt x="12" y="1"/>
                      <a:pt x="12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2" y="2"/>
                    </a:cubicBezTo>
                    <a:cubicBezTo>
                      <a:pt x="12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2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7" y="5"/>
                      <a:pt x="7" y="3"/>
                    </a:cubicBezTo>
                    <a:close/>
                    <a:moveTo>
                      <a:pt x="9" y="5"/>
                    </a:moveTo>
                    <a:cubicBezTo>
                      <a:pt x="10" y="5"/>
                      <a:pt x="11" y="5"/>
                      <a:pt x="12" y="5"/>
                    </a:cubicBezTo>
                    <a:cubicBezTo>
                      <a:pt x="12" y="6"/>
                      <a:pt x="12" y="6"/>
                      <a:pt x="11" y="7"/>
                    </a:cubicBezTo>
                    <a:cubicBezTo>
                      <a:pt x="11" y="7"/>
                      <a:pt x="10" y="7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lose/>
                    <a:moveTo>
                      <a:pt x="9" y="3"/>
                    </a:moveTo>
                    <a:cubicBezTo>
                      <a:pt x="9" y="3"/>
                      <a:pt x="9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4"/>
                      <a:pt x="9" y="4"/>
                      <a:pt x="9" y="3"/>
                    </a:cubicBezTo>
                    <a:close/>
                    <a:moveTo>
                      <a:pt x="31" y="18"/>
                    </a:moveTo>
                    <a:cubicBezTo>
                      <a:pt x="31" y="17"/>
                      <a:pt x="31" y="15"/>
                      <a:pt x="32" y="14"/>
                    </a:cubicBezTo>
                    <a:cubicBezTo>
                      <a:pt x="33" y="14"/>
                      <a:pt x="34" y="14"/>
                      <a:pt x="34" y="14"/>
                    </a:cubicBezTo>
                    <a:cubicBezTo>
                      <a:pt x="33" y="14"/>
                      <a:pt x="32" y="15"/>
                      <a:pt x="31" y="16"/>
                    </a:cubicBezTo>
                    <a:cubicBezTo>
                      <a:pt x="31" y="17"/>
                      <a:pt x="31" y="17"/>
                      <a:pt x="31" y="18"/>
                    </a:cubicBezTo>
                    <a:cubicBezTo>
                      <a:pt x="32" y="19"/>
                      <a:pt x="33" y="18"/>
                      <a:pt x="34" y="19"/>
                    </a:cubicBezTo>
                    <a:cubicBezTo>
                      <a:pt x="34" y="19"/>
                      <a:pt x="34" y="19"/>
                      <a:pt x="33" y="19"/>
                    </a:cubicBezTo>
                    <a:cubicBezTo>
                      <a:pt x="32" y="19"/>
                      <a:pt x="32" y="19"/>
                      <a:pt x="31" y="18"/>
                    </a:cubicBezTo>
                    <a:close/>
                    <a:moveTo>
                      <a:pt x="29" y="21"/>
                    </a:moveTo>
                    <a:cubicBezTo>
                      <a:pt x="30" y="21"/>
                      <a:pt x="31" y="20"/>
                      <a:pt x="33" y="20"/>
                    </a:cubicBezTo>
                    <a:cubicBezTo>
                      <a:pt x="32" y="21"/>
                      <a:pt x="30" y="21"/>
                      <a:pt x="29" y="21"/>
                    </a:cubicBezTo>
                    <a:close/>
                    <a:moveTo>
                      <a:pt x="34" y="22"/>
                    </a:moveTo>
                    <a:cubicBezTo>
                      <a:pt x="33" y="23"/>
                      <a:pt x="32" y="25"/>
                      <a:pt x="31" y="26"/>
                    </a:cubicBezTo>
                    <a:cubicBezTo>
                      <a:pt x="31" y="26"/>
                      <a:pt x="31" y="27"/>
                      <a:pt x="31" y="27"/>
                    </a:cubicBezTo>
                    <a:cubicBezTo>
                      <a:pt x="31" y="26"/>
                      <a:pt x="31" y="25"/>
                      <a:pt x="31" y="25"/>
                    </a:cubicBezTo>
                    <a:cubicBezTo>
                      <a:pt x="32" y="24"/>
                      <a:pt x="33" y="22"/>
                      <a:pt x="34" y="21"/>
                    </a:cubicBezTo>
                    <a:cubicBezTo>
                      <a:pt x="34" y="21"/>
                      <a:pt x="34" y="21"/>
                      <a:pt x="34" y="22"/>
                    </a:cubicBezTo>
                    <a:close/>
                    <a:moveTo>
                      <a:pt x="35" y="19"/>
                    </a:move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lose/>
                    <a:moveTo>
                      <a:pt x="34" y="18"/>
                    </a:moveTo>
                    <a:cubicBezTo>
                      <a:pt x="33" y="18"/>
                      <a:pt x="33" y="18"/>
                      <a:pt x="32" y="17"/>
                    </a:cubicBezTo>
                    <a:cubicBezTo>
                      <a:pt x="32" y="17"/>
                      <a:pt x="32" y="16"/>
                      <a:pt x="32" y="16"/>
                    </a:cubicBezTo>
                    <a:cubicBezTo>
                      <a:pt x="33" y="15"/>
                      <a:pt x="35" y="14"/>
                      <a:pt x="35" y="15"/>
                    </a:cubicBezTo>
                    <a:cubicBezTo>
                      <a:pt x="35" y="16"/>
                      <a:pt x="35" y="17"/>
                      <a:pt x="34" y="18"/>
                    </a:cubicBezTo>
                    <a:close/>
                    <a:moveTo>
                      <a:pt x="35" y="18"/>
                    </a:moveTo>
                    <a:cubicBezTo>
                      <a:pt x="35" y="17"/>
                      <a:pt x="36" y="17"/>
                      <a:pt x="36" y="16"/>
                    </a:cubicBezTo>
                    <a:cubicBezTo>
                      <a:pt x="36" y="17"/>
                      <a:pt x="36" y="17"/>
                      <a:pt x="35" y="18"/>
                    </a:cubicBezTo>
                    <a:close/>
                    <a:moveTo>
                      <a:pt x="36" y="14"/>
                    </a:moveTo>
                    <a:cubicBezTo>
                      <a:pt x="35" y="14"/>
                      <a:pt x="35" y="13"/>
                      <a:pt x="34" y="13"/>
                    </a:cubicBezTo>
                    <a:cubicBezTo>
                      <a:pt x="35" y="13"/>
                      <a:pt x="35" y="13"/>
                      <a:pt x="36" y="13"/>
                    </a:cubicBezTo>
                    <a:cubicBezTo>
                      <a:pt x="36" y="14"/>
                      <a:pt x="36" y="14"/>
                      <a:pt x="36" y="14"/>
                    </a:cubicBezTo>
                    <a:close/>
                    <a:moveTo>
                      <a:pt x="36" y="16"/>
                    </a:move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6"/>
                      <a:pt x="36" y="16"/>
                    </a:cubicBezTo>
                    <a:close/>
                    <a:moveTo>
                      <a:pt x="36" y="18"/>
                    </a:moveTo>
                    <a:cubicBezTo>
                      <a:pt x="36" y="17"/>
                      <a:pt x="36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7" y="18"/>
                      <a:pt x="36" y="18"/>
                    </a:cubicBezTo>
                    <a:close/>
                    <a:moveTo>
                      <a:pt x="37" y="15"/>
                    </a:moveTo>
                    <a:cubicBezTo>
                      <a:pt x="37" y="14"/>
                      <a:pt x="37" y="14"/>
                      <a:pt x="38" y="13"/>
                    </a:cubicBezTo>
                    <a:cubicBezTo>
                      <a:pt x="38" y="13"/>
                      <a:pt x="39" y="13"/>
                      <a:pt x="39" y="13"/>
                    </a:cubicBezTo>
                    <a:cubicBezTo>
                      <a:pt x="39" y="14"/>
                      <a:pt x="40" y="15"/>
                      <a:pt x="39" y="16"/>
                    </a:cubicBezTo>
                    <a:cubicBezTo>
                      <a:pt x="39" y="16"/>
                      <a:pt x="38" y="17"/>
                      <a:pt x="38" y="16"/>
                    </a:cubicBezTo>
                    <a:cubicBezTo>
                      <a:pt x="37" y="16"/>
                      <a:pt x="37" y="15"/>
                      <a:pt x="37" y="15"/>
                    </a:cubicBezTo>
                    <a:close/>
                    <a:moveTo>
                      <a:pt x="40" y="13"/>
                    </a:moveTo>
                    <a:cubicBezTo>
                      <a:pt x="40" y="13"/>
                      <a:pt x="41" y="13"/>
                      <a:pt x="41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3"/>
                      <a:pt x="41" y="15"/>
                      <a:pt x="40" y="13"/>
                    </a:cubicBezTo>
                    <a:close/>
                    <a:moveTo>
                      <a:pt x="43" y="14"/>
                    </a:moveTo>
                    <a:cubicBezTo>
                      <a:pt x="42" y="14"/>
                      <a:pt x="42" y="15"/>
                      <a:pt x="41" y="15"/>
                    </a:cubicBezTo>
                    <a:cubicBezTo>
                      <a:pt x="42" y="15"/>
                      <a:pt x="42" y="14"/>
                      <a:pt x="43" y="14"/>
                    </a:cubicBezTo>
                    <a:close/>
                    <a:moveTo>
                      <a:pt x="41" y="17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lose/>
                    <a:moveTo>
                      <a:pt x="41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20"/>
                    </a:cubicBezTo>
                    <a:close/>
                    <a:moveTo>
                      <a:pt x="40" y="18"/>
                    </a:move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0" y="18"/>
                      <a:pt x="40" y="18"/>
                    </a:cubicBezTo>
                    <a:close/>
                    <a:moveTo>
                      <a:pt x="39" y="18"/>
                    </a:moveTo>
                    <a:cubicBezTo>
                      <a:pt x="39" y="17"/>
                      <a:pt x="39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8"/>
                      <a:pt x="39" y="18"/>
                    </a:cubicBezTo>
                    <a:close/>
                    <a:moveTo>
                      <a:pt x="38" y="18"/>
                    </a:move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7"/>
                      <a:pt x="38" y="18"/>
                    </a:cubicBezTo>
                    <a:close/>
                    <a:moveTo>
                      <a:pt x="38" y="19"/>
                    </a:moveTo>
                    <a:cubicBezTo>
                      <a:pt x="39" y="19"/>
                      <a:pt x="39" y="20"/>
                      <a:pt x="39" y="20"/>
                    </a:cubicBezTo>
                    <a:cubicBezTo>
                      <a:pt x="40" y="21"/>
                      <a:pt x="42" y="22"/>
                      <a:pt x="41" y="24"/>
                    </a:cubicBezTo>
                    <a:cubicBezTo>
                      <a:pt x="40" y="24"/>
                      <a:pt x="39" y="24"/>
                      <a:pt x="38" y="24"/>
                    </a:cubicBezTo>
                    <a:cubicBezTo>
                      <a:pt x="38" y="24"/>
                      <a:pt x="37" y="24"/>
                      <a:pt x="36" y="24"/>
                    </a:cubicBezTo>
                    <a:cubicBezTo>
                      <a:pt x="37" y="22"/>
                      <a:pt x="37" y="21"/>
                      <a:pt x="38" y="19"/>
                    </a:cubicBezTo>
                    <a:close/>
                    <a:moveTo>
                      <a:pt x="37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1"/>
                      <a:pt x="36" y="22"/>
                      <a:pt x="36" y="23"/>
                    </a:cubicBezTo>
                    <a:cubicBezTo>
                      <a:pt x="35" y="22"/>
                      <a:pt x="36" y="21"/>
                      <a:pt x="37" y="20"/>
                    </a:cubicBezTo>
                    <a:close/>
                    <a:moveTo>
                      <a:pt x="39" y="26"/>
                    </a:moveTo>
                    <a:cubicBezTo>
                      <a:pt x="38" y="26"/>
                      <a:pt x="37" y="26"/>
                      <a:pt x="36" y="26"/>
                    </a:cubicBezTo>
                    <a:cubicBezTo>
                      <a:pt x="36" y="25"/>
                      <a:pt x="35" y="25"/>
                      <a:pt x="35" y="25"/>
                    </a:cubicBezTo>
                    <a:cubicBezTo>
                      <a:pt x="36" y="24"/>
                      <a:pt x="37" y="25"/>
                      <a:pt x="38" y="25"/>
                    </a:cubicBezTo>
                    <a:cubicBezTo>
                      <a:pt x="39" y="25"/>
                      <a:pt x="40" y="24"/>
                      <a:pt x="41" y="25"/>
                    </a:cubicBezTo>
                    <a:cubicBezTo>
                      <a:pt x="41" y="25"/>
                      <a:pt x="42" y="24"/>
                      <a:pt x="42" y="25"/>
                    </a:cubicBezTo>
                    <a:cubicBezTo>
                      <a:pt x="42" y="26"/>
                      <a:pt x="40" y="25"/>
                      <a:pt x="39" y="26"/>
                    </a:cubicBezTo>
                    <a:close/>
                    <a:moveTo>
                      <a:pt x="42" y="19"/>
                    </a:move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lose/>
                    <a:moveTo>
                      <a:pt x="42" y="22"/>
                    </a:moveTo>
                    <a:cubicBezTo>
                      <a:pt x="42" y="22"/>
                      <a:pt x="42" y="23"/>
                      <a:pt x="42" y="23"/>
                    </a:cubicBezTo>
                    <a:cubicBezTo>
                      <a:pt x="42" y="23"/>
                      <a:pt x="42" y="22"/>
                      <a:pt x="42" y="22"/>
                    </a:cubicBezTo>
                    <a:close/>
                    <a:moveTo>
                      <a:pt x="43" y="25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5"/>
                    </a:cubicBezTo>
                    <a:close/>
                    <a:moveTo>
                      <a:pt x="45" y="26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4" y="24"/>
                      <a:pt x="43" y="22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3" y="22"/>
                      <a:pt x="44" y="24"/>
                      <a:pt x="45" y="26"/>
                    </a:cubicBezTo>
                    <a:close/>
                    <a:moveTo>
                      <a:pt x="47" y="22"/>
                    </a:moveTo>
                    <a:cubicBezTo>
                      <a:pt x="47" y="22"/>
                      <a:pt x="47" y="22"/>
                      <a:pt x="47" y="22"/>
                    </a:cubicBezTo>
                    <a:cubicBezTo>
                      <a:pt x="46" y="22"/>
                      <a:pt x="45" y="21"/>
                      <a:pt x="44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5" y="20"/>
                      <a:pt x="46" y="21"/>
                      <a:pt x="47" y="22"/>
                    </a:cubicBezTo>
                    <a:close/>
                    <a:moveTo>
                      <a:pt x="46" y="15"/>
                    </a:moveTo>
                    <a:cubicBezTo>
                      <a:pt x="46" y="16"/>
                      <a:pt x="47" y="16"/>
                      <a:pt x="47" y="17"/>
                    </a:cubicBezTo>
                    <a:cubicBezTo>
                      <a:pt x="47" y="18"/>
                      <a:pt x="46" y="19"/>
                      <a:pt x="45" y="19"/>
                    </a:cubicBezTo>
                    <a:cubicBezTo>
                      <a:pt x="44" y="19"/>
                      <a:pt x="44" y="19"/>
                      <a:pt x="43" y="19"/>
                    </a:cubicBezTo>
                    <a:cubicBezTo>
                      <a:pt x="44" y="19"/>
                      <a:pt x="46" y="19"/>
                      <a:pt x="46" y="18"/>
                    </a:cubicBezTo>
                    <a:cubicBezTo>
                      <a:pt x="46" y="15"/>
                      <a:pt x="46" y="15"/>
                      <a:pt x="46" y="15"/>
                    </a:cubicBezTo>
                    <a:close/>
                    <a:moveTo>
                      <a:pt x="45" y="15"/>
                    </a:moveTo>
                    <a:cubicBezTo>
                      <a:pt x="45" y="16"/>
                      <a:pt x="46" y="17"/>
                      <a:pt x="45" y="17"/>
                    </a:cubicBezTo>
                    <a:cubicBezTo>
                      <a:pt x="45" y="18"/>
                      <a:pt x="44" y="18"/>
                      <a:pt x="43" y="18"/>
                    </a:cubicBezTo>
                    <a:cubicBezTo>
                      <a:pt x="43" y="18"/>
                      <a:pt x="42" y="18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17"/>
                      <a:pt x="41" y="16"/>
                      <a:pt x="42" y="16"/>
                    </a:cubicBezTo>
                    <a:cubicBezTo>
                      <a:pt x="42" y="15"/>
                      <a:pt x="44" y="14"/>
                      <a:pt x="45" y="15"/>
                    </a:cubicBezTo>
                    <a:close/>
                    <a:moveTo>
                      <a:pt x="68" y="12"/>
                    </a:moveTo>
                    <a:cubicBezTo>
                      <a:pt x="68" y="12"/>
                      <a:pt x="68" y="13"/>
                      <a:pt x="68" y="13"/>
                    </a:cubicBezTo>
                    <a:cubicBezTo>
                      <a:pt x="68" y="14"/>
                      <a:pt x="67" y="15"/>
                      <a:pt x="67" y="15"/>
                    </a:cubicBezTo>
                    <a:cubicBezTo>
                      <a:pt x="61" y="16"/>
                      <a:pt x="56" y="14"/>
                      <a:pt x="50" y="13"/>
                    </a:cubicBezTo>
                    <a:cubicBezTo>
                      <a:pt x="43" y="12"/>
                      <a:pt x="34" y="11"/>
                      <a:pt x="27" y="13"/>
                    </a:cubicBezTo>
                    <a:cubicBezTo>
                      <a:pt x="23" y="14"/>
                      <a:pt x="20" y="15"/>
                      <a:pt x="16" y="16"/>
                    </a:cubicBezTo>
                    <a:cubicBezTo>
                      <a:pt x="14" y="16"/>
                      <a:pt x="12" y="16"/>
                      <a:pt x="10" y="16"/>
                    </a:cubicBezTo>
                    <a:cubicBezTo>
                      <a:pt x="8" y="15"/>
                      <a:pt x="9" y="13"/>
                      <a:pt x="8" y="11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8" y="7"/>
                      <a:pt x="9" y="7"/>
                      <a:pt x="10" y="7"/>
                    </a:cubicBezTo>
                    <a:cubicBezTo>
                      <a:pt x="14" y="8"/>
                      <a:pt x="17" y="7"/>
                      <a:pt x="21" y="6"/>
                    </a:cubicBezTo>
                    <a:cubicBezTo>
                      <a:pt x="24" y="6"/>
                      <a:pt x="28" y="5"/>
                      <a:pt x="31" y="5"/>
                    </a:cubicBezTo>
                    <a:cubicBezTo>
                      <a:pt x="36" y="5"/>
                      <a:pt x="40" y="4"/>
                      <a:pt x="44" y="5"/>
                    </a:cubicBezTo>
                    <a:cubicBezTo>
                      <a:pt x="45" y="5"/>
                      <a:pt x="46" y="5"/>
                      <a:pt x="47" y="6"/>
                    </a:cubicBezTo>
                    <a:cubicBezTo>
                      <a:pt x="50" y="6"/>
                      <a:pt x="52" y="7"/>
                      <a:pt x="55" y="7"/>
                    </a:cubicBezTo>
                    <a:cubicBezTo>
                      <a:pt x="56" y="7"/>
                      <a:pt x="56" y="7"/>
                      <a:pt x="57" y="7"/>
                    </a:cubicBezTo>
                    <a:cubicBezTo>
                      <a:pt x="61" y="8"/>
                      <a:pt x="65" y="9"/>
                      <a:pt x="69" y="7"/>
                    </a:cubicBezTo>
                    <a:cubicBezTo>
                      <a:pt x="69" y="9"/>
                      <a:pt x="69" y="10"/>
                      <a:pt x="68" y="12"/>
                    </a:cubicBezTo>
                    <a:close/>
                    <a:moveTo>
                      <a:pt x="67" y="6"/>
                    </a:moveTo>
                    <a:cubicBezTo>
                      <a:pt x="67" y="7"/>
                      <a:pt x="66" y="7"/>
                      <a:pt x="66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7"/>
                      <a:pt x="65" y="6"/>
                      <a:pt x="65" y="6"/>
                    </a:cubicBezTo>
                    <a:cubicBezTo>
                      <a:pt x="66" y="6"/>
                      <a:pt x="66" y="6"/>
                      <a:pt x="67" y="6"/>
                    </a:cubicBezTo>
                    <a:close/>
                    <a:moveTo>
                      <a:pt x="67" y="5"/>
                    </a:moveTo>
                    <a:cubicBezTo>
                      <a:pt x="67" y="4"/>
                      <a:pt x="66" y="2"/>
                      <a:pt x="68" y="3"/>
                    </a:cubicBezTo>
                    <a:cubicBezTo>
                      <a:pt x="68" y="4"/>
                      <a:pt x="68" y="4"/>
                      <a:pt x="68" y="5"/>
                    </a:cubicBezTo>
                    <a:cubicBezTo>
                      <a:pt x="67" y="5"/>
                      <a:pt x="67" y="5"/>
                      <a:pt x="67" y="5"/>
                    </a:cubicBezTo>
                    <a:close/>
                    <a:moveTo>
                      <a:pt x="70" y="5"/>
                    </a:moveTo>
                    <a:cubicBezTo>
                      <a:pt x="70" y="5"/>
                      <a:pt x="69" y="6"/>
                      <a:pt x="68" y="6"/>
                    </a:cubicBezTo>
                    <a:cubicBezTo>
                      <a:pt x="68" y="5"/>
                      <a:pt x="69" y="4"/>
                      <a:pt x="69" y="3"/>
                    </a:cubicBezTo>
                    <a:cubicBezTo>
                      <a:pt x="68" y="2"/>
                      <a:pt x="67" y="2"/>
                      <a:pt x="66" y="2"/>
                    </a:cubicBezTo>
                    <a:cubicBezTo>
                      <a:pt x="66" y="2"/>
                      <a:pt x="66" y="3"/>
                      <a:pt x="66" y="3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5" y="5"/>
                      <a:pt x="65" y="4"/>
                      <a:pt x="64" y="3"/>
                    </a:cubicBezTo>
                    <a:cubicBezTo>
                      <a:pt x="64" y="2"/>
                      <a:pt x="65" y="1"/>
                      <a:pt x="66" y="1"/>
                    </a:cubicBezTo>
                    <a:cubicBezTo>
                      <a:pt x="67" y="0"/>
                      <a:pt x="68" y="0"/>
                      <a:pt x="68" y="1"/>
                    </a:cubicBezTo>
                    <a:cubicBezTo>
                      <a:pt x="69" y="1"/>
                      <a:pt x="70" y="1"/>
                      <a:pt x="70" y="2"/>
                    </a:cubicBezTo>
                    <a:cubicBezTo>
                      <a:pt x="71" y="3"/>
                      <a:pt x="70" y="4"/>
                      <a:pt x="70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2639219" y="2806651"/>
              <a:ext cx="3290888" cy="828675"/>
              <a:chOff x="2639219" y="2806651"/>
              <a:chExt cx="3290888" cy="828675"/>
            </a:xfrm>
          </p:grpSpPr>
          <p:sp>
            <p:nvSpPr>
              <p:cNvPr id="235" name="Freeform 196"/>
              <p:cNvSpPr>
                <a:spLocks noEditPoints="1"/>
              </p:cNvSpPr>
              <p:nvPr/>
            </p:nvSpPr>
            <p:spPr bwMode="auto">
              <a:xfrm>
                <a:off x="2639219" y="2806651"/>
                <a:ext cx="247650" cy="227013"/>
              </a:xfrm>
              <a:custGeom>
                <a:avLst/>
                <a:gdLst>
                  <a:gd name="T0" fmla="*/ 13 w 22"/>
                  <a:gd name="T1" fmla="*/ 15 h 20"/>
                  <a:gd name="T2" fmla="*/ 6 w 22"/>
                  <a:gd name="T3" fmla="*/ 15 h 20"/>
                  <a:gd name="T4" fmla="*/ 5 w 22"/>
                  <a:gd name="T5" fmla="*/ 17 h 20"/>
                  <a:gd name="T6" fmla="*/ 4 w 22"/>
                  <a:gd name="T7" fmla="*/ 18 h 20"/>
                  <a:gd name="T8" fmla="*/ 5 w 22"/>
                  <a:gd name="T9" fmla="*/ 19 h 20"/>
                  <a:gd name="T10" fmla="*/ 7 w 22"/>
                  <a:gd name="T11" fmla="*/ 20 h 20"/>
                  <a:gd name="T12" fmla="*/ 7 w 22"/>
                  <a:gd name="T13" fmla="*/ 20 h 20"/>
                  <a:gd name="T14" fmla="*/ 0 w 22"/>
                  <a:gd name="T15" fmla="*/ 20 h 20"/>
                  <a:gd name="T16" fmla="*/ 0 w 22"/>
                  <a:gd name="T17" fmla="*/ 20 h 20"/>
                  <a:gd name="T18" fmla="*/ 2 w 22"/>
                  <a:gd name="T19" fmla="*/ 19 h 20"/>
                  <a:gd name="T20" fmla="*/ 4 w 22"/>
                  <a:gd name="T21" fmla="*/ 16 h 20"/>
                  <a:gd name="T22" fmla="*/ 11 w 22"/>
                  <a:gd name="T23" fmla="*/ 0 h 20"/>
                  <a:gd name="T24" fmla="*/ 11 w 22"/>
                  <a:gd name="T25" fmla="*/ 0 h 20"/>
                  <a:gd name="T26" fmla="*/ 19 w 22"/>
                  <a:gd name="T27" fmla="*/ 16 h 20"/>
                  <a:gd name="T28" fmla="*/ 21 w 22"/>
                  <a:gd name="T29" fmla="*/ 19 h 20"/>
                  <a:gd name="T30" fmla="*/ 22 w 22"/>
                  <a:gd name="T31" fmla="*/ 20 h 20"/>
                  <a:gd name="T32" fmla="*/ 22 w 22"/>
                  <a:gd name="T33" fmla="*/ 20 h 20"/>
                  <a:gd name="T34" fmla="*/ 12 w 22"/>
                  <a:gd name="T35" fmla="*/ 20 h 20"/>
                  <a:gd name="T36" fmla="*/ 12 w 22"/>
                  <a:gd name="T37" fmla="*/ 20 h 20"/>
                  <a:gd name="T38" fmla="*/ 13 w 22"/>
                  <a:gd name="T39" fmla="*/ 20 h 20"/>
                  <a:gd name="T40" fmla="*/ 14 w 22"/>
                  <a:gd name="T41" fmla="*/ 19 h 20"/>
                  <a:gd name="T42" fmla="*/ 15 w 22"/>
                  <a:gd name="T43" fmla="*/ 19 h 20"/>
                  <a:gd name="T44" fmla="*/ 14 w 22"/>
                  <a:gd name="T45" fmla="*/ 18 h 20"/>
                  <a:gd name="T46" fmla="*/ 14 w 22"/>
                  <a:gd name="T47" fmla="*/ 17 h 20"/>
                  <a:gd name="T48" fmla="*/ 13 w 22"/>
                  <a:gd name="T49" fmla="*/ 15 h 20"/>
                  <a:gd name="T50" fmla="*/ 12 w 22"/>
                  <a:gd name="T51" fmla="*/ 13 h 20"/>
                  <a:gd name="T52" fmla="*/ 9 w 22"/>
                  <a:gd name="T53" fmla="*/ 6 h 20"/>
                  <a:gd name="T54" fmla="*/ 6 w 22"/>
                  <a:gd name="T55" fmla="*/ 13 h 20"/>
                  <a:gd name="T56" fmla="*/ 12 w 22"/>
                  <a:gd name="T5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" h="20">
                    <a:moveTo>
                      <a:pt x="13" y="15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4" y="18"/>
                      <a:pt x="4" y="18"/>
                    </a:cubicBezTo>
                    <a:cubicBezTo>
                      <a:pt x="4" y="19"/>
                      <a:pt x="5" y="19"/>
                      <a:pt x="5" y="19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2" y="19"/>
                      <a:pt x="2" y="19"/>
                    </a:cubicBezTo>
                    <a:cubicBezTo>
                      <a:pt x="3" y="18"/>
                      <a:pt x="3" y="17"/>
                      <a:pt x="4" y="1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0" y="18"/>
                      <a:pt x="20" y="19"/>
                      <a:pt x="21" y="19"/>
                    </a:cubicBezTo>
                    <a:cubicBezTo>
                      <a:pt x="21" y="20"/>
                      <a:pt x="21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4" y="20"/>
                      <a:pt x="14" y="19"/>
                    </a:cubicBezTo>
                    <a:cubicBezTo>
                      <a:pt x="14" y="19"/>
                      <a:pt x="15" y="19"/>
                      <a:pt x="15" y="19"/>
                    </a:cubicBezTo>
                    <a:cubicBezTo>
                      <a:pt x="15" y="19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7"/>
                    </a:cubicBezTo>
                    <a:cubicBezTo>
                      <a:pt x="13" y="15"/>
                      <a:pt x="13" y="15"/>
                      <a:pt x="13" y="15"/>
                    </a:cubicBezTo>
                    <a:close/>
                    <a:moveTo>
                      <a:pt x="12" y="13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12" y="13"/>
                      <a:pt x="12" y="13"/>
                      <a:pt x="12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6" name="Freeform 197"/>
              <p:cNvSpPr>
                <a:spLocks/>
              </p:cNvSpPr>
              <p:nvPr/>
            </p:nvSpPr>
            <p:spPr bwMode="auto">
              <a:xfrm>
                <a:off x="2875756" y="2874913"/>
                <a:ext cx="168275" cy="169863"/>
              </a:xfrm>
              <a:custGeom>
                <a:avLst/>
                <a:gdLst>
                  <a:gd name="T0" fmla="*/ 13 w 15"/>
                  <a:gd name="T1" fmla="*/ 0 h 15"/>
                  <a:gd name="T2" fmla="*/ 13 w 15"/>
                  <a:gd name="T3" fmla="*/ 11 h 15"/>
                  <a:gd name="T4" fmla="*/ 14 w 15"/>
                  <a:gd name="T5" fmla="*/ 13 h 15"/>
                  <a:gd name="T6" fmla="*/ 15 w 15"/>
                  <a:gd name="T7" fmla="*/ 14 h 15"/>
                  <a:gd name="T8" fmla="*/ 15 w 15"/>
                  <a:gd name="T9" fmla="*/ 14 h 15"/>
                  <a:gd name="T10" fmla="*/ 9 w 15"/>
                  <a:gd name="T11" fmla="*/ 14 h 15"/>
                  <a:gd name="T12" fmla="*/ 9 w 15"/>
                  <a:gd name="T13" fmla="*/ 12 h 15"/>
                  <a:gd name="T14" fmla="*/ 7 w 15"/>
                  <a:gd name="T15" fmla="*/ 14 h 15"/>
                  <a:gd name="T16" fmla="*/ 5 w 15"/>
                  <a:gd name="T17" fmla="*/ 15 h 15"/>
                  <a:gd name="T18" fmla="*/ 3 w 15"/>
                  <a:gd name="T19" fmla="*/ 14 h 15"/>
                  <a:gd name="T20" fmla="*/ 2 w 15"/>
                  <a:gd name="T21" fmla="*/ 12 h 15"/>
                  <a:gd name="T22" fmla="*/ 1 w 15"/>
                  <a:gd name="T23" fmla="*/ 9 h 15"/>
                  <a:gd name="T24" fmla="*/ 1 w 15"/>
                  <a:gd name="T25" fmla="*/ 3 h 15"/>
                  <a:gd name="T26" fmla="*/ 1 w 15"/>
                  <a:gd name="T27" fmla="*/ 1 h 15"/>
                  <a:gd name="T28" fmla="*/ 0 w 15"/>
                  <a:gd name="T29" fmla="*/ 1 h 15"/>
                  <a:gd name="T30" fmla="*/ 0 w 15"/>
                  <a:gd name="T31" fmla="*/ 0 h 15"/>
                  <a:gd name="T32" fmla="*/ 6 w 15"/>
                  <a:gd name="T33" fmla="*/ 0 h 15"/>
                  <a:gd name="T34" fmla="*/ 6 w 15"/>
                  <a:gd name="T35" fmla="*/ 10 h 15"/>
                  <a:gd name="T36" fmla="*/ 6 w 15"/>
                  <a:gd name="T37" fmla="*/ 12 h 15"/>
                  <a:gd name="T38" fmla="*/ 6 w 15"/>
                  <a:gd name="T39" fmla="*/ 13 h 15"/>
                  <a:gd name="T40" fmla="*/ 7 w 15"/>
                  <a:gd name="T41" fmla="*/ 13 h 15"/>
                  <a:gd name="T42" fmla="*/ 8 w 15"/>
                  <a:gd name="T43" fmla="*/ 12 h 15"/>
                  <a:gd name="T44" fmla="*/ 9 w 15"/>
                  <a:gd name="T45" fmla="*/ 11 h 15"/>
                  <a:gd name="T46" fmla="*/ 9 w 15"/>
                  <a:gd name="T47" fmla="*/ 3 h 15"/>
                  <a:gd name="T48" fmla="*/ 9 w 15"/>
                  <a:gd name="T49" fmla="*/ 1 h 15"/>
                  <a:gd name="T50" fmla="*/ 8 w 15"/>
                  <a:gd name="T51" fmla="*/ 1 h 15"/>
                  <a:gd name="T52" fmla="*/ 8 w 15"/>
                  <a:gd name="T53" fmla="*/ 0 h 15"/>
                  <a:gd name="T54" fmla="*/ 13 w 15"/>
                  <a:gd name="T5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" h="15">
                    <a:moveTo>
                      <a:pt x="13" y="0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4" y="15"/>
                      <a:pt x="3" y="15"/>
                      <a:pt x="3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1" y="12"/>
                      <a:pt x="1" y="11"/>
                      <a:pt x="1" y="9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3"/>
                    </a:cubicBezTo>
                    <a:cubicBezTo>
                      <a:pt x="6" y="13"/>
                      <a:pt x="7" y="13"/>
                      <a:pt x="7" y="13"/>
                    </a:cubicBezTo>
                    <a:cubicBezTo>
                      <a:pt x="7" y="13"/>
                      <a:pt x="8" y="13"/>
                      <a:pt x="8" y="12"/>
                    </a:cubicBezTo>
                    <a:cubicBezTo>
                      <a:pt x="8" y="12"/>
                      <a:pt x="9" y="12"/>
                      <a:pt x="9" y="11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7" name="Freeform 198"/>
              <p:cNvSpPr>
                <a:spLocks/>
              </p:cNvSpPr>
              <p:nvPr/>
            </p:nvSpPr>
            <p:spPr bwMode="auto">
              <a:xfrm>
                <a:off x="3055144" y="2874913"/>
                <a:ext cx="112713" cy="169863"/>
              </a:xfrm>
              <a:custGeom>
                <a:avLst/>
                <a:gdLst>
                  <a:gd name="T0" fmla="*/ 9 w 10"/>
                  <a:gd name="T1" fmla="*/ 0 h 15"/>
                  <a:gd name="T2" fmla="*/ 9 w 10"/>
                  <a:gd name="T3" fmla="*/ 5 h 15"/>
                  <a:gd name="T4" fmla="*/ 9 w 10"/>
                  <a:gd name="T5" fmla="*/ 5 h 15"/>
                  <a:gd name="T6" fmla="*/ 7 w 10"/>
                  <a:gd name="T7" fmla="*/ 2 h 15"/>
                  <a:gd name="T8" fmla="*/ 5 w 10"/>
                  <a:gd name="T9" fmla="*/ 1 h 15"/>
                  <a:gd name="T10" fmla="*/ 4 w 10"/>
                  <a:gd name="T11" fmla="*/ 1 h 15"/>
                  <a:gd name="T12" fmla="*/ 3 w 10"/>
                  <a:gd name="T13" fmla="*/ 2 h 15"/>
                  <a:gd name="T14" fmla="*/ 3 w 10"/>
                  <a:gd name="T15" fmla="*/ 3 h 15"/>
                  <a:gd name="T16" fmla="*/ 6 w 10"/>
                  <a:gd name="T17" fmla="*/ 5 h 15"/>
                  <a:gd name="T18" fmla="*/ 9 w 10"/>
                  <a:gd name="T19" fmla="*/ 8 h 15"/>
                  <a:gd name="T20" fmla="*/ 10 w 10"/>
                  <a:gd name="T21" fmla="*/ 10 h 15"/>
                  <a:gd name="T22" fmla="*/ 9 w 10"/>
                  <a:gd name="T23" fmla="*/ 12 h 15"/>
                  <a:gd name="T24" fmla="*/ 8 w 10"/>
                  <a:gd name="T25" fmla="*/ 14 h 15"/>
                  <a:gd name="T26" fmla="*/ 5 w 10"/>
                  <a:gd name="T27" fmla="*/ 15 h 15"/>
                  <a:gd name="T28" fmla="*/ 3 w 10"/>
                  <a:gd name="T29" fmla="*/ 14 h 15"/>
                  <a:gd name="T30" fmla="*/ 2 w 10"/>
                  <a:gd name="T31" fmla="*/ 14 h 15"/>
                  <a:gd name="T32" fmla="*/ 1 w 10"/>
                  <a:gd name="T33" fmla="*/ 15 h 15"/>
                  <a:gd name="T34" fmla="*/ 1 w 10"/>
                  <a:gd name="T35" fmla="*/ 15 h 15"/>
                  <a:gd name="T36" fmla="*/ 0 w 10"/>
                  <a:gd name="T37" fmla="*/ 10 h 15"/>
                  <a:gd name="T38" fmla="*/ 1 w 10"/>
                  <a:gd name="T39" fmla="*/ 10 h 15"/>
                  <a:gd name="T40" fmla="*/ 3 w 10"/>
                  <a:gd name="T41" fmla="*/ 13 h 15"/>
                  <a:gd name="T42" fmla="*/ 5 w 10"/>
                  <a:gd name="T43" fmla="*/ 14 h 15"/>
                  <a:gd name="T44" fmla="*/ 6 w 10"/>
                  <a:gd name="T45" fmla="*/ 13 h 15"/>
                  <a:gd name="T46" fmla="*/ 7 w 10"/>
                  <a:gd name="T47" fmla="*/ 12 h 15"/>
                  <a:gd name="T48" fmla="*/ 6 w 10"/>
                  <a:gd name="T49" fmla="*/ 11 h 15"/>
                  <a:gd name="T50" fmla="*/ 4 w 10"/>
                  <a:gd name="T51" fmla="*/ 9 h 15"/>
                  <a:gd name="T52" fmla="*/ 1 w 10"/>
                  <a:gd name="T53" fmla="*/ 7 h 15"/>
                  <a:gd name="T54" fmla="*/ 0 w 10"/>
                  <a:gd name="T55" fmla="*/ 4 h 15"/>
                  <a:gd name="T56" fmla="*/ 1 w 10"/>
                  <a:gd name="T57" fmla="*/ 1 h 15"/>
                  <a:gd name="T58" fmla="*/ 4 w 10"/>
                  <a:gd name="T59" fmla="*/ 0 h 15"/>
                  <a:gd name="T60" fmla="*/ 7 w 10"/>
                  <a:gd name="T61" fmla="*/ 0 h 15"/>
                  <a:gd name="T62" fmla="*/ 7 w 10"/>
                  <a:gd name="T63" fmla="*/ 1 h 15"/>
                  <a:gd name="T64" fmla="*/ 8 w 10"/>
                  <a:gd name="T65" fmla="*/ 1 h 15"/>
                  <a:gd name="T66" fmla="*/ 8 w 10"/>
                  <a:gd name="T67" fmla="*/ 0 h 15"/>
                  <a:gd name="T68" fmla="*/ 9 w 10"/>
                  <a:gd name="T6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15">
                    <a:moveTo>
                      <a:pt x="9" y="0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5" y="4"/>
                      <a:pt x="6" y="5"/>
                    </a:cubicBezTo>
                    <a:cubicBezTo>
                      <a:pt x="8" y="6"/>
                      <a:pt x="9" y="7"/>
                      <a:pt x="9" y="8"/>
                    </a:cubicBezTo>
                    <a:cubicBezTo>
                      <a:pt x="10" y="9"/>
                      <a:pt x="10" y="9"/>
                      <a:pt x="10" y="10"/>
                    </a:cubicBezTo>
                    <a:cubicBezTo>
                      <a:pt x="10" y="11"/>
                      <a:pt x="10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5" y="15"/>
                      <a:pt x="4" y="15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2" y="12"/>
                      <a:pt x="3" y="13"/>
                    </a:cubicBezTo>
                    <a:cubicBezTo>
                      <a:pt x="3" y="13"/>
                      <a:pt x="4" y="14"/>
                      <a:pt x="5" y="14"/>
                    </a:cubicBezTo>
                    <a:cubicBezTo>
                      <a:pt x="5" y="14"/>
                      <a:pt x="6" y="14"/>
                      <a:pt x="6" y="13"/>
                    </a:cubicBezTo>
                    <a:cubicBezTo>
                      <a:pt x="6" y="13"/>
                      <a:pt x="7" y="13"/>
                      <a:pt x="7" y="12"/>
                    </a:cubicBezTo>
                    <a:cubicBezTo>
                      <a:pt x="7" y="12"/>
                      <a:pt x="6" y="11"/>
                      <a:pt x="6" y="11"/>
                    </a:cubicBezTo>
                    <a:cubicBezTo>
                      <a:pt x="6" y="11"/>
                      <a:pt x="5" y="10"/>
                      <a:pt x="4" y="9"/>
                    </a:cubicBezTo>
                    <a:cubicBezTo>
                      <a:pt x="3" y="8"/>
                      <a:pt x="2" y="7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8" name="Freeform 199"/>
              <p:cNvSpPr>
                <a:spLocks/>
              </p:cNvSpPr>
              <p:nvPr/>
            </p:nvSpPr>
            <p:spPr bwMode="auto">
              <a:xfrm>
                <a:off x="3167856" y="2817763"/>
                <a:ext cx="112713" cy="227013"/>
              </a:xfrm>
              <a:custGeom>
                <a:avLst/>
                <a:gdLst>
                  <a:gd name="T0" fmla="*/ 6 w 10"/>
                  <a:gd name="T1" fmla="*/ 0 h 20"/>
                  <a:gd name="T2" fmla="*/ 6 w 10"/>
                  <a:gd name="T3" fmla="*/ 5 h 20"/>
                  <a:gd name="T4" fmla="*/ 10 w 10"/>
                  <a:gd name="T5" fmla="*/ 5 h 20"/>
                  <a:gd name="T6" fmla="*/ 10 w 10"/>
                  <a:gd name="T7" fmla="*/ 7 h 20"/>
                  <a:gd name="T8" fmla="*/ 6 w 10"/>
                  <a:gd name="T9" fmla="*/ 7 h 20"/>
                  <a:gd name="T10" fmla="*/ 6 w 10"/>
                  <a:gd name="T11" fmla="*/ 15 h 20"/>
                  <a:gd name="T12" fmla="*/ 6 w 10"/>
                  <a:gd name="T13" fmla="*/ 17 h 20"/>
                  <a:gd name="T14" fmla="*/ 7 w 10"/>
                  <a:gd name="T15" fmla="*/ 18 h 20"/>
                  <a:gd name="T16" fmla="*/ 7 w 10"/>
                  <a:gd name="T17" fmla="*/ 18 h 20"/>
                  <a:gd name="T18" fmla="*/ 9 w 10"/>
                  <a:gd name="T19" fmla="*/ 16 h 20"/>
                  <a:gd name="T20" fmla="*/ 10 w 10"/>
                  <a:gd name="T21" fmla="*/ 17 h 20"/>
                  <a:gd name="T22" fmla="*/ 6 w 10"/>
                  <a:gd name="T23" fmla="*/ 20 h 20"/>
                  <a:gd name="T24" fmla="*/ 3 w 10"/>
                  <a:gd name="T25" fmla="*/ 19 h 20"/>
                  <a:gd name="T26" fmla="*/ 2 w 10"/>
                  <a:gd name="T27" fmla="*/ 17 h 20"/>
                  <a:gd name="T28" fmla="*/ 2 w 10"/>
                  <a:gd name="T29" fmla="*/ 14 h 20"/>
                  <a:gd name="T30" fmla="*/ 2 w 10"/>
                  <a:gd name="T31" fmla="*/ 7 h 20"/>
                  <a:gd name="T32" fmla="*/ 0 w 10"/>
                  <a:gd name="T33" fmla="*/ 7 h 20"/>
                  <a:gd name="T34" fmla="*/ 0 w 10"/>
                  <a:gd name="T35" fmla="*/ 6 h 20"/>
                  <a:gd name="T36" fmla="*/ 3 w 10"/>
                  <a:gd name="T37" fmla="*/ 3 h 20"/>
                  <a:gd name="T38" fmla="*/ 6 w 10"/>
                  <a:gd name="T39" fmla="*/ 0 h 20"/>
                  <a:gd name="T40" fmla="*/ 6 w 10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6" y="17"/>
                      <a:pt x="7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9" y="17"/>
                      <a:pt x="9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9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9"/>
                    </a:cubicBezTo>
                    <a:cubicBezTo>
                      <a:pt x="3" y="18"/>
                      <a:pt x="2" y="18"/>
                      <a:pt x="2" y="17"/>
                    </a:cubicBezTo>
                    <a:cubicBezTo>
                      <a:pt x="2" y="17"/>
                      <a:pt x="2" y="16"/>
                      <a:pt x="2" y="1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3" y="4"/>
                      <a:pt x="3" y="3"/>
                    </a:cubicBezTo>
                    <a:cubicBezTo>
                      <a:pt x="4" y="2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9" name="Freeform 200"/>
              <p:cNvSpPr>
                <a:spLocks/>
              </p:cNvSpPr>
              <p:nvPr/>
            </p:nvSpPr>
            <p:spPr bwMode="auto">
              <a:xfrm>
                <a:off x="3291681" y="2874913"/>
                <a:ext cx="136525" cy="158750"/>
              </a:xfrm>
              <a:custGeom>
                <a:avLst/>
                <a:gdLst>
                  <a:gd name="T0" fmla="*/ 5 w 12"/>
                  <a:gd name="T1" fmla="*/ 0 h 14"/>
                  <a:gd name="T2" fmla="*/ 5 w 12"/>
                  <a:gd name="T3" fmla="*/ 3 h 14"/>
                  <a:gd name="T4" fmla="*/ 8 w 12"/>
                  <a:gd name="T5" fmla="*/ 1 h 14"/>
                  <a:gd name="T6" fmla="*/ 10 w 12"/>
                  <a:gd name="T7" fmla="*/ 0 h 14"/>
                  <a:gd name="T8" fmla="*/ 11 w 12"/>
                  <a:gd name="T9" fmla="*/ 0 h 14"/>
                  <a:gd name="T10" fmla="*/ 12 w 12"/>
                  <a:gd name="T11" fmla="*/ 2 h 14"/>
                  <a:gd name="T12" fmla="*/ 11 w 12"/>
                  <a:gd name="T13" fmla="*/ 3 h 14"/>
                  <a:gd name="T14" fmla="*/ 10 w 12"/>
                  <a:gd name="T15" fmla="*/ 4 h 14"/>
                  <a:gd name="T16" fmla="*/ 9 w 12"/>
                  <a:gd name="T17" fmla="*/ 3 h 14"/>
                  <a:gd name="T18" fmla="*/ 8 w 12"/>
                  <a:gd name="T19" fmla="*/ 3 h 14"/>
                  <a:gd name="T20" fmla="*/ 8 w 12"/>
                  <a:gd name="T21" fmla="*/ 3 h 14"/>
                  <a:gd name="T22" fmla="*/ 7 w 12"/>
                  <a:gd name="T23" fmla="*/ 3 h 14"/>
                  <a:gd name="T24" fmla="*/ 6 w 12"/>
                  <a:gd name="T25" fmla="*/ 5 h 14"/>
                  <a:gd name="T26" fmla="*/ 5 w 12"/>
                  <a:gd name="T27" fmla="*/ 8 h 14"/>
                  <a:gd name="T28" fmla="*/ 5 w 12"/>
                  <a:gd name="T29" fmla="*/ 11 h 14"/>
                  <a:gd name="T30" fmla="*/ 5 w 12"/>
                  <a:gd name="T31" fmla="*/ 12 h 14"/>
                  <a:gd name="T32" fmla="*/ 6 w 12"/>
                  <a:gd name="T33" fmla="*/ 13 h 14"/>
                  <a:gd name="T34" fmla="*/ 6 w 12"/>
                  <a:gd name="T35" fmla="*/ 14 h 14"/>
                  <a:gd name="T36" fmla="*/ 7 w 12"/>
                  <a:gd name="T37" fmla="*/ 14 h 14"/>
                  <a:gd name="T38" fmla="*/ 7 w 12"/>
                  <a:gd name="T39" fmla="*/ 14 h 14"/>
                  <a:gd name="T40" fmla="*/ 0 w 12"/>
                  <a:gd name="T41" fmla="*/ 14 h 14"/>
                  <a:gd name="T42" fmla="*/ 0 w 12"/>
                  <a:gd name="T43" fmla="*/ 14 h 14"/>
                  <a:gd name="T44" fmla="*/ 1 w 12"/>
                  <a:gd name="T45" fmla="*/ 13 h 14"/>
                  <a:gd name="T46" fmla="*/ 1 w 12"/>
                  <a:gd name="T47" fmla="*/ 11 h 14"/>
                  <a:gd name="T48" fmla="*/ 1 w 12"/>
                  <a:gd name="T49" fmla="*/ 3 h 14"/>
                  <a:gd name="T50" fmla="*/ 1 w 12"/>
                  <a:gd name="T51" fmla="*/ 2 h 14"/>
                  <a:gd name="T52" fmla="*/ 1 w 12"/>
                  <a:gd name="T53" fmla="*/ 1 h 14"/>
                  <a:gd name="T54" fmla="*/ 0 w 12"/>
                  <a:gd name="T55" fmla="*/ 1 h 14"/>
                  <a:gd name="T56" fmla="*/ 0 w 12"/>
                  <a:gd name="T57" fmla="*/ 0 h 14"/>
                  <a:gd name="T58" fmla="*/ 5 w 12"/>
                  <a:gd name="T5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7" y="1"/>
                      <a:pt x="8" y="1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4"/>
                      <a:pt x="9" y="4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6" y="5"/>
                    </a:cubicBezTo>
                    <a:cubicBezTo>
                      <a:pt x="6" y="6"/>
                      <a:pt x="5" y="7"/>
                      <a:pt x="5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4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3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0" name="Freeform 201"/>
              <p:cNvSpPr>
                <a:spLocks noEditPoints="1"/>
              </p:cNvSpPr>
              <p:nvPr/>
            </p:nvSpPr>
            <p:spPr bwMode="auto">
              <a:xfrm>
                <a:off x="3428206" y="2874913"/>
                <a:ext cx="157163" cy="169863"/>
              </a:xfrm>
              <a:custGeom>
                <a:avLst/>
                <a:gdLst>
                  <a:gd name="T0" fmla="*/ 8 w 14"/>
                  <a:gd name="T1" fmla="*/ 12 h 15"/>
                  <a:gd name="T2" fmla="*/ 3 w 14"/>
                  <a:gd name="T3" fmla="*/ 15 h 15"/>
                  <a:gd name="T4" fmla="*/ 1 w 14"/>
                  <a:gd name="T5" fmla="*/ 14 h 15"/>
                  <a:gd name="T6" fmla="*/ 0 w 14"/>
                  <a:gd name="T7" fmla="*/ 12 h 15"/>
                  <a:gd name="T8" fmla="*/ 2 w 14"/>
                  <a:gd name="T9" fmla="*/ 9 h 15"/>
                  <a:gd name="T10" fmla="*/ 8 w 14"/>
                  <a:gd name="T11" fmla="*/ 5 h 15"/>
                  <a:gd name="T12" fmla="*/ 8 w 14"/>
                  <a:gd name="T13" fmla="*/ 4 h 15"/>
                  <a:gd name="T14" fmla="*/ 7 w 14"/>
                  <a:gd name="T15" fmla="*/ 2 h 15"/>
                  <a:gd name="T16" fmla="*/ 7 w 14"/>
                  <a:gd name="T17" fmla="*/ 1 h 15"/>
                  <a:gd name="T18" fmla="*/ 6 w 14"/>
                  <a:gd name="T19" fmla="*/ 1 h 15"/>
                  <a:gd name="T20" fmla="*/ 4 w 14"/>
                  <a:gd name="T21" fmla="*/ 1 h 15"/>
                  <a:gd name="T22" fmla="*/ 4 w 14"/>
                  <a:gd name="T23" fmla="*/ 2 h 15"/>
                  <a:gd name="T24" fmla="*/ 4 w 14"/>
                  <a:gd name="T25" fmla="*/ 3 h 15"/>
                  <a:gd name="T26" fmla="*/ 5 w 14"/>
                  <a:gd name="T27" fmla="*/ 4 h 15"/>
                  <a:gd name="T28" fmla="*/ 4 w 14"/>
                  <a:gd name="T29" fmla="*/ 5 h 15"/>
                  <a:gd name="T30" fmla="*/ 3 w 14"/>
                  <a:gd name="T31" fmla="*/ 6 h 15"/>
                  <a:gd name="T32" fmla="*/ 1 w 14"/>
                  <a:gd name="T33" fmla="*/ 5 h 15"/>
                  <a:gd name="T34" fmla="*/ 0 w 14"/>
                  <a:gd name="T35" fmla="*/ 4 h 15"/>
                  <a:gd name="T36" fmla="*/ 1 w 14"/>
                  <a:gd name="T37" fmla="*/ 2 h 15"/>
                  <a:gd name="T38" fmla="*/ 4 w 14"/>
                  <a:gd name="T39" fmla="*/ 0 h 15"/>
                  <a:gd name="T40" fmla="*/ 7 w 14"/>
                  <a:gd name="T41" fmla="*/ 0 h 15"/>
                  <a:gd name="T42" fmla="*/ 10 w 14"/>
                  <a:gd name="T43" fmla="*/ 1 h 15"/>
                  <a:gd name="T44" fmla="*/ 12 w 14"/>
                  <a:gd name="T45" fmla="*/ 3 h 15"/>
                  <a:gd name="T46" fmla="*/ 12 w 14"/>
                  <a:gd name="T47" fmla="*/ 5 h 15"/>
                  <a:gd name="T48" fmla="*/ 12 w 14"/>
                  <a:gd name="T49" fmla="*/ 11 h 15"/>
                  <a:gd name="T50" fmla="*/ 12 w 14"/>
                  <a:gd name="T51" fmla="*/ 12 h 15"/>
                  <a:gd name="T52" fmla="*/ 12 w 14"/>
                  <a:gd name="T53" fmla="*/ 13 h 15"/>
                  <a:gd name="T54" fmla="*/ 12 w 14"/>
                  <a:gd name="T55" fmla="*/ 13 h 15"/>
                  <a:gd name="T56" fmla="*/ 13 w 14"/>
                  <a:gd name="T57" fmla="*/ 12 h 15"/>
                  <a:gd name="T58" fmla="*/ 14 w 14"/>
                  <a:gd name="T59" fmla="*/ 12 h 15"/>
                  <a:gd name="T60" fmla="*/ 12 w 14"/>
                  <a:gd name="T61" fmla="*/ 14 h 15"/>
                  <a:gd name="T62" fmla="*/ 10 w 14"/>
                  <a:gd name="T63" fmla="*/ 15 h 15"/>
                  <a:gd name="T64" fmla="*/ 8 w 14"/>
                  <a:gd name="T65" fmla="*/ 14 h 15"/>
                  <a:gd name="T66" fmla="*/ 8 w 14"/>
                  <a:gd name="T67" fmla="*/ 12 h 15"/>
                  <a:gd name="T68" fmla="*/ 8 w 14"/>
                  <a:gd name="T69" fmla="*/ 11 h 15"/>
                  <a:gd name="T70" fmla="*/ 8 w 14"/>
                  <a:gd name="T71" fmla="*/ 6 h 15"/>
                  <a:gd name="T72" fmla="*/ 5 w 14"/>
                  <a:gd name="T73" fmla="*/ 9 h 15"/>
                  <a:gd name="T74" fmla="*/ 4 w 14"/>
                  <a:gd name="T75" fmla="*/ 10 h 15"/>
                  <a:gd name="T76" fmla="*/ 5 w 14"/>
                  <a:gd name="T77" fmla="*/ 12 h 15"/>
                  <a:gd name="T78" fmla="*/ 6 w 14"/>
                  <a:gd name="T79" fmla="*/ 12 h 15"/>
                  <a:gd name="T80" fmla="*/ 8 w 14"/>
                  <a:gd name="T8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" h="15">
                    <a:moveTo>
                      <a:pt x="8" y="12"/>
                    </a:moveTo>
                    <a:cubicBezTo>
                      <a:pt x="6" y="14"/>
                      <a:pt x="4" y="15"/>
                      <a:pt x="3" y="15"/>
                    </a:cubicBezTo>
                    <a:cubicBezTo>
                      <a:pt x="2" y="15"/>
                      <a:pt x="1" y="14"/>
                      <a:pt x="1" y="14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2" y="8"/>
                      <a:pt x="4" y="7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1" y="2"/>
                      <a:pt x="12" y="3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3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3"/>
                      <a:pt x="13" y="14"/>
                      <a:pt x="12" y="14"/>
                    </a:cubicBezTo>
                    <a:cubicBezTo>
                      <a:pt x="12" y="14"/>
                      <a:pt x="11" y="15"/>
                      <a:pt x="10" y="15"/>
                    </a:cubicBezTo>
                    <a:cubicBezTo>
                      <a:pt x="9" y="15"/>
                      <a:pt x="9" y="14"/>
                      <a:pt x="8" y="14"/>
                    </a:cubicBezTo>
                    <a:cubicBezTo>
                      <a:pt x="8" y="14"/>
                      <a:pt x="8" y="13"/>
                      <a:pt x="8" y="12"/>
                    </a:cubicBezTo>
                    <a:close/>
                    <a:moveTo>
                      <a:pt x="8" y="11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6" y="7"/>
                      <a:pt x="5" y="8"/>
                      <a:pt x="5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4" y="11"/>
                      <a:pt x="4" y="11"/>
                      <a:pt x="5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6" y="12"/>
                      <a:pt x="7" y="12"/>
                      <a:pt x="8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1" name="Freeform 202"/>
              <p:cNvSpPr>
                <a:spLocks/>
              </p:cNvSpPr>
              <p:nvPr/>
            </p:nvSpPr>
            <p:spPr bwMode="auto">
              <a:xfrm>
                <a:off x="3585369" y="2806651"/>
                <a:ext cx="79375" cy="227013"/>
              </a:xfrm>
              <a:custGeom>
                <a:avLst/>
                <a:gdLst>
                  <a:gd name="T0" fmla="*/ 6 w 7"/>
                  <a:gd name="T1" fmla="*/ 0 h 20"/>
                  <a:gd name="T2" fmla="*/ 6 w 7"/>
                  <a:gd name="T3" fmla="*/ 17 h 20"/>
                  <a:gd name="T4" fmla="*/ 6 w 7"/>
                  <a:gd name="T5" fmla="*/ 19 h 20"/>
                  <a:gd name="T6" fmla="*/ 7 w 7"/>
                  <a:gd name="T7" fmla="*/ 20 h 20"/>
                  <a:gd name="T8" fmla="*/ 7 w 7"/>
                  <a:gd name="T9" fmla="*/ 20 h 20"/>
                  <a:gd name="T10" fmla="*/ 0 w 7"/>
                  <a:gd name="T11" fmla="*/ 20 h 20"/>
                  <a:gd name="T12" fmla="*/ 0 w 7"/>
                  <a:gd name="T13" fmla="*/ 20 h 20"/>
                  <a:gd name="T14" fmla="*/ 1 w 7"/>
                  <a:gd name="T15" fmla="*/ 19 h 20"/>
                  <a:gd name="T16" fmla="*/ 2 w 7"/>
                  <a:gd name="T17" fmla="*/ 17 h 20"/>
                  <a:gd name="T18" fmla="*/ 2 w 7"/>
                  <a:gd name="T19" fmla="*/ 3 h 20"/>
                  <a:gd name="T20" fmla="*/ 1 w 7"/>
                  <a:gd name="T21" fmla="*/ 1 h 20"/>
                  <a:gd name="T22" fmla="*/ 0 w 7"/>
                  <a:gd name="T23" fmla="*/ 1 h 20"/>
                  <a:gd name="T24" fmla="*/ 0 w 7"/>
                  <a:gd name="T25" fmla="*/ 0 h 20"/>
                  <a:gd name="T26" fmla="*/ 6 w 7"/>
                  <a:gd name="T2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20">
                    <a:moveTo>
                      <a:pt x="6" y="0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1" y="20"/>
                      <a:pt x="1" y="19"/>
                    </a:cubicBezTo>
                    <a:cubicBezTo>
                      <a:pt x="1" y="19"/>
                      <a:pt x="2" y="18"/>
                      <a:pt x="2" y="17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2" name="Freeform 203"/>
              <p:cNvSpPr>
                <a:spLocks noEditPoints="1"/>
              </p:cNvSpPr>
              <p:nvPr/>
            </p:nvSpPr>
            <p:spPr bwMode="auto">
              <a:xfrm>
                <a:off x="3675856" y="2806651"/>
                <a:ext cx="90488" cy="227013"/>
              </a:xfrm>
              <a:custGeom>
                <a:avLst/>
                <a:gdLst>
                  <a:gd name="T0" fmla="*/ 4 w 8"/>
                  <a:gd name="T1" fmla="*/ 0 h 20"/>
                  <a:gd name="T2" fmla="*/ 6 w 8"/>
                  <a:gd name="T3" fmla="*/ 0 h 20"/>
                  <a:gd name="T4" fmla="*/ 7 w 8"/>
                  <a:gd name="T5" fmla="*/ 2 h 20"/>
                  <a:gd name="T6" fmla="*/ 6 w 8"/>
                  <a:gd name="T7" fmla="*/ 3 h 20"/>
                  <a:gd name="T8" fmla="*/ 4 w 8"/>
                  <a:gd name="T9" fmla="*/ 4 h 20"/>
                  <a:gd name="T10" fmla="*/ 3 w 8"/>
                  <a:gd name="T11" fmla="*/ 3 h 20"/>
                  <a:gd name="T12" fmla="*/ 2 w 8"/>
                  <a:gd name="T13" fmla="*/ 2 h 20"/>
                  <a:gd name="T14" fmla="*/ 3 w 8"/>
                  <a:gd name="T15" fmla="*/ 0 h 20"/>
                  <a:gd name="T16" fmla="*/ 4 w 8"/>
                  <a:gd name="T17" fmla="*/ 0 h 20"/>
                  <a:gd name="T18" fmla="*/ 6 w 8"/>
                  <a:gd name="T19" fmla="*/ 6 h 20"/>
                  <a:gd name="T20" fmla="*/ 6 w 8"/>
                  <a:gd name="T21" fmla="*/ 17 h 20"/>
                  <a:gd name="T22" fmla="*/ 7 w 8"/>
                  <a:gd name="T23" fmla="*/ 19 h 20"/>
                  <a:gd name="T24" fmla="*/ 8 w 8"/>
                  <a:gd name="T25" fmla="*/ 20 h 20"/>
                  <a:gd name="T26" fmla="*/ 8 w 8"/>
                  <a:gd name="T27" fmla="*/ 20 h 20"/>
                  <a:gd name="T28" fmla="*/ 0 w 8"/>
                  <a:gd name="T29" fmla="*/ 20 h 20"/>
                  <a:gd name="T30" fmla="*/ 0 w 8"/>
                  <a:gd name="T31" fmla="*/ 20 h 20"/>
                  <a:gd name="T32" fmla="*/ 2 w 8"/>
                  <a:gd name="T33" fmla="*/ 19 h 20"/>
                  <a:gd name="T34" fmla="*/ 2 w 8"/>
                  <a:gd name="T35" fmla="*/ 17 h 20"/>
                  <a:gd name="T36" fmla="*/ 2 w 8"/>
                  <a:gd name="T37" fmla="*/ 9 h 20"/>
                  <a:gd name="T38" fmla="*/ 2 w 8"/>
                  <a:gd name="T39" fmla="*/ 7 h 20"/>
                  <a:gd name="T40" fmla="*/ 0 w 8"/>
                  <a:gd name="T41" fmla="*/ 7 h 20"/>
                  <a:gd name="T42" fmla="*/ 0 w 8"/>
                  <a:gd name="T43" fmla="*/ 6 h 20"/>
                  <a:gd name="T44" fmla="*/ 6 w 8"/>
                  <a:gd name="T4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20">
                    <a:moveTo>
                      <a:pt x="4" y="0"/>
                    </a:move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7" y="2"/>
                      <a:pt x="6" y="3"/>
                      <a:pt x="6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  <a:moveTo>
                      <a:pt x="6" y="6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7" y="19"/>
                    </a:cubicBezTo>
                    <a:cubicBezTo>
                      <a:pt x="7" y="20"/>
                      <a:pt x="7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2" y="19"/>
                    </a:cubicBezTo>
                    <a:cubicBezTo>
                      <a:pt x="2" y="19"/>
                      <a:pt x="2" y="18"/>
                      <a:pt x="2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7"/>
                      <a:pt x="1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6"/>
                      <a:pt x="6" y="6"/>
                      <a:pt x="6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3" name="Freeform 204"/>
              <p:cNvSpPr>
                <a:spLocks noEditPoints="1"/>
              </p:cNvSpPr>
              <p:nvPr/>
            </p:nvSpPr>
            <p:spPr bwMode="auto">
              <a:xfrm>
                <a:off x="3777456" y="2874913"/>
                <a:ext cx="146050" cy="169863"/>
              </a:xfrm>
              <a:custGeom>
                <a:avLst/>
                <a:gdLst>
                  <a:gd name="T0" fmla="*/ 7 w 13"/>
                  <a:gd name="T1" fmla="*/ 12 h 15"/>
                  <a:gd name="T2" fmla="*/ 3 w 13"/>
                  <a:gd name="T3" fmla="*/ 15 h 15"/>
                  <a:gd name="T4" fmla="*/ 1 w 13"/>
                  <a:gd name="T5" fmla="*/ 14 h 15"/>
                  <a:gd name="T6" fmla="*/ 0 w 13"/>
                  <a:gd name="T7" fmla="*/ 12 h 15"/>
                  <a:gd name="T8" fmla="*/ 1 w 13"/>
                  <a:gd name="T9" fmla="*/ 9 h 15"/>
                  <a:gd name="T10" fmla="*/ 7 w 13"/>
                  <a:gd name="T11" fmla="*/ 5 h 15"/>
                  <a:gd name="T12" fmla="*/ 7 w 13"/>
                  <a:gd name="T13" fmla="*/ 4 h 15"/>
                  <a:gd name="T14" fmla="*/ 7 w 13"/>
                  <a:gd name="T15" fmla="*/ 2 h 15"/>
                  <a:gd name="T16" fmla="*/ 6 w 13"/>
                  <a:gd name="T17" fmla="*/ 1 h 15"/>
                  <a:gd name="T18" fmla="*/ 5 w 13"/>
                  <a:gd name="T19" fmla="*/ 1 h 15"/>
                  <a:gd name="T20" fmla="*/ 4 w 13"/>
                  <a:gd name="T21" fmla="*/ 1 h 15"/>
                  <a:gd name="T22" fmla="*/ 3 w 13"/>
                  <a:gd name="T23" fmla="*/ 2 h 15"/>
                  <a:gd name="T24" fmla="*/ 4 w 13"/>
                  <a:gd name="T25" fmla="*/ 3 h 15"/>
                  <a:gd name="T26" fmla="*/ 4 w 13"/>
                  <a:gd name="T27" fmla="*/ 4 h 15"/>
                  <a:gd name="T28" fmla="*/ 4 w 13"/>
                  <a:gd name="T29" fmla="*/ 5 h 15"/>
                  <a:gd name="T30" fmla="*/ 2 w 13"/>
                  <a:gd name="T31" fmla="*/ 6 h 15"/>
                  <a:gd name="T32" fmla="*/ 1 w 13"/>
                  <a:gd name="T33" fmla="*/ 5 h 15"/>
                  <a:gd name="T34" fmla="*/ 0 w 13"/>
                  <a:gd name="T35" fmla="*/ 4 h 15"/>
                  <a:gd name="T36" fmla="*/ 1 w 13"/>
                  <a:gd name="T37" fmla="*/ 2 h 15"/>
                  <a:gd name="T38" fmla="*/ 3 w 13"/>
                  <a:gd name="T39" fmla="*/ 0 h 15"/>
                  <a:gd name="T40" fmla="*/ 6 w 13"/>
                  <a:gd name="T41" fmla="*/ 0 h 15"/>
                  <a:gd name="T42" fmla="*/ 10 w 13"/>
                  <a:gd name="T43" fmla="*/ 1 h 15"/>
                  <a:gd name="T44" fmla="*/ 11 w 13"/>
                  <a:gd name="T45" fmla="*/ 3 h 15"/>
                  <a:gd name="T46" fmla="*/ 11 w 13"/>
                  <a:gd name="T47" fmla="*/ 5 h 15"/>
                  <a:gd name="T48" fmla="*/ 11 w 13"/>
                  <a:gd name="T49" fmla="*/ 11 h 15"/>
                  <a:gd name="T50" fmla="*/ 11 w 13"/>
                  <a:gd name="T51" fmla="*/ 12 h 15"/>
                  <a:gd name="T52" fmla="*/ 12 w 13"/>
                  <a:gd name="T53" fmla="*/ 13 h 15"/>
                  <a:gd name="T54" fmla="*/ 12 w 13"/>
                  <a:gd name="T55" fmla="*/ 13 h 15"/>
                  <a:gd name="T56" fmla="*/ 13 w 13"/>
                  <a:gd name="T57" fmla="*/ 12 h 15"/>
                  <a:gd name="T58" fmla="*/ 13 w 13"/>
                  <a:gd name="T59" fmla="*/ 12 h 15"/>
                  <a:gd name="T60" fmla="*/ 12 w 13"/>
                  <a:gd name="T61" fmla="*/ 14 h 15"/>
                  <a:gd name="T62" fmla="*/ 10 w 13"/>
                  <a:gd name="T63" fmla="*/ 15 h 15"/>
                  <a:gd name="T64" fmla="*/ 8 w 13"/>
                  <a:gd name="T65" fmla="*/ 14 h 15"/>
                  <a:gd name="T66" fmla="*/ 7 w 13"/>
                  <a:gd name="T67" fmla="*/ 12 h 15"/>
                  <a:gd name="T68" fmla="*/ 7 w 13"/>
                  <a:gd name="T69" fmla="*/ 11 h 15"/>
                  <a:gd name="T70" fmla="*/ 7 w 13"/>
                  <a:gd name="T71" fmla="*/ 6 h 15"/>
                  <a:gd name="T72" fmla="*/ 4 w 13"/>
                  <a:gd name="T73" fmla="*/ 9 h 15"/>
                  <a:gd name="T74" fmla="*/ 4 w 13"/>
                  <a:gd name="T75" fmla="*/ 10 h 15"/>
                  <a:gd name="T76" fmla="*/ 4 w 13"/>
                  <a:gd name="T77" fmla="*/ 12 h 15"/>
                  <a:gd name="T78" fmla="*/ 5 w 13"/>
                  <a:gd name="T79" fmla="*/ 12 h 15"/>
                  <a:gd name="T80" fmla="*/ 7 w 13"/>
                  <a:gd name="T8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5">
                    <a:moveTo>
                      <a:pt x="7" y="12"/>
                    </a:moveTo>
                    <a:cubicBezTo>
                      <a:pt x="5" y="14"/>
                      <a:pt x="4" y="15"/>
                      <a:pt x="3" y="15"/>
                    </a:cubicBezTo>
                    <a:cubicBezTo>
                      <a:pt x="2" y="15"/>
                      <a:pt x="1" y="14"/>
                      <a:pt x="1" y="14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0" y="11"/>
                      <a:pt x="0" y="10"/>
                      <a:pt x="1" y="9"/>
                    </a:cubicBezTo>
                    <a:cubicBezTo>
                      <a:pt x="2" y="8"/>
                      <a:pt x="4" y="7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1" y="2"/>
                      <a:pt x="11" y="3"/>
                    </a:cubicBezTo>
                    <a:cubicBezTo>
                      <a:pt x="11" y="3"/>
                      <a:pt x="11" y="4"/>
                      <a:pt x="11" y="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4"/>
                      <a:pt x="11" y="15"/>
                      <a:pt x="10" y="15"/>
                    </a:cubicBezTo>
                    <a:cubicBezTo>
                      <a:pt x="9" y="15"/>
                      <a:pt x="8" y="14"/>
                      <a:pt x="8" y="14"/>
                    </a:cubicBezTo>
                    <a:cubicBezTo>
                      <a:pt x="8" y="14"/>
                      <a:pt x="7" y="13"/>
                      <a:pt x="7" y="12"/>
                    </a:cubicBezTo>
                    <a:close/>
                    <a:moveTo>
                      <a:pt x="7" y="11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6" y="7"/>
                      <a:pt x="5" y="8"/>
                      <a:pt x="4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4" y="11"/>
                      <a:pt x="4" y="11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7" y="12"/>
                      <a:pt x="7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8" name="Freeform 206"/>
              <p:cNvSpPr>
                <a:spLocks/>
              </p:cNvSpPr>
              <p:nvPr/>
            </p:nvSpPr>
            <p:spPr bwMode="auto">
              <a:xfrm>
                <a:off x="3934619" y="2874913"/>
                <a:ext cx="169863" cy="158750"/>
              </a:xfrm>
              <a:custGeom>
                <a:avLst/>
                <a:gdLst>
                  <a:gd name="T0" fmla="*/ 5 w 15"/>
                  <a:gd name="T1" fmla="*/ 0 h 14"/>
                  <a:gd name="T2" fmla="*/ 5 w 15"/>
                  <a:gd name="T3" fmla="*/ 2 h 14"/>
                  <a:gd name="T4" fmla="*/ 7 w 15"/>
                  <a:gd name="T5" fmla="*/ 0 h 14"/>
                  <a:gd name="T6" fmla="*/ 10 w 15"/>
                  <a:gd name="T7" fmla="*/ 0 h 14"/>
                  <a:gd name="T8" fmla="*/ 12 w 15"/>
                  <a:gd name="T9" fmla="*/ 1 h 14"/>
                  <a:gd name="T10" fmla="*/ 13 w 15"/>
                  <a:gd name="T11" fmla="*/ 3 h 14"/>
                  <a:gd name="T12" fmla="*/ 13 w 15"/>
                  <a:gd name="T13" fmla="*/ 6 h 14"/>
                  <a:gd name="T14" fmla="*/ 13 w 15"/>
                  <a:gd name="T15" fmla="*/ 11 h 14"/>
                  <a:gd name="T16" fmla="*/ 14 w 15"/>
                  <a:gd name="T17" fmla="*/ 13 h 14"/>
                  <a:gd name="T18" fmla="*/ 15 w 15"/>
                  <a:gd name="T19" fmla="*/ 14 h 14"/>
                  <a:gd name="T20" fmla="*/ 15 w 15"/>
                  <a:gd name="T21" fmla="*/ 14 h 14"/>
                  <a:gd name="T22" fmla="*/ 8 w 15"/>
                  <a:gd name="T23" fmla="*/ 14 h 14"/>
                  <a:gd name="T24" fmla="*/ 8 w 15"/>
                  <a:gd name="T25" fmla="*/ 14 h 14"/>
                  <a:gd name="T26" fmla="*/ 9 w 15"/>
                  <a:gd name="T27" fmla="*/ 13 h 14"/>
                  <a:gd name="T28" fmla="*/ 9 w 15"/>
                  <a:gd name="T29" fmla="*/ 11 h 14"/>
                  <a:gd name="T30" fmla="*/ 9 w 15"/>
                  <a:gd name="T31" fmla="*/ 5 h 14"/>
                  <a:gd name="T32" fmla="*/ 9 w 15"/>
                  <a:gd name="T33" fmla="*/ 3 h 14"/>
                  <a:gd name="T34" fmla="*/ 8 w 15"/>
                  <a:gd name="T35" fmla="*/ 2 h 14"/>
                  <a:gd name="T36" fmla="*/ 8 w 15"/>
                  <a:gd name="T37" fmla="*/ 2 h 14"/>
                  <a:gd name="T38" fmla="*/ 5 w 15"/>
                  <a:gd name="T39" fmla="*/ 4 h 14"/>
                  <a:gd name="T40" fmla="*/ 5 w 15"/>
                  <a:gd name="T41" fmla="*/ 11 h 14"/>
                  <a:gd name="T42" fmla="*/ 6 w 15"/>
                  <a:gd name="T43" fmla="*/ 13 h 14"/>
                  <a:gd name="T44" fmla="*/ 7 w 15"/>
                  <a:gd name="T45" fmla="*/ 14 h 14"/>
                  <a:gd name="T46" fmla="*/ 7 w 15"/>
                  <a:gd name="T47" fmla="*/ 14 h 14"/>
                  <a:gd name="T48" fmla="*/ 0 w 15"/>
                  <a:gd name="T49" fmla="*/ 14 h 14"/>
                  <a:gd name="T50" fmla="*/ 0 w 15"/>
                  <a:gd name="T51" fmla="*/ 14 h 14"/>
                  <a:gd name="T52" fmla="*/ 1 w 15"/>
                  <a:gd name="T53" fmla="*/ 13 h 14"/>
                  <a:gd name="T54" fmla="*/ 1 w 15"/>
                  <a:gd name="T55" fmla="*/ 11 h 14"/>
                  <a:gd name="T56" fmla="*/ 1 w 15"/>
                  <a:gd name="T57" fmla="*/ 3 h 14"/>
                  <a:gd name="T58" fmla="*/ 1 w 15"/>
                  <a:gd name="T59" fmla="*/ 1 h 14"/>
                  <a:gd name="T60" fmla="*/ 0 w 15"/>
                  <a:gd name="T61" fmla="*/ 1 h 14"/>
                  <a:gd name="T62" fmla="*/ 0 w 15"/>
                  <a:gd name="T63" fmla="*/ 0 h 14"/>
                  <a:gd name="T64" fmla="*/ 5 w 15"/>
                  <a:gd name="T6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4">
                    <a:moveTo>
                      <a:pt x="5" y="0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2" y="1"/>
                      <a:pt x="13" y="2"/>
                      <a:pt x="13" y="3"/>
                    </a:cubicBezTo>
                    <a:cubicBezTo>
                      <a:pt x="13" y="3"/>
                      <a:pt x="13" y="4"/>
                      <a:pt x="13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2"/>
                      <a:pt x="13" y="13"/>
                      <a:pt x="14" y="13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9" y="14"/>
                      <a:pt x="9" y="13"/>
                    </a:cubicBezTo>
                    <a:cubicBezTo>
                      <a:pt x="9" y="13"/>
                      <a:pt x="9" y="12"/>
                      <a:pt x="9" y="1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6" y="3"/>
                      <a:pt x="5" y="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3"/>
                      <a:pt x="6" y="13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3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" name="Freeform 207"/>
              <p:cNvSpPr>
                <a:spLocks/>
              </p:cNvSpPr>
              <p:nvPr/>
            </p:nvSpPr>
            <p:spPr bwMode="auto">
              <a:xfrm>
                <a:off x="4182269" y="2806651"/>
                <a:ext cx="260350" cy="238125"/>
              </a:xfrm>
              <a:custGeom>
                <a:avLst/>
                <a:gdLst>
                  <a:gd name="T0" fmla="*/ 20 w 23"/>
                  <a:gd name="T1" fmla="*/ 0 h 21"/>
                  <a:gd name="T2" fmla="*/ 20 w 23"/>
                  <a:gd name="T3" fmla="*/ 7 h 21"/>
                  <a:gd name="T4" fmla="*/ 20 w 23"/>
                  <a:gd name="T5" fmla="*/ 7 h 21"/>
                  <a:gd name="T6" fmla="*/ 17 w 23"/>
                  <a:gd name="T7" fmla="*/ 2 h 21"/>
                  <a:gd name="T8" fmla="*/ 12 w 23"/>
                  <a:gd name="T9" fmla="*/ 1 h 21"/>
                  <a:gd name="T10" fmla="*/ 9 w 23"/>
                  <a:gd name="T11" fmla="*/ 2 h 21"/>
                  <a:gd name="T12" fmla="*/ 7 w 23"/>
                  <a:gd name="T13" fmla="*/ 6 h 21"/>
                  <a:gd name="T14" fmla="*/ 6 w 23"/>
                  <a:gd name="T15" fmla="*/ 10 h 21"/>
                  <a:gd name="T16" fmla="*/ 7 w 23"/>
                  <a:gd name="T17" fmla="*/ 15 h 21"/>
                  <a:gd name="T18" fmla="*/ 9 w 23"/>
                  <a:gd name="T19" fmla="*/ 19 h 21"/>
                  <a:gd name="T20" fmla="*/ 12 w 23"/>
                  <a:gd name="T21" fmla="*/ 20 h 21"/>
                  <a:gd name="T22" fmla="*/ 14 w 23"/>
                  <a:gd name="T23" fmla="*/ 20 h 21"/>
                  <a:gd name="T24" fmla="*/ 16 w 23"/>
                  <a:gd name="T25" fmla="*/ 19 h 21"/>
                  <a:gd name="T26" fmla="*/ 16 w 23"/>
                  <a:gd name="T27" fmla="*/ 15 h 21"/>
                  <a:gd name="T28" fmla="*/ 15 w 23"/>
                  <a:gd name="T29" fmla="*/ 13 h 21"/>
                  <a:gd name="T30" fmla="*/ 15 w 23"/>
                  <a:gd name="T31" fmla="*/ 13 h 21"/>
                  <a:gd name="T32" fmla="*/ 13 w 23"/>
                  <a:gd name="T33" fmla="*/ 12 h 21"/>
                  <a:gd name="T34" fmla="*/ 13 w 23"/>
                  <a:gd name="T35" fmla="*/ 12 h 21"/>
                  <a:gd name="T36" fmla="*/ 13 w 23"/>
                  <a:gd name="T37" fmla="*/ 12 h 21"/>
                  <a:gd name="T38" fmla="*/ 23 w 23"/>
                  <a:gd name="T39" fmla="*/ 12 h 21"/>
                  <a:gd name="T40" fmla="*/ 23 w 23"/>
                  <a:gd name="T41" fmla="*/ 12 h 21"/>
                  <a:gd name="T42" fmla="*/ 21 w 23"/>
                  <a:gd name="T43" fmla="*/ 13 h 21"/>
                  <a:gd name="T44" fmla="*/ 21 w 23"/>
                  <a:gd name="T45" fmla="*/ 13 h 21"/>
                  <a:gd name="T46" fmla="*/ 20 w 23"/>
                  <a:gd name="T47" fmla="*/ 15 h 21"/>
                  <a:gd name="T48" fmla="*/ 20 w 23"/>
                  <a:gd name="T49" fmla="*/ 19 h 21"/>
                  <a:gd name="T50" fmla="*/ 16 w 23"/>
                  <a:gd name="T51" fmla="*/ 20 h 21"/>
                  <a:gd name="T52" fmla="*/ 12 w 23"/>
                  <a:gd name="T53" fmla="*/ 21 h 21"/>
                  <a:gd name="T54" fmla="*/ 7 w 23"/>
                  <a:gd name="T55" fmla="*/ 20 h 21"/>
                  <a:gd name="T56" fmla="*/ 4 w 23"/>
                  <a:gd name="T57" fmla="*/ 18 h 21"/>
                  <a:gd name="T58" fmla="*/ 2 w 23"/>
                  <a:gd name="T59" fmla="*/ 15 h 21"/>
                  <a:gd name="T60" fmla="*/ 0 w 23"/>
                  <a:gd name="T61" fmla="*/ 10 h 21"/>
                  <a:gd name="T62" fmla="*/ 4 w 23"/>
                  <a:gd name="T63" fmla="*/ 3 h 21"/>
                  <a:gd name="T64" fmla="*/ 12 w 23"/>
                  <a:gd name="T65" fmla="*/ 0 h 21"/>
                  <a:gd name="T66" fmla="*/ 15 w 23"/>
                  <a:gd name="T67" fmla="*/ 0 h 21"/>
                  <a:gd name="T68" fmla="*/ 17 w 23"/>
                  <a:gd name="T69" fmla="*/ 0 h 21"/>
                  <a:gd name="T70" fmla="*/ 18 w 23"/>
                  <a:gd name="T71" fmla="*/ 1 h 21"/>
                  <a:gd name="T72" fmla="*/ 19 w 23"/>
                  <a:gd name="T73" fmla="*/ 1 h 21"/>
                  <a:gd name="T74" fmla="*/ 20 w 23"/>
                  <a:gd name="T75" fmla="*/ 0 h 21"/>
                  <a:gd name="T76" fmla="*/ 20 w 23"/>
                  <a:gd name="T7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" h="21">
                    <a:moveTo>
                      <a:pt x="20" y="0"/>
                    </a:move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8" y="3"/>
                      <a:pt x="17" y="2"/>
                    </a:cubicBezTo>
                    <a:cubicBezTo>
                      <a:pt x="16" y="1"/>
                      <a:pt x="14" y="1"/>
                      <a:pt x="12" y="1"/>
                    </a:cubicBezTo>
                    <a:cubicBezTo>
                      <a:pt x="11" y="1"/>
                      <a:pt x="10" y="1"/>
                      <a:pt x="9" y="2"/>
                    </a:cubicBezTo>
                    <a:cubicBezTo>
                      <a:pt x="8" y="3"/>
                      <a:pt x="7" y="4"/>
                      <a:pt x="7" y="6"/>
                    </a:cubicBezTo>
                    <a:cubicBezTo>
                      <a:pt x="6" y="7"/>
                      <a:pt x="6" y="9"/>
                      <a:pt x="6" y="10"/>
                    </a:cubicBezTo>
                    <a:cubicBezTo>
                      <a:pt x="6" y="12"/>
                      <a:pt x="6" y="14"/>
                      <a:pt x="7" y="15"/>
                    </a:cubicBezTo>
                    <a:cubicBezTo>
                      <a:pt x="7" y="17"/>
                      <a:pt x="8" y="18"/>
                      <a:pt x="9" y="19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20"/>
                      <a:pt x="13" y="20"/>
                      <a:pt x="14" y="20"/>
                    </a:cubicBezTo>
                    <a:cubicBezTo>
                      <a:pt x="15" y="19"/>
                      <a:pt x="15" y="19"/>
                      <a:pt x="16" y="19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2"/>
                      <a:pt x="14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12"/>
                      <a:pt x="22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4"/>
                      <a:pt x="20" y="14"/>
                      <a:pt x="20" y="15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20"/>
                      <a:pt x="18" y="20"/>
                      <a:pt x="16" y="20"/>
                    </a:cubicBezTo>
                    <a:cubicBezTo>
                      <a:pt x="15" y="21"/>
                      <a:pt x="14" y="21"/>
                      <a:pt x="12" y="21"/>
                    </a:cubicBezTo>
                    <a:cubicBezTo>
                      <a:pt x="10" y="21"/>
                      <a:pt x="8" y="21"/>
                      <a:pt x="7" y="20"/>
                    </a:cubicBezTo>
                    <a:cubicBezTo>
                      <a:pt x="6" y="20"/>
                      <a:pt x="5" y="19"/>
                      <a:pt x="4" y="18"/>
                    </a:cubicBezTo>
                    <a:cubicBezTo>
                      <a:pt x="3" y="17"/>
                      <a:pt x="2" y="16"/>
                      <a:pt x="2" y="15"/>
                    </a:cubicBezTo>
                    <a:cubicBezTo>
                      <a:pt x="1" y="14"/>
                      <a:pt x="0" y="12"/>
                      <a:pt x="0" y="10"/>
                    </a:cubicBezTo>
                    <a:cubicBezTo>
                      <a:pt x="0" y="7"/>
                      <a:pt x="2" y="5"/>
                      <a:pt x="4" y="3"/>
                    </a:cubicBezTo>
                    <a:cubicBezTo>
                      <a:pt x="6" y="1"/>
                      <a:pt x="9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" name="Freeform 208"/>
              <p:cNvSpPr>
                <a:spLocks noEditPoints="1"/>
              </p:cNvSpPr>
              <p:nvPr/>
            </p:nvSpPr>
            <p:spPr bwMode="auto">
              <a:xfrm>
                <a:off x="4453731" y="2874913"/>
                <a:ext cx="146050" cy="169863"/>
              </a:xfrm>
              <a:custGeom>
                <a:avLst/>
                <a:gdLst>
                  <a:gd name="T0" fmla="*/ 6 w 13"/>
                  <a:gd name="T1" fmla="*/ 0 h 15"/>
                  <a:gd name="T2" fmla="*/ 10 w 13"/>
                  <a:gd name="T3" fmla="*/ 1 h 15"/>
                  <a:gd name="T4" fmla="*/ 12 w 13"/>
                  <a:gd name="T5" fmla="*/ 4 h 15"/>
                  <a:gd name="T6" fmla="*/ 13 w 13"/>
                  <a:gd name="T7" fmla="*/ 7 h 15"/>
                  <a:gd name="T8" fmla="*/ 11 w 13"/>
                  <a:gd name="T9" fmla="*/ 12 h 15"/>
                  <a:gd name="T10" fmla="*/ 6 w 13"/>
                  <a:gd name="T11" fmla="*/ 15 h 15"/>
                  <a:gd name="T12" fmla="*/ 1 w 13"/>
                  <a:gd name="T13" fmla="*/ 13 h 15"/>
                  <a:gd name="T14" fmla="*/ 0 w 13"/>
                  <a:gd name="T15" fmla="*/ 7 h 15"/>
                  <a:gd name="T16" fmla="*/ 1 w 13"/>
                  <a:gd name="T17" fmla="*/ 2 h 15"/>
                  <a:gd name="T18" fmla="*/ 6 w 13"/>
                  <a:gd name="T19" fmla="*/ 0 h 15"/>
                  <a:gd name="T20" fmla="*/ 6 w 13"/>
                  <a:gd name="T21" fmla="*/ 1 h 15"/>
                  <a:gd name="T22" fmla="*/ 5 w 13"/>
                  <a:gd name="T23" fmla="*/ 2 h 15"/>
                  <a:gd name="T24" fmla="*/ 4 w 13"/>
                  <a:gd name="T25" fmla="*/ 4 h 15"/>
                  <a:gd name="T26" fmla="*/ 4 w 13"/>
                  <a:gd name="T27" fmla="*/ 9 h 15"/>
                  <a:gd name="T28" fmla="*/ 4 w 13"/>
                  <a:gd name="T29" fmla="*/ 12 h 15"/>
                  <a:gd name="T30" fmla="*/ 5 w 13"/>
                  <a:gd name="T31" fmla="*/ 13 h 15"/>
                  <a:gd name="T32" fmla="*/ 6 w 13"/>
                  <a:gd name="T33" fmla="*/ 14 h 15"/>
                  <a:gd name="T34" fmla="*/ 7 w 13"/>
                  <a:gd name="T35" fmla="*/ 13 h 15"/>
                  <a:gd name="T36" fmla="*/ 8 w 13"/>
                  <a:gd name="T37" fmla="*/ 12 h 15"/>
                  <a:gd name="T38" fmla="*/ 8 w 13"/>
                  <a:gd name="T39" fmla="*/ 6 h 15"/>
                  <a:gd name="T40" fmla="*/ 8 w 13"/>
                  <a:gd name="T41" fmla="*/ 3 h 15"/>
                  <a:gd name="T42" fmla="*/ 7 w 13"/>
                  <a:gd name="T43" fmla="*/ 1 h 15"/>
                  <a:gd name="T44" fmla="*/ 6 w 13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5">
                    <a:moveTo>
                      <a:pt x="6" y="0"/>
                    </a:moveTo>
                    <a:cubicBezTo>
                      <a:pt x="7" y="0"/>
                      <a:pt x="9" y="0"/>
                      <a:pt x="10" y="1"/>
                    </a:cubicBezTo>
                    <a:cubicBezTo>
                      <a:pt x="11" y="1"/>
                      <a:pt x="11" y="2"/>
                      <a:pt x="12" y="4"/>
                    </a:cubicBezTo>
                    <a:cubicBezTo>
                      <a:pt x="13" y="5"/>
                      <a:pt x="13" y="6"/>
                      <a:pt x="13" y="7"/>
                    </a:cubicBezTo>
                    <a:cubicBezTo>
                      <a:pt x="13" y="9"/>
                      <a:pt x="12" y="11"/>
                      <a:pt x="11" y="12"/>
                    </a:cubicBezTo>
                    <a:cubicBezTo>
                      <a:pt x="10" y="14"/>
                      <a:pt x="8" y="15"/>
                      <a:pt x="6" y="15"/>
                    </a:cubicBezTo>
                    <a:cubicBezTo>
                      <a:pt x="4" y="15"/>
                      <a:pt x="3" y="14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lose/>
                    <a:moveTo>
                      <a:pt x="6" y="1"/>
                    </a:moveTo>
                    <a:cubicBezTo>
                      <a:pt x="6" y="1"/>
                      <a:pt x="5" y="1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5"/>
                      <a:pt x="4" y="7"/>
                      <a:pt x="4" y="9"/>
                    </a:cubicBezTo>
                    <a:cubicBezTo>
                      <a:pt x="4" y="10"/>
                      <a:pt x="4" y="11"/>
                      <a:pt x="4" y="12"/>
                    </a:cubicBezTo>
                    <a:cubicBezTo>
                      <a:pt x="4" y="12"/>
                      <a:pt x="5" y="13"/>
                      <a:pt x="5" y="13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3"/>
                    </a:cubicBezTo>
                    <a:cubicBezTo>
                      <a:pt x="8" y="13"/>
                      <a:pt x="8" y="13"/>
                      <a:pt x="8" y="12"/>
                    </a:cubicBezTo>
                    <a:cubicBezTo>
                      <a:pt x="8" y="11"/>
                      <a:pt x="8" y="9"/>
                      <a:pt x="8" y="6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" name="Freeform 209"/>
              <p:cNvSpPr>
                <a:spLocks/>
              </p:cNvSpPr>
              <p:nvPr/>
            </p:nvSpPr>
            <p:spPr bwMode="auto">
              <a:xfrm>
                <a:off x="4588669" y="2874913"/>
                <a:ext cx="168275" cy="169863"/>
              </a:xfrm>
              <a:custGeom>
                <a:avLst/>
                <a:gdLst>
                  <a:gd name="T0" fmla="*/ 7 w 15"/>
                  <a:gd name="T1" fmla="*/ 15 h 15"/>
                  <a:gd name="T2" fmla="*/ 3 w 15"/>
                  <a:gd name="T3" fmla="*/ 4 h 15"/>
                  <a:gd name="T4" fmla="*/ 1 w 15"/>
                  <a:gd name="T5" fmla="*/ 1 h 15"/>
                  <a:gd name="T6" fmla="*/ 0 w 15"/>
                  <a:gd name="T7" fmla="*/ 1 h 15"/>
                  <a:gd name="T8" fmla="*/ 0 w 15"/>
                  <a:gd name="T9" fmla="*/ 0 h 15"/>
                  <a:gd name="T10" fmla="*/ 8 w 15"/>
                  <a:gd name="T11" fmla="*/ 0 h 15"/>
                  <a:gd name="T12" fmla="*/ 8 w 15"/>
                  <a:gd name="T13" fmla="*/ 1 h 15"/>
                  <a:gd name="T14" fmla="*/ 7 w 15"/>
                  <a:gd name="T15" fmla="*/ 1 h 15"/>
                  <a:gd name="T16" fmla="*/ 7 w 15"/>
                  <a:gd name="T17" fmla="*/ 2 h 15"/>
                  <a:gd name="T18" fmla="*/ 7 w 15"/>
                  <a:gd name="T19" fmla="*/ 4 h 15"/>
                  <a:gd name="T20" fmla="*/ 10 w 15"/>
                  <a:gd name="T21" fmla="*/ 9 h 15"/>
                  <a:gd name="T22" fmla="*/ 11 w 15"/>
                  <a:gd name="T23" fmla="*/ 5 h 15"/>
                  <a:gd name="T24" fmla="*/ 12 w 15"/>
                  <a:gd name="T25" fmla="*/ 2 h 15"/>
                  <a:gd name="T26" fmla="*/ 12 w 15"/>
                  <a:gd name="T27" fmla="*/ 1 h 15"/>
                  <a:gd name="T28" fmla="*/ 11 w 15"/>
                  <a:gd name="T29" fmla="*/ 1 h 15"/>
                  <a:gd name="T30" fmla="*/ 11 w 15"/>
                  <a:gd name="T31" fmla="*/ 0 h 15"/>
                  <a:gd name="T32" fmla="*/ 15 w 15"/>
                  <a:gd name="T33" fmla="*/ 0 h 15"/>
                  <a:gd name="T34" fmla="*/ 15 w 15"/>
                  <a:gd name="T35" fmla="*/ 1 h 15"/>
                  <a:gd name="T36" fmla="*/ 14 w 15"/>
                  <a:gd name="T37" fmla="*/ 1 h 15"/>
                  <a:gd name="T38" fmla="*/ 13 w 15"/>
                  <a:gd name="T39" fmla="*/ 4 h 15"/>
                  <a:gd name="T40" fmla="*/ 8 w 15"/>
                  <a:gd name="T41" fmla="*/ 15 h 15"/>
                  <a:gd name="T42" fmla="*/ 7 w 15"/>
                  <a:gd name="T4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5">
                    <a:moveTo>
                      <a:pt x="7" y="1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2"/>
                      <a:pt x="13" y="2"/>
                      <a:pt x="13" y="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5"/>
                      <a:pt x="7" y="15"/>
                      <a:pt x="7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" name="Freeform 210"/>
              <p:cNvSpPr>
                <a:spLocks noEditPoints="1"/>
              </p:cNvSpPr>
              <p:nvPr/>
            </p:nvSpPr>
            <p:spPr bwMode="auto">
              <a:xfrm>
                <a:off x="4756944" y="2874913"/>
                <a:ext cx="125413" cy="169863"/>
              </a:xfrm>
              <a:custGeom>
                <a:avLst/>
                <a:gdLst>
                  <a:gd name="T0" fmla="*/ 11 w 11"/>
                  <a:gd name="T1" fmla="*/ 7 h 15"/>
                  <a:gd name="T2" fmla="*/ 4 w 11"/>
                  <a:gd name="T3" fmla="*/ 7 h 15"/>
                  <a:gd name="T4" fmla="*/ 5 w 11"/>
                  <a:gd name="T5" fmla="*/ 11 h 15"/>
                  <a:gd name="T6" fmla="*/ 8 w 11"/>
                  <a:gd name="T7" fmla="*/ 13 h 15"/>
                  <a:gd name="T8" fmla="*/ 9 w 11"/>
                  <a:gd name="T9" fmla="*/ 12 h 15"/>
                  <a:gd name="T10" fmla="*/ 11 w 11"/>
                  <a:gd name="T11" fmla="*/ 10 h 15"/>
                  <a:gd name="T12" fmla="*/ 11 w 11"/>
                  <a:gd name="T13" fmla="*/ 11 h 15"/>
                  <a:gd name="T14" fmla="*/ 9 w 11"/>
                  <a:gd name="T15" fmla="*/ 14 h 15"/>
                  <a:gd name="T16" fmla="*/ 6 w 11"/>
                  <a:gd name="T17" fmla="*/ 15 h 15"/>
                  <a:gd name="T18" fmla="*/ 1 w 11"/>
                  <a:gd name="T19" fmla="*/ 12 h 15"/>
                  <a:gd name="T20" fmla="*/ 0 w 11"/>
                  <a:gd name="T21" fmla="*/ 8 h 15"/>
                  <a:gd name="T22" fmla="*/ 1 w 11"/>
                  <a:gd name="T23" fmla="*/ 2 h 15"/>
                  <a:gd name="T24" fmla="*/ 6 w 11"/>
                  <a:gd name="T25" fmla="*/ 0 h 15"/>
                  <a:gd name="T26" fmla="*/ 10 w 11"/>
                  <a:gd name="T27" fmla="*/ 2 h 15"/>
                  <a:gd name="T28" fmla="*/ 11 w 11"/>
                  <a:gd name="T29" fmla="*/ 7 h 15"/>
                  <a:gd name="T30" fmla="*/ 8 w 11"/>
                  <a:gd name="T31" fmla="*/ 6 h 15"/>
                  <a:gd name="T32" fmla="*/ 7 w 11"/>
                  <a:gd name="T33" fmla="*/ 3 h 15"/>
                  <a:gd name="T34" fmla="*/ 7 w 11"/>
                  <a:gd name="T35" fmla="*/ 1 h 15"/>
                  <a:gd name="T36" fmla="*/ 6 w 11"/>
                  <a:gd name="T37" fmla="*/ 1 h 15"/>
                  <a:gd name="T38" fmla="*/ 4 w 11"/>
                  <a:gd name="T39" fmla="*/ 2 h 15"/>
                  <a:gd name="T40" fmla="*/ 4 w 11"/>
                  <a:gd name="T41" fmla="*/ 5 h 15"/>
                  <a:gd name="T42" fmla="*/ 4 w 11"/>
                  <a:gd name="T43" fmla="*/ 6 h 15"/>
                  <a:gd name="T44" fmla="*/ 8 w 11"/>
                  <a:gd name="T4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15">
                    <a:moveTo>
                      <a:pt x="11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9"/>
                      <a:pt x="4" y="10"/>
                      <a:pt x="5" y="11"/>
                    </a:cubicBezTo>
                    <a:cubicBezTo>
                      <a:pt x="6" y="12"/>
                      <a:pt x="7" y="13"/>
                      <a:pt x="8" y="13"/>
                    </a:cubicBezTo>
                    <a:cubicBezTo>
                      <a:pt x="8" y="13"/>
                      <a:pt x="9" y="12"/>
                      <a:pt x="9" y="12"/>
                    </a:cubicBezTo>
                    <a:cubicBezTo>
                      <a:pt x="10" y="12"/>
                      <a:pt x="10" y="11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0" y="13"/>
                      <a:pt x="9" y="14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3" y="15"/>
                      <a:pt x="2" y="14"/>
                      <a:pt x="1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1" y="3"/>
                      <a:pt x="11" y="5"/>
                      <a:pt x="11" y="7"/>
                    </a:cubicBezTo>
                    <a:close/>
                    <a:moveTo>
                      <a:pt x="8" y="6"/>
                    </a:move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2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6"/>
                      <a:pt x="8" y="6"/>
                      <a:pt x="8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3" name="Freeform 211"/>
              <p:cNvSpPr>
                <a:spLocks/>
              </p:cNvSpPr>
              <p:nvPr/>
            </p:nvSpPr>
            <p:spPr bwMode="auto">
              <a:xfrm>
                <a:off x="4893469" y="2874913"/>
                <a:ext cx="134938" cy="158750"/>
              </a:xfrm>
              <a:custGeom>
                <a:avLst/>
                <a:gdLst>
                  <a:gd name="T0" fmla="*/ 6 w 12"/>
                  <a:gd name="T1" fmla="*/ 0 h 14"/>
                  <a:gd name="T2" fmla="*/ 6 w 12"/>
                  <a:gd name="T3" fmla="*/ 3 h 14"/>
                  <a:gd name="T4" fmla="*/ 8 w 12"/>
                  <a:gd name="T5" fmla="*/ 1 h 14"/>
                  <a:gd name="T6" fmla="*/ 10 w 12"/>
                  <a:gd name="T7" fmla="*/ 0 h 14"/>
                  <a:gd name="T8" fmla="*/ 12 w 12"/>
                  <a:gd name="T9" fmla="*/ 0 h 14"/>
                  <a:gd name="T10" fmla="*/ 12 w 12"/>
                  <a:gd name="T11" fmla="*/ 2 h 14"/>
                  <a:gd name="T12" fmla="*/ 12 w 12"/>
                  <a:gd name="T13" fmla="*/ 3 h 14"/>
                  <a:gd name="T14" fmla="*/ 11 w 12"/>
                  <a:gd name="T15" fmla="*/ 4 h 14"/>
                  <a:gd name="T16" fmla="*/ 9 w 12"/>
                  <a:gd name="T17" fmla="*/ 3 h 14"/>
                  <a:gd name="T18" fmla="*/ 9 w 12"/>
                  <a:gd name="T19" fmla="*/ 3 h 14"/>
                  <a:gd name="T20" fmla="*/ 8 w 12"/>
                  <a:gd name="T21" fmla="*/ 3 h 14"/>
                  <a:gd name="T22" fmla="*/ 7 w 12"/>
                  <a:gd name="T23" fmla="*/ 3 h 14"/>
                  <a:gd name="T24" fmla="*/ 6 w 12"/>
                  <a:gd name="T25" fmla="*/ 5 h 14"/>
                  <a:gd name="T26" fmla="*/ 6 w 12"/>
                  <a:gd name="T27" fmla="*/ 8 h 14"/>
                  <a:gd name="T28" fmla="*/ 6 w 12"/>
                  <a:gd name="T29" fmla="*/ 11 h 14"/>
                  <a:gd name="T30" fmla="*/ 6 w 12"/>
                  <a:gd name="T31" fmla="*/ 12 h 14"/>
                  <a:gd name="T32" fmla="*/ 6 w 12"/>
                  <a:gd name="T33" fmla="*/ 13 h 14"/>
                  <a:gd name="T34" fmla="*/ 7 w 12"/>
                  <a:gd name="T35" fmla="*/ 14 h 14"/>
                  <a:gd name="T36" fmla="*/ 8 w 12"/>
                  <a:gd name="T37" fmla="*/ 14 h 14"/>
                  <a:gd name="T38" fmla="*/ 8 w 12"/>
                  <a:gd name="T39" fmla="*/ 14 h 14"/>
                  <a:gd name="T40" fmla="*/ 0 w 12"/>
                  <a:gd name="T41" fmla="*/ 14 h 14"/>
                  <a:gd name="T42" fmla="*/ 0 w 12"/>
                  <a:gd name="T43" fmla="*/ 14 h 14"/>
                  <a:gd name="T44" fmla="*/ 1 w 12"/>
                  <a:gd name="T45" fmla="*/ 13 h 14"/>
                  <a:gd name="T46" fmla="*/ 2 w 12"/>
                  <a:gd name="T47" fmla="*/ 11 h 14"/>
                  <a:gd name="T48" fmla="*/ 2 w 12"/>
                  <a:gd name="T49" fmla="*/ 3 h 14"/>
                  <a:gd name="T50" fmla="*/ 2 w 12"/>
                  <a:gd name="T51" fmla="*/ 2 h 14"/>
                  <a:gd name="T52" fmla="*/ 1 w 12"/>
                  <a:gd name="T53" fmla="*/ 1 h 14"/>
                  <a:gd name="T54" fmla="*/ 0 w 12"/>
                  <a:gd name="T55" fmla="*/ 1 h 14"/>
                  <a:gd name="T56" fmla="*/ 0 w 12"/>
                  <a:gd name="T57" fmla="*/ 0 h 14"/>
                  <a:gd name="T58" fmla="*/ 6 w 12"/>
                  <a:gd name="T5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14">
                    <a:moveTo>
                      <a:pt x="6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7" y="2"/>
                      <a:pt x="8" y="1"/>
                      <a:pt x="8" y="1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7" y="4"/>
                      <a:pt x="6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6" y="13"/>
                      <a:pt x="6" y="13"/>
                      <a:pt x="7" y="14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4" name="Freeform 212"/>
              <p:cNvSpPr>
                <a:spLocks/>
              </p:cNvSpPr>
              <p:nvPr/>
            </p:nvSpPr>
            <p:spPr bwMode="auto">
              <a:xfrm>
                <a:off x="5039519" y="2874913"/>
                <a:ext cx="169863" cy="158750"/>
              </a:xfrm>
              <a:custGeom>
                <a:avLst/>
                <a:gdLst>
                  <a:gd name="T0" fmla="*/ 6 w 15"/>
                  <a:gd name="T1" fmla="*/ 0 h 14"/>
                  <a:gd name="T2" fmla="*/ 6 w 15"/>
                  <a:gd name="T3" fmla="*/ 2 h 14"/>
                  <a:gd name="T4" fmla="*/ 8 w 15"/>
                  <a:gd name="T5" fmla="*/ 0 h 14"/>
                  <a:gd name="T6" fmla="*/ 10 w 15"/>
                  <a:gd name="T7" fmla="*/ 0 h 14"/>
                  <a:gd name="T8" fmla="*/ 12 w 15"/>
                  <a:gd name="T9" fmla="*/ 1 h 14"/>
                  <a:gd name="T10" fmla="*/ 14 w 15"/>
                  <a:gd name="T11" fmla="*/ 3 h 14"/>
                  <a:gd name="T12" fmla="*/ 14 w 15"/>
                  <a:gd name="T13" fmla="*/ 6 h 14"/>
                  <a:gd name="T14" fmla="*/ 14 w 15"/>
                  <a:gd name="T15" fmla="*/ 11 h 14"/>
                  <a:gd name="T16" fmla="*/ 14 w 15"/>
                  <a:gd name="T17" fmla="*/ 13 h 14"/>
                  <a:gd name="T18" fmla="*/ 15 w 15"/>
                  <a:gd name="T19" fmla="*/ 14 h 14"/>
                  <a:gd name="T20" fmla="*/ 15 w 15"/>
                  <a:gd name="T21" fmla="*/ 14 h 14"/>
                  <a:gd name="T22" fmla="*/ 8 w 15"/>
                  <a:gd name="T23" fmla="*/ 14 h 14"/>
                  <a:gd name="T24" fmla="*/ 8 w 15"/>
                  <a:gd name="T25" fmla="*/ 14 h 14"/>
                  <a:gd name="T26" fmla="*/ 9 w 15"/>
                  <a:gd name="T27" fmla="*/ 13 h 14"/>
                  <a:gd name="T28" fmla="*/ 10 w 15"/>
                  <a:gd name="T29" fmla="*/ 11 h 14"/>
                  <a:gd name="T30" fmla="*/ 10 w 15"/>
                  <a:gd name="T31" fmla="*/ 5 h 14"/>
                  <a:gd name="T32" fmla="*/ 10 w 15"/>
                  <a:gd name="T33" fmla="*/ 3 h 14"/>
                  <a:gd name="T34" fmla="*/ 9 w 15"/>
                  <a:gd name="T35" fmla="*/ 2 h 14"/>
                  <a:gd name="T36" fmla="*/ 8 w 15"/>
                  <a:gd name="T37" fmla="*/ 2 h 14"/>
                  <a:gd name="T38" fmla="*/ 6 w 15"/>
                  <a:gd name="T39" fmla="*/ 4 h 14"/>
                  <a:gd name="T40" fmla="*/ 6 w 15"/>
                  <a:gd name="T41" fmla="*/ 11 h 14"/>
                  <a:gd name="T42" fmla="*/ 6 w 15"/>
                  <a:gd name="T43" fmla="*/ 13 h 14"/>
                  <a:gd name="T44" fmla="*/ 7 w 15"/>
                  <a:gd name="T45" fmla="*/ 14 h 14"/>
                  <a:gd name="T46" fmla="*/ 7 w 15"/>
                  <a:gd name="T47" fmla="*/ 14 h 14"/>
                  <a:gd name="T48" fmla="*/ 0 w 15"/>
                  <a:gd name="T49" fmla="*/ 14 h 14"/>
                  <a:gd name="T50" fmla="*/ 0 w 15"/>
                  <a:gd name="T51" fmla="*/ 14 h 14"/>
                  <a:gd name="T52" fmla="*/ 1 w 15"/>
                  <a:gd name="T53" fmla="*/ 13 h 14"/>
                  <a:gd name="T54" fmla="*/ 2 w 15"/>
                  <a:gd name="T55" fmla="*/ 11 h 14"/>
                  <a:gd name="T56" fmla="*/ 2 w 15"/>
                  <a:gd name="T57" fmla="*/ 3 h 14"/>
                  <a:gd name="T58" fmla="*/ 1 w 15"/>
                  <a:gd name="T59" fmla="*/ 1 h 14"/>
                  <a:gd name="T60" fmla="*/ 0 w 15"/>
                  <a:gd name="T61" fmla="*/ 1 h 14"/>
                  <a:gd name="T62" fmla="*/ 0 w 15"/>
                  <a:gd name="T63" fmla="*/ 0 h 14"/>
                  <a:gd name="T64" fmla="*/ 6 w 15"/>
                  <a:gd name="T6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4">
                    <a:moveTo>
                      <a:pt x="6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7" y="1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3" y="1"/>
                      <a:pt x="13" y="2"/>
                      <a:pt x="14" y="3"/>
                    </a:cubicBezTo>
                    <a:cubicBezTo>
                      <a:pt x="14" y="3"/>
                      <a:pt x="14" y="4"/>
                      <a:pt x="14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3"/>
                      <a:pt x="14" y="13"/>
                    </a:cubicBezTo>
                    <a:cubicBezTo>
                      <a:pt x="14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3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" name="Freeform 213"/>
              <p:cNvSpPr>
                <a:spLocks/>
              </p:cNvSpPr>
              <p:nvPr/>
            </p:nvSpPr>
            <p:spPr bwMode="auto">
              <a:xfrm>
                <a:off x="5220494" y="2874913"/>
                <a:ext cx="269875" cy="158750"/>
              </a:xfrm>
              <a:custGeom>
                <a:avLst/>
                <a:gdLst>
                  <a:gd name="T0" fmla="*/ 6 w 24"/>
                  <a:gd name="T1" fmla="*/ 0 h 14"/>
                  <a:gd name="T2" fmla="*/ 6 w 24"/>
                  <a:gd name="T3" fmla="*/ 2 h 14"/>
                  <a:gd name="T4" fmla="*/ 8 w 24"/>
                  <a:gd name="T5" fmla="*/ 0 h 14"/>
                  <a:gd name="T6" fmla="*/ 11 w 24"/>
                  <a:gd name="T7" fmla="*/ 0 h 14"/>
                  <a:gd name="T8" fmla="*/ 13 w 24"/>
                  <a:gd name="T9" fmla="*/ 1 h 14"/>
                  <a:gd name="T10" fmla="*/ 14 w 24"/>
                  <a:gd name="T11" fmla="*/ 2 h 14"/>
                  <a:gd name="T12" fmla="*/ 17 w 24"/>
                  <a:gd name="T13" fmla="*/ 0 h 14"/>
                  <a:gd name="T14" fmla="*/ 19 w 24"/>
                  <a:gd name="T15" fmla="*/ 0 h 14"/>
                  <a:gd name="T16" fmla="*/ 21 w 24"/>
                  <a:gd name="T17" fmla="*/ 1 h 14"/>
                  <a:gd name="T18" fmla="*/ 22 w 24"/>
                  <a:gd name="T19" fmla="*/ 2 h 14"/>
                  <a:gd name="T20" fmla="*/ 23 w 24"/>
                  <a:gd name="T21" fmla="*/ 6 h 14"/>
                  <a:gd name="T22" fmla="*/ 23 w 24"/>
                  <a:gd name="T23" fmla="*/ 11 h 14"/>
                  <a:gd name="T24" fmla="*/ 23 w 24"/>
                  <a:gd name="T25" fmla="*/ 13 h 14"/>
                  <a:gd name="T26" fmla="*/ 24 w 24"/>
                  <a:gd name="T27" fmla="*/ 14 h 14"/>
                  <a:gd name="T28" fmla="*/ 24 w 24"/>
                  <a:gd name="T29" fmla="*/ 14 h 14"/>
                  <a:gd name="T30" fmla="*/ 17 w 24"/>
                  <a:gd name="T31" fmla="*/ 14 h 14"/>
                  <a:gd name="T32" fmla="*/ 17 w 24"/>
                  <a:gd name="T33" fmla="*/ 14 h 14"/>
                  <a:gd name="T34" fmla="*/ 18 w 24"/>
                  <a:gd name="T35" fmla="*/ 13 h 14"/>
                  <a:gd name="T36" fmla="*/ 18 w 24"/>
                  <a:gd name="T37" fmla="*/ 11 h 14"/>
                  <a:gd name="T38" fmla="*/ 18 w 24"/>
                  <a:gd name="T39" fmla="*/ 5 h 14"/>
                  <a:gd name="T40" fmla="*/ 18 w 24"/>
                  <a:gd name="T41" fmla="*/ 3 h 14"/>
                  <a:gd name="T42" fmla="*/ 18 w 24"/>
                  <a:gd name="T43" fmla="*/ 2 h 14"/>
                  <a:gd name="T44" fmla="*/ 17 w 24"/>
                  <a:gd name="T45" fmla="*/ 2 h 14"/>
                  <a:gd name="T46" fmla="*/ 16 w 24"/>
                  <a:gd name="T47" fmla="*/ 2 h 14"/>
                  <a:gd name="T48" fmla="*/ 14 w 24"/>
                  <a:gd name="T49" fmla="*/ 4 h 14"/>
                  <a:gd name="T50" fmla="*/ 14 w 24"/>
                  <a:gd name="T51" fmla="*/ 11 h 14"/>
                  <a:gd name="T52" fmla="*/ 15 w 24"/>
                  <a:gd name="T53" fmla="*/ 13 h 14"/>
                  <a:gd name="T54" fmla="*/ 16 w 24"/>
                  <a:gd name="T55" fmla="*/ 14 h 14"/>
                  <a:gd name="T56" fmla="*/ 16 w 24"/>
                  <a:gd name="T57" fmla="*/ 14 h 14"/>
                  <a:gd name="T58" fmla="*/ 9 w 24"/>
                  <a:gd name="T59" fmla="*/ 14 h 14"/>
                  <a:gd name="T60" fmla="*/ 9 w 24"/>
                  <a:gd name="T61" fmla="*/ 14 h 14"/>
                  <a:gd name="T62" fmla="*/ 10 w 24"/>
                  <a:gd name="T63" fmla="*/ 14 h 14"/>
                  <a:gd name="T64" fmla="*/ 10 w 24"/>
                  <a:gd name="T65" fmla="*/ 13 h 14"/>
                  <a:gd name="T66" fmla="*/ 10 w 24"/>
                  <a:gd name="T67" fmla="*/ 11 h 14"/>
                  <a:gd name="T68" fmla="*/ 10 w 24"/>
                  <a:gd name="T69" fmla="*/ 5 h 14"/>
                  <a:gd name="T70" fmla="*/ 10 w 24"/>
                  <a:gd name="T71" fmla="*/ 3 h 14"/>
                  <a:gd name="T72" fmla="*/ 10 w 24"/>
                  <a:gd name="T73" fmla="*/ 2 h 14"/>
                  <a:gd name="T74" fmla="*/ 9 w 24"/>
                  <a:gd name="T75" fmla="*/ 2 h 14"/>
                  <a:gd name="T76" fmla="*/ 8 w 24"/>
                  <a:gd name="T77" fmla="*/ 2 h 14"/>
                  <a:gd name="T78" fmla="*/ 6 w 24"/>
                  <a:gd name="T79" fmla="*/ 4 h 14"/>
                  <a:gd name="T80" fmla="*/ 6 w 24"/>
                  <a:gd name="T81" fmla="*/ 11 h 14"/>
                  <a:gd name="T82" fmla="*/ 7 w 24"/>
                  <a:gd name="T83" fmla="*/ 13 h 14"/>
                  <a:gd name="T84" fmla="*/ 8 w 24"/>
                  <a:gd name="T85" fmla="*/ 14 h 14"/>
                  <a:gd name="T86" fmla="*/ 8 w 24"/>
                  <a:gd name="T87" fmla="*/ 14 h 14"/>
                  <a:gd name="T88" fmla="*/ 0 w 24"/>
                  <a:gd name="T89" fmla="*/ 14 h 14"/>
                  <a:gd name="T90" fmla="*/ 0 w 24"/>
                  <a:gd name="T91" fmla="*/ 14 h 14"/>
                  <a:gd name="T92" fmla="*/ 2 w 24"/>
                  <a:gd name="T93" fmla="*/ 13 h 14"/>
                  <a:gd name="T94" fmla="*/ 2 w 24"/>
                  <a:gd name="T95" fmla="*/ 11 h 14"/>
                  <a:gd name="T96" fmla="*/ 2 w 24"/>
                  <a:gd name="T97" fmla="*/ 3 h 14"/>
                  <a:gd name="T98" fmla="*/ 2 w 24"/>
                  <a:gd name="T99" fmla="*/ 1 h 14"/>
                  <a:gd name="T100" fmla="*/ 0 w 24"/>
                  <a:gd name="T101" fmla="*/ 1 h 14"/>
                  <a:gd name="T102" fmla="*/ 0 w 24"/>
                  <a:gd name="T103" fmla="*/ 0 h 14"/>
                  <a:gd name="T104" fmla="*/ 6 w 24"/>
                  <a:gd name="T10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" h="14">
                    <a:moveTo>
                      <a:pt x="6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3" y="1"/>
                      <a:pt x="14" y="2"/>
                      <a:pt x="14" y="2"/>
                    </a:cubicBezTo>
                    <a:cubicBezTo>
                      <a:pt x="15" y="2"/>
                      <a:pt x="16" y="1"/>
                      <a:pt x="17" y="0"/>
                    </a:cubicBezTo>
                    <a:cubicBezTo>
                      <a:pt x="17" y="0"/>
                      <a:pt x="18" y="0"/>
                      <a:pt x="19" y="0"/>
                    </a:cubicBezTo>
                    <a:cubicBezTo>
                      <a:pt x="20" y="0"/>
                      <a:pt x="21" y="0"/>
                      <a:pt x="21" y="1"/>
                    </a:cubicBezTo>
                    <a:cubicBezTo>
                      <a:pt x="22" y="1"/>
                      <a:pt x="22" y="2"/>
                      <a:pt x="22" y="2"/>
                    </a:cubicBezTo>
                    <a:cubicBezTo>
                      <a:pt x="23" y="3"/>
                      <a:pt x="23" y="4"/>
                      <a:pt x="23" y="6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2"/>
                      <a:pt x="23" y="13"/>
                      <a:pt x="23" y="13"/>
                    </a:cubicBezTo>
                    <a:cubicBezTo>
                      <a:pt x="23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8" y="13"/>
                      <a:pt x="18" y="12"/>
                      <a:pt x="18" y="1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4"/>
                      <a:pt x="18" y="3"/>
                      <a:pt x="18" y="3"/>
                    </a:cubicBezTo>
                    <a:cubicBezTo>
                      <a:pt x="18" y="3"/>
                      <a:pt x="18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5" y="3"/>
                      <a:pt x="15" y="3"/>
                      <a:pt x="14" y="4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5" y="13"/>
                      <a:pt x="15" y="13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2" y="14"/>
                      <a:pt x="2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" name="Freeform 214"/>
              <p:cNvSpPr>
                <a:spLocks noEditPoints="1"/>
              </p:cNvSpPr>
              <p:nvPr/>
            </p:nvSpPr>
            <p:spPr bwMode="auto">
              <a:xfrm>
                <a:off x="5501481" y="2874913"/>
                <a:ext cx="134938" cy="169863"/>
              </a:xfrm>
              <a:custGeom>
                <a:avLst/>
                <a:gdLst>
                  <a:gd name="T0" fmla="*/ 12 w 12"/>
                  <a:gd name="T1" fmla="*/ 7 h 15"/>
                  <a:gd name="T2" fmla="*/ 4 w 12"/>
                  <a:gd name="T3" fmla="*/ 7 h 15"/>
                  <a:gd name="T4" fmla="*/ 5 w 12"/>
                  <a:gd name="T5" fmla="*/ 11 h 15"/>
                  <a:gd name="T6" fmla="*/ 8 w 12"/>
                  <a:gd name="T7" fmla="*/ 13 h 15"/>
                  <a:gd name="T8" fmla="*/ 10 w 12"/>
                  <a:gd name="T9" fmla="*/ 12 h 15"/>
                  <a:gd name="T10" fmla="*/ 11 w 12"/>
                  <a:gd name="T11" fmla="*/ 10 h 15"/>
                  <a:gd name="T12" fmla="*/ 12 w 12"/>
                  <a:gd name="T13" fmla="*/ 11 h 15"/>
                  <a:gd name="T14" fmla="*/ 9 w 12"/>
                  <a:gd name="T15" fmla="*/ 14 h 15"/>
                  <a:gd name="T16" fmla="*/ 6 w 12"/>
                  <a:gd name="T17" fmla="*/ 15 h 15"/>
                  <a:gd name="T18" fmla="*/ 1 w 12"/>
                  <a:gd name="T19" fmla="*/ 12 h 15"/>
                  <a:gd name="T20" fmla="*/ 0 w 12"/>
                  <a:gd name="T21" fmla="*/ 8 h 15"/>
                  <a:gd name="T22" fmla="*/ 2 w 12"/>
                  <a:gd name="T23" fmla="*/ 2 h 15"/>
                  <a:gd name="T24" fmla="*/ 6 w 12"/>
                  <a:gd name="T25" fmla="*/ 0 h 15"/>
                  <a:gd name="T26" fmla="*/ 10 w 12"/>
                  <a:gd name="T27" fmla="*/ 2 h 15"/>
                  <a:gd name="T28" fmla="*/ 12 w 12"/>
                  <a:gd name="T29" fmla="*/ 7 h 15"/>
                  <a:gd name="T30" fmla="*/ 8 w 12"/>
                  <a:gd name="T31" fmla="*/ 6 h 15"/>
                  <a:gd name="T32" fmla="*/ 8 w 12"/>
                  <a:gd name="T33" fmla="*/ 3 h 15"/>
                  <a:gd name="T34" fmla="*/ 7 w 12"/>
                  <a:gd name="T35" fmla="*/ 1 h 15"/>
                  <a:gd name="T36" fmla="*/ 6 w 12"/>
                  <a:gd name="T37" fmla="*/ 1 h 15"/>
                  <a:gd name="T38" fmla="*/ 5 w 12"/>
                  <a:gd name="T39" fmla="*/ 2 h 15"/>
                  <a:gd name="T40" fmla="*/ 4 w 12"/>
                  <a:gd name="T41" fmla="*/ 5 h 15"/>
                  <a:gd name="T42" fmla="*/ 4 w 12"/>
                  <a:gd name="T43" fmla="*/ 6 h 15"/>
                  <a:gd name="T44" fmla="*/ 8 w 12"/>
                  <a:gd name="T4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" h="15">
                    <a:moveTo>
                      <a:pt x="12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9"/>
                      <a:pt x="5" y="10"/>
                      <a:pt x="5" y="11"/>
                    </a:cubicBezTo>
                    <a:cubicBezTo>
                      <a:pt x="6" y="12"/>
                      <a:pt x="7" y="13"/>
                      <a:pt x="8" y="13"/>
                    </a:cubicBezTo>
                    <a:cubicBezTo>
                      <a:pt x="9" y="13"/>
                      <a:pt x="9" y="12"/>
                      <a:pt x="10" y="12"/>
                    </a:cubicBezTo>
                    <a:cubicBezTo>
                      <a:pt x="10" y="12"/>
                      <a:pt x="11" y="11"/>
                      <a:pt x="11" y="1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12"/>
                      <a:pt x="10" y="13"/>
                      <a:pt x="9" y="14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4" y="15"/>
                      <a:pt x="2" y="14"/>
                      <a:pt x="1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2"/>
                    </a:cubicBezTo>
                    <a:cubicBezTo>
                      <a:pt x="11" y="3"/>
                      <a:pt x="12" y="5"/>
                      <a:pt x="12" y="7"/>
                    </a:cubicBezTo>
                    <a:close/>
                    <a:moveTo>
                      <a:pt x="8" y="6"/>
                    </a:moveTo>
                    <a:cubicBezTo>
                      <a:pt x="8" y="4"/>
                      <a:pt x="8" y="3"/>
                      <a:pt x="8" y="3"/>
                    </a:cubicBezTo>
                    <a:cubicBezTo>
                      <a:pt x="8" y="2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6"/>
                      <a:pt x="8" y="6"/>
                      <a:pt x="8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" name="Freeform 215"/>
              <p:cNvSpPr>
                <a:spLocks/>
              </p:cNvSpPr>
              <p:nvPr/>
            </p:nvSpPr>
            <p:spPr bwMode="auto">
              <a:xfrm>
                <a:off x="5636419" y="2874913"/>
                <a:ext cx="169863" cy="158750"/>
              </a:xfrm>
              <a:custGeom>
                <a:avLst/>
                <a:gdLst>
                  <a:gd name="T0" fmla="*/ 6 w 15"/>
                  <a:gd name="T1" fmla="*/ 0 h 14"/>
                  <a:gd name="T2" fmla="*/ 6 w 15"/>
                  <a:gd name="T3" fmla="*/ 2 h 14"/>
                  <a:gd name="T4" fmla="*/ 8 w 15"/>
                  <a:gd name="T5" fmla="*/ 0 h 14"/>
                  <a:gd name="T6" fmla="*/ 10 w 15"/>
                  <a:gd name="T7" fmla="*/ 0 h 14"/>
                  <a:gd name="T8" fmla="*/ 12 w 15"/>
                  <a:gd name="T9" fmla="*/ 1 h 14"/>
                  <a:gd name="T10" fmla="*/ 14 w 15"/>
                  <a:gd name="T11" fmla="*/ 3 h 14"/>
                  <a:gd name="T12" fmla="*/ 14 w 15"/>
                  <a:gd name="T13" fmla="*/ 6 h 14"/>
                  <a:gd name="T14" fmla="*/ 14 w 15"/>
                  <a:gd name="T15" fmla="*/ 11 h 14"/>
                  <a:gd name="T16" fmla="*/ 14 w 15"/>
                  <a:gd name="T17" fmla="*/ 13 h 14"/>
                  <a:gd name="T18" fmla="*/ 15 w 15"/>
                  <a:gd name="T19" fmla="*/ 14 h 14"/>
                  <a:gd name="T20" fmla="*/ 15 w 15"/>
                  <a:gd name="T21" fmla="*/ 14 h 14"/>
                  <a:gd name="T22" fmla="*/ 8 w 15"/>
                  <a:gd name="T23" fmla="*/ 14 h 14"/>
                  <a:gd name="T24" fmla="*/ 8 w 15"/>
                  <a:gd name="T25" fmla="*/ 14 h 14"/>
                  <a:gd name="T26" fmla="*/ 9 w 15"/>
                  <a:gd name="T27" fmla="*/ 13 h 14"/>
                  <a:gd name="T28" fmla="*/ 10 w 15"/>
                  <a:gd name="T29" fmla="*/ 11 h 14"/>
                  <a:gd name="T30" fmla="*/ 10 w 15"/>
                  <a:gd name="T31" fmla="*/ 5 h 14"/>
                  <a:gd name="T32" fmla="*/ 10 w 15"/>
                  <a:gd name="T33" fmla="*/ 3 h 14"/>
                  <a:gd name="T34" fmla="*/ 9 w 15"/>
                  <a:gd name="T35" fmla="*/ 2 h 14"/>
                  <a:gd name="T36" fmla="*/ 8 w 15"/>
                  <a:gd name="T37" fmla="*/ 2 h 14"/>
                  <a:gd name="T38" fmla="*/ 6 w 15"/>
                  <a:gd name="T39" fmla="*/ 4 h 14"/>
                  <a:gd name="T40" fmla="*/ 6 w 15"/>
                  <a:gd name="T41" fmla="*/ 11 h 14"/>
                  <a:gd name="T42" fmla="*/ 6 w 15"/>
                  <a:gd name="T43" fmla="*/ 13 h 14"/>
                  <a:gd name="T44" fmla="*/ 7 w 15"/>
                  <a:gd name="T45" fmla="*/ 14 h 14"/>
                  <a:gd name="T46" fmla="*/ 7 w 15"/>
                  <a:gd name="T47" fmla="*/ 14 h 14"/>
                  <a:gd name="T48" fmla="*/ 0 w 15"/>
                  <a:gd name="T49" fmla="*/ 14 h 14"/>
                  <a:gd name="T50" fmla="*/ 0 w 15"/>
                  <a:gd name="T51" fmla="*/ 14 h 14"/>
                  <a:gd name="T52" fmla="*/ 2 w 15"/>
                  <a:gd name="T53" fmla="*/ 13 h 14"/>
                  <a:gd name="T54" fmla="*/ 2 w 15"/>
                  <a:gd name="T55" fmla="*/ 11 h 14"/>
                  <a:gd name="T56" fmla="*/ 2 w 15"/>
                  <a:gd name="T57" fmla="*/ 3 h 14"/>
                  <a:gd name="T58" fmla="*/ 1 w 15"/>
                  <a:gd name="T59" fmla="*/ 1 h 14"/>
                  <a:gd name="T60" fmla="*/ 0 w 15"/>
                  <a:gd name="T61" fmla="*/ 1 h 14"/>
                  <a:gd name="T62" fmla="*/ 0 w 15"/>
                  <a:gd name="T63" fmla="*/ 0 h 14"/>
                  <a:gd name="T64" fmla="*/ 6 w 15"/>
                  <a:gd name="T6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4">
                    <a:moveTo>
                      <a:pt x="6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7" y="1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3" y="1"/>
                      <a:pt x="13" y="2"/>
                      <a:pt x="14" y="3"/>
                    </a:cubicBezTo>
                    <a:cubicBezTo>
                      <a:pt x="14" y="3"/>
                      <a:pt x="14" y="4"/>
                      <a:pt x="14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3"/>
                      <a:pt x="14" y="13"/>
                    </a:cubicBezTo>
                    <a:cubicBezTo>
                      <a:pt x="14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3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2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" name="Freeform 216"/>
              <p:cNvSpPr>
                <a:spLocks/>
              </p:cNvSpPr>
              <p:nvPr/>
            </p:nvSpPr>
            <p:spPr bwMode="auto">
              <a:xfrm>
                <a:off x="5806281" y="2817763"/>
                <a:ext cx="112713" cy="227013"/>
              </a:xfrm>
              <a:custGeom>
                <a:avLst/>
                <a:gdLst>
                  <a:gd name="T0" fmla="*/ 6 w 10"/>
                  <a:gd name="T1" fmla="*/ 0 h 20"/>
                  <a:gd name="T2" fmla="*/ 6 w 10"/>
                  <a:gd name="T3" fmla="*/ 5 h 20"/>
                  <a:gd name="T4" fmla="*/ 10 w 10"/>
                  <a:gd name="T5" fmla="*/ 5 h 20"/>
                  <a:gd name="T6" fmla="*/ 10 w 10"/>
                  <a:gd name="T7" fmla="*/ 7 h 20"/>
                  <a:gd name="T8" fmla="*/ 6 w 10"/>
                  <a:gd name="T9" fmla="*/ 7 h 20"/>
                  <a:gd name="T10" fmla="*/ 6 w 10"/>
                  <a:gd name="T11" fmla="*/ 15 h 20"/>
                  <a:gd name="T12" fmla="*/ 7 w 10"/>
                  <a:gd name="T13" fmla="*/ 17 h 20"/>
                  <a:gd name="T14" fmla="*/ 7 w 10"/>
                  <a:gd name="T15" fmla="*/ 18 h 20"/>
                  <a:gd name="T16" fmla="*/ 7 w 10"/>
                  <a:gd name="T17" fmla="*/ 18 h 20"/>
                  <a:gd name="T18" fmla="*/ 9 w 10"/>
                  <a:gd name="T19" fmla="*/ 16 h 20"/>
                  <a:gd name="T20" fmla="*/ 10 w 10"/>
                  <a:gd name="T21" fmla="*/ 17 h 20"/>
                  <a:gd name="T22" fmla="*/ 6 w 10"/>
                  <a:gd name="T23" fmla="*/ 20 h 20"/>
                  <a:gd name="T24" fmla="*/ 4 w 10"/>
                  <a:gd name="T25" fmla="*/ 19 h 20"/>
                  <a:gd name="T26" fmla="*/ 2 w 10"/>
                  <a:gd name="T27" fmla="*/ 17 h 20"/>
                  <a:gd name="T28" fmla="*/ 2 w 10"/>
                  <a:gd name="T29" fmla="*/ 14 h 20"/>
                  <a:gd name="T30" fmla="*/ 2 w 10"/>
                  <a:gd name="T31" fmla="*/ 7 h 20"/>
                  <a:gd name="T32" fmla="*/ 0 w 10"/>
                  <a:gd name="T33" fmla="*/ 7 h 20"/>
                  <a:gd name="T34" fmla="*/ 0 w 10"/>
                  <a:gd name="T35" fmla="*/ 6 h 20"/>
                  <a:gd name="T36" fmla="*/ 4 w 10"/>
                  <a:gd name="T37" fmla="*/ 3 h 20"/>
                  <a:gd name="T38" fmla="*/ 6 w 10"/>
                  <a:gd name="T39" fmla="*/ 0 h 20"/>
                  <a:gd name="T40" fmla="*/ 6 w 10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6" y="17"/>
                      <a:pt x="7" y="17"/>
                    </a:cubicBezTo>
                    <a:cubicBezTo>
                      <a:pt x="7" y="17"/>
                      <a:pt x="7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9" y="17"/>
                      <a:pt x="9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9"/>
                      <a:pt x="8" y="20"/>
                      <a:pt x="6" y="20"/>
                    </a:cubicBezTo>
                    <a:cubicBezTo>
                      <a:pt x="5" y="20"/>
                      <a:pt x="4" y="19"/>
                      <a:pt x="4" y="19"/>
                    </a:cubicBezTo>
                    <a:cubicBezTo>
                      <a:pt x="3" y="18"/>
                      <a:pt x="3" y="18"/>
                      <a:pt x="2" y="17"/>
                    </a:cubicBezTo>
                    <a:cubicBezTo>
                      <a:pt x="2" y="17"/>
                      <a:pt x="2" y="16"/>
                      <a:pt x="2" y="1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2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" name="Freeform 217"/>
              <p:cNvSpPr>
                <a:spLocks/>
              </p:cNvSpPr>
              <p:nvPr/>
            </p:nvSpPr>
            <p:spPr bwMode="auto">
              <a:xfrm>
                <a:off x="2639219" y="3203526"/>
                <a:ext cx="3290888" cy="0"/>
              </a:xfrm>
              <a:custGeom>
                <a:avLst/>
                <a:gdLst>
                  <a:gd name="T0" fmla="*/ 0 w 2073"/>
                  <a:gd name="T1" fmla="*/ 2073 w 2073"/>
                  <a:gd name="T2" fmla="*/ 0 w 207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073">
                    <a:moveTo>
                      <a:pt x="0" y="0"/>
                    </a:moveTo>
                    <a:lnTo>
                      <a:pt x="20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" name="Line 218"/>
              <p:cNvSpPr>
                <a:spLocks noChangeShapeType="1"/>
              </p:cNvSpPr>
              <p:nvPr/>
            </p:nvSpPr>
            <p:spPr bwMode="auto">
              <a:xfrm>
                <a:off x="2639219" y="3203526"/>
                <a:ext cx="3290888" cy="0"/>
              </a:xfrm>
              <a:prstGeom prst="lin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" name="Rectangle 219"/>
              <p:cNvSpPr>
                <a:spLocks noChangeArrowheads="1"/>
              </p:cNvSpPr>
              <p:nvPr/>
            </p:nvSpPr>
            <p:spPr bwMode="auto">
              <a:xfrm>
                <a:off x="2639219" y="3192413"/>
                <a:ext cx="3290888" cy="22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" name="Freeform 220"/>
              <p:cNvSpPr>
                <a:spLocks noEditPoints="1"/>
              </p:cNvSpPr>
              <p:nvPr/>
            </p:nvSpPr>
            <p:spPr bwMode="auto">
              <a:xfrm>
                <a:off x="2650331" y="3362276"/>
                <a:ext cx="179388" cy="204788"/>
              </a:xfrm>
              <a:custGeom>
                <a:avLst/>
                <a:gdLst>
                  <a:gd name="T0" fmla="*/ 0 w 16"/>
                  <a:gd name="T1" fmla="*/ 17 h 18"/>
                  <a:gd name="T2" fmla="*/ 2 w 16"/>
                  <a:gd name="T3" fmla="*/ 17 h 18"/>
                  <a:gd name="T4" fmla="*/ 3 w 16"/>
                  <a:gd name="T5" fmla="*/ 15 h 18"/>
                  <a:gd name="T6" fmla="*/ 3 w 16"/>
                  <a:gd name="T7" fmla="*/ 3 h 18"/>
                  <a:gd name="T8" fmla="*/ 2 w 16"/>
                  <a:gd name="T9" fmla="*/ 1 h 18"/>
                  <a:gd name="T10" fmla="*/ 0 w 16"/>
                  <a:gd name="T11" fmla="*/ 0 h 18"/>
                  <a:gd name="T12" fmla="*/ 0 w 16"/>
                  <a:gd name="T13" fmla="*/ 0 h 18"/>
                  <a:gd name="T14" fmla="*/ 9 w 16"/>
                  <a:gd name="T15" fmla="*/ 0 h 18"/>
                  <a:gd name="T16" fmla="*/ 14 w 16"/>
                  <a:gd name="T17" fmla="*/ 1 h 18"/>
                  <a:gd name="T18" fmla="*/ 16 w 16"/>
                  <a:gd name="T19" fmla="*/ 5 h 18"/>
                  <a:gd name="T20" fmla="*/ 16 w 16"/>
                  <a:gd name="T21" fmla="*/ 7 h 18"/>
                  <a:gd name="T22" fmla="*/ 13 w 16"/>
                  <a:gd name="T23" fmla="*/ 9 h 18"/>
                  <a:gd name="T24" fmla="*/ 11 w 16"/>
                  <a:gd name="T25" fmla="*/ 10 h 18"/>
                  <a:gd name="T26" fmla="*/ 7 w 16"/>
                  <a:gd name="T27" fmla="*/ 10 h 18"/>
                  <a:gd name="T28" fmla="*/ 7 w 16"/>
                  <a:gd name="T29" fmla="*/ 15 h 18"/>
                  <a:gd name="T30" fmla="*/ 8 w 16"/>
                  <a:gd name="T31" fmla="*/ 17 h 18"/>
                  <a:gd name="T32" fmla="*/ 9 w 16"/>
                  <a:gd name="T33" fmla="*/ 17 h 18"/>
                  <a:gd name="T34" fmla="*/ 9 w 16"/>
                  <a:gd name="T35" fmla="*/ 18 h 18"/>
                  <a:gd name="T36" fmla="*/ 0 w 16"/>
                  <a:gd name="T37" fmla="*/ 18 h 18"/>
                  <a:gd name="T38" fmla="*/ 0 w 16"/>
                  <a:gd name="T39" fmla="*/ 17 h 18"/>
                  <a:gd name="T40" fmla="*/ 10 w 16"/>
                  <a:gd name="T41" fmla="*/ 8 h 18"/>
                  <a:gd name="T42" fmla="*/ 12 w 16"/>
                  <a:gd name="T43" fmla="*/ 5 h 18"/>
                  <a:gd name="T44" fmla="*/ 11 w 16"/>
                  <a:gd name="T45" fmla="*/ 2 h 18"/>
                  <a:gd name="T46" fmla="*/ 9 w 16"/>
                  <a:gd name="T47" fmla="*/ 1 h 18"/>
                  <a:gd name="T48" fmla="*/ 7 w 16"/>
                  <a:gd name="T49" fmla="*/ 1 h 18"/>
                  <a:gd name="T50" fmla="*/ 7 w 16"/>
                  <a:gd name="T51" fmla="*/ 1 h 18"/>
                  <a:gd name="T52" fmla="*/ 7 w 16"/>
                  <a:gd name="T53" fmla="*/ 9 h 18"/>
                  <a:gd name="T54" fmla="*/ 10 w 16"/>
                  <a:gd name="T55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18">
                    <a:moveTo>
                      <a:pt x="0" y="17"/>
                    </a:moveTo>
                    <a:cubicBezTo>
                      <a:pt x="1" y="17"/>
                      <a:pt x="2" y="17"/>
                      <a:pt x="2" y="17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6" y="2"/>
                      <a:pt x="16" y="3"/>
                      <a:pt x="16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5" y="8"/>
                      <a:pt x="14" y="9"/>
                      <a:pt x="13" y="9"/>
                    </a:cubicBezTo>
                    <a:cubicBezTo>
                      <a:pt x="12" y="9"/>
                      <a:pt x="12" y="10"/>
                      <a:pt x="11" y="10"/>
                    </a:cubicBezTo>
                    <a:cubicBezTo>
                      <a:pt x="10" y="10"/>
                      <a:pt x="9" y="10"/>
                      <a:pt x="7" y="10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7"/>
                      <a:pt x="8" y="17"/>
                    </a:cubicBezTo>
                    <a:cubicBezTo>
                      <a:pt x="8" y="17"/>
                      <a:pt x="9" y="17"/>
                      <a:pt x="9" y="1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0" y="17"/>
                    </a:lnTo>
                    <a:close/>
                    <a:moveTo>
                      <a:pt x="10" y="8"/>
                    </a:moveTo>
                    <a:cubicBezTo>
                      <a:pt x="11" y="8"/>
                      <a:pt x="12" y="7"/>
                      <a:pt x="12" y="5"/>
                    </a:cubicBezTo>
                    <a:cubicBezTo>
                      <a:pt x="12" y="3"/>
                      <a:pt x="11" y="2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9"/>
                      <a:pt x="10" y="9"/>
                      <a:pt x="1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" name="Freeform 221"/>
              <p:cNvSpPr>
                <a:spLocks/>
              </p:cNvSpPr>
              <p:nvPr/>
            </p:nvSpPr>
            <p:spPr bwMode="auto">
              <a:xfrm>
                <a:off x="2840831" y="3419426"/>
                <a:ext cx="123825" cy="147638"/>
              </a:xfrm>
              <a:custGeom>
                <a:avLst/>
                <a:gdLst>
                  <a:gd name="T0" fmla="*/ 0 w 11"/>
                  <a:gd name="T1" fmla="*/ 12 h 13"/>
                  <a:gd name="T2" fmla="*/ 1 w 11"/>
                  <a:gd name="T3" fmla="*/ 12 h 13"/>
                  <a:gd name="T4" fmla="*/ 1 w 11"/>
                  <a:gd name="T5" fmla="*/ 11 h 13"/>
                  <a:gd name="T6" fmla="*/ 1 w 11"/>
                  <a:gd name="T7" fmla="*/ 10 h 13"/>
                  <a:gd name="T8" fmla="*/ 1 w 11"/>
                  <a:gd name="T9" fmla="*/ 3 h 13"/>
                  <a:gd name="T10" fmla="*/ 1 w 11"/>
                  <a:gd name="T11" fmla="*/ 2 h 13"/>
                  <a:gd name="T12" fmla="*/ 0 w 11"/>
                  <a:gd name="T13" fmla="*/ 1 h 13"/>
                  <a:gd name="T14" fmla="*/ 0 w 11"/>
                  <a:gd name="T15" fmla="*/ 1 h 13"/>
                  <a:gd name="T16" fmla="*/ 5 w 11"/>
                  <a:gd name="T17" fmla="*/ 1 h 13"/>
                  <a:gd name="T18" fmla="*/ 5 w 11"/>
                  <a:gd name="T19" fmla="*/ 3 h 13"/>
                  <a:gd name="T20" fmla="*/ 7 w 11"/>
                  <a:gd name="T21" fmla="*/ 1 h 13"/>
                  <a:gd name="T22" fmla="*/ 9 w 11"/>
                  <a:gd name="T23" fmla="*/ 0 h 13"/>
                  <a:gd name="T24" fmla="*/ 10 w 11"/>
                  <a:gd name="T25" fmla="*/ 1 h 13"/>
                  <a:gd name="T26" fmla="*/ 11 w 11"/>
                  <a:gd name="T27" fmla="*/ 2 h 13"/>
                  <a:gd name="T28" fmla="*/ 10 w 11"/>
                  <a:gd name="T29" fmla="*/ 4 h 13"/>
                  <a:gd name="T30" fmla="*/ 9 w 11"/>
                  <a:gd name="T31" fmla="*/ 4 h 13"/>
                  <a:gd name="T32" fmla="*/ 8 w 11"/>
                  <a:gd name="T33" fmla="*/ 3 h 13"/>
                  <a:gd name="T34" fmla="*/ 7 w 11"/>
                  <a:gd name="T35" fmla="*/ 3 h 13"/>
                  <a:gd name="T36" fmla="*/ 6 w 11"/>
                  <a:gd name="T37" fmla="*/ 3 h 13"/>
                  <a:gd name="T38" fmla="*/ 5 w 11"/>
                  <a:gd name="T39" fmla="*/ 5 h 13"/>
                  <a:gd name="T40" fmla="*/ 5 w 11"/>
                  <a:gd name="T41" fmla="*/ 10 h 13"/>
                  <a:gd name="T42" fmla="*/ 5 w 11"/>
                  <a:gd name="T43" fmla="*/ 12 h 13"/>
                  <a:gd name="T44" fmla="*/ 7 w 11"/>
                  <a:gd name="T45" fmla="*/ 12 h 13"/>
                  <a:gd name="T46" fmla="*/ 7 w 11"/>
                  <a:gd name="T47" fmla="*/ 13 h 13"/>
                  <a:gd name="T48" fmla="*/ 0 w 11"/>
                  <a:gd name="T49" fmla="*/ 13 h 13"/>
                  <a:gd name="T50" fmla="*/ 0 w 11"/>
                  <a:gd name="T5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" h="13">
                    <a:moveTo>
                      <a:pt x="0" y="12"/>
                    </a:move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" name="Freeform 222"/>
              <p:cNvSpPr>
                <a:spLocks noEditPoints="1"/>
              </p:cNvSpPr>
              <p:nvPr/>
            </p:nvSpPr>
            <p:spPr bwMode="auto">
              <a:xfrm>
                <a:off x="2964656" y="3419426"/>
                <a:ext cx="147638" cy="147638"/>
              </a:xfrm>
              <a:custGeom>
                <a:avLst/>
                <a:gdLst>
                  <a:gd name="T0" fmla="*/ 2 w 13"/>
                  <a:gd name="T1" fmla="*/ 2 h 13"/>
                  <a:gd name="T2" fmla="*/ 6 w 13"/>
                  <a:gd name="T3" fmla="*/ 0 h 13"/>
                  <a:gd name="T4" fmla="*/ 11 w 13"/>
                  <a:gd name="T5" fmla="*/ 2 h 13"/>
                  <a:gd name="T6" fmla="*/ 13 w 13"/>
                  <a:gd name="T7" fmla="*/ 7 h 13"/>
                  <a:gd name="T8" fmla="*/ 11 w 13"/>
                  <a:gd name="T9" fmla="*/ 11 h 13"/>
                  <a:gd name="T10" fmla="*/ 6 w 13"/>
                  <a:gd name="T11" fmla="*/ 13 h 13"/>
                  <a:gd name="T12" fmla="*/ 2 w 13"/>
                  <a:gd name="T13" fmla="*/ 12 h 13"/>
                  <a:gd name="T14" fmla="*/ 0 w 13"/>
                  <a:gd name="T15" fmla="*/ 7 h 13"/>
                  <a:gd name="T16" fmla="*/ 2 w 13"/>
                  <a:gd name="T17" fmla="*/ 2 h 13"/>
                  <a:gd name="T18" fmla="*/ 4 w 13"/>
                  <a:gd name="T19" fmla="*/ 11 h 13"/>
                  <a:gd name="T20" fmla="*/ 6 w 13"/>
                  <a:gd name="T21" fmla="*/ 13 h 13"/>
                  <a:gd name="T22" fmla="*/ 8 w 13"/>
                  <a:gd name="T23" fmla="*/ 11 h 13"/>
                  <a:gd name="T24" fmla="*/ 8 w 13"/>
                  <a:gd name="T25" fmla="*/ 7 h 13"/>
                  <a:gd name="T26" fmla="*/ 8 w 13"/>
                  <a:gd name="T27" fmla="*/ 2 h 13"/>
                  <a:gd name="T28" fmla="*/ 6 w 13"/>
                  <a:gd name="T29" fmla="*/ 1 h 13"/>
                  <a:gd name="T30" fmla="*/ 5 w 13"/>
                  <a:gd name="T31" fmla="*/ 3 h 13"/>
                  <a:gd name="T32" fmla="*/ 4 w 13"/>
                  <a:gd name="T33" fmla="*/ 7 h 13"/>
                  <a:gd name="T34" fmla="*/ 4 w 13"/>
                  <a:gd name="T3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3">
                    <a:moveTo>
                      <a:pt x="2" y="2"/>
                    </a:moveTo>
                    <a:cubicBezTo>
                      <a:pt x="3" y="1"/>
                      <a:pt x="5" y="0"/>
                      <a:pt x="6" y="0"/>
                    </a:cubicBezTo>
                    <a:cubicBezTo>
                      <a:pt x="8" y="0"/>
                      <a:pt x="10" y="1"/>
                      <a:pt x="11" y="2"/>
                    </a:cubicBezTo>
                    <a:cubicBezTo>
                      <a:pt x="12" y="3"/>
                      <a:pt x="13" y="5"/>
                      <a:pt x="13" y="7"/>
                    </a:cubicBezTo>
                    <a:cubicBezTo>
                      <a:pt x="13" y="9"/>
                      <a:pt x="12" y="10"/>
                      <a:pt x="11" y="11"/>
                    </a:cubicBezTo>
                    <a:cubicBezTo>
                      <a:pt x="10" y="13"/>
                      <a:pt x="8" y="13"/>
                      <a:pt x="6" y="13"/>
                    </a:cubicBezTo>
                    <a:cubicBezTo>
                      <a:pt x="5" y="13"/>
                      <a:pt x="3" y="13"/>
                      <a:pt x="2" y="12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1" y="3"/>
                      <a:pt x="2" y="2"/>
                    </a:cubicBezTo>
                    <a:close/>
                    <a:moveTo>
                      <a:pt x="4" y="11"/>
                    </a:moveTo>
                    <a:cubicBezTo>
                      <a:pt x="5" y="12"/>
                      <a:pt x="5" y="13"/>
                      <a:pt x="6" y="13"/>
                    </a:cubicBezTo>
                    <a:cubicBezTo>
                      <a:pt x="7" y="13"/>
                      <a:pt x="8" y="12"/>
                      <a:pt x="8" y="11"/>
                    </a:cubicBezTo>
                    <a:cubicBezTo>
                      <a:pt x="8" y="10"/>
                      <a:pt x="8" y="9"/>
                      <a:pt x="8" y="7"/>
                    </a:cubicBezTo>
                    <a:cubicBezTo>
                      <a:pt x="8" y="5"/>
                      <a:pt x="8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4" y="4"/>
                      <a:pt x="4" y="5"/>
                      <a:pt x="4" y="7"/>
                    </a:cubicBezTo>
                    <a:cubicBezTo>
                      <a:pt x="4" y="9"/>
                      <a:pt x="4" y="10"/>
                      <a:pt x="4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5" name="Freeform 223"/>
              <p:cNvSpPr>
                <a:spLocks noEditPoints="1"/>
              </p:cNvSpPr>
              <p:nvPr/>
            </p:nvSpPr>
            <p:spPr bwMode="auto">
              <a:xfrm>
                <a:off x="3123406" y="3362276"/>
                <a:ext cx="146050" cy="204788"/>
              </a:xfrm>
              <a:custGeom>
                <a:avLst/>
                <a:gdLst>
                  <a:gd name="T0" fmla="*/ 1 w 13"/>
                  <a:gd name="T1" fmla="*/ 7 h 18"/>
                  <a:gd name="T2" fmla="*/ 5 w 13"/>
                  <a:gd name="T3" fmla="*/ 5 h 18"/>
                  <a:gd name="T4" fmla="*/ 7 w 13"/>
                  <a:gd name="T5" fmla="*/ 6 h 18"/>
                  <a:gd name="T6" fmla="*/ 8 w 13"/>
                  <a:gd name="T7" fmla="*/ 7 h 18"/>
                  <a:gd name="T8" fmla="*/ 8 w 13"/>
                  <a:gd name="T9" fmla="*/ 2 h 18"/>
                  <a:gd name="T10" fmla="*/ 8 w 13"/>
                  <a:gd name="T11" fmla="*/ 1 h 18"/>
                  <a:gd name="T12" fmla="*/ 6 w 13"/>
                  <a:gd name="T13" fmla="*/ 0 h 18"/>
                  <a:gd name="T14" fmla="*/ 6 w 13"/>
                  <a:gd name="T15" fmla="*/ 0 h 18"/>
                  <a:gd name="T16" fmla="*/ 12 w 13"/>
                  <a:gd name="T17" fmla="*/ 0 h 18"/>
                  <a:gd name="T18" fmla="*/ 12 w 13"/>
                  <a:gd name="T19" fmla="*/ 15 h 18"/>
                  <a:gd name="T20" fmla="*/ 12 w 13"/>
                  <a:gd name="T21" fmla="*/ 16 h 18"/>
                  <a:gd name="T22" fmla="*/ 13 w 13"/>
                  <a:gd name="T23" fmla="*/ 17 h 18"/>
                  <a:gd name="T24" fmla="*/ 13 w 13"/>
                  <a:gd name="T25" fmla="*/ 18 h 18"/>
                  <a:gd name="T26" fmla="*/ 11 w 13"/>
                  <a:gd name="T27" fmla="*/ 18 h 18"/>
                  <a:gd name="T28" fmla="*/ 8 w 13"/>
                  <a:gd name="T29" fmla="*/ 18 h 18"/>
                  <a:gd name="T30" fmla="*/ 8 w 13"/>
                  <a:gd name="T31" fmla="*/ 17 h 18"/>
                  <a:gd name="T32" fmla="*/ 7 w 13"/>
                  <a:gd name="T33" fmla="*/ 18 h 18"/>
                  <a:gd name="T34" fmla="*/ 5 w 13"/>
                  <a:gd name="T35" fmla="*/ 18 h 18"/>
                  <a:gd name="T36" fmla="*/ 1 w 13"/>
                  <a:gd name="T37" fmla="*/ 17 h 18"/>
                  <a:gd name="T38" fmla="*/ 0 w 13"/>
                  <a:gd name="T39" fmla="*/ 12 h 18"/>
                  <a:gd name="T40" fmla="*/ 1 w 13"/>
                  <a:gd name="T41" fmla="*/ 7 h 18"/>
                  <a:gd name="T42" fmla="*/ 7 w 13"/>
                  <a:gd name="T43" fmla="*/ 16 h 18"/>
                  <a:gd name="T44" fmla="*/ 8 w 13"/>
                  <a:gd name="T45" fmla="*/ 15 h 18"/>
                  <a:gd name="T46" fmla="*/ 8 w 13"/>
                  <a:gd name="T47" fmla="*/ 8 h 18"/>
                  <a:gd name="T48" fmla="*/ 7 w 13"/>
                  <a:gd name="T49" fmla="*/ 7 h 18"/>
                  <a:gd name="T50" fmla="*/ 6 w 13"/>
                  <a:gd name="T51" fmla="*/ 7 h 18"/>
                  <a:gd name="T52" fmla="*/ 4 w 13"/>
                  <a:gd name="T53" fmla="*/ 9 h 18"/>
                  <a:gd name="T54" fmla="*/ 4 w 13"/>
                  <a:gd name="T55" fmla="*/ 12 h 18"/>
                  <a:gd name="T56" fmla="*/ 4 w 13"/>
                  <a:gd name="T57" fmla="*/ 15 h 18"/>
                  <a:gd name="T58" fmla="*/ 6 w 13"/>
                  <a:gd name="T59" fmla="*/ 17 h 18"/>
                  <a:gd name="T60" fmla="*/ 7 w 13"/>
                  <a:gd name="T6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" h="18">
                    <a:moveTo>
                      <a:pt x="1" y="7"/>
                    </a:moveTo>
                    <a:cubicBezTo>
                      <a:pt x="2" y="6"/>
                      <a:pt x="3" y="5"/>
                      <a:pt x="5" y="5"/>
                    </a:cubicBezTo>
                    <a:cubicBezTo>
                      <a:pt x="6" y="5"/>
                      <a:pt x="6" y="5"/>
                      <a:pt x="7" y="6"/>
                    </a:cubicBezTo>
                    <a:cubicBezTo>
                      <a:pt x="7" y="6"/>
                      <a:pt x="8" y="6"/>
                      <a:pt x="8" y="7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0" y="18"/>
                      <a:pt x="9" y="18"/>
                      <a:pt x="8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8"/>
                      <a:pt x="7" y="18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3" y="18"/>
                      <a:pt x="2" y="18"/>
                      <a:pt x="1" y="17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0" y="10"/>
                      <a:pt x="0" y="8"/>
                      <a:pt x="1" y="7"/>
                    </a:cubicBezTo>
                    <a:close/>
                    <a:moveTo>
                      <a:pt x="7" y="16"/>
                    </a:moveTo>
                    <a:cubicBezTo>
                      <a:pt x="8" y="16"/>
                      <a:pt x="8" y="15"/>
                      <a:pt x="8" y="15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7" y="7"/>
                    </a:cubicBezTo>
                    <a:cubicBezTo>
                      <a:pt x="7" y="7"/>
                      <a:pt x="7" y="7"/>
                      <a:pt x="6" y="7"/>
                    </a:cubicBezTo>
                    <a:cubicBezTo>
                      <a:pt x="5" y="7"/>
                      <a:pt x="4" y="7"/>
                      <a:pt x="4" y="9"/>
                    </a:cubicBezTo>
                    <a:cubicBezTo>
                      <a:pt x="4" y="9"/>
                      <a:pt x="4" y="10"/>
                      <a:pt x="4" y="12"/>
                    </a:cubicBezTo>
                    <a:cubicBezTo>
                      <a:pt x="4" y="13"/>
                      <a:pt x="4" y="14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6" y="17"/>
                      <a:pt x="7" y="17"/>
                      <a:pt x="7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" name="Freeform 224"/>
              <p:cNvSpPr>
                <a:spLocks/>
              </p:cNvSpPr>
              <p:nvPr/>
            </p:nvSpPr>
            <p:spPr bwMode="auto">
              <a:xfrm>
                <a:off x="3280569" y="3430538"/>
                <a:ext cx="158750" cy="136525"/>
              </a:xfrm>
              <a:custGeom>
                <a:avLst/>
                <a:gdLst>
                  <a:gd name="T0" fmla="*/ 5 w 14"/>
                  <a:gd name="T1" fmla="*/ 0 h 12"/>
                  <a:gd name="T2" fmla="*/ 5 w 14"/>
                  <a:gd name="T3" fmla="*/ 9 h 12"/>
                  <a:gd name="T4" fmla="*/ 6 w 14"/>
                  <a:gd name="T5" fmla="*/ 10 h 12"/>
                  <a:gd name="T6" fmla="*/ 7 w 14"/>
                  <a:gd name="T7" fmla="*/ 11 h 12"/>
                  <a:gd name="T8" fmla="*/ 8 w 14"/>
                  <a:gd name="T9" fmla="*/ 10 h 12"/>
                  <a:gd name="T10" fmla="*/ 9 w 14"/>
                  <a:gd name="T11" fmla="*/ 9 h 12"/>
                  <a:gd name="T12" fmla="*/ 9 w 14"/>
                  <a:gd name="T13" fmla="*/ 2 h 12"/>
                  <a:gd name="T14" fmla="*/ 9 w 14"/>
                  <a:gd name="T15" fmla="*/ 1 h 12"/>
                  <a:gd name="T16" fmla="*/ 7 w 14"/>
                  <a:gd name="T17" fmla="*/ 0 h 12"/>
                  <a:gd name="T18" fmla="*/ 7 w 14"/>
                  <a:gd name="T19" fmla="*/ 0 h 12"/>
                  <a:gd name="T20" fmla="*/ 13 w 14"/>
                  <a:gd name="T21" fmla="*/ 0 h 12"/>
                  <a:gd name="T22" fmla="*/ 13 w 14"/>
                  <a:gd name="T23" fmla="*/ 9 h 12"/>
                  <a:gd name="T24" fmla="*/ 13 w 14"/>
                  <a:gd name="T25" fmla="*/ 10 h 12"/>
                  <a:gd name="T26" fmla="*/ 14 w 14"/>
                  <a:gd name="T27" fmla="*/ 11 h 12"/>
                  <a:gd name="T28" fmla="*/ 14 w 14"/>
                  <a:gd name="T29" fmla="*/ 12 h 12"/>
                  <a:gd name="T30" fmla="*/ 11 w 14"/>
                  <a:gd name="T31" fmla="*/ 12 h 12"/>
                  <a:gd name="T32" fmla="*/ 9 w 14"/>
                  <a:gd name="T33" fmla="*/ 12 h 12"/>
                  <a:gd name="T34" fmla="*/ 9 w 14"/>
                  <a:gd name="T35" fmla="*/ 11 h 12"/>
                  <a:gd name="T36" fmla="*/ 7 w 14"/>
                  <a:gd name="T37" fmla="*/ 12 h 12"/>
                  <a:gd name="T38" fmla="*/ 5 w 14"/>
                  <a:gd name="T39" fmla="*/ 12 h 12"/>
                  <a:gd name="T40" fmla="*/ 3 w 14"/>
                  <a:gd name="T41" fmla="*/ 12 h 12"/>
                  <a:gd name="T42" fmla="*/ 2 w 14"/>
                  <a:gd name="T43" fmla="*/ 9 h 12"/>
                  <a:gd name="T44" fmla="*/ 2 w 14"/>
                  <a:gd name="T45" fmla="*/ 2 h 12"/>
                  <a:gd name="T46" fmla="*/ 1 w 14"/>
                  <a:gd name="T47" fmla="*/ 1 h 12"/>
                  <a:gd name="T48" fmla="*/ 0 w 14"/>
                  <a:gd name="T49" fmla="*/ 0 h 12"/>
                  <a:gd name="T50" fmla="*/ 0 w 14"/>
                  <a:gd name="T51" fmla="*/ 0 h 12"/>
                  <a:gd name="T52" fmla="*/ 5 w 14"/>
                  <a:gd name="T5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" h="12">
                    <a:moveTo>
                      <a:pt x="5" y="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7" y="11"/>
                      <a:pt x="8" y="10"/>
                      <a:pt x="8" y="10"/>
                    </a:cubicBezTo>
                    <a:cubicBezTo>
                      <a:pt x="8" y="10"/>
                      <a:pt x="9" y="10"/>
                      <a:pt x="9" y="9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2" y="12"/>
                      <a:pt x="11" y="12"/>
                    </a:cubicBezTo>
                    <a:cubicBezTo>
                      <a:pt x="11" y="12"/>
                      <a:pt x="10" y="12"/>
                      <a:pt x="9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8" y="12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2" y="11"/>
                      <a:pt x="2" y="10"/>
                      <a:pt x="2" y="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" name="Freeform 225"/>
              <p:cNvSpPr>
                <a:spLocks/>
              </p:cNvSpPr>
              <p:nvPr/>
            </p:nvSpPr>
            <p:spPr bwMode="auto">
              <a:xfrm>
                <a:off x="3450431" y="3419426"/>
                <a:ext cx="123825" cy="147638"/>
              </a:xfrm>
              <a:custGeom>
                <a:avLst/>
                <a:gdLst>
                  <a:gd name="T0" fmla="*/ 10 w 11"/>
                  <a:gd name="T1" fmla="*/ 1 h 13"/>
                  <a:gd name="T2" fmla="*/ 11 w 11"/>
                  <a:gd name="T3" fmla="*/ 3 h 13"/>
                  <a:gd name="T4" fmla="*/ 10 w 11"/>
                  <a:gd name="T5" fmla="*/ 4 h 13"/>
                  <a:gd name="T6" fmla="*/ 9 w 11"/>
                  <a:gd name="T7" fmla="*/ 5 h 13"/>
                  <a:gd name="T8" fmla="*/ 8 w 11"/>
                  <a:gd name="T9" fmla="*/ 5 h 13"/>
                  <a:gd name="T10" fmla="*/ 7 w 11"/>
                  <a:gd name="T11" fmla="*/ 3 h 13"/>
                  <a:gd name="T12" fmla="*/ 7 w 11"/>
                  <a:gd name="T13" fmla="*/ 3 h 13"/>
                  <a:gd name="T14" fmla="*/ 7 w 11"/>
                  <a:gd name="T15" fmla="*/ 2 h 13"/>
                  <a:gd name="T16" fmla="*/ 7 w 11"/>
                  <a:gd name="T17" fmla="*/ 1 h 13"/>
                  <a:gd name="T18" fmla="*/ 6 w 11"/>
                  <a:gd name="T19" fmla="*/ 1 h 13"/>
                  <a:gd name="T20" fmla="*/ 5 w 11"/>
                  <a:gd name="T21" fmla="*/ 2 h 13"/>
                  <a:gd name="T22" fmla="*/ 4 w 11"/>
                  <a:gd name="T23" fmla="*/ 6 h 13"/>
                  <a:gd name="T24" fmla="*/ 5 w 11"/>
                  <a:gd name="T25" fmla="*/ 10 h 13"/>
                  <a:gd name="T26" fmla="*/ 8 w 11"/>
                  <a:gd name="T27" fmla="*/ 12 h 13"/>
                  <a:gd name="T28" fmla="*/ 10 w 11"/>
                  <a:gd name="T29" fmla="*/ 11 h 13"/>
                  <a:gd name="T30" fmla="*/ 11 w 11"/>
                  <a:gd name="T31" fmla="*/ 10 h 13"/>
                  <a:gd name="T32" fmla="*/ 11 w 11"/>
                  <a:gd name="T33" fmla="*/ 11 h 13"/>
                  <a:gd name="T34" fmla="*/ 8 w 11"/>
                  <a:gd name="T35" fmla="*/ 13 h 13"/>
                  <a:gd name="T36" fmla="*/ 6 w 11"/>
                  <a:gd name="T37" fmla="*/ 13 h 13"/>
                  <a:gd name="T38" fmla="*/ 2 w 11"/>
                  <a:gd name="T39" fmla="*/ 12 h 13"/>
                  <a:gd name="T40" fmla="*/ 0 w 11"/>
                  <a:gd name="T41" fmla="*/ 7 h 13"/>
                  <a:gd name="T42" fmla="*/ 2 w 11"/>
                  <a:gd name="T43" fmla="*/ 2 h 13"/>
                  <a:gd name="T44" fmla="*/ 7 w 11"/>
                  <a:gd name="T45" fmla="*/ 0 h 13"/>
                  <a:gd name="T46" fmla="*/ 10 w 11"/>
                  <a:gd name="T4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13">
                    <a:moveTo>
                      <a:pt x="10" y="1"/>
                    </a:moveTo>
                    <a:cubicBezTo>
                      <a:pt x="10" y="2"/>
                      <a:pt x="11" y="2"/>
                      <a:pt x="11" y="3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8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4" y="3"/>
                      <a:pt x="4" y="4"/>
                      <a:pt x="4" y="6"/>
                    </a:cubicBezTo>
                    <a:cubicBezTo>
                      <a:pt x="4" y="7"/>
                      <a:pt x="4" y="9"/>
                      <a:pt x="5" y="10"/>
                    </a:cubicBezTo>
                    <a:cubicBezTo>
                      <a:pt x="6" y="11"/>
                      <a:pt x="7" y="12"/>
                      <a:pt x="8" y="12"/>
                    </a:cubicBezTo>
                    <a:cubicBezTo>
                      <a:pt x="9" y="12"/>
                      <a:pt x="9" y="11"/>
                      <a:pt x="10" y="11"/>
                    </a:cubicBezTo>
                    <a:cubicBezTo>
                      <a:pt x="10" y="11"/>
                      <a:pt x="10" y="11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2"/>
                      <a:pt x="9" y="13"/>
                      <a:pt x="8" y="13"/>
                    </a:cubicBezTo>
                    <a:cubicBezTo>
                      <a:pt x="8" y="13"/>
                      <a:pt x="7" y="13"/>
                      <a:pt x="6" y="13"/>
                    </a:cubicBezTo>
                    <a:cubicBezTo>
                      <a:pt x="4" y="13"/>
                      <a:pt x="3" y="13"/>
                      <a:pt x="2" y="12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1" y="4"/>
                      <a:pt x="2" y="2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" name="Freeform 226"/>
              <p:cNvSpPr>
                <a:spLocks/>
              </p:cNvSpPr>
              <p:nvPr/>
            </p:nvSpPr>
            <p:spPr bwMode="auto">
              <a:xfrm>
                <a:off x="3585369" y="3373388"/>
                <a:ext cx="90488" cy="193675"/>
              </a:xfrm>
              <a:custGeom>
                <a:avLst/>
                <a:gdLst>
                  <a:gd name="T0" fmla="*/ 0 w 8"/>
                  <a:gd name="T1" fmla="*/ 6 h 17"/>
                  <a:gd name="T2" fmla="*/ 0 w 8"/>
                  <a:gd name="T3" fmla="*/ 5 h 17"/>
                  <a:gd name="T4" fmla="*/ 1 w 8"/>
                  <a:gd name="T5" fmla="*/ 4 h 17"/>
                  <a:gd name="T6" fmla="*/ 2 w 8"/>
                  <a:gd name="T7" fmla="*/ 3 h 17"/>
                  <a:gd name="T8" fmla="*/ 4 w 8"/>
                  <a:gd name="T9" fmla="*/ 0 h 17"/>
                  <a:gd name="T10" fmla="*/ 5 w 8"/>
                  <a:gd name="T11" fmla="*/ 0 h 17"/>
                  <a:gd name="T12" fmla="*/ 5 w 8"/>
                  <a:gd name="T13" fmla="*/ 5 h 17"/>
                  <a:gd name="T14" fmla="*/ 8 w 8"/>
                  <a:gd name="T15" fmla="*/ 5 h 17"/>
                  <a:gd name="T16" fmla="*/ 8 w 8"/>
                  <a:gd name="T17" fmla="*/ 6 h 17"/>
                  <a:gd name="T18" fmla="*/ 5 w 8"/>
                  <a:gd name="T19" fmla="*/ 6 h 17"/>
                  <a:gd name="T20" fmla="*/ 5 w 8"/>
                  <a:gd name="T21" fmla="*/ 14 h 17"/>
                  <a:gd name="T22" fmla="*/ 5 w 8"/>
                  <a:gd name="T23" fmla="*/ 15 h 17"/>
                  <a:gd name="T24" fmla="*/ 6 w 8"/>
                  <a:gd name="T25" fmla="*/ 15 h 17"/>
                  <a:gd name="T26" fmla="*/ 7 w 8"/>
                  <a:gd name="T27" fmla="*/ 15 h 17"/>
                  <a:gd name="T28" fmla="*/ 8 w 8"/>
                  <a:gd name="T29" fmla="*/ 14 h 17"/>
                  <a:gd name="T30" fmla="*/ 8 w 8"/>
                  <a:gd name="T31" fmla="*/ 14 h 17"/>
                  <a:gd name="T32" fmla="*/ 7 w 8"/>
                  <a:gd name="T33" fmla="*/ 16 h 17"/>
                  <a:gd name="T34" fmla="*/ 4 w 8"/>
                  <a:gd name="T35" fmla="*/ 17 h 17"/>
                  <a:gd name="T36" fmla="*/ 3 w 8"/>
                  <a:gd name="T37" fmla="*/ 17 h 17"/>
                  <a:gd name="T38" fmla="*/ 1 w 8"/>
                  <a:gd name="T39" fmla="*/ 15 h 17"/>
                  <a:gd name="T40" fmla="*/ 1 w 8"/>
                  <a:gd name="T41" fmla="*/ 6 h 17"/>
                  <a:gd name="T42" fmla="*/ 0 w 8"/>
                  <a:gd name="T43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" h="17">
                    <a:moveTo>
                      <a:pt x="0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3" y="2"/>
                      <a:pt x="4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5"/>
                      <a:pt x="5" y="15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6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5"/>
                      <a:pt x="8" y="16"/>
                      <a:pt x="7" y="16"/>
                    </a:cubicBezTo>
                    <a:cubicBezTo>
                      <a:pt x="6" y="17"/>
                      <a:pt x="6" y="17"/>
                      <a:pt x="4" y="17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2" y="17"/>
                      <a:pt x="1" y="16"/>
                      <a:pt x="1" y="15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9" name="Freeform 227"/>
              <p:cNvSpPr>
                <a:spLocks noEditPoints="1"/>
              </p:cNvSpPr>
              <p:nvPr/>
            </p:nvSpPr>
            <p:spPr bwMode="auto">
              <a:xfrm>
                <a:off x="3686969" y="3351163"/>
                <a:ext cx="66675" cy="215900"/>
              </a:xfrm>
              <a:custGeom>
                <a:avLst/>
                <a:gdLst>
                  <a:gd name="T0" fmla="*/ 0 w 6"/>
                  <a:gd name="T1" fmla="*/ 18 h 19"/>
                  <a:gd name="T2" fmla="*/ 1 w 6"/>
                  <a:gd name="T3" fmla="*/ 18 h 19"/>
                  <a:gd name="T4" fmla="*/ 1 w 6"/>
                  <a:gd name="T5" fmla="*/ 17 h 19"/>
                  <a:gd name="T6" fmla="*/ 1 w 6"/>
                  <a:gd name="T7" fmla="*/ 9 h 19"/>
                  <a:gd name="T8" fmla="*/ 1 w 6"/>
                  <a:gd name="T9" fmla="*/ 8 h 19"/>
                  <a:gd name="T10" fmla="*/ 0 w 6"/>
                  <a:gd name="T11" fmla="*/ 7 h 19"/>
                  <a:gd name="T12" fmla="*/ 0 w 6"/>
                  <a:gd name="T13" fmla="*/ 7 h 19"/>
                  <a:gd name="T14" fmla="*/ 5 w 6"/>
                  <a:gd name="T15" fmla="*/ 7 h 19"/>
                  <a:gd name="T16" fmla="*/ 5 w 6"/>
                  <a:gd name="T17" fmla="*/ 17 h 19"/>
                  <a:gd name="T18" fmla="*/ 5 w 6"/>
                  <a:gd name="T19" fmla="*/ 18 h 19"/>
                  <a:gd name="T20" fmla="*/ 6 w 6"/>
                  <a:gd name="T21" fmla="*/ 18 h 19"/>
                  <a:gd name="T22" fmla="*/ 6 w 6"/>
                  <a:gd name="T23" fmla="*/ 19 h 19"/>
                  <a:gd name="T24" fmla="*/ 0 w 6"/>
                  <a:gd name="T25" fmla="*/ 19 h 19"/>
                  <a:gd name="T26" fmla="*/ 0 w 6"/>
                  <a:gd name="T27" fmla="*/ 18 h 19"/>
                  <a:gd name="T28" fmla="*/ 1 w 6"/>
                  <a:gd name="T29" fmla="*/ 1 h 19"/>
                  <a:gd name="T30" fmla="*/ 3 w 6"/>
                  <a:gd name="T31" fmla="*/ 0 h 19"/>
                  <a:gd name="T32" fmla="*/ 4 w 6"/>
                  <a:gd name="T33" fmla="*/ 1 h 19"/>
                  <a:gd name="T34" fmla="*/ 5 w 6"/>
                  <a:gd name="T35" fmla="*/ 2 h 19"/>
                  <a:gd name="T36" fmla="*/ 4 w 6"/>
                  <a:gd name="T37" fmla="*/ 4 h 19"/>
                  <a:gd name="T38" fmla="*/ 3 w 6"/>
                  <a:gd name="T39" fmla="*/ 4 h 19"/>
                  <a:gd name="T40" fmla="*/ 1 w 6"/>
                  <a:gd name="T41" fmla="*/ 4 h 19"/>
                  <a:gd name="T42" fmla="*/ 1 w 6"/>
                  <a:gd name="T43" fmla="*/ 2 h 19"/>
                  <a:gd name="T44" fmla="*/ 1 w 6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19">
                    <a:moveTo>
                      <a:pt x="0" y="18"/>
                    </a:moveTo>
                    <a:cubicBezTo>
                      <a:pt x="0" y="18"/>
                      <a:pt x="0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5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1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0" name="Freeform 228"/>
              <p:cNvSpPr>
                <a:spLocks/>
              </p:cNvSpPr>
              <p:nvPr/>
            </p:nvSpPr>
            <p:spPr bwMode="auto">
              <a:xfrm>
                <a:off x="3766344" y="3430538"/>
                <a:ext cx="146050" cy="136525"/>
              </a:xfrm>
              <a:custGeom>
                <a:avLst/>
                <a:gdLst>
                  <a:gd name="T0" fmla="*/ 7 w 13"/>
                  <a:gd name="T1" fmla="*/ 0 h 12"/>
                  <a:gd name="T2" fmla="*/ 7 w 13"/>
                  <a:gd name="T3" fmla="*/ 0 h 12"/>
                  <a:gd name="T4" fmla="*/ 6 w 13"/>
                  <a:gd name="T5" fmla="*/ 0 h 12"/>
                  <a:gd name="T6" fmla="*/ 5 w 13"/>
                  <a:gd name="T7" fmla="*/ 1 h 12"/>
                  <a:gd name="T8" fmla="*/ 5 w 13"/>
                  <a:gd name="T9" fmla="*/ 1 h 12"/>
                  <a:gd name="T10" fmla="*/ 6 w 13"/>
                  <a:gd name="T11" fmla="*/ 2 h 12"/>
                  <a:gd name="T12" fmla="*/ 8 w 13"/>
                  <a:gd name="T13" fmla="*/ 7 h 12"/>
                  <a:gd name="T14" fmla="*/ 8 w 13"/>
                  <a:gd name="T15" fmla="*/ 7 h 12"/>
                  <a:gd name="T16" fmla="*/ 10 w 13"/>
                  <a:gd name="T17" fmla="*/ 2 h 12"/>
                  <a:gd name="T18" fmla="*/ 10 w 13"/>
                  <a:gd name="T19" fmla="*/ 2 h 12"/>
                  <a:gd name="T20" fmla="*/ 10 w 13"/>
                  <a:gd name="T21" fmla="*/ 1 h 12"/>
                  <a:gd name="T22" fmla="*/ 10 w 13"/>
                  <a:gd name="T23" fmla="*/ 0 h 12"/>
                  <a:gd name="T24" fmla="*/ 8 w 13"/>
                  <a:gd name="T25" fmla="*/ 0 h 12"/>
                  <a:gd name="T26" fmla="*/ 8 w 13"/>
                  <a:gd name="T27" fmla="*/ 0 h 12"/>
                  <a:gd name="T28" fmla="*/ 13 w 13"/>
                  <a:gd name="T29" fmla="*/ 0 h 12"/>
                  <a:gd name="T30" fmla="*/ 13 w 13"/>
                  <a:gd name="T31" fmla="*/ 0 h 12"/>
                  <a:gd name="T32" fmla="*/ 12 w 13"/>
                  <a:gd name="T33" fmla="*/ 1 h 12"/>
                  <a:gd name="T34" fmla="*/ 11 w 13"/>
                  <a:gd name="T35" fmla="*/ 2 h 12"/>
                  <a:gd name="T36" fmla="*/ 7 w 13"/>
                  <a:gd name="T37" fmla="*/ 12 h 12"/>
                  <a:gd name="T38" fmla="*/ 6 w 13"/>
                  <a:gd name="T39" fmla="*/ 12 h 12"/>
                  <a:gd name="T40" fmla="*/ 3 w 13"/>
                  <a:gd name="T41" fmla="*/ 4 h 12"/>
                  <a:gd name="T42" fmla="*/ 2 w 13"/>
                  <a:gd name="T43" fmla="*/ 3 h 12"/>
                  <a:gd name="T44" fmla="*/ 1 w 13"/>
                  <a:gd name="T45" fmla="*/ 1 h 12"/>
                  <a:gd name="T46" fmla="*/ 1 w 13"/>
                  <a:gd name="T47" fmla="*/ 0 h 12"/>
                  <a:gd name="T48" fmla="*/ 0 w 13"/>
                  <a:gd name="T49" fmla="*/ 0 h 12"/>
                  <a:gd name="T50" fmla="*/ 0 w 13"/>
                  <a:gd name="T51" fmla="*/ 0 h 12"/>
                  <a:gd name="T52" fmla="*/ 7 w 13"/>
                  <a:gd name="T5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" h="12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1" name="Freeform 229"/>
              <p:cNvSpPr>
                <a:spLocks noEditPoints="1"/>
              </p:cNvSpPr>
              <p:nvPr/>
            </p:nvSpPr>
            <p:spPr bwMode="auto">
              <a:xfrm>
                <a:off x="3912394" y="3351163"/>
                <a:ext cx="79375" cy="215900"/>
              </a:xfrm>
              <a:custGeom>
                <a:avLst/>
                <a:gdLst>
                  <a:gd name="T0" fmla="*/ 0 w 7"/>
                  <a:gd name="T1" fmla="*/ 18 h 19"/>
                  <a:gd name="T2" fmla="*/ 1 w 7"/>
                  <a:gd name="T3" fmla="*/ 18 h 19"/>
                  <a:gd name="T4" fmla="*/ 2 w 7"/>
                  <a:gd name="T5" fmla="*/ 17 h 19"/>
                  <a:gd name="T6" fmla="*/ 2 w 7"/>
                  <a:gd name="T7" fmla="*/ 9 h 19"/>
                  <a:gd name="T8" fmla="*/ 1 w 7"/>
                  <a:gd name="T9" fmla="*/ 8 h 19"/>
                  <a:gd name="T10" fmla="*/ 0 w 7"/>
                  <a:gd name="T11" fmla="*/ 7 h 19"/>
                  <a:gd name="T12" fmla="*/ 0 w 7"/>
                  <a:gd name="T13" fmla="*/ 7 h 19"/>
                  <a:gd name="T14" fmla="*/ 5 w 7"/>
                  <a:gd name="T15" fmla="*/ 7 h 19"/>
                  <a:gd name="T16" fmla="*/ 5 w 7"/>
                  <a:gd name="T17" fmla="*/ 17 h 19"/>
                  <a:gd name="T18" fmla="*/ 6 w 7"/>
                  <a:gd name="T19" fmla="*/ 18 h 19"/>
                  <a:gd name="T20" fmla="*/ 7 w 7"/>
                  <a:gd name="T21" fmla="*/ 18 h 19"/>
                  <a:gd name="T22" fmla="*/ 7 w 7"/>
                  <a:gd name="T23" fmla="*/ 19 h 19"/>
                  <a:gd name="T24" fmla="*/ 0 w 7"/>
                  <a:gd name="T25" fmla="*/ 19 h 19"/>
                  <a:gd name="T26" fmla="*/ 0 w 7"/>
                  <a:gd name="T27" fmla="*/ 18 h 19"/>
                  <a:gd name="T28" fmla="*/ 2 w 7"/>
                  <a:gd name="T29" fmla="*/ 1 h 19"/>
                  <a:gd name="T30" fmla="*/ 4 w 7"/>
                  <a:gd name="T31" fmla="*/ 0 h 19"/>
                  <a:gd name="T32" fmla="*/ 5 w 7"/>
                  <a:gd name="T33" fmla="*/ 1 h 19"/>
                  <a:gd name="T34" fmla="*/ 6 w 7"/>
                  <a:gd name="T35" fmla="*/ 2 h 19"/>
                  <a:gd name="T36" fmla="*/ 5 w 7"/>
                  <a:gd name="T37" fmla="*/ 4 h 19"/>
                  <a:gd name="T38" fmla="*/ 4 w 7"/>
                  <a:gd name="T39" fmla="*/ 4 h 19"/>
                  <a:gd name="T40" fmla="*/ 2 w 7"/>
                  <a:gd name="T41" fmla="*/ 4 h 19"/>
                  <a:gd name="T42" fmla="*/ 1 w 7"/>
                  <a:gd name="T43" fmla="*/ 2 h 19"/>
                  <a:gd name="T44" fmla="*/ 2 w 7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19">
                    <a:moveTo>
                      <a:pt x="0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7"/>
                      <a:pt x="2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6" y="18"/>
                      <a:pt x="6" y="18"/>
                    </a:cubicBezTo>
                    <a:cubicBezTo>
                      <a:pt x="6" y="18"/>
                      <a:pt x="6" y="18"/>
                      <a:pt x="7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2" y="1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2" name="Freeform 230"/>
              <p:cNvSpPr>
                <a:spLocks/>
              </p:cNvSpPr>
              <p:nvPr/>
            </p:nvSpPr>
            <p:spPr bwMode="auto">
              <a:xfrm>
                <a:off x="3991769" y="3373388"/>
                <a:ext cx="101600" cy="193675"/>
              </a:xfrm>
              <a:custGeom>
                <a:avLst/>
                <a:gdLst>
                  <a:gd name="T0" fmla="*/ 0 w 9"/>
                  <a:gd name="T1" fmla="*/ 6 h 17"/>
                  <a:gd name="T2" fmla="*/ 0 w 9"/>
                  <a:gd name="T3" fmla="*/ 5 h 17"/>
                  <a:gd name="T4" fmla="*/ 1 w 9"/>
                  <a:gd name="T5" fmla="*/ 4 h 17"/>
                  <a:gd name="T6" fmla="*/ 3 w 9"/>
                  <a:gd name="T7" fmla="*/ 3 h 17"/>
                  <a:gd name="T8" fmla="*/ 5 w 9"/>
                  <a:gd name="T9" fmla="*/ 0 h 17"/>
                  <a:gd name="T10" fmla="*/ 6 w 9"/>
                  <a:gd name="T11" fmla="*/ 0 h 17"/>
                  <a:gd name="T12" fmla="*/ 6 w 9"/>
                  <a:gd name="T13" fmla="*/ 5 h 17"/>
                  <a:gd name="T14" fmla="*/ 8 w 9"/>
                  <a:gd name="T15" fmla="*/ 5 h 17"/>
                  <a:gd name="T16" fmla="*/ 8 w 9"/>
                  <a:gd name="T17" fmla="*/ 6 h 17"/>
                  <a:gd name="T18" fmla="*/ 6 w 9"/>
                  <a:gd name="T19" fmla="*/ 6 h 17"/>
                  <a:gd name="T20" fmla="*/ 6 w 9"/>
                  <a:gd name="T21" fmla="*/ 14 h 17"/>
                  <a:gd name="T22" fmla="*/ 6 w 9"/>
                  <a:gd name="T23" fmla="*/ 15 h 17"/>
                  <a:gd name="T24" fmla="*/ 7 w 9"/>
                  <a:gd name="T25" fmla="*/ 15 h 17"/>
                  <a:gd name="T26" fmla="*/ 8 w 9"/>
                  <a:gd name="T27" fmla="*/ 15 h 17"/>
                  <a:gd name="T28" fmla="*/ 8 w 9"/>
                  <a:gd name="T29" fmla="*/ 14 h 17"/>
                  <a:gd name="T30" fmla="*/ 9 w 9"/>
                  <a:gd name="T31" fmla="*/ 14 h 17"/>
                  <a:gd name="T32" fmla="*/ 8 w 9"/>
                  <a:gd name="T33" fmla="*/ 16 h 17"/>
                  <a:gd name="T34" fmla="*/ 5 w 9"/>
                  <a:gd name="T35" fmla="*/ 17 h 17"/>
                  <a:gd name="T36" fmla="*/ 3 w 9"/>
                  <a:gd name="T37" fmla="*/ 17 h 17"/>
                  <a:gd name="T38" fmla="*/ 2 w 9"/>
                  <a:gd name="T39" fmla="*/ 15 h 17"/>
                  <a:gd name="T40" fmla="*/ 2 w 9"/>
                  <a:gd name="T41" fmla="*/ 6 h 17"/>
                  <a:gd name="T42" fmla="*/ 0 w 9"/>
                  <a:gd name="T43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7">
                    <a:moveTo>
                      <a:pt x="0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4" y="2"/>
                      <a:pt x="4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5"/>
                      <a:pt x="6" y="15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7" y="15"/>
                      <a:pt x="7" y="15"/>
                      <a:pt x="8" y="15"/>
                    </a:cubicBezTo>
                    <a:cubicBezTo>
                      <a:pt x="8" y="15"/>
                      <a:pt x="8" y="15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8" y="16"/>
                      <a:pt x="8" y="16"/>
                    </a:cubicBezTo>
                    <a:cubicBezTo>
                      <a:pt x="7" y="17"/>
                      <a:pt x="6" y="17"/>
                      <a:pt x="5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2" y="17"/>
                      <a:pt x="2" y="16"/>
                      <a:pt x="2" y="15"/>
                    </a:cubicBezTo>
                    <a:cubicBezTo>
                      <a:pt x="2" y="6"/>
                      <a:pt x="2" y="6"/>
                      <a:pt x="2" y="6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" name="Freeform 231"/>
              <p:cNvSpPr>
                <a:spLocks/>
              </p:cNvSpPr>
              <p:nvPr/>
            </p:nvSpPr>
            <p:spPr bwMode="auto">
              <a:xfrm>
                <a:off x="4093369" y="3430538"/>
                <a:ext cx="146050" cy="204788"/>
              </a:xfrm>
              <a:custGeom>
                <a:avLst/>
                <a:gdLst>
                  <a:gd name="T0" fmla="*/ 0 w 13"/>
                  <a:gd name="T1" fmla="*/ 14 h 18"/>
                  <a:gd name="T2" fmla="*/ 2 w 13"/>
                  <a:gd name="T3" fmla="*/ 14 h 18"/>
                  <a:gd name="T4" fmla="*/ 3 w 13"/>
                  <a:gd name="T5" fmla="*/ 14 h 18"/>
                  <a:gd name="T6" fmla="*/ 3 w 13"/>
                  <a:gd name="T7" fmla="*/ 15 h 18"/>
                  <a:gd name="T8" fmla="*/ 3 w 13"/>
                  <a:gd name="T9" fmla="*/ 16 h 18"/>
                  <a:gd name="T10" fmla="*/ 3 w 13"/>
                  <a:gd name="T11" fmla="*/ 16 h 18"/>
                  <a:gd name="T12" fmla="*/ 4 w 13"/>
                  <a:gd name="T13" fmla="*/ 16 h 18"/>
                  <a:gd name="T14" fmla="*/ 5 w 13"/>
                  <a:gd name="T15" fmla="*/ 15 h 18"/>
                  <a:gd name="T16" fmla="*/ 6 w 13"/>
                  <a:gd name="T17" fmla="*/ 12 h 18"/>
                  <a:gd name="T18" fmla="*/ 3 w 13"/>
                  <a:gd name="T19" fmla="*/ 4 h 18"/>
                  <a:gd name="T20" fmla="*/ 2 w 13"/>
                  <a:gd name="T21" fmla="*/ 3 h 18"/>
                  <a:gd name="T22" fmla="*/ 2 w 13"/>
                  <a:gd name="T23" fmla="*/ 1 h 18"/>
                  <a:gd name="T24" fmla="*/ 1 w 13"/>
                  <a:gd name="T25" fmla="*/ 0 h 18"/>
                  <a:gd name="T26" fmla="*/ 0 w 13"/>
                  <a:gd name="T27" fmla="*/ 0 h 18"/>
                  <a:gd name="T28" fmla="*/ 0 w 13"/>
                  <a:gd name="T29" fmla="*/ 0 h 18"/>
                  <a:gd name="T30" fmla="*/ 7 w 13"/>
                  <a:gd name="T31" fmla="*/ 0 h 18"/>
                  <a:gd name="T32" fmla="*/ 7 w 13"/>
                  <a:gd name="T33" fmla="*/ 0 h 18"/>
                  <a:gd name="T34" fmla="*/ 6 w 13"/>
                  <a:gd name="T35" fmla="*/ 0 h 18"/>
                  <a:gd name="T36" fmla="*/ 6 w 13"/>
                  <a:gd name="T37" fmla="*/ 1 h 18"/>
                  <a:gd name="T38" fmla="*/ 6 w 13"/>
                  <a:gd name="T39" fmla="*/ 1 h 18"/>
                  <a:gd name="T40" fmla="*/ 6 w 13"/>
                  <a:gd name="T41" fmla="*/ 2 h 18"/>
                  <a:gd name="T42" fmla="*/ 8 w 13"/>
                  <a:gd name="T43" fmla="*/ 7 h 18"/>
                  <a:gd name="T44" fmla="*/ 8 w 13"/>
                  <a:gd name="T45" fmla="*/ 7 h 18"/>
                  <a:gd name="T46" fmla="*/ 10 w 13"/>
                  <a:gd name="T47" fmla="*/ 2 h 18"/>
                  <a:gd name="T48" fmla="*/ 10 w 13"/>
                  <a:gd name="T49" fmla="*/ 2 h 18"/>
                  <a:gd name="T50" fmla="*/ 10 w 13"/>
                  <a:gd name="T51" fmla="*/ 1 h 18"/>
                  <a:gd name="T52" fmla="*/ 10 w 13"/>
                  <a:gd name="T53" fmla="*/ 0 h 18"/>
                  <a:gd name="T54" fmla="*/ 9 w 13"/>
                  <a:gd name="T55" fmla="*/ 0 h 18"/>
                  <a:gd name="T56" fmla="*/ 9 w 13"/>
                  <a:gd name="T57" fmla="*/ 0 h 18"/>
                  <a:gd name="T58" fmla="*/ 13 w 13"/>
                  <a:gd name="T59" fmla="*/ 0 h 18"/>
                  <a:gd name="T60" fmla="*/ 13 w 13"/>
                  <a:gd name="T61" fmla="*/ 0 h 18"/>
                  <a:gd name="T62" fmla="*/ 12 w 13"/>
                  <a:gd name="T63" fmla="*/ 0 h 18"/>
                  <a:gd name="T64" fmla="*/ 11 w 13"/>
                  <a:gd name="T65" fmla="*/ 2 h 18"/>
                  <a:gd name="T66" fmla="*/ 7 w 13"/>
                  <a:gd name="T67" fmla="*/ 12 h 18"/>
                  <a:gd name="T68" fmla="*/ 5 w 13"/>
                  <a:gd name="T69" fmla="*/ 17 h 18"/>
                  <a:gd name="T70" fmla="*/ 2 w 13"/>
                  <a:gd name="T71" fmla="*/ 18 h 18"/>
                  <a:gd name="T72" fmla="*/ 0 w 13"/>
                  <a:gd name="T73" fmla="*/ 17 h 18"/>
                  <a:gd name="T74" fmla="*/ 0 w 13"/>
                  <a:gd name="T75" fmla="*/ 16 h 18"/>
                  <a:gd name="T76" fmla="*/ 0 w 13"/>
                  <a:gd name="T77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" h="18">
                    <a:moveTo>
                      <a:pt x="0" y="14"/>
                    </a:moveTo>
                    <a:cubicBezTo>
                      <a:pt x="1" y="14"/>
                      <a:pt x="1" y="14"/>
                      <a:pt x="2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5"/>
                    </a:cubicBezTo>
                    <a:cubicBezTo>
                      <a:pt x="5" y="15"/>
                      <a:pt x="6" y="14"/>
                      <a:pt x="6" y="1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1" y="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5" y="17"/>
                      <a:pt x="4" y="18"/>
                      <a:pt x="2" y="18"/>
                    </a:cubicBezTo>
                    <a:cubicBezTo>
                      <a:pt x="2" y="18"/>
                      <a:pt x="1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4"/>
                      <a:pt x="0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4" name="Freeform 232"/>
              <p:cNvSpPr>
                <a:spLocks/>
              </p:cNvSpPr>
              <p:nvPr/>
            </p:nvSpPr>
            <p:spPr bwMode="auto">
              <a:xfrm>
                <a:off x="4329906" y="3351163"/>
                <a:ext cx="190500" cy="227013"/>
              </a:xfrm>
              <a:custGeom>
                <a:avLst/>
                <a:gdLst>
                  <a:gd name="T0" fmla="*/ 13 w 17"/>
                  <a:gd name="T1" fmla="*/ 1 h 20"/>
                  <a:gd name="T2" fmla="*/ 15 w 17"/>
                  <a:gd name="T3" fmla="*/ 2 h 20"/>
                  <a:gd name="T4" fmla="*/ 15 w 17"/>
                  <a:gd name="T5" fmla="*/ 1 h 20"/>
                  <a:gd name="T6" fmla="*/ 16 w 17"/>
                  <a:gd name="T7" fmla="*/ 0 h 20"/>
                  <a:gd name="T8" fmla="*/ 17 w 17"/>
                  <a:gd name="T9" fmla="*/ 0 h 20"/>
                  <a:gd name="T10" fmla="*/ 17 w 17"/>
                  <a:gd name="T11" fmla="*/ 7 h 20"/>
                  <a:gd name="T12" fmla="*/ 16 w 17"/>
                  <a:gd name="T13" fmla="*/ 7 h 20"/>
                  <a:gd name="T14" fmla="*/ 14 w 17"/>
                  <a:gd name="T15" fmla="*/ 3 h 20"/>
                  <a:gd name="T16" fmla="*/ 9 w 17"/>
                  <a:gd name="T17" fmla="*/ 1 h 20"/>
                  <a:gd name="T18" fmla="*/ 6 w 17"/>
                  <a:gd name="T19" fmla="*/ 4 h 20"/>
                  <a:gd name="T20" fmla="*/ 4 w 17"/>
                  <a:gd name="T21" fmla="*/ 10 h 20"/>
                  <a:gd name="T22" fmla="*/ 5 w 17"/>
                  <a:gd name="T23" fmla="*/ 15 h 20"/>
                  <a:gd name="T24" fmla="*/ 10 w 17"/>
                  <a:gd name="T25" fmla="*/ 18 h 20"/>
                  <a:gd name="T26" fmla="*/ 14 w 17"/>
                  <a:gd name="T27" fmla="*/ 17 h 20"/>
                  <a:gd name="T28" fmla="*/ 16 w 17"/>
                  <a:gd name="T29" fmla="*/ 15 h 20"/>
                  <a:gd name="T30" fmla="*/ 17 w 17"/>
                  <a:gd name="T31" fmla="*/ 16 h 20"/>
                  <a:gd name="T32" fmla="*/ 14 w 17"/>
                  <a:gd name="T33" fmla="*/ 18 h 20"/>
                  <a:gd name="T34" fmla="*/ 9 w 17"/>
                  <a:gd name="T35" fmla="*/ 20 h 20"/>
                  <a:gd name="T36" fmla="*/ 3 w 17"/>
                  <a:gd name="T37" fmla="*/ 17 h 20"/>
                  <a:gd name="T38" fmla="*/ 0 w 17"/>
                  <a:gd name="T39" fmla="*/ 10 h 20"/>
                  <a:gd name="T40" fmla="*/ 2 w 17"/>
                  <a:gd name="T41" fmla="*/ 3 h 20"/>
                  <a:gd name="T42" fmla="*/ 9 w 17"/>
                  <a:gd name="T43" fmla="*/ 0 h 20"/>
                  <a:gd name="T44" fmla="*/ 13 w 17"/>
                  <a:gd name="T45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20">
                    <a:moveTo>
                      <a:pt x="13" y="1"/>
                    </a:moveTo>
                    <a:cubicBezTo>
                      <a:pt x="14" y="1"/>
                      <a:pt x="14" y="2"/>
                      <a:pt x="15" y="2"/>
                    </a:cubicBezTo>
                    <a:cubicBezTo>
                      <a:pt x="15" y="2"/>
                      <a:pt x="15" y="1"/>
                      <a:pt x="15" y="1"/>
                    </a:cubicBezTo>
                    <a:cubicBezTo>
                      <a:pt x="16" y="1"/>
                      <a:pt x="16" y="1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3" y="2"/>
                      <a:pt x="11" y="1"/>
                      <a:pt x="9" y="1"/>
                    </a:cubicBezTo>
                    <a:cubicBezTo>
                      <a:pt x="8" y="1"/>
                      <a:pt x="6" y="2"/>
                      <a:pt x="6" y="4"/>
                    </a:cubicBezTo>
                    <a:cubicBezTo>
                      <a:pt x="5" y="5"/>
                      <a:pt x="4" y="7"/>
                      <a:pt x="4" y="10"/>
                    </a:cubicBezTo>
                    <a:cubicBezTo>
                      <a:pt x="4" y="12"/>
                      <a:pt x="5" y="13"/>
                      <a:pt x="5" y="15"/>
                    </a:cubicBezTo>
                    <a:cubicBezTo>
                      <a:pt x="6" y="17"/>
                      <a:pt x="8" y="18"/>
                      <a:pt x="10" y="18"/>
                    </a:cubicBezTo>
                    <a:cubicBezTo>
                      <a:pt x="11" y="18"/>
                      <a:pt x="13" y="18"/>
                      <a:pt x="14" y="17"/>
                    </a:cubicBezTo>
                    <a:cubicBezTo>
                      <a:pt x="14" y="17"/>
                      <a:pt x="15" y="16"/>
                      <a:pt x="16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7"/>
                      <a:pt x="15" y="18"/>
                      <a:pt x="14" y="18"/>
                    </a:cubicBezTo>
                    <a:cubicBezTo>
                      <a:pt x="13" y="19"/>
                      <a:pt x="11" y="20"/>
                      <a:pt x="9" y="20"/>
                    </a:cubicBezTo>
                    <a:cubicBezTo>
                      <a:pt x="7" y="20"/>
                      <a:pt x="4" y="19"/>
                      <a:pt x="3" y="17"/>
                    </a:cubicBezTo>
                    <a:cubicBezTo>
                      <a:pt x="1" y="15"/>
                      <a:pt x="0" y="13"/>
                      <a:pt x="0" y="10"/>
                    </a:cubicBezTo>
                    <a:cubicBezTo>
                      <a:pt x="0" y="7"/>
                      <a:pt x="1" y="5"/>
                      <a:pt x="2" y="3"/>
                    </a:cubicBezTo>
                    <a:cubicBezTo>
                      <a:pt x="4" y="1"/>
                      <a:pt x="7" y="0"/>
                      <a:pt x="9" y="0"/>
                    </a:cubicBezTo>
                    <a:cubicBezTo>
                      <a:pt x="10" y="0"/>
                      <a:pt x="11" y="0"/>
                      <a:pt x="1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5" name="Freeform 233"/>
              <p:cNvSpPr>
                <a:spLocks noEditPoints="1"/>
              </p:cNvSpPr>
              <p:nvPr/>
            </p:nvSpPr>
            <p:spPr bwMode="auto">
              <a:xfrm>
                <a:off x="4544219" y="3419426"/>
                <a:ext cx="134938" cy="147638"/>
              </a:xfrm>
              <a:custGeom>
                <a:avLst/>
                <a:gdLst>
                  <a:gd name="T0" fmla="*/ 1 w 12"/>
                  <a:gd name="T1" fmla="*/ 2 h 13"/>
                  <a:gd name="T2" fmla="*/ 6 w 12"/>
                  <a:gd name="T3" fmla="*/ 0 h 13"/>
                  <a:gd name="T4" fmla="*/ 10 w 12"/>
                  <a:gd name="T5" fmla="*/ 2 h 13"/>
                  <a:gd name="T6" fmla="*/ 12 w 12"/>
                  <a:gd name="T7" fmla="*/ 7 h 13"/>
                  <a:gd name="T8" fmla="*/ 10 w 12"/>
                  <a:gd name="T9" fmla="*/ 11 h 13"/>
                  <a:gd name="T10" fmla="*/ 6 w 12"/>
                  <a:gd name="T11" fmla="*/ 13 h 13"/>
                  <a:gd name="T12" fmla="*/ 1 w 12"/>
                  <a:gd name="T13" fmla="*/ 12 h 13"/>
                  <a:gd name="T14" fmla="*/ 0 w 12"/>
                  <a:gd name="T15" fmla="*/ 7 h 13"/>
                  <a:gd name="T16" fmla="*/ 1 w 12"/>
                  <a:gd name="T17" fmla="*/ 2 h 13"/>
                  <a:gd name="T18" fmla="*/ 4 w 12"/>
                  <a:gd name="T19" fmla="*/ 11 h 13"/>
                  <a:gd name="T20" fmla="*/ 6 w 12"/>
                  <a:gd name="T21" fmla="*/ 13 h 13"/>
                  <a:gd name="T22" fmla="*/ 7 w 12"/>
                  <a:gd name="T23" fmla="*/ 11 h 13"/>
                  <a:gd name="T24" fmla="*/ 8 w 12"/>
                  <a:gd name="T25" fmla="*/ 7 h 13"/>
                  <a:gd name="T26" fmla="*/ 7 w 12"/>
                  <a:gd name="T27" fmla="*/ 2 h 13"/>
                  <a:gd name="T28" fmla="*/ 6 w 12"/>
                  <a:gd name="T29" fmla="*/ 1 h 13"/>
                  <a:gd name="T30" fmla="*/ 4 w 12"/>
                  <a:gd name="T31" fmla="*/ 3 h 13"/>
                  <a:gd name="T32" fmla="*/ 4 w 12"/>
                  <a:gd name="T33" fmla="*/ 7 h 13"/>
                  <a:gd name="T34" fmla="*/ 4 w 12"/>
                  <a:gd name="T3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1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2"/>
                    </a:cubicBezTo>
                    <a:cubicBezTo>
                      <a:pt x="11" y="3"/>
                      <a:pt x="12" y="5"/>
                      <a:pt x="12" y="7"/>
                    </a:cubicBezTo>
                    <a:cubicBezTo>
                      <a:pt x="12" y="9"/>
                      <a:pt x="11" y="10"/>
                      <a:pt x="10" y="11"/>
                    </a:cubicBezTo>
                    <a:cubicBezTo>
                      <a:pt x="9" y="13"/>
                      <a:pt x="8" y="13"/>
                      <a:pt x="6" y="13"/>
                    </a:cubicBezTo>
                    <a:cubicBezTo>
                      <a:pt x="4" y="13"/>
                      <a:pt x="2" y="13"/>
                      <a:pt x="1" y="12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  <a:moveTo>
                      <a:pt x="4" y="11"/>
                    </a:moveTo>
                    <a:cubicBezTo>
                      <a:pt x="4" y="12"/>
                      <a:pt x="5" y="13"/>
                      <a:pt x="6" y="13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8" y="10"/>
                      <a:pt x="8" y="9"/>
                      <a:pt x="8" y="7"/>
                    </a:cubicBezTo>
                    <a:cubicBezTo>
                      <a:pt x="8" y="5"/>
                      <a:pt x="8" y="3"/>
                      <a:pt x="7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4" y="4"/>
                      <a:pt x="4" y="5"/>
                      <a:pt x="4" y="7"/>
                    </a:cubicBezTo>
                    <a:cubicBezTo>
                      <a:pt x="4" y="9"/>
                      <a:pt x="4" y="10"/>
                      <a:pt x="4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6" name="Freeform 234"/>
              <p:cNvSpPr>
                <a:spLocks/>
              </p:cNvSpPr>
              <p:nvPr/>
            </p:nvSpPr>
            <p:spPr bwMode="auto">
              <a:xfrm>
                <a:off x="4690269" y="3419426"/>
                <a:ext cx="236538" cy="147638"/>
              </a:xfrm>
              <a:custGeom>
                <a:avLst/>
                <a:gdLst>
                  <a:gd name="T0" fmla="*/ 0 w 21"/>
                  <a:gd name="T1" fmla="*/ 12 h 13"/>
                  <a:gd name="T2" fmla="*/ 1 w 21"/>
                  <a:gd name="T3" fmla="*/ 12 h 13"/>
                  <a:gd name="T4" fmla="*/ 1 w 21"/>
                  <a:gd name="T5" fmla="*/ 11 h 13"/>
                  <a:gd name="T6" fmla="*/ 1 w 21"/>
                  <a:gd name="T7" fmla="*/ 3 h 13"/>
                  <a:gd name="T8" fmla="*/ 1 w 21"/>
                  <a:gd name="T9" fmla="*/ 2 h 13"/>
                  <a:gd name="T10" fmla="*/ 0 w 21"/>
                  <a:gd name="T11" fmla="*/ 1 h 13"/>
                  <a:gd name="T12" fmla="*/ 0 w 21"/>
                  <a:gd name="T13" fmla="*/ 1 h 13"/>
                  <a:gd name="T14" fmla="*/ 5 w 21"/>
                  <a:gd name="T15" fmla="*/ 1 h 13"/>
                  <a:gd name="T16" fmla="*/ 5 w 21"/>
                  <a:gd name="T17" fmla="*/ 2 h 13"/>
                  <a:gd name="T18" fmla="*/ 6 w 21"/>
                  <a:gd name="T19" fmla="*/ 1 h 13"/>
                  <a:gd name="T20" fmla="*/ 9 w 21"/>
                  <a:gd name="T21" fmla="*/ 0 h 13"/>
                  <a:gd name="T22" fmla="*/ 11 w 21"/>
                  <a:gd name="T23" fmla="*/ 1 h 13"/>
                  <a:gd name="T24" fmla="*/ 12 w 21"/>
                  <a:gd name="T25" fmla="*/ 2 h 13"/>
                  <a:gd name="T26" fmla="*/ 13 w 21"/>
                  <a:gd name="T27" fmla="*/ 2 h 13"/>
                  <a:gd name="T28" fmla="*/ 14 w 21"/>
                  <a:gd name="T29" fmla="*/ 1 h 13"/>
                  <a:gd name="T30" fmla="*/ 16 w 21"/>
                  <a:gd name="T31" fmla="*/ 0 h 13"/>
                  <a:gd name="T32" fmla="*/ 19 w 21"/>
                  <a:gd name="T33" fmla="*/ 1 h 13"/>
                  <a:gd name="T34" fmla="*/ 20 w 21"/>
                  <a:gd name="T35" fmla="*/ 4 h 13"/>
                  <a:gd name="T36" fmla="*/ 20 w 21"/>
                  <a:gd name="T37" fmla="*/ 11 h 13"/>
                  <a:gd name="T38" fmla="*/ 20 w 21"/>
                  <a:gd name="T39" fmla="*/ 12 h 13"/>
                  <a:gd name="T40" fmla="*/ 21 w 21"/>
                  <a:gd name="T41" fmla="*/ 12 h 13"/>
                  <a:gd name="T42" fmla="*/ 21 w 21"/>
                  <a:gd name="T43" fmla="*/ 13 h 13"/>
                  <a:gd name="T44" fmla="*/ 15 w 21"/>
                  <a:gd name="T45" fmla="*/ 13 h 13"/>
                  <a:gd name="T46" fmla="*/ 15 w 21"/>
                  <a:gd name="T47" fmla="*/ 12 h 13"/>
                  <a:gd name="T48" fmla="*/ 16 w 21"/>
                  <a:gd name="T49" fmla="*/ 12 h 13"/>
                  <a:gd name="T50" fmla="*/ 16 w 21"/>
                  <a:gd name="T51" fmla="*/ 11 h 13"/>
                  <a:gd name="T52" fmla="*/ 16 w 21"/>
                  <a:gd name="T53" fmla="*/ 4 h 13"/>
                  <a:gd name="T54" fmla="*/ 16 w 21"/>
                  <a:gd name="T55" fmla="*/ 3 h 13"/>
                  <a:gd name="T56" fmla="*/ 15 w 21"/>
                  <a:gd name="T57" fmla="*/ 2 h 13"/>
                  <a:gd name="T58" fmla="*/ 13 w 21"/>
                  <a:gd name="T59" fmla="*/ 3 h 13"/>
                  <a:gd name="T60" fmla="*/ 13 w 21"/>
                  <a:gd name="T61" fmla="*/ 4 h 13"/>
                  <a:gd name="T62" fmla="*/ 13 w 21"/>
                  <a:gd name="T63" fmla="*/ 11 h 13"/>
                  <a:gd name="T64" fmla="*/ 13 w 21"/>
                  <a:gd name="T65" fmla="*/ 12 h 13"/>
                  <a:gd name="T66" fmla="*/ 14 w 21"/>
                  <a:gd name="T67" fmla="*/ 12 h 13"/>
                  <a:gd name="T68" fmla="*/ 14 w 21"/>
                  <a:gd name="T69" fmla="*/ 13 h 13"/>
                  <a:gd name="T70" fmla="*/ 7 w 21"/>
                  <a:gd name="T71" fmla="*/ 13 h 13"/>
                  <a:gd name="T72" fmla="*/ 7 w 21"/>
                  <a:gd name="T73" fmla="*/ 12 h 13"/>
                  <a:gd name="T74" fmla="*/ 8 w 21"/>
                  <a:gd name="T75" fmla="*/ 12 h 13"/>
                  <a:gd name="T76" fmla="*/ 9 w 21"/>
                  <a:gd name="T77" fmla="*/ 11 h 13"/>
                  <a:gd name="T78" fmla="*/ 9 w 21"/>
                  <a:gd name="T79" fmla="*/ 4 h 13"/>
                  <a:gd name="T80" fmla="*/ 8 w 21"/>
                  <a:gd name="T81" fmla="*/ 3 h 13"/>
                  <a:gd name="T82" fmla="*/ 7 w 21"/>
                  <a:gd name="T83" fmla="*/ 2 h 13"/>
                  <a:gd name="T84" fmla="*/ 6 w 21"/>
                  <a:gd name="T85" fmla="*/ 3 h 13"/>
                  <a:gd name="T86" fmla="*/ 5 w 21"/>
                  <a:gd name="T87" fmla="*/ 4 h 13"/>
                  <a:gd name="T88" fmla="*/ 5 w 21"/>
                  <a:gd name="T89" fmla="*/ 11 h 13"/>
                  <a:gd name="T90" fmla="*/ 5 w 21"/>
                  <a:gd name="T91" fmla="*/ 12 h 13"/>
                  <a:gd name="T92" fmla="*/ 6 w 21"/>
                  <a:gd name="T93" fmla="*/ 12 h 13"/>
                  <a:gd name="T94" fmla="*/ 6 w 21"/>
                  <a:gd name="T95" fmla="*/ 13 h 13"/>
                  <a:gd name="T96" fmla="*/ 0 w 21"/>
                  <a:gd name="T97" fmla="*/ 13 h 13"/>
                  <a:gd name="T98" fmla="*/ 0 w 21"/>
                  <a:gd name="T9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" h="13">
                    <a:moveTo>
                      <a:pt x="0" y="12"/>
                    </a:move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" y="11"/>
                      <a:pt x="1" y="1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4" y="1"/>
                      <a:pt x="14" y="1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9" y="1"/>
                    </a:cubicBezTo>
                    <a:cubicBezTo>
                      <a:pt x="20" y="2"/>
                      <a:pt x="20" y="3"/>
                      <a:pt x="20" y="4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2"/>
                      <a:pt x="16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3"/>
                      <a:pt x="16" y="3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4" y="2"/>
                      <a:pt x="14" y="2"/>
                      <a:pt x="13" y="3"/>
                    </a:cubicBezTo>
                    <a:cubicBezTo>
                      <a:pt x="13" y="3"/>
                      <a:pt x="13" y="3"/>
                      <a:pt x="13" y="4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7" name="Freeform 235"/>
              <p:cNvSpPr>
                <a:spLocks/>
              </p:cNvSpPr>
              <p:nvPr/>
            </p:nvSpPr>
            <p:spPr bwMode="auto">
              <a:xfrm>
                <a:off x="4937919" y="3419426"/>
                <a:ext cx="247650" cy="147638"/>
              </a:xfrm>
              <a:custGeom>
                <a:avLst/>
                <a:gdLst>
                  <a:gd name="T0" fmla="*/ 0 w 22"/>
                  <a:gd name="T1" fmla="*/ 12 h 13"/>
                  <a:gd name="T2" fmla="*/ 1 w 22"/>
                  <a:gd name="T3" fmla="*/ 12 h 13"/>
                  <a:gd name="T4" fmla="*/ 2 w 22"/>
                  <a:gd name="T5" fmla="*/ 11 h 13"/>
                  <a:gd name="T6" fmla="*/ 2 w 22"/>
                  <a:gd name="T7" fmla="*/ 3 h 13"/>
                  <a:gd name="T8" fmla="*/ 1 w 22"/>
                  <a:gd name="T9" fmla="*/ 2 h 13"/>
                  <a:gd name="T10" fmla="*/ 0 w 22"/>
                  <a:gd name="T11" fmla="*/ 1 h 13"/>
                  <a:gd name="T12" fmla="*/ 0 w 22"/>
                  <a:gd name="T13" fmla="*/ 1 h 13"/>
                  <a:gd name="T14" fmla="*/ 5 w 22"/>
                  <a:gd name="T15" fmla="*/ 1 h 13"/>
                  <a:gd name="T16" fmla="*/ 5 w 22"/>
                  <a:gd name="T17" fmla="*/ 2 h 13"/>
                  <a:gd name="T18" fmla="*/ 7 w 22"/>
                  <a:gd name="T19" fmla="*/ 1 h 13"/>
                  <a:gd name="T20" fmla="*/ 9 w 22"/>
                  <a:gd name="T21" fmla="*/ 0 h 13"/>
                  <a:gd name="T22" fmla="*/ 12 w 22"/>
                  <a:gd name="T23" fmla="*/ 1 h 13"/>
                  <a:gd name="T24" fmla="*/ 13 w 22"/>
                  <a:gd name="T25" fmla="*/ 2 h 13"/>
                  <a:gd name="T26" fmla="*/ 13 w 22"/>
                  <a:gd name="T27" fmla="*/ 2 h 13"/>
                  <a:gd name="T28" fmla="*/ 15 w 22"/>
                  <a:gd name="T29" fmla="*/ 1 h 13"/>
                  <a:gd name="T30" fmla="*/ 17 w 22"/>
                  <a:gd name="T31" fmla="*/ 0 h 13"/>
                  <a:gd name="T32" fmla="*/ 20 w 22"/>
                  <a:gd name="T33" fmla="*/ 1 h 13"/>
                  <a:gd name="T34" fmla="*/ 21 w 22"/>
                  <a:gd name="T35" fmla="*/ 4 h 13"/>
                  <a:gd name="T36" fmla="*/ 21 w 22"/>
                  <a:gd name="T37" fmla="*/ 11 h 13"/>
                  <a:gd name="T38" fmla="*/ 21 w 22"/>
                  <a:gd name="T39" fmla="*/ 12 h 13"/>
                  <a:gd name="T40" fmla="*/ 22 w 22"/>
                  <a:gd name="T41" fmla="*/ 12 h 13"/>
                  <a:gd name="T42" fmla="*/ 22 w 22"/>
                  <a:gd name="T43" fmla="*/ 13 h 13"/>
                  <a:gd name="T44" fmla="*/ 16 w 22"/>
                  <a:gd name="T45" fmla="*/ 13 h 13"/>
                  <a:gd name="T46" fmla="*/ 16 w 22"/>
                  <a:gd name="T47" fmla="*/ 12 h 13"/>
                  <a:gd name="T48" fmla="*/ 17 w 22"/>
                  <a:gd name="T49" fmla="*/ 12 h 13"/>
                  <a:gd name="T50" fmla="*/ 17 w 22"/>
                  <a:gd name="T51" fmla="*/ 11 h 13"/>
                  <a:gd name="T52" fmla="*/ 17 w 22"/>
                  <a:gd name="T53" fmla="*/ 4 h 13"/>
                  <a:gd name="T54" fmla="*/ 17 w 22"/>
                  <a:gd name="T55" fmla="*/ 3 h 13"/>
                  <a:gd name="T56" fmla="*/ 15 w 22"/>
                  <a:gd name="T57" fmla="*/ 2 h 13"/>
                  <a:gd name="T58" fmla="*/ 14 w 22"/>
                  <a:gd name="T59" fmla="*/ 3 h 13"/>
                  <a:gd name="T60" fmla="*/ 13 w 22"/>
                  <a:gd name="T61" fmla="*/ 4 h 13"/>
                  <a:gd name="T62" fmla="*/ 13 w 22"/>
                  <a:gd name="T63" fmla="*/ 11 h 13"/>
                  <a:gd name="T64" fmla="*/ 13 w 22"/>
                  <a:gd name="T65" fmla="*/ 12 h 13"/>
                  <a:gd name="T66" fmla="*/ 14 w 22"/>
                  <a:gd name="T67" fmla="*/ 12 h 13"/>
                  <a:gd name="T68" fmla="*/ 14 w 22"/>
                  <a:gd name="T69" fmla="*/ 13 h 13"/>
                  <a:gd name="T70" fmla="*/ 8 w 22"/>
                  <a:gd name="T71" fmla="*/ 13 h 13"/>
                  <a:gd name="T72" fmla="*/ 8 w 22"/>
                  <a:gd name="T73" fmla="*/ 12 h 13"/>
                  <a:gd name="T74" fmla="*/ 9 w 22"/>
                  <a:gd name="T75" fmla="*/ 12 h 13"/>
                  <a:gd name="T76" fmla="*/ 9 w 22"/>
                  <a:gd name="T77" fmla="*/ 11 h 13"/>
                  <a:gd name="T78" fmla="*/ 9 w 22"/>
                  <a:gd name="T79" fmla="*/ 4 h 13"/>
                  <a:gd name="T80" fmla="*/ 9 w 22"/>
                  <a:gd name="T81" fmla="*/ 3 h 13"/>
                  <a:gd name="T82" fmla="*/ 8 w 22"/>
                  <a:gd name="T83" fmla="*/ 2 h 13"/>
                  <a:gd name="T84" fmla="*/ 6 w 22"/>
                  <a:gd name="T85" fmla="*/ 3 h 13"/>
                  <a:gd name="T86" fmla="*/ 6 w 22"/>
                  <a:gd name="T87" fmla="*/ 4 h 13"/>
                  <a:gd name="T88" fmla="*/ 6 w 22"/>
                  <a:gd name="T89" fmla="*/ 11 h 13"/>
                  <a:gd name="T90" fmla="*/ 6 w 22"/>
                  <a:gd name="T91" fmla="*/ 12 h 13"/>
                  <a:gd name="T92" fmla="*/ 7 w 22"/>
                  <a:gd name="T93" fmla="*/ 12 h 13"/>
                  <a:gd name="T94" fmla="*/ 7 w 22"/>
                  <a:gd name="T95" fmla="*/ 13 h 13"/>
                  <a:gd name="T96" fmla="*/ 0 w 22"/>
                  <a:gd name="T97" fmla="*/ 13 h 13"/>
                  <a:gd name="T98" fmla="*/ 0 w 22"/>
                  <a:gd name="T9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" h="13">
                    <a:moveTo>
                      <a:pt x="0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11" y="0"/>
                      <a:pt x="11" y="0"/>
                      <a:pt x="12" y="1"/>
                    </a:cubicBezTo>
                    <a:cubicBezTo>
                      <a:pt x="12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14" y="1"/>
                      <a:pt x="15" y="1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8" y="0"/>
                      <a:pt x="19" y="0"/>
                      <a:pt x="20" y="1"/>
                    </a:cubicBezTo>
                    <a:cubicBezTo>
                      <a:pt x="20" y="2"/>
                      <a:pt x="21" y="3"/>
                      <a:pt x="21" y="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2" y="12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15" y="2"/>
                      <a:pt x="14" y="2"/>
                      <a:pt x="14" y="3"/>
                    </a:cubicBezTo>
                    <a:cubicBezTo>
                      <a:pt x="13" y="3"/>
                      <a:pt x="13" y="3"/>
                      <a:pt x="13" y="4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8" name="Freeform 236"/>
              <p:cNvSpPr>
                <a:spLocks noEditPoints="1"/>
              </p:cNvSpPr>
              <p:nvPr/>
            </p:nvSpPr>
            <p:spPr bwMode="auto">
              <a:xfrm>
                <a:off x="5196681" y="3351163"/>
                <a:ext cx="68263" cy="215900"/>
              </a:xfrm>
              <a:custGeom>
                <a:avLst/>
                <a:gdLst>
                  <a:gd name="T0" fmla="*/ 0 w 6"/>
                  <a:gd name="T1" fmla="*/ 18 h 19"/>
                  <a:gd name="T2" fmla="*/ 1 w 6"/>
                  <a:gd name="T3" fmla="*/ 18 h 19"/>
                  <a:gd name="T4" fmla="*/ 1 w 6"/>
                  <a:gd name="T5" fmla="*/ 17 h 19"/>
                  <a:gd name="T6" fmla="*/ 1 w 6"/>
                  <a:gd name="T7" fmla="*/ 9 h 19"/>
                  <a:gd name="T8" fmla="*/ 1 w 6"/>
                  <a:gd name="T9" fmla="*/ 8 h 19"/>
                  <a:gd name="T10" fmla="*/ 0 w 6"/>
                  <a:gd name="T11" fmla="*/ 7 h 19"/>
                  <a:gd name="T12" fmla="*/ 0 w 6"/>
                  <a:gd name="T13" fmla="*/ 7 h 19"/>
                  <a:gd name="T14" fmla="*/ 5 w 6"/>
                  <a:gd name="T15" fmla="*/ 7 h 19"/>
                  <a:gd name="T16" fmla="*/ 5 w 6"/>
                  <a:gd name="T17" fmla="*/ 17 h 19"/>
                  <a:gd name="T18" fmla="*/ 5 w 6"/>
                  <a:gd name="T19" fmla="*/ 18 h 19"/>
                  <a:gd name="T20" fmla="*/ 6 w 6"/>
                  <a:gd name="T21" fmla="*/ 18 h 19"/>
                  <a:gd name="T22" fmla="*/ 6 w 6"/>
                  <a:gd name="T23" fmla="*/ 19 h 19"/>
                  <a:gd name="T24" fmla="*/ 0 w 6"/>
                  <a:gd name="T25" fmla="*/ 19 h 19"/>
                  <a:gd name="T26" fmla="*/ 0 w 6"/>
                  <a:gd name="T27" fmla="*/ 18 h 19"/>
                  <a:gd name="T28" fmla="*/ 2 w 6"/>
                  <a:gd name="T29" fmla="*/ 1 h 19"/>
                  <a:gd name="T30" fmla="*/ 3 w 6"/>
                  <a:gd name="T31" fmla="*/ 0 h 19"/>
                  <a:gd name="T32" fmla="*/ 5 w 6"/>
                  <a:gd name="T33" fmla="*/ 1 h 19"/>
                  <a:gd name="T34" fmla="*/ 5 w 6"/>
                  <a:gd name="T35" fmla="*/ 2 h 19"/>
                  <a:gd name="T36" fmla="*/ 5 w 6"/>
                  <a:gd name="T37" fmla="*/ 4 h 19"/>
                  <a:gd name="T38" fmla="*/ 3 w 6"/>
                  <a:gd name="T39" fmla="*/ 4 h 19"/>
                  <a:gd name="T40" fmla="*/ 2 w 6"/>
                  <a:gd name="T41" fmla="*/ 4 h 19"/>
                  <a:gd name="T42" fmla="*/ 1 w 6"/>
                  <a:gd name="T43" fmla="*/ 2 h 19"/>
                  <a:gd name="T44" fmla="*/ 2 w 6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19">
                    <a:moveTo>
                      <a:pt x="0" y="18"/>
                    </a:move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2" y="1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9" name="Freeform 237"/>
              <p:cNvSpPr>
                <a:spLocks/>
              </p:cNvSpPr>
              <p:nvPr/>
            </p:nvSpPr>
            <p:spPr bwMode="auto">
              <a:xfrm>
                <a:off x="5276056" y="3419426"/>
                <a:ext cx="112713" cy="147638"/>
              </a:xfrm>
              <a:custGeom>
                <a:avLst/>
                <a:gdLst>
                  <a:gd name="T0" fmla="*/ 0 w 10"/>
                  <a:gd name="T1" fmla="*/ 9 h 13"/>
                  <a:gd name="T2" fmla="*/ 1 w 10"/>
                  <a:gd name="T3" fmla="*/ 9 h 13"/>
                  <a:gd name="T4" fmla="*/ 3 w 10"/>
                  <a:gd name="T5" fmla="*/ 12 h 13"/>
                  <a:gd name="T6" fmla="*/ 5 w 10"/>
                  <a:gd name="T7" fmla="*/ 12 h 13"/>
                  <a:gd name="T8" fmla="*/ 7 w 10"/>
                  <a:gd name="T9" fmla="*/ 12 h 13"/>
                  <a:gd name="T10" fmla="*/ 7 w 10"/>
                  <a:gd name="T11" fmla="*/ 11 h 13"/>
                  <a:gd name="T12" fmla="*/ 6 w 10"/>
                  <a:gd name="T13" fmla="*/ 10 h 13"/>
                  <a:gd name="T14" fmla="*/ 6 w 10"/>
                  <a:gd name="T15" fmla="*/ 9 h 13"/>
                  <a:gd name="T16" fmla="*/ 4 w 10"/>
                  <a:gd name="T17" fmla="*/ 8 h 13"/>
                  <a:gd name="T18" fmla="*/ 1 w 10"/>
                  <a:gd name="T19" fmla="*/ 6 h 13"/>
                  <a:gd name="T20" fmla="*/ 1 w 10"/>
                  <a:gd name="T21" fmla="*/ 4 h 13"/>
                  <a:gd name="T22" fmla="*/ 2 w 10"/>
                  <a:gd name="T23" fmla="*/ 1 h 13"/>
                  <a:gd name="T24" fmla="*/ 5 w 10"/>
                  <a:gd name="T25" fmla="*/ 0 h 13"/>
                  <a:gd name="T26" fmla="*/ 7 w 10"/>
                  <a:gd name="T27" fmla="*/ 0 h 13"/>
                  <a:gd name="T28" fmla="*/ 8 w 10"/>
                  <a:gd name="T29" fmla="*/ 1 h 13"/>
                  <a:gd name="T30" fmla="*/ 8 w 10"/>
                  <a:gd name="T31" fmla="*/ 1 h 13"/>
                  <a:gd name="T32" fmla="*/ 9 w 10"/>
                  <a:gd name="T33" fmla="*/ 0 h 13"/>
                  <a:gd name="T34" fmla="*/ 9 w 10"/>
                  <a:gd name="T35" fmla="*/ 0 h 13"/>
                  <a:gd name="T36" fmla="*/ 9 w 10"/>
                  <a:gd name="T37" fmla="*/ 4 h 13"/>
                  <a:gd name="T38" fmla="*/ 9 w 10"/>
                  <a:gd name="T39" fmla="*/ 4 h 13"/>
                  <a:gd name="T40" fmla="*/ 7 w 10"/>
                  <a:gd name="T41" fmla="*/ 2 h 13"/>
                  <a:gd name="T42" fmla="*/ 5 w 10"/>
                  <a:gd name="T43" fmla="*/ 1 h 13"/>
                  <a:gd name="T44" fmla="*/ 4 w 10"/>
                  <a:gd name="T45" fmla="*/ 2 h 13"/>
                  <a:gd name="T46" fmla="*/ 3 w 10"/>
                  <a:gd name="T47" fmla="*/ 3 h 13"/>
                  <a:gd name="T48" fmla="*/ 4 w 10"/>
                  <a:gd name="T49" fmla="*/ 4 h 13"/>
                  <a:gd name="T50" fmla="*/ 5 w 10"/>
                  <a:gd name="T51" fmla="*/ 5 h 13"/>
                  <a:gd name="T52" fmla="*/ 7 w 10"/>
                  <a:gd name="T53" fmla="*/ 5 h 13"/>
                  <a:gd name="T54" fmla="*/ 9 w 10"/>
                  <a:gd name="T55" fmla="*/ 7 h 13"/>
                  <a:gd name="T56" fmla="*/ 10 w 10"/>
                  <a:gd name="T57" fmla="*/ 9 h 13"/>
                  <a:gd name="T58" fmla="*/ 9 w 10"/>
                  <a:gd name="T59" fmla="*/ 12 h 13"/>
                  <a:gd name="T60" fmla="*/ 5 w 10"/>
                  <a:gd name="T61" fmla="*/ 13 h 13"/>
                  <a:gd name="T62" fmla="*/ 4 w 10"/>
                  <a:gd name="T63" fmla="*/ 13 h 13"/>
                  <a:gd name="T64" fmla="*/ 3 w 10"/>
                  <a:gd name="T65" fmla="*/ 13 h 13"/>
                  <a:gd name="T66" fmla="*/ 2 w 10"/>
                  <a:gd name="T67" fmla="*/ 13 h 13"/>
                  <a:gd name="T68" fmla="*/ 2 w 10"/>
                  <a:gd name="T69" fmla="*/ 13 h 13"/>
                  <a:gd name="T70" fmla="*/ 2 w 10"/>
                  <a:gd name="T71" fmla="*/ 13 h 13"/>
                  <a:gd name="T72" fmla="*/ 2 w 10"/>
                  <a:gd name="T73" fmla="*/ 13 h 13"/>
                  <a:gd name="T74" fmla="*/ 1 w 10"/>
                  <a:gd name="T75" fmla="*/ 13 h 13"/>
                  <a:gd name="T76" fmla="*/ 0 w 10"/>
                  <a:gd name="T77" fmla="*/ 13 h 13"/>
                  <a:gd name="T78" fmla="*/ 0 w 10"/>
                  <a:gd name="T7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" h="13">
                    <a:moveTo>
                      <a:pt x="0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2" y="10"/>
                      <a:pt x="2" y="11"/>
                      <a:pt x="3" y="12"/>
                    </a:cubicBezTo>
                    <a:cubicBezTo>
                      <a:pt x="3" y="12"/>
                      <a:pt x="4" y="12"/>
                      <a:pt x="5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0"/>
                      <a:pt x="7" y="10"/>
                      <a:pt x="6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7"/>
                      <a:pt x="2" y="7"/>
                      <a:pt x="1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4" y="4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6"/>
                      <a:pt x="8" y="6"/>
                      <a:pt x="9" y="7"/>
                    </a:cubicBezTo>
                    <a:cubicBezTo>
                      <a:pt x="9" y="7"/>
                      <a:pt x="10" y="8"/>
                      <a:pt x="10" y="9"/>
                    </a:cubicBezTo>
                    <a:cubicBezTo>
                      <a:pt x="10" y="10"/>
                      <a:pt x="9" y="11"/>
                      <a:pt x="9" y="12"/>
                    </a:cubicBezTo>
                    <a:cubicBezTo>
                      <a:pt x="8" y="13"/>
                      <a:pt x="7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0" name="Freeform 238"/>
              <p:cNvSpPr>
                <a:spLocks/>
              </p:cNvSpPr>
              <p:nvPr/>
            </p:nvSpPr>
            <p:spPr bwMode="auto">
              <a:xfrm>
                <a:off x="5399881" y="3419426"/>
                <a:ext cx="101600" cy="147638"/>
              </a:xfrm>
              <a:custGeom>
                <a:avLst/>
                <a:gdLst>
                  <a:gd name="T0" fmla="*/ 0 w 9"/>
                  <a:gd name="T1" fmla="*/ 9 h 13"/>
                  <a:gd name="T2" fmla="*/ 1 w 9"/>
                  <a:gd name="T3" fmla="*/ 9 h 13"/>
                  <a:gd name="T4" fmla="*/ 2 w 9"/>
                  <a:gd name="T5" fmla="*/ 12 h 13"/>
                  <a:gd name="T6" fmla="*/ 4 w 9"/>
                  <a:gd name="T7" fmla="*/ 12 h 13"/>
                  <a:gd name="T8" fmla="*/ 6 w 9"/>
                  <a:gd name="T9" fmla="*/ 12 h 13"/>
                  <a:gd name="T10" fmla="*/ 6 w 9"/>
                  <a:gd name="T11" fmla="*/ 11 h 13"/>
                  <a:gd name="T12" fmla="*/ 6 w 9"/>
                  <a:gd name="T13" fmla="*/ 10 h 13"/>
                  <a:gd name="T14" fmla="*/ 5 w 9"/>
                  <a:gd name="T15" fmla="*/ 9 h 13"/>
                  <a:gd name="T16" fmla="*/ 3 w 9"/>
                  <a:gd name="T17" fmla="*/ 8 h 13"/>
                  <a:gd name="T18" fmla="*/ 1 w 9"/>
                  <a:gd name="T19" fmla="*/ 6 h 13"/>
                  <a:gd name="T20" fmla="*/ 0 w 9"/>
                  <a:gd name="T21" fmla="*/ 4 h 13"/>
                  <a:gd name="T22" fmla="*/ 1 w 9"/>
                  <a:gd name="T23" fmla="*/ 1 h 13"/>
                  <a:gd name="T24" fmla="*/ 4 w 9"/>
                  <a:gd name="T25" fmla="*/ 0 h 13"/>
                  <a:gd name="T26" fmla="*/ 6 w 9"/>
                  <a:gd name="T27" fmla="*/ 0 h 13"/>
                  <a:gd name="T28" fmla="*/ 7 w 9"/>
                  <a:gd name="T29" fmla="*/ 1 h 13"/>
                  <a:gd name="T30" fmla="*/ 8 w 9"/>
                  <a:gd name="T31" fmla="*/ 1 h 13"/>
                  <a:gd name="T32" fmla="*/ 8 w 9"/>
                  <a:gd name="T33" fmla="*/ 0 h 13"/>
                  <a:gd name="T34" fmla="*/ 9 w 9"/>
                  <a:gd name="T35" fmla="*/ 0 h 13"/>
                  <a:gd name="T36" fmla="*/ 9 w 9"/>
                  <a:gd name="T37" fmla="*/ 4 h 13"/>
                  <a:gd name="T38" fmla="*/ 8 w 9"/>
                  <a:gd name="T39" fmla="*/ 4 h 13"/>
                  <a:gd name="T40" fmla="*/ 7 w 9"/>
                  <a:gd name="T41" fmla="*/ 2 h 13"/>
                  <a:gd name="T42" fmla="*/ 5 w 9"/>
                  <a:gd name="T43" fmla="*/ 1 h 13"/>
                  <a:gd name="T44" fmla="*/ 3 w 9"/>
                  <a:gd name="T45" fmla="*/ 2 h 13"/>
                  <a:gd name="T46" fmla="*/ 3 w 9"/>
                  <a:gd name="T47" fmla="*/ 3 h 13"/>
                  <a:gd name="T48" fmla="*/ 3 w 9"/>
                  <a:gd name="T49" fmla="*/ 4 h 13"/>
                  <a:gd name="T50" fmla="*/ 5 w 9"/>
                  <a:gd name="T51" fmla="*/ 5 h 13"/>
                  <a:gd name="T52" fmla="*/ 6 w 9"/>
                  <a:gd name="T53" fmla="*/ 5 h 13"/>
                  <a:gd name="T54" fmla="*/ 8 w 9"/>
                  <a:gd name="T55" fmla="*/ 7 h 13"/>
                  <a:gd name="T56" fmla="*/ 9 w 9"/>
                  <a:gd name="T57" fmla="*/ 9 h 13"/>
                  <a:gd name="T58" fmla="*/ 8 w 9"/>
                  <a:gd name="T59" fmla="*/ 12 h 13"/>
                  <a:gd name="T60" fmla="*/ 5 w 9"/>
                  <a:gd name="T61" fmla="*/ 13 h 13"/>
                  <a:gd name="T62" fmla="*/ 4 w 9"/>
                  <a:gd name="T63" fmla="*/ 13 h 13"/>
                  <a:gd name="T64" fmla="*/ 2 w 9"/>
                  <a:gd name="T65" fmla="*/ 13 h 13"/>
                  <a:gd name="T66" fmla="*/ 2 w 9"/>
                  <a:gd name="T67" fmla="*/ 13 h 13"/>
                  <a:gd name="T68" fmla="*/ 2 w 9"/>
                  <a:gd name="T69" fmla="*/ 13 h 13"/>
                  <a:gd name="T70" fmla="*/ 1 w 9"/>
                  <a:gd name="T71" fmla="*/ 13 h 13"/>
                  <a:gd name="T72" fmla="*/ 1 w 9"/>
                  <a:gd name="T73" fmla="*/ 13 h 13"/>
                  <a:gd name="T74" fmla="*/ 1 w 9"/>
                  <a:gd name="T75" fmla="*/ 13 h 13"/>
                  <a:gd name="T76" fmla="*/ 0 w 9"/>
                  <a:gd name="T77" fmla="*/ 13 h 13"/>
                  <a:gd name="T78" fmla="*/ 0 w 9"/>
                  <a:gd name="T7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" h="13">
                    <a:moveTo>
                      <a:pt x="0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1" y="11"/>
                      <a:pt x="2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6" y="11"/>
                      <a:pt x="6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1" y="7"/>
                      <a:pt x="1" y="6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4" y="4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8" y="6"/>
                      <a:pt x="8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9" y="10"/>
                      <a:pt x="9" y="11"/>
                      <a:pt x="8" y="12"/>
                    </a:cubicBezTo>
                    <a:cubicBezTo>
                      <a:pt x="7" y="13"/>
                      <a:pt x="6" y="13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3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" name="Freeform 239"/>
              <p:cNvSpPr>
                <a:spLocks noEditPoints="1"/>
              </p:cNvSpPr>
              <p:nvPr/>
            </p:nvSpPr>
            <p:spPr bwMode="auto">
              <a:xfrm>
                <a:off x="5512594" y="3351163"/>
                <a:ext cx="79375" cy="215900"/>
              </a:xfrm>
              <a:custGeom>
                <a:avLst/>
                <a:gdLst>
                  <a:gd name="T0" fmla="*/ 0 w 7"/>
                  <a:gd name="T1" fmla="*/ 18 h 19"/>
                  <a:gd name="T2" fmla="*/ 1 w 7"/>
                  <a:gd name="T3" fmla="*/ 18 h 19"/>
                  <a:gd name="T4" fmla="*/ 2 w 7"/>
                  <a:gd name="T5" fmla="*/ 17 h 19"/>
                  <a:gd name="T6" fmla="*/ 2 w 7"/>
                  <a:gd name="T7" fmla="*/ 9 h 19"/>
                  <a:gd name="T8" fmla="*/ 1 w 7"/>
                  <a:gd name="T9" fmla="*/ 8 h 19"/>
                  <a:gd name="T10" fmla="*/ 0 w 7"/>
                  <a:gd name="T11" fmla="*/ 7 h 19"/>
                  <a:gd name="T12" fmla="*/ 0 w 7"/>
                  <a:gd name="T13" fmla="*/ 7 h 19"/>
                  <a:gd name="T14" fmla="*/ 5 w 7"/>
                  <a:gd name="T15" fmla="*/ 7 h 19"/>
                  <a:gd name="T16" fmla="*/ 5 w 7"/>
                  <a:gd name="T17" fmla="*/ 17 h 19"/>
                  <a:gd name="T18" fmla="*/ 6 w 7"/>
                  <a:gd name="T19" fmla="*/ 18 h 19"/>
                  <a:gd name="T20" fmla="*/ 7 w 7"/>
                  <a:gd name="T21" fmla="*/ 18 h 19"/>
                  <a:gd name="T22" fmla="*/ 7 w 7"/>
                  <a:gd name="T23" fmla="*/ 19 h 19"/>
                  <a:gd name="T24" fmla="*/ 0 w 7"/>
                  <a:gd name="T25" fmla="*/ 19 h 19"/>
                  <a:gd name="T26" fmla="*/ 0 w 7"/>
                  <a:gd name="T27" fmla="*/ 18 h 19"/>
                  <a:gd name="T28" fmla="*/ 2 w 7"/>
                  <a:gd name="T29" fmla="*/ 1 h 19"/>
                  <a:gd name="T30" fmla="*/ 4 w 7"/>
                  <a:gd name="T31" fmla="*/ 0 h 19"/>
                  <a:gd name="T32" fmla="*/ 5 w 7"/>
                  <a:gd name="T33" fmla="*/ 1 h 19"/>
                  <a:gd name="T34" fmla="*/ 6 w 7"/>
                  <a:gd name="T35" fmla="*/ 2 h 19"/>
                  <a:gd name="T36" fmla="*/ 5 w 7"/>
                  <a:gd name="T37" fmla="*/ 4 h 19"/>
                  <a:gd name="T38" fmla="*/ 4 w 7"/>
                  <a:gd name="T39" fmla="*/ 4 h 19"/>
                  <a:gd name="T40" fmla="*/ 2 w 7"/>
                  <a:gd name="T41" fmla="*/ 4 h 19"/>
                  <a:gd name="T42" fmla="*/ 1 w 7"/>
                  <a:gd name="T43" fmla="*/ 2 h 19"/>
                  <a:gd name="T44" fmla="*/ 2 w 7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19">
                    <a:moveTo>
                      <a:pt x="0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7"/>
                      <a:pt x="2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6" y="18"/>
                      <a:pt x="6" y="18"/>
                    </a:cubicBezTo>
                    <a:cubicBezTo>
                      <a:pt x="6" y="18"/>
                      <a:pt x="6" y="18"/>
                      <a:pt x="7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2" y="1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" name="Freeform 240"/>
              <p:cNvSpPr>
                <a:spLocks noEditPoints="1"/>
              </p:cNvSpPr>
              <p:nvPr/>
            </p:nvSpPr>
            <p:spPr bwMode="auto">
              <a:xfrm>
                <a:off x="5603081" y="3419426"/>
                <a:ext cx="134938" cy="147638"/>
              </a:xfrm>
              <a:custGeom>
                <a:avLst/>
                <a:gdLst>
                  <a:gd name="T0" fmla="*/ 2 w 12"/>
                  <a:gd name="T1" fmla="*/ 2 h 13"/>
                  <a:gd name="T2" fmla="*/ 6 w 12"/>
                  <a:gd name="T3" fmla="*/ 0 h 13"/>
                  <a:gd name="T4" fmla="*/ 10 w 12"/>
                  <a:gd name="T5" fmla="*/ 2 h 13"/>
                  <a:gd name="T6" fmla="*/ 12 w 12"/>
                  <a:gd name="T7" fmla="*/ 7 h 13"/>
                  <a:gd name="T8" fmla="*/ 10 w 12"/>
                  <a:gd name="T9" fmla="*/ 11 h 13"/>
                  <a:gd name="T10" fmla="*/ 6 w 12"/>
                  <a:gd name="T11" fmla="*/ 13 h 13"/>
                  <a:gd name="T12" fmla="*/ 2 w 12"/>
                  <a:gd name="T13" fmla="*/ 12 h 13"/>
                  <a:gd name="T14" fmla="*/ 0 w 12"/>
                  <a:gd name="T15" fmla="*/ 7 h 13"/>
                  <a:gd name="T16" fmla="*/ 2 w 12"/>
                  <a:gd name="T17" fmla="*/ 2 h 13"/>
                  <a:gd name="T18" fmla="*/ 4 w 12"/>
                  <a:gd name="T19" fmla="*/ 11 h 13"/>
                  <a:gd name="T20" fmla="*/ 6 w 12"/>
                  <a:gd name="T21" fmla="*/ 13 h 13"/>
                  <a:gd name="T22" fmla="*/ 8 w 12"/>
                  <a:gd name="T23" fmla="*/ 11 h 13"/>
                  <a:gd name="T24" fmla="*/ 8 w 12"/>
                  <a:gd name="T25" fmla="*/ 7 h 13"/>
                  <a:gd name="T26" fmla="*/ 8 w 12"/>
                  <a:gd name="T27" fmla="*/ 2 h 13"/>
                  <a:gd name="T28" fmla="*/ 6 w 12"/>
                  <a:gd name="T29" fmla="*/ 1 h 13"/>
                  <a:gd name="T30" fmla="*/ 4 w 12"/>
                  <a:gd name="T31" fmla="*/ 3 h 13"/>
                  <a:gd name="T32" fmla="*/ 4 w 12"/>
                  <a:gd name="T33" fmla="*/ 7 h 13"/>
                  <a:gd name="T34" fmla="*/ 4 w 12"/>
                  <a:gd name="T3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2" y="2"/>
                    </a:move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2"/>
                    </a:cubicBezTo>
                    <a:cubicBezTo>
                      <a:pt x="12" y="3"/>
                      <a:pt x="12" y="5"/>
                      <a:pt x="12" y="7"/>
                    </a:cubicBezTo>
                    <a:cubicBezTo>
                      <a:pt x="12" y="9"/>
                      <a:pt x="12" y="10"/>
                      <a:pt x="10" y="11"/>
                    </a:cubicBezTo>
                    <a:cubicBezTo>
                      <a:pt x="9" y="13"/>
                      <a:pt x="8" y="13"/>
                      <a:pt x="6" y="13"/>
                    </a:cubicBezTo>
                    <a:cubicBezTo>
                      <a:pt x="4" y="13"/>
                      <a:pt x="3" y="13"/>
                      <a:pt x="2" y="12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2" y="2"/>
                    </a:cubicBezTo>
                    <a:close/>
                    <a:moveTo>
                      <a:pt x="4" y="11"/>
                    </a:moveTo>
                    <a:cubicBezTo>
                      <a:pt x="4" y="12"/>
                      <a:pt x="5" y="13"/>
                      <a:pt x="6" y="13"/>
                    </a:cubicBezTo>
                    <a:cubicBezTo>
                      <a:pt x="7" y="13"/>
                      <a:pt x="7" y="12"/>
                      <a:pt x="8" y="11"/>
                    </a:cubicBezTo>
                    <a:cubicBezTo>
                      <a:pt x="8" y="10"/>
                      <a:pt x="8" y="9"/>
                      <a:pt x="8" y="7"/>
                    </a:cubicBezTo>
                    <a:cubicBezTo>
                      <a:pt x="8" y="5"/>
                      <a:pt x="8" y="3"/>
                      <a:pt x="8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4" y="4"/>
                      <a:pt x="4" y="5"/>
                      <a:pt x="4" y="7"/>
                    </a:cubicBezTo>
                    <a:cubicBezTo>
                      <a:pt x="4" y="9"/>
                      <a:pt x="4" y="10"/>
                      <a:pt x="4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3" name="Freeform 241"/>
              <p:cNvSpPr>
                <a:spLocks/>
              </p:cNvSpPr>
              <p:nvPr/>
            </p:nvSpPr>
            <p:spPr bwMode="auto">
              <a:xfrm>
                <a:off x="5749131" y="3419426"/>
                <a:ext cx="158750" cy="147638"/>
              </a:xfrm>
              <a:custGeom>
                <a:avLst/>
                <a:gdLst>
                  <a:gd name="T0" fmla="*/ 0 w 14"/>
                  <a:gd name="T1" fmla="*/ 12 h 13"/>
                  <a:gd name="T2" fmla="*/ 1 w 14"/>
                  <a:gd name="T3" fmla="*/ 12 h 13"/>
                  <a:gd name="T4" fmla="*/ 2 w 14"/>
                  <a:gd name="T5" fmla="*/ 11 h 13"/>
                  <a:gd name="T6" fmla="*/ 2 w 14"/>
                  <a:gd name="T7" fmla="*/ 3 h 13"/>
                  <a:gd name="T8" fmla="*/ 1 w 14"/>
                  <a:gd name="T9" fmla="*/ 2 h 13"/>
                  <a:gd name="T10" fmla="*/ 0 w 14"/>
                  <a:gd name="T11" fmla="*/ 1 h 13"/>
                  <a:gd name="T12" fmla="*/ 0 w 14"/>
                  <a:gd name="T13" fmla="*/ 1 h 13"/>
                  <a:gd name="T14" fmla="*/ 5 w 14"/>
                  <a:gd name="T15" fmla="*/ 1 h 13"/>
                  <a:gd name="T16" fmla="*/ 5 w 14"/>
                  <a:gd name="T17" fmla="*/ 2 h 13"/>
                  <a:gd name="T18" fmla="*/ 7 w 14"/>
                  <a:gd name="T19" fmla="*/ 1 h 13"/>
                  <a:gd name="T20" fmla="*/ 9 w 14"/>
                  <a:gd name="T21" fmla="*/ 0 h 13"/>
                  <a:gd name="T22" fmla="*/ 12 w 14"/>
                  <a:gd name="T23" fmla="*/ 1 h 13"/>
                  <a:gd name="T24" fmla="*/ 13 w 14"/>
                  <a:gd name="T25" fmla="*/ 4 h 13"/>
                  <a:gd name="T26" fmla="*/ 13 w 14"/>
                  <a:gd name="T27" fmla="*/ 11 h 13"/>
                  <a:gd name="T28" fmla="*/ 13 w 14"/>
                  <a:gd name="T29" fmla="*/ 12 h 13"/>
                  <a:gd name="T30" fmla="*/ 14 w 14"/>
                  <a:gd name="T31" fmla="*/ 12 h 13"/>
                  <a:gd name="T32" fmla="*/ 14 w 14"/>
                  <a:gd name="T33" fmla="*/ 13 h 13"/>
                  <a:gd name="T34" fmla="*/ 8 w 14"/>
                  <a:gd name="T35" fmla="*/ 13 h 13"/>
                  <a:gd name="T36" fmla="*/ 8 w 14"/>
                  <a:gd name="T37" fmla="*/ 12 h 13"/>
                  <a:gd name="T38" fmla="*/ 9 w 14"/>
                  <a:gd name="T39" fmla="*/ 12 h 13"/>
                  <a:gd name="T40" fmla="*/ 9 w 14"/>
                  <a:gd name="T41" fmla="*/ 11 h 13"/>
                  <a:gd name="T42" fmla="*/ 9 w 14"/>
                  <a:gd name="T43" fmla="*/ 4 h 13"/>
                  <a:gd name="T44" fmla="*/ 9 w 14"/>
                  <a:gd name="T45" fmla="*/ 3 h 13"/>
                  <a:gd name="T46" fmla="*/ 8 w 14"/>
                  <a:gd name="T47" fmla="*/ 2 h 13"/>
                  <a:gd name="T48" fmla="*/ 6 w 14"/>
                  <a:gd name="T49" fmla="*/ 3 h 13"/>
                  <a:gd name="T50" fmla="*/ 5 w 14"/>
                  <a:gd name="T51" fmla="*/ 4 h 13"/>
                  <a:gd name="T52" fmla="*/ 5 w 14"/>
                  <a:gd name="T53" fmla="*/ 11 h 13"/>
                  <a:gd name="T54" fmla="*/ 6 w 14"/>
                  <a:gd name="T55" fmla="*/ 12 h 13"/>
                  <a:gd name="T56" fmla="*/ 7 w 14"/>
                  <a:gd name="T57" fmla="*/ 12 h 13"/>
                  <a:gd name="T58" fmla="*/ 7 w 14"/>
                  <a:gd name="T59" fmla="*/ 13 h 13"/>
                  <a:gd name="T60" fmla="*/ 0 w 14"/>
                  <a:gd name="T61" fmla="*/ 13 h 13"/>
                  <a:gd name="T62" fmla="*/ 0 w 14"/>
                  <a:gd name="T6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" h="13">
                    <a:moveTo>
                      <a:pt x="0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3" y="2"/>
                      <a:pt x="13" y="3"/>
                      <a:pt x="13" y="4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5" y="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  <p:sp>
        <p:nvSpPr>
          <p:cNvPr id="247" name="TextBox 246"/>
          <p:cNvSpPr txBox="1"/>
          <p:nvPr/>
        </p:nvSpPr>
        <p:spPr>
          <a:xfrm>
            <a:off x="4860032" y="908720"/>
            <a:ext cx="2736304" cy="716126"/>
          </a:xfrm>
          <a:prstGeom prst="rect">
            <a:avLst/>
          </a:prstGeom>
          <a:noFill/>
        </p:spPr>
        <p:txBody>
          <a:bodyPr wrap="square" lIns="180000" tIns="108000" rIns="216000" bIns="144000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3187300" y="6381328"/>
            <a:ext cx="5057108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Conference of Economists 2018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1071116" y="3747350"/>
            <a:ext cx="6957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Salerian and Tim Murray</a:t>
            </a:r>
          </a:p>
        </p:txBody>
      </p:sp>
    </p:spTree>
    <p:extLst>
      <p:ext uri="{BB962C8B-B14F-4D97-AF65-F5344CB8AC3E}">
        <p14:creationId xmlns:p14="http://schemas.microsoft.com/office/powerpoint/2010/main" val="21506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141685"/>
          <a:stretch/>
        </p:blipFill>
        <p:spPr>
          <a:xfrm>
            <a:off x="0" y="6381328"/>
            <a:ext cx="8244408" cy="5873089"/>
          </a:xfrm>
          <a:prstGeom prst="rect">
            <a:avLst/>
          </a:prstGeom>
        </p:spPr>
      </p:pic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en-A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4879061" cy="668608"/>
            <a:chOff x="0" y="0"/>
            <a:chExt cx="4879061" cy="668608"/>
          </a:xfrm>
        </p:grpSpPr>
        <p:sp>
          <p:nvSpPr>
            <p:cNvPr id="11" name="TextBox 10"/>
            <p:cNvSpPr txBox="1"/>
            <p:nvPr/>
          </p:nvSpPr>
          <p:spPr>
            <a:xfrm>
              <a:off x="0" y="0"/>
              <a:ext cx="4879061" cy="668608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Background and context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534369" y="6381328"/>
            <a:ext cx="1710039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588" y="1628800"/>
            <a:ext cx="9142412" cy="4611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The objective is to improve the policy insights from modelling certain policy issues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Case study: Renewable Energy Target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Electricity sector detail is important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General equilibrium aspects are important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Policy, theory and interactions are important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Achieved by combining partial equilibrium and CGE into a single model</a:t>
            </a:r>
          </a:p>
        </p:txBody>
      </p:sp>
    </p:spTree>
    <p:extLst>
      <p:ext uri="{BB962C8B-B14F-4D97-AF65-F5344CB8AC3E}">
        <p14:creationId xmlns:p14="http://schemas.microsoft.com/office/powerpoint/2010/main" val="2216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141685"/>
          <a:stretch/>
        </p:blipFill>
        <p:spPr>
          <a:xfrm>
            <a:off x="0" y="6381328"/>
            <a:ext cx="8244408" cy="5873089"/>
          </a:xfrm>
          <a:prstGeom prst="rect">
            <a:avLst/>
          </a:prstGeom>
        </p:spPr>
      </p:pic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en-A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4879061" cy="668608"/>
            <a:chOff x="0" y="0"/>
            <a:chExt cx="4879061" cy="668608"/>
          </a:xfrm>
        </p:grpSpPr>
        <p:sp>
          <p:nvSpPr>
            <p:cNvPr id="11" name="TextBox 10"/>
            <p:cNvSpPr txBox="1"/>
            <p:nvPr/>
          </p:nvSpPr>
          <p:spPr>
            <a:xfrm>
              <a:off x="0" y="0"/>
              <a:ext cx="4879061" cy="668608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Background and context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534370" y="6381328"/>
            <a:ext cx="1710038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88" y="1628800"/>
            <a:ext cx="9142412" cy="4611216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Model is hypothetical and illustrative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Principles for integrating and solving the model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Insights from the approach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Insufficient detail to evaluate the RET properly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Only one renewable technology (wind)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No uncertainty in the supply availability of wind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Economy roughly the size of Victoria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Only 5 load blocks and 2 transmission links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60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141685"/>
          <a:stretch/>
        </p:blipFill>
        <p:spPr>
          <a:xfrm>
            <a:off x="0" y="6381328"/>
            <a:ext cx="8244408" cy="5873089"/>
          </a:xfrm>
          <a:prstGeom prst="rect">
            <a:avLst/>
          </a:prstGeom>
        </p:spPr>
      </p:pic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en-A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4879061" cy="668608"/>
            <a:chOff x="0" y="0"/>
            <a:chExt cx="4879061" cy="668608"/>
          </a:xfrm>
        </p:grpSpPr>
        <p:sp>
          <p:nvSpPr>
            <p:cNvPr id="11" name="TextBox 10"/>
            <p:cNvSpPr txBox="1"/>
            <p:nvPr/>
          </p:nvSpPr>
          <p:spPr>
            <a:xfrm>
              <a:off x="0" y="0"/>
              <a:ext cx="4879061" cy="668608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Background and context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534370" y="6381328"/>
            <a:ext cx="1710038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588" y="1628800"/>
            <a:ext cx="9142412" cy="4611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A prerequisite for developing such policy oriented models is the capacity to apply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inequality constraints in mathematical programming models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the associated </a:t>
            </a:r>
            <a:r>
              <a:rPr lang="en-AU" dirty="0" err="1" smtClean="0">
                <a:solidFill>
                  <a:schemeClr val="bg1"/>
                </a:solidFill>
              </a:rPr>
              <a:t>Karush</a:t>
            </a:r>
            <a:r>
              <a:rPr lang="en-AU" dirty="0" smtClean="0">
                <a:solidFill>
                  <a:schemeClr val="bg1"/>
                </a:solidFill>
              </a:rPr>
              <a:t>-Kuhn-Tucker conditions (complementary slackness conditions)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endogenous prices and quantities as variables</a:t>
            </a:r>
          </a:p>
        </p:txBody>
      </p:sp>
    </p:spTree>
    <p:extLst>
      <p:ext uri="{BB962C8B-B14F-4D97-AF65-F5344CB8AC3E}">
        <p14:creationId xmlns:p14="http://schemas.microsoft.com/office/powerpoint/2010/main" val="19256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141685"/>
          <a:stretch/>
        </p:blipFill>
        <p:spPr>
          <a:xfrm>
            <a:off x="0" y="6381328"/>
            <a:ext cx="8244408" cy="5873089"/>
          </a:xfrm>
          <a:prstGeom prst="rect">
            <a:avLst/>
          </a:prstGeom>
        </p:spPr>
      </p:pic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en-A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3429755" cy="668608"/>
            <a:chOff x="0" y="0"/>
            <a:chExt cx="3429755" cy="668608"/>
          </a:xfrm>
        </p:grpSpPr>
        <p:sp>
          <p:nvSpPr>
            <p:cNvPr id="11" name="TextBox 10"/>
            <p:cNvSpPr txBox="1"/>
            <p:nvPr/>
          </p:nvSpPr>
          <p:spPr>
            <a:xfrm>
              <a:off x="0" y="0"/>
              <a:ext cx="3429755" cy="668608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bit of history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534370" y="6381328"/>
            <a:ext cx="1710038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503" y="1679992"/>
            <a:ext cx="21692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i="1" dirty="0" smtClean="0">
                <a:solidFill>
                  <a:schemeClr val="bg1"/>
                </a:solidFill>
              </a:rPr>
              <a:t>1952 Samuelson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bg1"/>
                </a:solidFill>
              </a:rPr>
              <a:t>Linear D &amp; S  functions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bg1"/>
                </a:solidFill>
              </a:rPr>
              <a:t>Linear programming 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71350" y="1683432"/>
            <a:ext cx="27487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i="1" dirty="0" smtClean="0">
                <a:solidFill>
                  <a:schemeClr val="bg1"/>
                </a:solidFill>
              </a:rPr>
              <a:t>1964-1971 </a:t>
            </a:r>
            <a:r>
              <a:rPr lang="en-AU" sz="1400" b="1" i="1" dirty="0" err="1" smtClean="0">
                <a:solidFill>
                  <a:schemeClr val="bg1"/>
                </a:solidFill>
              </a:rPr>
              <a:t>Takayama</a:t>
            </a:r>
            <a:r>
              <a:rPr lang="en-AU" sz="1400" b="1" i="1" dirty="0" smtClean="0">
                <a:solidFill>
                  <a:schemeClr val="bg1"/>
                </a:solidFill>
              </a:rPr>
              <a:t> &amp; Judge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bg1"/>
                </a:solidFill>
              </a:rPr>
              <a:t>Quadratic </a:t>
            </a:r>
            <a:r>
              <a:rPr lang="en-AU" sz="1400" dirty="0">
                <a:solidFill>
                  <a:schemeClr val="bg1"/>
                </a:solidFill>
              </a:rPr>
              <a:t>programming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bg1"/>
                </a:solidFill>
              </a:rPr>
              <a:t>Quantity formulation  (primal)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bg1"/>
                </a:solidFill>
              </a:rPr>
              <a:t>Price formulation (dual)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i="1" dirty="0" smtClean="0">
                <a:solidFill>
                  <a:srgbClr val="FF0000"/>
                </a:solidFill>
              </a:rPr>
              <a:t>Net social revenue formulation </a:t>
            </a:r>
            <a:br>
              <a:rPr lang="en-AU" sz="1400" i="1" dirty="0" smtClean="0">
                <a:solidFill>
                  <a:srgbClr val="FF0000"/>
                </a:solidFill>
              </a:rPr>
            </a:br>
            <a:r>
              <a:rPr lang="en-AU" sz="1400" i="1" dirty="0" smtClean="0">
                <a:solidFill>
                  <a:srgbClr val="FF0000"/>
                </a:solidFill>
              </a:rPr>
              <a:t>(primal – dual) with price         and quantity variables</a:t>
            </a:r>
            <a:endParaRPr lang="en-A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084168" y="1700808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i="1" dirty="0" smtClean="0">
                <a:solidFill>
                  <a:schemeClr val="bg1"/>
                </a:solidFill>
              </a:rPr>
              <a:t>1989-1992  </a:t>
            </a:r>
            <a:r>
              <a:rPr lang="en-AU" sz="1400" b="1" i="1" dirty="0" err="1" smtClean="0">
                <a:solidFill>
                  <a:schemeClr val="bg1"/>
                </a:solidFill>
              </a:rPr>
              <a:t>Takayama</a:t>
            </a:r>
            <a:r>
              <a:rPr lang="en-AU" sz="1400" b="1" i="1" dirty="0" smtClean="0">
                <a:solidFill>
                  <a:schemeClr val="bg1"/>
                </a:solidFill>
              </a:rPr>
              <a:t> &amp; MacAulay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i="1" dirty="0" smtClean="0">
                <a:solidFill>
                  <a:schemeClr val="bg1"/>
                </a:solidFill>
              </a:rPr>
              <a:t>Generalised  to non linear programming</a:t>
            </a:r>
            <a:r>
              <a:rPr lang="en-AU" sz="1400" dirty="0" smtClean="0"/>
              <a:t> </a:t>
            </a:r>
            <a:r>
              <a:rPr lang="en-AU" sz="1400" i="1" dirty="0">
                <a:solidFill>
                  <a:srgbClr val="FF0000"/>
                </a:solidFill>
              </a:rPr>
              <a:t>(NLP)</a:t>
            </a:r>
            <a:r>
              <a:rPr lang="en-AU" sz="1400" dirty="0"/>
              <a:t/>
            </a:r>
            <a:br>
              <a:rPr lang="en-AU" sz="1400" dirty="0"/>
            </a:br>
            <a:endParaRPr lang="en-A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38749" y="3708320"/>
            <a:ext cx="32498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i="1" dirty="0" smtClean="0">
                <a:solidFill>
                  <a:schemeClr val="bg1"/>
                </a:solidFill>
              </a:rPr>
              <a:t>1992  </a:t>
            </a:r>
            <a:r>
              <a:rPr lang="en-AU" sz="1400" b="1" i="1" dirty="0" err="1" smtClean="0">
                <a:solidFill>
                  <a:schemeClr val="bg1"/>
                </a:solidFill>
              </a:rPr>
              <a:t>CGE</a:t>
            </a:r>
            <a:r>
              <a:rPr lang="en-AU" sz="1400" b="1" i="1" dirty="0" smtClean="0">
                <a:solidFill>
                  <a:schemeClr val="bg1"/>
                </a:solidFill>
              </a:rPr>
              <a:t> solved in levels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bg1"/>
                </a:solidFill>
              </a:rPr>
              <a:t>Using  nonlinear </a:t>
            </a:r>
            <a:r>
              <a:rPr lang="en-AU" sz="1400" dirty="0" err="1" smtClean="0">
                <a:solidFill>
                  <a:schemeClr val="bg1"/>
                </a:solidFill>
              </a:rPr>
              <a:t>programmimg</a:t>
            </a:r>
            <a:endParaRPr lang="en-AU" sz="1400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bg1"/>
                </a:solidFill>
              </a:rPr>
              <a:t>Solvers (feasibility </a:t>
            </a:r>
            <a:r>
              <a:rPr lang="en-AU" sz="1400" dirty="0" err="1" smtClean="0">
                <a:solidFill>
                  <a:schemeClr val="bg1"/>
                </a:solidFill>
              </a:rPr>
              <a:t>optimalisation</a:t>
            </a:r>
            <a:r>
              <a:rPr lang="en-AU" sz="1400" dirty="0" smtClean="0">
                <a:solidFill>
                  <a:schemeClr val="bg1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bg1"/>
                </a:solidFill>
              </a:rPr>
              <a:t>Dummy objective function</a:t>
            </a:r>
            <a:r>
              <a:rPr lang="en-AU" sz="1400" b="1" i="1" dirty="0" smtClean="0">
                <a:solidFill>
                  <a:schemeClr val="bg1"/>
                </a:solidFill>
              </a:rPr>
              <a:t/>
            </a:r>
            <a:br>
              <a:rPr lang="en-AU" sz="1400" b="1" i="1" dirty="0" smtClean="0">
                <a:solidFill>
                  <a:schemeClr val="bg1"/>
                </a:solidFill>
              </a:rPr>
            </a:br>
            <a:endParaRPr lang="en-AU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4" y="4941168"/>
            <a:ext cx="2363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i="1" dirty="0" smtClean="0">
                <a:solidFill>
                  <a:schemeClr val="bg1"/>
                </a:solidFill>
              </a:rPr>
              <a:t>1960 </a:t>
            </a:r>
            <a:r>
              <a:rPr lang="en-AU" sz="1400" b="1" i="1" dirty="0" err="1" smtClean="0">
                <a:solidFill>
                  <a:schemeClr val="bg1"/>
                </a:solidFill>
              </a:rPr>
              <a:t>Johanson</a:t>
            </a:r>
            <a:endParaRPr lang="en-AU" sz="1400" b="1" i="1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err="1" smtClean="0">
                <a:solidFill>
                  <a:schemeClr val="bg1"/>
                </a:solidFill>
              </a:rPr>
              <a:t>CGE</a:t>
            </a:r>
            <a:r>
              <a:rPr lang="en-AU" sz="1400" dirty="0" smtClean="0">
                <a:solidFill>
                  <a:schemeClr val="bg1"/>
                </a:solidFill>
              </a:rPr>
              <a:t>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bg1"/>
                </a:solidFill>
              </a:rPr>
              <a:t>Square system of  linear  equations in change form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95978" y="4960316"/>
            <a:ext cx="2816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i="1" dirty="0" smtClean="0">
                <a:solidFill>
                  <a:schemeClr val="bg1"/>
                </a:solidFill>
              </a:rPr>
              <a:t>Dixon et al (IAC)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err="1" smtClean="0">
                <a:solidFill>
                  <a:schemeClr val="bg1"/>
                </a:solidFill>
              </a:rPr>
              <a:t>ORANI</a:t>
            </a:r>
            <a:r>
              <a:rPr lang="en-AU" sz="1400" dirty="0" smtClean="0">
                <a:solidFill>
                  <a:schemeClr val="bg1"/>
                </a:solidFill>
              </a:rPr>
              <a:t>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err="1" smtClean="0">
                <a:solidFill>
                  <a:schemeClr val="bg1"/>
                </a:solidFill>
              </a:rPr>
              <a:t>CES</a:t>
            </a:r>
            <a:r>
              <a:rPr lang="en-AU" sz="1400" dirty="0" smtClean="0">
                <a:solidFill>
                  <a:schemeClr val="bg1"/>
                </a:solidFill>
              </a:rPr>
              <a:t>, </a:t>
            </a:r>
            <a:r>
              <a:rPr lang="en-AU" sz="1400" dirty="0" err="1" smtClean="0">
                <a:solidFill>
                  <a:schemeClr val="bg1"/>
                </a:solidFill>
              </a:rPr>
              <a:t>CET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smtClean="0">
                <a:solidFill>
                  <a:schemeClr val="bg1"/>
                </a:solidFill>
              </a:rPr>
              <a:t>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bg1"/>
                </a:solidFill>
              </a:rPr>
              <a:t>Multi step solutions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4287" y="4960316"/>
            <a:ext cx="1979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chemeClr val="bg1"/>
                </a:solidFill>
              </a:rPr>
              <a:t>Today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bg1"/>
                </a:solidFill>
              </a:rPr>
              <a:t>Large applied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bg1"/>
                </a:solidFill>
              </a:rPr>
              <a:t>Recursive dynamics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bg1"/>
                </a:solidFill>
              </a:rPr>
              <a:t>Linear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bg1"/>
                </a:solidFill>
              </a:rPr>
              <a:t>Equalities, cont</a:t>
            </a:r>
            <a:r>
              <a:rPr lang="en-AU" sz="1400" dirty="0" smtClean="0"/>
              <a:t>.</a:t>
            </a:r>
            <a:r>
              <a:rPr lang="en-AU" sz="1400" b="1" i="1" dirty="0" smtClean="0"/>
              <a:t/>
            </a:r>
            <a:br>
              <a:rPr lang="en-AU" sz="1400" b="1" i="1" dirty="0" smtClean="0"/>
            </a:br>
            <a:endParaRPr lang="en-AU" sz="1400" b="1" i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5220071" y="3357315"/>
            <a:ext cx="3923929" cy="954107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AU" sz="1400" b="1" i="1" dirty="0" err="1" smtClean="0">
                <a:solidFill>
                  <a:schemeClr val="bg1"/>
                </a:solidFill>
              </a:rPr>
              <a:t>2000s</a:t>
            </a:r>
            <a:r>
              <a:rPr lang="en-AU" sz="1400" b="1" i="1" dirty="0" smtClean="0">
                <a:solidFill>
                  <a:schemeClr val="bg1"/>
                </a:solidFill>
              </a:rPr>
              <a:t> Mixed complementarity problem solvers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bg1"/>
                </a:solidFill>
              </a:rPr>
              <a:t>Solve </a:t>
            </a:r>
            <a:r>
              <a:rPr lang="en-AU" sz="1400" dirty="0" err="1" smtClean="0">
                <a:solidFill>
                  <a:schemeClr val="bg1"/>
                </a:solidFill>
              </a:rPr>
              <a:t>non-linear</a:t>
            </a:r>
            <a:r>
              <a:rPr lang="en-AU" sz="1400" dirty="0" smtClean="0">
                <a:solidFill>
                  <a:schemeClr val="bg1"/>
                </a:solidFill>
              </a:rPr>
              <a:t> programming problem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bg1"/>
                </a:solidFill>
              </a:rPr>
              <a:t>Solve problem with inequality constraints and no objective function </a:t>
            </a:r>
            <a:r>
              <a:rPr lang="en-AU" sz="1400" dirty="0">
                <a:solidFill>
                  <a:srgbClr val="FF0000"/>
                </a:solidFill>
              </a:rPr>
              <a:t>(</a:t>
            </a:r>
            <a:r>
              <a:rPr lang="en-AU" sz="1400" dirty="0" err="1">
                <a:solidFill>
                  <a:srgbClr val="FF0000"/>
                </a:solidFill>
              </a:rPr>
              <a:t>MCP</a:t>
            </a:r>
            <a:r>
              <a:rPr lang="en-AU" sz="1400" dirty="0" smtClean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1763688" y="1838473"/>
            <a:ext cx="70766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157033" y="1838472"/>
            <a:ext cx="999143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1763688" y="5092735"/>
            <a:ext cx="102117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5220072" y="5092735"/>
            <a:ext cx="189801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3131840" y="4293096"/>
            <a:ext cx="2088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endCxn id="24" idx="0"/>
          </p:cNvCxnSpPr>
          <p:nvPr/>
        </p:nvCxnSpPr>
        <p:spPr bwMode="auto">
          <a:xfrm flipH="1">
            <a:off x="7182036" y="2826319"/>
            <a:ext cx="13498" cy="5309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732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141685"/>
          <a:stretch/>
        </p:blipFill>
        <p:spPr>
          <a:xfrm>
            <a:off x="0" y="6381328"/>
            <a:ext cx="8244408" cy="5873089"/>
          </a:xfrm>
          <a:prstGeom prst="rect">
            <a:avLst/>
          </a:prstGeom>
        </p:spPr>
      </p:pic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en-A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4879061" cy="668608"/>
            <a:chOff x="0" y="0"/>
            <a:chExt cx="4879061" cy="668608"/>
          </a:xfrm>
        </p:grpSpPr>
        <p:sp>
          <p:nvSpPr>
            <p:cNvPr id="11" name="TextBox 10"/>
            <p:cNvSpPr txBox="1"/>
            <p:nvPr/>
          </p:nvSpPr>
          <p:spPr>
            <a:xfrm>
              <a:off x="0" y="0"/>
              <a:ext cx="4879061" cy="668608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Background and context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534370" y="6381328"/>
            <a:ext cx="1710038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588" y="1628800"/>
            <a:ext cx="9142412" cy="4611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Can the theory from spatial equilibrium models be incorporated into CGE models?</a:t>
            </a:r>
          </a:p>
          <a:p>
            <a:endParaRPr lang="en-AU" dirty="0" smtClean="0">
              <a:solidFill>
                <a:schemeClr val="bg1"/>
              </a:solidFill>
            </a:endParaRPr>
          </a:p>
          <a:p>
            <a:r>
              <a:rPr lang="en-AU" dirty="0" smtClean="0">
                <a:solidFill>
                  <a:schemeClr val="bg1"/>
                </a:solidFill>
              </a:rPr>
              <a:t>Can such models be formulated as NLP problems with a single objective function?</a:t>
            </a:r>
          </a:p>
          <a:p>
            <a:endParaRPr lang="en-AU" dirty="0" smtClean="0">
              <a:solidFill>
                <a:schemeClr val="bg1"/>
              </a:solidFill>
            </a:endParaRPr>
          </a:p>
          <a:p>
            <a:r>
              <a:rPr lang="en-AU" dirty="0" smtClean="0">
                <a:solidFill>
                  <a:schemeClr val="bg1"/>
                </a:solidFill>
              </a:rPr>
              <a:t>The answers are yes!</a:t>
            </a:r>
          </a:p>
        </p:txBody>
      </p:sp>
    </p:spTree>
    <p:extLst>
      <p:ext uri="{BB962C8B-B14F-4D97-AF65-F5344CB8AC3E}">
        <p14:creationId xmlns:p14="http://schemas.microsoft.com/office/powerpoint/2010/main" val="720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0317" cy="68538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7403" y="2915913"/>
            <a:ext cx="3829209" cy="664830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44000" rIns="180000" bIns="108000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models</a:t>
            </a:r>
          </a:p>
        </p:txBody>
      </p:sp>
    </p:spTree>
    <p:extLst>
      <p:ext uri="{BB962C8B-B14F-4D97-AF65-F5344CB8AC3E}">
        <p14:creationId xmlns:p14="http://schemas.microsoft.com/office/powerpoint/2010/main" val="17473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0" y="-670"/>
            <a:ext cx="9144000" cy="68672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37101"/>
            <a:ext cx="792088" cy="365125"/>
          </a:xfrm>
        </p:spPr>
        <p:txBody>
          <a:bodyPr tIns="0" bIns="0"/>
          <a:lstStyle/>
          <a:p>
            <a:pPr algn="ctr"/>
            <a:fld id="{8A657B52-D046-4802-A3DE-55E7ED70298C}" type="slidenum">
              <a:rPr lang="en-AU" sz="1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en-A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7256122" cy="701181"/>
            <a:chOff x="0" y="0"/>
            <a:chExt cx="7256122" cy="701181"/>
          </a:xfrm>
        </p:grpSpPr>
        <p:sp>
          <p:nvSpPr>
            <p:cNvPr id="10" name="TextBox 9"/>
            <p:cNvSpPr txBox="1"/>
            <p:nvPr/>
          </p:nvSpPr>
          <p:spPr>
            <a:xfrm>
              <a:off x="0" y="0"/>
              <a:ext cx="7256122" cy="70118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00000" tIns="144000" rIns="360000" bIns="144000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spectrum of options for linking models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 rot="18968874">
              <a:off x="381596" y="273224"/>
              <a:ext cx="154735" cy="154735"/>
              <a:chOff x="1763688" y="1484777"/>
              <a:chExt cx="1368152" cy="136815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2195732" y="1916825"/>
                <a:ext cx="1368155" cy="504059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" r="874" b="-37008"/>
          <a:stretch/>
        </p:blipFill>
        <p:spPr>
          <a:xfrm>
            <a:off x="0" y="6381329"/>
            <a:ext cx="8172400" cy="6480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27671" y="6381328"/>
            <a:ext cx="2441007" cy="495108"/>
          </a:xfrm>
          <a:prstGeom prst="rect">
            <a:avLst/>
          </a:prstGeom>
          <a:solidFill>
            <a:srgbClr val="7AA22F"/>
          </a:solidFill>
        </p:spPr>
        <p:txBody>
          <a:bodyPr wrap="none" lIns="180000" tIns="108000" rIns="180000" bIns="10800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models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11560" y="1916832"/>
            <a:ext cx="9142412" cy="3960440"/>
          </a:xfrm>
          <a:prstGeom prst="rect">
            <a:avLst/>
          </a:prstGeom>
        </p:spPr>
        <p:txBody>
          <a:bodyPr/>
          <a:lstStyle>
            <a:lvl1pPr marL="363538" indent="-363538" algn="l" rtl="0" fontAlgn="base">
              <a:spcBef>
                <a:spcPct val="20000"/>
              </a:spcBef>
              <a:spcAft>
                <a:spcPct val="0"/>
              </a:spcAft>
              <a:buClr>
                <a:srgbClr val="3D7E27"/>
              </a:buClr>
              <a:buFont typeface="Times" pitchFamily="18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113" indent="-357188" algn="l" rtl="0" fontAlgn="base">
              <a:spcBef>
                <a:spcPct val="20000"/>
              </a:spcBef>
              <a:spcAft>
                <a:spcPct val="0"/>
              </a:spcAft>
              <a:buClr>
                <a:srgbClr val="3D7E27"/>
              </a:buClr>
              <a:buFont typeface="Verdana" pitchFamily="34" charset="0"/>
              <a:buChar char="−"/>
              <a:defRPr sz="2600" i="1">
                <a:solidFill>
                  <a:schemeClr val="tx1"/>
                </a:solidFill>
                <a:latin typeface="+mn-lt"/>
                <a:ea typeface="+mn-ea"/>
              </a:defRPr>
            </a:lvl2pPr>
            <a:lvl3pPr marL="1436688" indent="-357188" algn="l" rtl="0" fontAlgn="base">
              <a:spcBef>
                <a:spcPct val="20000"/>
              </a:spcBef>
              <a:spcAft>
                <a:spcPct val="0"/>
              </a:spcAft>
              <a:buClr>
                <a:srgbClr val="3D7E27"/>
              </a:buClr>
              <a:buFont typeface="Symbol" pitchFamily="18" charset="2"/>
              <a:buChar char="¼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887538" indent="-271463" algn="l" rtl="0" fontAlgn="base">
              <a:spcBef>
                <a:spcPct val="20000"/>
              </a:spcBef>
              <a:spcAft>
                <a:spcPct val="0"/>
              </a:spcAft>
              <a:buClr>
                <a:srgbClr val="3D7E27"/>
              </a:buClr>
              <a:buFont typeface="Verdana" pitchFamily="34" charset="0"/>
              <a:buChar char="&gt;"/>
              <a:defRPr i="1">
                <a:solidFill>
                  <a:schemeClr val="tx1"/>
                </a:solidFill>
                <a:latin typeface="+mn-lt"/>
                <a:ea typeface="+mn-ea"/>
              </a:defRPr>
            </a:lvl4pPr>
            <a:lvl5pPr marL="2336800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3D7E27"/>
              </a:buClr>
              <a:buSzPct val="120000"/>
              <a:buFont typeface="Times" pitchFamily="18" charset="0"/>
              <a:buChar char="◦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794000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3D7E27"/>
              </a:buClr>
              <a:buSzPct val="120000"/>
              <a:buFont typeface="Times" pitchFamily="18" charset="0"/>
              <a:buChar char="◦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251200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3D7E27"/>
              </a:buClr>
              <a:buSzPct val="120000"/>
              <a:buFont typeface="Times" pitchFamily="18" charset="0"/>
              <a:buChar char="◦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708400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3D7E27"/>
              </a:buClr>
              <a:buSzPct val="120000"/>
              <a:buFont typeface="Times" pitchFamily="18" charset="0"/>
              <a:buChar char="◦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4165600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3D7E27"/>
              </a:buClr>
              <a:buSzPct val="120000"/>
              <a:buFont typeface="Times" pitchFamily="18" charset="0"/>
              <a:buChar char="◦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AU" kern="0" dirty="0" smtClean="0"/>
              <a:t>No linking</a:t>
            </a:r>
          </a:p>
          <a:p>
            <a:pPr eaLnBrk="1" hangingPunct="1"/>
            <a:endParaRPr lang="en-AU" kern="0" dirty="0" smtClean="0"/>
          </a:p>
          <a:p>
            <a:pPr eaLnBrk="1" hangingPunct="1"/>
            <a:r>
              <a:rPr lang="en-AU" kern="0" dirty="0" smtClean="0"/>
              <a:t>Humans iterate</a:t>
            </a:r>
          </a:p>
          <a:p>
            <a:pPr eaLnBrk="1" hangingPunct="1"/>
            <a:endParaRPr lang="en-AU" kern="0" dirty="0" smtClean="0"/>
          </a:p>
          <a:p>
            <a:pPr eaLnBrk="1" hangingPunct="1"/>
            <a:r>
              <a:rPr lang="en-AU" kern="0" dirty="0" smtClean="0"/>
              <a:t>Models iterate</a:t>
            </a:r>
          </a:p>
          <a:p>
            <a:pPr eaLnBrk="1" hangingPunct="1"/>
            <a:endParaRPr lang="en-AU" kern="0" dirty="0" smtClean="0"/>
          </a:p>
          <a:p>
            <a:pPr eaLnBrk="1" hangingPunct="1"/>
            <a:r>
              <a:rPr lang="en-AU" kern="0" dirty="0" smtClean="0"/>
              <a:t>Single model</a:t>
            </a: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 bwMode="auto">
          <a:xfrm>
            <a:off x="6372199" y="2758112"/>
            <a:ext cx="1296466" cy="1038171"/>
            <a:chOff x="2653" y="1525"/>
            <a:chExt cx="1039" cy="832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653" y="1525"/>
              <a:ext cx="1039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2933" y="2154"/>
              <a:ext cx="276" cy="203"/>
            </a:xfrm>
            <a:custGeom>
              <a:avLst/>
              <a:gdLst>
                <a:gd name="T0" fmla="*/ 72 w 125"/>
                <a:gd name="T1" fmla="*/ 60 h 92"/>
                <a:gd name="T2" fmla="*/ 75 w 125"/>
                <a:gd name="T3" fmla="*/ 67 h 92"/>
                <a:gd name="T4" fmla="*/ 79 w 125"/>
                <a:gd name="T5" fmla="*/ 50 h 92"/>
                <a:gd name="T6" fmla="*/ 51 w 125"/>
                <a:gd name="T7" fmla="*/ 34 h 92"/>
                <a:gd name="T8" fmla="*/ 28 w 125"/>
                <a:gd name="T9" fmla="*/ 18 h 92"/>
                <a:gd name="T10" fmla="*/ 9 w 125"/>
                <a:gd name="T11" fmla="*/ 9 h 92"/>
                <a:gd name="T12" fmla="*/ 22 w 125"/>
                <a:gd name="T13" fmla="*/ 26 h 92"/>
                <a:gd name="T14" fmla="*/ 47 w 125"/>
                <a:gd name="T15" fmla="*/ 42 h 92"/>
                <a:gd name="T16" fmla="*/ 72 w 125"/>
                <a:gd name="T17" fmla="*/ 6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92">
                  <a:moveTo>
                    <a:pt x="72" y="60"/>
                  </a:moveTo>
                  <a:cubicBezTo>
                    <a:pt x="73" y="63"/>
                    <a:pt x="73" y="65"/>
                    <a:pt x="75" y="67"/>
                  </a:cubicBezTo>
                  <a:cubicBezTo>
                    <a:pt x="97" y="92"/>
                    <a:pt x="125" y="43"/>
                    <a:pt x="79" y="50"/>
                  </a:cubicBezTo>
                  <a:cubicBezTo>
                    <a:pt x="83" y="36"/>
                    <a:pt x="70" y="23"/>
                    <a:pt x="51" y="34"/>
                  </a:cubicBezTo>
                  <a:cubicBezTo>
                    <a:pt x="58" y="21"/>
                    <a:pt x="41" y="8"/>
                    <a:pt x="28" y="18"/>
                  </a:cubicBezTo>
                  <a:cubicBezTo>
                    <a:pt x="29" y="2"/>
                    <a:pt x="15" y="0"/>
                    <a:pt x="9" y="9"/>
                  </a:cubicBezTo>
                  <a:cubicBezTo>
                    <a:pt x="0" y="21"/>
                    <a:pt x="8" y="32"/>
                    <a:pt x="22" y="26"/>
                  </a:cubicBezTo>
                  <a:cubicBezTo>
                    <a:pt x="21" y="39"/>
                    <a:pt x="35" y="47"/>
                    <a:pt x="47" y="42"/>
                  </a:cubicBezTo>
                  <a:cubicBezTo>
                    <a:pt x="46" y="56"/>
                    <a:pt x="60" y="66"/>
                    <a:pt x="72" y="60"/>
                  </a:cubicBezTo>
                  <a:close/>
                </a:path>
              </a:pathLst>
            </a:custGeom>
            <a:solidFill>
              <a:srgbClr val="78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024" y="1911"/>
              <a:ext cx="445" cy="214"/>
            </a:xfrm>
            <a:custGeom>
              <a:avLst/>
              <a:gdLst>
                <a:gd name="T0" fmla="*/ 84 w 202"/>
                <a:gd name="T1" fmla="*/ 0 h 97"/>
                <a:gd name="T2" fmla="*/ 19 w 202"/>
                <a:gd name="T3" fmla="*/ 36 h 97"/>
                <a:gd name="T4" fmla="*/ 0 w 202"/>
                <a:gd name="T5" fmla="*/ 76 h 97"/>
                <a:gd name="T6" fmla="*/ 50 w 202"/>
                <a:gd name="T7" fmla="*/ 55 h 97"/>
                <a:gd name="T8" fmla="*/ 107 w 202"/>
                <a:gd name="T9" fmla="*/ 48 h 97"/>
                <a:gd name="T10" fmla="*/ 202 w 202"/>
                <a:gd name="T11" fmla="*/ 97 h 97"/>
                <a:gd name="T12" fmla="*/ 157 w 202"/>
                <a:gd name="T13" fmla="*/ 19 h 97"/>
                <a:gd name="T14" fmla="*/ 84 w 202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97">
                  <a:moveTo>
                    <a:pt x="84" y="0"/>
                  </a:moveTo>
                  <a:cubicBezTo>
                    <a:pt x="62" y="12"/>
                    <a:pt x="40" y="24"/>
                    <a:pt x="19" y="36"/>
                  </a:cubicBezTo>
                  <a:cubicBezTo>
                    <a:pt x="12" y="50"/>
                    <a:pt x="6" y="62"/>
                    <a:pt x="0" y="76"/>
                  </a:cubicBezTo>
                  <a:cubicBezTo>
                    <a:pt x="11" y="84"/>
                    <a:pt x="30" y="92"/>
                    <a:pt x="50" y="55"/>
                  </a:cubicBezTo>
                  <a:cubicBezTo>
                    <a:pt x="69" y="53"/>
                    <a:pt x="87" y="50"/>
                    <a:pt x="107" y="48"/>
                  </a:cubicBezTo>
                  <a:cubicBezTo>
                    <a:pt x="142" y="71"/>
                    <a:pt x="170" y="92"/>
                    <a:pt x="202" y="97"/>
                  </a:cubicBezTo>
                  <a:cubicBezTo>
                    <a:pt x="200" y="92"/>
                    <a:pt x="159" y="23"/>
                    <a:pt x="157" y="19"/>
                  </a:cubicBezTo>
                  <a:cubicBezTo>
                    <a:pt x="155" y="18"/>
                    <a:pt x="84" y="0"/>
                    <a:pt x="84" y="0"/>
                  </a:cubicBezTo>
                  <a:close/>
                </a:path>
              </a:pathLst>
            </a:custGeom>
            <a:solidFill>
              <a:srgbClr val="78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2876" y="1938"/>
              <a:ext cx="562" cy="401"/>
            </a:xfrm>
            <a:custGeom>
              <a:avLst/>
              <a:gdLst>
                <a:gd name="T0" fmla="*/ 0 w 255"/>
                <a:gd name="T1" fmla="*/ 88 h 182"/>
                <a:gd name="T2" fmla="*/ 31 w 255"/>
                <a:gd name="T3" fmla="*/ 104 h 182"/>
                <a:gd name="T4" fmla="*/ 32 w 255"/>
                <a:gd name="T5" fmla="*/ 103 h 182"/>
                <a:gd name="T6" fmla="*/ 59 w 255"/>
                <a:gd name="T7" fmla="*/ 107 h 182"/>
                <a:gd name="T8" fmla="*/ 84 w 255"/>
                <a:gd name="T9" fmla="*/ 123 h 182"/>
                <a:gd name="T10" fmla="*/ 111 w 255"/>
                <a:gd name="T11" fmla="*/ 142 h 182"/>
                <a:gd name="T12" fmla="*/ 132 w 255"/>
                <a:gd name="T13" fmla="*/ 171 h 182"/>
                <a:gd name="T14" fmla="*/ 163 w 255"/>
                <a:gd name="T15" fmla="*/ 155 h 182"/>
                <a:gd name="T16" fmla="*/ 192 w 255"/>
                <a:gd name="T17" fmla="*/ 137 h 182"/>
                <a:gd name="T18" fmla="*/ 216 w 255"/>
                <a:gd name="T19" fmla="*/ 113 h 182"/>
                <a:gd name="T20" fmla="*/ 235 w 255"/>
                <a:gd name="T21" fmla="*/ 83 h 182"/>
                <a:gd name="T22" fmla="*/ 171 w 255"/>
                <a:gd name="T23" fmla="*/ 43 h 182"/>
                <a:gd name="T24" fmla="*/ 120 w 255"/>
                <a:gd name="T25" fmla="*/ 49 h 182"/>
                <a:gd name="T26" fmla="*/ 58 w 255"/>
                <a:gd name="T27" fmla="*/ 66 h 182"/>
                <a:gd name="T28" fmla="*/ 79 w 255"/>
                <a:gd name="T29" fmla="*/ 20 h 182"/>
                <a:gd name="T30" fmla="*/ 118 w 255"/>
                <a:gd name="T31" fmla="*/ 0 h 182"/>
                <a:gd name="T32" fmla="*/ 70 w 255"/>
                <a:gd name="T33" fmla="*/ 9 h 182"/>
                <a:gd name="T34" fmla="*/ 46 w 255"/>
                <a:gd name="T35" fmla="*/ 6 h 182"/>
                <a:gd name="T36" fmla="*/ 0 w 255"/>
                <a:gd name="T37" fmla="*/ 8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5" h="182">
                  <a:moveTo>
                    <a:pt x="0" y="88"/>
                  </a:moveTo>
                  <a:cubicBezTo>
                    <a:pt x="2" y="89"/>
                    <a:pt x="29" y="102"/>
                    <a:pt x="31" y="104"/>
                  </a:cubicBezTo>
                  <a:cubicBezTo>
                    <a:pt x="31" y="103"/>
                    <a:pt x="32" y="103"/>
                    <a:pt x="32" y="103"/>
                  </a:cubicBezTo>
                  <a:cubicBezTo>
                    <a:pt x="41" y="90"/>
                    <a:pt x="58" y="94"/>
                    <a:pt x="59" y="107"/>
                  </a:cubicBezTo>
                  <a:cubicBezTo>
                    <a:pt x="68" y="102"/>
                    <a:pt x="86" y="116"/>
                    <a:pt x="84" y="123"/>
                  </a:cubicBezTo>
                  <a:cubicBezTo>
                    <a:pt x="102" y="118"/>
                    <a:pt x="114" y="132"/>
                    <a:pt x="111" y="142"/>
                  </a:cubicBezTo>
                  <a:cubicBezTo>
                    <a:pt x="137" y="137"/>
                    <a:pt x="141" y="162"/>
                    <a:pt x="132" y="171"/>
                  </a:cubicBezTo>
                  <a:cubicBezTo>
                    <a:pt x="154" y="182"/>
                    <a:pt x="176" y="169"/>
                    <a:pt x="163" y="155"/>
                  </a:cubicBezTo>
                  <a:cubicBezTo>
                    <a:pt x="184" y="166"/>
                    <a:pt x="207" y="150"/>
                    <a:pt x="192" y="137"/>
                  </a:cubicBezTo>
                  <a:cubicBezTo>
                    <a:pt x="212" y="145"/>
                    <a:pt x="230" y="121"/>
                    <a:pt x="216" y="113"/>
                  </a:cubicBezTo>
                  <a:cubicBezTo>
                    <a:pt x="229" y="119"/>
                    <a:pt x="255" y="97"/>
                    <a:pt x="235" y="83"/>
                  </a:cubicBezTo>
                  <a:cubicBezTo>
                    <a:pt x="213" y="68"/>
                    <a:pt x="192" y="56"/>
                    <a:pt x="171" y="43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03" y="90"/>
                    <a:pt x="70" y="80"/>
                    <a:pt x="58" y="66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94" y="6"/>
                    <a:pt x="81" y="9"/>
                    <a:pt x="70" y="9"/>
                  </a:cubicBezTo>
                  <a:cubicBezTo>
                    <a:pt x="46" y="6"/>
                    <a:pt x="46" y="6"/>
                    <a:pt x="46" y="6"/>
                  </a:cubicBezTo>
                  <a:lnTo>
                    <a:pt x="0" y="88"/>
                  </a:lnTo>
                  <a:close/>
                </a:path>
              </a:pathLst>
            </a:custGeom>
            <a:solidFill>
              <a:srgbClr val="78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3383" y="1737"/>
              <a:ext cx="309" cy="408"/>
            </a:xfrm>
            <a:custGeom>
              <a:avLst/>
              <a:gdLst>
                <a:gd name="T0" fmla="*/ 140 w 140"/>
                <a:gd name="T1" fmla="*/ 0 h 185"/>
                <a:gd name="T2" fmla="*/ 5 w 140"/>
                <a:gd name="T3" fmla="*/ 80 h 185"/>
                <a:gd name="T4" fmla="*/ 2 w 140"/>
                <a:gd name="T5" fmla="*/ 92 h 185"/>
                <a:gd name="T6" fmla="*/ 52 w 140"/>
                <a:gd name="T7" fmla="*/ 179 h 185"/>
                <a:gd name="T8" fmla="*/ 63 w 140"/>
                <a:gd name="T9" fmla="*/ 182 h 185"/>
                <a:gd name="T10" fmla="*/ 140 w 140"/>
                <a:gd name="T11" fmla="*/ 139 h 185"/>
                <a:gd name="T12" fmla="*/ 140 w 140"/>
                <a:gd name="T1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85">
                  <a:moveTo>
                    <a:pt x="140" y="0"/>
                  </a:moveTo>
                  <a:cubicBezTo>
                    <a:pt x="5" y="80"/>
                    <a:pt x="5" y="80"/>
                    <a:pt x="5" y="80"/>
                  </a:cubicBezTo>
                  <a:cubicBezTo>
                    <a:pt x="1" y="82"/>
                    <a:pt x="0" y="88"/>
                    <a:pt x="2" y="92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54" y="183"/>
                    <a:pt x="59" y="185"/>
                    <a:pt x="63" y="182"/>
                  </a:cubicBezTo>
                  <a:cubicBezTo>
                    <a:pt x="140" y="139"/>
                    <a:pt x="140" y="139"/>
                    <a:pt x="140" y="139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2653" y="1743"/>
              <a:ext cx="311" cy="400"/>
            </a:xfrm>
            <a:custGeom>
              <a:avLst/>
              <a:gdLst>
                <a:gd name="T0" fmla="*/ 0 w 141"/>
                <a:gd name="T1" fmla="*/ 0 h 181"/>
                <a:gd name="T2" fmla="*/ 135 w 141"/>
                <a:gd name="T3" fmla="*/ 77 h 181"/>
                <a:gd name="T4" fmla="*/ 139 w 141"/>
                <a:gd name="T5" fmla="*/ 89 h 181"/>
                <a:gd name="T6" fmla="*/ 89 w 141"/>
                <a:gd name="T7" fmla="*/ 176 h 181"/>
                <a:gd name="T8" fmla="*/ 78 w 141"/>
                <a:gd name="T9" fmla="*/ 179 h 181"/>
                <a:gd name="T10" fmla="*/ 0 w 141"/>
                <a:gd name="T11" fmla="*/ 138 h 181"/>
                <a:gd name="T12" fmla="*/ 0 w 141"/>
                <a:gd name="T1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81">
                  <a:moveTo>
                    <a:pt x="0" y="0"/>
                  </a:moveTo>
                  <a:cubicBezTo>
                    <a:pt x="135" y="77"/>
                    <a:pt x="135" y="77"/>
                    <a:pt x="135" y="77"/>
                  </a:cubicBezTo>
                  <a:cubicBezTo>
                    <a:pt x="140" y="79"/>
                    <a:pt x="141" y="85"/>
                    <a:pt x="139" y="89"/>
                  </a:cubicBezTo>
                  <a:cubicBezTo>
                    <a:pt x="89" y="176"/>
                    <a:pt x="89" y="176"/>
                    <a:pt x="89" y="176"/>
                  </a:cubicBezTo>
                  <a:cubicBezTo>
                    <a:pt x="87" y="180"/>
                    <a:pt x="82" y="181"/>
                    <a:pt x="78" y="179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4" name="AutoShape 23"/>
          <p:cNvSpPr>
            <a:spLocks noChangeAspect="1" noChangeArrowheads="1" noTextEdit="1"/>
          </p:cNvSpPr>
          <p:nvPr/>
        </p:nvSpPr>
        <p:spPr bwMode="auto">
          <a:xfrm>
            <a:off x="5707327" y="3791628"/>
            <a:ext cx="2626211" cy="12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5" name="Freeform 26"/>
          <p:cNvSpPr>
            <a:spLocks noEditPoints="1"/>
          </p:cNvSpPr>
          <p:nvPr/>
        </p:nvSpPr>
        <p:spPr bwMode="auto">
          <a:xfrm>
            <a:off x="5332255" y="4139100"/>
            <a:ext cx="911351" cy="545292"/>
          </a:xfrm>
          <a:custGeom>
            <a:avLst/>
            <a:gdLst>
              <a:gd name="T0" fmla="*/ 0 w 1200"/>
              <a:gd name="T1" fmla="*/ 0 h 718"/>
              <a:gd name="T2" fmla="*/ 0 w 1200"/>
              <a:gd name="T3" fmla="*/ 718 h 718"/>
              <a:gd name="T4" fmla="*/ 1200 w 1200"/>
              <a:gd name="T5" fmla="*/ 718 h 718"/>
              <a:gd name="T6" fmla="*/ 1200 w 1200"/>
              <a:gd name="T7" fmla="*/ 0 h 718"/>
              <a:gd name="T8" fmla="*/ 0 w 1200"/>
              <a:gd name="T9" fmla="*/ 0 h 718"/>
              <a:gd name="T10" fmla="*/ 1122 w 1200"/>
              <a:gd name="T11" fmla="*/ 640 h 718"/>
              <a:gd name="T12" fmla="*/ 79 w 1200"/>
              <a:gd name="T13" fmla="*/ 640 h 718"/>
              <a:gd name="T14" fmla="*/ 79 w 1200"/>
              <a:gd name="T15" fmla="*/ 85 h 718"/>
              <a:gd name="T16" fmla="*/ 1122 w 1200"/>
              <a:gd name="T17" fmla="*/ 85 h 718"/>
              <a:gd name="T18" fmla="*/ 1122 w 1200"/>
              <a:gd name="T19" fmla="*/ 64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0" h="718">
                <a:moveTo>
                  <a:pt x="0" y="0"/>
                </a:moveTo>
                <a:lnTo>
                  <a:pt x="0" y="718"/>
                </a:lnTo>
                <a:lnTo>
                  <a:pt x="1200" y="718"/>
                </a:lnTo>
                <a:lnTo>
                  <a:pt x="1200" y="0"/>
                </a:lnTo>
                <a:lnTo>
                  <a:pt x="0" y="0"/>
                </a:lnTo>
                <a:close/>
                <a:moveTo>
                  <a:pt x="1122" y="640"/>
                </a:moveTo>
                <a:lnTo>
                  <a:pt x="79" y="640"/>
                </a:lnTo>
                <a:lnTo>
                  <a:pt x="79" y="85"/>
                </a:lnTo>
                <a:lnTo>
                  <a:pt x="1122" y="85"/>
                </a:lnTo>
                <a:lnTo>
                  <a:pt x="1122" y="640"/>
                </a:lnTo>
                <a:close/>
              </a:path>
            </a:pathLst>
          </a:custGeom>
          <a:solidFill>
            <a:srgbClr val="4545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6" name="Freeform 27"/>
          <p:cNvSpPr>
            <a:spLocks noEditPoints="1"/>
          </p:cNvSpPr>
          <p:nvPr/>
        </p:nvSpPr>
        <p:spPr bwMode="auto">
          <a:xfrm>
            <a:off x="5203147" y="4738313"/>
            <a:ext cx="1170327" cy="64554"/>
          </a:xfrm>
          <a:custGeom>
            <a:avLst/>
            <a:gdLst>
              <a:gd name="T0" fmla="*/ 210 w 217"/>
              <a:gd name="T1" fmla="*/ 0 h 12"/>
              <a:gd name="T2" fmla="*/ 8 w 217"/>
              <a:gd name="T3" fmla="*/ 0 h 12"/>
              <a:gd name="T4" fmla="*/ 0 w 217"/>
              <a:gd name="T5" fmla="*/ 0 h 12"/>
              <a:gd name="T6" fmla="*/ 9 w 217"/>
              <a:gd name="T7" fmla="*/ 12 h 12"/>
              <a:gd name="T8" fmla="*/ 16 w 217"/>
              <a:gd name="T9" fmla="*/ 12 h 12"/>
              <a:gd name="T10" fmla="*/ 200 w 217"/>
              <a:gd name="T11" fmla="*/ 12 h 12"/>
              <a:gd name="T12" fmla="*/ 207 w 217"/>
              <a:gd name="T13" fmla="*/ 12 h 12"/>
              <a:gd name="T14" fmla="*/ 217 w 217"/>
              <a:gd name="T15" fmla="*/ 0 h 12"/>
              <a:gd name="T16" fmla="*/ 210 w 217"/>
              <a:gd name="T17" fmla="*/ 0 h 12"/>
              <a:gd name="T18" fmla="*/ 133 w 217"/>
              <a:gd name="T19" fmla="*/ 9 h 12"/>
              <a:gd name="T20" fmla="*/ 84 w 217"/>
              <a:gd name="T21" fmla="*/ 9 h 12"/>
              <a:gd name="T22" fmla="*/ 82 w 217"/>
              <a:gd name="T23" fmla="*/ 6 h 12"/>
              <a:gd name="T24" fmla="*/ 84 w 217"/>
              <a:gd name="T25" fmla="*/ 3 h 12"/>
              <a:gd name="T26" fmla="*/ 133 w 217"/>
              <a:gd name="T27" fmla="*/ 3 h 12"/>
              <a:gd name="T28" fmla="*/ 135 w 217"/>
              <a:gd name="T29" fmla="*/ 6 h 12"/>
              <a:gd name="T30" fmla="*/ 133 w 217"/>
              <a:gd name="T3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7" h="12">
                <a:moveTo>
                  <a:pt x="210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0"/>
                  <a:pt x="0" y="0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12" y="12"/>
                  <a:pt x="16" y="12"/>
                </a:cubicBezTo>
                <a:cubicBezTo>
                  <a:pt x="200" y="12"/>
                  <a:pt x="200" y="12"/>
                  <a:pt x="200" y="12"/>
                </a:cubicBezTo>
                <a:cubicBezTo>
                  <a:pt x="204" y="12"/>
                  <a:pt x="207" y="12"/>
                  <a:pt x="207" y="12"/>
                </a:cubicBezTo>
                <a:cubicBezTo>
                  <a:pt x="217" y="0"/>
                  <a:pt x="217" y="0"/>
                  <a:pt x="217" y="0"/>
                </a:cubicBezTo>
                <a:cubicBezTo>
                  <a:pt x="217" y="0"/>
                  <a:pt x="214" y="0"/>
                  <a:pt x="210" y="0"/>
                </a:cubicBezTo>
                <a:close/>
                <a:moveTo>
                  <a:pt x="133" y="9"/>
                </a:moveTo>
                <a:cubicBezTo>
                  <a:pt x="84" y="9"/>
                  <a:pt x="84" y="9"/>
                  <a:pt x="84" y="9"/>
                </a:cubicBezTo>
                <a:cubicBezTo>
                  <a:pt x="83" y="9"/>
                  <a:pt x="82" y="8"/>
                  <a:pt x="82" y="6"/>
                </a:cubicBezTo>
                <a:cubicBezTo>
                  <a:pt x="82" y="4"/>
                  <a:pt x="83" y="3"/>
                  <a:pt x="84" y="3"/>
                </a:cubicBezTo>
                <a:cubicBezTo>
                  <a:pt x="133" y="3"/>
                  <a:pt x="133" y="3"/>
                  <a:pt x="133" y="3"/>
                </a:cubicBezTo>
                <a:cubicBezTo>
                  <a:pt x="134" y="3"/>
                  <a:pt x="135" y="4"/>
                  <a:pt x="135" y="6"/>
                </a:cubicBezTo>
                <a:cubicBezTo>
                  <a:pt x="135" y="8"/>
                  <a:pt x="134" y="9"/>
                  <a:pt x="133" y="9"/>
                </a:cubicBezTo>
                <a:close/>
              </a:path>
            </a:pathLst>
          </a:custGeom>
          <a:solidFill>
            <a:srgbClr val="4545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7" name="Freeform 28"/>
          <p:cNvSpPr>
            <a:spLocks noEditPoints="1"/>
          </p:cNvSpPr>
          <p:nvPr/>
        </p:nvSpPr>
        <p:spPr bwMode="auto">
          <a:xfrm>
            <a:off x="7732702" y="4131243"/>
            <a:ext cx="916668" cy="545292"/>
          </a:xfrm>
          <a:custGeom>
            <a:avLst/>
            <a:gdLst>
              <a:gd name="T0" fmla="*/ 0 w 1207"/>
              <a:gd name="T1" fmla="*/ 0 h 718"/>
              <a:gd name="T2" fmla="*/ 0 w 1207"/>
              <a:gd name="T3" fmla="*/ 718 h 718"/>
              <a:gd name="T4" fmla="*/ 1207 w 1207"/>
              <a:gd name="T5" fmla="*/ 718 h 718"/>
              <a:gd name="T6" fmla="*/ 1207 w 1207"/>
              <a:gd name="T7" fmla="*/ 0 h 718"/>
              <a:gd name="T8" fmla="*/ 0 w 1207"/>
              <a:gd name="T9" fmla="*/ 0 h 718"/>
              <a:gd name="T10" fmla="*/ 1121 w 1207"/>
              <a:gd name="T11" fmla="*/ 640 h 718"/>
              <a:gd name="T12" fmla="*/ 78 w 1207"/>
              <a:gd name="T13" fmla="*/ 640 h 718"/>
              <a:gd name="T14" fmla="*/ 78 w 1207"/>
              <a:gd name="T15" fmla="*/ 85 h 718"/>
              <a:gd name="T16" fmla="*/ 1121 w 1207"/>
              <a:gd name="T17" fmla="*/ 85 h 718"/>
              <a:gd name="T18" fmla="*/ 1121 w 1207"/>
              <a:gd name="T19" fmla="*/ 64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7" h="718">
                <a:moveTo>
                  <a:pt x="0" y="0"/>
                </a:moveTo>
                <a:lnTo>
                  <a:pt x="0" y="718"/>
                </a:lnTo>
                <a:lnTo>
                  <a:pt x="1207" y="718"/>
                </a:lnTo>
                <a:lnTo>
                  <a:pt x="1207" y="0"/>
                </a:lnTo>
                <a:lnTo>
                  <a:pt x="0" y="0"/>
                </a:lnTo>
                <a:close/>
                <a:moveTo>
                  <a:pt x="1121" y="640"/>
                </a:moveTo>
                <a:lnTo>
                  <a:pt x="78" y="640"/>
                </a:lnTo>
                <a:lnTo>
                  <a:pt x="78" y="85"/>
                </a:lnTo>
                <a:lnTo>
                  <a:pt x="1121" y="85"/>
                </a:lnTo>
                <a:lnTo>
                  <a:pt x="1121" y="640"/>
                </a:lnTo>
                <a:close/>
              </a:path>
            </a:pathLst>
          </a:custGeom>
          <a:solidFill>
            <a:srgbClr val="4545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8" name="Freeform 29"/>
          <p:cNvSpPr>
            <a:spLocks noEditPoints="1"/>
          </p:cNvSpPr>
          <p:nvPr/>
        </p:nvSpPr>
        <p:spPr bwMode="auto">
          <a:xfrm>
            <a:off x="7611080" y="4721860"/>
            <a:ext cx="1170327" cy="64554"/>
          </a:xfrm>
          <a:custGeom>
            <a:avLst/>
            <a:gdLst>
              <a:gd name="T0" fmla="*/ 210 w 217"/>
              <a:gd name="T1" fmla="*/ 0 h 12"/>
              <a:gd name="T2" fmla="*/ 8 w 217"/>
              <a:gd name="T3" fmla="*/ 0 h 12"/>
              <a:gd name="T4" fmla="*/ 0 w 217"/>
              <a:gd name="T5" fmla="*/ 0 h 12"/>
              <a:gd name="T6" fmla="*/ 9 w 217"/>
              <a:gd name="T7" fmla="*/ 12 h 12"/>
              <a:gd name="T8" fmla="*/ 16 w 217"/>
              <a:gd name="T9" fmla="*/ 12 h 12"/>
              <a:gd name="T10" fmla="*/ 200 w 217"/>
              <a:gd name="T11" fmla="*/ 12 h 12"/>
              <a:gd name="T12" fmla="*/ 207 w 217"/>
              <a:gd name="T13" fmla="*/ 12 h 12"/>
              <a:gd name="T14" fmla="*/ 217 w 217"/>
              <a:gd name="T15" fmla="*/ 0 h 12"/>
              <a:gd name="T16" fmla="*/ 210 w 217"/>
              <a:gd name="T17" fmla="*/ 0 h 12"/>
              <a:gd name="T18" fmla="*/ 133 w 217"/>
              <a:gd name="T19" fmla="*/ 9 h 12"/>
              <a:gd name="T20" fmla="*/ 84 w 217"/>
              <a:gd name="T21" fmla="*/ 9 h 12"/>
              <a:gd name="T22" fmla="*/ 82 w 217"/>
              <a:gd name="T23" fmla="*/ 6 h 12"/>
              <a:gd name="T24" fmla="*/ 84 w 217"/>
              <a:gd name="T25" fmla="*/ 3 h 12"/>
              <a:gd name="T26" fmla="*/ 133 w 217"/>
              <a:gd name="T27" fmla="*/ 3 h 12"/>
              <a:gd name="T28" fmla="*/ 135 w 217"/>
              <a:gd name="T29" fmla="*/ 6 h 12"/>
              <a:gd name="T30" fmla="*/ 133 w 217"/>
              <a:gd name="T3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7" h="12">
                <a:moveTo>
                  <a:pt x="210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0"/>
                  <a:pt x="0" y="0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12" y="12"/>
                  <a:pt x="16" y="12"/>
                </a:cubicBezTo>
                <a:cubicBezTo>
                  <a:pt x="200" y="12"/>
                  <a:pt x="200" y="12"/>
                  <a:pt x="200" y="12"/>
                </a:cubicBezTo>
                <a:cubicBezTo>
                  <a:pt x="204" y="12"/>
                  <a:pt x="207" y="12"/>
                  <a:pt x="207" y="12"/>
                </a:cubicBezTo>
                <a:cubicBezTo>
                  <a:pt x="217" y="0"/>
                  <a:pt x="217" y="0"/>
                  <a:pt x="217" y="0"/>
                </a:cubicBezTo>
                <a:cubicBezTo>
                  <a:pt x="217" y="0"/>
                  <a:pt x="214" y="0"/>
                  <a:pt x="210" y="0"/>
                </a:cubicBezTo>
                <a:close/>
                <a:moveTo>
                  <a:pt x="133" y="9"/>
                </a:moveTo>
                <a:cubicBezTo>
                  <a:pt x="84" y="9"/>
                  <a:pt x="84" y="9"/>
                  <a:pt x="84" y="9"/>
                </a:cubicBezTo>
                <a:cubicBezTo>
                  <a:pt x="83" y="9"/>
                  <a:pt x="82" y="8"/>
                  <a:pt x="82" y="6"/>
                </a:cubicBezTo>
                <a:cubicBezTo>
                  <a:pt x="82" y="4"/>
                  <a:pt x="83" y="3"/>
                  <a:pt x="84" y="3"/>
                </a:cubicBezTo>
                <a:cubicBezTo>
                  <a:pt x="133" y="3"/>
                  <a:pt x="133" y="3"/>
                  <a:pt x="133" y="3"/>
                </a:cubicBezTo>
                <a:cubicBezTo>
                  <a:pt x="134" y="3"/>
                  <a:pt x="135" y="4"/>
                  <a:pt x="135" y="6"/>
                </a:cubicBezTo>
                <a:cubicBezTo>
                  <a:pt x="135" y="8"/>
                  <a:pt x="134" y="9"/>
                  <a:pt x="133" y="9"/>
                </a:cubicBezTo>
                <a:close/>
              </a:path>
            </a:pathLst>
          </a:custGeom>
          <a:solidFill>
            <a:srgbClr val="4545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9" name="Oval 33"/>
          <p:cNvSpPr>
            <a:spLocks noChangeArrowheads="1"/>
          </p:cNvSpPr>
          <p:nvPr/>
        </p:nvSpPr>
        <p:spPr bwMode="auto">
          <a:xfrm>
            <a:off x="6115693" y="4299326"/>
            <a:ext cx="231635" cy="226319"/>
          </a:xfrm>
          <a:prstGeom prst="ellipse">
            <a:avLst/>
          </a:prstGeom>
          <a:solidFill>
            <a:srgbClr val="78A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" name="Oval 34"/>
          <p:cNvSpPr>
            <a:spLocks noChangeArrowheads="1"/>
          </p:cNvSpPr>
          <p:nvPr/>
        </p:nvSpPr>
        <p:spPr bwMode="auto">
          <a:xfrm>
            <a:off x="7652165" y="4294549"/>
            <a:ext cx="231635" cy="226319"/>
          </a:xfrm>
          <a:prstGeom prst="ellipse">
            <a:avLst/>
          </a:prstGeom>
          <a:solidFill>
            <a:srgbClr val="78A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1" name="Freeform 26"/>
          <p:cNvSpPr>
            <a:spLocks noEditPoints="1"/>
          </p:cNvSpPr>
          <p:nvPr/>
        </p:nvSpPr>
        <p:spPr bwMode="auto">
          <a:xfrm>
            <a:off x="5346944" y="1946197"/>
            <a:ext cx="868393" cy="545292"/>
          </a:xfrm>
          <a:custGeom>
            <a:avLst/>
            <a:gdLst>
              <a:gd name="T0" fmla="*/ 0 w 1200"/>
              <a:gd name="T1" fmla="*/ 0 h 718"/>
              <a:gd name="T2" fmla="*/ 0 w 1200"/>
              <a:gd name="T3" fmla="*/ 718 h 718"/>
              <a:gd name="T4" fmla="*/ 1200 w 1200"/>
              <a:gd name="T5" fmla="*/ 718 h 718"/>
              <a:gd name="T6" fmla="*/ 1200 w 1200"/>
              <a:gd name="T7" fmla="*/ 0 h 718"/>
              <a:gd name="T8" fmla="*/ 0 w 1200"/>
              <a:gd name="T9" fmla="*/ 0 h 718"/>
              <a:gd name="T10" fmla="*/ 1122 w 1200"/>
              <a:gd name="T11" fmla="*/ 640 h 718"/>
              <a:gd name="T12" fmla="*/ 79 w 1200"/>
              <a:gd name="T13" fmla="*/ 640 h 718"/>
              <a:gd name="T14" fmla="*/ 79 w 1200"/>
              <a:gd name="T15" fmla="*/ 85 h 718"/>
              <a:gd name="T16" fmla="*/ 1122 w 1200"/>
              <a:gd name="T17" fmla="*/ 85 h 718"/>
              <a:gd name="T18" fmla="*/ 1122 w 1200"/>
              <a:gd name="T19" fmla="*/ 64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0" h="718">
                <a:moveTo>
                  <a:pt x="0" y="0"/>
                </a:moveTo>
                <a:lnTo>
                  <a:pt x="0" y="718"/>
                </a:lnTo>
                <a:lnTo>
                  <a:pt x="1200" y="718"/>
                </a:lnTo>
                <a:lnTo>
                  <a:pt x="1200" y="0"/>
                </a:lnTo>
                <a:lnTo>
                  <a:pt x="0" y="0"/>
                </a:lnTo>
                <a:close/>
                <a:moveTo>
                  <a:pt x="1122" y="640"/>
                </a:moveTo>
                <a:lnTo>
                  <a:pt x="79" y="640"/>
                </a:lnTo>
                <a:lnTo>
                  <a:pt x="79" y="85"/>
                </a:lnTo>
                <a:lnTo>
                  <a:pt x="1122" y="85"/>
                </a:lnTo>
                <a:lnTo>
                  <a:pt x="1122" y="640"/>
                </a:lnTo>
                <a:close/>
              </a:path>
            </a:pathLst>
          </a:custGeom>
          <a:solidFill>
            <a:srgbClr val="4545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2" name="Freeform 27"/>
          <p:cNvSpPr>
            <a:spLocks noEditPoints="1"/>
          </p:cNvSpPr>
          <p:nvPr/>
        </p:nvSpPr>
        <p:spPr bwMode="auto">
          <a:xfrm>
            <a:off x="5223922" y="2545410"/>
            <a:ext cx="1115161" cy="64554"/>
          </a:xfrm>
          <a:custGeom>
            <a:avLst/>
            <a:gdLst>
              <a:gd name="T0" fmla="*/ 210 w 217"/>
              <a:gd name="T1" fmla="*/ 0 h 12"/>
              <a:gd name="T2" fmla="*/ 8 w 217"/>
              <a:gd name="T3" fmla="*/ 0 h 12"/>
              <a:gd name="T4" fmla="*/ 0 w 217"/>
              <a:gd name="T5" fmla="*/ 0 h 12"/>
              <a:gd name="T6" fmla="*/ 9 w 217"/>
              <a:gd name="T7" fmla="*/ 12 h 12"/>
              <a:gd name="T8" fmla="*/ 16 w 217"/>
              <a:gd name="T9" fmla="*/ 12 h 12"/>
              <a:gd name="T10" fmla="*/ 200 w 217"/>
              <a:gd name="T11" fmla="*/ 12 h 12"/>
              <a:gd name="T12" fmla="*/ 207 w 217"/>
              <a:gd name="T13" fmla="*/ 12 h 12"/>
              <a:gd name="T14" fmla="*/ 217 w 217"/>
              <a:gd name="T15" fmla="*/ 0 h 12"/>
              <a:gd name="T16" fmla="*/ 210 w 217"/>
              <a:gd name="T17" fmla="*/ 0 h 12"/>
              <a:gd name="T18" fmla="*/ 133 w 217"/>
              <a:gd name="T19" fmla="*/ 9 h 12"/>
              <a:gd name="T20" fmla="*/ 84 w 217"/>
              <a:gd name="T21" fmla="*/ 9 h 12"/>
              <a:gd name="T22" fmla="*/ 82 w 217"/>
              <a:gd name="T23" fmla="*/ 6 h 12"/>
              <a:gd name="T24" fmla="*/ 84 w 217"/>
              <a:gd name="T25" fmla="*/ 3 h 12"/>
              <a:gd name="T26" fmla="*/ 133 w 217"/>
              <a:gd name="T27" fmla="*/ 3 h 12"/>
              <a:gd name="T28" fmla="*/ 135 w 217"/>
              <a:gd name="T29" fmla="*/ 6 h 12"/>
              <a:gd name="T30" fmla="*/ 133 w 217"/>
              <a:gd name="T3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7" h="12">
                <a:moveTo>
                  <a:pt x="210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0"/>
                  <a:pt x="0" y="0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12" y="12"/>
                  <a:pt x="16" y="12"/>
                </a:cubicBezTo>
                <a:cubicBezTo>
                  <a:pt x="200" y="12"/>
                  <a:pt x="200" y="12"/>
                  <a:pt x="200" y="12"/>
                </a:cubicBezTo>
                <a:cubicBezTo>
                  <a:pt x="204" y="12"/>
                  <a:pt x="207" y="12"/>
                  <a:pt x="207" y="12"/>
                </a:cubicBezTo>
                <a:cubicBezTo>
                  <a:pt x="217" y="0"/>
                  <a:pt x="217" y="0"/>
                  <a:pt x="217" y="0"/>
                </a:cubicBezTo>
                <a:cubicBezTo>
                  <a:pt x="217" y="0"/>
                  <a:pt x="214" y="0"/>
                  <a:pt x="210" y="0"/>
                </a:cubicBezTo>
                <a:close/>
                <a:moveTo>
                  <a:pt x="133" y="9"/>
                </a:moveTo>
                <a:cubicBezTo>
                  <a:pt x="84" y="9"/>
                  <a:pt x="84" y="9"/>
                  <a:pt x="84" y="9"/>
                </a:cubicBezTo>
                <a:cubicBezTo>
                  <a:pt x="83" y="9"/>
                  <a:pt x="82" y="8"/>
                  <a:pt x="82" y="6"/>
                </a:cubicBezTo>
                <a:cubicBezTo>
                  <a:pt x="82" y="4"/>
                  <a:pt x="83" y="3"/>
                  <a:pt x="84" y="3"/>
                </a:cubicBezTo>
                <a:cubicBezTo>
                  <a:pt x="133" y="3"/>
                  <a:pt x="133" y="3"/>
                  <a:pt x="133" y="3"/>
                </a:cubicBezTo>
                <a:cubicBezTo>
                  <a:pt x="134" y="3"/>
                  <a:pt x="135" y="4"/>
                  <a:pt x="135" y="6"/>
                </a:cubicBezTo>
                <a:cubicBezTo>
                  <a:pt x="135" y="8"/>
                  <a:pt x="134" y="9"/>
                  <a:pt x="133" y="9"/>
                </a:cubicBezTo>
                <a:close/>
              </a:path>
            </a:pathLst>
          </a:custGeom>
          <a:solidFill>
            <a:srgbClr val="4545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3" name="Freeform 28"/>
          <p:cNvSpPr>
            <a:spLocks noEditPoints="1"/>
          </p:cNvSpPr>
          <p:nvPr/>
        </p:nvSpPr>
        <p:spPr bwMode="auto">
          <a:xfrm>
            <a:off x="7775911" y="1923428"/>
            <a:ext cx="873459" cy="545292"/>
          </a:xfrm>
          <a:custGeom>
            <a:avLst/>
            <a:gdLst>
              <a:gd name="T0" fmla="*/ 0 w 1207"/>
              <a:gd name="T1" fmla="*/ 0 h 718"/>
              <a:gd name="T2" fmla="*/ 0 w 1207"/>
              <a:gd name="T3" fmla="*/ 718 h 718"/>
              <a:gd name="T4" fmla="*/ 1207 w 1207"/>
              <a:gd name="T5" fmla="*/ 718 h 718"/>
              <a:gd name="T6" fmla="*/ 1207 w 1207"/>
              <a:gd name="T7" fmla="*/ 0 h 718"/>
              <a:gd name="T8" fmla="*/ 0 w 1207"/>
              <a:gd name="T9" fmla="*/ 0 h 718"/>
              <a:gd name="T10" fmla="*/ 1121 w 1207"/>
              <a:gd name="T11" fmla="*/ 640 h 718"/>
              <a:gd name="T12" fmla="*/ 78 w 1207"/>
              <a:gd name="T13" fmla="*/ 640 h 718"/>
              <a:gd name="T14" fmla="*/ 78 w 1207"/>
              <a:gd name="T15" fmla="*/ 85 h 718"/>
              <a:gd name="T16" fmla="*/ 1121 w 1207"/>
              <a:gd name="T17" fmla="*/ 85 h 718"/>
              <a:gd name="T18" fmla="*/ 1121 w 1207"/>
              <a:gd name="T19" fmla="*/ 64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7" h="718">
                <a:moveTo>
                  <a:pt x="0" y="0"/>
                </a:moveTo>
                <a:lnTo>
                  <a:pt x="0" y="718"/>
                </a:lnTo>
                <a:lnTo>
                  <a:pt x="1207" y="718"/>
                </a:lnTo>
                <a:lnTo>
                  <a:pt x="1207" y="0"/>
                </a:lnTo>
                <a:lnTo>
                  <a:pt x="0" y="0"/>
                </a:lnTo>
                <a:close/>
                <a:moveTo>
                  <a:pt x="1121" y="640"/>
                </a:moveTo>
                <a:lnTo>
                  <a:pt x="78" y="640"/>
                </a:lnTo>
                <a:lnTo>
                  <a:pt x="78" y="85"/>
                </a:lnTo>
                <a:lnTo>
                  <a:pt x="1121" y="85"/>
                </a:lnTo>
                <a:lnTo>
                  <a:pt x="1121" y="640"/>
                </a:lnTo>
                <a:close/>
              </a:path>
            </a:pathLst>
          </a:custGeom>
          <a:solidFill>
            <a:srgbClr val="4545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4" name="Freeform 29"/>
          <p:cNvSpPr>
            <a:spLocks noEditPoints="1"/>
          </p:cNvSpPr>
          <p:nvPr/>
        </p:nvSpPr>
        <p:spPr bwMode="auto">
          <a:xfrm>
            <a:off x="7652165" y="2522641"/>
            <a:ext cx="1115161" cy="64554"/>
          </a:xfrm>
          <a:custGeom>
            <a:avLst/>
            <a:gdLst>
              <a:gd name="T0" fmla="*/ 210 w 217"/>
              <a:gd name="T1" fmla="*/ 0 h 12"/>
              <a:gd name="T2" fmla="*/ 8 w 217"/>
              <a:gd name="T3" fmla="*/ 0 h 12"/>
              <a:gd name="T4" fmla="*/ 0 w 217"/>
              <a:gd name="T5" fmla="*/ 0 h 12"/>
              <a:gd name="T6" fmla="*/ 9 w 217"/>
              <a:gd name="T7" fmla="*/ 12 h 12"/>
              <a:gd name="T8" fmla="*/ 16 w 217"/>
              <a:gd name="T9" fmla="*/ 12 h 12"/>
              <a:gd name="T10" fmla="*/ 200 w 217"/>
              <a:gd name="T11" fmla="*/ 12 h 12"/>
              <a:gd name="T12" fmla="*/ 207 w 217"/>
              <a:gd name="T13" fmla="*/ 12 h 12"/>
              <a:gd name="T14" fmla="*/ 217 w 217"/>
              <a:gd name="T15" fmla="*/ 0 h 12"/>
              <a:gd name="T16" fmla="*/ 210 w 217"/>
              <a:gd name="T17" fmla="*/ 0 h 12"/>
              <a:gd name="T18" fmla="*/ 133 w 217"/>
              <a:gd name="T19" fmla="*/ 9 h 12"/>
              <a:gd name="T20" fmla="*/ 84 w 217"/>
              <a:gd name="T21" fmla="*/ 9 h 12"/>
              <a:gd name="T22" fmla="*/ 82 w 217"/>
              <a:gd name="T23" fmla="*/ 6 h 12"/>
              <a:gd name="T24" fmla="*/ 84 w 217"/>
              <a:gd name="T25" fmla="*/ 3 h 12"/>
              <a:gd name="T26" fmla="*/ 133 w 217"/>
              <a:gd name="T27" fmla="*/ 3 h 12"/>
              <a:gd name="T28" fmla="*/ 135 w 217"/>
              <a:gd name="T29" fmla="*/ 6 h 12"/>
              <a:gd name="T30" fmla="*/ 133 w 217"/>
              <a:gd name="T3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7" h="12">
                <a:moveTo>
                  <a:pt x="210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0"/>
                  <a:pt x="0" y="0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12" y="12"/>
                  <a:pt x="16" y="12"/>
                </a:cubicBezTo>
                <a:cubicBezTo>
                  <a:pt x="200" y="12"/>
                  <a:pt x="200" y="12"/>
                  <a:pt x="200" y="12"/>
                </a:cubicBezTo>
                <a:cubicBezTo>
                  <a:pt x="204" y="12"/>
                  <a:pt x="207" y="12"/>
                  <a:pt x="207" y="12"/>
                </a:cubicBezTo>
                <a:cubicBezTo>
                  <a:pt x="217" y="0"/>
                  <a:pt x="217" y="0"/>
                  <a:pt x="217" y="0"/>
                </a:cubicBezTo>
                <a:cubicBezTo>
                  <a:pt x="217" y="0"/>
                  <a:pt x="214" y="0"/>
                  <a:pt x="210" y="0"/>
                </a:cubicBezTo>
                <a:close/>
                <a:moveTo>
                  <a:pt x="133" y="9"/>
                </a:moveTo>
                <a:cubicBezTo>
                  <a:pt x="84" y="9"/>
                  <a:pt x="84" y="9"/>
                  <a:pt x="84" y="9"/>
                </a:cubicBezTo>
                <a:cubicBezTo>
                  <a:pt x="83" y="9"/>
                  <a:pt x="82" y="8"/>
                  <a:pt x="82" y="6"/>
                </a:cubicBezTo>
                <a:cubicBezTo>
                  <a:pt x="82" y="4"/>
                  <a:pt x="83" y="3"/>
                  <a:pt x="84" y="3"/>
                </a:cubicBezTo>
                <a:cubicBezTo>
                  <a:pt x="133" y="3"/>
                  <a:pt x="133" y="3"/>
                  <a:pt x="133" y="3"/>
                </a:cubicBezTo>
                <a:cubicBezTo>
                  <a:pt x="134" y="3"/>
                  <a:pt x="135" y="4"/>
                  <a:pt x="135" y="6"/>
                </a:cubicBezTo>
                <a:cubicBezTo>
                  <a:pt x="135" y="8"/>
                  <a:pt x="134" y="9"/>
                  <a:pt x="133" y="9"/>
                </a:cubicBezTo>
                <a:close/>
              </a:path>
            </a:pathLst>
          </a:custGeom>
          <a:solidFill>
            <a:srgbClr val="4545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16" y="5316358"/>
            <a:ext cx="366895" cy="412545"/>
          </a:xfrm>
          <a:prstGeom prst="rect">
            <a:avLst/>
          </a:prstGeom>
        </p:spPr>
      </p:pic>
      <p:sp>
        <p:nvSpPr>
          <p:cNvPr id="36" name="AutoShape 23"/>
          <p:cNvSpPr>
            <a:spLocks noChangeAspect="1" noChangeArrowheads="1" noTextEdit="1"/>
          </p:cNvSpPr>
          <p:nvPr/>
        </p:nvSpPr>
        <p:spPr bwMode="auto">
          <a:xfrm>
            <a:off x="5696862" y="2279735"/>
            <a:ext cx="2502419" cy="12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7" name="Freeform 26"/>
          <p:cNvSpPr>
            <a:spLocks noEditPoints="1"/>
          </p:cNvSpPr>
          <p:nvPr/>
        </p:nvSpPr>
        <p:spPr bwMode="auto">
          <a:xfrm>
            <a:off x="5318034" y="3062135"/>
            <a:ext cx="868393" cy="545292"/>
          </a:xfrm>
          <a:custGeom>
            <a:avLst/>
            <a:gdLst>
              <a:gd name="T0" fmla="*/ 0 w 1200"/>
              <a:gd name="T1" fmla="*/ 0 h 718"/>
              <a:gd name="T2" fmla="*/ 0 w 1200"/>
              <a:gd name="T3" fmla="*/ 718 h 718"/>
              <a:gd name="T4" fmla="*/ 1200 w 1200"/>
              <a:gd name="T5" fmla="*/ 718 h 718"/>
              <a:gd name="T6" fmla="*/ 1200 w 1200"/>
              <a:gd name="T7" fmla="*/ 0 h 718"/>
              <a:gd name="T8" fmla="*/ 0 w 1200"/>
              <a:gd name="T9" fmla="*/ 0 h 718"/>
              <a:gd name="T10" fmla="*/ 1122 w 1200"/>
              <a:gd name="T11" fmla="*/ 640 h 718"/>
              <a:gd name="T12" fmla="*/ 79 w 1200"/>
              <a:gd name="T13" fmla="*/ 640 h 718"/>
              <a:gd name="T14" fmla="*/ 79 w 1200"/>
              <a:gd name="T15" fmla="*/ 85 h 718"/>
              <a:gd name="T16" fmla="*/ 1122 w 1200"/>
              <a:gd name="T17" fmla="*/ 85 h 718"/>
              <a:gd name="T18" fmla="*/ 1122 w 1200"/>
              <a:gd name="T19" fmla="*/ 64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0" h="718">
                <a:moveTo>
                  <a:pt x="0" y="0"/>
                </a:moveTo>
                <a:lnTo>
                  <a:pt x="0" y="718"/>
                </a:lnTo>
                <a:lnTo>
                  <a:pt x="1200" y="718"/>
                </a:lnTo>
                <a:lnTo>
                  <a:pt x="1200" y="0"/>
                </a:lnTo>
                <a:lnTo>
                  <a:pt x="0" y="0"/>
                </a:lnTo>
                <a:close/>
                <a:moveTo>
                  <a:pt x="1122" y="640"/>
                </a:moveTo>
                <a:lnTo>
                  <a:pt x="79" y="640"/>
                </a:lnTo>
                <a:lnTo>
                  <a:pt x="79" y="85"/>
                </a:lnTo>
                <a:lnTo>
                  <a:pt x="1122" y="85"/>
                </a:lnTo>
                <a:lnTo>
                  <a:pt x="1122" y="640"/>
                </a:lnTo>
                <a:close/>
              </a:path>
            </a:pathLst>
          </a:custGeom>
          <a:solidFill>
            <a:srgbClr val="4545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8" name="Freeform 27"/>
          <p:cNvSpPr>
            <a:spLocks noEditPoints="1"/>
          </p:cNvSpPr>
          <p:nvPr/>
        </p:nvSpPr>
        <p:spPr bwMode="auto">
          <a:xfrm>
            <a:off x="5195012" y="3661348"/>
            <a:ext cx="1115161" cy="64554"/>
          </a:xfrm>
          <a:custGeom>
            <a:avLst/>
            <a:gdLst>
              <a:gd name="T0" fmla="*/ 210 w 217"/>
              <a:gd name="T1" fmla="*/ 0 h 12"/>
              <a:gd name="T2" fmla="*/ 8 w 217"/>
              <a:gd name="T3" fmla="*/ 0 h 12"/>
              <a:gd name="T4" fmla="*/ 0 w 217"/>
              <a:gd name="T5" fmla="*/ 0 h 12"/>
              <a:gd name="T6" fmla="*/ 9 w 217"/>
              <a:gd name="T7" fmla="*/ 12 h 12"/>
              <a:gd name="T8" fmla="*/ 16 w 217"/>
              <a:gd name="T9" fmla="*/ 12 h 12"/>
              <a:gd name="T10" fmla="*/ 200 w 217"/>
              <a:gd name="T11" fmla="*/ 12 h 12"/>
              <a:gd name="T12" fmla="*/ 207 w 217"/>
              <a:gd name="T13" fmla="*/ 12 h 12"/>
              <a:gd name="T14" fmla="*/ 217 w 217"/>
              <a:gd name="T15" fmla="*/ 0 h 12"/>
              <a:gd name="T16" fmla="*/ 210 w 217"/>
              <a:gd name="T17" fmla="*/ 0 h 12"/>
              <a:gd name="T18" fmla="*/ 133 w 217"/>
              <a:gd name="T19" fmla="*/ 9 h 12"/>
              <a:gd name="T20" fmla="*/ 84 w 217"/>
              <a:gd name="T21" fmla="*/ 9 h 12"/>
              <a:gd name="T22" fmla="*/ 82 w 217"/>
              <a:gd name="T23" fmla="*/ 6 h 12"/>
              <a:gd name="T24" fmla="*/ 84 w 217"/>
              <a:gd name="T25" fmla="*/ 3 h 12"/>
              <a:gd name="T26" fmla="*/ 133 w 217"/>
              <a:gd name="T27" fmla="*/ 3 h 12"/>
              <a:gd name="T28" fmla="*/ 135 w 217"/>
              <a:gd name="T29" fmla="*/ 6 h 12"/>
              <a:gd name="T30" fmla="*/ 133 w 217"/>
              <a:gd name="T3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7" h="12">
                <a:moveTo>
                  <a:pt x="210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0"/>
                  <a:pt x="0" y="0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12" y="12"/>
                  <a:pt x="16" y="12"/>
                </a:cubicBezTo>
                <a:cubicBezTo>
                  <a:pt x="200" y="12"/>
                  <a:pt x="200" y="12"/>
                  <a:pt x="200" y="12"/>
                </a:cubicBezTo>
                <a:cubicBezTo>
                  <a:pt x="204" y="12"/>
                  <a:pt x="207" y="12"/>
                  <a:pt x="207" y="12"/>
                </a:cubicBezTo>
                <a:cubicBezTo>
                  <a:pt x="217" y="0"/>
                  <a:pt x="217" y="0"/>
                  <a:pt x="217" y="0"/>
                </a:cubicBezTo>
                <a:cubicBezTo>
                  <a:pt x="217" y="0"/>
                  <a:pt x="214" y="0"/>
                  <a:pt x="210" y="0"/>
                </a:cubicBezTo>
                <a:close/>
                <a:moveTo>
                  <a:pt x="133" y="9"/>
                </a:moveTo>
                <a:cubicBezTo>
                  <a:pt x="84" y="9"/>
                  <a:pt x="84" y="9"/>
                  <a:pt x="84" y="9"/>
                </a:cubicBezTo>
                <a:cubicBezTo>
                  <a:pt x="83" y="9"/>
                  <a:pt x="82" y="8"/>
                  <a:pt x="82" y="6"/>
                </a:cubicBezTo>
                <a:cubicBezTo>
                  <a:pt x="82" y="4"/>
                  <a:pt x="83" y="3"/>
                  <a:pt x="84" y="3"/>
                </a:cubicBezTo>
                <a:cubicBezTo>
                  <a:pt x="133" y="3"/>
                  <a:pt x="133" y="3"/>
                  <a:pt x="133" y="3"/>
                </a:cubicBezTo>
                <a:cubicBezTo>
                  <a:pt x="134" y="3"/>
                  <a:pt x="135" y="4"/>
                  <a:pt x="135" y="6"/>
                </a:cubicBezTo>
                <a:cubicBezTo>
                  <a:pt x="135" y="8"/>
                  <a:pt x="134" y="9"/>
                  <a:pt x="133" y="9"/>
                </a:cubicBezTo>
                <a:close/>
              </a:path>
            </a:pathLst>
          </a:custGeom>
          <a:solidFill>
            <a:srgbClr val="4545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9" name="Freeform 28"/>
          <p:cNvSpPr>
            <a:spLocks noEditPoints="1"/>
          </p:cNvSpPr>
          <p:nvPr/>
        </p:nvSpPr>
        <p:spPr bwMode="auto">
          <a:xfrm>
            <a:off x="7773540" y="3058243"/>
            <a:ext cx="873459" cy="545292"/>
          </a:xfrm>
          <a:custGeom>
            <a:avLst/>
            <a:gdLst>
              <a:gd name="T0" fmla="*/ 0 w 1207"/>
              <a:gd name="T1" fmla="*/ 0 h 718"/>
              <a:gd name="T2" fmla="*/ 0 w 1207"/>
              <a:gd name="T3" fmla="*/ 718 h 718"/>
              <a:gd name="T4" fmla="*/ 1207 w 1207"/>
              <a:gd name="T5" fmla="*/ 718 h 718"/>
              <a:gd name="T6" fmla="*/ 1207 w 1207"/>
              <a:gd name="T7" fmla="*/ 0 h 718"/>
              <a:gd name="T8" fmla="*/ 0 w 1207"/>
              <a:gd name="T9" fmla="*/ 0 h 718"/>
              <a:gd name="T10" fmla="*/ 1121 w 1207"/>
              <a:gd name="T11" fmla="*/ 640 h 718"/>
              <a:gd name="T12" fmla="*/ 78 w 1207"/>
              <a:gd name="T13" fmla="*/ 640 h 718"/>
              <a:gd name="T14" fmla="*/ 78 w 1207"/>
              <a:gd name="T15" fmla="*/ 85 h 718"/>
              <a:gd name="T16" fmla="*/ 1121 w 1207"/>
              <a:gd name="T17" fmla="*/ 85 h 718"/>
              <a:gd name="T18" fmla="*/ 1121 w 1207"/>
              <a:gd name="T19" fmla="*/ 64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7" h="718">
                <a:moveTo>
                  <a:pt x="0" y="0"/>
                </a:moveTo>
                <a:lnTo>
                  <a:pt x="0" y="718"/>
                </a:lnTo>
                <a:lnTo>
                  <a:pt x="1207" y="718"/>
                </a:lnTo>
                <a:lnTo>
                  <a:pt x="1207" y="0"/>
                </a:lnTo>
                <a:lnTo>
                  <a:pt x="0" y="0"/>
                </a:lnTo>
                <a:close/>
                <a:moveTo>
                  <a:pt x="1121" y="640"/>
                </a:moveTo>
                <a:lnTo>
                  <a:pt x="78" y="640"/>
                </a:lnTo>
                <a:lnTo>
                  <a:pt x="78" y="85"/>
                </a:lnTo>
                <a:lnTo>
                  <a:pt x="1121" y="85"/>
                </a:lnTo>
                <a:lnTo>
                  <a:pt x="1121" y="640"/>
                </a:lnTo>
                <a:close/>
              </a:path>
            </a:pathLst>
          </a:custGeom>
          <a:solidFill>
            <a:srgbClr val="4545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0" name="Freeform 29"/>
          <p:cNvSpPr>
            <a:spLocks noEditPoints="1"/>
          </p:cNvSpPr>
          <p:nvPr/>
        </p:nvSpPr>
        <p:spPr bwMode="auto">
          <a:xfrm>
            <a:off x="7649794" y="3657456"/>
            <a:ext cx="1115161" cy="64554"/>
          </a:xfrm>
          <a:custGeom>
            <a:avLst/>
            <a:gdLst>
              <a:gd name="T0" fmla="*/ 210 w 217"/>
              <a:gd name="T1" fmla="*/ 0 h 12"/>
              <a:gd name="T2" fmla="*/ 8 w 217"/>
              <a:gd name="T3" fmla="*/ 0 h 12"/>
              <a:gd name="T4" fmla="*/ 0 w 217"/>
              <a:gd name="T5" fmla="*/ 0 h 12"/>
              <a:gd name="T6" fmla="*/ 9 w 217"/>
              <a:gd name="T7" fmla="*/ 12 h 12"/>
              <a:gd name="T8" fmla="*/ 16 w 217"/>
              <a:gd name="T9" fmla="*/ 12 h 12"/>
              <a:gd name="T10" fmla="*/ 200 w 217"/>
              <a:gd name="T11" fmla="*/ 12 h 12"/>
              <a:gd name="T12" fmla="*/ 207 w 217"/>
              <a:gd name="T13" fmla="*/ 12 h 12"/>
              <a:gd name="T14" fmla="*/ 217 w 217"/>
              <a:gd name="T15" fmla="*/ 0 h 12"/>
              <a:gd name="T16" fmla="*/ 210 w 217"/>
              <a:gd name="T17" fmla="*/ 0 h 12"/>
              <a:gd name="T18" fmla="*/ 133 w 217"/>
              <a:gd name="T19" fmla="*/ 9 h 12"/>
              <a:gd name="T20" fmla="*/ 84 w 217"/>
              <a:gd name="T21" fmla="*/ 9 h 12"/>
              <a:gd name="T22" fmla="*/ 82 w 217"/>
              <a:gd name="T23" fmla="*/ 6 h 12"/>
              <a:gd name="T24" fmla="*/ 84 w 217"/>
              <a:gd name="T25" fmla="*/ 3 h 12"/>
              <a:gd name="T26" fmla="*/ 133 w 217"/>
              <a:gd name="T27" fmla="*/ 3 h 12"/>
              <a:gd name="T28" fmla="*/ 135 w 217"/>
              <a:gd name="T29" fmla="*/ 6 h 12"/>
              <a:gd name="T30" fmla="*/ 133 w 217"/>
              <a:gd name="T3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7" h="12">
                <a:moveTo>
                  <a:pt x="210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0"/>
                  <a:pt x="0" y="0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12" y="12"/>
                  <a:pt x="16" y="12"/>
                </a:cubicBezTo>
                <a:cubicBezTo>
                  <a:pt x="200" y="12"/>
                  <a:pt x="200" y="12"/>
                  <a:pt x="200" y="12"/>
                </a:cubicBezTo>
                <a:cubicBezTo>
                  <a:pt x="204" y="12"/>
                  <a:pt x="207" y="12"/>
                  <a:pt x="207" y="12"/>
                </a:cubicBezTo>
                <a:cubicBezTo>
                  <a:pt x="217" y="0"/>
                  <a:pt x="217" y="0"/>
                  <a:pt x="217" y="0"/>
                </a:cubicBezTo>
                <a:cubicBezTo>
                  <a:pt x="217" y="0"/>
                  <a:pt x="214" y="0"/>
                  <a:pt x="210" y="0"/>
                </a:cubicBezTo>
                <a:close/>
                <a:moveTo>
                  <a:pt x="133" y="9"/>
                </a:moveTo>
                <a:cubicBezTo>
                  <a:pt x="84" y="9"/>
                  <a:pt x="84" y="9"/>
                  <a:pt x="84" y="9"/>
                </a:cubicBezTo>
                <a:cubicBezTo>
                  <a:pt x="83" y="9"/>
                  <a:pt x="82" y="8"/>
                  <a:pt x="82" y="6"/>
                </a:cubicBezTo>
                <a:cubicBezTo>
                  <a:pt x="82" y="4"/>
                  <a:pt x="83" y="3"/>
                  <a:pt x="84" y="3"/>
                </a:cubicBezTo>
                <a:cubicBezTo>
                  <a:pt x="133" y="3"/>
                  <a:pt x="133" y="3"/>
                  <a:pt x="133" y="3"/>
                </a:cubicBezTo>
                <a:cubicBezTo>
                  <a:pt x="134" y="3"/>
                  <a:pt x="135" y="4"/>
                  <a:pt x="135" y="6"/>
                </a:cubicBezTo>
                <a:cubicBezTo>
                  <a:pt x="135" y="8"/>
                  <a:pt x="134" y="9"/>
                  <a:pt x="133" y="9"/>
                </a:cubicBezTo>
                <a:close/>
              </a:path>
            </a:pathLst>
          </a:custGeom>
          <a:solidFill>
            <a:srgbClr val="4545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1" name="Freeform 26"/>
          <p:cNvSpPr>
            <a:spLocks noEditPoints="1"/>
          </p:cNvSpPr>
          <p:nvPr/>
        </p:nvSpPr>
        <p:spPr bwMode="auto">
          <a:xfrm>
            <a:off x="6626125" y="5252107"/>
            <a:ext cx="868393" cy="545292"/>
          </a:xfrm>
          <a:custGeom>
            <a:avLst/>
            <a:gdLst>
              <a:gd name="T0" fmla="*/ 0 w 1200"/>
              <a:gd name="T1" fmla="*/ 0 h 718"/>
              <a:gd name="T2" fmla="*/ 0 w 1200"/>
              <a:gd name="T3" fmla="*/ 718 h 718"/>
              <a:gd name="T4" fmla="*/ 1200 w 1200"/>
              <a:gd name="T5" fmla="*/ 718 h 718"/>
              <a:gd name="T6" fmla="*/ 1200 w 1200"/>
              <a:gd name="T7" fmla="*/ 0 h 718"/>
              <a:gd name="T8" fmla="*/ 0 w 1200"/>
              <a:gd name="T9" fmla="*/ 0 h 718"/>
              <a:gd name="T10" fmla="*/ 1122 w 1200"/>
              <a:gd name="T11" fmla="*/ 640 h 718"/>
              <a:gd name="T12" fmla="*/ 79 w 1200"/>
              <a:gd name="T13" fmla="*/ 640 h 718"/>
              <a:gd name="T14" fmla="*/ 79 w 1200"/>
              <a:gd name="T15" fmla="*/ 85 h 718"/>
              <a:gd name="T16" fmla="*/ 1122 w 1200"/>
              <a:gd name="T17" fmla="*/ 85 h 718"/>
              <a:gd name="T18" fmla="*/ 1122 w 1200"/>
              <a:gd name="T19" fmla="*/ 640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0" h="718">
                <a:moveTo>
                  <a:pt x="0" y="0"/>
                </a:moveTo>
                <a:lnTo>
                  <a:pt x="0" y="718"/>
                </a:lnTo>
                <a:lnTo>
                  <a:pt x="1200" y="718"/>
                </a:lnTo>
                <a:lnTo>
                  <a:pt x="1200" y="0"/>
                </a:lnTo>
                <a:lnTo>
                  <a:pt x="0" y="0"/>
                </a:lnTo>
                <a:close/>
                <a:moveTo>
                  <a:pt x="1122" y="640"/>
                </a:moveTo>
                <a:lnTo>
                  <a:pt x="79" y="640"/>
                </a:lnTo>
                <a:lnTo>
                  <a:pt x="79" y="85"/>
                </a:lnTo>
                <a:lnTo>
                  <a:pt x="1122" y="85"/>
                </a:lnTo>
                <a:lnTo>
                  <a:pt x="1122" y="640"/>
                </a:lnTo>
                <a:close/>
              </a:path>
            </a:pathLst>
          </a:custGeom>
          <a:solidFill>
            <a:srgbClr val="4545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2" name="Freeform 27"/>
          <p:cNvSpPr>
            <a:spLocks noEditPoints="1"/>
          </p:cNvSpPr>
          <p:nvPr/>
        </p:nvSpPr>
        <p:spPr bwMode="auto">
          <a:xfrm>
            <a:off x="6503103" y="5851320"/>
            <a:ext cx="1115161" cy="64554"/>
          </a:xfrm>
          <a:custGeom>
            <a:avLst/>
            <a:gdLst>
              <a:gd name="T0" fmla="*/ 210 w 217"/>
              <a:gd name="T1" fmla="*/ 0 h 12"/>
              <a:gd name="T2" fmla="*/ 8 w 217"/>
              <a:gd name="T3" fmla="*/ 0 h 12"/>
              <a:gd name="T4" fmla="*/ 0 w 217"/>
              <a:gd name="T5" fmla="*/ 0 h 12"/>
              <a:gd name="T6" fmla="*/ 9 w 217"/>
              <a:gd name="T7" fmla="*/ 12 h 12"/>
              <a:gd name="T8" fmla="*/ 16 w 217"/>
              <a:gd name="T9" fmla="*/ 12 h 12"/>
              <a:gd name="T10" fmla="*/ 200 w 217"/>
              <a:gd name="T11" fmla="*/ 12 h 12"/>
              <a:gd name="T12" fmla="*/ 207 w 217"/>
              <a:gd name="T13" fmla="*/ 12 h 12"/>
              <a:gd name="T14" fmla="*/ 217 w 217"/>
              <a:gd name="T15" fmla="*/ 0 h 12"/>
              <a:gd name="T16" fmla="*/ 210 w 217"/>
              <a:gd name="T17" fmla="*/ 0 h 12"/>
              <a:gd name="T18" fmla="*/ 133 w 217"/>
              <a:gd name="T19" fmla="*/ 9 h 12"/>
              <a:gd name="T20" fmla="*/ 84 w 217"/>
              <a:gd name="T21" fmla="*/ 9 h 12"/>
              <a:gd name="T22" fmla="*/ 82 w 217"/>
              <a:gd name="T23" fmla="*/ 6 h 12"/>
              <a:gd name="T24" fmla="*/ 84 w 217"/>
              <a:gd name="T25" fmla="*/ 3 h 12"/>
              <a:gd name="T26" fmla="*/ 133 w 217"/>
              <a:gd name="T27" fmla="*/ 3 h 12"/>
              <a:gd name="T28" fmla="*/ 135 w 217"/>
              <a:gd name="T29" fmla="*/ 6 h 12"/>
              <a:gd name="T30" fmla="*/ 133 w 217"/>
              <a:gd name="T3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7" h="12">
                <a:moveTo>
                  <a:pt x="210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0"/>
                  <a:pt x="0" y="0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12" y="12"/>
                  <a:pt x="16" y="12"/>
                </a:cubicBezTo>
                <a:cubicBezTo>
                  <a:pt x="200" y="12"/>
                  <a:pt x="200" y="12"/>
                  <a:pt x="200" y="12"/>
                </a:cubicBezTo>
                <a:cubicBezTo>
                  <a:pt x="204" y="12"/>
                  <a:pt x="207" y="12"/>
                  <a:pt x="207" y="12"/>
                </a:cubicBezTo>
                <a:cubicBezTo>
                  <a:pt x="217" y="0"/>
                  <a:pt x="217" y="0"/>
                  <a:pt x="217" y="0"/>
                </a:cubicBezTo>
                <a:cubicBezTo>
                  <a:pt x="217" y="0"/>
                  <a:pt x="214" y="0"/>
                  <a:pt x="210" y="0"/>
                </a:cubicBezTo>
                <a:close/>
                <a:moveTo>
                  <a:pt x="133" y="9"/>
                </a:moveTo>
                <a:cubicBezTo>
                  <a:pt x="84" y="9"/>
                  <a:pt x="84" y="9"/>
                  <a:pt x="84" y="9"/>
                </a:cubicBezTo>
                <a:cubicBezTo>
                  <a:pt x="83" y="9"/>
                  <a:pt x="82" y="8"/>
                  <a:pt x="82" y="6"/>
                </a:cubicBezTo>
                <a:cubicBezTo>
                  <a:pt x="82" y="4"/>
                  <a:pt x="83" y="3"/>
                  <a:pt x="84" y="3"/>
                </a:cubicBezTo>
                <a:cubicBezTo>
                  <a:pt x="133" y="3"/>
                  <a:pt x="133" y="3"/>
                  <a:pt x="133" y="3"/>
                </a:cubicBezTo>
                <a:cubicBezTo>
                  <a:pt x="134" y="3"/>
                  <a:pt x="135" y="4"/>
                  <a:pt x="135" y="6"/>
                </a:cubicBezTo>
                <a:cubicBezTo>
                  <a:pt x="135" y="8"/>
                  <a:pt x="134" y="9"/>
                  <a:pt x="133" y="9"/>
                </a:cubicBezTo>
                <a:close/>
              </a:path>
            </a:pathLst>
          </a:custGeom>
          <a:solidFill>
            <a:srgbClr val="4545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cxnSp>
        <p:nvCxnSpPr>
          <p:cNvPr id="43" name="Straight Arrow Connector 42"/>
          <p:cNvCxnSpPr>
            <a:stCxn id="29" idx="6"/>
            <a:endCxn id="30" idx="2"/>
          </p:cNvCxnSpPr>
          <p:nvPr/>
        </p:nvCxnSpPr>
        <p:spPr bwMode="auto">
          <a:xfrm flipV="1">
            <a:off x="6347328" y="4407709"/>
            <a:ext cx="1304837" cy="477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454545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065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C colour themeNew">
      <a:dk1>
        <a:sysClr val="windowText" lastClr="000000"/>
      </a:dk1>
      <a:lt1>
        <a:sysClr val="window" lastClr="FFFFFF"/>
      </a:lt1>
      <a:dk2>
        <a:srgbClr val="66BCDB"/>
      </a:dk2>
      <a:lt2>
        <a:srgbClr val="265A9A"/>
      </a:lt2>
      <a:accent1>
        <a:srgbClr val="78A22F"/>
      </a:accent1>
      <a:accent2>
        <a:srgbClr val="4D7028"/>
      </a:accent2>
      <a:accent3>
        <a:srgbClr val="F4B123"/>
      </a:accent3>
      <a:accent4>
        <a:srgbClr val="F15A25"/>
      </a:accent4>
      <a:accent5>
        <a:srgbClr val="A52828"/>
      </a:accent5>
      <a:accent6>
        <a:srgbClr val="8956A3"/>
      </a:accent6>
      <a:hlink>
        <a:srgbClr val="000000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flatpack-2017-standard4-3.potx" id="{946175B8-0C99-4CB6-8FA0-789FF45DE6BD}" vid="{91A1C22A-EC45-4AB3-8CAA-2D739AC6D4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presentation-template-2017-standard4-3</Template>
  <TotalTime>10512</TotalTime>
  <Words>901</Words>
  <Application>Microsoft Office PowerPoint</Application>
  <PresentationFormat>On-screen Show (4:3)</PresentationFormat>
  <Paragraphs>235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Productivity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Partial Equilibrium and CGE modelling frameworks - PowerPoint Presentation</dc:title>
  <dc:creator>Productivity Commission</dc:creator>
  <dc:description/>
  <cp:lastModifiedBy>Cross, Michelle</cp:lastModifiedBy>
  <cp:revision>12</cp:revision>
  <cp:lastPrinted>2017-04-03T00:27:20Z</cp:lastPrinted>
  <dcterms:created xsi:type="dcterms:W3CDTF">2018-07-01T23:48:37Z</dcterms:created>
  <dcterms:modified xsi:type="dcterms:W3CDTF">2019-12-05T02:03:45Z</dcterms:modified>
</cp:coreProperties>
</file>