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6" r:id="rId2"/>
    <p:sldId id="262" r:id="rId3"/>
    <p:sldId id="265" r:id="rId4"/>
    <p:sldId id="280" r:id="rId5"/>
    <p:sldId id="274" r:id="rId6"/>
    <p:sldId id="275" r:id="rId7"/>
    <p:sldId id="269" r:id="rId8"/>
    <p:sldId id="273" r:id="rId9"/>
    <p:sldId id="261" r:id="rId10"/>
    <p:sldId id="260" r:id="rId11"/>
    <p:sldId id="288" r:id="rId12"/>
    <p:sldId id="291" r:id="rId13"/>
    <p:sldId id="281" r:id="rId14"/>
    <p:sldId id="286" r:id="rId15"/>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1" autoAdjust="0"/>
    <p:restoredTop sz="99035" autoAdjust="0"/>
  </p:normalViewPr>
  <p:slideViewPr>
    <p:cSldViewPr>
      <p:cViewPr>
        <p:scale>
          <a:sx n="104" d="100"/>
          <a:sy n="104" d="100"/>
        </p:scale>
        <p:origin x="-2694" y="-7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683DDCF1-B53D-4DF9-BCE0-46C44E9B4C54}" type="datetimeFigureOut">
              <a:rPr lang="en-AU"/>
              <a:pPr>
                <a:defRPr/>
              </a:pPr>
              <a:t>21/02/2013</a:t>
            </a:fld>
            <a:endParaRPr lang="en-AU" dirty="0"/>
          </a:p>
        </p:txBody>
      </p:sp>
      <p:sp>
        <p:nvSpPr>
          <p:cNvPr id="4" name="Footer Placeholder 3"/>
          <p:cNvSpPr>
            <a:spLocks noGrp="1"/>
          </p:cNvSpPr>
          <p:nvPr>
            <p:ph type="ftr" sz="quarter" idx="2"/>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A8F288A-EACF-45EE-9FC1-6937344633DA}" type="slidenum">
              <a:rPr lang="en-AU"/>
              <a:pPr>
                <a:defRPr/>
              </a:pPr>
              <a:t>‹#›</a:t>
            </a:fld>
            <a:endParaRPr lang="en-AU" dirty="0"/>
          </a:p>
        </p:txBody>
      </p:sp>
    </p:spTree>
    <p:extLst>
      <p:ext uri="{BB962C8B-B14F-4D97-AF65-F5344CB8AC3E}">
        <p14:creationId xmlns:p14="http://schemas.microsoft.com/office/powerpoint/2010/main" val="596790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4858B774-51A7-4678-9A85-68D657ED198D}" type="datetimeFigureOut">
              <a:rPr lang="en-AU"/>
              <a:pPr>
                <a:defRPr/>
              </a:pPr>
              <a:t>21/02/2013</a:t>
            </a:fld>
            <a:endParaRPr lang="en-AU"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AU" noProof="0" dirty="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4B3DA2A7-86FC-43B0-B105-D9B9DC5400E7}" type="slidenum">
              <a:rPr lang="en-AU"/>
              <a:pPr>
                <a:defRPr/>
              </a:pPr>
              <a:t>‹#›</a:t>
            </a:fld>
            <a:endParaRPr lang="en-AU" dirty="0"/>
          </a:p>
        </p:txBody>
      </p:sp>
    </p:spTree>
    <p:extLst>
      <p:ext uri="{BB962C8B-B14F-4D97-AF65-F5344CB8AC3E}">
        <p14:creationId xmlns:p14="http://schemas.microsoft.com/office/powerpoint/2010/main" val="33407111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2010-11 is another very busy and fruitful year for the ABS productivity measurement program. In my overview here I outline what we have achieved, putting into perspectives of todays’ discussion themes and topics.</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82B0BFF-748F-49AE-8F6C-1F288F4D4301}" type="slidenum">
              <a:rPr lang="en-AU" smtClean="0"/>
              <a:pPr eaLnBrk="1" hangingPunct="1"/>
              <a:t>1</a:t>
            </a:fld>
            <a:endParaRPr lang="en-A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In terms of basic research, our research focus on three themes: estimation of capital/labour ratios, measuring compositional changes in labour input, in particular at industry level. We also conduct some analysis of impact on capital services based on alternative assumptions. </a:t>
            </a:r>
          </a:p>
          <a:p>
            <a:pPr eaLnBrk="1" hangingPunct="1">
              <a:spcBef>
                <a:spcPct val="0"/>
              </a:spcBef>
            </a:pPr>
            <a:endParaRPr lang="en-AU" smtClean="0"/>
          </a:p>
          <a:p>
            <a:pPr eaLnBrk="1" hangingPunct="1">
              <a:spcBef>
                <a:spcPct val="0"/>
              </a:spcBef>
            </a:pPr>
            <a:r>
              <a:rPr lang="en-AU" smtClean="0"/>
              <a:t>Over the past decade or so, capital share has increased dramatically, from 30-40 per cent to nearly 50 per cent. This is one key element of productivity decline in Australia.  According to Kaldor’s seminal work, one of the productivity patterns was stable capital/labour income share in the national income. So this is also an interesting academic issue. </a:t>
            </a:r>
          </a:p>
          <a:p>
            <a:pPr eaLnBrk="1" hangingPunct="1">
              <a:spcBef>
                <a:spcPct val="0"/>
              </a:spcBef>
            </a:pPr>
            <a:endParaRPr lang="en-AU" smtClean="0"/>
          </a:p>
          <a:p>
            <a:pPr eaLnBrk="1" hangingPunct="1">
              <a:spcBef>
                <a:spcPct val="0"/>
              </a:spcBef>
            </a:pPr>
            <a:r>
              <a:rPr lang="en-AU" smtClean="0"/>
              <a:t>We also investigate why capital services grew so strongly over the past decade also from a measurement perspective. No doubt, all these issues are fundamental for accurately measuring productivity growth </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E949E90-1508-4929-9746-7980B62240E8}" type="slidenum">
              <a:rPr lang="en-AU" smtClean="0"/>
              <a:pPr eaLnBrk="1" hangingPunct="1"/>
              <a:t>10</a:t>
            </a:fld>
            <a:endParaRPr lang="en-A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On industry issues, we produced four studies. The first one presented at last years’ economic measurement group workshop in Sydney and the paper has been accepted by the 2011 Australian conference of economists. The other three studies are presented today. The papers may be released later, subject to further revision and clearance.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D3668A9-BE19-433F-9DFB-BF8AE8C29B68}" type="slidenum">
              <a:rPr lang="en-AU" smtClean="0"/>
              <a:pPr eaLnBrk="1" hangingPunct="1"/>
              <a:t>13</a:t>
            </a:fld>
            <a:endParaRPr lang="en-A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The first project is KLEMS model. Prompted by two factors. First, at last year’s PMRG workshop, Kevin suggested ABS should consider this. Second, the ABS was invited to the World KLEMS conference organised by Jorgenson at Harvard University. ABS becomes a member of that consortium. </a:t>
            </a:r>
          </a:p>
          <a:p>
            <a:pPr eaLnBrk="1" hangingPunct="1">
              <a:spcBef>
                <a:spcPct val="0"/>
              </a:spcBef>
            </a:pPr>
            <a:endParaRPr lang="en-AU" smtClean="0"/>
          </a:p>
          <a:p>
            <a:pPr eaLnBrk="1" hangingPunct="1">
              <a:spcBef>
                <a:spcPct val="0"/>
              </a:spcBef>
            </a:pPr>
            <a:r>
              <a:rPr lang="en-AU" smtClean="0"/>
              <a:t>The essence of KLEMS model is to quantify the role of intermediate input in gross output based MFP measurement. Intermediate input is divided into energy, material and services. Through this model, impact of inter-industry relationships could be quantified and analysed. Given the current climate policy debate, this project could be useful for quantifying the impact of energy policies on productivity performance. </a:t>
            </a:r>
          </a:p>
          <a:p>
            <a:pPr eaLnBrk="1" hangingPunct="1">
              <a:spcBef>
                <a:spcPct val="0"/>
              </a:spcBef>
            </a:pPr>
            <a:endParaRPr lang="en-AU" smtClean="0"/>
          </a:p>
          <a:p>
            <a:pPr eaLnBrk="1" hangingPunct="1">
              <a:spcBef>
                <a:spcPct val="0"/>
              </a:spcBef>
            </a:pPr>
            <a:r>
              <a:rPr lang="en-AU" smtClean="0"/>
              <a:t>The second project is to look at how aggregate MFP measures can be derived from industry level MFP measures. This framework allows us to analyse contribution of individual industry to the aggregate productivity performance. This is the central theme of the recent Grattan Institute Productivity report. In this integrated framework, we are not only assess direct contribution of particular industry to the aggregate economy, but also indirect contribution through reallocation of capital and labour. </a:t>
            </a:r>
          </a:p>
          <a:p>
            <a:pPr eaLnBrk="1" hangingPunct="1">
              <a:spcBef>
                <a:spcPct val="0"/>
              </a:spcBef>
            </a:pPr>
            <a:endParaRPr lang="en-AU" smtClean="0"/>
          </a:p>
          <a:p>
            <a:pPr eaLnBrk="1" hangingPunct="1">
              <a:spcBef>
                <a:spcPct val="0"/>
              </a:spcBef>
            </a:pPr>
            <a:r>
              <a:rPr lang="en-AU" smtClean="0"/>
              <a:t>The current ABS productivity team has been in the job for two and half years now. During this period, we have established close working relationship with our international colleagues in the same field and some leading economic measurement economists in the world. One international cooperation is to compare productivity difference across countries. This project has two benefits: one is to learn from others, for example, Stats Canada has much experienced productivity team, and they already did good research between U.S and Canada productivity differences. Secondly, this deepens our understanding of productivity differences across countries and measurement issues and challenges common to us.   </a:t>
            </a:r>
          </a:p>
          <a:p>
            <a:pPr eaLnBrk="1" hangingPunct="1">
              <a:spcBef>
                <a:spcPct val="0"/>
              </a:spcBef>
            </a:pPr>
            <a:endParaRPr lang="en-AU" smtClean="0"/>
          </a:p>
          <a:p>
            <a:pPr eaLnBrk="1" hangingPunct="1">
              <a:spcBef>
                <a:spcPct val="0"/>
              </a:spcBef>
            </a:pPr>
            <a:r>
              <a:rPr lang="en-AU" smtClean="0"/>
              <a:t>Before I finish, I would like to mention that all these three projects may be joint ventures between ASB and my branch. </a:t>
            </a:r>
          </a:p>
          <a:p>
            <a:pPr eaLnBrk="1" hangingPunct="1">
              <a:spcBef>
                <a:spcPct val="0"/>
              </a:spcBef>
            </a:pPr>
            <a:endParaRPr lang="en-AU" smtClean="0"/>
          </a:p>
          <a:p>
            <a:pPr eaLnBrk="1" hangingPunct="1">
              <a:spcBef>
                <a:spcPct val="0"/>
              </a:spcBef>
            </a:pPr>
            <a:r>
              <a:rPr lang="en-AU" smtClean="0"/>
              <a:t>Now I stop here and seek members comments and suggestions on our work, in particular our new project ideas. </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895989D-0B22-4A92-B385-6C42EB1F3F27}" type="slidenum">
              <a:rPr lang="en-AU" smtClean="0"/>
              <a:pPr eaLnBrk="1" hangingPunct="1"/>
              <a:t>14</a:t>
            </a:fld>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I begin with the major roles and functions of our program, followed by highlighting what we have achieved down the track. I end my talk with briefings about our next stage ambitions. </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21BB732-4DF8-4584-82B8-0C0513AAE50F}" type="slidenum">
              <a:rPr lang="en-AU" smtClean="0"/>
              <a:pPr eaLnBrk="1" hangingPunct="1"/>
              <a:t>2</a:t>
            </a:fld>
            <a:endParaRPr lang="en-A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55DC1A9-520E-4A3A-9570-AC715F341A6F}" type="slidenum">
              <a:rPr lang="en-AU" smtClean="0"/>
              <a:pPr eaLnBrk="1" hangingPunct="1"/>
              <a:t>3</a:t>
            </a:fld>
            <a:endParaRPr lang="en-A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Our program performs two broad functions: Compiling ABS MFP statistics both at aggregate level and industry level. The aggregate level MFP statistics are published in the Australian System of National Account and the industry level MFP statistics are published in the separate data cube. </a:t>
            </a:r>
          </a:p>
          <a:p>
            <a:pPr eaLnBrk="1" hangingPunct="1">
              <a:spcBef>
                <a:spcPct val="0"/>
              </a:spcBef>
            </a:pPr>
            <a:endParaRPr lang="en-AU" smtClean="0"/>
          </a:p>
          <a:p>
            <a:pPr eaLnBrk="1" hangingPunct="1">
              <a:spcBef>
                <a:spcPct val="0"/>
              </a:spcBef>
            </a:pPr>
            <a:r>
              <a:rPr lang="en-AU" smtClean="0"/>
              <a:t>When it comes to research, we work covers two areas. One is the application of productivity concepts and framework. This largely involved in assessing robustness of alternative assumptions made in growth accounting framework against Australian data. The other research area is to examine so called puzzles in our MFP statistics for hard-to-measure industries. In this respect, we focus on measurement issues. </a:t>
            </a:r>
          </a:p>
          <a:p>
            <a:pPr eaLnBrk="1" hangingPunct="1">
              <a:spcBef>
                <a:spcPct val="0"/>
              </a:spcBef>
            </a:pPr>
            <a:endParaRPr lang="en-AU" smtClean="0"/>
          </a:p>
          <a:p>
            <a:pPr eaLnBrk="1" hangingPunct="1">
              <a:spcBef>
                <a:spcPct val="0"/>
              </a:spcBef>
            </a:pPr>
            <a:r>
              <a:rPr lang="en-AU" smtClean="0"/>
              <a:t>  </a:t>
            </a:r>
          </a:p>
          <a:p>
            <a:pPr eaLnBrk="1" hangingPunct="1">
              <a:spcBef>
                <a:spcPct val="0"/>
              </a:spcBef>
            </a:pPr>
            <a:endParaRPr lang="en-AU" smtClean="0"/>
          </a:p>
          <a:p>
            <a:pPr eaLnBrk="1" hangingPunct="1">
              <a:spcBef>
                <a:spcPct val="0"/>
              </a:spcBef>
            </a:pPr>
            <a:r>
              <a:rPr lang="en-AU" smtClean="0"/>
              <a:t>  </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DB3921F-7163-4576-AADF-01536F92E044}" type="slidenum">
              <a:rPr lang="en-AU" smtClean="0"/>
              <a:pPr eaLnBrk="1" hangingPunct="1"/>
              <a:t>4</a:t>
            </a:fld>
            <a:endParaRPr lang="en-A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Our program performs two broad functions: Compiling ABS MFP statistics both at aggregate level and industry level. The aggregate level MFP statistics are published in the Australian System of National Account and the industry level MFP statistics are published in the separate data cube. </a:t>
            </a:r>
          </a:p>
          <a:p>
            <a:pPr eaLnBrk="1" hangingPunct="1">
              <a:spcBef>
                <a:spcPct val="0"/>
              </a:spcBef>
            </a:pPr>
            <a:endParaRPr lang="en-AU" smtClean="0"/>
          </a:p>
          <a:p>
            <a:pPr eaLnBrk="1" hangingPunct="1">
              <a:spcBef>
                <a:spcPct val="0"/>
              </a:spcBef>
            </a:pPr>
            <a:r>
              <a:rPr lang="en-AU" smtClean="0"/>
              <a:t>When it comes to research, we work covers two areas. One is the application of productivity concepts and framework. This largely involved in assessing robustness of alternative assumptions made in growth accounting framework against Australian data. The other research area is to examine so called puzzles in our MFP statistics for hard-to-measure industries. In this respect, we focus on measurement issues. </a:t>
            </a:r>
          </a:p>
          <a:p>
            <a:pPr eaLnBrk="1" hangingPunct="1">
              <a:spcBef>
                <a:spcPct val="0"/>
              </a:spcBef>
            </a:pPr>
            <a:endParaRPr lang="en-AU" smtClean="0"/>
          </a:p>
          <a:p>
            <a:pPr eaLnBrk="1" hangingPunct="1">
              <a:spcBef>
                <a:spcPct val="0"/>
              </a:spcBef>
            </a:pPr>
            <a:r>
              <a:rPr lang="en-AU" smtClean="0"/>
              <a:t>  </a:t>
            </a:r>
          </a:p>
          <a:p>
            <a:pPr eaLnBrk="1" hangingPunct="1">
              <a:spcBef>
                <a:spcPct val="0"/>
              </a:spcBef>
            </a:pPr>
            <a:endParaRPr lang="en-AU" smtClean="0"/>
          </a:p>
          <a:p>
            <a:pPr eaLnBrk="1" hangingPunct="1">
              <a:spcBef>
                <a:spcPct val="0"/>
              </a:spcBef>
            </a:pPr>
            <a:r>
              <a:rPr lang="en-AU" smtClean="0"/>
              <a:t>  </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DF04F89-3F6C-446C-A37A-75A11688B75B}" type="slidenum">
              <a:rPr lang="en-AU" smtClean="0"/>
              <a:pPr eaLnBrk="1" hangingPunct="1"/>
              <a:t>5</a:t>
            </a:fld>
            <a:endParaRPr lang="en-A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Our program performs two broad functions: Compiling ABS MFP statistics both at aggregate level and industry level. The aggregate level MFP statistics are published in the Australian System of National Account and the industry level MFP statistics are published in the separate data cube. </a:t>
            </a:r>
          </a:p>
          <a:p>
            <a:pPr eaLnBrk="1" hangingPunct="1">
              <a:spcBef>
                <a:spcPct val="0"/>
              </a:spcBef>
            </a:pPr>
            <a:endParaRPr lang="en-AU" smtClean="0"/>
          </a:p>
          <a:p>
            <a:pPr eaLnBrk="1" hangingPunct="1">
              <a:spcBef>
                <a:spcPct val="0"/>
              </a:spcBef>
            </a:pPr>
            <a:r>
              <a:rPr lang="en-AU" smtClean="0"/>
              <a:t>When it comes to research, we work covers two areas. One is the application of productivity concepts and framework. This largely involved in assessing robustness of alternative assumptions made in growth accounting framework against Australian data. The other research area is to examine so called puzzles in our MFP statistics for hard-to-measure industries. In this respect, we focus on measurement issues. </a:t>
            </a:r>
          </a:p>
          <a:p>
            <a:pPr eaLnBrk="1" hangingPunct="1">
              <a:spcBef>
                <a:spcPct val="0"/>
              </a:spcBef>
            </a:pPr>
            <a:endParaRPr lang="en-AU" smtClean="0"/>
          </a:p>
          <a:p>
            <a:pPr eaLnBrk="1" hangingPunct="1">
              <a:spcBef>
                <a:spcPct val="0"/>
              </a:spcBef>
            </a:pPr>
            <a:r>
              <a:rPr lang="en-AU" smtClean="0"/>
              <a:t>  </a:t>
            </a:r>
          </a:p>
          <a:p>
            <a:pPr eaLnBrk="1" hangingPunct="1">
              <a:spcBef>
                <a:spcPct val="0"/>
              </a:spcBef>
            </a:pPr>
            <a:endParaRPr lang="en-AU" smtClean="0"/>
          </a:p>
          <a:p>
            <a:pPr eaLnBrk="1" hangingPunct="1">
              <a:spcBef>
                <a:spcPct val="0"/>
              </a:spcBef>
            </a:pPr>
            <a:r>
              <a:rPr lang="en-AU" smtClean="0"/>
              <a:t>  </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3F4169-3319-45C2-BA3C-390C1AF012F1}" type="slidenum">
              <a:rPr lang="en-AU" smtClean="0"/>
              <a:pPr eaLnBrk="1" hangingPunct="1"/>
              <a:t>6</a:t>
            </a:fld>
            <a:endParaRPr lang="en-A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E63D049-7932-4680-B741-F434A1AC4621}" type="slidenum">
              <a:rPr lang="en-AU" smtClean="0"/>
              <a:pPr eaLnBrk="1" hangingPunct="1"/>
              <a:t>7</a:t>
            </a:fld>
            <a:endParaRPr lang="en-A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688C806-541D-424D-8946-5D99C5D838D7}" type="slidenum">
              <a:rPr lang="en-AU" smtClean="0"/>
              <a:pPr eaLnBrk="1" hangingPunct="1"/>
              <a:t>8</a:t>
            </a:fld>
            <a:endParaRPr lang="en-A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AU" smtClean="0"/>
              <a:t>On industry issues, we produced four studies. The first one presented at last years’ economic measurement group workshop in Sydney and the paper has been accepted by the 2011 Australian conference of economists. The other three studies are presented today. The papers may be released later, subject to further revision and clearance. </a:t>
            </a: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E24F5C7-E86D-440A-B618-D4F9CE1D96A2}" type="slidenum">
              <a:rPr lang="en-AU" smtClean="0"/>
              <a:pPr eaLnBrk="1" hangingPunct="1"/>
              <a:t>9</a:t>
            </a:fld>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774825" y="1484313"/>
            <a:ext cx="6683375" cy="1470025"/>
          </a:xfrm>
        </p:spPr>
        <p:txBody>
          <a:bodyPr/>
          <a:lstStyle>
            <a:lvl1pPr>
              <a:defRPr/>
            </a:lvl1pPr>
          </a:lstStyle>
          <a:p>
            <a:pPr lvl="0"/>
            <a:r>
              <a:rPr lang="en-AU" noProof="0" smtClean="0"/>
              <a:t>Click to edit Master title style</a:t>
            </a:r>
          </a:p>
        </p:txBody>
      </p:sp>
      <p:sp>
        <p:nvSpPr>
          <p:cNvPr id="5123" name="Rectangle 3"/>
          <p:cNvSpPr>
            <a:spLocks noGrp="1" noChangeArrowheads="1"/>
          </p:cNvSpPr>
          <p:nvPr>
            <p:ph type="subTitle" idx="1"/>
          </p:nvPr>
        </p:nvSpPr>
        <p:spPr>
          <a:xfrm>
            <a:off x="2268538" y="3240088"/>
            <a:ext cx="5503862" cy="1752600"/>
          </a:xfrm>
        </p:spPr>
        <p:txBody>
          <a:bodyPr/>
          <a:lstStyle>
            <a:lvl1pPr marL="0" indent="0" algn="ctr">
              <a:buFontTx/>
              <a:buNone/>
              <a:defRPr/>
            </a:lvl1pPr>
          </a:lstStyle>
          <a:p>
            <a:pPr lvl="0"/>
            <a:r>
              <a:rPr lang="en-AU" noProof="0" smtClean="0"/>
              <a:t>Click to edit Master subtitle style</a:t>
            </a:r>
          </a:p>
        </p:txBody>
      </p:sp>
      <p:sp>
        <p:nvSpPr>
          <p:cNvPr id="4" name="Rectangle 4"/>
          <p:cNvSpPr>
            <a:spLocks noGrp="1" noChangeArrowheads="1"/>
          </p:cNvSpPr>
          <p:nvPr>
            <p:ph type="dt" sz="half" idx="10"/>
          </p:nvPr>
        </p:nvSpPr>
        <p:spPr>
          <a:xfrm>
            <a:off x="1501775" y="6245225"/>
            <a:ext cx="2133600" cy="47625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763963" y="6245225"/>
            <a:ext cx="2895600" cy="476250"/>
          </a:xfr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759575" y="6245225"/>
            <a:ext cx="2133600" cy="476250"/>
          </a:xfrm>
        </p:spPr>
        <p:txBody>
          <a:bodyPr/>
          <a:lstStyle>
            <a:lvl1pPr>
              <a:defRPr/>
            </a:lvl1pPr>
          </a:lstStyle>
          <a:p>
            <a:pPr>
              <a:defRPr/>
            </a:pPr>
            <a:fld id="{BEA5C831-527D-406E-97DB-6F68C61649DF}" type="slidenum">
              <a:rPr lang="en-AU"/>
              <a:pPr>
                <a:defRPr/>
              </a:pPr>
              <a:t>‹#›</a:t>
            </a:fld>
            <a:endParaRPr lang="en-AU" dirty="0"/>
          </a:p>
        </p:txBody>
      </p:sp>
    </p:spTree>
    <p:extLst>
      <p:ext uri="{BB962C8B-B14F-4D97-AF65-F5344CB8AC3E}">
        <p14:creationId xmlns:p14="http://schemas.microsoft.com/office/powerpoint/2010/main" val="3268757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978CA3-1970-4BFA-ADC1-E3543523363F}" type="slidenum">
              <a:rPr lang="en-AU"/>
              <a:pPr>
                <a:defRPr/>
              </a:pPr>
              <a:t>‹#›</a:t>
            </a:fld>
            <a:endParaRPr lang="en-AU" dirty="0"/>
          </a:p>
        </p:txBody>
      </p:sp>
    </p:spTree>
    <p:extLst>
      <p:ext uri="{BB962C8B-B14F-4D97-AF65-F5344CB8AC3E}">
        <p14:creationId xmlns:p14="http://schemas.microsoft.com/office/powerpoint/2010/main" val="1934551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8963" y="274638"/>
            <a:ext cx="1747837"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1692275" y="274638"/>
            <a:ext cx="5094288"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33C2DC-18F5-4505-BFEC-86D4B6A6F5A6}" type="slidenum">
              <a:rPr lang="en-AU"/>
              <a:pPr>
                <a:defRPr/>
              </a:pPr>
              <a:t>‹#›</a:t>
            </a:fld>
            <a:endParaRPr lang="en-AU" dirty="0"/>
          </a:p>
        </p:txBody>
      </p:sp>
    </p:spTree>
    <p:extLst>
      <p:ext uri="{BB962C8B-B14F-4D97-AF65-F5344CB8AC3E}">
        <p14:creationId xmlns:p14="http://schemas.microsoft.com/office/powerpoint/2010/main" val="3916971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DA96A0-DA96-4EE3-8F35-09DE11E38BA9}" type="slidenum">
              <a:rPr lang="en-AU"/>
              <a:pPr>
                <a:defRPr/>
              </a:pPr>
              <a:t>‹#›</a:t>
            </a:fld>
            <a:endParaRPr lang="en-AU" dirty="0"/>
          </a:p>
        </p:txBody>
      </p:sp>
    </p:spTree>
    <p:extLst>
      <p:ext uri="{BB962C8B-B14F-4D97-AF65-F5344CB8AC3E}">
        <p14:creationId xmlns:p14="http://schemas.microsoft.com/office/powerpoint/2010/main" val="1500286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D6A63C-99EC-4A85-8A47-03C819C2E917}" type="slidenum">
              <a:rPr lang="en-AU"/>
              <a:pPr>
                <a:defRPr/>
              </a:pPr>
              <a:t>‹#›</a:t>
            </a:fld>
            <a:endParaRPr lang="en-AU" dirty="0"/>
          </a:p>
        </p:txBody>
      </p:sp>
    </p:spTree>
    <p:extLst>
      <p:ext uri="{BB962C8B-B14F-4D97-AF65-F5344CB8AC3E}">
        <p14:creationId xmlns:p14="http://schemas.microsoft.com/office/powerpoint/2010/main" val="279022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1692275" y="1600200"/>
            <a:ext cx="34210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5265738" y="1600200"/>
            <a:ext cx="34210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F400E8-27D4-4B2B-BC03-135575C2B3D2}" type="slidenum">
              <a:rPr lang="en-AU"/>
              <a:pPr>
                <a:defRPr/>
              </a:pPr>
              <a:t>‹#›</a:t>
            </a:fld>
            <a:endParaRPr lang="en-AU" dirty="0"/>
          </a:p>
        </p:txBody>
      </p:sp>
    </p:spTree>
    <p:extLst>
      <p:ext uri="{BB962C8B-B14F-4D97-AF65-F5344CB8AC3E}">
        <p14:creationId xmlns:p14="http://schemas.microsoft.com/office/powerpoint/2010/main" val="4089192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0938A20-9CC0-424E-B9AA-5B8A81AF8017}" type="slidenum">
              <a:rPr lang="en-AU"/>
              <a:pPr>
                <a:defRPr/>
              </a:pPr>
              <a:t>‹#›</a:t>
            </a:fld>
            <a:endParaRPr lang="en-AU" dirty="0"/>
          </a:p>
        </p:txBody>
      </p:sp>
    </p:spTree>
    <p:extLst>
      <p:ext uri="{BB962C8B-B14F-4D97-AF65-F5344CB8AC3E}">
        <p14:creationId xmlns:p14="http://schemas.microsoft.com/office/powerpoint/2010/main" val="321973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2E4D4D-7DF0-469E-B669-438C003167BF}" type="slidenum">
              <a:rPr lang="en-AU"/>
              <a:pPr>
                <a:defRPr/>
              </a:pPr>
              <a:t>‹#›</a:t>
            </a:fld>
            <a:endParaRPr lang="en-AU" dirty="0"/>
          </a:p>
        </p:txBody>
      </p:sp>
    </p:spTree>
    <p:extLst>
      <p:ext uri="{BB962C8B-B14F-4D97-AF65-F5344CB8AC3E}">
        <p14:creationId xmlns:p14="http://schemas.microsoft.com/office/powerpoint/2010/main" val="3784691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125EC6-A304-4EA0-A485-941B825BBFBC}" type="slidenum">
              <a:rPr lang="en-AU"/>
              <a:pPr>
                <a:defRPr/>
              </a:pPr>
              <a:t>‹#›</a:t>
            </a:fld>
            <a:endParaRPr lang="en-AU" dirty="0"/>
          </a:p>
        </p:txBody>
      </p:sp>
    </p:spTree>
    <p:extLst>
      <p:ext uri="{BB962C8B-B14F-4D97-AF65-F5344CB8AC3E}">
        <p14:creationId xmlns:p14="http://schemas.microsoft.com/office/powerpoint/2010/main" val="85064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C5183C-7C5D-4E8B-AA0E-002A8C7BFDDD}" type="slidenum">
              <a:rPr lang="en-AU"/>
              <a:pPr>
                <a:defRPr/>
              </a:pPr>
              <a:t>‹#›</a:t>
            </a:fld>
            <a:endParaRPr lang="en-AU" dirty="0"/>
          </a:p>
        </p:txBody>
      </p:sp>
    </p:spTree>
    <p:extLst>
      <p:ext uri="{BB962C8B-B14F-4D97-AF65-F5344CB8AC3E}">
        <p14:creationId xmlns:p14="http://schemas.microsoft.com/office/powerpoint/2010/main" val="353990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F9B7FD-0DF9-4E3F-A344-B8F2BFD57C13}" type="slidenum">
              <a:rPr lang="en-AU"/>
              <a:pPr>
                <a:defRPr/>
              </a:pPr>
              <a:t>‹#›</a:t>
            </a:fld>
            <a:endParaRPr lang="en-AU" dirty="0"/>
          </a:p>
        </p:txBody>
      </p:sp>
    </p:spTree>
    <p:extLst>
      <p:ext uri="{BB962C8B-B14F-4D97-AF65-F5344CB8AC3E}">
        <p14:creationId xmlns:p14="http://schemas.microsoft.com/office/powerpoint/2010/main" val="1626465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92275" y="274638"/>
            <a:ext cx="69945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1692275" y="1600200"/>
            <a:ext cx="699452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100" name="Rectangle 4"/>
          <p:cNvSpPr>
            <a:spLocks noGrp="1" noChangeArrowheads="1"/>
          </p:cNvSpPr>
          <p:nvPr>
            <p:ph type="dt" sz="half" idx="2"/>
          </p:nvPr>
        </p:nvSpPr>
        <p:spPr bwMode="auto">
          <a:xfrm>
            <a:off x="1403350" y="6245225"/>
            <a:ext cx="20161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4101" name="Rectangle 5"/>
          <p:cNvSpPr>
            <a:spLocks noGrp="1" noChangeArrowheads="1"/>
          </p:cNvSpPr>
          <p:nvPr>
            <p:ph type="ftr" sz="quarter" idx="3"/>
          </p:nvPr>
        </p:nvSpPr>
        <p:spPr bwMode="auto">
          <a:xfrm>
            <a:off x="3548063"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2AB988-842C-442D-B48E-43C43C003B5F}"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4260"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63713" y="1484313"/>
            <a:ext cx="6683375" cy="1470025"/>
          </a:xfrm>
        </p:spPr>
        <p:txBody>
          <a:bodyPr/>
          <a:lstStyle/>
          <a:p>
            <a:pPr algn="ctr" eaLnBrk="1" hangingPunct="1"/>
            <a:r>
              <a:rPr lang="en-AU" sz="4000" b="1" dirty="0" smtClean="0"/>
              <a:t>Recent Developments in the ABS Productivity Measurement Program</a:t>
            </a:r>
          </a:p>
        </p:txBody>
      </p:sp>
      <p:sp>
        <p:nvSpPr>
          <p:cNvPr id="3075" name="Rectangle 3"/>
          <p:cNvSpPr>
            <a:spLocks noGrp="1" noChangeArrowheads="1"/>
          </p:cNvSpPr>
          <p:nvPr>
            <p:ph type="subTitle" idx="1"/>
          </p:nvPr>
        </p:nvSpPr>
        <p:spPr>
          <a:xfrm>
            <a:off x="2339975" y="3429000"/>
            <a:ext cx="5502275" cy="1752600"/>
          </a:xfrm>
        </p:spPr>
        <p:txBody>
          <a:bodyPr/>
          <a:lstStyle/>
          <a:p>
            <a:pPr eaLnBrk="1" hangingPunct="1"/>
            <a:r>
              <a:rPr lang="en-US" b="1" dirty="0" smtClean="0"/>
              <a:t>Michael </a:t>
            </a:r>
            <a:r>
              <a:rPr lang="en-US" b="1" dirty="0" err="1" smtClean="0"/>
              <a:t>Smedes</a:t>
            </a:r>
            <a:endParaRPr lang="en-US" b="1" dirty="0" smtClean="0"/>
          </a:p>
          <a:p>
            <a:pPr eaLnBrk="1" hangingPunct="1"/>
            <a:r>
              <a:rPr lang="en-US" b="1" dirty="0" smtClean="0"/>
              <a:t>Australian Bureau of Statistics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835150" y="260350"/>
            <a:ext cx="6994525" cy="1143000"/>
          </a:xfrm>
        </p:spPr>
        <p:txBody>
          <a:bodyPr/>
          <a:lstStyle/>
          <a:p>
            <a:pPr eaLnBrk="1" hangingPunct="1"/>
            <a:r>
              <a:rPr lang="en-AU" sz="2800" b="1" smtClean="0"/>
              <a:t>Research on Measurement Issues   </a:t>
            </a:r>
          </a:p>
        </p:txBody>
      </p:sp>
      <p:sp>
        <p:nvSpPr>
          <p:cNvPr id="12291" name="Rectangle 3"/>
          <p:cNvSpPr>
            <a:spLocks noGrp="1" noChangeArrowheads="1"/>
          </p:cNvSpPr>
          <p:nvPr>
            <p:ph type="body" idx="1"/>
          </p:nvPr>
        </p:nvSpPr>
        <p:spPr>
          <a:xfrm>
            <a:off x="1692275" y="1268413"/>
            <a:ext cx="6994525" cy="4670425"/>
          </a:xfrm>
        </p:spPr>
        <p:txBody>
          <a:bodyPr/>
          <a:lstStyle/>
          <a:p>
            <a:pPr eaLnBrk="1" hangingPunct="1"/>
            <a:r>
              <a:rPr lang="en-AU" sz="2000" smtClean="0"/>
              <a:t>Integrating market sector MFP with industry level MFP stats</a:t>
            </a:r>
          </a:p>
          <a:p>
            <a:pPr lvl="1" eaLnBrk="1" hangingPunct="1"/>
            <a:r>
              <a:rPr lang="en-AU" sz="1800" smtClean="0"/>
              <a:t>Paper on industry sources of Australia’s productivity slowdown at Second World KLEMS Conference at Harvard University</a:t>
            </a:r>
          </a:p>
          <a:p>
            <a:pPr lvl="1" eaLnBrk="1" hangingPunct="1"/>
            <a:r>
              <a:rPr lang="en-AU" sz="1800" smtClean="0"/>
              <a:t>Incorporated into the upcoming updated ASNA CSM</a:t>
            </a:r>
          </a:p>
          <a:p>
            <a:pPr eaLnBrk="1" hangingPunct="1"/>
            <a:r>
              <a:rPr lang="en-AU" sz="2000" smtClean="0">
                <a:solidFill>
                  <a:srgbClr val="000000"/>
                </a:solidFill>
                <a:latin typeface="Helv"/>
              </a:rPr>
              <a:t>Developing measures of labour compositional changes at the industry level</a:t>
            </a:r>
          </a:p>
          <a:p>
            <a:pPr lvl="1" eaLnBrk="1" hangingPunct="1"/>
            <a:r>
              <a:rPr lang="en-AU" sz="1800" smtClean="0">
                <a:solidFill>
                  <a:srgbClr val="000000"/>
                </a:solidFill>
                <a:latin typeface="Helv"/>
              </a:rPr>
              <a:t>Report presented at 2012 PMRG workshop </a:t>
            </a:r>
          </a:p>
          <a:p>
            <a:pPr lvl="1" eaLnBrk="1" hangingPunct="1"/>
            <a:r>
              <a:rPr lang="en-AU" sz="1800" smtClean="0"/>
              <a:t>Incorporated into the upcoming updated ASNA CSM</a:t>
            </a:r>
          </a:p>
          <a:p>
            <a:pPr eaLnBrk="1" hangingPunct="1"/>
            <a:r>
              <a:rPr lang="en-AU" sz="2000" smtClean="0"/>
              <a:t>Capital and labour shares </a:t>
            </a:r>
          </a:p>
          <a:p>
            <a:pPr marL="742950" lvl="2" indent="-342900" eaLnBrk="1" hangingPunct="1"/>
            <a:r>
              <a:rPr lang="en-AU" sz="2000" smtClean="0"/>
              <a:t>Alternative methods for splitting gross mixed income</a:t>
            </a:r>
            <a:endParaRPr lang="en-AU" sz="2000" smtClean="0">
              <a:solidFill>
                <a:srgbClr val="000000"/>
              </a:solidFill>
              <a:latin typeface="Helv"/>
            </a:endParaRPr>
          </a:p>
          <a:p>
            <a:pPr eaLnBrk="1" hangingPunct="1"/>
            <a:r>
              <a:rPr lang="en-AU" sz="2000" smtClean="0"/>
              <a:t>Measurement of capital input</a:t>
            </a:r>
          </a:p>
          <a:p>
            <a:pPr lvl="1" eaLnBrk="1" hangingPunct="1"/>
            <a:r>
              <a:rPr lang="en-AU" sz="1800" smtClean="0"/>
              <a:t>Sensitivity analysis of alternative assumptions and approaches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3200" b="1" smtClean="0"/>
              <a:t>Challenges and Data Gaps</a:t>
            </a:r>
          </a:p>
        </p:txBody>
      </p:sp>
      <p:sp>
        <p:nvSpPr>
          <p:cNvPr id="13315" name="Content Placeholder 2"/>
          <p:cNvSpPr>
            <a:spLocks noGrp="1"/>
          </p:cNvSpPr>
          <p:nvPr>
            <p:ph idx="1"/>
          </p:nvPr>
        </p:nvSpPr>
        <p:spPr>
          <a:xfrm>
            <a:off x="1692275" y="1341438"/>
            <a:ext cx="6994525" cy="4525962"/>
          </a:xfrm>
        </p:spPr>
        <p:txBody>
          <a:bodyPr/>
          <a:lstStyle/>
          <a:p>
            <a:r>
              <a:rPr lang="en-US" sz="2400" smtClean="0"/>
              <a:t>Nonmarket industries</a:t>
            </a:r>
          </a:p>
          <a:p>
            <a:r>
              <a:rPr lang="en-US" sz="2400" smtClean="0"/>
              <a:t>Quality changes, in particular for services related industries</a:t>
            </a:r>
          </a:p>
          <a:p>
            <a:r>
              <a:rPr lang="en-US" sz="2400" smtClean="0"/>
              <a:t>Continuing debate about the output measurement for Financial &amp; Insurance Services Industry</a:t>
            </a:r>
          </a:p>
          <a:p>
            <a:r>
              <a:rPr lang="en-US" sz="2400" smtClean="0"/>
              <a:t>Business survey based employment information</a:t>
            </a:r>
          </a:p>
          <a:p>
            <a:r>
              <a:rPr lang="en-US" sz="2400" smtClean="0"/>
              <a:t>Capital investment by asset types at the industry level</a:t>
            </a:r>
          </a:p>
          <a:p>
            <a:r>
              <a:rPr lang="en-US" sz="2400" smtClean="0"/>
              <a:t>Natural resources and environment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2800" b="1" smtClean="0"/>
              <a:t>Quality Dimensions of Productivity Statistics</a:t>
            </a:r>
          </a:p>
        </p:txBody>
      </p:sp>
      <p:sp>
        <p:nvSpPr>
          <p:cNvPr id="14339" name="Content Placeholder 2"/>
          <p:cNvSpPr>
            <a:spLocks noGrp="1"/>
          </p:cNvSpPr>
          <p:nvPr>
            <p:ph idx="1"/>
          </p:nvPr>
        </p:nvSpPr>
        <p:spPr>
          <a:xfrm>
            <a:off x="1692275" y="1341438"/>
            <a:ext cx="6994525" cy="4525962"/>
          </a:xfrm>
        </p:spPr>
        <p:txBody>
          <a:bodyPr/>
          <a:lstStyle/>
          <a:p>
            <a:r>
              <a:rPr lang="en-US" sz="2400" smtClean="0"/>
              <a:t>The ABS information paper ‘ Quality Dimensions of Australian National Accounts’ establishes a few criteria on assessing economic statistics</a:t>
            </a:r>
          </a:p>
          <a:p>
            <a:r>
              <a:rPr lang="en-US" sz="2400" smtClean="0"/>
              <a:t>Market Sector LP Stats rated as A, and MFP as B due to measurement issues with capital input</a:t>
            </a:r>
          </a:p>
          <a:p>
            <a:r>
              <a:rPr lang="en-US" sz="2400" smtClean="0"/>
              <a:t>Updated National Accounts CSM to be released in December 2012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763713" y="333375"/>
            <a:ext cx="6994525" cy="1143000"/>
          </a:xfrm>
        </p:spPr>
        <p:txBody>
          <a:bodyPr/>
          <a:lstStyle/>
          <a:p>
            <a:pPr eaLnBrk="1" hangingPunct="1"/>
            <a:r>
              <a:rPr lang="en-AU" sz="2800" b="1" smtClean="0"/>
              <a:t>Opportunities for Improvements and Addressing Data Gaps</a:t>
            </a:r>
          </a:p>
        </p:txBody>
      </p:sp>
      <p:sp>
        <p:nvSpPr>
          <p:cNvPr id="15363" name="Rectangle 3"/>
          <p:cNvSpPr>
            <a:spLocks noGrp="1" noChangeArrowheads="1"/>
          </p:cNvSpPr>
          <p:nvPr>
            <p:ph type="body" idx="1"/>
          </p:nvPr>
        </p:nvSpPr>
        <p:spPr/>
        <p:txBody>
          <a:bodyPr/>
          <a:lstStyle/>
          <a:p>
            <a:r>
              <a:rPr lang="en-AU" sz="2000" smtClean="0"/>
              <a:t>Developing a full production account in both current price and volume (based on supply-use tables) to support KLEMS analysis</a:t>
            </a:r>
          </a:p>
          <a:p>
            <a:r>
              <a:rPr lang="en-AU" sz="2000" smtClean="0"/>
              <a:t>KLEMS model of industry level MFP measures</a:t>
            </a:r>
          </a:p>
          <a:p>
            <a:pPr lvl="1"/>
            <a:r>
              <a:rPr lang="en-AU" sz="1800" smtClean="0"/>
              <a:t>Separate estimates of energy, material and services</a:t>
            </a:r>
          </a:p>
          <a:p>
            <a:pPr lvl="1"/>
            <a:r>
              <a:rPr lang="en-AU" sz="1800" smtClean="0"/>
              <a:t>Gross output based and the role of intermediate input</a:t>
            </a:r>
          </a:p>
          <a:p>
            <a:r>
              <a:rPr lang="en-AU" sz="2000" smtClean="0"/>
              <a:t>Developing MFP measures at 2 digit ANZSIC level</a:t>
            </a:r>
          </a:p>
          <a:p>
            <a:r>
              <a:rPr lang="en-AU" sz="2000" smtClean="0"/>
              <a:t>Construction of a set of labour accounts to improve labour input measures</a:t>
            </a:r>
          </a:p>
          <a:p>
            <a:r>
              <a:rPr lang="en-AU" sz="2000" smtClean="0"/>
              <a:t>Possible improvements to capital services including survey on asset lives and industry assets splits</a:t>
            </a:r>
            <a:endParaRPr lang="en-US" sz="20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AU" sz="3200" b="1" smtClean="0"/>
              <a:t>Questions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371600" y="476250"/>
            <a:ext cx="7772400" cy="1152525"/>
          </a:xfrm>
        </p:spPr>
        <p:txBody>
          <a:bodyPr/>
          <a:lstStyle/>
          <a:p>
            <a:pPr algn="ctr"/>
            <a:r>
              <a:rPr lang="en-AU" sz="3600" b="1" smtClean="0"/>
              <a:t>Outline</a:t>
            </a:r>
          </a:p>
        </p:txBody>
      </p:sp>
      <p:sp>
        <p:nvSpPr>
          <p:cNvPr id="4099" name="Rectangle 3"/>
          <p:cNvSpPr>
            <a:spLocks noGrp="1" noChangeArrowheads="1"/>
          </p:cNvSpPr>
          <p:nvPr>
            <p:ph type="subTitle" idx="1"/>
          </p:nvPr>
        </p:nvSpPr>
        <p:spPr>
          <a:xfrm>
            <a:off x="2195513" y="1844675"/>
            <a:ext cx="6400800" cy="4154488"/>
          </a:xfrm>
        </p:spPr>
        <p:txBody>
          <a:bodyPr/>
          <a:lstStyle/>
          <a:p>
            <a:pPr algn="l">
              <a:lnSpc>
                <a:spcPct val="90000"/>
              </a:lnSpc>
              <a:buFontTx/>
              <a:buChar char="•"/>
            </a:pPr>
            <a:r>
              <a:rPr lang="en-AU" smtClean="0"/>
              <a:t>Overview of the ABS multifactor productivity statistics</a:t>
            </a:r>
          </a:p>
          <a:p>
            <a:pPr algn="l">
              <a:lnSpc>
                <a:spcPct val="90000"/>
              </a:lnSpc>
              <a:buFontTx/>
              <a:buChar char="•"/>
            </a:pPr>
            <a:r>
              <a:rPr lang="en-AU" smtClean="0"/>
              <a:t>Recent progress</a:t>
            </a:r>
          </a:p>
          <a:p>
            <a:pPr algn="l">
              <a:lnSpc>
                <a:spcPct val="90000"/>
              </a:lnSpc>
              <a:buFontTx/>
              <a:buChar char="•"/>
            </a:pPr>
            <a:r>
              <a:rPr lang="en-AU" smtClean="0"/>
              <a:t>Challenges and data gaps</a:t>
            </a:r>
          </a:p>
          <a:p>
            <a:pPr algn="l">
              <a:lnSpc>
                <a:spcPct val="90000"/>
              </a:lnSpc>
              <a:buFontTx/>
              <a:buChar char="•"/>
            </a:pPr>
            <a:r>
              <a:rPr lang="en-AU" smtClean="0"/>
              <a:t>Opportunities for further improvements and new stats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AU" sz="2800" b="1" smtClean="0"/>
              <a:t>Multifactor Productivity Measurement Framework</a:t>
            </a:r>
          </a:p>
        </p:txBody>
      </p:sp>
      <p:sp>
        <p:nvSpPr>
          <p:cNvPr id="5123" name="Content Placeholder 2"/>
          <p:cNvSpPr>
            <a:spLocks noGrp="1"/>
          </p:cNvSpPr>
          <p:nvPr>
            <p:ph idx="1"/>
          </p:nvPr>
        </p:nvSpPr>
        <p:spPr/>
        <p:txBody>
          <a:bodyPr/>
          <a:lstStyle/>
          <a:p>
            <a:r>
              <a:rPr lang="en-US" sz="2400" smtClean="0"/>
              <a:t>Solow (1956) new classical growth accounting framework</a:t>
            </a:r>
          </a:p>
          <a:p>
            <a:r>
              <a:rPr lang="en-US" sz="2400" smtClean="0"/>
              <a:t>Modern growth accounting framework</a:t>
            </a:r>
            <a:endParaRPr lang="en-US" sz="2000" smtClean="0"/>
          </a:p>
          <a:p>
            <a:pPr lvl="1"/>
            <a:r>
              <a:rPr lang="en-US" sz="2000" smtClean="0"/>
              <a:t>Refined measures of capital and labour input (Griliches &amp; Jorgenson 1967)</a:t>
            </a:r>
          </a:p>
          <a:p>
            <a:pPr lvl="1"/>
            <a:r>
              <a:rPr lang="en-US" sz="2000" smtClean="0"/>
              <a:t>Index number theory (Diewert 1976)</a:t>
            </a:r>
          </a:p>
          <a:p>
            <a:pPr lvl="1"/>
            <a:r>
              <a:rPr lang="en-US" sz="2000" smtClean="0"/>
              <a:t>Industry level MFP statistics (Jorgenson et al. 1987)</a:t>
            </a:r>
          </a:p>
          <a:p>
            <a:r>
              <a:rPr lang="en-US" sz="2400" smtClean="0"/>
              <a:t>International standard and best practice </a:t>
            </a:r>
          </a:p>
          <a:p>
            <a:pPr lvl="1"/>
            <a:r>
              <a:rPr lang="en-US" sz="2000" smtClean="0"/>
              <a:t>The release of BLS (1983) MFP statistics </a:t>
            </a:r>
          </a:p>
          <a:p>
            <a:pPr lvl="1"/>
            <a:r>
              <a:rPr lang="en-US" sz="2000" smtClean="0"/>
              <a:t>OECD Productivity Manual (2001)</a:t>
            </a:r>
          </a:p>
          <a:p>
            <a:pPr>
              <a:buFontTx/>
              <a:buNone/>
            </a:pPr>
            <a:r>
              <a:rPr lang="en-US" smtClean="0"/>
              <a:t> </a:t>
            </a:r>
          </a:p>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692275" y="333375"/>
            <a:ext cx="6994525" cy="1143000"/>
          </a:xfrm>
        </p:spPr>
        <p:txBody>
          <a:bodyPr/>
          <a:lstStyle/>
          <a:p>
            <a:pPr eaLnBrk="1" hangingPunct="1"/>
            <a:r>
              <a:rPr lang="en-AU" sz="2800" b="1" smtClean="0"/>
              <a:t>Brief History of ABS MFP Statistics</a:t>
            </a:r>
          </a:p>
        </p:txBody>
      </p:sp>
      <p:sp>
        <p:nvSpPr>
          <p:cNvPr id="6147" name="Rectangle 3"/>
          <p:cNvSpPr>
            <a:spLocks noGrp="1" noChangeArrowheads="1"/>
          </p:cNvSpPr>
          <p:nvPr>
            <p:ph type="body" idx="1"/>
          </p:nvPr>
        </p:nvSpPr>
        <p:spPr>
          <a:xfrm>
            <a:off x="1692275" y="1600200"/>
            <a:ext cx="7127875" cy="4781550"/>
          </a:xfrm>
        </p:spPr>
        <p:txBody>
          <a:bodyPr/>
          <a:lstStyle/>
          <a:p>
            <a:pPr eaLnBrk="1" hangingPunct="1"/>
            <a:r>
              <a:rPr lang="en-US" sz="2400" smtClean="0"/>
              <a:t>The ABS </a:t>
            </a:r>
            <a:r>
              <a:rPr lang="en-US" sz="2400" i="1" smtClean="0"/>
              <a:t>market</a:t>
            </a:r>
            <a:r>
              <a:rPr lang="en-US" sz="2400" smtClean="0"/>
              <a:t> sector MFP statistics </a:t>
            </a:r>
          </a:p>
          <a:p>
            <a:pPr lvl="1" eaLnBrk="1" hangingPunct="1"/>
            <a:r>
              <a:rPr lang="en-US" sz="2000" smtClean="0"/>
              <a:t>Research on capital stock </a:t>
            </a:r>
          </a:p>
          <a:p>
            <a:pPr lvl="1" eaLnBrk="1" hangingPunct="1"/>
            <a:r>
              <a:rPr lang="en-US" sz="2000" smtClean="0"/>
              <a:t>First information paper in 1989</a:t>
            </a:r>
          </a:p>
          <a:p>
            <a:pPr lvl="1" eaLnBrk="1" hangingPunct="1"/>
            <a:r>
              <a:rPr lang="en-US" sz="2000" smtClean="0"/>
              <a:t>Occasional paper on productivity measurement issues by Aspden (1990)</a:t>
            </a:r>
          </a:p>
          <a:p>
            <a:pPr lvl="1" eaLnBrk="1" hangingPunct="1"/>
            <a:r>
              <a:rPr lang="en-US" sz="2000" smtClean="0"/>
              <a:t>Regular release of market sector MFP statistics from 1994</a:t>
            </a:r>
          </a:p>
          <a:p>
            <a:pPr lvl="1" eaLnBrk="1" hangingPunct="1"/>
            <a:r>
              <a:rPr lang="en-US" sz="2000" smtClean="0"/>
              <a:t>Incorporated into ASNA from 1999  </a:t>
            </a:r>
          </a:p>
          <a:p>
            <a:pPr eaLnBrk="1" hangingPunct="1"/>
            <a:r>
              <a:rPr lang="en-US" sz="2400" smtClean="0"/>
              <a:t>The ABS industry level MFP statistics</a:t>
            </a:r>
          </a:p>
          <a:p>
            <a:pPr lvl="1" eaLnBrk="1" hangingPunct="1"/>
            <a:r>
              <a:rPr lang="en-US" sz="2000" smtClean="0"/>
              <a:t>Research paper by Zheng (2005)</a:t>
            </a:r>
          </a:p>
          <a:p>
            <a:pPr lvl="1" eaLnBrk="1" hangingPunct="1"/>
            <a:r>
              <a:rPr lang="en-US" sz="2000" smtClean="0"/>
              <a:t>ABS information paper and release of industry level MFP datacube in 2007</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692275" y="333375"/>
            <a:ext cx="6994525" cy="1143000"/>
          </a:xfrm>
        </p:spPr>
        <p:txBody>
          <a:bodyPr/>
          <a:lstStyle/>
          <a:p>
            <a:pPr eaLnBrk="1" hangingPunct="1"/>
            <a:r>
              <a:rPr lang="en-AU" sz="2800" b="1" smtClean="0"/>
              <a:t>Key Activities of the ABS Program</a:t>
            </a:r>
          </a:p>
        </p:txBody>
      </p:sp>
      <p:sp>
        <p:nvSpPr>
          <p:cNvPr id="7171" name="Rectangle 3"/>
          <p:cNvSpPr>
            <a:spLocks noGrp="1" noChangeArrowheads="1"/>
          </p:cNvSpPr>
          <p:nvPr>
            <p:ph type="body" idx="1"/>
          </p:nvPr>
        </p:nvSpPr>
        <p:spPr>
          <a:xfrm>
            <a:off x="1692275" y="1600200"/>
            <a:ext cx="7127875" cy="4781550"/>
          </a:xfrm>
        </p:spPr>
        <p:txBody>
          <a:bodyPr/>
          <a:lstStyle/>
          <a:p>
            <a:pPr eaLnBrk="1" hangingPunct="1"/>
            <a:r>
              <a:rPr lang="en-US" sz="2400" smtClean="0"/>
              <a:t>Compiling aggregate and industry level MFP statistics</a:t>
            </a:r>
          </a:p>
          <a:p>
            <a:pPr lvl="1" eaLnBrk="1" hangingPunct="1"/>
            <a:r>
              <a:rPr lang="en-US" sz="2000" smtClean="0"/>
              <a:t>Headline MFP measures for ASNA</a:t>
            </a:r>
          </a:p>
          <a:p>
            <a:pPr lvl="1" eaLnBrk="1" hangingPunct="1"/>
            <a:r>
              <a:rPr lang="en-US" sz="2000" smtClean="0"/>
              <a:t>Industry level MFP data cube</a:t>
            </a:r>
          </a:p>
          <a:p>
            <a:pPr eaLnBrk="1" hangingPunct="1"/>
            <a:r>
              <a:rPr lang="en-US" sz="2400" smtClean="0"/>
              <a:t>Conducting ongoing research </a:t>
            </a:r>
          </a:p>
          <a:p>
            <a:pPr lvl="1" eaLnBrk="1" hangingPunct="1"/>
            <a:r>
              <a:rPr lang="en-US" sz="2000" smtClean="0"/>
              <a:t>Perennial measurement issues</a:t>
            </a:r>
          </a:p>
          <a:p>
            <a:pPr lvl="1" eaLnBrk="1" hangingPunct="1"/>
            <a:r>
              <a:rPr lang="en-US" sz="2000" smtClean="0"/>
              <a:t>Hard-to-measure industries</a:t>
            </a:r>
            <a:endParaRPr 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92275" y="333375"/>
            <a:ext cx="6994525" cy="1143000"/>
          </a:xfrm>
        </p:spPr>
        <p:txBody>
          <a:bodyPr/>
          <a:lstStyle/>
          <a:p>
            <a:pPr eaLnBrk="1" hangingPunct="1"/>
            <a:r>
              <a:rPr lang="en-AU" sz="2800" b="1" smtClean="0"/>
              <a:t>Recent Changes in ABS MFP Statistics</a:t>
            </a:r>
          </a:p>
        </p:txBody>
      </p:sp>
      <p:sp>
        <p:nvSpPr>
          <p:cNvPr id="8195" name="Rectangle 3"/>
          <p:cNvSpPr>
            <a:spLocks noGrp="1" noChangeArrowheads="1"/>
          </p:cNvSpPr>
          <p:nvPr>
            <p:ph type="body" idx="1"/>
          </p:nvPr>
        </p:nvSpPr>
        <p:spPr>
          <a:xfrm>
            <a:off x="1692275" y="1600200"/>
            <a:ext cx="7127875" cy="4781550"/>
          </a:xfrm>
        </p:spPr>
        <p:txBody>
          <a:bodyPr/>
          <a:lstStyle/>
          <a:p>
            <a:pPr eaLnBrk="1" hangingPunct="1"/>
            <a:r>
              <a:rPr lang="en-US" sz="2400" smtClean="0"/>
              <a:t>Implementation of new international statistical standards</a:t>
            </a:r>
          </a:p>
          <a:p>
            <a:pPr lvl="1" eaLnBrk="1" hangingPunct="1"/>
            <a:r>
              <a:rPr lang="en-US" sz="2000" smtClean="0"/>
              <a:t>ANZSIC06</a:t>
            </a:r>
          </a:p>
          <a:p>
            <a:pPr lvl="1" eaLnBrk="1" hangingPunct="1"/>
            <a:r>
              <a:rPr lang="en-US" sz="2000" smtClean="0"/>
              <a:t>SNA08</a:t>
            </a:r>
          </a:p>
          <a:p>
            <a:pPr eaLnBrk="1" hangingPunct="1"/>
            <a:r>
              <a:rPr lang="en-US" sz="2400" smtClean="0"/>
              <a:t>Expanded definition of </a:t>
            </a:r>
            <a:r>
              <a:rPr lang="en-US" sz="2400" i="1" smtClean="0"/>
              <a:t>market</a:t>
            </a:r>
            <a:r>
              <a:rPr lang="en-US" sz="2400" smtClean="0"/>
              <a:t> sector</a:t>
            </a:r>
          </a:p>
          <a:p>
            <a:pPr eaLnBrk="1" hangingPunct="1"/>
            <a:r>
              <a:rPr lang="en-US" sz="2400" smtClean="0"/>
              <a:t>Two aggregate MFP measures</a:t>
            </a:r>
          </a:p>
          <a:p>
            <a:pPr lvl="1" eaLnBrk="1" hangingPunct="1"/>
            <a:r>
              <a:rPr lang="en-US" sz="2000" smtClean="0"/>
              <a:t>New expanded market sector measures released in ASNA</a:t>
            </a:r>
          </a:p>
          <a:p>
            <a:pPr lvl="1" eaLnBrk="1" hangingPunct="1"/>
            <a:r>
              <a:rPr lang="en-US" sz="2000" smtClean="0"/>
              <a:t>12 Selected industries MFP statistics released in industry level MFP data cube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AU" sz="2000" b="1" smtClean="0"/>
              <a:t>Growth Accounting Analysis for the Market Sector (%)</a:t>
            </a:r>
          </a:p>
        </p:txBody>
      </p:sp>
      <p:graphicFrame>
        <p:nvGraphicFramePr>
          <p:cNvPr id="5" name="Content Placeholder 4"/>
          <p:cNvGraphicFramePr>
            <a:graphicFrameLocks noGrp="1"/>
          </p:cNvGraphicFramePr>
          <p:nvPr>
            <p:ph idx="1"/>
          </p:nvPr>
        </p:nvGraphicFramePr>
        <p:xfrm>
          <a:off x="2051050" y="1773238"/>
          <a:ext cx="6748463" cy="5702301"/>
        </p:xfrm>
        <a:graphic>
          <a:graphicData uri="http://schemas.openxmlformats.org/drawingml/2006/table">
            <a:tbl>
              <a:tblPr/>
              <a:tblGrid>
                <a:gridCol w="3816350"/>
                <a:gridCol w="1008063"/>
                <a:gridCol w="1008062"/>
                <a:gridCol w="915988"/>
              </a:tblGrid>
              <a:tr h="1008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1998-99 to    </a:t>
                      </a:r>
                    </a:p>
                    <a:p>
                      <a:pPr marL="0" marR="0" lvl="0" indent="0" algn="r"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2003-04</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2003-04 to     2007-08</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1998-99 to    2007-08</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Output growth</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3.5</a:t>
                      </a: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3.7</a:t>
                      </a: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3.6</a:t>
                      </a:r>
                    </a:p>
                  </a:txBody>
                  <a:tcPr marL="68587" marR="68587" marT="0" marB="0"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731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Contributions to output growth </a:t>
                      </a:r>
                    </a:p>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(hours worked basis)</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Capital services      </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2.6</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a:t>
                      </a: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Hours worked</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0.7</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a:t>
                      </a: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Multifactor productivity</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-0.5</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0.4</a:t>
                      </a:r>
                    </a:p>
                  </a:txBody>
                  <a:tcPr marL="68587" marR="68587" marT="0" marB="0" horzOverflow="overflow">
                    <a:lnL>
                      <a:noFill/>
                    </a:lnL>
                    <a:lnR>
                      <a:noFill/>
                    </a:lnR>
                    <a:lnT>
                      <a:noFill/>
                    </a:lnT>
                    <a:lnB>
                      <a:noFill/>
                    </a:lnB>
                    <a:lnTlToBr>
                      <a:noFill/>
                    </a:lnTlToBr>
                    <a:lnBlToTr>
                      <a:noFill/>
                    </a:lnBlToTr>
                    <a:noFill/>
                  </a:tcPr>
                </a:tc>
              </a:tr>
              <a:tr h="731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Contributions to output growth (quality adjusted hours worked basis)</a:t>
                      </a:r>
                      <a:endPar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Capital services</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2.6</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a:t>
                      </a: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Hours worked</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0.7</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a:t>
                      </a:r>
                    </a:p>
                  </a:txBody>
                  <a:tcPr marL="68587" marR="68587" marT="0" marB="0" horzOverflow="overflow">
                    <a:lnL>
                      <a:noFill/>
                    </a:lnL>
                    <a:lnR>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Labour composition</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0.3</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0.2</a:t>
                      </a:r>
                    </a:p>
                  </a:txBody>
                  <a:tcPr marL="68587" marR="68587"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0.2</a:t>
                      </a:r>
                    </a:p>
                  </a:txBody>
                  <a:tcPr marL="68587" marR="68587" marT="0" marB="0" horzOverflow="overflow">
                    <a:lnL>
                      <a:noFill/>
                    </a:lnL>
                    <a:lnR>
                      <a:noFill/>
                    </a:lnR>
                    <a:lnT>
                      <a:noFill/>
                    </a:lnT>
                    <a:lnB>
                      <a:noFill/>
                    </a:lnB>
                    <a:lnTlToBr>
                      <a:noFill/>
                    </a:lnTlToBr>
                    <a:lnBlToTr>
                      <a:noFill/>
                    </a:lnBlToTr>
                    <a:noFill/>
                  </a:tcPr>
                </a:tc>
              </a:tr>
              <a:tr h="15192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Multifactor productivity</a:t>
                      </a:r>
                    </a:p>
                  </a:txBody>
                  <a:tcPr marL="68587" marR="68587"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0.8</a:t>
                      </a:r>
                    </a:p>
                  </a:txBody>
                  <a:tcPr marL="68587" marR="68587"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-0.7</a:t>
                      </a:r>
                    </a:p>
                  </a:txBody>
                  <a:tcPr marL="68587" marR="68587"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0.2</a:t>
                      </a:r>
                    </a:p>
                  </a:txBody>
                  <a:tcPr marL="68587" marR="68587"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267" name="Rectangle 5"/>
          <p:cNvSpPr>
            <a:spLocks noChangeArrowheads="1"/>
          </p:cNvSpPr>
          <p:nvPr/>
        </p:nvSpPr>
        <p:spPr bwMode="auto">
          <a:xfrm>
            <a:off x="2454275" y="2770188"/>
            <a:ext cx="18415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tabLst>
                <a:tab pos="2228850" algn="l"/>
              </a:tabLst>
            </a:pPr>
            <a:endParaRPr lang="en-AU" sz="900"/>
          </a:p>
          <a:p>
            <a:pPr eaLnBrk="0" hangingPunct="0">
              <a:tabLst>
                <a:tab pos="2228850" algn="l"/>
              </a:tabLst>
            </a:pPr>
            <a:endParaRPr lang="en-A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763713" y="260350"/>
            <a:ext cx="6994525" cy="1143000"/>
          </a:xfrm>
        </p:spPr>
        <p:txBody>
          <a:bodyPr/>
          <a:lstStyle/>
          <a:p>
            <a:r>
              <a:rPr lang="en-AU" sz="2000" b="1" smtClean="0"/>
              <a:t>Industry Level MFP Statistics: 1994-95 to 2011-12</a:t>
            </a:r>
            <a:endParaRPr lang="en-AU" sz="2000" smtClean="0"/>
          </a:p>
        </p:txBody>
      </p:sp>
      <p:graphicFrame>
        <p:nvGraphicFramePr>
          <p:cNvPr id="3" name="Content Placeholder 2"/>
          <p:cNvGraphicFramePr>
            <a:graphicFrameLocks noGrp="1"/>
          </p:cNvGraphicFramePr>
          <p:nvPr>
            <p:ph idx="1"/>
          </p:nvPr>
        </p:nvGraphicFramePr>
        <p:xfrm>
          <a:off x="1476375" y="1844675"/>
          <a:ext cx="7523163" cy="3779844"/>
        </p:xfrm>
        <a:graphic>
          <a:graphicData uri="http://schemas.openxmlformats.org/drawingml/2006/table">
            <a:tbl>
              <a:tblPr/>
              <a:tblGrid>
                <a:gridCol w="4271963"/>
                <a:gridCol w="852487"/>
                <a:gridCol w="863600"/>
                <a:gridCol w="874713"/>
                <a:gridCol w="660400"/>
              </a:tblGrid>
              <a:tr h="213396">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Arial" pitchFamily="34" charset="0"/>
                          <a:cs typeface="Times New Roman" pitchFamily="18" charset="0"/>
                        </a:rPr>
                        <a:t> </a:t>
                      </a:r>
                      <a:endParaRPr kumimoji="0" lang="en-AU"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69" marR="6856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smtClean="0">
                          <a:ln>
                            <a:noFill/>
                          </a:ln>
                          <a:solidFill>
                            <a:schemeClr val="tx1"/>
                          </a:solidFill>
                          <a:effectLst/>
                          <a:latin typeface="Times New Roman" pitchFamily="18" charset="0"/>
                          <a:cs typeface="Times New Roman" pitchFamily="18" charset="0"/>
                        </a:rPr>
                        <a:t>Output</a:t>
                      </a:r>
                      <a:endParaRPr kumimoji="0" lang="en-AU"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69" marR="6856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smtClean="0">
                          <a:ln>
                            <a:noFill/>
                          </a:ln>
                          <a:solidFill>
                            <a:schemeClr val="tx1"/>
                          </a:solidFill>
                          <a:effectLst/>
                          <a:latin typeface="Times New Roman" pitchFamily="18" charset="0"/>
                          <a:cs typeface="Times New Roman" pitchFamily="18" charset="0"/>
                        </a:rPr>
                        <a:t>Capital</a:t>
                      </a:r>
                      <a:endParaRPr kumimoji="0" lang="en-AU"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69" marR="6856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smtClean="0">
                          <a:ln>
                            <a:noFill/>
                          </a:ln>
                          <a:solidFill>
                            <a:schemeClr val="tx1"/>
                          </a:solidFill>
                          <a:effectLst/>
                          <a:latin typeface="Times New Roman" pitchFamily="18" charset="0"/>
                          <a:cs typeface="Times New Roman" pitchFamily="18" charset="0"/>
                        </a:rPr>
                        <a:t>Labour</a:t>
                      </a:r>
                      <a:endParaRPr kumimoji="0" lang="en-AU"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69" marR="6856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smtClean="0">
                          <a:ln>
                            <a:noFill/>
                          </a:ln>
                          <a:solidFill>
                            <a:schemeClr val="tx1"/>
                          </a:solidFill>
                          <a:effectLst/>
                          <a:latin typeface="Times New Roman" pitchFamily="18" charset="0"/>
                          <a:cs typeface="Times New Roman" pitchFamily="18" charset="0"/>
                        </a:rPr>
                        <a:t>MFP</a:t>
                      </a:r>
                      <a:endParaRPr kumimoji="0" lang="en-AU"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69" marR="6856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A Agriculture, Forestry and Fishing</a:t>
                      </a:r>
                    </a:p>
                  </a:txBody>
                  <a:tcPr marL="68569" marR="68569"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AU" sz="1400" b="0" i="0" u="none" strike="noStrike" dirty="0">
                          <a:solidFill>
                            <a:srgbClr val="000000"/>
                          </a:solidFill>
                          <a:effectLst/>
                          <a:latin typeface="Times New Roman" pitchFamily="18" charset="0"/>
                          <a:cs typeface="Times New Roman" pitchFamily="18" charset="0"/>
                        </a:rPr>
                        <a:t>4.21</a:t>
                      </a:r>
                    </a:p>
                  </a:txBody>
                  <a:tcPr marL="9525" marR="9525" marT="9526" marB="0" anchor="b">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0.60</a:t>
                      </a:r>
                    </a:p>
                  </a:txBody>
                  <a:tcPr marL="9525" marR="9525" marT="9526" marB="0" anchor="b">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-0.52</a:t>
                      </a:r>
                    </a:p>
                  </a:txBody>
                  <a:tcPr marL="9525" marR="9525" marT="9526" marB="0" anchor="b">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4.13</a:t>
                      </a:r>
                    </a:p>
                  </a:txBody>
                  <a:tcPr marL="9525" marR="9525" marT="9526" marB="0" anchor="b">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B Mining</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3.30</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5.41</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1.09</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-3.20</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C Manufacturing</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1.00</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1.38</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-0.69</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0.31</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D Electricity, Gas, Water and Waste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1.39</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2.88</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1.04</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-2.52</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E Construction </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4.94</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1.25</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2.22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1.47</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F Wholesale Trade</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3.52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1.73</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dirty="0">
                          <a:solidFill>
                            <a:srgbClr val="000000"/>
                          </a:solidFill>
                          <a:effectLst/>
                          <a:latin typeface="Times New Roman" pitchFamily="18" charset="0"/>
                          <a:cs typeface="Times New Roman" pitchFamily="18" charset="0"/>
                        </a:rPr>
                        <a:t>0.32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1.47</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G Retail Trade</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3.71</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1.31</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1.03</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1.37</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H Accommodation and Food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2.57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0.78</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1.01</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0.77</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I Transport, Postal and Warehousing</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3.71</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1.67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0.94</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1.11</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J Information, Media and Telecommunications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4.16</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3.77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0.24</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0.15</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K Financial and Insurance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5.68</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1.93</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0.97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2.78</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L Rental, Hiring and Real Estate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2.27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4.59</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1.22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-3.54</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M Professional, Scientific and Technical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4.82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1.10</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3.18</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0.55</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N Administrative and Support Services </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2.83</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0.63</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2.57</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-0.36</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R Arts and Recreation Services</a:t>
                      </a:r>
                    </a:p>
                  </a:txBody>
                  <a:tcPr marL="68569" marR="68569" marT="0" marB="0" anchor="ctr" horzOverflow="overflow">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3.52</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1.95</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1.74</a:t>
                      </a:r>
                    </a:p>
                  </a:txBody>
                  <a:tcPr marL="9525" marR="9525" marT="9526" marB="0" anchor="b">
                    <a:lnL>
                      <a:noFill/>
                    </a:lnL>
                    <a:lnR>
                      <a:noFill/>
                    </a:lnR>
                    <a:lnT>
                      <a:noFill/>
                    </a:lnT>
                    <a:lnB>
                      <a:noFill/>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-0.17</a:t>
                      </a:r>
                    </a:p>
                  </a:txBody>
                  <a:tcPr marL="9525" marR="9525" marT="9526" marB="0" anchor="b">
                    <a:lnL>
                      <a:noFill/>
                    </a:lnL>
                    <a:lnR>
                      <a:noFill/>
                    </a:lnR>
                    <a:lnT>
                      <a:noFill/>
                    </a:lnT>
                    <a:lnB>
                      <a:noFill/>
                    </a:lnB>
                    <a:lnTlToBr>
                      <a:noFill/>
                    </a:lnTlToBr>
                    <a:lnBlToTr>
                      <a:noFill/>
                    </a:lnBlToTr>
                    <a:noFill/>
                  </a:tcPr>
                </a:tc>
              </a:tr>
              <a:tr h="2229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smtClean="0">
                          <a:ln>
                            <a:noFill/>
                          </a:ln>
                          <a:solidFill>
                            <a:schemeClr val="tx1"/>
                          </a:solidFill>
                          <a:effectLst/>
                          <a:latin typeface="Times New Roman" pitchFamily="18" charset="0"/>
                          <a:cs typeface="Times New Roman" pitchFamily="18" charset="0"/>
                        </a:rPr>
                        <a:t>S Other Services</a:t>
                      </a:r>
                    </a:p>
                  </a:txBody>
                  <a:tcPr marL="68569" marR="68569"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2.31</a:t>
                      </a:r>
                    </a:p>
                  </a:txBody>
                  <a:tcPr marL="9525" marR="9525" marT="9526" marB="0" anchor="b">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2.07</a:t>
                      </a:r>
                    </a:p>
                  </a:txBody>
                  <a:tcPr marL="9525" marR="9525" marT="9526" marB="0" anchor="b">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AU" sz="1400" b="0" i="0" u="none" strike="noStrike">
                          <a:solidFill>
                            <a:srgbClr val="000000"/>
                          </a:solidFill>
                          <a:effectLst/>
                          <a:latin typeface="Times New Roman" pitchFamily="18" charset="0"/>
                          <a:cs typeface="Times New Roman" pitchFamily="18" charset="0"/>
                        </a:rPr>
                        <a:t>0.56</a:t>
                      </a:r>
                    </a:p>
                  </a:txBody>
                  <a:tcPr marL="9525" marR="9525" marT="9526" marB="0" anchor="b">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AU" sz="1400" b="0" i="0" u="none" strike="noStrike" dirty="0">
                          <a:solidFill>
                            <a:srgbClr val="000000"/>
                          </a:solidFill>
                          <a:effectLst/>
                          <a:latin typeface="Times New Roman" pitchFamily="18" charset="0"/>
                          <a:cs typeface="Times New Roman" pitchFamily="18" charset="0"/>
                        </a:rPr>
                        <a:t>-0.33</a:t>
                      </a:r>
                    </a:p>
                  </a:txBody>
                  <a:tcPr marL="9525" marR="9525" marT="9526" marB="0" anchor="b">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63713" y="188913"/>
            <a:ext cx="6994525" cy="1143000"/>
          </a:xfrm>
        </p:spPr>
        <p:txBody>
          <a:bodyPr/>
          <a:lstStyle/>
          <a:p>
            <a:pPr eaLnBrk="1" hangingPunct="1"/>
            <a:r>
              <a:rPr lang="en-AU" sz="2800" b="1" smtClean="0"/>
              <a:t>Key Research on Hard-to-measure Industries</a:t>
            </a:r>
          </a:p>
        </p:txBody>
      </p:sp>
      <p:sp>
        <p:nvSpPr>
          <p:cNvPr id="11267" name="Rectangle 3"/>
          <p:cNvSpPr>
            <a:spLocks noGrp="1" noChangeArrowheads="1"/>
          </p:cNvSpPr>
          <p:nvPr>
            <p:ph type="body" idx="1"/>
          </p:nvPr>
        </p:nvSpPr>
        <p:spPr>
          <a:xfrm>
            <a:off x="1763713" y="1341438"/>
            <a:ext cx="6994525" cy="4525962"/>
          </a:xfrm>
        </p:spPr>
        <p:txBody>
          <a:bodyPr/>
          <a:lstStyle/>
          <a:p>
            <a:pPr eaLnBrk="1" hangingPunct="1"/>
            <a:r>
              <a:rPr lang="en-US" sz="2000" smtClean="0"/>
              <a:t>Research into Mining Industry MFP</a:t>
            </a:r>
          </a:p>
          <a:p>
            <a:pPr lvl="1" eaLnBrk="1" hangingPunct="1"/>
            <a:r>
              <a:rPr lang="en-US" sz="1800" smtClean="0"/>
              <a:t>Research paper on natural resources input presented at 2010 EMG workshop</a:t>
            </a:r>
          </a:p>
          <a:p>
            <a:pPr lvl="1" eaLnBrk="1" hangingPunct="1"/>
            <a:r>
              <a:rPr lang="en-US" sz="1800" smtClean="0"/>
              <a:t>Research paper on adjusting lags between investment and delivery of capital services presented at 2012 ACE </a:t>
            </a:r>
          </a:p>
          <a:p>
            <a:pPr eaLnBrk="1" hangingPunct="1"/>
            <a:r>
              <a:rPr lang="en-US" sz="2000" smtClean="0"/>
              <a:t>Examining MFP measures for Utilities industry</a:t>
            </a:r>
          </a:p>
          <a:p>
            <a:pPr lvl="1" eaLnBrk="1" hangingPunct="1"/>
            <a:r>
              <a:rPr lang="en-US" sz="1800" smtClean="0"/>
              <a:t>Report presented at 2011 PMRG workshop</a:t>
            </a:r>
          </a:p>
          <a:p>
            <a:pPr eaLnBrk="1" hangingPunct="1"/>
            <a:r>
              <a:rPr lang="en-US" sz="2000" smtClean="0"/>
              <a:t>Solving puzzles for Rental, Hiring &amp; Real Estate Industry</a:t>
            </a:r>
          </a:p>
          <a:p>
            <a:pPr lvl="1" eaLnBrk="1" hangingPunct="1"/>
            <a:r>
              <a:rPr lang="en-US" sz="2000" smtClean="0"/>
              <a:t>Report presented at 2010 PMRG workshop</a:t>
            </a:r>
          </a:p>
          <a:p>
            <a:pPr eaLnBrk="1" hangingPunct="1"/>
            <a:r>
              <a:rPr lang="en-US" sz="2000" smtClean="0"/>
              <a:t>A feasibility study on developing MFP statistics for Health Care and Education industries</a:t>
            </a:r>
          </a:p>
          <a:p>
            <a:pPr lvl="1" eaLnBrk="1" hangingPunct="1"/>
            <a:r>
              <a:rPr lang="en-US" sz="1600" smtClean="0"/>
              <a:t>Report presented at 2010 PMRG workshop</a:t>
            </a:r>
          </a:p>
          <a:p>
            <a:pPr eaLnBrk="1" hangingPunct="1"/>
            <a:endParaRPr lang="en-US" sz="2400" smtClean="0"/>
          </a:p>
          <a:p>
            <a:pPr eaLnBrk="1" hangingPunct="1"/>
            <a:endParaRPr lang="en-US" sz="2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BS Circles (P)">
  <a:themeElements>
    <a:clrScheme name="ABS Circles (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BS Circles (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S Circles (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BS Circles (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BS Circles (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BS Circles (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BS Circles (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BS Circles (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BS Circles (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BS Circles (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BS Circles (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BS Circles (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BS Circles (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BS Circles (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ABS Domains 2</Template>
  <TotalTime>7188</TotalTime>
  <Words>1902</Words>
  <Application>Microsoft Office PowerPoint</Application>
  <PresentationFormat>On-screen Show (4:3)</PresentationFormat>
  <Paragraphs>272</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ABS Circles (P)</vt:lpstr>
      <vt:lpstr>Recent Developments in the ABS Productivity Measurement Program</vt:lpstr>
      <vt:lpstr>Outline</vt:lpstr>
      <vt:lpstr>Multifactor Productivity Measurement Framework</vt:lpstr>
      <vt:lpstr>Brief History of ABS MFP Statistics</vt:lpstr>
      <vt:lpstr>Key Activities of the ABS Program</vt:lpstr>
      <vt:lpstr>Recent Changes in ABS MFP Statistics</vt:lpstr>
      <vt:lpstr>Growth Accounting Analysis for the Market Sector (%)</vt:lpstr>
      <vt:lpstr>Industry Level MFP Statistics: 1994-95 to 2011-12</vt:lpstr>
      <vt:lpstr>Key Research on Hard-to-measure Industries</vt:lpstr>
      <vt:lpstr>Research on Measurement Issues   </vt:lpstr>
      <vt:lpstr>Challenges and Data Gaps</vt:lpstr>
      <vt:lpstr>Quality Dimensions of Productivity Statistics</vt:lpstr>
      <vt:lpstr>Opportunities for Improvements and Addressing Data Gaps</vt:lpstr>
      <vt:lpstr>Questions ?</vt:lpstr>
    </vt:vector>
  </TitlesOfParts>
  <Company>Productivity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Developments in the ABS Productivity Measurement Program - Michael Smedes</dc:title>
  <dc:creator>Productivity Commission</dc:creator>
  <cp:lastModifiedBy>Productivity Commission</cp:lastModifiedBy>
  <cp:revision>252</cp:revision>
  <cp:lastPrinted>2012-11-05T03:07:46Z</cp:lastPrinted>
  <dcterms:created xsi:type="dcterms:W3CDTF">2010-10-07T03:56:49Z</dcterms:created>
  <dcterms:modified xsi:type="dcterms:W3CDTF">2013-02-21T01:11:07Z</dcterms:modified>
</cp:coreProperties>
</file>