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drawings/drawing2.xml" ContentType="application/vnd.openxmlformats-officedocument.drawingml.chartshapes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drawings/drawing3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drawings/drawing4.xml" ContentType="application/vnd.openxmlformats-officedocument.drawingml.chartshap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ppt/drawings/drawing5.xml" ContentType="application/vnd.openxmlformats-officedocument.drawingml.chartshapes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6.xml" ContentType="application/vnd.openxmlformats-officedocument.drawingml.chart+xml"/>
  <Override PartName="/ppt/theme/themeOverride6.xml" ContentType="application/vnd.openxmlformats-officedocument.themeOverride+xml"/>
  <Override PartName="/ppt/drawings/drawing6.xml" ContentType="application/vnd.openxmlformats-officedocument.drawingml.chartshapes+xml"/>
  <Override PartName="/ppt/notesSlides/notesSlide11.xml" ContentType="application/vnd.openxmlformats-officedocument.presentationml.notesSlide+xml"/>
  <Override PartName="/ppt/charts/chart7.xml" ContentType="application/vnd.openxmlformats-officedocument.drawingml.chart+xml"/>
  <Override PartName="/ppt/theme/themeOverride7.xml" ContentType="application/vnd.openxmlformats-officedocument.themeOverride+xml"/>
  <Override PartName="/ppt/drawings/drawing7.xml" ContentType="application/vnd.openxmlformats-officedocument.drawingml.chartshapes+xml"/>
  <Override PartName="/ppt/notesSlides/notesSlide12.xml" ContentType="application/vnd.openxmlformats-officedocument.presentationml.notesSlide+xml"/>
  <Override PartName="/ppt/charts/chart8.xml" ContentType="application/vnd.openxmlformats-officedocument.drawingml.chart+xml"/>
  <Override PartName="/ppt/theme/themeOverride8.xml" ContentType="application/vnd.openxmlformats-officedocument.themeOverride+xml"/>
  <Override PartName="/ppt/notesSlides/notesSlide13.xml" ContentType="application/vnd.openxmlformats-officedocument.presentationml.notesSlide+xml"/>
  <Override PartName="/ppt/charts/chart9.xml" ContentType="application/vnd.openxmlformats-officedocument.drawingml.chart+xml"/>
  <Override PartName="/ppt/theme/themeOverride9.xml" ContentType="application/vnd.openxmlformats-officedocument.themeOverride+xml"/>
  <Override PartName="/ppt/drawings/drawing8.xml" ContentType="application/vnd.openxmlformats-officedocument.drawingml.chartshapes+xml"/>
  <Override PartName="/ppt/notesSlides/notesSlide14.xml" ContentType="application/vnd.openxmlformats-officedocument.presentationml.notesSlide+xml"/>
  <Override PartName="/ppt/charts/chart10.xml" ContentType="application/vnd.openxmlformats-officedocument.drawingml.chart+xml"/>
  <Override PartName="/ppt/theme/themeOverride10.xml" ContentType="application/vnd.openxmlformats-officedocument.themeOverride+xml"/>
  <Override PartName="/ppt/drawings/drawing9.xml" ContentType="application/vnd.openxmlformats-officedocument.drawingml.chartshapes+xml"/>
  <Override PartName="/ppt/notesSlides/notesSlide15.xml" ContentType="application/vnd.openxmlformats-officedocument.presentationml.notesSlide+xml"/>
  <Override PartName="/ppt/charts/chart11.xml" ContentType="application/vnd.openxmlformats-officedocument.drawingml.chart+xml"/>
  <Override PartName="/ppt/theme/themeOverride11.xml" ContentType="application/vnd.openxmlformats-officedocument.themeOverride+xml"/>
  <Override PartName="/ppt/drawings/drawing10.xml" ContentType="application/vnd.openxmlformats-officedocument.drawingml.chartshapes+xml"/>
  <Override PartName="/ppt/notesSlides/notesSlide16.xml" ContentType="application/vnd.openxmlformats-officedocument.presentationml.notesSlide+xml"/>
  <Override PartName="/ppt/charts/chart12.xml" ContentType="application/vnd.openxmlformats-officedocument.drawingml.chart+xml"/>
  <Override PartName="/ppt/theme/themeOverride12.xml" ContentType="application/vnd.openxmlformats-officedocument.themeOverride+xml"/>
  <Override PartName="/ppt/drawings/drawing11.xml" ContentType="application/vnd.openxmlformats-officedocument.drawingml.chartshapes+xml"/>
  <Override PartName="/ppt/notesSlides/notesSlide17.xml" ContentType="application/vnd.openxmlformats-officedocument.presentationml.notesSlide+xml"/>
  <Override PartName="/ppt/charts/chart13.xml" ContentType="application/vnd.openxmlformats-officedocument.drawingml.chart+xml"/>
  <Override PartName="/ppt/theme/themeOverride13.xml" ContentType="application/vnd.openxmlformats-officedocument.themeOverride+xml"/>
  <Override PartName="/ppt/drawings/drawing12.xml" ContentType="application/vnd.openxmlformats-officedocument.drawingml.chartshapes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charts/chart14.xml" ContentType="application/vnd.openxmlformats-officedocument.drawingml.chart+xml"/>
  <Override PartName="/ppt/theme/themeOverride14.xml" ContentType="application/vnd.openxmlformats-officedocument.themeOverride+xml"/>
  <Override PartName="/ppt/drawings/drawing13.xml" ContentType="application/vnd.openxmlformats-officedocument.drawingml.chartshapes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328" r:id="rId2"/>
    <p:sldId id="367" r:id="rId3"/>
    <p:sldId id="430" r:id="rId4"/>
    <p:sldId id="257" r:id="rId5"/>
    <p:sldId id="366" r:id="rId6"/>
    <p:sldId id="334" r:id="rId7"/>
    <p:sldId id="335" r:id="rId8"/>
    <p:sldId id="259" r:id="rId9"/>
    <p:sldId id="341" r:id="rId10"/>
    <p:sldId id="435" r:id="rId11"/>
    <p:sldId id="262" r:id="rId12"/>
    <p:sldId id="397" r:id="rId13"/>
    <p:sldId id="263" r:id="rId14"/>
    <p:sldId id="428" r:id="rId15"/>
    <p:sldId id="267" r:id="rId16"/>
    <p:sldId id="344" r:id="rId17"/>
    <p:sldId id="265" r:id="rId18"/>
    <p:sldId id="422" r:id="rId19"/>
    <p:sldId id="423" r:id="rId20"/>
    <p:sldId id="424" r:id="rId21"/>
    <p:sldId id="427" r:id="rId22"/>
    <p:sldId id="433" r:id="rId23"/>
    <p:sldId id="364" r:id="rId24"/>
  </p:sldIdLst>
  <p:sldSz cx="9144000" cy="6858000" type="screen4x3"/>
  <p:notesSz cx="6669088" cy="9775825"/>
  <p:defaultTextStyle>
    <a:defPPr>
      <a:defRPr lang="en-AU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arnes, Paula" initials="PB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F5F5F"/>
    <a:srgbClr val="3D7E27"/>
    <a:srgbClr val="1D28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2166" autoAdjust="0"/>
    <p:restoredTop sz="93407" autoAdjust="0"/>
  </p:normalViewPr>
  <p:slideViewPr>
    <p:cSldViewPr snapToGrid="0">
      <p:cViewPr varScale="1">
        <p:scale>
          <a:sx n="135" d="100"/>
          <a:sy n="135" d="100"/>
        </p:scale>
        <p:origin x="-179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3" d="100"/>
          <a:sy n="73" d="100"/>
        </p:scale>
        <p:origin x="-2148" y="-108"/>
      </p:cViewPr>
      <p:guideLst>
        <p:guide orient="horz" pos="3079"/>
        <p:guide pos="210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9.xml"/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0.xml"/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1.xml"/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2.xml"/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3.xml"/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14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3.xml"/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4.xml"/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5.xml"/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6.xml"/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7.xml"/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7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8.xml"/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A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6.8795104315664241E-2"/>
          <c:y val="7.4832351254106491E-2"/>
          <c:w val="0.86650742731232666"/>
          <c:h val="0.82812570614103698"/>
        </c:manualLayout>
      </c:layout>
      <c:lineChart>
        <c:grouping val="standard"/>
        <c:varyColors val="0"/>
        <c:ser>
          <c:idx val="2"/>
          <c:order val="2"/>
          <c:tx>
            <c:v>MFP</c:v>
          </c:tx>
          <c:spPr>
            <a:ln w="19050">
              <a:solidFill>
                <a:sysClr val="windowText" lastClr="000000"/>
              </a:solidFill>
              <a:prstDash val="dash"/>
            </a:ln>
          </c:spPr>
          <c:marker>
            <c:symbol val="none"/>
          </c:marker>
          <c:cat>
            <c:strRef>
              <c:f>'Q:\GRB\Projects and papers\Current\Manufacturing\Data\5260.0.55.002 industry MFP datacube\[5260055002_2010-11.xls]Table 1'!$B$6:$AA$6</c:f>
              <c:strCache>
                <c:ptCount val="26"/>
                <c:pt idx="0">
                  <c:v>1985-86</c:v>
                </c:pt>
                <c:pt idx="1">
                  <c:v>1986-87</c:v>
                </c:pt>
                <c:pt idx="2">
                  <c:v>1987-88</c:v>
                </c:pt>
                <c:pt idx="3">
                  <c:v>1988-89</c:v>
                </c:pt>
                <c:pt idx="4">
                  <c:v>1989-90</c:v>
                </c:pt>
                <c:pt idx="5">
                  <c:v>1990-91</c:v>
                </c:pt>
                <c:pt idx="6">
                  <c:v>1991-92</c:v>
                </c:pt>
                <c:pt idx="7">
                  <c:v>1992-93</c:v>
                </c:pt>
                <c:pt idx="8">
                  <c:v>1993-94</c:v>
                </c:pt>
                <c:pt idx="9">
                  <c:v>1994-95</c:v>
                </c:pt>
                <c:pt idx="10">
                  <c:v>1995-96</c:v>
                </c:pt>
                <c:pt idx="11">
                  <c:v>1996-97</c:v>
                </c:pt>
                <c:pt idx="12">
                  <c:v>1997-98</c:v>
                </c:pt>
                <c:pt idx="13">
                  <c:v>1998-99</c:v>
                </c:pt>
                <c:pt idx="14">
                  <c:v>1999-00</c:v>
                </c:pt>
                <c:pt idx="15">
                  <c:v>2000-01</c:v>
                </c:pt>
                <c:pt idx="16">
                  <c:v>2001-02</c:v>
                </c:pt>
                <c:pt idx="17">
                  <c:v>2002-03</c:v>
                </c:pt>
                <c:pt idx="18">
                  <c:v>2003-04</c:v>
                </c:pt>
                <c:pt idx="19">
                  <c:v>2004-05</c:v>
                </c:pt>
                <c:pt idx="20">
                  <c:v>2005-06</c:v>
                </c:pt>
                <c:pt idx="21">
                  <c:v>2006-07</c:v>
                </c:pt>
                <c:pt idx="22">
                  <c:v>2007-08</c:v>
                </c:pt>
                <c:pt idx="23">
                  <c:v>2008-09</c:v>
                </c:pt>
                <c:pt idx="24">
                  <c:v>2009-10</c:v>
                </c:pt>
                <c:pt idx="25">
                  <c:v>2010-11</c:v>
                </c:pt>
              </c:strCache>
            </c:strRef>
          </c:cat>
          <c:val>
            <c:numLit>
              <c:formatCode>General</c:formatCode>
              <c:ptCount val="26"/>
              <c:pt idx="0">
                <c:v>78.88</c:v>
              </c:pt>
              <c:pt idx="1">
                <c:v>78.09</c:v>
              </c:pt>
              <c:pt idx="2">
                <c:v>80.22</c:v>
              </c:pt>
              <c:pt idx="3">
                <c:v>81.12</c:v>
              </c:pt>
              <c:pt idx="4">
                <c:v>81.03</c:v>
              </c:pt>
              <c:pt idx="5">
                <c:v>81.75</c:v>
              </c:pt>
              <c:pt idx="6">
                <c:v>81.44</c:v>
              </c:pt>
              <c:pt idx="7">
                <c:v>83.24</c:v>
              </c:pt>
              <c:pt idx="8">
                <c:v>84.89</c:v>
              </c:pt>
              <c:pt idx="9">
                <c:v>86.57</c:v>
              </c:pt>
              <c:pt idx="10">
                <c:v>89.18</c:v>
              </c:pt>
              <c:pt idx="11">
                <c:v>90.93</c:v>
              </c:pt>
              <c:pt idx="12">
                <c:v>93.29</c:v>
              </c:pt>
              <c:pt idx="13">
                <c:v>96.09</c:v>
              </c:pt>
              <c:pt idx="14">
                <c:v>96.14</c:v>
              </c:pt>
              <c:pt idx="15">
                <c:v>96.59</c:v>
              </c:pt>
              <c:pt idx="16">
                <c:v>99.55</c:v>
              </c:pt>
              <c:pt idx="17">
                <c:v>99.88</c:v>
              </c:pt>
              <c:pt idx="18">
                <c:v>101.92</c:v>
              </c:pt>
              <c:pt idx="19">
                <c:v>101.67</c:v>
              </c:pt>
              <c:pt idx="20">
                <c:v>101.61</c:v>
              </c:pt>
              <c:pt idx="21">
                <c:v>101.76</c:v>
              </c:pt>
              <c:pt idx="22">
                <c:v>101.82</c:v>
              </c:pt>
              <c:pt idx="23">
                <c:v>99.43</c:v>
              </c:pt>
              <c:pt idx="24">
                <c:v>100</c:v>
              </c:pt>
              <c:pt idx="25">
                <c:v>98.66</c:v>
              </c:pt>
            </c:numLit>
          </c:val>
          <c:smooth val="0"/>
        </c:ser>
        <c:ser>
          <c:idx val="3"/>
          <c:order val="3"/>
          <c:tx>
            <c:v>MFP</c:v>
          </c:tx>
          <c:spPr>
            <a:ln w="25400">
              <a:solidFill>
                <a:sysClr val="windowText" lastClr="000000"/>
              </a:solidFill>
            </a:ln>
          </c:spPr>
          <c:marker>
            <c:symbol val="none"/>
          </c:marker>
          <c:cat>
            <c:strRef>
              <c:f>'Q:\GRB\Projects and papers\Current\Manufacturing\Data\5260.0.55.002 industry MFP datacube\[5260055002_2010-11.xls]Table 1'!$B$6:$AA$6</c:f>
              <c:strCache>
                <c:ptCount val="26"/>
                <c:pt idx="0">
                  <c:v>1985-86</c:v>
                </c:pt>
                <c:pt idx="1">
                  <c:v>1986-87</c:v>
                </c:pt>
                <c:pt idx="2">
                  <c:v>1987-88</c:v>
                </c:pt>
                <c:pt idx="3">
                  <c:v>1988-89</c:v>
                </c:pt>
                <c:pt idx="4">
                  <c:v>1989-90</c:v>
                </c:pt>
                <c:pt idx="5">
                  <c:v>1990-91</c:v>
                </c:pt>
                <c:pt idx="6">
                  <c:v>1991-92</c:v>
                </c:pt>
                <c:pt idx="7">
                  <c:v>1992-93</c:v>
                </c:pt>
                <c:pt idx="8">
                  <c:v>1993-94</c:v>
                </c:pt>
                <c:pt idx="9">
                  <c:v>1994-95</c:v>
                </c:pt>
                <c:pt idx="10">
                  <c:v>1995-96</c:v>
                </c:pt>
                <c:pt idx="11">
                  <c:v>1996-97</c:v>
                </c:pt>
                <c:pt idx="12">
                  <c:v>1997-98</c:v>
                </c:pt>
                <c:pt idx="13">
                  <c:v>1998-99</c:v>
                </c:pt>
                <c:pt idx="14">
                  <c:v>1999-00</c:v>
                </c:pt>
                <c:pt idx="15">
                  <c:v>2000-01</c:v>
                </c:pt>
                <c:pt idx="16">
                  <c:v>2001-02</c:v>
                </c:pt>
                <c:pt idx="17">
                  <c:v>2002-03</c:v>
                </c:pt>
                <c:pt idx="18">
                  <c:v>2003-04</c:v>
                </c:pt>
                <c:pt idx="19">
                  <c:v>2004-05</c:v>
                </c:pt>
                <c:pt idx="20">
                  <c:v>2005-06</c:v>
                </c:pt>
                <c:pt idx="21">
                  <c:v>2006-07</c:v>
                </c:pt>
                <c:pt idx="22">
                  <c:v>2007-08</c:v>
                </c:pt>
                <c:pt idx="23">
                  <c:v>2008-09</c:v>
                </c:pt>
                <c:pt idx="24">
                  <c:v>2009-10</c:v>
                </c:pt>
                <c:pt idx="25">
                  <c:v>2010-11</c:v>
                </c:pt>
              </c:strCache>
            </c:strRef>
          </c:cat>
          <c:val>
            <c:numLit>
              <c:formatCode>General</c:formatCode>
              <c:ptCount val="26"/>
              <c:pt idx="0">
                <c:v>92.97</c:v>
              </c:pt>
              <c:pt idx="1">
                <c:v>94.77</c:v>
              </c:pt>
              <c:pt idx="2">
                <c:v>97.02</c:v>
              </c:pt>
              <c:pt idx="3">
                <c:v>98.05</c:v>
              </c:pt>
              <c:pt idx="4">
                <c:v>94.98</c:v>
              </c:pt>
              <c:pt idx="5">
                <c:v>96.07</c:v>
              </c:pt>
              <c:pt idx="6">
                <c:v>94.64</c:v>
              </c:pt>
              <c:pt idx="7">
                <c:v>95.32</c:v>
              </c:pt>
              <c:pt idx="8">
                <c:v>97.93</c:v>
              </c:pt>
              <c:pt idx="9">
                <c:v>95.95</c:v>
              </c:pt>
              <c:pt idx="10">
                <c:v>97.44</c:v>
              </c:pt>
              <c:pt idx="11">
                <c:v>97.29</c:v>
              </c:pt>
              <c:pt idx="12">
                <c:v>98.71</c:v>
              </c:pt>
              <c:pt idx="13">
                <c:v>100.86</c:v>
              </c:pt>
              <c:pt idx="14">
                <c:v>100.44</c:v>
              </c:pt>
              <c:pt idx="15">
                <c:v>103.57</c:v>
              </c:pt>
              <c:pt idx="16">
                <c:v>106.99</c:v>
              </c:pt>
              <c:pt idx="17">
                <c:v>106.69</c:v>
              </c:pt>
              <c:pt idx="18">
                <c:v>107.82</c:v>
              </c:pt>
              <c:pt idx="19">
                <c:v>103.22</c:v>
              </c:pt>
              <c:pt idx="20">
                <c:v>101.91</c:v>
              </c:pt>
              <c:pt idx="21">
                <c:v>102.26</c:v>
              </c:pt>
              <c:pt idx="22">
                <c:v>102</c:v>
              </c:pt>
              <c:pt idx="23">
                <c:v>97.29</c:v>
              </c:pt>
              <c:pt idx="24">
                <c:v>100</c:v>
              </c:pt>
              <c:pt idx="25">
                <c:v>99.59</c:v>
              </c:pt>
            </c:numLit>
          </c:val>
          <c:smooth val="0"/>
        </c:ser>
        <c:ser>
          <c:idx val="1"/>
          <c:order val="0"/>
          <c:tx>
            <c:v>MFP</c:v>
          </c:tx>
          <c:spPr>
            <a:ln w="19050">
              <a:solidFill>
                <a:sysClr val="windowText" lastClr="000000"/>
              </a:solidFill>
              <a:prstDash val="dash"/>
            </a:ln>
          </c:spPr>
          <c:marker>
            <c:symbol val="none"/>
          </c:marker>
          <c:cat>
            <c:strRef>
              <c:f>'Q:\GRB\Projects and papers\Current\Manufacturing\Data\5260.0.55.002 industry MFP datacube\[5260055002_2010-11.xls]Table 1'!$B$6:$AA$6</c:f>
              <c:strCache>
                <c:ptCount val="26"/>
                <c:pt idx="0">
                  <c:v>1985-86</c:v>
                </c:pt>
                <c:pt idx="1">
                  <c:v>1986-87</c:v>
                </c:pt>
                <c:pt idx="2">
                  <c:v>1987-88</c:v>
                </c:pt>
                <c:pt idx="3">
                  <c:v>1988-89</c:v>
                </c:pt>
                <c:pt idx="4">
                  <c:v>1989-90</c:v>
                </c:pt>
                <c:pt idx="5">
                  <c:v>1990-91</c:v>
                </c:pt>
                <c:pt idx="6">
                  <c:v>1991-92</c:v>
                </c:pt>
                <c:pt idx="7">
                  <c:v>1992-93</c:v>
                </c:pt>
                <c:pt idx="8">
                  <c:v>1993-94</c:v>
                </c:pt>
                <c:pt idx="9">
                  <c:v>1994-95</c:v>
                </c:pt>
                <c:pt idx="10">
                  <c:v>1995-96</c:v>
                </c:pt>
                <c:pt idx="11">
                  <c:v>1996-97</c:v>
                </c:pt>
                <c:pt idx="12">
                  <c:v>1997-98</c:v>
                </c:pt>
                <c:pt idx="13">
                  <c:v>1998-99</c:v>
                </c:pt>
                <c:pt idx="14">
                  <c:v>1999-00</c:v>
                </c:pt>
                <c:pt idx="15">
                  <c:v>2000-01</c:v>
                </c:pt>
                <c:pt idx="16">
                  <c:v>2001-02</c:v>
                </c:pt>
                <c:pt idx="17">
                  <c:v>2002-03</c:v>
                </c:pt>
                <c:pt idx="18">
                  <c:v>2003-04</c:v>
                </c:pt>
                <c:pt idx="19">
                  <c:v>2004-05</c:v>
                </c:pt>
                <c:pt idx="20">
                  <c:v>2005-06</c:v>
                </c:pt>
                <c:pt idx="21">
                  <c:v>2006-07</c:v>
                </c:pt>
                <c:pt idx="22">
                  <c:v>2007-08</c:v>
                </c:pt>
                <c:pt idx="23">
                  <c:v>2008-09</c:v>
                </c:pt>
                <c:pt idx="24">
                  <c:v>2009-10</c:v>
                </c:pt>
                <c:pt idx="25">
                  <c:v>2010-11</c:v>
                </c:pt>
              </c:strCache>
            </c:strRef>
          </c:cat>
          <c:val>
            <c:numRef>
              <c:f>'Q:\GRB\Projects and papers\Current\Manufacturing\Data\5260.0.55.002 industry MFP datacube\[5260055002_2010-11.xls]Table 1'!$B$23:$AA$23</c:f>
              <c:numCache>
                <c:formatCode>General</c:formatCode>
                <c:ptCount val="26"/>
                <c:pt idx="0">
                  <c:v>78.88</c:v>
                </c:pt>
                <c:pt idx="1">
                  <c:v>78.09</c:v>
                </c:pt>
                <c:pt idx="2">
                  <c:v>80.22</c:v>
                </c:pt>
                <c:pt idx="3">
                  <c:v>81.12</c:v>
                </c:pt>
                <c:pt idx="4">
                  <c:v>81.03</c:v>
                </c:pt>
                <c:pt idx="5">
                  <c:v>81.75</c:v>
                </c:pt>
                <c:pt idx="6">
                  <c:v>81.44</c:v>
                </c:pt>
                <c:pt idx="7">
                  <c:v>83.24</c:v>
                </c:pt>
                <c:pt idx="8">
                  <c:v>84.89</c:v>
                </c:pt>
                <c:pt idx="9">
                  <c:v>86.57</c:v>
                </c:pt>
                <c:pt idx="10">
                  <c:v>89.18</c:v>
                </c:pt>
                <c:pt idx="11">
                  <c:v>90.93</c:v>
                </c:pt>
                <c:pt idx="12">
                  <c:v>93.29</c:v>
                </c:pt>
                <c:pt idx="13">
                  <c:v>96.09</c:v>
                </c:pt>
                <c:pt idx="14">
                  <c:v>96.14</c:v>
                </c:pt>
                <c:pt idx="15">
                  <c:v>96.59</c:v>
                </c:pt>
                <c:pt idx="16">
                  <c:v>99.55</c:v>
                </c:pt>
                <c:pt idx="17">
                  <c:v>99.88</c:v>
                </c:pt>
                <c:pt idx="18">
                  <c:v>101.92</c:v>
                </c:pt>
                <c:pt idx="19">
                  <c:v>101.67</c:v>
                </c:pt>
                <c:pt idx="20">
                  <c:v>101.61</c:v>
                </c:pt>
                <c:pt idx="21">
                  <c:v>101.76</c:v>
                </c:pt>
                <c:pt idx="22">
                  <c:v>101.82</c:v>
                </c:pt>
                <c:pt idx="23">
                  <c:v>99.43</c:v>
                </c:pt>
                <c:pt idx="24">
                  <c:v>100</c:v>
                </c:pt>
                <c:pt idx="25">
                  <c:v>98.66</c:v>
                </c:pt>
              </c:numCache>
            </c:numRef>
          </c:val>
          <c:smooth val="0"/>
        </c:ser>
        <c:ser>
          <c:idx val="0"/>
          <c:order val="1"/>
          <c:tx>
            <c:v>MFP</c:v>
          </c:tx>
          <c:spPr>
            <a:ln w="25400">
              <a:solidFill>
                <a:sysClr val="windowText" lastClr="000000"/>
              </a:solidFill>
            </a:ln>
          </c:spPr>
          <c:marker>
            <c:symbol val="none"/>
          </c:marker>
          <c:cat>
            <c:strRef>
              <c:f>'Q:\GRB\Projects and papers\Current\Manufacturing\Data\5260.0.55.002 industry MFP datacube\[5260055002_2010-11.xls]Table 1'!$B$6:$AA$6</c:f>
              <c:strCache>
                <c:ptCount val="26"/>
                <c:pt idx="0">
                  <c:v>1985-86</c:v>
                </c:pt>
                <c:pt idx="1">
                  <c:v>1986-87</c:v>
                </c:pt>
                <c:pt idx="2">
                  <c:v>1987-88</c:v>
                </c:pt>
                <c:pt idx="3">
                  <c:v>1988-89</c:v>
                </c:pt>
                <c:pt idx="4">
                  <c:v>1989-90</c:v>
                </c:pt>
                <c:pt idx="5">
                  <c:v>1990-91</c:v>
                </c:pt>
                <c:pt idx="6">
                  <c:v>1991-92</c:v>
                </c:pt>
                <c:pt idx="7">
                  <c:v>1992-93</c:v>
                </c:pt>
                <c:pt idx="8">
                  <c:v>1993-94</c:v>
                </c:pt>
                <c:pt idx="9">
                  <c:v>1994-95</c:v>
                </c:pt>
                <c:pt idx="10">
                  <c:v>1995-96</c:v>
                </c:pt>
                <c:pt idx="11">
                  <c:v>1996-97</c:v>
                </c:pt>
                <c:pt idx="12">
                  <c:v>1997-98</c:v>
                </c:pt>
                <c:pt idx="13">
                  <c:v>1998-99</c:v>
                </c:pt>
                <c:pt idx="14">
                  <c:v>1999-00</c:v>
                </c:pt>
                <c:pt idx="15">
                  <c:v>2000-01</c:v>
                </c:pt>
                <c:pt idx="16">
                  <c:v>2001-02</c:v>
                </c:pt>
                <c:pt idx="17">
                  <c:v>2002-03</c:v>
                </c:pt>
                <c:pt idx="18">
                  <c:v>2003-04</c:v>
                </c:pt>
                <c:pt idx="19">
                  <c:v>2004-05</c:v>
                </c:pt>
                <c:pt idx="20">
                  <c:v>2005-06</c:v>
                </c:pt>
                <c:pt idx="21">
                  <c:v>2006-07</c:v>
                </c:pt>
                <c:pt idx="22">
                  <c:v>2007-08</c:v>
                </c:pt>
                <c:pt idx="23">
                  <c:v>2008-09</c:v>
                </c:pt>
                <c:pt idx="24">
                  <c:v>2009-10</c:v>
                </c:pt>
                <c:pt idx="25">
                  <c:v>2010-11</c:v>
                </c:pt>
              </c:strCache>
            </c:strRef>
          </c:cat>
          <c:val>
            <c:numRef>
              <c:f>'Q:\GRB\Projects and papers\Current\Manufacturing\Data\5260.0.55.002 industry MFP datacube\[5260055002_2010-11.xls]Table 1'!$B$9:$AA$9</c:f>
              <c:numCache>
                <c:formatCode>General</c:formatCode>
                <c:ptCount val="26"/>
                <c:pt idx="0">
                  <c:v>92.97</c:v>
                </c:pt>
                <c:pt idx="1">
                  <c:v>94.77</c:v>
                </c:pt>
                <c:pt idx="2">
                  <c:v>97.02</c:v>
                </c:pt>
                <c:pt idx="3">
                  <c:v>98.05</c:v>
                </c:pt>
                <c:pt idx="4">
                  <c:v>94.98</c:v>
                </c:pt>
                <c:pt idx="5">
                  <c:v>96.07</c:v>
                </c:pt>
                <c:pt idx="6">
                  <c:v>94.64</c:v>
                </c:pt>
                <c:pt idx="7">
                  <c:v>95.32</c:v>
                </c:pt>
                <c:pt idx="8">
                  <c:v>97.93</c:v>
                </c:pt>
                <c:pt idx="9">
                  <c:v>95.95</c:v>
                </c:pt>
                <c:pt idx="10">
                  <c:v>97.44</c:v>
                </c:pt>
                <c:pt idx="11">
                  <c:v>97.29</c:v>
                </c:pt>
                <c:pt idx="12">
                  <c:v>98.71</c:v>
                </c:pt>
                <c:pt idx="13">
                  <c:v>100.86</c:v>
                </c:pt>
                <c:pt idx="14">
                  <c:v>100.44</c:v>
                </c:pt>
                <c:pt idx="15">
                  <c:v>103.57</c:v>
                </c:pt>
                <c:pt idx="16">
                  <c:v>106.99</c:v>
                </c:pt>
                <c:pt idx="17">
                  <c:v>106.69</c:v>
                </c:pt>
                <c:pt idx="18">
                  <c:v>107.82</c:v>
                </c:pt>
                <c:pt idx="19">
                  <c:v>103.22</c:v>
                </c:pt>
                <c:pt idx="20">
                  <c:v>101.91</c:v>
                </c:pt>
                <c:pt idx="21">
                  <c:v>102.26</c:v>
                </c:pt>
                <c:pt idx="22">
                  <c:v>102</c:v>
                </c:pt>
                <c:pt idx="23">
                  <c:v>97.29</c:v>
                </c:pt>
                <c:pt idx="24">
                  <c:v>100</c:v>
                </c:pt>
                <c:pt idx="25">
                  <c:v>99.59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5587200"/>
        <c:axId val="80082816"/>
      </c:lineChart>
      <c:catAx>
        <c:axId val="35587200"/>
        <c:scaling>
          <c:orientation val="minMax"/>
        </c:scaling>
        <c:delete val="0"/>
        <c:axPos val="b"/>
        <c:numFmt formatCode="#,##0" sourceLinked="0"/>
        <c:majorTickMark val="out"/>
        <c:minorTickMark val="none"/>
        <c:tickLblPos val="nextTo"/>
        <c:spPr>
          <a:ln>
            <a:solidFill>
              <a:sysClr val="windowText" lastClr="000000"/>
            </a:solidFill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80082816"/>
        <c:crosses val="autoZero"/>
        <c:auto val="1"/>
        <c:lblAlgn val="ctr"/>
        <c:lblOffset val="100"/>
        <c:tickLblSkip val="3"/>
        <c:tickMarkSkip val="3"/>
        <c:noMultiLvlLbl val="0"/>
      </c:catAx>
      <c:valAx>
        <c:axId val="80082816"/>
        <c:scaling>
          <c:orientation val="minMax"/>
          <c:min val="60"/>
        </c:scaling>
        <c:delete val="0"/>
        <c:axPos val="l"/>
        <c:majorGridlines>
          <c:spPr>
            <a:ln>
              <a:solidFill>
                <a:sysClr val="windowText" lastClr="000000"/>
              </a:solidFill>
            </a:ln>
          </c:spPr>
        </c:majorGridlines>
        <c:numFmt formatCode="0" sourceLinked="0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35587200"/>
        <c:crosses val="autoZero"/>
        <c:crossBetween val="midCat"/>
      </c:valAx>
      <c:spPr>
        <a:noFill/>
        <a:ln w="25400">
          <a:noFill/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4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2">
    <c:autoUpdate val="0"/>
  </c:externalData>
  <c:userShapes r:id="rId3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A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6.0767297979797977E-2"/>
          <c:y val="0.13817129629629629"/>
          <c:w val="0.92159381313131317"/>
          <c:h val="0.69051087962962965"/>
        </c:manualLayout>
      </c:layout>
      <c:barChart>
        <c:barDir val="col"/>
        <c:grouping val="clustered"/>
        <c:varyColors val="0"/>
        <c:ser>
          <c:idx val="0"/>
          <c:order val="0"/>
          <c:tx>
            <c:v>Value added</c:v>
          </c:tx>
          <c:spPr>
            <a:solidFill>
              <a:srgbClr val="333333"/>
            </a:solidFill>
          </c:spPr>
          <c:invertIfNegative val="0"/>
          <c:cat>
            <c:strRef>
              <c:f>'\\Nch1\data\groups\GRB\Projects and papers\Current\Manufacturing\PPC\[Leo''s PPC workbook.xlsx]Sheet2'!$A$19:$A$22</c:f>
              <c:strCache>
                <c:ptCount val="4"/>
                <c:pt idx="0">
                  <c:v>FBT</c:v>
                </c:pt>
                <c:pt idx="1">
                  <c:v>PCCR</c:v>
                </c:pt>
                <c:pt idx="2">
                  <c:v>MP</c:v>
                </c:pt>
                <c:pt idx="3">
                  <c:v>Rest of Manufacturing (5 Subsectors)</c:v>
                </c:pt>
              </c:strCache>
            </c:strRef>
          </c:cat>
          <c:val>
            <c:numRef>
              <c:f>'\\Nch1\data\groups\GRB\Projects and papers\Current\Manufacturing\PPC\[Leo''s PPC workbook.xlsx]Sheet2'!$B$19:$B$22</c:f>
              <c:numCache>
                <c:formatCode>General</c:formatCode>
                <c:ptCount val="4"/>
                <c:pt idx="0">
                  <c:v>-0.21411374876161698</c:v>
                </c:pt>
                <c:pt idx="1">
                  <c:v>-0.41967437728373097</c:v>
                </c:pt>
                <c:pt idx="2">
                  <c:v>0.73095135735348693</c:v>
                </c:pt>
                <c:pt idx="3">
                  <c:v>-1.1743339420166556</c:v>
                </c:pt>
              </c:numCache>
            </c:numRef>
          </c:val>
        </c:ser>
        <c:ser>
          <c:idx val="2"/>
          <c:order val="1"/>
          <c:tx>
            <c:strRef>
              <c:f>'\\Nch1\data\groups\GRB\Projects and papers\Current\Manufacturing\PPC\[Leo''s PPC workbook.xlsx]Sheet2'!$D$16</c:f>
              <c:strCache>
                <c:ptCount val="1"/>
                <c:pt idx="0">
                  <c:v>Labour</c:v>
                </c:pt>
              </c:strCache>
            </c:strRef>
          </c:tx>
          <c:spPr>
            <a:solidFill>
              <a:sysClr val="window" lastClr="FFFFFF"/>
            </a:solidFill>
            <a:ln>
              <a:solidFill>
                <a:sysClr val="windowText" lastClr="000000"/>
              </a:solidFill>
            </a:ln>
          </c:spPr>
          <c:invertIfNegative val="0"/>
          <c:cat>
            <c:strRef>
              <c:f>'\\Nch1\data\groups\GRB\Projects and papers\Current\Manufacturing\PPC\[Leo''s PPC workbook.xlsx]Sheet2'!$A$19:$A$22</c:f>
              <c:strCache>
                <c:ptCount val="4"/>
                <c:pt idx="0">
                  <c:v>FBT</c:v>
                </c:pt>
                <c:pt idx="1">
                  <c:v>PCCR</c:v>
                </c:pt>
                <c:pt idx="2">
                  <c:v>MP</c:v>
                </c:pt>
                <c:pt idx="3">
                  <c:v>Rest of Manufacturing (5 Subsectors)</c:v>
                </c:pt>
              </c:strCache>
            </c:strRef>
          </c:cat>
          <c:val>
            <c:numRef>
              <c:f>'\\Nch1\data\groups\GRB\Projects and papers\Current\Manufacturing\PPC\[Leo''s PPC workbook.xlsx]Sheet2'!$D$19:$D$22</c:f>
              <c:numCache>
                <c:formatCode>General</c:formatCode>
                <c:ptCount val="4"/>
                <c:pt idx="0">
                  <c:v>0.60277859003506196</c:v>
                </c:pt>
                <c:pt idx="1">
                  <c:v>6.4814520276096452E-2</c:v>
                </c:pt>
                <c:pt idx="2">
                  <c:v>0.4250398176540896</c:v>
                </c:pt>
                <c:pt idx="3">
                  <c:v>-0.19802101107688308</c:v>
                </c:pt>
              </c:numCache>
            </c:numRef>
          </c:val>
        </c:ser>
        <c:ser>
          <c:idx val="1"/>
          <c:order val="2"/>
          <c:tx>
            <c:strRef>
              <c:f>'\\Nch1\data\groups\GRB\Projects and papers\Current\Manufacturing\PPC\[Leo''s PPC workbook.xlsx]Sheet2'!$C$16</c:f>
              <c:strCache>
                <c:ptCount val="1"/>
                <c:pt idx="0">
                  <c:v>Capital</c:v>
                </c:pt>
              </c:strCache>
            </c:strRef>
          </c:tx>
          <c:spPr>
            <a:solidFill>
              <a:sysClr val="window" lastClr="FFFFFF">
                <a:lumMod val="65000"/>
              </a:sysClr>
            </a:solidFill>
            <a:ln>
              <a:solidFill>
                <a:sysClr val="windowText" lastClr="000000"/>
              </a:solidFill>
            </a:ln>
          </c:spPr>
          <c:invertIfNegative val="0"/>
          <c:cat>
            <c:strRef>
              <c:f>'\\Nch1\data\groups\GRB\Projects and papers\Current\Manufacturing\PPC\[Leo''s PPC workbook.xlsx]Sheet2'!$A$19:$A$22</c:f>
              <c:strCache>
                <c:ptCount val="4"/>
                <c:pt idx="0">
                  <c:v>FBT</c:v>
                </c:pt>
                <c:pt idx="1">
                  <c:v>PCCR</c:v>
                </c:pt>
                <c:pt idx="2">
                  <c:v>MP</c:v>
                </c:pt>
                <c:pt idx="3">
                  <c:v>Rest of Manufacturing (5 Subsectors)</c:v>
                </c:pt>
              </c:strCache>
            </c:strRef>
          </c:cat>
          <c:val>
            <c:numRef>
              <c:f>'\\Nch1\data\groups\GRB\Projects and papers\Current\Manufacturing\PPC\[Leo''s PPC workbook.xlsx]Sheet2'!$C$19:$C$22</c:f>
              <c:numCache>
                <c:formatCode>General</c:formatCode>
                <c:ptCount val="4"/>
                <c:pt idx="0">
                  <c:v>-8.8737691936366048E-2</c:v>
                </c:pt>
                <c:pt idx="1">
                  <c:v>0.32368870030904451</c:v>
                </c:pt>
                <c:pt idx="2">
                  <c:v>0.72754469093681751</c:v>
                </c:pt>
                <c:pt idx="3">
                  <c:v>0.14307534656941301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622592"/>
        <c:axId val="4637056"/>
      </c:barChart>
      <c:lineChart>
        <c:grouping val="standard"/>
        <c:varyColors val="0"/>
        <c:ser>
          <c:idx val="3"/>
          <c:order val="3"/>
          <c:tx>
            <c:v>MFP</c:v>
          </c:tx>
          <c:spPr>
            <a:ln>
              <a:noFill/>
            </a:ln>
          </c:spPr>
          <c:marker>
            <c:symbol val="diamond"/>
            <c:size val="10"/>
            <c:spPr>
              <a:solidFill>
                <a:sysClr val="windowText" lastClr="000000"/>
              </a:solidFill>
              <a:ln>
                <a:solidFill>
                  <a:sysClr val="windowText" lastClr="000000"/>
                </a:solidFill>
              </a:ln>
            </c:spPr>
          </c:marker>
          <c:val>
            <c:numRef>
              <c:f>'\\Nch1\data\groups\GRB\Projects and papers\Current\Manufacturing\PPC\[Leo''s PPC workbook.xlsx]Sheet2'!$F$19:$F$22</c:f>
              <c:numCache>
                <c:formatCode>General</c:formatCode>
                <c:ptCount val="4"/>
                <c:pt idx="0">
                  <c:v>-0.72815464686031284</c:v>
                </c:pt>
                <c:pt idx="1">
                  <c:v>-0.80817759786887189</c:v>
                </c:pt>
                <c:pt idx="2">
                  <c:v>-0.42163315123742023</c:v>
                </c:pt>
                <c:pt idx="3">
                  <c:v>-1.1193882775091861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622592"/>
        <c:axId val="4637056"/>
      </c:lineChart>
      <c:catAx>
        <c:axId val="4622592"/>
        <c:scaling>
          <c:orientation val="minMax"/>
        </c:scaling>
        <c:delete val="0"/>
        <c:axPos val="b"/>
        <c:majorTickMark val="out"/>
        <c:minorTickMark val="none"/>
        <c:tickLblPos val="low"/>
        <c:crossAx val="4637056"/>
        <c:crosses val="autoZero"/>
        <c:auto val="1"/>
        <c:lblAlgn val="ctr"/>
        <c:lblOffset val="100"/>
        <c:noMultiLvlLbl val="0"/>
      </c:catAx>
      <c:valAx>
        <c:axId val="4637056"/>
        <c:scaling>
          <c:orientation val="minMax"/>
        </c:scaling>
        <c:delete val="0"/>
        <c:axPos val="l"/>
        <c:majorGridlines/>
        <c:numFmt formatCode="0.0" sourceLinked="0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crossAx val="4622592"/>
        <c:crosses val="autoZero"/>
        <c:crossBetween val="between"/>
      </c:valAx>
      <c:spPr>
        <a:noFill/>
        <a:ln>
          <a:solidFill>
            <a:schemeClr val="tx1"/>
          </a:solidFill>
        </a:ln>
      </c:spPr>
    </c:plotArea>
    <c:legend>
      <c:legendPos val="b"/>
      <c:layout>
        <c:manualLayout>
          <c:xMode val="edge"/>
          <c:yMode val="edge"/>
          <c:x val="0.15527045454545454"/>
          <c:y val="0.91920324074074078"/>
          <c:w val="0.62050694444444443"/>
          <c:h val="6.3157870370370364E-2"/>
        </c:manualLayout>
      </c:layout>
      <c:overlay val="0"/>
      <c:spPr>
        <a:ln>
          <a:noFill/>
        </a:ln>
      </c:sp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400" baseline="0">
          <a:latin typeface="Arial" pitchFamily="34" charset="0"/>
        </a:defRPr>
      </a:pPr>
      <a:endParaRPr lang="en-US"/>
    </a:p>
  </c:txPr>
  <c:externalData r:id="rId2">
    <c:autoUpdate val="0"/>
  </c:externalData>
  <c:userShapes r:id="rId3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A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9693560606060609E-2"/>
          <c:y val="8.1785648148148149E-2"/>
          <c:w val="0.93266755050505046"/>
          <c:h val="0.6901141203703703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'\\Nch1\data\groups\GRB\Projects and papers\Current\Manufacturing\Data\PIM\Alternate universe PIMs\GFCF apportioned by PNCE\[MFP Calculations (GFCF apportioned by PNCE).xlsx]Leo charts 1'!$R$59</c:f>
              <c:strCache>
                <c:ptCount val="1"/>
                <c:pt idx="0">
                  <c:v>value added growth</c:v>
                </c:pt>
              </c:strCache>
            </c:strRef>
          </c:tx>
          <c:spPr>
            <a:solidFill>
              <a:srgbClr val="333333"/>
            </a:solidFill>
          </c:spPr>
          <c:invertIfNegative val="0"/>
          <c:cat>
            <c:strRef>
              <c:f>'\\Nch1\data\groups\GRB\Projects and papers\Current\Manufacturing\Data\PIM\Alternate universe PIMs\GFCF apportioned by PNCE\[MFP Calculations (GFCF apportioned by PNCE).xlsx]Leo charts 1'!$S$58:$U$58</c:f>
              <c:strCache>
                <c:ptCount val="3"/>
                <c:pt idx="0">
                  <c:v>1998-99 to 2003-04</c:v>
                </c:pt>
                <c:pt idx="1">
                  <c:v>2003-04 to 2007-08</c:v>
                </c:pt>
                <c:pt idx="2">
                  <c:v>Difference between the cycles</c:v>
                </c:pt>
              </c:strCache>
            </c:strRef>
          </c:cat>
          <c:val>
            <c:numRef>
              <c:f>'\\Nch1\data\groups\GRB\Projects and papers\Current\Manufacturing\Data\PIM\Alternate universe PIMs\GFCF apportioned by PNCE\[MFP Calculations (GFCF apportioned by PNCE).xlsx]Leo charts 1'!$S$59:$U$59</c:f>
              <c:numCache>
                <c:formatCode>General</c:formatCode>
                <c:ptCount val="3"/>
                <c:pt idx="0">
                  <c:v>1.2519829879485744</c:v>
                </c:pt>
                <c:pt idx="1">
                  <c:v>4.5017487061359773</c:v>
                </c:pt>
                <c:pt idx="2">
                  <c:v>3.2497657181874029</c:v>
                </c:pt>
              </c:numCache>
            </c:numRef>
          </c:val>
        </c:ser>
        <c:ser>
          <c:idx val="1"/>
          <c:order val="1"/>
          <c:tx>
            <c:strRef>
              <c:f>'\\Nch1\data\groups\GRB\Projects and papers\Current\Manufacturing\Data\PIM\Alternate universe PIMs\GFCF apportioned by PNCE\[MFP Calculations (GFCF apportioned by PNCE).xlsx]Leo charts 1'!$R$60</c:f>
              <c:strCache>
                <c:ptCount val="1"/>
                <c:pt idx="0">
                  <c:v>weighted hours worked growth</c:v>
                </c:pt>
              </c:strCache>
            </c:strRef>
          </c:tx>
          <c:spPr>
            <a:solidFill>
              <a:sysClr val="window" lastClr="FFFFFF"/>
            </a:solidFill>
            <a:ln>
              <a:solidFill>
                <a:sysClr val="windowText" lastClr="000000"/>
              </a:solidFill>
            </a:ln>
          </c:spPr>
          <c:invertIfNegative val="0"/>
          <c:cat>
            <c:strRef>
              <c:f>'\\Nch1\data\groups\GRB\Projects and papers\Current\Manufacturing\Data\PIM\Alternate universe PIMs\GFCF apportioned by PNCE\[MFP Calculations (GFCF apportioned by PNCE).xlsx]Leo charts 1'!$S$58:$U$58</c:f>
              <c:strCache>
                <c:ptCount val="3"/>
                <c:pt idx="0">
                  <c:v>1998-99 to 2003-04</c:v>
                </c:pt>
                <c:pt idx="1">
                  <c:v>2003-04 to 2007-08</c:v>
                </c:pt>
                <c:pt idx="2">
                  <c:v>Difference between the cycles</c:v>
                </c:pt>
              </c:strCache>
            </c:strRef>
          </c:cat>
          <c:val>
            <c:numRef>
              <c:f>'\\Nch1\data\groups\GRB\Projects and papers\Current\Manufacturing\Data\PIM\Alternate universe PIMs\GFCF apportioned by PNCE\[MFP Calculations (GFCF apportioned by PNCE).xlsx]Leo charts 1'!$S$60:$U$60</c:f>
              <c:numCache>
                <c:formatCode>General</c:formatCode>
                <c:ptCount val="3"/>
                <c:pt idx="0">
                  <c:v>-1.4680634988338603</c:v>
                </c:pt>
                <c:pt idx="1">
                  <c:v>0.75830521490261038</c:v>
                </c:pt>
                <c:pt idx="2">
                  <c:v>2.2263687137364707</c:v>
                </c:pt>
              </c:numCache>
            </c:numRef>
          </c:val>
        </c:ser>
        <c:ser>
          <c:idx val="2"/>
          <c:order val="2"/>
          <c:tx>
            <c:strRef>
              <c:f>'\\Nch1\data\groups\GRB\Projects and papers\Current\Manufacturing\Data\PIM\Alternate universe PIMs\GFCF apportioned by PNCE\[MFP Calculations (GFCF apportioned by PNCE).xlsx]Leo charts 1'!$R$61</c:f>
              <c:strCache>
                <c:ptCount val="1"/>
                <c:pt idx="0">
                  <c:v>weighted capital services growth</c:v>
                </c:pt>
              </c:strCache>
            </c:strRef>
          </c:tx>
          <c:spPr>
            <a:solidFill>
              <a:sysClr val="window" lastClr="FFFFFF">
                <a:lumMod val="65000"/>
              </a:sysClr>
            </a:solidFill>
            <a:ln>
              <a:solidFill>
                <a:sysClr val="windowText" lastClr="000000"/>
              </a:solidFill>
            </a:ln>
          </c:spPr>
          <c:invertIfNegative val="0"/>
          <c:cat>
            <c:strRef>
              <c:f>'\\Nch1\data\groups\GRB\Projects and papers\Current\Manufacturing\Data\PIM\Alternate universe PIMs\GFCF apportioned by PNCE\[MFP Calculations (GFCF apportioned by PNCE).xlsx]Leo charts 1'!$S$58:$U$58</c:f>
              <c:strCache>
                <c:ptCount val="3"/>
                <c:pt idx="0">
                  <c:v>1998-99 to 2003-04</c:v>
                </c:pt>
                <c:pt idx="1">
                  <c:v>2003-04 to 2007-08</c:v>
                </c:pt>
                <c:pt idx="2">
                  <c:v>Difference between the cycles</c:v>
                </c:pt>
              </c:strCache>
            </c:strRef>
          </c:cat>
          <c:val>
            <c:numRef>
              <c:f>'\\Nch1\data\groups\GRB\Projects and papers\Current\Manufacturing\Data\PIM\Alternate universe PIMs\GFCF apportioned by PNCE\[MFP Calculations (GFCF apportioned by PNCE).xlsx]Leo charts 1'!$S$61:$U$61</c:f>
              <c:numCache>
                <c:formatCode>General</c:formatCode>
                <c:ptCount val="3"/>
                <c:pt idx="0">
                  <c:v>1.3040699410040935</c:v>
                </c:pt>
                <c:pt idx="1">
                  <c:v>4.6096699451895429</c:v>
                </c:pt>
                <c:pt idx="2">
                  <c:v>3.3056000041854494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686976"/>
        <c:axId val="4688896"/>
      </c:barChart>
      <c:lineChart>
        <c:grouping val="standard"/>
        <c:varyColors val="0"/>
        <c:ser>
          <c:idx val="3"/>
          <c:order val="3"/>
          <c:tx>
            <c:strRef>
              <c:f>'\\Nch1\data\groups\GRB\Projects and papers\Current\Manufacturing\Data\PIM\Alternate universe PIMs\GFCF apportioned by PNCE\[MFP Calculations (GFCF apportioned by PNCE).xlsx]Leo charts 1'!$R$62</c:f>
              <c:strCache>
                <c:ptCount val="1"/>
                <c:pt idx="0">
                  <c:v>MFP growth</c:v>
                </c:pt>
              </c:strCache>
            </c:strRef>
          </c:tx>
          <c:spPr>
            <a:ln>
              <a:noFill/>
            </a:ln>
          </c:spPr>
          <c:marker>
            <c:symbol val="diamond"/>
            <c:size val="10"/>
            <c:spPr>
              <a:solidFill>
                <a:sysClr val="windowText" lastClr="000000"/>
              </a:solidFill>
            </c:spPr>
          </c:marker>
          <c:cat>
            <c:strRef>
              <c:f>'\\Nch1\data\groups\GRB\Projects and papers\Current\Manufacturing\Data\PIM\Alternate universe PIMs\GFCF apportioned by PNCE\[MFP Calculations (GFCF apportioned by PNCE).xlsx]Leo charts 1'!$S$58:$U$58</c:f>
              <c:strCache>
                <c:ptCount val="3"/>
                <c:pt idx="0">
                  <c:v>1998-99 to 2003-04</c:v>
                </c:pt>
                <c:pt idx="1">
                  <c:v>2003-04 to 2007-08</c:v>
                </c:pt>
                <c:pt idx="2">
                  <c:v>Difference between the cycles</c:v>
                </c:pt>
              </c:strCache>
            </c:strRef>
          </c:cat>
          <c:val>
            <c:numRef>
              <c:f>'\\Nch1\data\groups\GRB\Projects and papers\Current\Manufacturing\Data\PIM\Alternate universe PIMs\GFCF apportioned by PNCE\[MFP Calculations (GFCF apportioned by PNCE).xlsx]Leo charts 1'!$S$62:$U$62</c:f>
              <c:numCache>
                <c:formatCode>General</c:formatCode>
                <c:ptCount val="3"/>
                <c:pt idx="0">
                  <c:v>1.4377541967693253</c:v>
                </c:pt>
                <c:pt idx="1">
                  <c:v>-0.85498744392472625</c:v>
                </c:pt>
                <c:pt idx="2">
                  <c:v>-2.2927416406940515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686976"/>
        <c:axId val="4688896"/>
      </c:lineChart>
      <c:catAx>
        <c:axId val="4686976"/>
        <c:scaling>
          <c:orientation val="minMax"/>
        </c:scaling>
        <c:delete val="0"/>
        <c:axPos val="b"/>
        <c:majorTickMark val="out"/>
        <c:minorTickMark val="none"/>
        <c:tickLblPos val="low"/>
        <c:crossAx val="4688896"/>
        <c:crosses val="autoZero"/>
        <c:auto val="1"/>
        <c:lblAlgn val="ctr"/>
        <c:lblOffset val="100"/>
        <c:noMultiLvlLbl val="0"/>
      </c:catAx>
      <c:valAx>
        <c:axId val="4688896"/>
        <c:scaling>
          <c:orientation val="minMax"/>
          <c:max val="5"/>
          <c:min val="-5"/>
        </c:scaling>
        <c:delete val="0"/>
        <c:axPos val="l"/>
        <c:majorGridlines/>
        <c:numFmt formatCode="0" sourceLinked="0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crossAx val="4686976"/>
        <c:crosses val="autoZero"/>
        <c:crossBetween val="between"/>
      </c:valAx>
      <c:spPr>
        <a:noFill/>
        <a:ln>
          <a:solidFill>
            <a:schemeClr val="tx1"/>
          </a:solidFill>
        </a:ln>
      </c:spPr>
    </c:plotArea>
    <c:legend>
      <c:legendPos val="b"/>
      <c:layout>
        <c:manualLayout>
          <c:xMode val="edge"/>
          <c:yMode val="edge"/>
          <c:x val="5.4856060606060617E-2"/>
          <c:y val="0.86045509259259256"/>
          <c:w val="0.92396212121212118"/>
          <c:h val="0.12190601851851852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400" baseline="0">
          <a:latin typeface="Arial" pitchFamily="34" charset="0"/>
        </a:defRPr>
      </a:pPr>
      <a:endParaRPr lang="en-US"/>
    </a:p>
  </c:txPr>
  <c:externalData r:id="rId2">
    <c:autoUpdate val="0"/>
  </c:externalData>
  <c:userShapes r:id="rId3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A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9693560606060609E-2"/>
          <c:y val="7.5906018518518525E-2"/>
          <c:w val="0.93266755050505046"/>
          <c:h val="0.6946201388888888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'\\Nch1\data\groups\GRB\Projects and papers\Current\Manufacturing\Data\PIM\Alternate universe PIMs\GFCF apportioned by PNCE\[MFP Calculations (GFCF apportioned by PNCE).xlsx]Leo charts 1'!$M$59</c:f>
              <c:strCache>
                <c:ptCount val="1"/>
                <c:pt idx="0">
                  <c:v>value added growth</c:v>
                </c:pt>
              </c:strCache>
            </c:strRef>
          </c:tx>
          <c:spPr>
            <a:solidFill>
              <a:srgbClr val="333333"/>
            </a:solidFill>
          </c:spPr>
          <c:invertIfNegative val="0"/>
          <c:cat>
            <c:strRef>
              <c:f>'\\Nch1\data\groups\GRB\Projects and papers\Current\Manufacturing\Data\PIM\Alternate universe PIMs\GFCF apportioned by PNCE\[MFP Calculations (GFCF apportioned by PNCE).xlsx]Leo charts 1'!$N$58:$P$58</c:f>
              <c:strCache>
                <c:ptCount val="3"/>
                <c:pt idx="0">
                  <c:v>1998-99 to 2003-04</c:v>
                </c:pt>
                <c:pt idx="1">
                  <c:v>2003-04 to 2007-08</c:v>
                </c:pt>
                <c:pt idx="2">
                  <c:v>Difference between the cycles</c:v>
                </c:pt>
              </c:strCache>
            </c:strRef>
          </c:cat>
          <c:val>
            <c:numRef>
              <c:f>'\\Nch1\data\groups\GRB\Projects and papers\Current\Manufacturing\Data\PIM\Alternate universe PIMs\GFCF apportioned by PNCE\[MFP Calculations (GFCF apportioned by PNCE).xlsx]Leo charts 1'!$N$59:$P$59</c:f>
              <c:numCache>
                <c:formatCode>General</c:formatCode>
                <c:ptCount val="3"/>
                <c:pt idx="0">
                  <c:v>1.246250573892449</c:v>
                </c:pt>
                <c:pt idx="1">
                  <c:v>0.24800590725340133</c:v>
                </c:pt>
                <c:pt idx="2">
                  <c:v>-0.99824466663904765</c:v>
                </c:pt>
              </c:numCache>
            </c:numRef>
          </c:val>
        </c:ser>
        <c:ser>
          <c:idx val="1"/>
          <c:order val="1"/>
          <c:tx>
            <c:strRef>
              <c:f>'\\Nch1\data\groups\GRB\Projects and papers\Current\Manufacturing\Data\PIM\Alternate universe PIMs\GFCF apportioned by PNCE\[MFP Calculations (GFCF apportioned by PNCE).xlsx]Leo charts 1'!$M$60</c:f>
              <c:strCache>
                <c:ptCount val="1"/>
                <c:pt idx="0">
                  <c:v>weighted hours worked growth</c:v>
                </c:pt>
              </c:strCache>
            </c:strRef>
          </c:tx>
          <c:spPr>
            <a:solidFill>
              <a:sysClr val="window" lastClr="FFFFFF"/>
            </a:solidFill>
            <a:ln>
              <a:solidFill>
                <a:sysClr val="windowText" lastClr="000000"/>
              </a:solidFill>
            </a:ln>
          </c:spPr>
          <c:invertIfNegative val="0"/>
          <c:cat>
            <c:strRef>
              <c:f>'\\Nch1\data\groups\GRB\Projects and papers\Current\Manufacturing\Data\PIM\Alternate universe PIMs\GFCF apportioned by PNCE\[MFP Calculations (GFCF apportioned by PNCE).xlsx]Leo charts 1'!$N$58:$P$58</c:f>
              <c:strCache>
                <c:ptCount val="3"/>
                <c:pt idx="0">
                  <c:v>1998-99 to 2003-04</c:v>
                </c:pt>
                <c:pt idx="1">
                  <c:v>2003-04 to 2007-08</c:v>
                </c:pt>
                <c:pt idx="2">
                  <c:v>Difference between the cycles</c:v>
                </c:pt>
              </c:strCache>
            </c:strRef>
          </c:cat>
          <c:val>
            <c:numRef>
              <c:f>'\\Nch1\data\groups\GRB\Projects and papers\Current\Manufacturing\Data\PIM\Alternate universe PIMs\GFCF apportioned by PNCE\[MFP Calculations (GFCF apportioned by PNCE).xlsx]Leo charts 1'!$N$60:$P$60</c:f>
              <c:numCache>
                <c:formatCode>General</c:formatCode>
                <c:ptCount val="3"/>
                <c:pt idx="0">
                  <c:v>-0.52624216764487475</c:v>
                </c:pt>
                <c:pt idx="1">
                  <c:v>2.5661519260099519</c:v>
                </c:pt>
                <c:pt idx="2">
                  <c:v>3.0923940936548266</c:v>
                </c:pt>
              </c:numCache>
            </c:numRef>
          </c:val>
        </c:ser>
        <c:ser>
          <c:idx val="2"/>
          <c:order val="2"/>
          <c:tx>
            <c:strRef>
              <c:f>'\\Nch1\data\groups\GRB\Projects and papers\Current\Manufacturing\Data\PIM\Alternate universe PIMs\GFCF apportioned by PNCE\[MFP Calculations (GFCF apportioned by PNCE).xlsx]Leo charts 1'!$M$61</c:f>
              <c:strCache>
                <c:ptCount val="1"/>
                <c:pt idx="0">
                  <c:v>weighted capital services growth</c:v>
                </c:pt>
              </c:strCache>
            </c:strRef>
          </c:tx>
          <c:spPr>
            <a:solidFill>
              <a:sysClr val="window" lastClr="FFFFFF">
                <a:lumMod val="65000"/>
              </a:sysClr>
            </a:solidFill>
            <a:ln>
              <a:solidFill>
                <a:sysClr val="windowText" lastClr="000000"/>
              </a:solidFill>
            </a:ln>
          </c:spPr>
          <c:invertIfNegative val="0"/>
          <c:cat>
            <c:strRef>
              <c:f>'\\Nch1\data\groups\GRB\Projects and papers\Current\Manufacturing\Data\PIM\Alternate universe PIMs\GFCF apportioned by PNCE\[MFP Calculations (GFCF apportioned by PNCE).xlsx]Leo charts 1'!$N$58:$P$58</c:f>
              <c:strCache>
                <c:ptCount val="3"/>
                <c:pt idx="0">
                  <c:v>1998-99 to 2003-04</c:v>
                </c:pt>
                <c:pt idx="1">
                  <c:v>2003-04 to 2007-08</c:v>
                </c:pt>
                <c:pt idx="2">
                  <c:v>Difference between the cycles</c:v>
                </c:pt>
              </c:strCache>
            </c:strRef>
          </c:cat>
          <c:val>
            <c:numRef>
              <c:f>'\\Nch1\data\groups\GRB\Projects and papers\Current\Manufacturing\Data\PIM\Alternate universe PIMs\GFCF apportioned by PNCE\[MFP Calculations (GFCF apportioned by PNCE).xlsx]Leo charts 1'!$N$61:$P$61</c:f>
              <c:numCache>
                <c:formatCode>General</c:formatCode>
                <c:ptCount val="3"/>
                <c:pt idx="0">
                  <c:v>2.3283363002441604</c:v>
                </c:pt>
                <c:pt idx="1">
                  <c:v>2.0529898816612713</c:v>
                </c:pt>
                <c:pt idx="2">
                  <c:v>-0.27534641858288911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2330496"/>
        <c:axId val="32332416"/>
      </c:barChart>
      <c:lineChart>
        <c:grouping val="standard"/>
        <c:varyColors val="0"/>
        <c:ser>
          <c:idx val="3"/>
          <c:order val="3"/>
          <c:tx>
            <c:strRef>
              <c:f>'\\Nch1\data\groups\GRB\Projects and papers\Current\Manufacturing\Data\PIM\Alternate universe PIMs\GFCF apportioned by PNCE\[MFP Calculations (GFCF apportioned by PNCE).xlsx]Leo charts 1'!$M$62</c:f>
              <c:strCache>
                <c:ptCount val="1"/>
                <c:pt idx="0">
                  <c:v>MFP growth</c:v>
                </c:pt>
              </c:strCache>
            </c:strRef>
          </c:tx>
          <c:spPr>
            <a:ln>
              <a:noFill/>
            </a:ln>
          </c:spPr>
          <c:marker>
            <c:symbol val="diamond"/>
            <c:size val="10"/>
            <c:spPr>
              <a:solidFill>
                <a:sysClr val="windowText" lastClr="000000"/>
              </a:solidFill>
            </c:spPr>
          </c:marker>
          <c:cat>
            <c:strRef>
              <c:f>'\\Nch1\data\groups\GRB\Projects and papers\Current\Manufacturing\Data\PIM\Alternate universe PIMs\GFCF apportioned by PNCE\[MFP Calculations (GFCF apportioned by PNCE).xlsx]Leo charts 1'!$N$58:$P$58</c:f>
              <c:strCache>
                <c:ptCount val="3"/>
                <c:pt idx="0">
                  <c:v>1998-99 to 2003-04</c:v>
                </c:pt>
                <c:pt idx="1">
                  <c:v>2003-04 to 2007-08</c:v>
                </c:pt>
                <c:pt idx="2">
                  <c:v>Difference between the cycles</c:v>
                </c:pt>
              </c:strCache>
            </c:strRef>
          </c:cat>
          <c:val>
            <c:numRef>
              <c:f>'\\Nch1\data\groups\GRB\Projects and papers\Current\Manufacturing\Data\PIM\Alternate universe PIMs\GFCF apportioned by PNCE\[MFP Calculations (GFCF apportioned by PNCE).xlsx]Leo charts 1'!$N$62:$P$62</c:f>
              <c:numCache>
                <c:formatCode>General</c:formatCode>
                <c:ptCount val="3"/>
                <c:pt idx="0">
                  <c:v>-0.53403253563675257</c:v>
                </c:pt>
                <c:pt idx="1">
                  <c:v>-4.2263701380227054</c:v>
                </c:pt>
                <c:pt idx="2">
                  <c:v>-3.6923376023859529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2330496"/>
        <c:axId val="32332416"/>
      </c:lineChart>
      <c:catAx>
        <c:axId val="32330496"/>
        <c:scaling>
          <c:orientation val="minMax"/>
        </c:scaling>
        <c:delete val="0"/>
        <c:axPos val="b"/>
        <c:majorTickMark val="out"/>
        <c:minorTickMark val="none"/>
        <c:tickLblPos val="low"/>
        <c:crossAx val="32332416"/>
        <c:crosses val="autoZero"/>
        <c:auto val="1"/>
        <c:lblAlgn val="ctr"/>
        <c:lblOffset val="100"/>
        <c:noMultiLvlLbl val="0"/>
      </c:catAx>
      <c:valAx>
        <c:axId val="32332416"/>
        <c:scaling>
          <c:orientation val="minMax"/>
          <c:max val="5"/>
          <c:min val="-5"/>
        </c:scaling>
        <c:delete val="0"/>
        <c:axPos val="l"/>
        <c:majorGridlines/>
        <c:numFmt formatCode="0" sourceLinked="0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crossAx val="32330496"/>
        <c:crosses val="autoZero"/>
        <c:crossBetween val="between"/>
      </c:valAx>
      <c:spPr>
        <a:noFill/>
        <a:ln>
          <a:solidFill>
            <a:schemeClr val="tx1"/>
          </a:solidFill>
        </a:ln>
      </c:spPr>
    </c:plotArea>
    <c:legend>
      <c:legendPos val="b"/>
      <c:layout>
        <c:manualLayout>
          <c:xMode val="edge"/>
          <c:yMode val="edge"/>
          <c:x val="5.4856060606060617E-2"/>
          <c:y val="0.86045509259259256"/>
          <c:w val="0.92716919191919189"/>
          <c:h val="0.12190601851851852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400" baseline="0">
          <a:latin typeface="Arial" pitchFamily="34" charset="0"/>
        </a:defRPr>
      </a:pPr>
      <a:endParaRPr lang="en-US"/>
    </a:p>
  </c:txPr>
  <c:externalData r:id="rId2">
    <c:autoUpdate val="0"/>
  </c:externalData>
  <c:userShapes r:id="rId3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A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9693560606060609E-2"/>
          <c:y val="8.1785648148148149E-2"/>
          <c:w val="0.93266755050505046"/>
          <c:h val="0.6959937499999999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'\\Nch1\data\groups\GRB\Projects and papers\Current\Manufacturing\Data\PIM\Alternate universe PIMs\GFCF apportioned by PNCE\[MFP Calculations (GFCF apportioned by PNCE).xlsx]Leo charts 1'!$H$59</c:f>
              <c:strCache>
                <c:ptCount val="1"/>
                <c:pt idx="0">
                  <c:v>value added growth</c:v>
                </c:pt>
              </c:strCache>
            </c:strRef>
          </c:tx>
          <c:spPr>
            <a:solidFill>
              <a:srgbClr val="333333"/>
            </a:solidFill>
          </c:spPr>
          <c:invertIfNegative val="0"/>
          <c:cat>
            <c:strRef>
              <c:f>'\\Nch1\data\groups\GRB\Projects and papers\Current\Manufacturing\Data\PIM\Alternate universe PIMs\GFCF apportioned by PNCE\[MFP Calculations (GFCF apportioned by PNCE).xlsx]Leo charts 1'!$I$58:$K$58</c:f>
              <c:strCache>
                <c:ptCount val="3"/>
                <c:pt idx="0">
                  <c:v>1998-99 to 2003-04</c:v>
                </c:pt>
                <c:pt idx="1">
                  <c:v>2003-04 to 2007-08</c:v>
                </c:pt>
                <c:pt idx="2">
                  <c:v>Difference between the cycles</c:v>
                </c:pt>
              </c:strCache>
            </c:strRef>
          </c:cat>
          <c:val>
            <c:numRef>
              <c:f>'\\Nch1\data\groups\GRB\Projects and papers\Current\Manufacturing\Data\PIM\Alternate universe PIMs\GFCF apportioned by PNCE\[MFP Calculations (GFCF apportioned by PNCE).xlsx]Leo charts 1'!$I$59:$K$59</c:f>
              <c:numCache>
                <c:formatCode>General</c:formatCode>
                <c:ptCount val="3"/>
                <c:pt idx="0">
                  <c:v>1.7924036359191931</c:v>
                </c:pt>
                <c:pt idx="1">
                  <c:v>-0.62701437157087758</c:v>
                </c:pt>
                <c:pt idx="2">
                  <c:v>-2.4194180074900706</c:v>
                </c:pt>
              </c:numCache>
            </c:numRef>
          </c:val>
        </c:ser>
        <c:ser>
          <c:idx val="1"/>
          <c:order val="1"/>
          <c:tx>
            <c:strRef>
              <c:f>'\\Nch1\data\groups\GRB\Projects and papers\Current\Manufacturing\Data\PIM\Alternate universe PIMs\GFCF apportioned by PNCE\[MFP Calculations (GFCF apportioned by PNCE).xlsx]Leo charts 1'!$H$60</c:f>
              <c:strCache>
                <c:ptCount val="1"/>
                <c:pt idx="0">
                  <c:v>weighted hours worked growth</c:v>
                </c:pt>
              </c:strCache>
            </c:strRef>
          </c:tx>
          <c:spPr>
            <a:solidFill>
              <a:sysClr val="window" lastClr="FFFFFF"/>
            </a:solidFill>
            <a:ln>
              <a:solidFill>
                <a:sysClr val="windowText" lastClr="000000"/>
              </a:solidFill>
            </a:ln>
          </c:spPr>
          <c:invertIfNegative val="0"/>
          <c:cat>
            <c:strRef>
              <c:f>'\\Nch1\data\groups\GRB\Projects and papers\Current\Manufacturing\Data\PIM\Alternate universe PIMs\GFCF apportioned by PNCE\[MFP Calculations (GFCF apportioned by PNCE).xlsx]Leo charts 1'!$I$58:$K$58</c:f>
              <c:strCache>
                <c:ptCount val="3"/>
                <c:pt idx="0">
                  <c:v>1998-99 to 2003-04</c:v>
                </c:pt>
                <c:pt idx="1">
                  <c:v>2003-04 to 2007-08</c:v>
                </c:pt>
                <c:pt idx="2">
                  <c:v>Difference between the cycles</c:v>
                </c:pt>
              </c:strCache>
            </c:strRef>
          </c:cat>
          <c:val>
            <c:numRef>
              <c:f>'\\Nch1\data\groups\GRB\Projects and papers\Current\Manufacturing\Data\PIM\Alternate universe PIMs\GFCF apportioned by PNCE\[MFP Calculations (GFCF apportioned by PNCE).xlsx]Leo charts 1'!$I$60:$K$60</c:f>
              <c:numCache>
                <c:formatCode>General</c:formatCode>
                <c:ptCount val="3"/>
                <c:pt idx="0">
                  <c:v>-0.52482658620762734</c:v>
                </c:pt>
                <c:pt idx="1">
                  <c:v>-4.1322368577489943E-2</c:v>
                </c:pt>
                <c:pt idx="2">
                  <c:v>0.4835042176301374</c:v>
                </c:pt>
              </c:numCache>
            </c:numRef>
          </c:val>
        </c:ser>
        <c:ser>
          <c:idx val="2"/>
          <c:order val="2"/>
          <c:tx>
            <c:strRef>
              <c:f>'\\Nch1\data\groups\GRB\Projects and papers\Current\Manufacturing\Data\PIM\Alternate universe PIMs\GFCF apportioned by PNCE\[MFP Calculations (GFCF apportioned by PNCE).xlsx]Leo charts 1'!$H$61</c:f>
              <c:strCache>
                <c:ptCount val="1"/>
                <c:pt idx="0">
                  <c:v>weighted capital services growth</c:v>
                </c:pt>
              </c:strCache>
            </c:strRef>
          </c:tx>
          <c:spPr>
            <a:solidFill>
              <a:sysClr val="window" lastClr="FFFFFF">
                <a:lumMod val="65000"/>
              </a:sysClr>
            </a:solidFill>
            <a:ln>
              <a:solidFill>
                <a:sysClr val="windowText" lastClr="000000"/>
              </a:solidFill>
            </a:ln>
          </c:spPr>
          <c:invertIfNegative val="0"/>
          <c:cat>
            <c:strRef>
              <c:f>'\\Nch1\data\groups\GRB\Projects and papers\Current\Manufacturing\Data\PIM\Alternate universe PIMs\GFCF apportioned by PNCE\[MFP Calculations (GFCF apportioned by PNCE).xlsx]Leo charts 1'!$I$58:$K$58</c:f>
              <c:strCache>
                <c:ptCount val="3"/>
                <c:pt idx="0">
                  <c:v>1998-99 to 2003-04</c:v>
                </c:pt>
                <c:pt idx="1">
                  <c:v>2003-04 to 2007-08</c:v>
                </c:pt>
                <c:pt idx="2">
                  <c:v>Difference between the cycles</c:v>
                </c:pt>
              </c:strCache>
            </c:strRef>
          </c:cat>
          <c:val>
            <c:numRef>
              <c:f>'\\Nch1\data\groups\GRB\Projects and papers\Current\Manufacturing\Data\PIM\Alternate universe PIMs\GFCF apportioned by PNCE\[MFP Calculations (GFCF apportioned by PNCE).xlsx]Leo charts 1'!$I$61:$K$61</c:f>
              <c:numCache>
                <c:formatCode>General</c:formatCode>
                <c:ptCount val="3"/>
                <c:pt idx="0">
                  <c:v>1.7535527549558561</c:v>
                </c:pt>
                <c:pt idx="1">
                  <c:v>3.6515534429363949</c:v>
                </c:pt>
                <c:pt idx="2">
                  <c:v>1.8980006879805389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2514432"/>
        <c:axId val="32516352"/>
      </c:barChart>
      <c:lineChart>
        <c:grouping val="standard"/>
        <c:varyColors val="0"/>
        <c:ser>
          <c:idx val="3"/>
          <c:order val="3"/>
          <c:tx>
            <c:strRef>
              <c:f>'\\Nch1\data\groups\GRB\Projects and papers\Current\Manufacturing\Data\PIM\Alternate universe PIMs\GFCF apportioned by PNCE\[MFP Calculations (GFCF apportioned by PNCE).xlsx]Leo charts 1'!$H$62</c:f>
              <c:strCache>
                <c:ptCount val="1"/>
                <c:pt idx="0">
                  <c:v>MFP growth</c:v>
                </c:pt>
              </c:strCache>
            </c:strRef>
          </c:tx>
          <c:spPr>
            <a:ln>
              <a:noFill/>
            </a:ln>
          </c:spPr>
          <c:marker>
            <c:symbol val="diamond"/>
            <c:size val="10"/>
            <c:spPr>
              <a:solidFill>
                <a:sysClr val="windowText" lastClr="000000"/>
              </a:solidFill>
            </c:spPr>
          </c:marker>
          <c:cat>
            <c:strRef>
              <c:f>'\\Nch1\data\groups\GRB\Projects and papers\Current\Manufacturing\Data\PIM\Alternate universe PIMs\GFCF apportioned by PNCE\[MFP Calculations (GFCF apportioned by PNCE).xlsx]Leo charts 1'!$I$58:$K$58</c:f>
              <c:strCache>
                <c:ptCount val="3"/>
                <c:pt idx="0">
                  <c:v>1998-99 to 2003-04</c:v>
                </c:pt>
                <c:pt idx="1">
                  <c:v>2003-04 to 2007-08</c:v>
                </c:pt>
                <c:pt idx="2">
                  <c:v>Difference between the cycles</c:v>
                </c:pt>
              </c:strCache>
            </c:strRef>
          </c:cat>
          <c:val>
            <c:numRef>
              <c:f>'\\Nch1\data\groups\GRB\Projects and papers\Current\Manufacturing\Data\PIM\Alternate universe PIMs\GFCF apportioned by PNCE\[MFP Calculations (GFCF apportioned by PNCE).xlsx]Leo charts 1'!$I$62:$K$62</c:f>
              <c:numCache>
                <c:formatCode>General</c:formatCode>
                <c:ptCount val="3"/>
                <c:pt idx="0">
                  <c:v>0.56597834185174722</c:v>
                </c:pt>
                <c:pt idx="1">
                  <c:v>-4.0882045922460257</c:v>
                </c:pt>
                <c:pt idx="2">
                  <c:v>-4.654182934097773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2514432"/>
        <c:axId val="32516352"/>
      </c:lineChart>
      <c:catAx>
        <c:axId val="32514432"/>
        <c:scaling>
          <c:orientation val="minMax"/>
        </c:scaling>
        <c:delete val="0"/>
        <c:axPos val="b"/>
        <c:majorTickMark val="out"/>
        <c:minorTickMark val="none"/>
        <c:tickLblPos val="low"/>
        <c:crossAx val="32516352"/>
        <c:crosses val="autoZero"/>
        <c:auto val="1"/>
        <c:lblAlgn val="ctr"/>
        <c:lblOffset val="100"/>
        <c:noMultiLvlLbl val="0"/>
      </c:catAx>
      <c:valAx>
        <c:axId val="32516352"/>
        <c:scaling>
          <c:orientation val="minMax"/>
          <c:max val="5"/>
          <c:min val="-5"/>
        </c:scaling>
        <c:delete val="0"/>
        <c:axPos val="l"/>
        <c:majorGridlines/>
        <c:numFmt formatCode="0" sourceLinked="0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crossAx val="32514432"/>
        <c:crosses val="autoZero"/>
        <c:crossBetween val="between"/>
      </c:valAx>
      <c:spPr>
        <a:noFill/>
        <a:ln>
          <a:solidFill>
            <a:schemeClr val="tx1"/>
          </a:solidFill>
        </a:ln>
      </c:spPr>
    </c:plotArea>
    <c:legend>
      <c:legendPos val="b"/>
      <c:layout>
        <c:manualLayout>
          <c:xMode val="edge"/>
          <c:yMode val="edge"/>
          <c:x val="5.164898989898991E-2"/>
          <c:y val="0.86045509259259256"/>
          <c:w val="0.92877272727272731"/>
          <c:h val="0.12190601851851852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400" baseline="0">
          <a:latin typeface="Arial" pitchFamily="34" charset="0"/>
        </a:defRPr>
      </a:pPr>
      <a:endParaRPr lang="en-US"/>
    </a:p>
  </c:txPr>
  <c:externalData r:id="rId2">
    <c:autoUpdate val="0"/>
  </c:externalData>
  <c:userShapes r:id="rId3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A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6.0767297979797977E-2"/>
          <c:y val="0.13817129629629629"/>
          <c:w val="0.92159381313131317"/>
          <c:h val="0.69051087962962965"/>
        </c:manualLayout>
      </c:layout>
      <c:barChart>
        <c:barDir val="col"/>
        <c:grouping val="clustered"/>
        <c:varyColors val="0"/>
        <c:ser>
          <c:idx val="0"/>
          <c:order val="0"/>
          <c:tx>
            <c:v>Value added</c:v>
          </c:tx>
          <c:spPr>
            <a:solidFill>
              <a:srgbClr val="333333"/>
            </a:solidFill>
          </c:spPr>
          <c:invertIfNegative val="0"/>
          <c:cat>
            <c:strRef>
              <c:f>[3]Sheet2!$A$19:$A$21</c:f>
              <c:strCache>
                <c:ptCount val="3"/>
                <c:pt idx="0">
                  <c:v>FBT</c:v>
                </c:pt>
                <c:pt idx="1">
                  <c:v>PCCR</c:v>
                </c:pt>
                <c:pt idx="2">
                  <c:v>MP</c:v>
                </c:pt>
              </c:strCache>
            </c:strRef>
          </c:cat>
          <c:val>
            <c:numRef>
              <c:f>[3]Sheet2!$B$19:$B$21</c:f>
              <c:numCache>
                <c:formatCode>0.00</c:formatCode>
                <c:ptCount val="3"/>
                <c:pt idx="0">
                  <c:v>-0.21411374876161698</c:v>
                </c:pt>
                <c:pt idx="1">
                  <c:v>-0.41967437728373097</c:v>
                </c:pt>
                <c:pt idx="2">
                  <c:v>0.73095135735348693</c:v>
                </c:pt>
              </c:numCache>
            </c:numRef>
          </c:val>
        </c:ser>
        <c:ser>
          <c:idx val="2"/>
          <c:order val="1"/>
          <c:tx>
            <c:strRef>
              <c:f>[3]Sheet2!$D$16</c:f>
              <c:strCache>
                <c:ptCount val="1"/>
                <c:pt idx="0">
                  <c:v>Labour</c:v>
                </c:pt>
              </c:strCache>
            </c:strRef>
          </c:tx>
          <c:spPr>
            <a:solidFill>
              <a:sysClr val="window" lastClr="FFFFFF"/>
            </a:solidFill>
            <a:ln>
              <a:solidFill>
                <a:sysClr val="windowText" lastClr="000000"/>
              </a:solidFill>
            </a:ln>
          </c:spPr>
          <c:invertIfNegative val="0"/>
          <c:cat>
            <c:strRef>
              <c:f>[3]Sheet2!$A$19:$A$21</c:f>
              <c:strCache>
                <c:ptCount val="3"/>
                <c:pt idx="0">
                  <c:v>FBT</c:v>
                </c:pt>
                <c:pt idx="1">
                  <c:v>PCCR</c:v>
                </c:pt>
                <c:pt idx="2">
                  <c:v>MP</c:v>
                </c:pt>
              </c:strCache>
            </c:strRef>
          </c:cat>
          <c:val>
            <c:numRef>
              <c:f>[3]Sheet2!$D$19:$D$21</c:f>
              <c:numCache>
                <c:formatCode>0.00</c:formatCode>
                <c:ptCount val="3"/>
                <c:pt idx="0">
                  <c:v>0.60277859003506196</c:v>
                </c:pt>
                <c:pt idx="1">
                  <c:v>6.4814520276096452E-2</c:v>
                </c:pt>
                <c:pt idx="2">
                  <c:v>0.4250398176540896</c:v>
                </c:pt>
              </c:numCache>
            </c:numRef>
          </c:val>
        </c:ser>
        <c:ser>
          <c:idx val="1"/>
          <c:order val="2"/>
          <c:tx>
            <c:strRef>
              <c:f>[3]Sheet2!$C$16</c:f>
              <c:strCache>
                <c:ptCount val="1"/>
                <c:pt idx="0">
                  <c:v>Capital</c:v>
                </c:pt>
              </c:strCache>
            </c:strRef>
          </c:tx>
          <c:spPr>
            <a:solidFill>
              <a:sysClr val="window" lastClr="FFFFFF">
                <a:lumMod val="65000"/>
              </a:sysClr>
            </a:solidFill>
            <a:ln>
              <a:solidFill>
                <a:sysClr val="windowText" lastClr="000000"/>
              </a:solidFill>
            </a:ln>
          </c:spPr>
          <c:invertIfNegative val="0"/>
          <c:cat>
            <c:strRef>
              <c:f>[3]Sheet2!$A$19:$A$21</c:f>
              <c:strCache>
                <c:ptCount val="3"/>
                <c:pt idx="0">
                  <c:v>FBT</c:v>
                </c:pt>
                <c:pt idx="1">
                  <c:v>PCCR</c:v>
                </c:pt>
                <c:pt idx="2">
                  <c:v>MP</c:v>
                </c:pt>
              </c:strCache>
            </c:strRef>
          </c:cat>
          <c:val>
            <c:numRef>
              <c:f>[3]Sheet2!$C$19:$C$21</c:f>
              <c:numCache>
                <c:formatCode>0.00</c:formatCode>
                <c:ptCount val="3"/>
                <c:pt idx="0">
                  <c:v>-8.8737691936366048E-2</c:v>
                </c:pt>
                <c:pt idx="1">
                  <c:v>0.32368870030904451</c:v>
                </c:pt>
                <c:pt idx="2">
                  <c:v>0.72754469093681751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2801920"/>
        <c:axId val="32803840"/>
      </c:barChart>
      <c:lineChart>
        <c:grouping val="standard"/>
        <c:varyColors val="0"/>
        <c:ser>
          <c:idx val="3"/>
          <c:order val="3"/>
          <c:tx>
            <c:v>MFP</c:v>
          </c:tx>
          <c:spPr>
            <a:ln>
              <a:noFill/>
            </a:ln>
          </c:spPr>
          <c:marker>
            <c:symbol val="diamond"/>
            <c:size val="10"/>
            <c:spPr>
              <a:solidFill>
                <a:sysClr val="windowText" lastClr="000000"/>
              </a:solidFill>
              <a:ln>
                <a:solidFill>
                  <a:sysClr val="windowText" lastClr="000000"/>
                </a:solidFill>
              </a:ln>
            </c:spPr>
          </c:marker>
          <c:val>
            <c:numRef>
              <c:f>[3]Sheet2!$F$19:$F$21</c:f>
              <c:numCache>
                <c:formatCode>0.00</c:formatCode>
                <c:ptCount val="3"/>
                <c:pt idx="0">
                  <c:v>-0.72815464686031284</c:v>
                </c:pt>
                <c:pt idx="1">
                  <c:v>-0.80817759786887189</c:v>
                </c:pt>
                <c:pt idx="2">
                  <c:v>-0.42163315123742023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2801920"/>
        <c:axId val="32803840"/>
      </c:lineChart>
      <c:catAx>
        <c:axId val="32801920"/>
        <c:scaling>
          <c:orientation val="minMax"/>
        </c:scaling>
        <c:delete val="0"/>
        <c:axPos val="b"/>
        <c:majorTickMark val="out"/>
        <c:minorTickMark val="none"/>
        <c:tickLblPos val="low"/>
        <c:crossAx val="32803840"/>
        <c:crosses val="autoZero"/>
        <c:auto val="1"/>
        <c:lblAlgn val="ctr"/>
        <c:lblOffset val="100"/>
        <c:noMultiLvlLbl val="0"/>
      </c:catAx>
      <c:valAx>
        <c:axId val="32803840"/>
        <c:scaling>
          <c:orientation val="minMax"/>
        </c:scaling>
        <c:delete val="0"/>
        <c:axPos val="l"/>
        <c:majorGridlines/>
        <c:numFmt formatCode="0.0" sourceLinked="0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crossAx val="32801920"/>
        <c:crosses val="autoZero"/>
        <c:crossBetween val="between"/>
      </c:valAx>
      <c:spPr>
        <a:noFill/>
        <a:ln>
          <a:solidFill>
            <a:schemeClr val="tx1"/>
          </a:solidFill>
        </a:ln>
      </c:spPr>
    </c:plotArea>
    <c:legend>
      <c:legendPos val="b"/>
      <c:layout>
        <c:manualLayout>
          <c:xMode val="edge"/>
          <c:yMode val="edge"/>
          <c:x val="0.15527045454545454"/>
          <c:y val="0.91920324074074078"/>
          <c:w val="0.62050694444444443"/>
          <c:h val="6.3157870370370364E-2"/>
        </c:manualLayout>
      </c:layout>
      <c:overlay val="0"/>
      <c:spPr>
        <a:ln>
          <a:noFill/>
        </a:ln>
      </c:sp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400" baseline="0">
          <a:latin typeface="Arial" pitchFamily="34" charset="0"/>
        </a:defRPr>
      </a:pPr>
      <a:endParaRPr lang="en-US"/>
    </a:p>
  </c:txPr>
  <c:externalData r:id="rId2">
    <c:autoUpdate val="0"/>
  </c:externalData>
  <c:userShapes r:id="rId3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A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6.8795104315664241E-2"/>
          <c:y val="7.4832351254106491E-2"/>
          <c:w val="0.86650742731232666"/>
          <c:h val="0.82812570614103698"/>
        </c:manualLayout>
      </c:layout>
      <c:lineChart>
        <c:grouping val="standard"/>
        <c:varyColors val="0"/>
        <c:ser>
          <c:idx val="2"/>
          <c:order val="2"/>
          <c:tx>
            <c:v>MFP</c:v>
          </c:tx>
          <c:spPr>
            <a:ln w="19050">
              <a:solidFill>
                <a:sysClr val="windowText" lastClr="000000"/>
              </a:solidFill>
              <a:prstDash val="dash"/>
            </a:ln>
          </c:spPr>
          <c:marker>
            <c:symbol val="none"/>
          </c:marker>
          <c:cat>
            <c:strRef>
              <c:f>'chart 2 (new)'!$B$59:$B$84</c:f>
              <c:strCache>
                <c:ptCount val="26"/>
                <c:pt idx="3">
                  <c:v>1988-89</c:v>
                </c:pt>
                <c:pt idx="8">
                  <c:v>1993-94</c:v>
                </c:pt>
                <c:pt idx="13">
                  <c:v>1998-99</c:v>
                </c:pt>
                <c:pt idx="18">
                  <c:v>2003-04</c:v>
                </c:pt>
                <c:pt idx="22">
                  <c:v>2007-08</c:v>
                </c:pt>
                <c:pt idx="25">
                  <c:v>2010-11</c:v>
                </c:pt>
              </c:strCache>
            </c:strRef>
          </c:cat>
          <c:val>
            <c:numLit>
              <c:formatCode>General</c:formatCode>
              <c:ptCount val="26"/>
              <c:pt idx="0">
                <c:v>78.88</c:v>
              </c:pt>
              <c:pt idx="1">
                <c:v>78.09</c:v>
              </c:pt>
              <c:pt idx="2">
                <c:v>80.22</c:v>
              </c:pt>
              <c:pt idx="3">
                <c:v>81.12</c:v>
              </c:pt>
              <c:pt idx="4">
                <c:v>81.03</c:v>
              </c:pt>
              <c:pt idx="5">
                <c:v>81.75</c:v>
              </c:pt>
              <c:pt idx="6">
                <c:v>81.44</c:v>
              </c:pt>
              <c:pt idx="7">
                <c:v>83.24</c:v>
              </c:pt>
              <c:pt idx="8">
                <c:v>84.89</c:v>
              </c:pt>
              <c:pt idx="9">
                <c:v>86.57</c:v>
              </c:pt>
              <c:pt idx="10">
                <c:v>89.18</c:v>
              </c:pt>
              <c:pt idx="11">
                <c:v>90.93</c:v>
              </c:pt>
              <c:pt idx="12">
                <c:v>93.29</c:v>
              </c:pt>
              <c:pt idx="13">
                <c:v>96.09</c:v>
              </c:pt>
              <c:pt idx="14">
                <c:v>96.14</c:v>
              </c:pt>
              <c:pt idx="15">
                <c:v>96.59</c:v>
              </c:pt>
              <c:pt idx="16">
                <c:v>99.55</c:v>
              </c:pt>
              <c:pt idx="17">
                <c:v>99.88</c:v>
              </c:pt>
              <c:pt idx="18">
                <c:v>101.92</c:v>
              </c:pt>
              <c:pt idx="19">
                <c:v>101.67</c:v>
              </c:pt>
              <c:pt idx="20">
                <c:v>101.61</c:v>
              </c:pt>
              <c:pt idx="21">
                <c:v>101.76</c:v>
              </c:pt>
              <c:pt idx="22">
                <c:v>101.82</c:v>
              </c:pt>
              <c:pt idx="23">
                <c:v>99.43</c:v>
              </c:pt>
              <c:pt idx="24">
                <c:v>100</c:v>
              </c:pt>
              <c:pt idx="25">
                <c:v>98.66</c:v>
              </c:pt>
            </c:numLit>
          </c:val>
          <c:smooth val="0"/>
        </c:ser>
        <c:ser>
          <c:idx val="3"/>
          <c:order val="3"/>
          <c:tx>
            <c:v>MFP</c:v>
          </c:tx>
          <c:spPr>
            <a:ln w="25400">
              <a:solidFill>
                <a:sysClr val="windowText" lastClr="000000"/>
              </a:solidFill>
            </a:ln>
          </c:spPr>
          <c:marker>
            <c:symbol val="none"/>
          </c:marker>
          <c:cat>
            <c:strRef>
              <c:f>'chart 2 (new)'!$B$59:$B$84</c:f>
              <c:strCache>
                <c:ptCount val="26"/>
                <c:pt idx="3">
                  <c:v>1988-89</c:v>
                </c:pt>
                <c:pt idx="8">
                  <c:v>1993-94</c:v>
                </c:pt>
                <c:pt idx="13">
                  <c:v>1998-99</c:v>
                </c:pt>
                <c:pt idx="18">
                  <c:v>2003-04</c:v>
                </c:pt>
                <c:pt idx="22">
                  <c:v>2007-08</c:v>
                </c:pt>
                <c:pt idx="25">
                  <c:v>2010-11</c:v>
                </c:pt>
              </c:strCache>
            </c:strRef>
          </c:cat>
          <c:val>
            <c:numLit>
              <c:formatCode>General</c:formatCode>
              <c:ptCount val="26"/>
              <c:pt idx="0">
                <c:v>92.97</c:v>
              </c:pt>
              <c:pt idx="1">
                <c:v>94.77</c:v>
              </c:pt>
              <c:pt idx="2">
                <c:v>97.02</c:v>
              </c:pt>
              <c:pt idx="3">
                <c:v>98.05</c:v>
              </c:pt>
              <c:pt idx="4">
                <c:v>94.98</c:v>
              </c:pt>
              <c:pt idx="5">
                <c:v>96.07</c:v>
              </c:pt>
              <c:pt idx="6">
                <c:v>94.64</c:v>
              </c:pt>
              <c:pt idx="7">
                <c:v>95.32</c:v>
              </c:pt>
              <c:pt idx="8">
                <c:v>97.93</c:v>
              </c:pt>
              <c:pt idx="9">
                <c:v>95.95</c:v>
              </c:pt>
              <c:pt idx="10">
                <c:v>97.44</c:v>
              </c:pt>
              <c:pt idx="11">
                <c:v>97.29</c:v>
              </c:pt>
              <c:pt idx="12">
                <c:v>98.71</c:v>
              </c:pt>
              <c:pt idx="13">
                <c:v>100.86</c:v>
              </c:pt>
              <c:pt idx="14">
                <c:v>100.44</c:v>
              </c:pt>
              <c:pt idx="15">
                <c:v>103.57</c:v>
              </c:pt>
              <c:pt idx="16">
                <c:v>106.99</c:v>
              </c:pt>
              <c:pt idx="17">
                <c:v>106.69</c:v>
              </c:pt>
              <c:pt idx="18">
                <c:v>107.82</c:v>
              </c:pt>
              <c:pt idx="19">
                <c:v>103.22</c:v>
              </c:pt>
              <c:pt idx="20">
                <c:v>101.91</c:v>
              </c:pt>
              <c:pt idx="21">
                <c:v>102.26</c:v>
              </c:pt>
              <c:pt idx="22">
                <c:v>102</c:v>
              </c:pt>
              <c:pt idx="23">
                <c:v>97.29</c:v>
              </c:pt>
              <c:pt idx="24">
                <c:v>100</c:v>
              </c:pt>
              <c:pt idx="25">
                <c:v>99.59</c:v>
              </c:pt>
            </c:numLit>
          </c:val>
          <c:smooth val="0"/>
        </c:ser>
        <c:ser>
          <c:idx val="1"/>
          <c:order val="0"/>
          <c:tx>
            <c:v>MFP</c:v>
          </c:tx>
          <c:spPr>
            <a:ln w="19050">
              <a:solidFill>
                <a:sysClr val="windowText" lastClr="000000"/>
              </a:solidFill>
              <a:prstDash val="dash"/>
            </a:ln>
          </c:spPr>
          <c:marker>
            <c:symbol val="none"/>
          </c:marker>
          <c:cat>
            <c:strRef>
              <c:f>'chart 2 (new)'!$B$59:$B$84</c:f>
              <c:strCache>
                <c:ptCount val="26"/>
                <c:pt idx="3">
                  <c:v>1988-89</c:v>
                </c:pt>
                <c:pt idx="8">
                  <c:v>1993-94</c:v>
                </c:pt>
                <c:pt idx="13">
                  <c:v>1998-99</c:v>
                </c:pt>
                <c:pt idx="18">
                  <c:v>2003-04</c:v>
                </c:pt>
                <c:pt idx="22">
                  <c:v>2007-08</c:v>
                </c:pt>
                <c:pt idx="25">
                  <c:v>2010-11</c:v>
                </c:pt>
              </c:strCache>
            </c:strRef>
          </c:cat>
          <c:val>
            <c:numRef>
              <c:f>'[1]Table 1'!$B$23:$AA$23</c:f>
              <c:numCache>
                <c:formatCode>General</c:formatCode>
                <c:ptCount val="26"/>
                <c:pt idx="0">
                  <c:v>78.88</c:v>
                </c:pt>
                <c:pt idx="1">
                  <c:v>78.09</c:v>
                </c:pt>
                <c:pt idx="2">
                  <c:v>80.22</c:v>
                </c:pt>
                <c:pt idx="3">
                  <c:v>81.12</c:v>
                </c:pt>
                <c:pt idx="4">
                  <c:v>81.03</c:v>
                </c:pt>
                <c:pt idx="5">
                  <c:v>81.75</c:v>
                </c:pt>
                <c:pt idx="6">
                  <c:v>81.44</c:v>
                </c:pt>
                <c:pt idx="7">
                  <c:v>83.24</c:v>
                </c:pt>
                <c:pt idx="8">
                  <c:v>84.89</c:v>
                </c:pt>
                <c:pt idx="9">
                  <c:v>86.57</c:v>
                </c:pt>
                <c:pt idx="10">
                  <c:v>89.18</c:v>
                </c:pt>
                <c:pt idx="11">
                  <c:v>90.93</c:v>
                </c:pt>
                <c:pt idx="12">
                  <c:v>93.29</c:v>
                </c:pt>
                <c:pt idx="13">
                  <c:v>96.09</c:v>
                </c:pt>
                <c:pt idx="14">
                  <c:v>96.14</c:v>
                </c:pt>
                <c:pt idx="15">
                  <c:v>96.59</c:v>
                </c:pt>
                <c:pt idx="16">
                  <c:v>99.55</c:v>
                </c:pt>
                <c:pt idx="17">
                  <c:v>99.88</c:v>
                </c:pt>
                <c:pt idx="18">
                  <c:v>101.92</c:v>
                </c:pt>
                <c:pt idx="19">
                  <c:v>101.67</c:v>
                </c:pt>
                <c:pt idx="20">
                  <c:v>101.61</c:v>
                </c:pt>
                <c:pt idx="21">
                  <c:v>101.76</c:v>
                </c:pt>
                <c:pt idx="22">
                  <c:v>101.82</c:v>
                </c:pt>
                <c:pt idx="23">
                  <c:v>99.43</c:v>
                </c:pt>
                <c:pt idx="24">
                  <c:v>100</c:v>
                </c:pt>
                <c:pt idx="25">
                  <c:v>98.66</c:v>
                </c:pt>
              </c:numCache>
            </c:numRef>
          </c:val>
          <c:smooth val="0"/>
        </c:ser>
        <c:ser>
          <c:idx val="0"/>
          <c:order val="1"/>
          <c:tx>
            <c:v>MFP</c:v>
          </c:tx>
          <c:spPr>
            <a:ln w="25400">
              <a:solidFill>
                <a:sysClr val="windowText" lastClr="000000"/>
              </a:solidFill>
            </a:ln>
          </c:spPr>
          <c:marker>
            <c:symbol val="none"/>
          </c:marker>
          <c:cat>
            <c:strRef>
              <c:f>'chart 2 (new)'!$B$59:$B$84</c:f>
              <c:strCache>
                <c:ptCount val="26"/>
                <c:pt idx="3">
                  <c:v>1988-89</c:v>
                </c:pt>
                <c:pt idx="8">
                  <c:v>1993-94</c:v>
                </c:pt>
                <c:pt idx="13">
                  <c:v>1998-99</c:v>
                </c:pt>
                <c:pt idx="18">
                  <c:v>2003-04</c:v>
                </c:pt>
                <c:pt idx="22">
                  <c:v>2007-08</c:v>
                </c:pt>
                <c:pt idx="25">
                  <c:v>2010-11</c:v>
                </c:pt>
              </c:strCache>
            </c:strRef>
          </c:cat>
          <c:val>
            <c:numRef>
              <c:f>'[1]Table 1'!$B$9:$AA$9</c:f>
              <c:numCache>
                <c:formatCode>General</c:formatCode>
                <c:ptCount val="26"/>
                <c:pt idx="0">
                  <c:v>92.97</c:v>
                </c:pt>
                <c:pt idx="1">
                  <c:v>94.77</c:v>
                </c:pt>
                <c:pt idx="2">
                  <c:v>97.02</c:v>
                </c:pt>
                <c:pt idx="3">
                  <c:v>98.05</c:v>
                </c:pt>
                <c:pt idx="4">
                  <c:v>94.98</c:v>
                </c:pt>
                <c:pt idx="5">
                  <c:v>96.07</c:v>
                </c:pt>
                <c:pt idx="6">
                  <c:v>94.64</c:v>
                </c:pt>
                <c:pt idx="7">
                  <c:v>95.32</c:v>
                </c:pt>
                <c:pt idx="8">
                  <c:v>97.93</c:v>
                </c:pt>
                <c:pt idx="9">
                  <c:v>95.95</c:v>
                </c:pt>
                <c:pt idx="10">
                  <c:v>97.44</c:v>
                </c:pt>
                <c:pt idx="11">
                  <c:v>97.29</c:v>
                </c:pt>
                <c:pt idx="12">
                  <c:v>98.71</c:v>
                </c:pt>
                <c:pt idx="13">
                  <c:v>100.86</c:v>
                </c:pt>
                <c:pt idx="14">
                  <c:v>100.44</c:v>
                </c:pt>
                <c:pt idx="15">
                  <c:v>103.57</c:v>
                </c:pt>
                <c:pt idx="16">
                  <c:v>106.99</c:v>
                </c:pt>
                <c:pt idx="17">
                  <c:v>106.69</c:v>
                </c:pt>
                <c:pt idx="18">
                  <c:v>107.82</c:v>
                </c:pt>
                <c:pt idx="19">
                  <c:v>103.22</c:v>
                </c:pt>
                <c:pt idx="20">
                  <c:v>101.91</c:v>
                </c:pt>
                <c:pt idx="21">
                  <c:v>102.26</c:v>
                </c:pt>
                <c:pt idx="22">
                  <c:v>102</c:v>
                </c:pt>
                <c:pt idx="23">
                  <c:v>97.29</c:v>
                </c:pt>
                <c:pt idx="24">
                  <c:v>100</c:v>
                </c:pt>
                <c:pt idx="25">
                  <c:v>99.59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0151552"/>
        <c:axId val="97731712"/>
      </c:lineChart>
      <c:catAx>
        <c:axId val="90151552"/>
        <c:scaling>
          <c:orientation val="minMax"/>
        </c:scaling>
        <c:delete val="0"/>
        <c:axPos val="b"/>
        <c:numFmt formatCode="#,##0" sourceLinked="0"/>
        <c:majorTickMark val="none"/>
        <c:minorTickMark val="none"/>
        <c:tickLblPos val="nextTo"/>
        <c:spPr>
          <a:ln>
            <a:solidFill>
              <a:sysClr val="windowText" lastClr="000000"/>
            </a:solidFill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97731712"/>
        <c:crosses val="autoZero"/>
        <c:auto val="1"/>
        <c:lblAlgn val="ctr"/>
        <c:lblOffset val="100"/>
        <c:tickLblSkip val="1"/>
        <c:tickMarkSkip val="3"/>
        <c:noMultiLvlLbl val="0"/>
      </c:catAx>
      <c:valAx>
        <c:axId val="97731712"/>
        <c:scaling>
          <c:orientation val="minMax"/>
          <c:min val="60"/>
        </c:scaling>
        <c:delete val="0"/>
        <c:axPos val="l"/>
        <c:majorGridlines>
          <c:spPr>
            <a:ln>
              <a:solidFill>
                <a:sysClr val="windowText" lastClr="000000"/>
              </a:solidFill>
            </a:ln>
          </c:spPr>
        </c:majorGridlines>
        <c:numFmt formatCode="0" sourceLinked="0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90151552"/>
        <c:crosses val="autoZero"/>
        <c:crossBetween val="midCat"/>
      </c:valAx>
      <c:spPr>
        <a:noFill/>
        <a:ln w="25400">
          <a:noFill/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4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2">
    <c:autoUpdate val="0"/>
  </c:externalData>
  <c:userShapes r:id="rId3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A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AU" dirty="0"/>
              <a:t>Manufacturing MFP growth </a:t>
            </a:r>
            <a:br>
              <a:rPr lang="en-AU" dirty="0"/>
            </a:br>
            <a:r>
              <a:rPr lang="en-AU" dirty="0"/>
              <a:t>(average annual % growth by productivity cycle)</a:t>
            </a:r>
          </a:p>
        </c:rich>
      </c:tx>
      <c:layout>
        <c:manualLayout>
          <c:xMode val="edge"/>
          <c:yMode val="edge"/>
          <c:x val="0.23641376262626262"/>
          <c:y val="5.9113425925925904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8.9125370370370369E-2"/>
          <c:y val="0.18978741895673637"/>
          <c:w val="0.87456796296296291"/>
          <c:h val="0.65493838104674007"/>
        </c:manualLayout>
      </c:layout>
      <c:barChart>
        <c:barDir val="col"/>
        <c:grouping val="clustered"/>
        <c:varyColors val="0"/>
        <c:ser>
          <c:idx val="0"/>
          <c:order val="0"/>
          <c:tx>
            <c:v>Manufacturing</c:v>
          </c:tx>
          <c:spPr>
            <a:solidFill>
              <a:srgbClr val="333333"/>
            </a:solidFill>
          </c:spPr>
          <c:invertIfNegative val="0"/>
          <c:cat>
            <c:strRef>
              <c:f>'[1]Table 1'!$AN$6:$AP$6</c:f>
              <c:strCache>
                <c:ptCount val="3"/>
                <c:pt idx="0">
                  <c:v>1998-99 to 2003-04</c:v>
                </c:pt>
                <c:pt idx="1">
                  <c:v>2003-04 to 2007-08</c:v>
                </c:pt>
                <c:pt idx="2">
                  <c:v>difference between cycles</c:v>
                </c:pt>
              </c:strCache>
            </c:strRef>
          </c:cat>
          <c:val>
            <c:numRef>
              <c:f>'[1]Table 1'!$AN$9:$AP$9</c:f>
              <c:numCache>
                <c:formatCode>General</c:formatCode>
                <c:ptCount val="3"/>
                <c:pt idx="0">
                  <c:v>1.343540538443011</c:v>
                </c:pt>
                <c:pt idx="1">
                  <c:v>-1.377680824091454</c:v>
                </c:pt>
                <c:pt idx="2">
                  <c:v>-2.721221362534465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0011008"/>
        <c:axId val="100041472"/>
      </c:barChart>
      <c:catAx>
        <c:axId val="1000110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vert="horz"/>
          <a:lstStyle/>
          <a:p>
            <a:pPr>
              <a:defRPr/>
            </a:pPr>
            <a:endParaRPr lang="en-US"/>
          </a:p>
        </c:txPr>
        <c:crossAx val="100041472"/>
        <c:crosses val="autoZero"/>
        <c:auto val="1"/>
        <c:lblAlgn val="ctr"/>
        <c:lblOffset val="100"/>
        <c:noMultiLvlLbl val="0"/>
      </c:catAx>
      <c:valAx>
        <c:axId val="100041472"/>
        <c:scaling>
          <c:orientation val="minMax"/>
        </c:scaling>
        <c:delete val="0"/>
        <c:axPos val="l"/>
        <c:majorGridlines/>
        <c:numFmt formatCode="0.0" sourceLinked="0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100011008"/>
        <c:crosses val="autoZero"/>
        <c:crossBetween val="between"/>
      </c:valAx>
      <c:spPr>
        <a:noFill/>
        <a:ln>
          <a:solidFill>
            <a:schemeClr val="tx1"/>
          </a:solidFill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4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2">
    <c:autoUpdate val="0"/>
  </c:externalData>
  <c:userShapes r:id="rId3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A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AU" dirty="0"/>
              <a:t>Manufacturing MFP growth </a:t>
            </a:r>
            <a:br>
              <a:rPr lang="en-AU" dirty="0"/>
            </a:br>
            <a:r>
              <a:rPr lang="en-AU" dirty="0"/>
              <a:t>(average annual % growth by productivity cycle)</a:t>
            </a:r>
          </a:p>
        </c:rich>
      </c:tx>
      <c:layout>
        <c:manualLayout>
          <c:xMode val="edge"/>
          <c:yMode val="edge"/>
          <c:x val="0.23641378161063201"/>
          <c:y val="2.6490066225165563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8.9125370370370369E-2"/>
          <c:y val="0.18978741895673637"/>
          <c:w val="0.87456796296296291"/>
          <c:h val="0.65493838104674007"/>
        </c:manualLayout>
      </c:layout>
      <c:barChart>
        <c:barDir val="col"/>
        <c:grouping val="clustered"/>
        <c:varyColors val="0"/>
        <c:ser>
          <c:idx val="0"/>
          <c:order val="0"/>
          <c:tx>
            <c:v>Manufacturing</c:v>
          </c:tx>
          <c:spPr>
            <a:solidFill>
              <a:srgbClr val="333333"/>
            </a:solidFill>
          </c:spPr>
          <c:invertIfNegative val="0"/>
          <c:cat>
            <c:strRef>
              <c:f>'[1]Table 1'!$AR$6:$AT$6</c:f>
              <c:strCache>
                <c:ptCount val="3"/>
                <c:pt idx="0">
                  <c:v>2003-04 to 2007-08</c:v>
                </c:pt>
                <c:pt idx="1">
                  <c:v>2007-08 to 2010-11</c:v>
                </c:pt>
                <c:pt idx="2">
                  <c:v>difference between periods</c:v>
                </c:pt>
              </c:strCache>
            </c:strRef>
          </c:cat>
          <c:val>
            <c:numRef>
              <c:f>'[1]Table 1'!$AR$9:$AT$9</c:f>
              <c:numCache>
                <c:formatCode>General</c:formatCode>
                <c:ptCount val="3"/>
                <c:pt idx="0">
                  <c:v>-1.377680824091454</c:v>
                </c:pt>
                <c:pt idx="1">
                  <c:v>-0.7938672746709563</c:v>
                </c:pt>
                <c:pt idx="2">
                  <c:v>0.58381354942049768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5655680"/>
        <c:axId val="105702528"/>
      </c:barChart>
      <c:catAx>
        <c:axId val="1056556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vert="horz"/>
          <a:lstStyle/>
          <a:p>
            <a:pPr>
              <a:defRPr/>
            </a:pPr>
            <a:endParaRPr lang="en-US"/>
          </a:p>
        </c:txPr>
        <c:crossAx val="105702528"/>
        <c:crosses val="autoZero"/>
        <c:auto val="1"/>
        <c:lblAlgn val="ctr"/>
        <c:lblOffset val="100"/>
        <c:noMultiLvlLbl val="0"/>
      </c:catAx>
      <c:valAx>
        <c:axId val="105702528"/>
        <c:scaling>
          <c:orientation val="minMax"/>
          <c:max val="2"/>
          <c:min val="-3"/>
        </c:scaling>
        <c:delete val="0"/>
        <c:axPos val="l"/>
        <c:majorGridlines/>
        <c:numFmt formatCode="0.0" sourceLinked="0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105655680"/>
        <c:crosses val="autoZero"/>
        <c:crossBetween val="between"/>
      </c:valAx>
      <c:spPr>
        <a:noFill/>
        <a:ln>
          <a:solidFill>
            <a:schemeClr val="tx1"/>
          </a:solidFill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4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2">
    <c:autoUpdate val="0"/>
  </c:externalData>
  <c:userShapes r:id="rId3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A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8.9125378787878781E-2"/>
          <c:y val="0.16021990740740741"/>
          <c:w val="0.87774296296296295"/>
          <c:h val="0.59042754629629635"/>
        </c:manualLayout>
      </c:layout>
      <c:barChart>
        <c:barDir val="col"/>
        <c:grouping val="clustered"/>
        <c:varyColors val="0"/>
        <c:ser>
          <c:idx val="0"/>
          <c:order val="0"/>
          <c:tx>
            <c:v>Value added growth</c:v>
          </c:tx>
          <c:spPr>
            <a:solidFill>
              <a:srgbClr val="333333"/>
            </a:solidFill>
          </c:spPr>
          <c:invertIfNegative val="0"/>
          <c:cat>
            <c:strRef>
              <c:f>'Q:\GRB\Projects and papers\Current\Manufacturing\Data\5260.0.55.002 industry MFP datacube\[5260055002_2010-11.xls]mfg summary'!$K$28:$M$28</c:f>
              <c:strCache>
                <c:ptCount val="3"/>
                <c:pt idx="0">
                  <c:v>1998-99 to 2003-04</c:v>
                </c:pt>
                <c:pt idx="1">
                  <c:v>2003-04 to 2007-08</c:v>
                </c:pt>
                <c:pt idx="2">
                  <c:v>Difference between the cycles</c:v>
                </c:pt>
              </c:strCache>
            </c:strRef>
          </c:cat>
          <c:val>
            <c:numRef>
              <c:f>('Q:\GRB\Projects and papers\Current\Manufacturing\Data\5260.0.55.002 industry MFP datacube\[5260055002_2010-11.xls]mfg summary'!$D$5:$E$5,'Q:\GRB\Projects and papers\Current\Manufacturing\Data\5260.0.55.002 industry MFP datacube\[5260055002_2010-11.xls]mfg summary'!$J$5)</c:f>
              <c:numCache>
                <c:formatCode>General</c:formatCode>
                <c:ptCount val="3"/>
                <c:pt idx="0">
                  <c:v>2.0261074798338718</c:v>
                </c:pt>
                <c:pt idx="1">
                  <c:v>1.0759494609852593</c:v>
                </c:pt>
                <c:pt idx="2">
                  <c:v>-0.95015801884861251</c:v>
                </c:pt>
              </c:numCache>
            </c:numRef>
          </c:val>
        </c:ser>
        <c:ser>
          <c:idx val="1"/>
          <c:order val="1"/>
          <c:tx>
            <c:v>Weighted hours worked growth</c:v>
          </c:tx>
          <c:spPr>
            <a:solidFill>
              <a:sysClr val="window" lastClr="FFFFFF"/>
            </a:solidFill>
            <a:ln>
              <a:solidFill>
                <a:sysClr val="windowText" lastClr="000000"/>
              </a:solidFill>
            </a:ln>
          </c:spPr>
          <c:invertIfNegative val="0"/>
          <c:cat>
            <c:strRef>
              <c:f>'Q:\GRB\Projects and papers\Current\Manufacturing\Data\5260.0.55.002 industry MFP datacube\[5260055002_2010-11.xls]mfg summary'!$K$28:$M$28</c:f>
              <c:strCache>
                <c:ptCount val="3"/>
                <c:pt idx="0">
                  <c:v>1998-99 to 2003-04</c:v>
                </c:pt>
                <c:pt idx="1">
                  <c:v>2003-04 to 2007-08</c:v>
                </c:pt>
                <c:pt idx="2">
                  <c:v>Difference between the cycles</c:v>
                </c:pt>
              </c:strCache>
            </c:strRef>
          </c:cat>
          <c:val>
            <c:numRef>
              <c:f>('Q:\GRB\Projects and papers\Current\Manufacturing\Data\5260.0.55.002 industry MFP datacube\[5260055002_2010-11.xls]mfg summary'!$D$6:$E$6,'Q:\GRB\Projects and papers\Current\Manufacturing\Data\5260.0.55.002 industry MFP datacube\[5260055002_2010-11.xls]mfg summary'!$J$6)</c:f>
              <c:numCache>
                <c:formatCode>General</c:formatCode>
                <c:ptCount val="3"/>
                <c:pt idx="0">
                  <c:v>-0.71904758780806921</c:v>
                </c:pt>
                <c:pt idx="1">
                  <c:v>0.14750734855020925</c:v>
                </c:pt>
                <c:pt idx="2">
                  <c:v>0.86655493635827852</c:v>
                </c:pt>
              </c:numCache>
            </c:numRef>
          </c:val>
        </c:ser>
        <c:ser>
          <c:idx val="2"/>
          <c:order val="2"/>
          <c:tx>
            <c:v>Weighted capital services growth</c:v>
          </c:tx>
          <c:spPr>
            <a:solidFill>
              <a:sysClr val="window" lastClr="FFFFFF">
                <a:lumMod val="65000"/>
              </a:sysClr>
            </a:solidFill>
            <a:ln>
              <a:solidFill>
                <a:sysClr val="windowText" lastClr="000000"/>
              </a:solidFill>
            </a:ln>
          </c:spPr>
          <c:invertIfNegative val="0"/>
          <c:cat>
            <c:strRef>
              <c:f>'Q:\GRB\Projects and papers\Current\Manufacturing\Data\5260.0.55.002 industry MFP datacube\[5260055002_2010-11.xls]mfg summary'!$K$28:$M$28</c:f>
              <c:strCache>
                <c:ptCount val="3"/>
                <c:pt idx="0">
                  <c:v>1998-99 to 2003-04</c:v>
                </c:pt>
                <c:pt idx="1">
                  <c:v>2003-04 to 2007-08</c:v>
                </c:pt>
                <c:pt idx="2">
                  <c:v>Difference between the cycles</c:v>
                </c:pt>
              </c:strCache>
            </c:strRef>
          </c:cat>
          <c:val>
            <c:numRef>
              <c:f>('Q:\GRB\Projects and papers\Current\Manufacturing\Data\5260.0.55.002 industry MFP datacube\[5260055002_2010-11.xls]mfg summary'!$D$7:$E$7,'Q:\GRB\Projects and papers\Current\Manufacturing\Data\5260.0.55.002 industry MFP datacube\[5260055002_2010-11.xls]mfg summary'!$J$7)</c:f>
              <c:numCache>
                <c:formatCode>General</c:formatCode>
                <c:ptCount val="3"/>
                <c:pt idx="0">
                  <c:v>1.4089639859196492</c:v>
                </c:pt>
                <c:pt idx="1">
                  <c:v>2.3798628567805555</c:v>
                </c:pt>
                <c:pt idx="2">
                  <c:v>0.97089887086090632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6475904"/>
        <c:axId val="106477824"/>
      </c:barChart>
      <c:lineChart>
        <c:grouping val="standard"/>
        <c:varyColors val="0"/>
        <c:ser>
          <c:idx val="3"/>
          <c:order val="3"/>
          <c:tx>
            <c:v>MFP growth</c:v>
          </c:tx>
          <c:spPr>
            <a:ln>
              <a:noFill/>
            </a:ln>
          </c:spPr>
          <c:marker>
            <c:symbol val="diamond"/>
            <c:size val="10"/>
            <c:spPr>
              <a:solidFill>
                <a:sysClr val="windowText" lastClr="000000"/>
              </a:solidFill>
            </c:spPr>
          </c:marker>
          <c:cat>
            <c:strRef>
              <c:f>'Q:\GRB\Projects and papers\Current\Manufacturing\Data\5260.0.55.002 industry MFP datacube\[5260055002_2010-11.xls]mfg summary'!$K$28:$M$28</c:f>
              <c:strCache>
                <c:ptCount val="3"/>
                <c:pt idx="0">
                  <c:v>1998-99 to 2003-04</c:v>
                </c:pt>
                <c:pt idx="1">
                  <c:v>2003-04 to 2007-08</c:v>
                </c:pt>
                <c:pt idx="2">
                  <c:v>Difference between the cycles</c:v>
                </c:pt>
              </c:strCache>
            </c:strRef>
          </c:cat>
          <c:val>
            <c:numRef>
              <c:f>('Q:\GRB\Projects and papers\Current\Manufacturing\Data\5260.0.55.002 industry MFP datacube\[5260055002_2010-11.xls]mfg summary'!$D$9:$E$9,'Q:\GRB\Projects and papers\Current\Manufacturing\Data\5260.0.55.002 industry MFP datacube\[5260055002_2010-11.xls]mfg summary'!$J$9)</c:f>
              <c:numCache>
                <c:formatCode>General</c:formatCode>
                <c:ptCount val="3"/>
                <c:pt idx="0">
                  <c:v>1.343540538443011</c:v>
                </c:pt>
                <c:pt idx="1">
                  <c:v>-1.377680824091454</c:v>
                </c:pt>
                <c:pt idx="2">
                  <c:v>-2.721221362534465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6484480"/>
        <c:axId val="106486016"/>
      </c:lineChart>
      <c:catAx>
        <c:axId val="1064759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vert="horz"/>
          <a:lstStyle/>
          <a:p>
            <a:pPr>
              <a:defRPr/>
            </a:pPr>
            <a:endParaRPr lang="en-US"/>
          </a:p>
        </c:txPr>
        <c:crossAx val="106477824"/>
        <c:crosses val="autoZero"/>
        <c:auto val="1"/>
        <c:lblAlgn val="ctr"/>
        <c:lblOffset val="100"/>
        <c:noMultiLvlLbl val="0"/>
      </c:catAx>
      <c:valAx>
        <c:axId val="106477824"/>
        <c:scaling>
          <c:orientation val="minMax"/>
          <c:max val="3"/>
          <c:min val="-3"/>
        </c:scaling>
        <c:delete val="0"/>
        <c:axPos val="l"/>
        <c:majorGridlines/>
        <c:numFmt formatCode="0.0" sourceLinked="0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106475904"/>
        <c:crosses val="autoZero"/>
        <c:crossBetween val="between"/>
      </c:valAx>
      <c:catAx>
        <c:axId val="106484480"/>
        <c:scaling>
          <c:orientation val="minMax"/>
        </c:scaling>
        <c:delete val="1"/>
        <c:axPos val="b"/>
        <c:majorTickMark val="out"/>
        <c:minorTickMark val="none"/>
        <c:tickLblPos val="nextTo"/>
        <c:crossAx val="106486016"/>
        <c:crosses val="autoZero"/>
        <c:auto val="1"/>
        <c:lblAlgn val="ctr"/>
        <c:lblOffset val="100"/>
        <c:noMultiLvlLbl val="0"/>
      </c:catAx>
      <c:valAx>
        <c:axId val="106486016"/>
        <c:scaling>
          <c:orientation val="minMax"/>
          <c:max val="3"/>
          <c:min val="-3"/>
        </c:scaling>
        <c:delete val="0"/>
        <c:axPos val="r"/>
        <c:numFmt formatCode="General" sourceLinked="1"/>
        <c:majorTickMark val="none"/>
        <c:minorTickMark val="none"/>
        <c:tickLblPos val="none"/>
        <c:crossAx val="106484480"/>
        <c:crosses val="max"/>
        <c:crossBetween val="between"/>
      </c:valAx>
      <c:spPr>
        <a:noFill/>
        <a:ln>
          <a:solidFill>
            <a:schemeClr val="tx1"/>
          </a:solidFill>
        </a:ln>
      </c:spPr>
    </c:plotArea>
    <c:legend>
      <c:legendPos val="r"/>
      <c:layout>
        <c:manualLayout>
          <c:xMode val="edge"/>
          <c:yMode val="edge"/>
          <c:x val="9.6763830447120034E-3"/>
          <c:y val="0.87008117362813087"/>
          <c:w val="0.97853416471089272"/>
          <c:h val="0.12008273800212055"/>
        </c:manualLayout>
      </c:layout>
      <c:overlay val="0"/>
      <c:spPr>
        <a:noFill/>
        <a:ln>
          <a:noFill/>
        </a:ln>
      </c:sp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4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2">
    <c:autoUpdate val="0"/>
  </c:externalData>
  <c:userShapes r:id="rId3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A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3727270202020202"/>
          <c:y val="6.761574074074074E-2"/>
          <c:w val="0.59737108585858589"/>
          <c:h val="0.7865782407407407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'chart 6'!$Q$51</c:f>
              <c:strCache>
                <c:ptCount val="1"/>
                <c:pt idx="0">
                  <c:v>Cycle 4: 2003-04 to 2007-08</c:v>
                </c:pt>
              </c:strCache>
            </c:strRef>
          </c:tx>
          <c:spPr>
            <a:solidFill>
              <a:sysClr val="windowText" lastClr="000000"/>
            </a:solidFill>
          </c:spPr>
          <c:invertIfNegative val="0"/>
          <c:dPt>
            <c:idx val="4"/>
            <c:invertIfNegative val="0"/>
            <c:bubble3D val="0"/>
            <c:spPr>
              <a:solidFill>
                <a:sysClr val="windowText" lastClr="000000"/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8"/>
            <c:invertIfNegative val="0"/>
            <c:bubble3D val="0"/>
            <c:spPr>
              <a:solidFill>
                <a:sysClr val="windowText" lastClr="000000"/>
              </a:solidFill>
              <a:ln>
                <a:solidFill>
                  <a:sysClr val="windowText" lastClr="000000"/>
                </a:solidFill>
              </a:ln>
            </c:spPr>
          </c:dPt>
          <c:cat>
            <c:strRef>
              <c:f>'chart 6'!$P$108:$P$117</c:f>
              <c:strCache>
                <c:ptCount val="10"/>
                <c:pt idx="0">
                  <c:v>Food, beverage &amp; tobacco products (FBT)</c:v>
                </c:pt>
                <c:pt idx="1">
                  <c:v>Petroleum, coal, chemical &amp; rubber products (PCCR)</c:v>
                </c:pt>
                <c:pt idx="2">
                  <c:v>Printing &amp; recorded media (PRM)</c:v>
                </c:pt>
                <c:pt idx="3">
                  <c:v>Textile, clothing &amp; other manufacturing (TCO)</c:v>
                </c:pt>
                <c:pt idx="4">
                  <c:v>Wood &amp; paper products (WP)</c:v>
                </c:pt>
                <c:pt idx="5">
                  <c:v>Metal products (MP)</c:v>
                </c:pt>
                <c:pt idx="6">
                  <c:v>Machinery &amp; equipment manufacturing (ME)</c:v>
                </c:pt>
                <c:pt idx="7">
                  <c:v>Non-metallic mineral products (NM)</c:v>
                </c:pt>
                <c:pt idx="9">
                  <c:v>Total manufacturing - ABS</c:v>
                </c:pt>
              </c:strCache>
            </c:strRef>
          </c:cat>
          <c:val>
            <c:numRef>
              <c:f>'chart 6'!$R$108:$R$117</c:f>
              <c:numCache>
                <c:formatCode>0.0</c:formatCode>
                <c:ptCount val="10"/>
                <c:pt idx="0">
                  <c:v>-4.2263701380227054</c:v>
                </c:pt>
                <c:pt idx="1">
                  <c:v>-4.0882045922460257</c:v>
                </c:pt>
                <c:pt idx="2">
                  <c:v>-2.8417647559508707</c:v>
                </c:pt>
                <c:pt idx="3">
                  <c:v>-1.6187991822182335</c:v>
                </c:pt>
                <c:pt idx="4">
                  <c:v>-1.188260746280434</c:v>
                </c:pt>
                <c:pt idx="5">
                  <c:v>-0.85498744392472625</c:v>
                </c:pt>
                <c:pt idx="6">
                  <c:v>-0.20645793882443364</c:v>
                </c:pt>
                <c:pt idx="7">
                  <c:v>4.8856312803274626</c:v>
                </c:pt>
                <c:pt idx="9">
                  <c:v>-1.377680824091454</c:v>
                </c:pt>
              </c:numCache>
            </c:numRef>
          </c:val>
        </c:ser>
        <c:ser>
          <c:idx val="1"/>
          <c:order val="1"/>
          <c:tx>
            <c:strRef>
              <c:f>'chart 6'!$P$51</c:f>
              <c:strCache>
                <c:ptCount val="1"/>
                <c:pt idx="0">
                  <c:v>Cycle 3: 1998-99 to 2003-04</c:v>
                </c:pt>
              </c:strCache>
            </c:strRef>
          </c:tx>
          <c:spPr>
            <a:solidFill>
              <a:sysClr val="window" lastClr="FFFFFF">
                <a:lumMod val="65000"/>
              </a:sysClr>
            </a:solidFill>
            <a:ln>
              <a:solidFill>
                <a:sysClr val="windowText" lastClr="000000"/>
              </a:solidFill>
            </a:ln>
          </c:spPr>
          <c:invertIfNegative val="0"/>
          <c:dPt>
            <c:idx val="4"/>
            <c:invertIfNegative val="0"/>
            <c:bubble3D val="0"/>
          </c:dPt>
          <c:dPt>
            <c:idx val="8"/>
            <c:invertIfNegative val="0"/>
            <c:bubble3D val="0"/>
          </c:dPt>
          <c:cat>
            <c:strRef>
              <c:f>'chart 6'!$P$108:$P$117</c:f>
              <c:strCache>
                <c:ptCount val="10"/>
                <c:pt idx="0">
                  <c:v>Food, beverage &amp; tobacco products (FBT)</c:v>
                </c:pt>
                <c:pt idx="1">
                  <c:v>Petroleum, coal, chemical &amp; rubber products (PCCR)</c:v>
                </c:pt>
                <c:pt idx="2">
                  <c:v>Printing &amp; recorded media (PRM)</c:v>
                </c:pt>
                <c:pt idx="3">
                  <c:v>Textile, clothing &amp; other manufacturing (TCO)</c:v>
                </c:pt>
                <c:pt idx="4">
                  <c:v>Wood &amp; paper products (WP)</c:v>
                </c:pt>
                <c:pt idx="5">
                  <c:v>Metal products (MP)</c:v>
                </c:pt>
                <c:pt idx="6">
                  <c:v>Machinery &amp; equipment manufacturing (ME)</c:v>
                </c:pt>
                <c:pt idx="7">
                  <c:v>Non-metallic mineral products (NM)</c:v>
                </c:pt>
                <c:pt idx="9">
                  <c:v>Total manufacturing - ABS</c:v>
                </c:pt>
              </c:strCache>
            </c:strRef>
          </c:cat>
          <c:val>
            <c:numRef>
              <c:f>'chart 6'!$Q$108:$Q$117</c:f>
              <c:numCache>
                <c:formatCode>0.0</c:formatCode>
                <c:ptCount val="10"/>
                <c:pt idx="0">
                  <c:v>-0.53403253563675257</c:v>
                </c:pt>
                <c:pt idx="1">
                  <c:v>0.56597834185174722</c:v>
                </c:pt>
                <c:pt idx="2">
                  <c:v>6.4495172178213878</c:v>
                </c:pt>
                <c:pt idx="3">
                  <c:v>2.5255809030694909</c:v>
                </c:pt>
                <c:pt idx="4">
                  <c:v>-1.1297793885187257</c:v>
                </c:pt>
                <c:pt idx="5">
                  <c:v>1.4377541967693253</c:v>
                </c:pt>
                <c:pt idx="6">
                  <c:v>1.6165306406343172</c:v>
                </c:pt>
                <c:pt idx="7">
                  <c:v>6.3315309337411252</c:v>
                </c:pt>
                <c:pt idx="9">
                  <c:v>1.343540538443011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9554688"/>
        <c:axId val="4395392"/>
      </c:barChart>
      <c:catAx>
        <c:axId val="109554688"/>
        <c:scaling>
          <c:orientation val="minMax"/>
        </c:scaling>
        <c:delete val="0"/>
        <c:axPos val="l"/>
        <c:majorTickMark val="out"/>
        <c:minorTickMark val="none"/>
        <c:tickLblPos val="low"/>
        <c:txPr>
          <a:bodyPr/>
          <a:lstStyle/>
          <a:p>
            <a:pPr>
              <a:defRPr sz="1200"/>
            </a:pPr>
            <a:endParaRPr lang="en-US"/>
          </a:p>
        </c:txPr>
        <c:crossAx val="4395392"/>
        <c:crosses val="autoZero"/>
        <c:auto val="1"/>
        <c:lblAlgn val="ctr"/>
        <c:lblOffset val="100"/>
        <c:noMultiLvlLbl val="0"/>
      </c:catAx>
      <c:valAx>
        <c:axId val="4395392"/>
        <c:scaling>
          <c:orientation val="minMax"/>
        </c:scaling>
        <c:delete val="0"/>
        <c:axPos val="b"/>
        <c:majorGridlines/>
        <c:numFmt formatCode="0.0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109554688"/>
        <c:crosses val="autoZero"/>
        <c:crossBetween val="between"/>
      </c:valAx>
      <c:spPr>
        <a:noFill/>
        <a:ln>
          <a:solidFill>
            <a:schemeClr val="tx1"/>
          </a:solidFill>
        </a:ln>
      </c:spPr>
    </c:plotArea>
    <c:legend>
      <c:legendPos val="b"/>
      <c:layout/>
      <c:overlay val="0"/>
      <c:spPr>
        <a:ln>
          <a:noFill/>
        </a:ln>
      </c:spPr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100" baseline="0">
          <a:latin typeface="Arial" pitchFamily="34" charset="0"/>
        </a:defRPr>
      </a:pPr>
      <a:endParaRPr lang="en-US"/>
    </a:p>
  </c:txPr>
  <c:externalData r:id="rId2">
    <c:autoUpdate val="0"/>
  </c:externalData>
  <c:userShapes r:id="rId3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A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36409886521169899"/>
          <c:y val="8.9664351851851856E-2"/>
          <c:w val="0.61310599128416499"/>
          <c:h val="0.8057736111111111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'\\Nch1\data\groups\GRB\Projects and papers\Current\Manufacturing\Data\PIM\Alternate universe PIMs\GFCF apportioned by PNCE\[MFP Calculations (GFCF apportioned by PNCE).xlsx]Leo charts 1'!$D$5</c:f>
              <c:strCache>
                <c:ptCount val="1"/>
                <c:pt idx="0">
                  <c:v>Difference</c:v>
                </c:pt>
              </c:strCache>
            </c:strRef>
          </c:tx>
          <c:spPr>
            <a:solidFill>
              <a:srgbClr val="333333"/>
            </a:solidFill>
            <a:ln>
              <a:solidFill>
                <a:sysClr val="windowText" lastClr="000000"/>
              </a:solidFill>
            </a:ln>
          </c:spPr>
          <c:invertIfNegative val="0"/>
          <c:dPt>
            <c:idx val="4"/>
            <c:invertIfNegative val="0"/>
            <c:bubble3D val="0"/>
            <c:spPr>
              <a:pattFill prst="wdDnDiag">
                <a:fgClr>
                  <a:sysClr val="windowText" lastClr="000000"/>
                </a:fgClr>
                <a:bgClr>
                  <a:sysClr val="window" lastClr="FFFFFF"/>
                </a:bgClr>
              </a:pattFill>
              <a:ln>
                <a:solidFill>
                  <a:sysClr val="windowText" lastClr="000000"/>
                </a:solidFill>
              </a:ln>
            </c:spPr>
          </c:dPt>
          <c:dLbls>
            <c:dLbl>
              <c:idx val="0"/>
              <c:layout>
                <c:manualLayout>
                  <c:x val="-4.8106060606060604E-3"/>
                  <c:y val="-1.0779196465456927E-16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'\\Nch1\data\groups\GRB\Projects and papers\Current\Manufacturing\Data\PIM\Alternate universe PIMs\GFCF apportioned by PNCE\[MFP Calculations (GFCF apportioned by PNCE).xlsx]Leo charts 1'!$A$6:$A$14</c:f>
              <c:strCache>
                <c:ptCount val="9"/>
                <c:pt idx="0">
                  <c:v>Printing &amp; recorded media</c:v>
                </c:pt>
                <c:pt idx="1">
                  <c:v>Petroleum, coal, chemical &amp; rubber products</c:v>
                </c:pt>
                <c:pt idx="2">
                  <c:v>Textile, clothing &amp; other manufacturing</c:v>
                </c:pt>
                <c:pt idx="3">
                  <c:v>Food, beverage &amp; tobacco products</c:v>
                </c:pt>
                <c:pt idx="4">
                  <c:v>Total manufacturing (ABS)</c:v>
                </c:pt>
                <c:pt idx="5">
                  <c:v>Metal products</c:v>
                </c:pt>
                <c:pt idx="6">
                  <c:v>Machinery &amp; equipment manufacturing</c:v>
                </c:pt>
                <c:pt idx="7">
                  <c:v>Non-metallic mineral products</c:v>
                </c:pt>
                <c:pt idx="8">
                  <c:v>Wood &amp; paper products</c:v>
                </c:pt>
              </c:strCache>
            </c:strRef>
          </c:cat>
          <c:val>
            <c:numRef>
              <c:f>'\\Nch1\data\groups\GRB\Projects and papers\Current\Manufacturing\Data\PIM\Alternate universe PIMs\GFCF apportioned by PNCE\[MFP Calculations (GFCF apportioned by PNCE).xlsx]Leo charts 1'!$D$6:$D$14</c:f>
              <c:numCache>
                <c:formatCode>General</c:formatCode>
                <c:ptCount val="9"/>
                <c:pt idx="0">
                  <c:v>-9.291281973772259</c:v>
                </c:pt>
                <c:pt idx="1">
                  <c:v>-4.654182934097773</c:v>
                </c:pt>
                <c:pt idx="2">
                  <c:v>-4.1443800852877244</c:v>
                </c:pt>
                <c:pt idx="3">
                  <c:v>-3.6923376023859529</c:v>
                </c:pt>
                <c:pt idx="4">
                  <c:v>-2.721221362534465</c:v>
                </c:pt>
                <c:pt idx="5">
                  <c:v>-2.2927416406940515</c:v>
                </c:pt>
                <c:pt idx="6">
                  <c:v>-1.8229885794587508</c:v>
                </c:pt>
                <c:pt idx="7">
                  <c:v>-1.4458996534136626</c:v>
                </c:pt>
                <c:pt idx="8">
                  <c:v>-5.8481357761708264E-2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464000"/>
        <c:axId val="4473984"/>
      </c:barChart>
      <c:catAx>
        <c:axId val="4464000"/>
        <c:scaling>
          <c:orientation val="minMax"/>
        </c:scaling>
        <c:delete val="0"/>
        <c:axPos val="l"/>
        <c:majorTickMark val="out"/>
        <c:minorTickMark val="none"/>
        <c:tickLblPos val="low"/>
        <c:txPr>
          <a:bodyPr/>
          <a:lstStyle/>
          <a:p>
            <a:pPr>
              <a:defRPr sz="1200"/>
            </a:pPr>
            <a:endParaRPr lang="en-US"/>
          </a:p>
        </c:txPr>
        <c:crossAx val="4473984"/>
        <c:crosses val="autoZero"/>
        <c:auto val="1"/>
        <c:lblAlgn val="ctr"/>
        <c:lblOffset val="100"/>
        <c:noMultiLvlLbl val="0"/>
      </c:catAx>
      <c:valAx>
        <c:axId val="4473984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4464000"/>
        <c:crosses val="autoZero"/>
        <c:crossBetween val="between"/>
      </c:valAx>
      <c:spPr>
        <a:noFill/>
        <a:ln>
          <a:solidFill>
            <a:schemeClr val="tx1"/>
          </a:solidFill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100" baseline="0">
          <a:latin typeface="Arial" pitchFamily="34" charset="0"/>
        </a:defRPr>
      </a:pPr>
      <a:endParaRPr lang="en-US"/>
    </a:p>
  </c:txPr>
  <c:externalData r:id="rId2">
    <c:autoUpdate val="0"/>
  </c:externalData>
  <c:userShapes r:id="rId3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A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pieChart>
        <c:varyColors val="1"/>
        <c:ser>
          <c:idx val="0"/>
          <c:order val="0"/>
          <c:spPr>
            <a:ln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dPt>
          <c:dPt>
            <c:idx val="1"/>
            <c:bubble3D val="0"/>
            <c:spPr>
              <a:pattFill prst="wdUpDiag">
                <a:fgClr>
                  <a:schemeClr val="tx1"/>
                </a:fgClr>
                <a:bgClr>
                  <a:schemeClr val="bg1"/>
                </a:bgClr>
              </a:pattFill>
              <a:ln>
                <a:solidFill>
                  <a:schemeClr val="tx1"/>
                </a:solidFill>
              </a:ln>
            </c:spPr>
          </c:dPt>
          <c:dPt>
            <c:idx val="2"/>
            <c:bubble3D val="0"/>
            <c:spPr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c:spPr>
          </c:dPt>
          <c:dPt>
            <c:idx val="3"/>
            <c:bubble3D val="0"/>
            <c:spPr>
              <a:pattFill prst="openDmnd">
                <a:fgClr>
                  <a:schemeClr val="tx1"/>
                </a:fgClr>
                <a:bgClr>
                  <a:schemeClr val="bg1"/>
                </a:bgClr>
              </a:pattFill>
              <a:ln>
                <a:solidFill>
                  <a:schemeClr val="tx1"/>
                </a:solidFill>
              </a:ln>
            </c:spPr>
          </c:dPt>
          <c:dPt>
            <c:idx val="4"/>
            <c:bubble3D val="0"/>
            <c:spPr>
              <a:noFill/>
              <a:ln>
                <a:solidFill>
                  <a:schemeClr val="tx1"/>
                </a:solidFill>
              </a:ln>
            </c:spPr>
          </c:dPt>
          <c:dPt>
            <c:idx val="5"/>
            <c:bubble3D val="0"/>
            <c:spPr>
              <a:pattFill prst="pct10">
                <a:fgClr>
                  <a:sysClr val="windowText" lastClr="000000"/>
                </a:fgClr>
                <a:bgClr>
                  <a:sysClr val="window" lastClr="FFFFFF"/>
                </a:bgClr>
              </a:pattFill>
              <a:ln>
                <a:solidFill>
                  <a:schemeClr val="tx1"/>
                </a:solidFill>
              </a:ln>
            </c:spPr>
          </c:dPt>
          <c:dPt>
            <c:idx val="6"/>
            <c:bubble3D val="0"/>
            <c:spPr>
              <a:pattFill prst="ltVert">
                <a:fgClr>
                  <a:sysClr val="windowText" lastClr="000000"/>
                </a:fgClr>
                <a:bgClr>
                  <a:sysClr val="window" lastClr="FFFFFF"/>
                </a:bgClr>
              </a:pattFill>
              <a:ln>
                <a:solidFill>
                  <a:schemeClr val="tx1"/>
                </a:solidFill>
              </a:ln>
            </c:spPr>
          </c:dPt>
          <c:dPt>
            <c:idx val="7"/>
            <c:bubble3D val="0"/>
            <c:spPr>
              <a:pattFill prst="narHorz">
                <a:fgClr>
                  <a:sysClr val="windowText" lastClr="000000"/>
                </a:fgClr>
                <a:bgClr>
                  <a:sysClr val="window" lastClr="FFFFFF"/>
                </a:bgClr>
              </a:pattFill>
              <a:ln>
                <a:solidFill>
                  <a:schemeClr val="tx1"/>
                </a:solidFill>
              </a:ln>
            </c:spPr>
          </c:dPt>
          <c:dLbls>
            <c:dLbl>
              <c:idx val="4"/>
              <c:layout>
                <c:manualLayout>
                  <c:x val="-3.5287536340877661E-2"/>
                  <c:y val="3.0868066273634163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 </c:separator>
            </c:dLbl>
            <c:dLbl>
              <c:idx val="5"/>
              <c:layout>
                <c:manualLayout>
                  <c:x val="-3.0582323232323232E-2"/>
                  <c:y val="0.11171296296296296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 </c:separator>
            </c:dLbl>
            <c:dLbl>
              <c:idx val="6"/>
              <c:layout>
                <c:manualLayout>
                  <c:x val="-2.8229924242424244E-2"/>
                  <c:y val="6.761574074074074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 </c:separator>
            </c:dLbl>
            <c:dLbl>
              <c:idx val="7"/>
              <c:layout>
                <c:manualLayout>
                  <c:x val="-9.4099602947836772E-2"/>
                  <c:y val="4.4097237533763031E-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 </c:separator>
            </c:dLbl>
            <c:dLblPos val="outEnd"/>
            <c:showLegendKey val="0"/>
            <c:showVal val="0"/>
            <c:showCatName val="1"/>
            <c:showSerName val="0"/>
            <c:showPercent val="1"/>
            <c:showBubbleSize val="0"/>
            <c:separator> </c:separator>
            <c:showLeaderLines val="1"/>
          </c:dLbls>
          <c:cat>
            <c:strRef>
              <c:f>'\\Nch1\data\groups\GRB\Projects and papers\Current\Manufacturing\Data\5204.0 annual national accounts\5204.0 2010-11\[5204005_gva_by_industry_cvm 2010-11.xlsx]compiled mfg VA data'!$C$95:$J$95</c:f>
              <c:strCache>
                <c:ptCount val="8"/>
                <c:pt idx="0">
                  <c:v> Food, beverage and tobacco products</c:v>
                </c:pt>
                <c:pt idx="1">
                  <c:v> Metal products</c:v>
                </c:pt>
                <c:pt idx="2">
                  <c:v> Machinery and equipment</c:v>
                </c:pt>
                <c:pt idx="3">
                  <c:v> Petroleum, coal, chemical and rubber products</c:v>
                </c:pt>
                <c:pt idx="4">
                  <c:v> Wood and paper products</c:v>
                </c:pt>
                <c:pt idx="5">
                  <c:v> Textile, clothing and other manufacturing</c:v>
                </c:pt>
                <c:pt idx="6">
                  <c:v> Non-metallic mineral products</c:v>
                </c:pt>
                <c:pt idx="7">
                  <c:v> Printing and recorded media</c:v>
                </c:pt>
              </c:strCache>
            </c:strRef>
          </c:cat>
          <c:val>
            <c:numRef>
              <c:f>'\\Nch1\data\groups\GRB\Projects and papers\Current\Manufacturing\Data\5204.0 annual national accounts\5204.0 2010-11\[5204005_gva_by_industry_cvm 2010-11.xlsx]compiled mfg VA data'!$C$96:$J$96</c:f>
              <c:numCache>
                <c:formatCode>General</c:formatCode>
                <c:ptCount val="8"/>
                <c:pt idx="0">
                  <c:v>0.22239037388470573</c:v>
                </c:pt>
                <c:pt idx="1">
                  <c:v>0.19785157882031809</c:v>
                </c:pt>
                <c:pt idx="2">
                  <c:v>0.18458410316878196</c:v>
                </c:pt>
                <c:pt idx="3">
                  <c:v>0.16532815880119212</c:v>
                </c:pt>
                <c:pt idx="4">
                  <c:v>7.1824486802157708E-2</c:v>
                </c:pt>
                <c:pt idx="5">
                  <c:v>6.6374516048167714E-2</c:v>
                </c:pt>
                <c:pt idx="6">
                  <c:v>5.369196059680429E-2</c:v>
                </c:pt>
                <c:pt idx="7">
                  <c:v>3.7954821877872379E-2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200" baseline="0">
          <a:latin typeface="Arial" pitchFamily="34" charset="0"/>
        </a:defRPr>
      </a:pPr>
      <a:endParaRPr lang="en-US"/>
    </a:p>
  </c:txPr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A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3418907407407409"/>
          <c:y val="9.8483796296296292E-2"/>
          <c:w val="0.50478037037037038"/>
          <c:h val="0.81753287037037037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3333"/>
            </a:solidFill>
            <a:ln>
              <a:solidFill>
                <a:sysClr val="windowText" lastClr="000000"/>
              </a:solidFill>
            </a:ln>
          </c:spPr>
          <c:invertIfNegative val="0"/>
          <c:dPt>
            <c:idx val="4"/>
            <c:invertIfNegative val="0"/>
            <c:bubble3D val="0"/>
          </c:dPt>
          <c:dPt>
            <c:idx val="7"/>
            <c:invertIfNegative val="0"/>
            <c:bubble3D val="0"/>
            <c:spPr>
              <a:noFill/>
              <a:ln>
                <a:noFill/>
              </a:ln>
            </c:spPr>
          </c:dPt>
          <c:dLbls>
            <c:dLbl>
              <c:idx val="7"/>
              <c:layout/>
              <c:tx>
                <c:rich>
                  <a:bodyPr/>
                  <a:lstStyle/>
                  <a:p>
                    <a:r>
                      <a:rPr lang="en-US" sz="1200" dirty="0"/>
                      <a:t>0.0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0" sourceLinked="0"/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'\\Nch1\data\groups\GRB\Projects and papers\Current\Manufacturing\Data\PIM\Alternate universe PIMs\GFCF apportioned by PNCE\[MFP Calculations (GFCF apportioned by PNCE).xlsx]Leo charts 1'!$A$41:$A$48</c:f>
              <c:strCache>
                <c:ptCount val="8"/>
                <c:pt idx="0">
                  <c:v>Petroleum, coal, chemical &amp; rubber products</c:v>
                </c:pt>
                <c:pt idx="1">
                  <c:v>Food, beverage &amp; tobacco products</c:v>
                </c:pt>
                <c:pt idx="2">
                  <c:v>Metal products</c:v>
                </c:pt>
                <c:pt idx="3">
                  <c:v>Textile, clothing &amp; other manufacturing</c:v>
                </c:pt>
                <c:pt idx="4">
                  <c:v>Printing &amp; recorded media</c:v>
                </c:pt>
                <c:pt idx="5">
                  <c:v>Machinery &amp; equipment manufacturing</c:v>
                </c:pt>
                <c:pt idx="6">
                  <c:v>Non-metallic mineral products</c:v>
                </c:pt>
                <c:pt idx="7">
                  <c:v>Wood &amp; paper products</c:v>
                </c:pt>
              </c:strCache>
            </c:strRef>
          </c:cat>
          <c:val>
            <c:numRef>
              <c:f>'\\Nch1\data\groups\GRB\Projects and papers\Current\Manufacturing\Data\PIM\Alternate universe PIMs\GFCF apportioned by PNCE\[MFP Calculations (GFCF apportioned by PNCE).xlsx]Leo charts 1'!$B$41:$B$48</c:f>
              <c:numCache>
                <c:formatCode>General</c:formatCode>
                <c:ptCount val="8"/>
                <c:pt idx="0">
                  <c:v>-0.80817759786887189</c:v>
                </c:pt>
                <c:pt idx="1">
                  <c:v>-0.72815464686031284</c:v>
                </c:pt>
                <c:pt idx="2">
                  <c:v>-0.42163315123742023</c:v>
                </c:pt>
                <c:pt idx="3">
                  <c:v>-0.40292153028981692</c:v>
                </c:pt>
                <c:pt idx="4">
                  <c:v>-0.34698459406754234</c:v>
                </c:pt>
                <c:pt idx="5">
                  <c:v>-0.32495486949661712</c:v>
                </c:pt>
                <c:pt idx="6">
                  <c:v>-7.2316471694605033E-2</c:v>
                </c:pt>
                <c:pt idx="7">
                  <c:v>2.7789188039395729E-2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567040"/>
        <c:axId val="4568576"/>
      </c:barChart>
      <c:catAx>
        <c:axId val="4567040"/>
        <c:scaling>
          <c:orientation val="minMax"/>
        </c:scaling>
        <c:delete val="0"/>
        <c:axPos val="l"/>
        <c:majorTickMark val="out"/>
        <c:minorTickMark val="none"/>
        <c:tickLblPos val="low"/>
        <c:txPr>
          <a:bodyPr/>
          <a:lstStyle/>
          <a:p>
            <a:pPr>
              <a:defRPr sz="1200"/>
            </a:pPr>
            <a:endParaRPr lang="en-US"/>
          </a:p>
        </c:txPr>
        <c:crossAx val="4568576"/>
        <c:crosses val="autoZero"/>
        <c:auto val="1"/>
        <c:lblAlgn val="ctr"/>
        <c:lblOffset val="100"/>
        <c:noMultiLvlLbl val="0"/>
      </c:catAx>
      <c:valAx>
        <c:axId val="4568576"/>
        <c:scaling>
          <c:orientation val="minMax"/>
          <c:max val="0.2"/>
          <c:min val="-1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4567040"/>
        <c:crosses val="autoZero"/>
        <c:crossBetween val="between"/>
      </c:valAx>
      <c:spPr>
        <a:noFill/>
        <a:ln>
          <a:solidFill>
            <a:schemeClr val="tx1"/>
          </a:solidFill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100" baseline="0">
          <a:latin typeface="Arial" pitchFamily="34" charset="0"/>
        </a:defRPr>
      </a:pPr>
      <a:endParaRPr lang="en-US"/>
    </a:p>
  </c:txPr>
  <c:externalData r:id="rId2">
    <c:autoUpdate val="0"/>
  </c:externalData>
  <c:userShapes r:id="rId3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0.69203</cdr:x>
      <cdr:y>0.07726</cdr:y>
    </cdr:from>
    <cdr:to>
      <cdr:x>0.69203</cdr:x>
      <cdr:y>0.90176</cdr:y>
    </cdr:to>
    <cdr:cxnSp macro="">
      <cdr:nvCxnSpPr>
        <cdr:cNvPr id="5" name="Straight Connector 4"/>
        <cdr:cNvCxnSpPr/>
      </cdr:nvCxnSpPr>
      <cdr:spPr>
        <a:xfrm xmlns:a="http://schemas.openxmlformats.org/drawingml/2006/main" flipH="1" flipV="1">
          <a:off x="5480861" y="333763"/>
          <a:ext cx="0" cy="3561840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0.17237</cdr:x>
      <cdr:y>0.27372</cdr:y>
    </cdr:from>
    <cdr:to>
      <cdr:x>0.47043</cdr:x>
      <cdr:y>0.34988</cdr:y>
    </cdr:to>
    <cdr:sp macro="" textlink="">
      <cdr:nvSpPr>
        <cdr:cNvPr id="13" name="TextBox 12"/>
        <cdr:cNvSpPr txBox="1"/>
      </cdr:nvSpPr>
      <cdr:spPr>
        <a:xfrm xmlns:a="http://schemas.openxmlformats.org/drawingml/2006/main">
          <a:off x="1365136" y="1182491"/>
          <a:ext cx="2360635" cy="32901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AU" sz="1400" b="1" dirty="0"/>
            <a:t>MFP Manufacturing</a:t>
          </a:r>
        </a:p>
      </cdr:txBody>
    </cdr:sp>
  </cdr:relSizeAnchor>
  <cdr:relSizeAnchor xmlns:cdr="http://schemas.openxmlformats.org/drawingml/2006/chartDrawing">
    <cdr:from>
      <cdr:x>0.35977</cdr:x>
      <cdr:y>0.54865</cdr:y>
    </cdr:from>
    <cdr:to>
      <cdr:x>0.72602</cdr:x>
      <cdr:y>0.62701</cdr:y>
    </cdr:to>
    <cdr:sp macro="" textlink="">
      <cdr:nvSpPr>
        <cdr:cNvPr id="15" name="TextBox 1"/>
        <cdr:cNvSpPr txBox="1"/>
      </cdr:nvSpPr>
      <cdr:spPr>
        <a:xfrm xmlns:a="http://schemas.openxmlformats.org/drawingml/2006/main">
          <a:off x="2849363" y="2370165"/>
          <a:ext cx="2900700" cy="33851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AU" sz="1400" b="1" dirty="0"/>
            <a:t>MFP Market sector (12 industries)</a:t>
          </a:r>
        </a:p>
      </cdr:txBody>
    </cdr:sp>
  </cdr:relSizeAnchor>
  <cdr:relSizeAnchor xmlns:cdr="http://schemas.openxmlformats.org/drawingml/2006/chartDrawing">
    <cdr:from>
      <cdr:x>0.00241</cdr:x>
      <cdr:y>0</cdr:y>
    </cdr:from>
    <cdr:to>
      <cdr:x>0.23452</cdr:x>
      <cdr:y>0.06174</cdr:y>
    </cdr:to>
    <cdr:sp macro="" textlink="">
      <cdr:nvSpPr>
        <cdr:cNvPr id="36" name="TextBox 35"/>
        <cdr:cNvSpPr txBox="1"/>
      </cdr:nvSpPr>
      <cdr:spPr>
        <a:xfrm xmlns:a="http://schemas.openxmlformats.org/drawingml/2006/main">
          <a:off x="19066" y="0"/>
          <a:ext cx="1838309" cy="2666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AU" sz="1200" i="1" dirty="0">
              <a:latin typeface="Arial" pitchFamily="34" charset="0"/>
              <a:cs typeface="Arial" pitchFamily="34" charset="0"/>
            </a:rPr>
            <a:t>Index 2009-10 = 100</a:t>
          </a:r>
        </a:p>
      </cdr:txBody>
    </cdr:sp>
  </cdr:relSizeAnchor>
</c:userShapes>
</file>

<file path=ppt/drawings/drawing10.xml><?xml version="1.0" encoding="utf-8"?>
<c:userShapes xmlns:c="http://schemas.openxmlformats.org/drawingml/2006/chart">
  <cdr:relSizeAnchor xmlns:cdr="http://schemas.openxmlformats.org/drawingml/2006/chartDrawing">
    <cdr:from>
      <cdr:x>0.00481</cdr:x>
      <cdr:y>0.00661</cdr:y>
    </cdr:from>
    <cdr:to>
      <cdr:x>0.1371</cdr:x>
      <cdr:y>0.06615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8101" y="28575"/>
          <a:ext cx="1047750" cy="25717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l"/>
          <a:r>
            <a:rPr lang="en-AU" sz="1200" i="1" dirty="0">
              <a:latin typeface="Arial" pitchFamily="34" charset="0"/>
              <a:cs typeface="Arial" pitchFamily="34" charset="0"/>
            </a:rPr>
            <a:t>% per year</a:t>
          </a:r>
        </a:p>
      </cdr:txBody>
    </cdr:sp>
  </cdr:relSizeAnchor>
  <cdr:relSizeAnchor xmlns:cdr="http://schemas.openxmlformats.org/drawingml/2006/chartDrawing">
    <cdr:from>
      <cdr:x>0.11786</cdr:x>
      <cdr:y>0.08452</cdr:y>
    </cdr:from>
    <cdr:to>
      <cdr:x>0.29225</cdr:x>
      <cdr:y>0.14552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933451" y="365125"/>
          <a:ext cx="1381137" cy="2635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AU" sz="1400" i="1" dirty="0"/>
            <a:t>Cycle 3</a:t>
          </a:r>
        </a:p>
      </cdr:txBody>
    </cdr:sp>
  </cdr:relSizeAnchor>
  <cdr:relSizeAnchor xmlns:cdr="http://schemas.openxmlformats.org/drawingml/2006/chartDrawing">
    <cdr:from>
      <cdr:x>0.42975</cdr:x>
      <cdr:y>0.08452</cdr:y>
    </cdr:from>
    <cdr:to>
      <cdr:x>0.60133</cdr:x>
      <cdr:y>0.14552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3403600" y="365125"/>
          <a:ext cx="1358913" cy="2635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AU" sz="1400" i="1" dirty="0"/>
            <a:t>Cycle 4</a:t>
          </a:r>
        </a:p>
      </cdr:txBody>
    </cdr:sp>
  </cdr:relSizeAnchor>
</c:userShapes>
</file>

<file path=ppt/drawings/drawing11.xml><?xml version="1.0" encoding="utf-8"?>
<c:userShapes xmlns:c="http://schemas.openxmlformats.org/drawingml/2006/chart">
  <cdr:relSizeAnchor xmlns:cdr="http://schemas.openxmlformats.org/drawingml/2006/chartDrawing">
    <cdr:from>
      <cdr:x>0.00641</cdr:x>
      <cdr:y>0.00073</cdr:y>
    </cdr:from>
    <cdr:to>
      <cdr:x>0.13871</cdr:x>
      <cdr:y>0.06027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0800" y="3175"/>
          <a:ext cx="1047750" cy="25717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en-AU" sz="1200" i="1" dirty="0">
              <a:latin typeface="Arial" pitchFamily="34" charset="0"/>
              <a:cs typeface="Arial" pitchFamily="34" charset="0"/>
            </a:rPr>
            <a:t>% per year</a:t>
          </a:r>
        </a:p>
      </cdr:txBody>
    </cdr:sp>
  </cdr:relSizeAnchor>
  <cdr:relSizeAnchor xmlns:cdr="http://schemas.openxmlformats.org/drawingml/2006/chartDrawing">
    <cdr:from>
      <cdr:x>0.11225</cdr:x>
      <cdr:y>0.0735</cdr:y>
    </cdr:from>
    <cdr:to>
      <cdr:x>0.28664</cdr:x>
      <cdr:y>0.1345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889000" y="317500"/>
          <a:ext cx="1381169" cy="2635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AU" sz="1400" i="1" dirty="0"/>
            <a:t>Cycle 3</a:t>
          </a:r>
        </a:p>
      </cdr:txBody>
    </cdr:sp>
  </cdr:relSizeAnchor>
  <cdr:relSizeAnchor xmlns:cdr="http://schemas.openxmlformats.org/drawingml/2006/chartDrawing">
    <cdr:from>
      <cdr:x>0.42975</cdr:x>
      <cdr:y>0.07791</cdr:y>
    </cdr:from>
    <cdr:to>
      <cdr:x>0.60414</cdr:x>
      <cdr:y>0.13891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3403600" y="336550"/>
          <a:ext cx="1381169" cy="2635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AU" sz="1400" i="1" dirty="0"/>
            <a:t>Cycle 4</a:t>
          </a:r>
        </a:p>
      </cdr:txBody>
    </cdr:sp>
  </cdr:relSizeAnchor>
</c:userShapes>
</file>

<file path=ppt/drawings/drawing12.xml><?xml version="1.0" encoding="utf-8"?>
<c:userShapes xmlns:c="http://schemas.openxmlformats.org/drawingml/2006/chart">
  <cdr:relSizeAnchor xmlns:cdr="http://schemas.openxmlformats.org/drawingml/2006/chartDrawing">
    <cdr:from>
      <cdr:x>0.0016</cdr:x>
      <cdr:y>0.00514</cdr:y>
    </cdr:from>
    <cdr:to>
      <cdr:x>0.13389</cdr:x>
      <cdr:y>0.06468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2700" y="22225"/>
          <a:ext cx="1047737" cy="25721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en-AU" sz="1200" i="1" dirty="0">
              <a:latin typeface="Arial" pitchFamily="34" charset="0"/>
              <a:cs typeface="Arial" pitchFamily="34" charset="0"/>
            </a:rPr>
            <a:t>% per year</a:t>
          </a:r>
        </a:p>
      </cdr:txBody>
    </cdr:sp>
  </cdr:relSizeAnchor>
  <cdr:relSizeAnchor xmlns:cdr="http://schemas.openxmlformats.org/drawingml/2006/chartDrawing">
    <cdr:from>
      <cdr:x>0.11826</cdr:x>
      <cdr:y>0.08452</cdr:y>
    </cdr:from>
    <cdr:to>
      <cdr:x>0.29265</cdr:x>
      <cdr:y>0.14552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936625" y="365125"/>
          <a:ext cx="1381169" cy="2635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AU" sz="1400" i="1" dirty="0"/>
            <a:t>Cycle 3</a:t>
          </a:r>
        </a:p>
      </cdr:txBody>
    </cdr:sp>
  </cdr:relSizeAnchor>
  <cdr:relSizeAnchor xmlns:cdr="http://schemas.openxmlformats.org/drawingml/2006/chartDrawing">
    <cdr:from>
      <cdr:x>0.43576</cdr:x>
      <cdr:y>0.08231</cdr:y>
    </cdr:from>
    <cdr:to>
      <cdr:x>0.61015</cdr:x>
      <cdr:y>0.14331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3451225" y="355600"/>
          <a:ext cx="1381169" cy="2635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AU" sz="1400" i="1" dirty="0"/>
            <a:t>Cycle 4</a:t>
          </a:r>
        </a:p>
      </cdr:txBody>
    </cdr:sp>
  </cdr:relSizeAnchor>
</c:userShapes>
</file>

<file path=ppt/drawings/drawing13.xml><?xml version="1.0" encoding="utf-8"?>
<c:userShapes xmlns:c="http://schemas.openxmlformats.org/drawingml/2006/chart">
  <cdr:relSizeAnchor xmlns:cdr="http://schemas.openxmlformats.org/drawingml/2006/chartDrawing">
    <cdr:from>
      <cdr:x>0.07938</cdr:x>
      <cdr:y>0</cdr:y>
    </cdr:from>
    <cdr:to>
      <cdr:x>0.93085</cdr:x>
      <cdr:y>0.14552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28651" y="0"/>
          <a:ext cx="6743700" cy="6286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AU" sz="1680" u="sng" dirty="0">
              <a:latin typeface="Arial" pitchFamily="34" charset="0"/>
              <a:cs typeface="Arial" pitchFamily="34" charset="0"/>
            </a:rPr>
            <a:t>Contributions</a:t>
          </a:r>
          <a:r>
            <a:rPr lang="en-AU" sz="1680" dirty="0">
              <a:latin typeface="Arial" pitchFamily="34" charset="0"/>
              <a:cs typeface="Arial" pitchFamily="34" charset="0"/>
            </a:rPr>
            <a:t> to change in growth in aggregate manufacturing output,</a:t>
          </a:r>
          <a:r>
            <a:rPr lang="en-AU" sz="1680" baseline="0" dirty="0">
              <a:latin typeface="Arial" pitchFamily="34" charset="0"/>
              <a:cs typeface="Arial" pitchFamily="34" charset="0"/>
            </a:rPr>
            <a:t> inputs and MFP between cycle 3 and cycle 4 (percentage points)</a:t>
          </a:r>
          <a:endParaRPr lang="en-AU" sz="1680" dirty="0">
            <a:latin typeface="Arial" pitchFamily="34" charset="0"/>
            <a:cs typeface="Arial" pitchFamily="34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0.83069</cdr:x>
      <cdr:y>0.07285</cdr:y>
    </cdr:from>
    <cdr:to>
      <cdr:x>0.83069</cdr:x>
      <cdr:y>0.89735</cdr:y>
    </cdr:to>
    <cdr:cxnSp macro="">
      <cdr:nvCxnSpPr>
        <cdr:cNvPr id="3" name="Straight Connector 2"/>
        <cdr:cNvCxnSpPr/>
      </cdr:nvCxnSpPr>
      <cdr:spPr>
        <a:xfrm xmlns:a="http://schemas.openxmlformats.org/drawingml/2006/main" flipH="1" flipV="1">
          <a:off x="6579065" y="314712"/>
          <a:ext cx="0" cy="3561840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0.52087</cdr:x>
      <cdr:y>0.07726</cdr:y>
    </cdr:from>
    <cdr:to>
      <cdr:x>0.52087</cdr:x>
      <cdr:y>0.90176</cdr:y>
    </cdr:to>
    <cdr:cxnSp macro="">
      <cdr:nvCxnSpPr>
        <cdr:cNvPr id="4" name="Straight Connector 3"/>
        <cdr:cNvCxnSpPr/>
      </cdr:nvCxnSpPr>
      <cdr:spPr>
        <a:xfrm xmlns:a="http://schemas.openxmlformats.org/drawingml/2006/main" flipH="1" flipV="1">
          <a:off x="4125290" y="333763"/>
          <a:ext cx="0" cy="3561840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0.69203</cdr:x>
      <cdr:y>0.07726</cdr:y>
    </cdr:from>
    <cdr:to>
      <cdr:x>0.69203</cdr:x>
      <cdr:y>0.90176</cdr:y>
    </cdr:to>
    <cdr:cxnSp macro="">
      <cdr:nvCxnSpPr>
        <cdr:cNvPr id="5" name="Straight Connector 4"/>
        <cdr:cNvCxnSpPr/>
      </cdr:nvCxnSpPr>
      <cdr:spPr>
        <a:xfrm xmlns:a="http://schemas.openxmlformats.org/drawingml/2006/main" flipH="1" flipV="1">
          <a:off x="5480861" y="333763"/>
          <a:ext cx="0" cy="3561840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0.34746</cdr:x>
      <cdr:y>0.07725</cdr:y>
    </cdr:from>
    <cdr:to>
      <cdr:x>0.34746</cdr:x>
      <cdr:y>0.90175</cdr:y>
    </cdr:to>
    <cdr:cxnSp macro="">
      <cdr:nvCxnSpPr>
        <cdr:cNvPr id="6" name="Straight Connector 5"/>
        <cdr:cNvCxnSpPr/>
      </cdr:nvCxnSpPr>
      <cdr:spPr>
        <a:xfrm xmlns:a="http://schemas.openxmlformats.org/drawingml/2006/main" flipH="1" flipV="1">
          <a:off x="2751904" y="333740"/>
          <a:ext cx="0" cy="3561840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0.17351</cdr:x>
      <cdr:y>0.07837</cdr:y>
    </cdr:from>
    <cdr:to>
      <cdr:x>0.17351</cdr:x>
      <cdr:y>0.90288</cdr:y>
    </cdr:to>
    <cdr:cxnSp macro="">
      <cdr:nvCxnSpPr>
        <cdr:cNvPr id="7" name="Straight Connector 6"/>
        <cdr:cNvCxnSpPr/>
      </cdr:nvCxnSpPr>
      <cdr:spPr>
        <a:xfrm xmlns:a="http://schemas.openxmlformats.org/drawingml/2006/main" flipH="1" flipV="1">
          <a:off x="1374183" y="338537"/>
          <a:ext cx="0" cy="3561884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0.17198</cdr:x>
      <cdr:y>0.77391</cdr:y>
    </cdr:from>
    <cdr:to>
      <cdr:x>0.34636</cdr:x>
      <cdr:y>0.90728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1362076" y="3343274"/>
          <a:ext cx="1381125" cy="5761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AU" sz="1400" dirty="0"/>
            <a:t>Mfg  0.0</a:t>
          </a:r>
        </a:p>
        <a:p xmlns:a="http://schemas.openxmlformats.org/drawingml/2006/main">
          <a:pPr algn="ctr"/>
          <a:r>
            <a:rPr lang="en-AU" sz="1400" dirty="0"/>
            <a:t>Mkt  0.9</a:t>
          </a:r>
        </a:p>
      </cdr:txBody>
    </cdr:sp>
  </cdr:relSizeAnchor>
  <cdr:relSizeAnchor xmlns:cdr="http://schemas.openxmlformats.org/drawingml/2006/chartDrawing">
    <cdr:from>
      <cdr:x>0.34757</cdr:x>
      <cdr:y>0.77391</cdr:y>
    </cdr:from>
    <cdr:to>
      <cdr:x>0.52263</cdr:x>
      <cdr:y>0.90839</cdr:y>
    </cdr:to>
    <cdr:sp macro="" textlink="">
      <cdr:nvSpPr>
        <cdr:cNvPr id="10" name="TextBox 1"/>
        <cdr:cNvSpPr txBox="1"/>
      </cdr:nvSpPr>
      <cdr:spPr>
        <a:xfrm xmlns:a="http://schemas.openxmlformats.org/drawingml/2006/main">
          <a:off x="2752727" y="3343275"/>
          <a:ext cx="1386504" cy="58097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AU" sz="1400" dirty="0"/>
            <a:t>Mfg  0.6</a:t>
          </a:r>
        </a:p>
        <a:p xmlns:a="http://schemas.openxmlformats.org/drawingml/2006/main">
          <a:pPr algn="ctr"/>
          <a:r>
            <a:rPr lang="en-AU" sz="1400" dirty="0"/>
            <a:t>Mkt  2.5 </a:t>
          </a:r>
        </a:p>
      </cdr:txBody>
    </cdr:sp>
  </cdr:relSizeAnchor>
  <cdr:relSizeAnchor xmlns:cdr="http://schemas.openxmlformats.org/drawingml/2006/chartDrawing">
    <cdr:from>
      <cdr:x>0.52315</cdr:x>
      <cdr:y>0.7717</cdr:y>
    </cdr:from>
    <cdr:to>
      <cdr:x>0.69032</cdr:x>
      <cdr:y>0.90508</cdr:y>
    </cdr:to>
    <cdr:sp macro="" textlink="">
      <cdr:nvSpPr>
        <cdr:cNvPr id="11" name="TextBox 1"/>
        <cdr:cNvSpPr txBox="1"/>
      </cdr:nvSpPr>
      <cdr:spPr>
        <a:xfrm xmlns:a="http://schemas.openxmlformats.org/drawingml/2006/main">
          <a:off x="4143376" y="3333750"/>
          <a:ext cx="1323975" cy="57619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AU" sz="1400" dirty="0"/>
            <a:t>Mfg  1.3</a:t>
          </a:r>
        </a:p>
        <a:p xmlns:a="http://schemas.openxmlformats.org/drawingml/2006/main">
          <a:pPr algn="ctr"/>
          <a:r>
            <a:rPr lang="en-AU" sz="1400" dirty="0"/>
            <a:t>Mkt  1.2</a:t>
          </a:r>
        </a:p>
      </cdr:txBody>
    </cdr:sp>
  </cdr:relSizeAnchor>
  <cdr:relSizeAnchor xmlns:cdr="http://schemas.openxmlformats.org/drawingml/2006/chartDrawing">
    <cdr:from>
      <cdr:x>0.68912</cdr:x>
      <cdr:y>0.77391</cdr:y>
    </cdr:from>
    <cdr:to>
      <cdr:x>0.83223</cdr:x>
      <cdr:y>0.90177</cdr:y>
    </cdr:to>
    <cdr:sp macro="" textlink="">
      <cdr:nvSpPr>
        <cdr:cNvPr id="12" name="TextBox 1"/>
        <cdr:cNvSpPr txBox="1"/>
      </cdr:nvSpPr>
      <cdr:spPr>
        <a:xfrm xmlns:a="http://schemas.openxmlformats.org/drawingml/2006/main">
          <a:off x="5457826" y="3343274"/>
          <a:ext cx="1133475" cy="55237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AU" sz="1400" dirty="0"/>
            <a:t>Mfg -1.4 </a:t>
          </a:r>
        </a:p>
        <a:p xmlns:a="http://schemas.openxmlformats.org/drawingml/2006/main">
          <a:pPr algn="ctr"/>
          <a:r>
            <a:rPr lang="en-AU" sz="1400" dirty="0"/>
            <a:t>Mkt  0.0</a:t>
          </a:r>
        </a:p>
      </cdr:txBody>
    </cdr:sp>
  </cdr:relSizeAnchor>
  <cdr:relSizeAnchor xmlns:cdr="http://schemas.openxmlformats.org/drawingml/2006/chartDrawing">
    <cdr:from>
      <cdr:x>0.17237</cdr:x>
      <cdr:y>0.27372</cdr:y>
    </cdr:from>
    <cdr:to>
      <cdr:x>0.47043</cdr:x>
      <cdr:y>0.34988</cdr:y>
    </cdr:to>
    <cdr:sp macro="" textlink="">
      <cdr:nvSpPr>
        <cdr:cNvPr id="13" name="TextBox 12"/>
        <cdr:cNvSpPr txBox="1"/>
      </cdr:nvSpPr>
      <cdr:spPr>
        <a:xfrm xmlns:a="http://schemas.openxmlformats.org/drawingml/2006/main">
          <a:off x="1365136" y="1182491"/>
          <a:ext cx="2360635" cy="32901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AU" sz="1400" b="1" dirty="0"/>
            <a:t>MFP Manufacturing</a:t>
          </a:r>
        </a:p>
      </cdr:txBody>
    </cdr:sp>
  </cdr:relSizeAnchor>
  <cdr:relSizeAnchor xmlns:cdr="http://schemas.openxmlformats.org/drawingml/2006/chartDrawing">
    <cdr:from>
      <cdr:x>0.35977</cdr:x>
      <cdr:y>0.54865</cdr:y>
    </cdr:from>
    <cdr:to>
      <cdr:x>0.72602</cdr:x>
      <cdr:y>0.62701</cdr:y>
    </cdr:to>
    <cdr:sp macro="" textlink="">
      <cdr:nvSpPr>
        <cdr:cNvPr id="15" name="TextBox 1"/>
        <cdr:cNvSpPr txBox="1"/>
      </cdr:nvSpPr>
      <cdr:spPr>
        <a:xfrm xmlns:a="http://schemas.openxmlformats.org/drawingml/2006/main">
          <a:off x="2849363" y="2370165"/>
          <a:ext cx="2900700" cy="33851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AU" sz="1400" b="1" dirty="0"/>
            <a:t>MFP Market sector (12 industries)</a:t>
          </a:r>
        </a:p>
      </cdr:txBody>
    </cdr:sp>
  </cdr:relSizeAnchor>
  <cdr:relSizeAnchor xmlns:cdr="http://schemas.openxmlformats.org/drawingml/2006/chartDrawing">
    <cdr:from>
      <cdr:x>0.06526</cdr:x>
      <cdr:y>0.7695</cdr:y>
    </cdr:from>
    <cdr:to>
      <cdr:x>0.22222</cdr:x>
      <cdr:y>0.92053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16859" y="3324224"/>
          <a:ext cx="1243123" cy="65246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l"/>
          <a:r>
            <a:rPr lang="en-AU" sz="1400" dirty="0"/>
            <a:t>Av. annual </a:t>
          </a:r>
        </a:p>
        <a:p xmlns:a="http://schemas.openxmlformats.org/drawingml/2006/main">
          <a:pPr algn="l"/>
          <a:r>
            <a:rPr lang="en-AU" sz="1400" dirty="0"/>
            <a:t>growth</a:t>
          </a:r>
        </a:p>
      </cdr:txBody>
    </cdr:sp>
  </cdr:relSizeAnchor>
  <cdr:relSizeAnchor xmlns:cdr="http://schemas.openxmlformats.org/drawingml/2006/chartDrawing">
    <cdr:from>
      <cdr:x>0.83301</cdr:x>
      <cdr:y>0.07507</cdr:y>
    </cdr:from>
    <cdr:to>
      <cdr:x>0.96693</cdr:x>
      <cdr:y>0.20946</cdr:y>
    </cdr:to>
    <cdr:sp macro="" textlink="">
      <cdr:nvSpPr>
        <cdr:cNvPr id="9" name="TextBox 8"/>
        <cdr:cNvSpPr txBox="1"/>
      </cdr:nvSpPr>
      <cdr:spPr>
        <a:xfrm xmlns:a="http://schemas.openxmlformats.org/drawingml/2006/main">
          <a:off x="6597418" y="324307"/>
          <a:ext cx="1060683" cy="58056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AU" sz="1400" i="1" dirty="0"/>
            <a:t>Incomplete cycle</a:t>
          </a:r>
        </a:p>
      </cdr:txBody>
    </cdr:sp>
  </cdr:relSizeAnchor>
  <cdr:relSizeAnchor xmlns:cdr="http://schemas.openxmlformats.org/drawingml/2006/chartDrawing">
    <cdr:from>
      <cdr:x>0.83584</cdr:x>
      <cdr:y>0.7717</cdr:y>
    </cdr:from>
    <cdr:to>
      <cdr:x>0.93687</cdr:x>
      <cdr:y>0.90508</cdr:y>
    </cdr:to>
    <cdr:sp macro="" textlink="">
      <cdr:nvSpPr>
        <cdr:cNvPr id="16" name="TextBox 1"/>
        <cdr:cNvSpPr txBox="1"/>
      </cdr:nvSpPr>
      <cdr:spPr>
        <a:xfrm xmlns:a="http://schemas.openxmlformats.org/drawingml/2006/main">
          <a:off x="6619877" y="3333750"/>
          <a:ext cx="800100" cy="57619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AU" sz="1400" dirty="0"/>
            <a:t>Mfg -0.8 </a:t>
          </a:r>
        </a:p>
        <a:p xmlns:a="http://schemas.openxmlformats.org/drawingml/2006/main">
          <a:pPr algn="ctr"/>
          <a:r>
            <a:rPr lang="en-AU" sz="1400" dirty="0"/>
            <a:t>Mkt -1.0</a:t>
          </a:r>
        </a:p>
      </cdr:txBody>
    </cdr:sp>
  </cdr:relSizeAnchor>
  <cdr:relSizeAnchor xmlns:cdr="http://schemas.openxmlformats.org/drawingml/2006/chartDrawing">
    <cdr:from>
      <cdr:x>0.17238</cdr:x>
      <cdr:y>0.07791</cdr:y>
    </cdr:from>
    <cdr:to>
      <cdr:x>0.34396</cdr:x>
      <cdr:y>0.2123</cdr:y>
    </cdr:to>
    <cdr:sp macro="" textlink="">
      <cdr:nvSpPr>
        <cdr:cNvPr id="17" name="TextBox 1"/>
        <cdr:cNvSpPr txBox="1"/>
      </cdr:nvSpPr>
      <cdr:spPr>
        <a:xfrm xmlns:a="http://schemas.openxmlformats.org/drawingml/2006/main">
          <a:off x="1365250" y="336550"/>
          <a:ext cx="1358901" cy="58056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AU" sz="1400" i="1" dirty="0"/>
            <a:t>Cycle 1</a:t>
          </a:r>
        </a:p>
      </cdr:txBody>
    </cdr:sp>
  </cdr:relSizeAnchor>
  <cdr:relSizeAnchor xmlns:cdr="http://schemas.openxmlformats.org/drawingml/2006/chartDrawing">
    <cdr:from>
      <cdr:x>0.35037</cdr:x>
      <cdr:y>0.0757</cdr:y>
    </cdr:from>
    <cdr:to>
      <cdr:x>0.52195</cdr:x>
      <cdr:y>0.21009</cdr:y>
    </cdr:to>
    <cdr:sp macro="" textlink="">
      <cdr:nvSpPr>
        <cdr:cNvPr id="18" name="TextBox 1"/>
        <cdr:cNvSpPr txBox="1"/>
      </cdr:nvSpPr>
      <cdr:spPr>
        <a:xfrm xmlns:a="http://schemas.openxmlformats.org/drawingml/2006/main">
          <a:off x="2774950" y="327025"/>
          <a:ext cx="1358901" cy="58056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AU" sz="1400" i="1" dirty="0"/>
            <a:t>Cycle 2</a:t>
          </a:r>
        </a:p>
      </cdr:txBody>
    </cdr:sp>
  </cdr:relSizeAnchor>
  <cdr:relSizeAnchor xmlns:cdr="http://schemas.openxmlformats.org/drawingml/2006/chartDrawing">
    <cdr:from>
      <cdr:x>0.51995</cdr:x>
      <cdr:y>0.0757</cdr:y>
    </cdr:from>
    <cdr:to>
      <cdr:x>0.69152</cdr:x>
      <cdr:y>0.21009</cdr:y>
    </cdr:to>
    <cdr:sp macro="" textlink="">
      <cdr:nvSpPr>
        <cdr:cNvPr id="19" name="TextBox 1"/>
        <cdr:cNvSpPr txBox="1"/>
      </cdr:nvSpPr>
      <cdr:spPr>
        <a:xfrm xmlns:a="http://schemas.openxmlformats.org/drawingml/2006/main">
          <a:off x="4117975" y="327025"/>
          <a:ext cx="1358901" cy="58056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AU" sz="1400" i="1" dirty="0"/>
            <a:t>Cycle 3</a:t>
          </a:r>
        </a:p>
      </cdr:txBody>
    </cdr:sp>
  </cdr:relSizeAnchor>
  <cdr:relSizeAnchor xmlns:cdr="http://schemas.openxmlformats.org/drawingml/2006/chartDrawing">
    <cdr:from>
      <cdr:x>0.69073</cdr:x>
      <cdr:y>0.0779</cdr:y>
    </cdr:from>
    <cdr:to>
      <cdr:x>0.83223</cdr:x>
      <cdr:y>0.21229</cdr:y>
    </cdr:to>
    <cdr:sp macro="" textlink="">
      <cdr:nvSpPr>
        <cdr:cNvPr id="35" name="TextBox 1"/>
        <cdr:cNvSpPr txBox="1"/>
      </cdr:nvSpPr>
      <cdr:spPr>
        <a:xfrm xmlns:a="http://schemas.openxmlformats.org/drawingml/2006/main">
          <a:off x="5470554" y="336549"/>
          <a:ext cx="1120747" cy="58056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AU" sz="1400" i="1" dirty="0"/>
            <a:t>Cycle 4</a:t>
          </a:r>
        </a:p>
      </cdr:txBody>
    </cdr:sp>
  </cdr:relSizeAnchor>
  <cdr:relSizeAnchor xmlns:cdr="http://schemas.openxmlformats.org/drawingml/2006/chartDrawing">
    <cdr:from>
      <cdr:x>0.00361</cdr:x>
      <cdr:y>0.00441</cdr:y>
    </cdr:from>
    <cdr:to>
      <cdr:x>0.20565</cdr:x>
      <cdr:y>0.06394</cdr:y>
    </cdr:to>
    <cdr:sp macro="" textlink="">
      <cdr:nvSpPr>
        <cdr:cNvPr id="36" name="TextBox 35"/>
        <cdr:cNvSpPr txBox="1"/>
      </cdr:nvSpPr>
      <cdr:spPr>
        <a:xfrm xmlns:a="http://schemas.openxmlformats.org/drawingml/2006/main">
          <a:off x="28576" y="19050"/>
          <a:ext cx="1600200" cy="2571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AU" sz="1200" i="1" dirty="0">
              <a:latin typeface="Arial" pitchFamily="34" charset="0"/>
              <a:cs typeface="Arial" pitchFamily="34" charset="0"/>
            </a:rPr>
            <a:t>Index 2009-10 = 100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0.15313</cdr:x>
      <cdr:y>0.13082</cdr:y>
    </cdr:from>
    <cdr:to>
      <cdr:x>0.32471</cdr:x>
      <cdr:y>0.19182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212811" y="565159"/>
          <a:ext cx="1358913" cy="2635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AU" sz="1400" i="1" dirty="0"/>
            <a:t>Cycle 3</a:t>
          </a:r>
        </a:p>
      </cdr:txBody>
    </cdr:sp>
  </cdr:relSizeAnchor>
  <cdr:relSizeAnchor xmlns:cdr="http://schemas.openxmlformats.org/drawingml/2006/chartDrawing">
    <cdr:from>
      <cdr:x>0.44057</cdr:x>
      <cdr:y>0.12861</cdr:y>
    </cdr:from>
    <cdr:to>
      <cdr:x>0.61215</cdr:x>
      <cdr:y>0.18961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3489314" y="555612"/>
          <a:ext cx="1358914" cy="2635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AU" sz="1400" i="1" dirty="0"/>
            <a:t>Cycle 4</a:t>
          </a:r>
        </a:p>
      </cdr:txBody>
    </cdr:sp>
  </cdr:relSizeAnchor>
  <cdr:relSizeAnchor xmlns:cdr="http://schemas.openxmlformats.org/drawingml/2006/chartDrawing">
    <cdr:from>
      <cdr:x>0.19844</cdr:x>
      <cdr:y>0.20138</cdr:y>
    </cdr:from>
    <cdr:to>
      <cdr:x>0.26819</cdr:x>
      <cdr:y>0.26899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1571626" y="869950"/>
          <a:ext cx="552450" cy="2921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AU" sz="1400" i="0" dirty="0">
              <a:latin typeface="Arial" pitchFamily="34" charset="0"/>
              <a:cs typeface="Arial" pitchFamily="34" charset="0"/>
            </a:rPr>
            <a:t>1.3</a:t>
          </a:r>
        </a:p>
      </cdr:txBody>
    </cdr:sp>
  </cdr:relSizeAnchor>
  <cdr:relSizeAnchor xmlns:cdr="http://schemas.openxmlformats.org/drawingml/2006/chartDrawing">
    <cdr:from>
      <cdr:x>0.49229</cdr:x>
      <cdr:y>0.64676</cdr:y>
    </cdr:from>
    <cdr:to>
      <cdr:x>0.56204</cdr:x>
      <cdr:y>0.71438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3898900" y="2794000"/>
          <a:ext cx="552450" cy="2921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AU" sz="1400" i="0" dirty="0">
              <a:latin typeface="Arial" pitchFamily="34" charset="0"/>
              <a:cs typeface="Arial" pitchFamily="34" charset="0"/>
            </a:rPr>
            <a:t>-1.4</a:t>
          </a:r>
        </a:p>
      </cdr:txBody>
    </cdr:sp>
  </cdr:relSizeAnchor>
  <cdr:relSizeAnchor xmlns:cdr="http://schemas.openxmlformats.org/drawingml/2006/chartDrawing">
    <cdr:from>
      <cdr:x>0.78185</cdr:x>
      <cdr:y>0.76664</cdr:y>
    </cdr:from>
    <cdr:to>
      <cdr:x>0.8516</cdr:x>
      <cdr:y>0.88332</cdr:y>
    </cdr:to>
    <cdr:sp macro="" textlink="">
      <cdr:nvSpPr>
        <cdr:cNvPr id="7" name="TextBox 1"/>
        <cdr:cNvSpPr txBox="1"/>
      </cdr:nvSpPr>
      <cdr:spPr>
        <a:xfrm xmlns:a="http://schemas.openxmlformats.org/drawingml/2006/main">
          <a:off x="6192248" y="3311888"/>
          <a:ext cx="552420" cy="50405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AU" sz="1400" i="0" dirty="0">
              <a:latin typeface="Arial" pitchFamily="34" charset="0"/>
              <a:cs typeface="Arial" pitchFamily="34" charset="0"/>
            </a:rPr>
            <a:t>-2.7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0.15314</cdr:x>
      <cdr:y>0.19476</cdr:y>
    </cdr:from>
    <cdr:to>
      <cdr:x>0.32472</cdr:x>
      <cdr:y>0.25576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212850" y="841375"/>
          <a:ext cx="1358901" cy="2635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AU" sz="1400" i="1" dirty="0"/>
            <a:t>Cycle 4</a:t>
          </a:r>
        </a:p>
      </cdr:txBody>
    </cdr:sp>
  </cdr:relSizeAnchor>
  <cdr:relSizeAnchor xmlns:cdr="http://schemas.openxmlformats.org/drawingml/2006/chartDrawing">
    <cdr:from>
      <cdr:x>0.43817</cdr:x>
      <cdr:y>0.19035</cdr:y>
    </cdr:from>
    <cdr:to>
      <cdr:x>0.61215</cdr:x>
      <cdr:y>0.30427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3470275" y="822325"/>
          <a:ext cx="1377951" cy="4921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AU" sz="1400" i="1" dirty="0"/>
            <a:t>Incomplete</a:t>
          </a:r>
          <a:r>
            <a:rPr lang="en-AU" sz="1400" i="1" baseline="0" dirty="0"/>
            <a:t> c</a:t>
          </a:r>
          <a:r>
            <a:rPr lang="en-AU" sz="1400" i="1" dirty="0"/>
            <a:t>ycle</a:t>
          </a:r>
        </a:p>
      </cdr:txBody>
    </cdr:sp>
  </cdr:relSizeAnchor>
  <cdr:relSizeAnchor xmlns:cdr="http://schemas.openxmlformats.org/drawingml/2006/chartDrawing">
    <cdr:from>
      <cdr:x>0.19483</cdr:x>
      <cdr:y>0.63794</cdr:y>
    </cdr:from>
    <cdr:to>
      <cdr:x>0.2718</cdr:x>
      <cdr:y>0.69453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1543052" y="2755900"/>
          <a:ext cx="609600" cy="2444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AU" sz="1400" i="0" dirty="0">
              <a:latin typeface="Arial" pitchFamily="34" charset="0"/>
              <a:cs typeface="Arial" pitchFamily="34" charset="0"/>
            </a:rPr>
            <a:t>-1.4</a:t>
          </a:r>
        </a:p>
      </cdr:txBody>
    </cdr:sp>
  </cdr:relSizeAnchor>
  <cdr:relSizeAnchor xmlns:cdr="http://schemas.openxmlformats.org/drawingml/2006/chartDrawing">
    <cdr:from>
      <cdr:x>0.48747</cdr:x>
      <cdr:y>0.57179</cdr:y>
    </cdr:from>
    <cdr:to>
      <cdr:x>0.56444</cdr:x>
      <cdr:y>0.62839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3860800" y="2470150"/>
          <a:ext cx="609600" cy="2444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AU" sz="1400" i="0" dirty="0">
              <a:latin typeface="Arial" pitchFamily="34" charset="0"/>
              <a:cs typeface="Arial" pitchFamily="34" charset="0"/>
            </a:rPr>
            <a:t>-0.8</a:t>
          </a:r>
        </a:p>
      </cdr:txBody>
    </cdr:sp>
  </cdr:relSizeAnchor>
  <cdr:relSizeAnchor xmlns:cdr="http://schemas.openxmlformats.org/drawingml/2006/chartDrawing">
    <cdr:from>
      <cdr:x>0.78092</cdr:x>
      <cdr:y>0.30501</cdr:y>
    </cdr:from>
    <cdr:to>
      <cdr:x>0.85789</cdr:x>
      <cdr:y>0.3616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6184900" y="1317625"/>
          <a:ext cx="609600" cy="2444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AU" sz="1400" i="0" dirty="0">
              <a:latin typeface="Arial" pitchFamily="34" charset="0"/>
              <a:cs typeface="Arial" pitchFamily="34" charset="0"/>
            </a:rPr>
            <a:t>0.6</a:t>
          </a: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0.15434</cdr:x>
      <cdr:y>0.15948</cdr:y>
    </cdr:from>
    <cdr:to>
      <cdr:x>0.32592</cdr:x>
      <cdr:y>0.22048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222394" y="688963"/>
          <a:ext cx="1358913" cy="2635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AU" sz="1400" i="1" dirty="0"/>
            <a:t>Cycle 3</a:t>
          </a:r>
        </a:p>
      </cdr:txBody>
    </cdr:sp>
  </cdr:relSizeAnchor>
  <cdr:relSizeAnchor xmlns:cdr="http://schemas.openxmlformats.org/drawingml/2006/chartDrawing">
    <cdr:from>
      <cdr:x>0.44178</cdr:x>
      <cdr:y>0.15948</cdr:y>
    </cdr:from>
    <cdr:to>
      <cdr:x>0.61576</cdr:x>
      <cdr:y>0.22269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3498881" y="688962"/>
          <a:ext cx="1377922" cy="27306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AU" sz="1400" i="1" dirty="0"/>
            <a:t>Cycle 4</a:t>
          </a:r>
        </a:p>
      </cdr:txBody>
    </cdr:sp>
  </cdr:relSizeAnchor>
  <cdr:relSizeAnchor xmlns:cdr="http://schemas.openxmlformats.org/drawingml/2006/chartDrawing">
    <cdr:from>
      <cdr:x>0.20686</cdr:x>
      <cdr:y>0.00882</cdr:y>
    </cdr:from>
    <cdr:to>
      <cdr:x>0.8635</cdr:x>
      <cdr:y>0.15214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1638301" y="38099"/>
          <a:ext cx="5200650" cy="6191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AU" sz="1680" dirty="0">
              <a:latin typeface="Arial" pitchFamily="34" charset="0"/>
              <a:cs typeface="Arial" pitchFamily="34" charset="0"/>
            </a:rPr>
            <a:t>Growth in VA, inputs and MFP</a:t>
          </a:r>
        </a:p>
        <a:p xmlns:a="http://schemas.openxmlformats.org/drawingml/2006/main">
          <a:pPr algn="ctr"/>
          <a:r>
            <a:rPr lang="en-AU" sz="1680" dirty="0">
              <a:latin typeface="Arial" pitchFamily="34" charset="0"/>
              <a:cs typeface="Arial" pitchFamily="34" charset="0"/>
            </a:rPr>
            <a:t>(average annual % growth by productivity cycle)</a:t>
          </a: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0.57407</cdr:x>
      <cdr:y>0.00955</cdr:y>
    </cdr:from>
    <cdr:to>
      <cdr:x>0.69994</cdr:x>
      <cdr:y>0.06394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546634" y="41255"/>
          <a:ext cx="996916" cy="23496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AU" sz="1200" i="1">
              <a:latin typeface="Arial" pitchFamily="34" charset="0"/>
              <a:cs typeface="Arial" pitchFamily="34" charset="0"/>
            </a:rPr>
            <a:t>% per year</a:t>
          </a: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0.78675</cdr:x>
      <cdr:y>0.00074</cdr:y>
    </cdr:from>
    <cdr:to>
      <cdr:x>0.98677</cdr:x>
      <cdr:y>0.10407</cdr:y>
    </cdr:to>
    <cdr:sp macro="" textlink="">
      <cdr:nvSpPr>
        <cdr:cNvPr id="2" name="TextBox 4"/>
        <cdr:cNvSpPr txBox="1"/>
      </cdr:nvSpPr>
      <cdr:spPr>
        <a:xfrm xmlns:a="http://schemas.openxmlformats.org/drawingml/2006/main">
          <a:off x="6231060" y="3197"/>
          <a:ext cx="1584158" cy="446404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A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sz="2400" kern="1200">
              <a:solidFill>
                <a:schemeClr val="tx1"/>
              </a:solidFill>
              <a:latin typeface="Arial" charset="0"/>
              <a:ea typeface="ＭＳ Ｐゴシック" pitchFamily="1" charset="-128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sz="2400" kern="1200">
              <a:solidFill>
                <a:schemeClr val="tx1"/>
              </a:solidFill>
              <a:latin typeface="Arial" charset="0"/>
              <a:ea typeface="ＭＳ Ｐゴシック" pitchFamily="1" charset="-128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sz="2400" kern="1200">
              <a:solidFill>
                <a:schemeClr val="tx1"/>
              </a:solidFill>
              <a:latin typeface="Arial" charset="0"/>
              <a:ea typeface="ＭＳ Ｐゴシック" pitchFamily="1" charset="-128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sz="2400" kern="1200">
              <a:solidFill>
                <a:schemeClr val="tx1"/>
              </a:solidFill>
              <a:latin typeface="Arial" charset="0"/>
              <a:ea typeface="ＭＳ Ｐゴシック" pitchFamily="1" charset="-128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sz="2400" kern="1200">
              <a:solidFill>
                <a:schemeClr val="tx1"/>
              </a:solidFill>
              <a:latin typeface="Arial" charset="0"/>
              <a:ea typeface="ＭＳ Ｐゴシック" pitchFamily="1" charset="-128"/>
              <a:cs typeface="+mn-cs"/>
            </a:defRPr>
          </a:lvl5pPr>
          <a:lvl6pPr marL="2286000" algn="l" defTabSz="914400" rtl="0" eaLnBrk="1" latinLnBrk="0" hangingPunct="1">
            <a:defRPr sz="2400" kern="1200">
              <a:solidFill>
                <a:schemeClr val="tx1"/>
              </a:solidFill>
              <a:latin typeface="Arial" charset="0"/>
              <a:ea typeface="ＭＳ Ｐゴシック" pitchFamily="1" charset="-128"/>
              <a:cs typeface="+mn-cs"/>
            </a:defRPr>
          </a:lvl6pPr>
          <a:lvl7pPr marL="2743200" algn="l" defTabSz="914400" rtl="0" eaLnBrk="1" latinLnBrk="0" hangingPunct="1">
            <a:defRPr sz="2400" kern="1200">
              <a:solidFill>
                <a:schemeClr val="tx1"/>
              </a:solidFill>
              <a:latin typeface="Arial" charset="0"/>
              <a:ea typeface="ＭＳ Ｐゴシック" pitchFamily="1" charset="-128"/>
              <a:cs typeface="+mn-cs"/>
            </a:defRPr>
          </a:lvl7pPr>
          <a:lvl8pPr marL="3200400" algn="l" defTabSz="914400" rtl="0" eaLnBrk="1" latinLnBrk="0" hangingPunct="1">
            <a:defRPr sz="2400" kern="1200">
              <a:solidFill>
                <a:schemeClr val="tx1"/>
              </a:solidFill>
              <a:latin typeface="Arial" charset="0"/>
              <a:ea typeface="ＭＳ Ｐゴシック" pitchFamily="1" charset="-128"/>
              <a:cs typeface="+mn-cs"/>
            </a:defRPr>
          </a:lvl8pPr>
          <a:lvl9pPr marL="3657600" algn="l" defTabSz="914400" rtl="0" eaLnBrk="1" latinLnBrk="0" hangingPunct="1">
            <a:defRPr sz="2400" kern="1200">
              <a:solidFill>
                <a:schemeClr val="tx1"/>
              </a:solidFill>
              <a:latin typeface="Arial" charset="0"/>
              <a:ea typeface="ＭＳ Ｐゴシック" pitchFamily="1" charset="-128"/>
              <a:cs typeface="+mn-cs"/>
            </a:defRPr>
          </a:lvl9pPr>
        </a:lstStyle>
        <a:p xmlns:a="http://schemas.openxmlformats.org/drawingml/2006/main">
          <a:pPr algn="r"/>
          <a:r>
            <a:rPr lang="en-AU" sz="1200" i="1" dirty="0" smtClean="0"/>
            <a:t>Change in average annual % growth</a:t>
          </a:r>
          <a:endParaRPr lang="en-AU" sz="1200" i="1" dirty="0"/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0.70836</cdr:x>
      <cdr:y>0</cdr:y>
    </cdr:from>
    <cdr:to>
      <cdr:x>0.94365</cdr:x>
      <cdr:y>0.07056</cdr:y>
    </cdr:to>
    <cdr:sp macro="" textlink="">
      <cdr:nvSpPr>
        <cdr:cNvPr id="2" name="TextBox 4"/>
        <cdr:cNvSpPr txBox="1"/>
      </cdr:nvSpPr>
      <cdr:spPr>
        <a:xfrm xmlns:a="http://schemas.openxmlformats.org/drawingml/2006/main">
          <a:off x="5610226" y="0"/>
          <a:ext cx="1863519" cy="304801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r>
            <a:rPr lang="en-AU" sz="1200" i="1" dirty="0" smtClean="0">
              <a:latin typeface="Arial" pitchFamily="34" charset="0"/>
              <a:cs typeface="Arial" pitchFamily="34" charset="0"/>
            </a:rPr>
            <a:t>Percentage point</a:t>
          </a:r>
          <a:r>
            <a:rPr lang="en-AU" sz="1200" i="1" baseline="0" dirty="0" smtClean="0">
              <a:latin typeface="Arial" pitchFamily="34" charset="0"/>
              <a:cs typeface="Arial" pitchFamily="34" charset="0"/>
            </a:rPr>
            <a:t> change</a:t>
          </a:r>
          <a:r>
            <a:rPr lang="en-AU" sz="1200" i="1" dirty="0" smtClean="0">
              <a:latin typeface="Arial" pitchFamily="34" charset="0"/>
              <a:cs typeface="Arial" pitchFamily="34" charset="0"/>
            </a:rPr>
            <a:t> in contribution</a:t>
          </a:r>
          <a:endParaRPr lang="en-AU" sz="1200" i="1" dirty="0">
            <a:latin typeface="Arial" pitchFamily="34" charset="0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0.02165</cdr:x>
      <cdr:y>0.60871</cdr:y>
    </cdr:from>
    <cdr:to>
      <cdr:x>0.95851</cdr:x>
      <cdr:y>0.89858</cdr:y>
    </cdr:to>
    <cdr:sp macro="" textlink="">
      <cdr:nvSpPr>
        <cdr:cNvPr id="3" name="Rectangle 2"/>
        <cdr:cNvSpPr/>
      </cdr:nvSpPr>
      <cdr:spPr bwMode="auto">
        <a:xfrm xmlns:a="http://schemas.openxmlformats.org/drawingml/2006/main">
          <a:off x="171468" y="2629624"/>
          <a:ext cx="7419931" cy="125223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solidFill>
            <a:srgbClr val="FF0000"/>
          </a:solidFill>
          <a:headEnd type="none" w="med" len="med"/>
          <a:tailEnd type="none" w="med" len="med"/>
        </a:ln>
      </cdr:spPr>
      <cdr:style>
        <a:lnRef xmlns:a="http://schemas.openxmlformats.org/drawingml/2006/main" idx="2">
          <a:schemeClr val="accent2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="horz" wrap="square" lIns="91440" tIns="45720" rIns="91440" bIns="45720" numCol="1" rtlCol="0" anchor="t" anchorCtr="0" compatLnSpc="1">
          <a:prstTxWarp prst="textNoShape">
            <a:avLst/>
          </a:prstTxWarp>
        </a:bodyPr>
        <a:lstStyle xmlns:a="http://schemas.openxmlformats.org/drawingml/2006/main">
          <a:defPPr>
            <a:defRPr lang="en-A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sz="2400" kern="12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sz="2400" kern="12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sz="2400" kern="12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sz="2400" kern="12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sz="2400" kern="12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2400" kern="12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2400" kern="12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2400" kern="12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2400" kern="12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marR="0" indent="0" algn="l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AU" sz="240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endParaRPr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0.07938</cdr:x>
      <cdr:y>0</cdr:y>
    </cdr:from>
    <cdr:to>
      <cdr:x>0.93085</cdr:x>
      <cdr:y>0.14552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28651" y="0"/>
          <a:ext cx="6743700" cy="6286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AU" sz="1680" u="sng" dirty="0">
              <a:latin typeface="Arial" pitchFamily="34" charset="0"/>
              <a:cs typeface="Arial" pitchFamily="34" charset="0"/>
            </a:rPr>
            <a:t>Contributions</a:t>
          </a:r>
          <a:r>
            <a:rPr lang="en-AU" sz="1680" dirty="0">
              <a:latin typeface="Arial" pitchFamily="34" charset="0"/>
              <a:cs typeface="Arial" pitchFamily="34" charset="0"/>
            </a:rPr>
            <a:t> to change in growth in aggregate manufacturing output,</a:t>
          </a:r>
          <a:r>
            <a:rPr lang="en-AU" sz="1680" baseline="0" dirty="0">
              <a:latin typeface="Arial" pitchFamily="34" charset="0"/>
              <a:cs typeface="Arial" pitchFamily="34" charset="0"/>
            </a:rPr>
            <a:t> inputs and MFP between cycle 3 and cycle 4 (percentage points)</a:t>
          </a:r>
          <a:endParaRPr lang="en-AU" sz="1680" dirty="0">
            <a:latin typeface="Arial" pitchFamily="34" charset="0"/>
            <a:cs typeface="Arial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2"/>
            <a:ext cx="2890665" cy="4892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866" tIns="44933" rIns="89866" bIns="44933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AU" dirty="0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6868" y="2"/>
            <a:ext cx="2890665" cy="4892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866" tIns="44933" rIns="89866" bIns="44933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AU" dirty="0"/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" y="9285004"/>
            <a:ext cx="2890665" cy="4892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866" tIns="44933" rIns="89866" bIns="44933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AU" dirty="0"/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6868" y="9285004"/>
            <a:ext cx="2890665" cy="4892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866" tIns="44933" rIns="89866" bIns="44933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234C886-6D37-427D-80DF-FCF12899AA53}" type="slidenum">
              <a:rPr lang="en-AU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4181411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2"/>
            <a:ext cx="2890665" cy="489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9866" tIns="44933" rIns="89866" bIns="44933" numCol="1" anchor="t" anchorCtr="0" compatLnSpc="1">
            <a:prstTxWarp prst="textNoShape">
              <a:avLst/>
            </a:prstTxWarp>
          </a:bodyPr>
          <a:lstStyle>
            <a:lvl1pPr>
              <a:defRPr sz="1200" baseline="-25000"/>
            </a:lvl1pPr>
          </a:lstStyle>
          <a:p>
            <a:endParaRPr lang="en-AU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8425" y="2"/>
            <a:ext cx="2890665" cy="489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9866" tIns="44933" rIns="89866" bIns="44933" numCol="1" anchor="t" anchorCtr="0" compatLnSpc="1">
            <a:prstTxWarp prst="textNoShape">
              <a:avLst/>
            </a:prstTxWarp>
          </a:bodyPr>
          <a:lstStyle>
            <a:lvl1pPr algn="r">
              <a:defRPr sz="1200" baseline="-25000"/>
            </a:lvl1pPr>
          </a:lstStyle>
          <a:p>
            <a:endParaRPr lang="en-AU" dirty="0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92175" y="733425"/>
            <a:ext cx="4884738" cy="36655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9318" y="4644068"/>
            <a:ext cx="4890457" cy="4398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9866" tIns="44933" rIns="89866" bIns="4493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" y="9286567"/>
            <a:ext cx="2890665" cy="4892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9866" tIns="44933" rIns="89866" bIns="44933" numCol="1" anchor="b" anchorCtr="0" compatLnSpc="1">
            <a:prstTxWarp prst="textNoShape">
              <a:avLst/>
            </a:prstTxWarp>
          </a:bodyPr>
          <a:lstStyle>
            <a:lvl1pPr>
              <a:defRPr sz="1200" baseline="-25000"/>
            </a:lvl1pPr>
          </a:lstStyle>
          <a:p>
            <a:endParaRPr lang="en-AU" dirty="0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8425" y="9286567"/>
            <a:ext cx="2890665" cy="4892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9866" tIns="44933" rIns="89866" bIns="44933" numCol="1" anchor="b" anchorCtr="0" compatLnSpc="1">
            <a:prstTxWarp prst="textNoShape">
              <a:avLst/>
            </a:prstTxWarp>
          </a:bodyPr>
          <a:lstStyle>
            <a:lvl1pPr algn="r">
              <a:defRPr sz="1200" baseline="-25000"/>
            </a:lvl1pPr>
          </a:lstStyle>
          <a:p>
            <a:fld id="{9A8436A2-DABB-43DD-9346-63166930D52E}" type="slidenum">
              <a:rPr lang="en-AU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6748894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8898A35-897D-442B-869D-B017CCA7B8BC}" type="slidenum">
              <a:rPr lang="en-AU"/>
              <a:pPr/>
              <a:t>1</a:t>
            </a:fld>
            <a:endParaRPr lang="en-AU" dirty="0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2175" y="733425"/>
            <a:ext cx="4884738" cy="3665538"/>
          </a:xfrm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9318" y="4644067"/>
            <a:ext cx="4890457" cy="4780349"/>
          </a:xfrm>
        </p:spPr>
        <p:txBody>
          <a:bodyPr/>
          <a:lstStyle/>
          <a:p>
            <a:endParaRPr lang="en-US" b="0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92175" y="733425"/>
            <a:ext cx="4884738" cy="36655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889318" y="4644067"/>
            <a:ext cx="4890457" cy="4636333"/>
          </a:xfrm>
        </p:spPr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8436A2-DABB-43DD-9346-63166930D52E}" type="slidenum">
              <a:rPr lang="en-AU" smtClean="0"/>
              <a:pPr/>
              <a:t>10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752084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92175" y="733425"/>
            <a:ext cx="4884738" cy="36655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889318" y="4644066"/>
            <a:ext cx="4890457" cy="4636333"/>
          </a:xfrm>
        </p:spPr>
        <p:txBody>
          <a:bodyPr/>
          <a:lstStyle/>
          <a:p>
            <a:pPr marL="171428" indent="-171428">
              <a:buFont typeface="Arial" pitchFamily="34" charset="0"/>
              <a:buChar char="•"/>
            </a:pPr>
            <a:endParaRPr lang="en-AU" baseline="0" dirty="0" smtClean="0"/>
          </a:p>
          <a:p>
            <a:pPr marL="171428" indent="-171428">
              <a:buFont typeface="Arial" pitchFamily="34" charset="0"/>
              <a:buChar char="•"/>
            </a:pPr>
            <a:endParaRPr lang="en-AU" baseline="0" dirty="0" smtClean="0"/>
          </a:p>
          <a:p>
            <a:endParaRPr lang="en-AU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8436A2-DABB-43DD-9346-63166930D52E}" type="slidenum">
              <a:rPr lang="en-AU" smtClean="0"/>
              <a:pPr/>
              <a:t>11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7636487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889318" y="4644067"/>
            <a:ext cx="4890457" cy="4996374"/>
          </a:xfrm>
        </p:spPr>
        <p:txBody>
          <a:bodyPr/>
          <a:lstStyle/>
          <a:p>
            <a:pPr marL="171428" indent="-171428">
              <a:buFont typeface="Arial" pitchFamily="34" charset="0"/>
              <a:buChar char="•"/>
            </a:pPr>
            <a:endParaRPr lang="en-AU" b="0" i="1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8436A2-DABB-43DD-9346-63166930D52E}" type="slidenum">
              <a:rPr lang="en-AU" smtClean="0"/>
              <a:pPr/>
              <a:t>12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91823484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92175" y="733425"/>
            <a:ext cx="4884738" cy="36655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598241" y="4644065"/>
            <a:ext cx="5616623" cy="5131759"/>
          </a:xfrm>
        </p:spPr>
        <p:txBody>
          <a:bodyPr/>
          <a:lstStyle/>
          <a:p>
            <a:pPr marL="171428" indent="-171428" defTabSz="914280">
              <a:buFont typeface="Arial" pitchFamily="34" charset="0"/>
              <a:buChar char="•"/>
              <a:defRPr/>
            </a:pPr>
            <a:endParaRPr lang="en-AU" i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8436A2-DABB-43DD-9346-63166930D52E}" type="slidenum">
              <a:rPr lang="en-AU" smtClean="0"/>
              <a:pPr/>
              <a:t>13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18504800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92175" y="733425"/>
            <a:ext cx="4884738" cy="36655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82217" y="4455864"/>
            <a:ext cx="5832647" cy="4608512"/>
          </a:xfrm>
        </p:spPr>
        <p:txBody>
          <a:bodyPr/>
          <a:lstStyle/>
          <a:p>
            <a:endParaRPr lang="en-AU" i="1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8436A2-DABB-43DD-9346-63166930D52E}" type="slidenum">
              <a:rPr lang="en-AU" smtClean="0"/>
              <a:pPr/>
              <a:t>14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4495534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92175" y="733425"/>
            <a:ext cx="4884738" cy="36655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889318" y="4644066"/>
            <a:ext cx="4890457" cy="4852358"/>
          </a:xfrm>
        </p:spPr>
        <p:txBody>
          <a:bodyPr/>
          <a:lstStyle/>
          <a:p>
            <a:pPr marL="457140" lvl="1"/>
            <a:endParaRPr lang="en-AU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8436A2-DABB-43DD-9346-63166930D52E}" type="slidenum">
              <a:rPr lang="en-AU" smtClean="0"/>
              <a:pPr/>
              <a:t>15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25750964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92175" y="733425"/>
            <a:ext cx="4884738" cy="36655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889318" y="4644066"/>
            <a:ext cx="4890457" cy="4852358"/>
          </a:xfrm>
        </p:spPr>
        <p:txBody>
          <a:bodyPr/>
          <a:lstStyle/>
          <a:p>
            <a:endParaRPr lang="en-AU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8436A2-DABB-43DD-9346-63166930D52E}" type="slidenum">
              <a:rPr lang="en-AU" smtClean="0"/>
              <a:pPr/>
              <a:t>16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53236560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92175" y="733425"/>
            <a:ext cx="4884738" cy="36655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54225" y="4644067"/>
            <a:ext cx="5760639" cy="3484206"/>
          </a:xfrm>
        </p:spPr>
        <p:txBody>
          <a:bodyPr/>
          <a:lstStyle/>
          <a:p>
            <a:endParaRPr lang="en-AU" i="1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8436A2-DABB-43DD-9346-63166930D52E}" type="slidenum">
              <a:rPr lang="en-AU" smtClean="0"/>
              <a:pPr/>
              <a:t>17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94089170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526232" y="4527872"/>
            <a:ext cx="5760639" cy="5184576"/>
          </a:xfrm>
        </p:spPr>
        <p:txBody>
          <a:bodyPr/>
          <a:lstStyle/>
          <a:p>
            <a:pPr marL="171428" indent="-171428">
              <a:buFont typeface="Arial" pitchFamily="34" charset="0"/>
              <a:buChar char="•"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8436A2-DABB-43DD-9346-63166930D52E}" type="slidenum">
              <a:rPr lang="en-AU" smtClean="0"/>
              <a:pPr/>
              <a:t>18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59190053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10208" y="4644068"/>
            <a:ext cx="6120680" cy="5131758"/>
          </a:xfrm>
        </p:spPr>
        <p:txBody>
          <a:bodyPr/>
          <a:lstStyle/>
          <a:p>
            <a:pPr marL="171428" indent="-171428">
              <a:buFont typeface="Arial" pitchFamily="34" charset="0"/>
              <a:buChar char="•"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8436A2-DABB-43DD-9346-63166930D52E}" type="slidenum">
              <a:rPr lang="en-AU" smtClean="0"/>
              <a:pPr/>
              <a:t>19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7905638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92175" y="733425"/>
            <a:ext cx="4884738" cy="36655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01754">
              <a:defRPr/>
            </a:pPr>
            <a:endParaRPr lang="en-AU" i="1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8436A2-DABB-43DD-9346-63166930D52E}" type="slidenum">
              <a:rPr lang="en-AU" smtClean="0"/>
              <a:pPr/>
              <a:t>2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2252974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82217" y="4527872"/>
            <a:ext cx="5904656" cy="4896544"/>
          </a:xfrm>
        </p:spPr>
        <p:txBody>
          <a:bodyPr/>
          <a:lstStyle/>
          <a:p>
            <a:pPr marL="171428" indent="-171428">
              <a:buFont typeface="Arial" pitchFamily="34" charset="0"/>
              <a:buChar char="•"/>
            </a:pPr>
            <a:endParaRPr lang="en-AU" sz="11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8436A2-DABB-43DD-9346-63166930D52E}" type="slidenum">
              <a:rPr lang="en-AU" smtClean="0"/>
              <a:pPr/>
              <a:t>20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07512963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82216" y="4644065"/>
            <a:ext cx="5976664" cy="5131759"/>
          </a:xfrm>
        </p:spPr>
        <p:txBody>
          <a:bodyPr/>
          <a:lstStyle/>
          <a:p>
            <a:pPr marL="171428" indent="-171428">
              <a:buFont typeface="Arial" pitchFamily="34" charset="0"/>
              <a:buChar char="•"/>
            </a:pPr>
            <a:endParaRPr lang="en-AU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8436A2-DABB-43DD-9346-63166930D52E}" type="slidenum">
              <a:rPr lang="en-AU" smtClean="0"/>
              <a:pPr/>
              <a:t>21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86926160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92175" y="733425"/>
            <a:ext cx="4884738" cy="36655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82217" y="4455864"/>
            <a:ext cx="5832647" cy="4608512"/>
          </a:xfrm>
        </p:spPr>
        <p:txBody>
          <a:bodyPr/>
          <a:lstStyle/>
          <a:p>
            <a:endParaRPr lang="en-AU" i="1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8436A2-DABB-43DD-9346-63166930D52E}" type="slidenum">
              <a:rPr lang="en-AU" smtClean="0"/>
              <a:pPr/>
              <a:t>22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4495534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889318" y="4644066"/>
            <a:ext cx="4890457" cy="5131759"/>
          </a:xfrm>
        </p:spPr>
        <p:txBody>
          <a:bodyPr/>
          <a:lstStyle/>
          <a:p>
            <a:pPr marL="619956" lvl="1" indent="-169079">
              <a:buFont typeface="Arial" pitchFamily="34" charset="0"/>
              <a:buChar char="•"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8436A2-DABB-43DD-9346-63166930D52E}" type="slidenum">
              <a:rPr lang="en-AU" smtClean="0"/>
              <a:pPr/>
              <a:t>23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672743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92175" y="733425"/>
            <a:ext cx="4884738" cy="36655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526232" y="4644065"/>
            <a:ext cx="5760639" cy="5131759"/>
          </a:xfrm>
        </p:spPr>
        <p:txBody>
          <a:bodyPr/>
          <a:lstStyle/>
          <a:p>
            <a:endParaRPr lang="en-AU" b="1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8436A2-DABB-43DD-9346-63166930D52E}" type="slidenum">
              <a:rPr lang="en-AU" smtClean="0"/>
              <a:pPr/>
              <a:t>3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225297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92175" y="733425"/>
            <a:ext cx="4884738" cy="36655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889318" y="4644066"/>
            <a:ext cx="4890457" cy="5131759"/>
          </a:xfrm>
        </p:spPr>
        <p:txBody>
          <a:bodyPr/>
          <a:lstStyle/>
          <a:p>
            <a:pPr marL="171428" indent="-171428" defTabSz="914280">
              <a:buFont typeface="Arial" pitchFamily="34" charset="0"/>
              <a:buChar char="•"/>
              <a:defRPr/>
            </a:pPr>
            <a:endParaRPr lang="en-AU" i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8436A2-DABB-43DD-9346-63166930D52E}" type="slidenum">
              <a:rPr lang="en-AU" smtClean="0"/>
              <a:pPr/>
              <a:t>4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6373800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92175" y="733425"/>
            <a:ext cx="4884738" cy="36655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54225" y="4644066"/>
            <a:ext cx="5832647" cy="5131759"/>
          </a:xfrm>
        </p:spPr>
        <p:txBody>
          <a:bodyPr/>
          <a:lstStyle/>
          <a:p>
            <a:endParaRPr lang="en-AU" i="1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8436A2-DABB-43DD-9346-63166930D52E}" type="slidenum">
              <a:rPr lang="en-AU" smtClean="0"/>
              <a:pPr/>
              <a:t>5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6373800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82217" y="4527872"/>
            <a:ext cx="5832647" cy="4824536"/>
          </a:xfrm>
        </p:spPr>
        <p:txBody>
          <a:bodyPr/>
          <a:lstStyle/>
          <a:p>
            <a:endParaRPr lang="en-AU" i="1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8436A2-DABB-43DD-9346-63166930D52E}" type="slidenum">
              <a:rPr lang="en-AU" smtClean="0"/>
              <a:pPr/>
              <a:t>6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604054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598241" y="4644067"/>
            <a:ext cx="5472607" cy="4852357"/>
          </a:xfrm>
        </p:spPr>
        <p:txBody>
          <a:bodyPr/>
          <a:lstStyle/>
          <a:p>
            <a:pPr marL="169079" indent="-169079">
              <a:buFont typeface="Arial" pitchFamily="34" charset="0"/>
              <a:buChar char="•"/>
            </a:pPr>
            <a:endParaRPr lang="en-AU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8436A2-DABB-43DD-9346-63166930D52E}" type="slidenum">
              <a:rPr lang="en-AU" smtClean="0"/>
              <a:pPr/>
              <a:t>7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5508986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92175" y="733425"/>
            <a:ext cx="4884738" cy="36655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66193" y="4455866"/>
            <a:ext cx="6336704" cy="5319960"/>
          </a:xfrm>
        </p:spPr>
        <p:txBody>
          <a:bodyPr/>
          <a:lstStyle/>
          <a:p>
            <a:endParaRPr lang="en-AU" b="1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8436A2-DABB-43DD-9346-63166930D52E}" type="slidenum">
              <a:rPr lang="en-AU" smtClean="0"/>
              <a:pPr/>
              <a:t>8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328322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82217" y="4644067"/>
            <a:ext cx="5904655" cy="4564325"/>
          </a:xfrm>
        </p:spPr>
        <p:txBody>
          <a:bodyPr/>
          <a:lstStyle/>
          <a:p>
            <a:pPr indent="-12525"/>
            <a:endParaRPr lang="en-AU" i="1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8436A2-DABB-43DD-9346-63166930D52E}" type="slidenum">
              <a:rPr lang="en-AU" smtClean="0"/>
              <a:pPr/>
              <a:t>9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308423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1" name="Text Box 19"/>
          <p:cNvSpPr txBox="1">
            <a:spLocks noChangeArrowheads="1"/>
          </p:cNvSpPr>
          <p:nvPr/>
        </p:nvSpPr>
        <p:spPr bwMode="auto">
          <a:xfrm>
            <a:off x="381000" y="6400800"/>
            <a:ext cx="434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AU" sz="1800" dirty="0">
                <a:solidFill>
                  <a:schemeClr val="bg1"/>
                </a:solidFill>
                <a:latin typeface="Verdana" pitchFamily="34" charset="0"/>
              </a:rPr>
              <a:t>Productivity Commission</a:t>
            </a:r>
            <a:endParaRPr lang="en-AU" sz="1600" dirty="0">
              <a:solidFill>
                <a:schemeClr val="bg1"/>
              </a:solidFill>
              <a:latin typeface="Verdana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1814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38900" y="76200"/>
            <a:ext cx="2019300" cy="6019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76200"/>
            <a:ext cx="5905500" cy="6019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77565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8469773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390469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92909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58569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01600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73094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33881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03032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0" name="Rectangle 16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762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title style</a:t>
            </a:r>
          </a:p>
        </p:txBody>
      </p:sp>
      <p:sp>
        <p:nvSpPr>
          <p:cNvPr id="1041" name="Rectangle 1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</a:p>
        </p:txBody>
      </p:sp>
      <p:sp>
        <p:nvSpPr>
          <p:cNvPr id="1042" name="Text Box 18"/>
          <p:cNvSpPr txBox="1">
            <a:spLocks noChangeArrowheads="1"/>
          </p:cNvSpPr>
          <p:nvPr/>
        </p:nvSpPr>
        <p:spPr bwMode="auto">
          <a:xfrm>
            <a:off x="381000" y="6400800"/>
            <a:ext cx="663927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AU" sz="1800" dirty="0">
                <a:solidFill>
                  <a:schemeClr val="bg1"/>
                </a:solidFill>
                <a:latin typeface="Verdana" pitchFamily="34" charset="0"/>
              </a:rPr>
              <a:t>Productivity </a:t>
            </a:r>
            <a:r>
              <a:rPr lang="en-AU" sz="1800" dirty="0" smtClean="0">
                <a:solidFill>
                  <a:schemeClr val="bg1"/>
                </a:solidFill>
                <a:latin typeface="Verdana" pitchFamily="34" charset="0"/>
              </a:rPr>
              <a:t>Commission</a:t>
            </a:r>
            <a:endParaRPr lang="en-AU" sz="1600" dirty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1043" name="Text Box 19"/>
          <p:cNvSpPr txBox="1">
            <a:spLocks noChangeArrowheads="1"/>
          </p:cNvSpPr>
          <p:nvPr/>
        </p:nvSpPr>
        <p:spPr bwMode="auto">
          <a:xfrm>
            <a:off x="8459788" y="6400800"/>
            <a:ext cx="7207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fld id="{7AEC725A-D620-4F40-B6CB-683F0BD07AF1}" type="slidenum">
              <a:rPr lang="en-AU" sz="1800" b="1">
                <a:solidFill>
                  <a:schemeClr val="bg1"/>
                </a:solidFill>
                <a:latin typeface="Verdana" pitchFamily="34" charset="0"/>
              </a:rPr>
              <a:pPr>
                <a:spcBef>
                  <a:spcPct val="50000"/>
                </a:spcBef>
              </a:pPr>
              <a:t>‹#›</a:t>
            </a:fld>
            <a:endParaRPr lang="en-AU" sz="1800" b="1" dirty="0">
              <a:solidFill>
                <a:schemeClr val="bg1"/>
              </a:solidFill>
              <a:latin typeface="Verdan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rtl="0" fontAlgn="base">
        <a:lnSpc>
          <a:spcPts val="32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fontAlgn="base">
        <a:lnSpc>
          <a:spcPts val="32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Verdana" pitchFamily="34" charset="0"/>
          <a:ea typeface="ＭＳ Ｐゴシック" pitchFamily="1" charset="-128"/>
        </a:defRPr>
      </a:lvl2pPr>
      <a:lvl3pPr algn="l" rtl="0" fontAlgn="base">
        <a:lnSpc>
          <a:spcPts val="32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Verdana" pitchFamily="34" charset="0"/>
          <a:ea typeface="ＭＳ Ｐゴシック" pitchFamily="1" charset="-128"/>
        </a:defRPr>
      </a:lvl3pPr>
      <a:lvl4pPr algn="l" rtl="0" fontAlgn="base">
        <a:lnSpc>
          <a:spcPts val="32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Verdana" pitchFamily="34" charset="0"/>
          <a:ea typeface="ＭＳ Ｐゴシック" pitchFamily="1" charset="-128"/>
        </a:defRPr>
      </a:lvl4pPr>
      <a:lvl5pPr algn="l" rtl="0" fontAlgn="base">
        <a:lnSpc>
          <a:spcPts val="32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Verdana" pitchFamily="34" charset="0"/>
          <a:ea typeface="ＭＳ Ｐゴシック" pitchFamily="1" charset="-128"/>
        </a:defRPr>
      </a:lvl5pPr>
      <a:lvl6pPr marL="457200" algn="l" rtl="0" fontAlgn="base">
        <a:lnSpc>
          <a:spcPts val="32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Verdana" pitchFamily="34" charset="0"/>
          <a:ea typeface="ＭＳ Ｐゴシック" pitchFamily="1" charset="-128"/>
        </a:defRPr>
      </a:lvl6pPr>
      <a:lvl7pPr marL="914400" algn="l" rtl="0" fontAlgn="base">
        <a:lnSpc>
          <a:spcPts val="32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Verdana" pitchFamily="34" charset="0"/>
          <a:ea typeface="ＭＳ Ｐゴシック" pitchFamily="1" charset="-128"/>
        </a:defRPr>
      </a:lvl7pPr>
      <a:lvl8pPr marL="1371600" algn="l" rtl="0" fontAlgn="base">
        <a:lnSpc>
          <a:spcPts val="32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Verdana" pitchFamily="34" charset="0"/>
          <a:ea typeface="ＭＳ Ｐゴシック" pitchFamily="1" charset="-128"/>
        </a:defRPr>
      </a:lvl8pPr>
      <a:lvl9pPr marL="1828800" algn="l" rtl="0" fontAlgn="base">
        <a:lnSpc>
          <a:spcPts val="32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Verdana" pitchFamily="34" charset="0"/>
          <a:ea typeface="ＭＳ Ｐゴシック" pitchFamily="1" charset="-128"/>
        </a:defRPr>
      </a:lvl9pPr>
    </p:titleStyle>
    <p:bodyStyle>
      <a:lvl1pPr marL="363538" indent="-363538" algn="l" rtl="0" fontAlgn="base">
        <a:spcBef>
          <a:spcPct val="20000"/>
        </a:spcBef>
        <a:spcAft>
          <a:spcPct val="0"/>
        </a:spcAft>
        <a:buClr>
          <a:srgbClr val="3D7E27"/>
        </a:buClr>
        <a:buFont typeface="Times" pitchFamily="18" charset="0"/>
        <a:buChar char="•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0113" indent="-357188" algn="l" rtl="0" fontAlgn="base">
        <a:spcBef>
          <a:spcPct val="20000"/>
        </a:spcBef>
        <a:spcAft>
          <a:spcPct val="0"/>
        </a:spcAft>
        <a:buClr>
          <a:srgbClr val="3D7E27"/>
        </a:buClr>
        <a:buFont typeface="Verdana" pitchFamily="34" charset="0"/>
        <a:buChar char="−"/>
        <a:defRPr sz="2600" i="1">
          <a:solidFill>
            <a:schemeClr val="tx1"/>
          </a:solidFill>
          <a:latin typeface="+mn-lt"/>
          <a:ea typeface="+mn-ea"/>
        </a:defRPr>
      </a:lvl2pPr>
      <a:lvl3pPr marL="1436688" indent="-357188" algn="l" rtl="0" fontAlgn="base">
        <a:spcBef>
          <a:spcPct val="20000"/>
        </a:spcBef>
        <a:spcAft>
          <a:spcPct val="0"/>
        </a:spcAft>
        <a:buClr>
          <a:srgbClr val="3D7E27"/>
        </a:buClr>
        <a:buFont typeface="Symbol" pitchFamily="18" charset="2"/>
        <a:buChar char="¼"/>
        <a:defRPr sz="2200">
          <a:solidFill>
            <a:schemeClr val="tx1"/>
          </a:solidFill>
          <a:latin typeface="+mn-lt"/>
          <a:ea typeface="+mn-ea"/>
        </a:defRPr>
      </a:lvl3pPr>
      <a:lvl4pPr marL="1887538" indent="-271463" algn="l" rtl="0" fontAlgn="base">
        <a:spcBef>
          <a:spcPct val="20000"/>
        </a:spcBef>
        <a:spcAft>
          <a:spcPct val="0"/>
        </a:spcAft>
        <a:buClr>
          <a:srgbClr val="3D7E27"/>
        </a:buClr>
        <a:buFont typeface="Verdana" pitchFamily="34" charset="0"/>
        <a:buChar char="&gt;"/>
        <a:defRPr i="1">
          <a:solidFill>
            <a:schemeClr val="tx1"/>
          </a:solidFill>
          <a:latin typeface="+mn-lt"/>
          <a:ea typeface="+mn-ea"/>
        </a:defRPr>
      </a:lvl4pPr>
      <a:lvl5pPr marL="2336800" indent="-184150" algn="l" rtl="0" fontAlgn="base">
        <a:spcBef>
          <a:spcPct val="20000"/>
        </a:spcBef>
        <a:spcAft>
          <a:spcPct val="0"/>
        </a:spcAft>
        <a:buClr>
          <a:srgbClr val="3D7E27"/>
        </a:buClr>
        <a:buSzPct val="120000"/>
        <a:buFont typeface="Times" pitchFamily="18" charset="0"/>
        <a:buChar char="◦"/>
        <a:defRPr sz="1600">
          <a:solidFill>
            <a:schemeClr val="tx1"/>
          </a:solidFill>
          <a:latin typeface="+mn-lt"/>
          <a:ea typeface="+mn-ea"/>
        </a:defRPr>
      </a:lvl5pPr>
      <a:lvl6pPr marL="2794000" indent="-184150" algn="l" rtl="0" fontAlgn="base">
        <a:spcBef>
          <a:spcPct val="20000"/>
        </a:spcBef>
        <a:spcAft>
          <a:spcPct val="0"/>
        </a:spcAft>
        <a:buClr>
          <a:srgbClr val="3D7E27"/>
        </a:buClr>
        <a:buSzPct val="120000"/>
        <a:buFont typeface="Times" pitchFamily="18" charset="0"/>
        <a:buChar char="◦"/>
        <a:defRPr sz="1600">
          <a:solidFill>
            <a:schemeClr val="tx1"/>
          </a:solidFill>
          <a:latin typeface="+mn-lt"/>
          <a:ea typeface="+mn-ea"/>
        </a:defRPr>
      </a:lvl6pPr>
      <a:lvl7pPr marL="3251200" indent="-184150" algn="l" rtl="0" fontAlgn="base">
        <a:spcBef>
          <a:spcPct val="20000"/>
        </a:spcBef>
        <a:spcAft>
          <a:spcPct val="0"/>
        </a:spcAft>
        <a:buClr>
          <a:srgbClr val="3D7E27"/>
        </a:buClr>
        <a:buSzPct val="120000"/>
        <a:buFont typeface="Times" pitchFamily="18" charset="0"/>
        <a:buChar char="◦"/>
        <a:defRPr sz="1600">
          <a:solidFill>
            <a:schemeClr val="tx1"/>
          </a:solidFill>
          <a:latin typeface="+mn-lt"/>
          <a:ea typeface="+mn-ea"/>
        </a:defRPr>
      </a:lvl7pPr>
      <a:lvl8pPr marL="3708400" indent="-184150" algn="l" rtl="0" fontAlgn="base">
        <a:spcBef>
          <a:spcPct val="20000"/>
        </a:spcBef>
        <a:spcAft>
          <a:spcPct val="0"/>
        </a:spcAft>
        <a:buClr>
          <a:srgbClr val="3D7E27"/>
        </a:buClr>
        <a:buSzPct val="120000"/>
        <a:buFont typeface="Times" pitchFamily="18" charset="0"/>
        <a:buChar char="◦"/>
        <a:defRPr sz="1600">
          <a:solidFill>
            <a:schemeClr val="tx1"/>
          </a:solidFill>
          <a:latin typeface="+mn-lt"/>
          <a:ea typeface="+mn-ea"/>
        </a:defRPr>
      </a:lvl8pPr>
      <a:lvl9pPr marL="4165600" indent="-184150" algn="l" rtl="0" fontAlgn="base">
        <a:spcBef>
          <a:spcPct val="20000"/>
        </a:spcBef>
        <a:spcAft>
          <a:spcPct val="0"/>
        </a:spcAft>
        <a:buClr>
          <a:srgbClr val="3D7E27"/>
        </a:buClr>
        <a:buSzPct val="120000"/>
        <a:buFont typeface="Times" pitchFamily="18" charset="0"/>
        <a:buChar char="◦"/>
        <a:defRPr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755650" y="3962400"/>
            <a:ext cx="7632848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AU" sz="1800" b="1" dirty="0" smtClean="0">
                <a:latin typeface="Verdana" pitchFamily="34" charset="0"/>
              </a:rPr>
              <a:t>Paula Barnes</a:t>
            </a:r>
          </a:p>
          <a:p>
            <a:pPr algn="ctr">
              <a:spcBef>
                <a:spcPct val="50000"/>
              </a:spcBef>
            </a:pPr>
            <a:r>
              <a:rPr lang="en-AU" sz="1800" b="1" dirty="0" smtClean="0">
                <a:latin typeface="Verdana" pitchFamily="34" charset="0"/>
              </a:rPr>
              <a:t>Productivity Analysis Branch </a:t>
            </a:r>
          </a:p>
          <a:p>
            <a:pPr algn="ctr">
              <a:spcBef>
                <a:spcPct val="50000"/>
              </a:spcBef>
            </a:pPr>
            <a:r>
              <a:rPr lang="en-AU" sz="1800" b="1" dirty="0" smtClean="0">
                <a:latin typeface="Verdana" pitchFamily="34" charset="0"/>
              </a:rPr>
              <a:t>Productivity Commission</a:t>
            </a:r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1151694" y="5617240"/>
            <a:ext cx="684076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AU" sz="1800" i="1" dirty="0" smtClean="0">
                <a:latin typeface="Verdana" pitchFamily="34" charset="0"/>
              </a:rPr>
              <a:t>PC-ABS Productivity Perspectives Conference, Canberra </a:t>
            </a:r>
            <a:br>
              <a:rPr lang="en-AU" sz="1800" i="1" dirty="0" smtClean="0">
                <a:latin typeface="Verdana" pitchFamily="34" charset="0"/>
              </a:rPr>
            </a:br>
            <a:r>
              <a:rPr lang="en-AU" sz="1800" i="1" dirty="0" smtClean="0">
                <a:latin typeface="Verdana" pitchFamily="34" charset="0"/>
              </a:rPr>
              <a:t>20 November 2012</a:t>
            </a:r>
            <a:endParaRPr lang="en-AU" sz="1800" i="1" dirty="0">
              <a:latin typeface="Verdana" pitchFamily="34" charset="0"/>
            </a:endParaRPr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755650" y="2420888"/>
            <a:ext cx="7772400" cy="14399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>
              <a:lnSpc>
                <a:spcPts val="3200"/>
              </a:lnSpc>
            </a:pPr>
            <a:endParaRPr lang="en-AU" sz="2800" b="1" dirty="0" smtClean="0">
              <a:solidFill>
                <a:srgbClr val="3D7E27"/>
              </a:solidFill>
              <a:latin typeface="Verdana" pitchFamily="34" charset="0"/>
            </a:endParaRPr>
          </a:p>
          <a:p>
            <a:pPr algn="ctr" eaLnBrk="1" hangingPunct="1">
              <a:lnSpc>
                <a:spcPts val="3200"/>
              </a:lnSpc>
            </a:pPr>
            <a:r>
              <a:rPr lang="en-AU" sz="2800" b="1" dirty="0" smtClean="0">
                <a:solidFill>
                  <a:srgbClr val="3D7E27"/>
                </a:solidFill>
                <a:latin typeface="Verdana" pitchFamily="34" charset="0"/>
              </a:rPr>
              <a:t>Productivity in </a:t>
            </a:r>
          </a:p>
          <a:p>
            <a:pPr algn="ctr" eaLnBrk="1" hangingPunct="1">
              <a:lnSpc>
                <a:spcPts val="3200"/>
              </a:lnSpc>
            </a:pPr>
            <a:r>
              <a:rPr lang="en-AU" sz="2800" b="1" dirty="0" smtClean="0">
                <a:solidFill>
                  <a:srgbClr val="3D7E27"/>
                </a:solidFill>
                <a:latin typeface="Verdana" pitchFamily="34" charset="0"/>
              </a:rPr>
              <a:t>Australian Manufacturing:</a:t>
            </a:r>
          </a:p>
          <a:p>
            <a:pPr algn="ctr" eaLnBrk="1" hangingPunct="1">
              <a:lnSpc>
                <a:spcPts val="3200"/>
              </a:lnSpc>
            </a:pPr>
            <a:r>
              <a:rPr lang="en-AU" b="1" dirty="0">
                <a:solidFill>
                  <a:srgbClr val="3D7E27"/>
                </a:solidFill>
                <a:latin typeface="Verdana" pitchFamily="34" charset="0"/>
              </a:rPr>
              <a:t>Some preliminary results</a:t>
            </a:r>
          </a:p>
          <a:p>
            <a:pPr algn="ctr" eaLnBrk="1" hangingPunct="1">
              <a:lnSpc>
                <a:spcPts val="3200"/>
              </a:lnSpc>
            </a:pPr>
            <a:endParaRPr lang="en-AU" sz="2800" b="1" dirty="0" smtClean="0">
              <a:solidFill>
                <a:srgbClr val="3D7E27"/>
              </a:solidFill>
              <a:latin typeface="Verdana" pitchFamily="34" charset="0"/>
            </a:endParaRPr>
          </a:p>
          <a:p>
            <a:pPr algn="ctr" eaLnBrk="1" hangingPunct="1">
              <a:lnSpc>
                <a:spcPts val="3200"/>
              </a:lnSpc>
            </a:pPr>
            <a:endParaRPr lang="en-AU" sz="2000" b="1" i="1" dirty="0" smtClean="0">
              <a:solidFill>
                <a:srgbClr val="3D7E27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0144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76200"/>
            <a:ext cx="7772400" cy="976536"/>
          </a:xfrm>
        </p:spPr>
        <p:txBody>
          <a:bodyPr>
            <a:normAutofit/>
          </a:bodyPr>
          <a:lstStyle/>
          <a:p>
            <a:r>
              <a:rPr lang="en-AU" dirty="0" smtClean="0"/>
              <a:t>… how does MFP growth vary across subsectors? </a:t>
            </a:r>
            <a:endParaRPr lang="en-AU" u="sng" dirty="0"/>
          </a:p>
        </p:txBody>
      </p:sp>
      <p:graphicFrame>
        <p:nvGraphicFramePr>
          <p:cNvPr id="7" name="Chart 6" descr="… how does MFP growth vary across subsectors? 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49690954"/>
              </p:ext>
            </p:extLst>
          </p:nvPr>
        </p:nvGraphicFramePr>
        <p:xfrm>
          <a:off x="612000" y="1701288"/>
          <a:ext cx="7920000" cy="43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79512" y="6021288"/>
            <a:ext cx="878497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300" i="1" dirty="0" smtClean="0"/>
              <a:t>Data source:</a:t>
            </a:r>
            <a:r>
              <a:rPr lang="en-AU" sz="1300" dirty="0" smtClean="0"/>
              <a:t> Authors’ subsector estimates (preliminary); Total manufacturing ABS (Cat. no. 5260.055.002, 2010-11)</a:t>
            </a:r>
            <a:endParaRPr lang="en-AU" sz="1300" dirty="0"/>
          </a:p>
        </p:txBody>
      </p:sp>
    </p:spTree>
    <p:extLst>
      <p:ext uri="{BB962C8B-B14F-4D97-AF65-F5344CB8AC3E}">
        <p14:creationId xmlns:p14="http://schemas.microsoft.com/office/powerpoint/2010/main" val="1161079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 uiExpand="1">
        <p:bldSub>
          <a:bldChart bld="series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76200"/>
            <a:ext cx="7772400" cy="976536"/>
          </a:xfrm>
        </p:spPr>
        <p:txBody>
          <a:bodyPr>
            <a:normAutofit/>
          </a:bodyPr>
          <a:lstStyle/>
          <a:p>
            <a:r>
              <a:rPr lang="en-AU" dirty="0" smtClean="0"/>
              <a:t>Change in subsector MFP growth between cycles 3 and 4</a:t>
            </a:r>
            <a:endParaRPr lang="en-AU" dirty="0"/>
          </a:p>
        </p:txBody>
      </p:sp>
      <p:graphicFrame>
        <p:nvGraphicFramePr>
          <p:cNvPr id="8" name="Chart 7" descr="Change in subsector MFP growth between cycles 3 and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41148786"/>
              </p:ext>
            </p:extLst>
          </p:nvPr>
        </p:nvGraphicFramePr>
        <p:xfrm>
          <a:off x="612000" y="1672892"/>
          <a:ext cx="7920000" cy="43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79512" y="6021288"/>
            <a:ext cx="878497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300" i="1" dirty="0" smtClean="0"/>
              <a:t>Data source:</a:t>
            </a:r>
            <a:r>
              <a:rPr lang="en-AU" sz="1300" dirty="0" smtClean="0"/>
              <a:t> Authors’ subsector estimates (preliminary); Total manufacturing ABS (Cat. no. 5260.055.002, 2010-11)</a:t>
            </a:r>
            <a:endParaRPr lang="en-AU" sz="1300" dirty="0"/>
          </a:p>
        </p:txBody>
      </p:sp>
    </p:spTree>
    <p:extLst>
      <p:ext uri="{BB962C8B-B14F-4D97-AF65-F5344CB8AC3E}">
        <p14:creationId xmlns:p14="http://schemas.microsoft.com/office/powerpoint/2010/main" val="483385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"/>
            <a:ext cx="8295456" cy="1143000"/>
          </a:xfrm>
        </p:spPr>
        <p:txBody>
          <a:bodyPr/>
          <a:lstStyle/>
          <a:p>
            <a:r>
              <a:rPr lang="en-AU" dirty="0" smtClean="0"/>
              <a:t>Manufacturing subsector sizes</a:t>
            </a:r>
            <a:br>
              <a:rPr lang="en-AU" dirty="0" smtClean="0"/>
            </a:br>
            <a:r>
              <a:rPr lang="en-AU" sz="2000" dirty="0" smtClean="0"/>
              <a:t>(Shares of gross value added at basic prices 2009-10)</a:t>
            </a:r>
            <a:endParaRPr lang="en-AU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899592" y="5949280"/>
            <a:ext cx="51845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400" i="1" dirty="0" smtClean="0"/>
              <a:t>Data source: </a:t>
            </a:r>
            <a:r>
              <a:rPr lang="en-AU" sz="1400" dirty="0" smtClean="0"/>
              <a:t>ABS (5204.0, 2010-11)</a:t>
            </a:r>
            <a:endParaRPr lang="en-AU" sz="1400" dirty="0"/>
          </a:p>
        </p:txBody>
      </p:sp>
      <p:graphicFrame>
        <p:nvGraphicFramePr>
          <p:cNvPr id="5" name="Chart 4" descr="Manufacturing subsector sizes&#10;(Shares of gross value added at basic prices 2009-10)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342754"/>
              </p:ext>
            </p:extLst>
          </p:nvPr>
        </p:nvGraphicFramePr>
        <p:xfrm>
          <a:off x="612000" y="1649496"/>
          <a:ext cx="7920000" cy="43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53593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16632"/>
            <a:ext cx="9144000" cy="976536"/>
          </a:xfrm>
        </p:spPr>
        <p:txBody>
          <a:bodyPr>
            <a:noAutofit/>
          </a:bodyPr>
          <a:lstStyle/>
          <a:p>
            <a:r>
              <a:rPr lang="en-AU" dirty="0" smtClean="0"/>
              <a:t>Subsector contributions to the decline in mfg MFP growth between the cycles 3 and 4</a:t>
            </a:r>
            <a:endParaRPr lang="en-AU" dirty="0"/>
          </a:p>
        </p:txBody>
      </p:sp>
      <p:sp>
        <p:nvSpPr>
          <p:cNvPr id="6" name="TextBox 5"/>
          <p:cNvSpPr txBox="1"/>
          <p:nvPr/>
        </p:nvSpPr>
        <p:spPr>
          <a:xfrm>
            <a:off x="683568" y="5589240"/>
            <a:ext cx="828092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AU" sz="1400" i="1" dirty="0" smtClean="0"/>
          </a:p>
          <a:p>
            <a:endParaRPr lang="en-AU" sz="1400" i="1" dirty="0"/>
          </a:p>
          <a:p>
            <a:r>
              <a:rPr lang="en-AU" sz="1400" i="1" dirty="0" smtClean="0"/>
              <a:t>Data source:</a:t>
            </a:r>
            <a:r>
              <a:rPr lang="en-AU" sz="1400" dirty="0" smtClean="0"/>
              <a:t> Authors’ estimates (preliminary)</a:t>
            </a:r>
            <a:endParaRPr lang="en-AU" sz="1400" dirty="0"/>
          </a:p>
        </p:txBody>
      </p:sp>
      <p:graphicFrame>
        <p:nvGraphicFramePr>
          <p:cNvPr id="8" name="Chart 7" descr="Subsector contributions to the decline in mfg MFP growth between the cycles 3 and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22379326"/>
              </p:ext>
            </p:extLst>
          </p:nvPr>
        </p:nvGraphicFramePr>
        <p:xfrm>
          <a:off x="612000" y="1772816"/>
          <a:ext cx="7920000" cy="43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66289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12" y="116632"/>
            <a:ext cx="8784976" cy="976536"/>
          </a:xfrm>
        </p:spPr>
        <p:txBody>
          <a:bodyPr>
            <a:normAutofit/>
          </a:bodyPr>
          <a:lstStyle/>
          <a:p>
            <a:r>
              <a:rPr lang="en-AU" dirty="0" smtClean="0"/>
              <a:t>Differing contributions to the proximate causes of the aggregate MFP decline</a:t>
            </a:r>
            <a:endParaRPr lang="en-AU" dirty="0"/>
          </a:p>
        </p:txBody>
      </p:sp>
      <p:sp>
        <p:nvSpPr>
          <p:cNvPr id="6" name="TextBox 5"/>
          <p:cNvSpPr txBox="1"/>
          <p:nvPr/>
        </p:nvSpPr>
        <p:spPr>
          <a:xfrm>
            <a:off x="683568" y="5589240"/>
            <a:ext cx="828092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AU" sz="1400" i="1" dirty="0" smtClean="0"/>
          </a:p>
          <a:p>
            <a:endParaRPr lang="en-AU" sz="1400" i="1" dirty="0"/>
          </a:p>
          <a:p>
            <a:r>
              <a:rPr lang="en-AU" sz="1400" i="1" dirty="0" smtClean="0"/>
              <a:t>Data source:</a:t>
            </a:r>
            <a:r>
              <a:rPr lang="en-AU" sz="1400" dirty="0" smtClean="0"/>
              <a:t> Authors’ estimates (preliminary)</a:t>
            </a:r>
            <a:endParaRPr lang="en-AU" sz="1400" dirty="0"/>
          </a:p>
        </p:txBody>
      </p:sp>
      <p:graphicFrame>
        <p:nvGraphicFramePr>
          <p:cNvPr id="8" name="Chart 7" descr="Differing contributions to the proximate causes of the aggregate MFP decline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61239401"/>
              </p:ext>
            </p:extLst>
          </p:nvPr>
        </p:nvGraphicFramePr>
        <p:xfrm>
          <a:off x="612000" y="1772816"/>
          <a:ext cx="7920000" cy="43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27673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188640"/>
            <a:ext cx="7772400" cy="976536"/>
          </a:xfrm>
        </p:spPr>
        <p:txBody>
          <a:bodyPr>
            <a:normAutofit/>
          </a:bodyPr>
          <a:lstStyle/>
          <a:p>
            <a:r>
              <a:rPr lang="en-AU" dirty="0" smtClean="0"/>
              <a:t>Metal products (MP)</a:t>
            </a:r>
            <a:endParaRPr lang="en-AU" dirty="0"/>
          </a:p>
        </p:txBody>
      </p:sp>
      <p:sp>
        <p:nvSpPr>
          <p:cNvPr id="6" name="TextBox 5"/>
          <p:cNvSpPr txBox="1"/>
          <p:nvPr/>
        </p:nvSpPr>
        <p:spPr>
          <a:xfrm>
            <a:off x="755576" y="5589240"/>
            <a:ext cx="828092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AU" sz="1400" i="1" dirty="0" smtClean="0"/>
          </a:p>
          <a:p>
            <a:endParaRPr lang="en-AU" sz="1400" i="1" dirty="0"/>
          </a:p>
          <a:p>
            <a:r>
              <a:rPr lang="en-AU" sz="1400" i="1" dirty="0" smtClean="0"/>
              <a:t>Data source:</a:t>
            </a:r>
            <a:r>
              <a:rPr lang="en-AU" sz="1400" dirty="0" smtClean="0"/>
              <a:t> Authors’ estimates (preliminary) based on ABS data</a:t>
            </a:r>
            <a:endParaRPr lang="en-AU" sz="1400" dirty="0"/>
          </a:p>
        </p:txBody>
      </p:sp>
      <p:graphicFrame>
        <p:nvGraphicFramePr>
          <p:cNvPr id="5" name="Chart 4" descr="Metal products (MP)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46831957"/>
              </p:ext>
            </p:extLst>
          </p:nvPr>
        </p:nvGraphicFramePr>
        <p:xfrm>
          <a:off x="611560" y="1658788"/>
          <a:ext cx="7920000" cy="43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894399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88640"/>
            <a:ext cx="9252520" cy="976536"/>
          </a:xfrm>
        </p:spPr>
        <p:txBody>
          <a:bodyPr>
            <a:normAutofit/>
          </a:bodyPr>
          <a:lstStyle/>
          <a:p>
            <a:r>
              <a:rPr lang="en-AU" dirty="0" smtClean="0"/>
              <a:t>Food, beverages and tobacco products (FBT)</a:t>
            </a:r>
            <a:endParaRPr lang="en-AU" dirty="0"/>
          </a:p>
        </p:txBody>
      </p:sp>
      <p:sp>
        <p:nvSpPr>
          <p:cNvPr id="6" name="TextBox 5"/>
          <p:cNvSpPr txBox="1"/>
          <p:nvPr/>
        </p:nvSpPr>
        <p:spPr>
          <a:xfrm>
            <a:off x="755576" y="6021287"/>
            <a:ext cx="57606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400" i="1" dirty="0" smtClean="0"/>
              <a:t>Data source:</a:t>
            </a:r>
            <a:r>
              <a:rPr lang="en-AU" sz="1400" dirty="0" smtClean="0"/>
              <a:t> Authors’ estimates (preliminary</a:t>
            </a:r>
            <a:r>
              <a:rPr lang="en-AU" sz="1400" dirty="0"/>
              <a:t>) based on ABS data</a:t>
            </a:r>
          </a:p>
          <a:p>
            <a:endParaRPr lang="en-AU" sz="1400" dirty="0"/>
          </a:p>
        </p:txBody>
      </p:sp>
      <p:graphicFrame>
        <p:nvGraphicFramePr>
          <p:cNvPr id="5" name="Chart 4" descr="Food, beverages and tobacco products (FBT)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94493768"/>
              </p:ext>
            </p:extLst>
          </p:nvPr>
        </p:nvGraphicFramePr>
        <p:xfrm>
          <a:off x="612000" y="1701287"/>
          <a:ext cx="7920000" cy="43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84754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188640"/>
            <a:ext cx="7772400" cy="976536"/>
          </a:xfrm>
        </p:spPr>
        <p:txBody>
          <a:bodyPr>
            <a:normAutofit/>
          </a:bodyPr>
          <a:lstStyle/>
          <a:p>
            <a:r>
              <a:rPr lang="en-AU" dirty="0" smtClean="0"/>
              <a:t>Petroleum, coal, chemicals, and rubber products (PCCR)</a:t>
            </a:r>
            <a:endParaRPr lang="en-AU" dirty="0"/>
          </a:p>
        </p:txBody>
      </p:sp>
      <p:sp>
        <p:nvSpPr>
          <p:cNvPr id="5" name="TextBox 4"/>
          <p:cNvSpPr txBox="1"/>
          <p:nvPr/>
        </p:nvSpPr>
        <p:spPr>
          <a:xfrm>
            <a:off x="755576" y="5566549"/>
            <a:ext cx="828092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AU" sz="1400" i="1" dirty="0" smtClean="0"/>
          </a:p>
          <a:p>
            <a:endParaRPr lang="en-AU" sz="1400" i="1" dirty="0"/>
          </a:p>
          <a:p>
            <a:r>
              <a:rPr lang="en-AU" sz="1400" i="1" dirty="0" smtClean="0"/>
              <a:t>Data source:</a:t>
            </a:r>
            <a:r>
              <a:rPr lang="en-AU" sz="1400" dirty="0" smtClean="0"/>
              <a:t> Authors’ estimates (preliminary) based </a:t>
            </a:r>
            <a:r>
              <a:rPr lang="en-AU" sz="1400" dirty="0"/>
              <a:t>on ABS data</a:t>
            </a:r>
          </a:p>
        </p:txBody>
      </p:sp>
      <p:graphicFrame>
        <p:nvGraphicFramePr>
          <p:cNvPr id="6" name="Chart 5" descr="Petroleum, coal, chemicals, and rubber products (PCCR)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62947696"/>
              </p:ext>
            </p:extLst>
          </p:nvPr>
        </p:nvGraphicFramePr>
        <p:xfrm>
          <a:off x="612000" y="1700808"/>
          <a:ext cx="7920000" cy="43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94704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844824"/>
            <a:ext cx="8208912" cy="4251176"/>
          </a:xfrm>
        </p:spPr>
        <p:txBody>
          <a:bodyPr/>
          <a:lstStyle/>
          <a:p>
            <a:r>
              <a:rPr lang="en-AU" dirty="0" smtClean="0"/>
              <a:t>Less value adding </a:t>
            </a:r>
          </a:p>
          <a:p>
            <a:pPr lvl="1"/>
            <a:r>
              <a:rPr lang="en-AU" dirty="0" smtClean="0"/>
              <a:t>Declining domestic feedstock</a:t>
            </a:r>
          </a:p>
          <a:p>
            <a:pPr lvl="1"/>
            <a:r>
              <a:rPr lang="en-AU" dirty="0" smtClean="0"/>
              <a:t>Trend in importing refined fuel</a:t>
            </a:r>
          </a:p>
          <a:p>
            <a:pPr lvl="1"/>
            <a:r>
              <a:rPr lang="en-AU" dirty="0"/>
              <a:t>Underutilised </a:t>
            </a:r>
            <a:r>
              <a:rPr lang="en-AU" dirty="0" smtClean="0"/>
              <a:t>capacity</a:t>
            </a:r>
          </a:p>
          <a:p>
            <a:pPr lvl="1"/>
            <a:endParaRPr lang="en-AU" dirty="0"/>
          </a:p>
          <a:p>
            <a:r>
              <a:rPr lang="en-AU" dirty="0"/>
              <a:t>Significant </a:t>
            </a:r>
            <a:r>
              <a:rPr lang="en-AU" dirty="0" smtClean="0"/>
              <a:t>investment due to </a:t>
            </a:r>
            <a:r>
              <a:rPr lang="en-AU" i="1" dirty="0" smtClean="0"/>
              <a:t>Cleaner </a:t>
            </a:r>
            <a:r>
              <a:rPr lang="en-AU" i="1" dirty="0"/>
              <a:t>Fuels Program </a:t>
            </a:r>
            <a:endParaRPr lang="en-AU" dirty="0"/>
          </a:p>
          <a:p>
            <a:pPr lvl="1"/>
            <a:r>
              <a:rPr lang="en-AU" dirty="0"/>
              <a:t>Higher </a:t>
            </a:r>
            <a:r>
              <a:rPr lang="en-AU" b="1" dirty="0"/>
              <a:t>quality</a:t>
            </a:r>
            <a:r>
              <a:rPr lang="en-AU" dirty="0"/>
              <a:t> fuels </a:t>
            </a:r>
            <a:r>
              <a:rPr lang="en-AU" dirty="0" smtClean="0"/>
              <a:t>not fully reflected </a:t>
            </a:r>
            <a:r>
              <a:rPr lang="en-AU" dirty="0"/>
              <a:t>in </a:t>
            </a:r>
            <a:r>
              <a:rPr lang="en-AU" dirty="0" smtClean="0"/>
              <a:t>productivity measures</a:t>
            </a:r>
            <a:endParaRPr lang="en-AU" dirty="0"/>
          </a:p>
          <a:p>
            <a:endParaRPr lang="en-AU" dirty="0" smtClean="0"/>
          </a:p>
          <a:p>
            <a:endParaRPr lang="en-AU" dirty="0" smtClean="0"/>
          </a:p>
          <a:p>
            <a:pPr lvl="1"/>
            <a:endParaRPr lang="en-AU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Influences on PCCR – Petroleum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805018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9552" y="1844824"/>
            <a:ext cx="8136904" cy="4251176"/>
          </a:xfrm>
        </p:spPr>
        <p:txBody>
          <a:bodyPr>
            <a:normAutofit/>
          </a:bodyPr>
          <a:lstStyle/>
          <a:p>
            <a:r>
              <a:rPr lang="en-AU" dirty="0" smtClean="0"/>
              <a:t>Diverse subdivision</a:t>
            </a:r>
          </a:p>
          <a:p>
            <a:pPr lvl="1"/>
            <a:r>
              <a:rPr lang="en-AU" dirty="0" smtClean="0"/>
              <a:t>Including plastics, paints, foam rubber, adhesives and tyres</a:t>
            </a:r>
          </a:p>
          <a:p>
            <a:pPr lvl="1"/>
            <a:endParaRPr lang="en-AU" dirty="0" smtClean="0"/>
          </a:p>
          <a:p>
            <a:r>
              <a:rPr lang="en-AU" dirty="0" smtClean="0"/>
              <a:t>Mixed influences </a:t>
            </a:r>
          </a:p>
          <a:p>
            <a:pPr lvl="1"/>
            <a:r>
              <a:rPr lang="en-AU" dirty="0" smtClean="0"/>
              <a:t>Greater import competition in plastics and tyres</a:t>
            </a:r>
          </a:p>
          <a:p>
            <a:pPr lvl="1"/>
            <a:r>
              <a:rPr lang="en-AU" dirty="0"/>
              <a:t>Increased demand from construction ‘boom’</a:t>
            </a:r>
          </a:p>
          <a:p>
            <a:pPr lvl="1"/>
            <a:endParaRPr lang="en-AU" dirty="0" smtClean="0"/>
          </a:p>
          <a:p>
            <a:endParaRPr lang="en-AU" dirty="0" smtClean="0"/>
          </a:p>
          <a:p>
            <a:pPr lvl="1"/>
            <a:endParaRPr lang="en-AU" dirty="0" smtClean="0"/>
          </a:p>
          <a:p>
            <a:pPr lvl="1"/>
            <a:endParaRPr lang="en-AU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79512" y="76200"/>
            <a:ext cx="8964488" cy="1143000"/>
          </a:xfrm>
        </p:spPr>
        <p:txBody>
          <a:bodyPr/>
          <a:lstStyle/>
          <a:p>
            <a:r>
              <a:rPr lang="en-AU" dirty="0" smtClean="0"/>
              <a:t>Influences on PCCR – Polymers and rubber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1393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"/>
            <a:ext cx="7772400" cy="1143000"/>
          </a:xfrm>
        </p:spPr>
        <p:txBody>
          <a:bodyPr/>
          <a:lstStyle/>
          <a:p>
            <a:r>
              <a:rPr lang="en-AU" dirty="0" smtClean="0"/>
              <a:t>MFP for manufacturing and the market sector</a:t>
            </a:r>
            <a:endParaRPr lang="en-AU" sz="1800" dirty="0"/>
          </a:p>
        </p:txBody>
      </p:sp>
      <p:sp>
        <p:nvSpPr>
          <p:cNvPr id="3" name="TextBox 2"/>
          <p:cNvSpPr txBox="1"/>
          <p:nvPr/>
        </p:nvSpPr>
        <p:spPr>
          <a:xfrm>
            <a:off x="899592" y="6021288"/>
            <a:ext cx="52565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400" i="1" dirty="0" smtClean="0"/>
              <a:t>Data source:</a:t>
            </a:r>
            <a:r>
              <a:rPr lang="en-AU" sz="1400" dirty="0" smtClean="0"/>
              <a:t> ABS (Cat. no. 5260.055.002, 2010-11)</a:t>
            </a:r>
            <a:endParaRPr lang="en-AU" sz="1400" dirty="0"/>
          </a:p>
        </p:txBody>
      </p:sp>
      <p:graphicFrame>
        <p:nvGraphicFramePr>
          <p:cNvPr id="7" name="Chart 6" descr="MFP for manufacturing and the market sector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09075689"/>
              </p:ext>
            </p:extLst>
          </p:nvPr>
        </p:nvGraphicFramePr>
        <p:xfrm>
          <a:off x="612000" y="1689888"/>
          <a:ext cx="7920000" cy="43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71201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9552" y="1700808"/>
            <a:ext cx="8424936" cy="4608512"/>
          </a:xfrm>
        </p:spPr>
        <p:txBody>
          <a:bodyPr/>
          <a:lstStyle/>
          <a:p>
            <a:r>
              <a:rPr lang="en-AU" b="1" dirty="0" smtClean="0"/>
              <a:t>Very</a:t>
            </a:r>
            <a:r>
              <a:rPr lang="en-AU" dirty="0" smtClean="0"/>
              <a:t> diverse subdivision</a:t>
            </a:r>
          </a:p>
          <a:p>
            <a:pPr lvl="1"/>
            <a:r>
              <a:rPr lang="en-AU" dirty="0" smtClean="0"/>
              <a:t>Industrial gases, fertilisers, pharmaceuticals, cosmetics and cleaners (to name a few)</a:t>
            </a:r>
          </a:p>
          <a:p>
            <a:endParaRPr lang="en-AU" dirty="0" smtClean="0"/>
          </a:p>
          <a:p>
            <a:r>
              <a:rPr lang="en-AU" dirty="0"/>
              <a:t>Agricultural and mining related products</a:t>
            </a:r>
          </a:p>
          <a:p>
            <a:pPr lvl="1"/>
            <a:r>
              <a:rPr lang="en-AU" dirty="0" smtClean="0"/>
              <a:t>Strong </a:t>
            </a:r>
            <a:r>
              <a:rPr lang="en-AU" dirty="0"/>
              <a:t>demand </a:t>
            </a:r>
            <a:r>
              <a:rPr lang="en-AU" dirty="0" smtClean="0"/>
              <a:t>growth</a:t>
            </a:r>
          </a:p>
          <a:p>
            <a:pPr lvl="1"/>
            <a:r>
              <a:rPr lang="en-AU" dirty="0" smtClean="0"/>
              <a:t>Investment </a:t>
            </a:r>
            <a:r>
              <a:rPr lang="en-AU" dirty="0"/>
              <a:t>to expand capacity, but slow response in output </a:t>
            </a:r>
            <a:r>
              <a:rPr lang="en-AU" dirty="0" smtClean="0"/>
              <a:t>– long </a:t>
            </a:r>
            <a:r>
              <a:rPr lang="en-AU" dirty="0"/>
              <a:t>lead times</a:t>
            </a:r>
          </a:p>
          <a:p>
            <a:endParaRPr lang="en-AU" dirty="0" smtClean="0"/>
          </a:p>
          <a:p>
            <a:pPr lvl="1"/>
            <a:endParaRPr lang="en-AU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Influences on PCCR – Chemicals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747880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5800" y="1844824"/>
            <a:ext cx="7772400" cy="4251176"/>
          </a:xfrm>
        </p:spPr>
        <p:txBody>
          <a:bodyPr/>
          <a:lstStyle/>
          <a:p>
            <a:r>
              <a:rPr lang="en-AU" dirty="0" smtClean="0"/>
              <a:t>Pharmaceutical products</a:t>
            </a:r>
          </a:p>
          <a:p>
            <a:pPr lvl="1"/>
            <a:r>
              <a:rPr lang="en-AU" dirty="0" smtClean="0"/>
              <a:t>Strong output growth and very strong export growth</a:t>
            </a:r>
          </a:p>
          <a:p>
            <a:pPr lvl="1"/>
            <a:r>
              <a:rPr lang="en-AU" dirty="0" smtClean="0"/>
              <a:t>Between the productivity cycles, a decline in investment and employment</a:t>
            </a:r>
          </a:p>
          <a:p>
            <a:pPr lvl="1"/>
            <a:r>
              <a:rPr lang="en-AU" dirty="0" smtClean="0"/>
              <a:t>Substantial increase in R&amp;D expenditure</a:t>
            </a:r>
          </a:p>
          <a:p>
            <a:pPr lvl="1"/>
            <a:endParaRPr lang="en-AU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76200"/>
            <a:ext cx="8439472" cy="1143000"/>
          </a:xfrm>
        </p:spPr>
        <p:txBody>
          <a:bodyPr/>
          <a:lstStyle/>
          <a:p>
            <a:r>
              <a:rPr lang="en-AU" dirty="0" smtClean="0"/>
              <a:t>Influences on PCCR – Chemicals (cont’d)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402016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16632"/>
            <a:ext cx="8280920" cy="976536"/>
          </a:xfrm>
        </p:spPr>
        <p:txBody>
          <a:bodyPr>
            <a:normAutofit/>
          </a:bodyPr>
          <a:lstStyle/>
          <a:p>
            <a:r>
              <a:rPr lang="en-AU" dirty="0" smtClean="0"/>
              <a:t>Three main subsectors have differing proximate causes of MFP decline</a:t>
            </a:r>
            <a:endParaRPr lang="en-AU" dirty="0"/>
          </a:p>
        </p:txBody>
      </p:sp>
      <p:sp>
        <p:nvSpPr>
          <p:cNvPr id="6" name="TextBox 5"/>
          <p:cNvSpPr txBox="1"/>
          <p:nvPr/>
        </p:nvSpPr>
        <p:spPr>
          <a:xfrm>
            <a:off x="683568" y="5589240"/>
            <a:ext cx="828092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AU" sz="1400" i="1" dirty="0" smtClean="0"/>
          </a:p>
          <a:p>
            <a:endParaRPr lang="en-AU" sz="1400" i="1" dirty="0"/>
          </a:p>
          <a:p>
            <a:r>
              <a:rPr lang="en-AU" sz="1400" i="1" dirty="0" smtClean="0"/>
              <a:t>Data source:</a:t>
            </a:r>
            <a:r>
              <a:rPr lang="en-AU" sz="1400" dirty="0" smtClean="0"/>
              <a:t> Authors’ estimates (preliminary)</a:t>
            </a:r>
            <a:endParaRPr lang="en-AU" sz="1400" dirty="0"/>
          </a:p>
        </p:txBody>
      </p:sp>
      <p:graphicFrame>
        <p:nvGraphicFramePr>
          <p:cNvPr id="5" name="Chart 4" descr="Three main subsectors have differing proximate causes of MFP decline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37334337"/>
              </p:ext>
            </p:extLst>
          </p:nvPr>
        </p:nvGraphicFramePr>
        <p:xfrm>
          <a:off x="612000" y="1700808"/>
          <a:ext cx="7920000" cy="43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63419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"/>
            <a:ext cx="7772400" cy="1143000"/>
          </a:xfrm>
        </p:spPr>
        <p:txBody>
          <a:bodyPr/>
          <a:lstStyle/>
          <a:p>
            <a:r>
              <a:rPr lang="en-AU" dirty="0" smtClean="0"/>
              <a:t>Summary and ongoing research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Summary</a:t>
            </a:r>
          </a:p>
          <a:p>
            <a:pPr lvl="1"/>
            <a:r>
              <a:rPr lang="en-AU" dirty="0" smtClean="0"/>
              <a:t>Diversity</a:t>
            </a:r>
          </a:p>
          <a:p>
            <a:pPr lvl="1"/>
            <a:r>
              <a:rPr lang="en-AU" dirty="0" smtClean="0"/>
              <a:t>Multiple influences</a:t>
            </a:r>
          </a:p>
          <a:p>
            <a:endParaRPr lang="en-AU" dirty="0" smtClean="0"/>
          </a:p>
          <a:p>
            <a:r>
              <a:rPr lang="en-AU" dirty="0" smtClean="0"/>
              <a:t>Ongoing research</a:t>
            </a:r>
          </a:p>
          <a:p>
            <a:pPr lvl="1"/>
            <a:r>
              <a:rPr lang="en-AU" dirty="0" smtClean="0"/>
              <a:t>Further work on influences</a:t>
            </a:r>
          </a:p>
          <a:p>
            <a:pPr lvl="1"/>
            <a:r>
              <a:rPr lang="en-AU" dirty="0" smtClean="0"/>
              <a:t>Linking the disaggregated picture with the aggregate estimates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00964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"/>
            <a:ext cx="7772400" cy="1143000"/>
          </a:xfrm>
        </p:spPr>
        <p:txBody>
          <a:bodyPr/>
          <a:lstStyle/>
          <a:p>
            <a:r>
              <a:rPr lang="en-AU" dirty="0" smtClean="0"/>
              <a:t>MFP for manufacturing and the market sector over cycles</a:t>
            </a:r>
            <a:endParaRPr lang="en-AU" sz="1800" dirty="0"/>
          </a:p>
        </p:txBody>
      </p:sp>
      <p:sp>
        <p:nvSpPr>
          <p:cNvPr id="3" name="TextBox 2"/>
          <p:cNvSpPr txBox="1"/>
          <p:nvPr/>
        </p:nvSpPr>
        <p:spPr>
          <a:xfrm>
            <a:off x="899592" y="6021288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400" i="1" dirty="0" smtClean="0"/>
              <a:t>Data source:</a:t>
            </a:r>
            <a:r>
              <a:rPr lang="en-AU" sz="1400" dirty="0" smtClean="0"/>
              <a:t> ABS (Cat. no. 5260.055.002, 2010-11)</a:t>
            </a:r>
            <a:endParaRPr lang="en-AU" sz="1400" dirty="0"/>
          </a:p>
        </p:txBody>
      </p:sp>
      <p:graphicFrame>
        <p:nvGraphicFramePr>
          <p:cNvPr id="5" name="Chart 4" descr="MFP for manufacturing and the market sector over cycles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04339675"/>
              </p:ext>
            </p:extLst>
          </p:nvPr>
        </p:nvGraphicFramePr>
        <p:xfrm>
          <a:off x="612000" y="1680650"/>
          <a:ext cx="7920000" cy="43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583703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12" y="188640"/>
            <a:ext cx="8784976" cy="976536"/>
          </a:xfrm>
        </p:spPr>
        <p:txBody>
          <a:bodyPr>
            <a:noAutofit/>
          </a:bodyPr>
          <a:lstStyle/>
          <a:p>
            <a:r>
              <a:rPr lang="en-AU" dirty="0" smtClean="0"/>
              <a:t>Large decline in Manufacturing MFP growth between the last 2 complete cycles</a:t>
            </a:r>
            <a:endParaRPr lang="en-AU" dirty="0"/>
          </a:p>
        </p:txBody>
      </p:sp>
      <p:sp>
        <p:nvSpPr>
          <p:cNvPr id="5" name="TextBox 4"/>
          <p:cNvSpPr txBox="1"/>
          <p:nvPr/>
        </p:nvSpPr>
        <p:spPr>
          <a:xfrm>
            <a:off x="899592" y="6021288"/>
            <a:ext cx="51125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400" i="1" dirty="0" smtClean="0"/>
              <a:t>Data source:</a:t>
            </a:r>
            <a:r>
              <a:rPr lang="en-AU" sz="1400" dirty="0" smtClean="0"/>
              <a:t> ABS (Cat. no. 5260.055.002, 2010-11)</a:t>
            </a:r>
            <a:endParaRPr lang="en-AU" sz="1400" dirty="0"/>
          </a:p>
        </p:txBody>
      </p:sp>
      <p:graphicFrame>
        <p:nvGraphicFramePr>
          <p:cNvPr id="7" name="Chart 6" descr="Large decline in Manufacturing MFP growth between the last 2 complete cycles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48004139"/>
              </p:ext>
            </p:extLst>
          </p:nvPr>
        </p:nvGraphicFramePr>
        <p:xfrm>
          <a:off x="612000" y="1701288"/>
          <a:ext cx="7920000" cy="43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188640"/>
            <a:ext cx="8367464" cy="976536"/>
          </a:xfrm>
        </p:spPr>
        <p:txBody>
          <a:bodyPr>
            <a:normAutofit/>
          </a:bodyPr>
          <a:lstStyle/>
          <a:p>
            <a:r>
              <a:rPr lang="en-AU" dirty="0" smtClean="0"/>
              <a:t>Less negative MFP growth in the incomplete period</a:t>
            </a:r>
            <a:endParaRPr lang="en-AU" dirty="0"/>
          </a:p>
        </p:txBody>
      </p:sp>
      <p:sp>
        <p:nvSpPr>
          <p:cNvPr id="5" name="TextBox 4"/>
          <p:cNvSpPr txBox="1"/>
          <p:nvPr/>
        </p:nvSpPr>
        <p:spPr>
          <a:xfrm>
            <a:off x="899592" y="6021288"/>
            <a:ext cx="47525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400" i="1" dirty="0" smtClean="0"/>
              <a:t>Data source:</a:t>
            </a:r>
            <a:r>
              <a:rPr lang="en-AU" sz="1400" dirty="0" smtClean="0"/>
              <a:t> ABS (Cat. no. 5260.055.002, 2010-11)</a:t>
            </a:r>
            <a:endParaRPr lang="en-AU" sz="1400" dirty="0"/>
          </a:p>
        </p:txBody>
      </p:sp>
      <p:graphicFrame>
        <p:nvGraphicFramePr>
          <p:cNvPr id="7" name="Chart 6" descr="Less negative MFP growth in the incomplete period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49314079"/>
              </p:ext>
            </p:extLst>
          </p:nvPr>
        </p:nvGraphicFramePr>
        <p:xfrm>
          <a:off x="612000" y="1701288"/>
          <a:ext cx="7920000" cy="43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01523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"/>
            <a:ext cx="8223448" cy="1120552"/>
          </a:xfrm>
        </p:spPr>
        <p:txBody>
          <a:bodyPr/>
          <a:lstStyle/>
          <a:p>
            <a:r>
              <a:rPr lang="en-AU" dirty="0" smtClean="0"/>
              <a:t>What does negative MFP growth mean?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628800"/>
            <a:ext cx="7772400" cy="468052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AU" dirty="0" smtClean="0"/>
              <a:t>Technological regress?</a:t>
            </a:r>
          </a:p>
          <a:p>
            <a:pPr>
              <a:lnSpc>
                <a:spcPct val="150000"/>
              </a:lnSpc>
            </a:pPr>
            <a:r>
              <a:rPr lang="en-AU" dirty="0" smtClean="0"/>
              <a:t>Compositional effects?</a:t>
            </a:r>
          </a:p>
          <a:p>
            <a:pPr>
              <a:lnSpc>
                <a:spcPct val="150000"/>
              </a:lnSpc>
            </a:pPr>
            <a:r>
              <a:rPr lang="en-AU" dirty="0" smtClean="0"/>
              <a:t>New impediments; new standards?</a:t>
            </a:r>
          </a:p>
          <a:p>
            <a:pPr>
              <a:lnSpc>
                <a:spcPct val="150000"/>
              </a:lnSpc>
            </a:pPr>
            <a:r>
              <a:rPr lang="en-AU" dirty="0" smtClean="0"/>
              <a:t>Producers making poor decisions?</a:t>
            </a:r>
          </a:p>
          <a:p>
            <a:pPr>
              <a:lnSpc>
                <a:spcPct val="150000"/>
              </a:lnSpc>
            </a:pPr>
            <a:r>
              <a:rPr lang="en-AU" dirty="0" smtClean="0"/>
              <a:t>Adjustment?</a:t>
            </a:r>
          </a:p>
          <a:p>
            <a:pPr>
              <a:lnSpc>
                <a:spcPct val="150000"/>
              </a:lnSpc>
            </a:pPr>
            <a:r>
              <a:rPr lang="en-AU" dirty="0" smtClean="0"/>
              <a:t>Measurement issues?</a:t>
            </a:r>
          </a:p>
        </p:txBody>
      </p:sp>
    </p:spTree>
    <p:extLst>
      <p:ext uri="{BB962C8B-B14F-4D97-AF65-F5344CB8AC3E}">
        <p14:creationId xmlns:p14="http://schemas.microsoft.com/office/powerpoint/2010/main" val="916753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"/>
            <a:ext cx="7772400" cy="1143000"/>
          </a:xfrm>
        </p:spPr>
        <p:txBody>
          <a:bodyPr/>
          <a:lstStyle/>
          <a:p>
            <a:r>
              <a:rPr lang="en-AU" dirty="0" smtClean="0"/>
              <a:t>Approach to analysis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700808"/>
            <a:ext cx="7772400" cy="4114800"/>
          </a:xfrm>
        </p:spPr>
        <p:txBody>
          <a:bodyPr/>
          <a:lstStyle/>
          <a:p>
            <a:r>
              <a:rPr lang="en-AU" dirty="0" smtClean="0"/>
              <a:t>Aggregate manufacturing </a:t>
            </a:r>
          </a:p>
          <a:p>
            <a:pPr lvl="1"/>
            <a:r>
              <a:rPr lang="en-AU" dirty="0" smtClean="0"/>
              <a:t>Proximate causes of MFP growth (growth in VA, K, L)</a:t>
            </a:r>
          </a:p>
          <a:p>
            <a:pPr lvl="1"/>
            <a:endParaRPr lang="en-AU" dirty="0" smtClean="0"/>
          </a:p>
          <a:p>
            <a:r>
              <a:rPr lang="en-AU" dirty="0" smtClean="0"/>
              <a:t>Subsectors within manufacturing</a:t>
            </a:r>
          </a:p>
          <a:p>
            <a:pPr lvl="1"/>
            <a:r>
              <a:rPr lang="en-AU" dirty="0" smtClean="0"/>
              <a:t>Main contributors to aggregate decline</a:t>
            </a:r>
          </a:p>
          <a:p>
            <a:pPr lvl="1"/>
            <a:r>
              <a:rPr lang="en-AU" dirty="0"/>
              <a:t>Proximate causes of MFP growth</a:t>
            </a:r>
          </a:p>
          <a:p>
            <a:pPr lvl="1"/>
            <a:r>
              <a:rPr lang="en-AU" dirty="0" smtClean="0"/>
              <a:t>Possible influences on the main contributors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04803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76200"/>
            <a:ext cx="8223448" cy="976536"/>
          </a:xfrm>
        </p:spPr>
        <p:txBody>
          <a:bodyPr>
            <a:normAutofit/>
          </a:bodyPr>
          <a:lstStyle/>
          <a:p>
            <a:r>
              <a:rPr lang="en-AU" dirty="0" smtClean="0"/>
              <a:t>Proximate causes of the MFP growth decline in manufacturing</a:t>
            </a:r>
            <a:endParaRPr lang="en-AU" dirty="0"/>
          </a:p>
        </p:txBody>
      </p:sp>
      <p:sp>
        <p:nvSpPr>
          <p:cNvPr id="5" name="TextBox 4"/>
          <p:cNvSpPr txBox="1"/>
          <p:nvPr/>
        </p:nvSpPr>
        <p:spPr>
          <a:xfrm>
            <a:off x="899592" y="6021288"/>
            <a:ext cx="48245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400" i="1" dirty="0" smtClean="0"/>
              <a:t>Data source:</a:t>
            </a:r>
            <a:r>
              <a:rPr lang="en-AU" sz="1400" dirty="0" smtClean="0"/>
              <a:t> ABS (Cat. no. 5260.055.002, 2010-11)</a:t>
            </a:r>
            <a:endParaRPr lang="en-AU" sz="1400" dirty="0"/>
          </a:p>
        </p:txBody>
      </p:sp>
      <p:graphicFrame>
        <p:nvGraphicFramePr>
          <p:cNvPr id="8" name="Chart 7" descr="Proximate causes of the MFP growth decline in manufacturing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54034546"/>
              </p:ext>
            </p:extLst>
          </p:nvPr>
        </p:nvGraphicFramePr>
        <p:xfrm>
          <a:off x="612000" y="1701288"/>
          <a:ext cx="7920000" cy="43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73641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76200"/>
            <a:ext cx="8640960" cy="1120552"/>
          </a:xfrm>
        </p:spPr>
        <p:txBody>
          <a:bodyPr/>
          <a:lstStyle/>
          <a:p>
            <a:r>
              <a:rPr lang="en-AU" dirty="0" smtClean="0"/>
              <a:t>Subsector MFP estimates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3984" y="1628800"/>
            <a:ext cx="8309499" cy="4680520"/>
          </a:xfrm>
        </p:spPr>
        <p:txBody>
          <a:bodyPr/>
          <a:lstStyle/>
          <a:p>
            <a:r>
              <a:rPr lang="en-AU" dirty="0" smtClean="0"/>
              <a:t>Manufacturing divided into 8 </a:t>
            </a:r>
            <a:r>
              <a:rPr lang="en-AU" dirty="0"/>
              <a:t>subsectors </a:t>
            </a:r>
            <a:r>
              <a:rPr lang="en-AU" sz="2400" dirty="0"/>
              <a:t>(still </a:t>
            </a:r>
            <a:r>
              <a:rPr lang="en-AU" sz="2400" dirty="0" smtClean="0"/>
              <a:t>diverse in activities) 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AU" sz="2000" dirty="0"/>
              <a:t>Food, beverage &amp; tobacco products (FBT)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AU" sz="2000" dirty="0"/>
              <a:t>Textile, clothing &amp; other mfg (TCO)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AU" sz="2000" dirty="0"/>
              <a:t>Wood &amp; paper products (WP)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AU" sz="2000" dirty="0"/>
              <a:t>Printing &amp; recorded media (PRM)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AU" sz="2000" dirty="0"/>
              <a:t>Petroleum, coal, chemical &amp; rubber products (PCCR)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AU" sz="2000" dirty="0"/>
              <a:t>Non-metallic mineral products (NM)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AU" sz="2000" dirty="0"/>
              <a:t>Metal products (MP)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AU" sz="2000" dirty="0"/>
              <a:t>Machinery &amp; equipment mfg (ME</a:t>
            </a:r>
            <a:r>
              <a:rPr lang="en-AU" sz="2000" dirty="0" smtClean="0"/>
              <a:t>)</a:t>
            </a:r>
          </a:p>
          <a:p>
            <a:pPr marL="628650" lvl="1" indent="-171450">
              <a:spcBef>
                <a:spcPts val="0"/>
              </a:spcBef>
              <a:buFont typeface="Arial" pitchFamily="34" charset="0"/>
              <a:buChar char="•"/>
            </a:pPr>
            <a:endParaRPr lang="en-AU" sz="2000" dirty="0" smtClean="0"/>
          </a:p>
          <a:p>
            <a:r>
              <a:rPr lang="en-AU" dirty="0" smtClean="0"/>
              <a:t>Data and methodological limitations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409396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c_slidetemplate">
  <a:themeElements>
    <a:clrScheme name="pc_slide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c_slidetemplate">
      <a:majorFont>
        <a:latin typeface="Verdana"/>
        <a:ea typeface="ＭＳ Ｐゴシック"/>
        <a:cs typeface=""/>
      </a:majorFont>
      <a:minorFont>
        <a:latin typeface="Verdan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lnDef>
  </a:objectDefaults>
  <a:extraClrSchemeLst>
    <a:extraClrScheme>
      <a:clrScheme name="pc_slide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c_slide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c_slide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c_slide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c_slide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c_slide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c_slide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c_slide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c_slide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c_slide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c_slide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c_slide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8107</TotalTime>
  <Words>895</Words>
  <Application>Microsoft Office PowerPoint</Application>
  <PresentationFormat>On-screen Show (4:3)</PresentationFormat>
  <Paragraphs>194</Paragraphs>
  <Slides>23</Slides>
  <Notes>23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pc_slidetemplate</vt:lpstr>
      <vt:lpstr>PowerPoint Presentation</vt:lpstr>
      <vt:lpstr>MFP for manufacturing and the market sector</vt:lpstr>
      <vt:lpstr>MFP for manufacturing and the market sector over cycles</vt:lpstr>
      <vt:lpstr>Large decline in Manufacturing MFP growth between the last 2 complete cycles</vt:lpstr>
      <vt:lpstr>Less negative MFP growth in the incomplete period</vt:lpstr>
      <vt:lpstr>What does negative MFP growth mean?</vt:lpstr>
      <vt:lpstr>Approach to analysis</vt:lpstr>
      <vt:lpstr>Proximate causes of the MFP growth decline in manufacturing</vt:lpstr>
      <vt:lpstr>Subsector MFP estimates</vt:lpstr>
      <vt:lpstr>… how does MFP growth vary across subsectors? </vt:lpstr>
      <vt:lpstr>Change in subsector MFP growth between cycles 3 and 4</vt:lpstr>
      <vt:lpstr>Manufacturing subsector sizes (Shares of gross value added at basic prices 2009-10)</vt:lpstr>
      <vt:lpstr>Subsector contributions to the decline in mfg MFP growth between the cycles 3 and 4</vt:lpstr>
      <vt:lpstr>Differing contributions to the proximate causes of the aggregate MFP decline</vt:lpstr>
      <vt:lpstr>Metal products (MP)</vt:lpstr>
      <vt:lpstr>Food, beverages and tobacco products (FBT)</vt:lpstr>
      <vt:lpstr>Petroleum, coal, chemicals, and rubber products (PCCR)</vt:lpstr>
      <vt:lpstr>Influences on PCCR – Petroleum</vt:lpstr>
      <vt:lpstr>Influences on PCCR – Polymers and rubber</vt:lpstr>
      <vt:lpstr>Influences on PCCR – Chemicals</vt:lpstr>
      <vt:lpstr>Influences on PCCR – Chemicals (cont’d)</vt:lpstr>
      <vt:lpstr>Three main subsectors have differing proximate causes of MFP decline</vt:lpstr>
      <vt:lpstr>Summary and ongoing research</vt:lpstr>
    </vt:vector>
  </TitlesOfParts>
  <Company>Productivity Commission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Productivity in Australian Manufacturing: Some preliminary results - Paula Barnes</dc:title>
  <dc:creator>Productivity Commission</dc:creator>
  <cp:lastModifiedBy>Productivity Commission</cp:lastModifiedBy>
  <cp:revision>1099</cp:revision>
  <cp:lastPrinted>2012-11-09T01:03:07Z</cp:lastPrinted>
  <dcterms:created xsi:type="dcterms:W3CDTF">2009-06-30T05:18:35Z</dcterms:created>
  <dcterms:modified xsi:type="dcterms:W3CDTF">2013-02-21T01:13:54Z</dcterms:modified>
</cp:coreProperties>
</file>