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60" r:id="rId3"/>
    <p:sldId id="261" r:id="rId4"/>
    <p:sldId id="263" r:id="rId5"/>
    <p:sldId id="262" r:id="rId6"/>
    <p:sldId id="264" r:id="rId7"/>
    <p:sldId id="265" r:id="rId8"/>
    <p:sldId id="268" r:id="rId9"/>
    <p:sldId id="271" r:id="rId10"/>
    <p:sldId id="266" r:id="rId11"/>
    <p:sldId id="267" r:id="rId12"/>
    <p:sldId id="272" r:id="rId13"/>
    <p:sldId id="270" r:id="rId14"/>
    <p:sldId id="269" r:id="rId15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16" autoAdjust="0"/>
    <p:restoredTop sz="94687" autoAdjust="0"/>
  </p:normalViewPr>
  <p:slideViewPr>
    <p:cSldViewPr>
      <p:cViewPr varScale="1">
        <p:scale>
          <a:sx n="128" d="100"/>
          <a:sy n="128" d="100"/>
        </p:scale>
        <p:origin x="-1482" y="-90"/>
      </p:cViewPr>
      <p:guideLst>
        <p:guide orient="horz" pos="4081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84538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0" tIns="36000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A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0" rIns="36000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0" tIns="0" rIns="0" bIns="360000" numCol="1" anchor="b" anchorCtr="0" compatLnSpc="1">
            <a:prstTxWarp prst="textNoShape">
              <a:avLst/>
            </a:prstTxWarp>
          </a:bodyPr>
          <a:lstStyle>
            <a:lvl1pPr>
              <a:defRPr sz="600"/>
            </a:lvl1pPr>
          </a:lstStyle>
          <a:p>
            <a:endParaRPr lang="en-AU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842000" y="8685213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360000" bIns="36000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F35B41F6-5276-4A72-A2FD-9F5C106C2B31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429000" y="8604250"/>
            <a:ext cx="23399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rgbClr val="000000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rgbClr val="000000"/>
                </a:solidFill>
              </a:rPr>
              <a:t>CRICOS Provider Code 00301J</a:t>
            </a:r>
            <a:endParaRPr lang="en-AU" sz="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949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0" tIns="360000" rIns="0" bIns="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endParaRPr lang="en-A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0" rIns="36000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0" tIns="0" rIns="0" bIns="360000" numCol="1" anchor="b" anchorCtr="0" compatLnSpc="1">
            <a:prstTxWarp prst="textNoShape">
              <a:avLst/>
            </a:prstTxWarp>
          </a:bodyPr>
          <a:lstStyle>
            <a:lvl1pPr>
              <a:defRPr sz="600"/>
            </a:lvl1pPr>
          </a:lstStyle>
          <a:p>
            <a:endParaRPr lang="en-A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42000" y="8685213"/>
            <a:ext cx="1014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360000" bIns="360000" numCol="1" anchor="b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DC5FF6EA-A62B-4D93-8360-A7E544C10F94}" type="slidenum">
              <a:rPr lang="en-AU"/>
              <a:pPr/>
              <a:t>‹#›</a:t>
            </a:fld>
            <a:endParaRPr lang="en-AU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429000" y="8604250"/>
            <a:ext cx="23399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rgbClr val="000000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rgbClr val="000000"/>
                </a:solidFill>
              </a:rPr>
              <a:t>CRICOS Provider Code 00301J</a:t>
            </a:r>
            <a:endParaRPr lang="en-AU" sz="6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76676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2B70A-BDA2-4CBA-B88D-8002686F6A8C}" type="slidenum">
              <a:rPr lang="en-AU"/>
              <a:pPr/>
              <a:t>2</a:t>
            </a:fld>
            <a:endParaRPr lang="en-A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2B70A-BDA2-4CBA-B88D-8002686F6A8C}" type="slidenum">
              <a:rPr lang="en-AU"/>
              <a:pPr/>
              <a:t>3</a:t>
            </a:fld>
            <a:endParaRPr lang="en-A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2B70A-BDA2-4CBA-B88D-8002686F6A8C}" type="slidenum">
              <a:rPr lang="en-AU"/>
              <a:pPr/>
              <a:t>4</a:t>
            </a:fld>
            <a:endParaRPr lang="en-A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2B70A-BDA2-4CBA-B88D-8002686F6A8C}" type="slidenum">
              <a:rPr lang="en-AU"/>
              <a:pPr/>
              <a:t>5</a:t>
            </a:fld>
            <a:endParaRPr lang="en-A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AU" smtClean="0"/>
              <a:t>30.07.2010</a:t>
            </a:r>
            <a:endParaRPr lang="en-A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2B70A-BDA2-4CBA-B88D-8002686F6A8C}" type="slidenum">
              <a:rPr lang="en-AU"/>
              <a:pPr/>
              <a:t>6</a:t>
            </a:fld>
            <a:endParaRPr lang="en-A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ne-line titl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2" name="Text Box 12"/>
          <p:cNvSpPr txBox="1">
            <a:spLocks noChangeArrowheads="1"/>
          </p:cNvSpPr>
          <p:nvPr userDrawn="1"/>
        </p:nvSpPr>
        <p:spPr bwMode="auto">
          <a:xfrm>
            <a:off x="0" y="4000504"/>
            <a:ext cx="6624638" cy="346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180000" bIns="0" anchor="ctr"/>
          <a:lstStyle/>
          <a:p>
            <a:pPr algn="r">
              <a:spcBef>
                <a:spcPct val="50000"/>
              </a:spcBef>
            </a:pPr>
            <a:endParaRPr lang="en-AU" sz="16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000504"/>
            <a:ext cx="5211763" cy="346075"/>
          </a:xfrm>
        </p:spPr>
        <p:txBody>
          <a:bodyPr wrap="none" lIns="432000" rIns="108000" anchor="ctr"/>
          <a:lstStyle>
            <a:lvl1pPr marL="0" indent="0">
              <a:lnSpc>
                <a:spcPct val="100000"/>
              </a:lnSpc>
              <a:spcBef>
                <a:spcPct val="50000"/>
              </a:spcBef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10246" name="Text Box 6"/>
          <p:cNvSpPr txBox="1">
            <a:spLocks noChangeArrowheads="1"/>
          </p:cNvSpPr>
          <p:nvPr userDrawn="1"/>
        </p:nvSpPr>
        <p:spPr bwMode="auto">
          <a:xfrm>
            <a:off x="468313" y="6302375"/>
            <a:ext cx="28082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chemeClr val="bg2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chemeClr val="bg2"/>
                </a:solidFill>
              </a:rPr>
              <a:t>CRICOS Provider Code 00301J</a:t>
            </a:r>
            <a:endParaRPr lang="en-AU" sz="600">
              <a:solidFill>
                <a:schemeClr val="bg2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214686"/>
            <a:ext cx="5760000" cy="786163"/>
          </a:xfrm>
          <a:solidFill>
            <a:schemeClr val="accent1"/>
          </a:solidFill>
        </p:spPr>
        <p:txBody>
          <a:bodyPr wrap="none" lIns="432000" tIns="108000" rIns="252000" anchor="b">
            <a:spAutoFit/>
          </a:bodyPr>
          <a:lstStyle>
            <a:lvl1pPr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214942" y="4000504"/>
            <a:ext cx="1428760" cy="345600"/>
          </a:xfrm>
        </p:spPr>
        <p:txBody>
          <a:bodyPr rIns="180000" anchor="ctr" anchorCtr="0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30.07.2010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562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4942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905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60388"/>
            <a:ext cx="2057400" cy="5389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60388"/>
            <a:ext cx="6019800" cy="5389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ne-line title, transpar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8" name="Picture 6" descr="curtinPowerPointBG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4034" name="Text Box 2"/>
          <p:cNvSpPr txBox="1">
            <a:spLocks noChangeArrowheads="1"/>
          </p:cNvSpPr>
          <p:nvPr userDrawn="1"/>
        </p:nvSpPr>
        <p:spPr bwMode="auto">
          <a:xfrm>
            <a:off x="0" y="4000504"/>
            <a:ext cx="6624638" cy="346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180000" bIns="0" anchor="ctr"/>
          <a:lstStyle/>
          <a:p>
            <a:pPr algn="r">
              <a:spcBef>
                <a:spcPct val="50000"/>
              </a:spcBef>
            </a:pPr>
            <a:endParaRPr lang="en-AU" sz="1600" dirty="0">
              <a:solidFill>
                <a:schemeClr val="accent1"/>
              </a:solidFill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000504"/>
            <a:ext cx="5211763" cy="346075"/>
          </a:xfrm>
        </p:spPr>
        <p:txBody>
          <a:bodyPr wrap="none" lIns="432000" rIns="108000" anchor="ctr"/>
          <a:lstStyle>
            <a:lvl1pPr marL="0" indent="0">
              <a:lnSpc>
                <a:spcPct val="100000"/>
              </a:lnSpc>
              <a:spcBef>
                <a:spcPct val="50000"/>
              </a:spcBef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4036" name="Text Box 4"/>
          <p:cNvSpPr txBox="1">
            <a:spLocks noChangeArrowheads="1"/>
          </p:cNvSpPr>
          <p:nvPr userDrawn="1"/>
        </p:nvSpPr>
        <p:spPr bwMode="auto">
          <a:xfrm>
            <a:off x="468313" y="6302375"/>
            <a:ext cx="28082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chemeClr val="bg2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chemeClr val="bg2"/>
                </a:solidFill>
              </a:rPr>
              <a:t>CRICOS Provider Code 00301J</a:t>
            </a:r>
            <a:endParaRPr lang="en-AU" sz="600">
              <a:solidFill>
                <a:schemeClr val="bg2"/>
              </a:solidFill>
            </a:endParaRP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3214686"/>
            <a:ext cx="5760000" cy="786163"/>
          </a:xfrm>
          <a:solidFill>
            <a:schemeClr val="accent1">
              <a:alpha val="80000"/>
            </a:schemeClr>
          </a:solidFill>
        </p:spPr>
        <p:txBody>
          <a:bodyPr wrap="none" lIns="432000" tIns="108000" rIns="252000" anchor="b">
            <a:spAutoFit/>
          </a:bodyPr>
          <a:lstStyle>
            <a:lvl1pPr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214942" y="4000504"/>
            <a:ext cx="1428760" cy="345600"/>
          </a:xfrm>
        </p:spPr>
        <p:txBody>
          <a:bodyPr rIns="180000" anchor="ctr" anchorCtr="0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30.07.2010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wo-line titl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 userDrawn="1"/>
        </p:nvSpPr>
        <p:spPr bwMode="auto">
          <a:xfrm>
            <a:off x="0" y="4429132"/>
            <a:ext cx="6624638" cy="346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180000" bIns="0" anchor="ctr"/>
          <a:lstStyle/>
          <a:p>
            <a:pPr algn="r">
              <a:spcBef>
                <a:spcPct val="50000"/>
              </a:spcBef>
            </a:pPr>
            <a:endParaRPr lang="en-AU" sz="1600" dirty="0">
              <a:solidFill>
                <a:schemeClr val="accent1"/>
              </a:solidFill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29132"/>
            <a:ext cx="5211763" cy="346075"/>
          </a:xfrm>
        </p:spPr>
        <p:txBody>
          <a:bodyPr wrap="none" lIns="432000" rIns="108000" anchor="ctr"/>
          <a:lstStyle>
            <a:lvl1pPr marL="0" indent="0">
              <a:lnSpc>
                <a:spcPct val="100000"/>
              </a:lnSpc>
              <a:spcBef>
                <a:spcPct val="50000"/>
              </a:spcBef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36868" name="Text Box 4"/>
          <p:cNvSpPr txBox="1">
            <a:spLocks noChangeArrowheads="1"/>
          </p:cNvSpPr>
          <p:nvPr userDrawn="1"/>
        </p:nvSpPr>
        <p:spPr bwMode="auto">
          <a:xfrm>
            <a:off x="468313" y="6302375"/>
            <a:ext cx="28082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chemeClr val="bg2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chemeClr val="bg2"/>
                </a:solidFill>
              </a:rPr>
              <a:t>CRICOS Provider Code 00301J</a:t>
            </a:r>
            <a:endParaRPr lang="en-AU" sz="600">
              <a:solidFill>
                <a:schemeClr val="bg2"/>
              </a:solidFill>
            </a:endParaRP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857496"/>
            <a:ext cx="5760000" cy="786163"/>
          </a:xfrm>
          <a:solidFill>
            <a:schemeClr val="accent1"/>
          </a:solidFill>
        </p:spPr>
        <p:txBody>
          <a:bodyPr wrap="none" lIns="432000" tIns="108000" rIns="252000" anchor="b">
            <a:spAutoFit/>
          </a:bodyPr>
          <a:lstStyle>
            <a:lvl1pPr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6870" name="Rectangle 6"/>
          <p:cNvSpPr>
            <a:spLocks noChangeArrowheads="1"/>
          </p:cNvSpPr>
          <p:nvPr userDrawn="1"/>
        </p:nvSpPr>
        <p:spPr bwMode="auto">
          <a:xfrm>
            <a:off x="0" y="3643314"/>
            <a:ext cx="6334854" cy="7861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32000" tIns="108000" rIns="252000" bIns="0" anchor="b">
            <a:spAutoFit/>
          </a:bodyPr>
          <a:lstStyle/>
          <a:p>
            <a:pPr>
              <a:lnSpc>
                <a:spcPct val="100000"/>
              </a:lnSpc>
            </a:pPr>
            <a:r>
              <a:rPr lang="en-AU" sz="4400" dirty="0" smtClean="0">
                <a:solidFill>
                  <a:schemeClr val="bg1"/>
                </a:solidFill>
              </a:rPr>
              <a:t>CHANGE IN MASTER</a:t>
            </a:r>
            <a:endParaRPr lang="en-AU" sz="4400" dirty="0">
              <a:solidFill>
                <a:schemeClr val="bg1"/>
              </a:solidFill>
            </a:endParaRPr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214942" y="4429132"/>
            <a:ext cx="1428760" cy="345600"/>
          </a:xfrm>
        </p:spPr>
        <p:txBody>
          <a:bodyPr rIns="180000" anchor="ctr" anchorCtr="0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30.07.2010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-line title, transpar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7" name="Picture 7" descr="curtinPowerPointBG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04" name="Text Box 4"/>
          <p:cNvSpPr txBox="1">
            <a:spLocks noChangeArrowheads="1"/>
          </p:cNvSpPr>
          <p:nvPr userDrawn="1"/>
        </p:nvSpPr>
        <p:spPr bwMode="auto">
          <a:xfrm>
            <a:off x="468313" y="6302375"/>
            <a:ext cx="28082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chemeClr val="bg2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chemeClr val="bg2"/>
                </a:solidFill>
              </a:rPr>
              <a:t>CRICOS Provider Code 00301J</a:t>
            </a:r>
            <a:endParaRPr lang="en-AU" sz="600">
              <a:solidFill>
                <a:schemeClr val="bg2"/>
              </a:solidFill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 userDrawn="1"/>
        </p:nvSpPr>
        <p:spPr bwMode="auto">
          <a:xfrm>
            <a:off x="0" y="4429132"/>
            <a:ext cx="6624638" cy="3460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0" tIns="0" rIns="180000" bIns="0" anchor="ctr"/>
          <a:lstStyle/>
          <a:p>
            <a:pPr algn="r">
              <a:spcBef>
                <a:spcPct val="50000"/>
              </a:spcBef>
            </a:pPr>
            <a:endParaRPr lang="en-AU" sz="1600" dirty="0">
              <a:solidFill>
                <a:schemeClr val="accent1"/>
              </a:solidFill>
            </a:endParaRP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29132"/>
            <a:ext cx="5211763" cy="346075"/>
          </a:xfrm>
        </p:spPr>
        <p:txBody>
          <a:bodyPr wrap="none" lIns="432000" rIns="108000" anchor="ctr"/>
          <a:lstStyle>
            <a:lvl1pPr marL="0" indent="0">
              <a:lnSpc>
                <a:spcPct val="100000"/>
              </a:lnSpc>
              <a:spcBef>
                <a:spcPct val="50000"/>
              </a:spcBef>
              <a:buFont typeface="Wingdings" pitchFamily="2" charset="2"/>
              <a:buNone/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16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857496"/>
            <a:ext cx="5760000" cy="786163"/>
          </a:xfrm>
          <a:solidFill>
            <a:schemeClr val="accent1">
              <a:alpha val="80000"/>
            </a:schemeClr>
          </a:solidFill>
        </p:spPr>
        <p:txBody>
          <a:bodyPr wrap="none" lIns="432000" tIns="108000" rIns="252000" anchor="b">
            <a:spAutoFit/>
          </a:bodyPr>
          <a:lstStyle>
            <a:lvl1pPr>
              <a:lnSpc>
                <a:spcPct val="1000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17" name="Rectangle 6"/>
          <p:cNvSpPr>
            <a:spLocks noChangeArrowheads="1"/>
          </p:cNvSpPr>
          <p:nvPr userDrawn="1"/>
        </p:nvSpPr>
        <p:spPr bwMode="auto">
          <a:xfrm>
            <a:off x="0" y="3643314"/>
            <a:ext cx="6334854" cy="786163"/>
          </a:xfrm>
          <a:prstGeom prst="rect">
            <a:avLst/>
          </a:prstGeom>
          <a:solidFill>
            <a:schemeClr val="accent1"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432000" tIns="108000" rIns="252000" bIns="0" anchor="b">
            <a:spAutoFit/>
          </a:bodyPr>
          <a:lstStyle/>
          <a:p>
            <a:pPr>
              <a:lnSpc>
                <a:spcPct val="100000"/>
              </a:lnSpc>
            </a:pPr>
            <a:r>
              <a:rPr lang="en-AU" sz="4400" dirty="0" smtClean="0">
                <a:solidFill>
                  <a:schemeClr val="bg1"/>
                </a:solidFill>
              </a:rPr>
              <a:t>CHANGE IN MASTER</a:t>
            </a:r>
            <a:endParaRPr lang="en-AU" sz="4400" dirty="0">
              <a:solidFill>
                <a:schemeClr val="bg1"/>
              </a:solidFill>
            </a:endParaRPr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0"/>
          </p:nvPr>
        </p:nvSpPr>
        <p:spPr>
          <a:xfrm>
            <a:off x="5214942" y="4429132"/>
            <a:ext cx="1428760" cy="345600"/>
          </a:xfrm>
        </p:spPr>
        <p:txBody>
          <a:bodyPr rIns="180000" anchor="ctr" anchorCtr="0"/>
          <a:lstStyle>
            <a:lvl1pPr algn="r"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30.07.2010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544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544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560388"/>
            <a:ext cx="8207375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34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2725" y="6078538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30.07.2010</a:t>
            </a: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078538"/>
            <a:ext cx="34559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AU" smtClean="0"/>
              <a:t>Footer text - slideshow title</a:t>
            </a:r>
            <a:endParaRPr lang="en-AU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468313" y="6302375"/>
            <a:ext cx="28082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r>
              <a:rPr lang="en-US" sz="600">
                <a:solidFill>
                  <a:schemeClr val="bg2"/>
                </a:solidFill>
              </a:rPr>
              <a:t>Curtin University is a trademark of Curtin University of Technology</a:t>
            </a:r>
          </a:p>
          <a:p>
            <a:r>
              <a:rPr lang="en-US" sz="600">
                <a:solidFill>
                  <a:schemeClr val="bg2"/>
                </a:solidFill>
              </a:rPr>
              <a:t>CRICOS Provider Code 00301J</a:t>
            </a:r>
            <a:endParaRPr lang="en-AU" sz="600">
              <a:solidFill>
                <a:schemeClr val="bg2"/>
              </a:solidFill>
            </a:endParaRPr>
          </a:p>
        </p:txBody>
      </p:sp>
      <p:pic>
        <p:nvPicPr>
          <p:cNvPr id="7" name="Picture 6" descr="curtinPowerPointBGContent-Alpha.gif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2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</p:sldLayoutIdLst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5F5F5F"/>
          </a:solidFill>
          <a:latin typeface="Arial" charset="0"/>
        </a:defRPr>
      </a:lvl9pPr>
    </p:titleStyle>
    <p:bodyStyle>
      <a:lvl1pPr marL="266700" indent="-266700" algn="l" rtl="0" eaLnBrk="1" fontAlgn="base" hangingPunct="1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8163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2pPr>
      <a:lvl3pPr marL="985838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3pPr>
      <a:lvl4pPr marL="1435100" indent="-1588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7907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5pPr>
      <a:lvl6pPr marL="2247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27051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31623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36195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sz="2400" dirty="0" smtClean="0"/>
          </a:p>
          <a:p>
            <a:r>
              <a:rPr lang="en-AU" sz="2400" dirty="0" smtClean="0"/>
              <a:t>Harry Bloch</a:t>
            </a:r>
          </a:p>
          <a:p>
            <a:r>
              <a:rPr lang="en-AU" sz="2400" dirty="0" smtClean="0"/>
              <a:t>F</a:t>
            </a:r>
            <a:r>
              <a:rPr lang="en-AU" sz="1800" dirty="0" smtClean="0"/>
              <a:t>inancial assistance from ARC Discovery Grant is gratefully acknowledged</a:t>
            </a:r>
            <a:endParaRPr lang="en-AU" sz="1800" dirty="0"/>
          </a:p>
        </p:txBody>
      </p:sp>
      <p:sp>
        <p:nvSpPr>
          <p:cNvPr id="19" name="Title 18"/>
          <p:cNvSpPr>
            <a:spLocks noGrp="1"/>
          </p:cNvSpPr>
          <p:nvPr>
            <p:ph type="ctrTitle"/>
          </p:nvPr>
        </p:nvSpPr>
        <p:spPr>
          <a:xfrm>
            <a:off x="0" y="1571612"/>
            <a:ext cx="6935979" cy="1285884"/>
          </a:xfrm>
        </p:spPr>
        <p:txBody>
          <a:bodyPr/>
          <a:lstStyle/>
          <a:p>
            <a:r>
              <a:rPr lang="en-AU" dirty="0" smtClean="0"/>
              <a:t>Technical Change in </a:t>
            </a:r>
            <a:br>
              <a:rPr lang="en-AU" dirty="0" smtClean="0"/>
            </a:br>
            <a:r>
              <a:rPr lang="en-AU" dirty="0" smtClean="0"/>
              <a:t>Australian Manufacturing</a:t>
            </a:r>
            <a:endParaRPr lang="en-AU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86380" y="4000504"/>
            <a:ext cx="1357322" cy="345600"/>
          </a:xfrm>
        </p:spPr>
        <p:txBody>
          <a:bodyPr/>
          <a:lstStyle/>
          <a:p>
            <a:r>
              <a:rPr lang="en-US" sz="2400" dirty="0" smtClean="0"/>
              <a:t>20 November 2012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Results are consistent with model in which technical change is embodied in capital equipment</a:t>
            </a:r>
          </a:p>
          <a:p>
            <a:r>
              <a:rPr lang="en-AU" dirty="0" smtClean="0"/>
              <a:t>Suggests rising labour saving results from product development by equipment suppliers</a:t>
            </a:r>
          </a:p>
          <a:p>
            <a:pPr lvl="1"/>
            <a:r>
              <a:rPr lang="en-AU" sz="2400" dirty="0" smtClean="0"/>
              <a:t>Driven by buyers desire to economise on increasingly expensive labour</a:t>
            </a:r>
          </a:p>
          <a:p>
            <a:pPr marL="266700" lvl="1" indent="-266700">
              <a:spcBef>
                <a:spcPct val="3000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AU" sz="2400" dirty="0" smtClean="0"/>
              <a:t>Interpretation is contrary to a model of input substitution driven by relative input prices and has different implications</a:t>
            </a:r>
            <a:endParaRPr lang="en-US" sz="2400" dirty="0" smtClean="0"/>
          </a:p>
          <a:p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Productivity growth</a:t>
            </a:r>
          </a:p>
          <a:p>
            <a:pPr lvl="1"/>
            <a:r>
              <a:rPr lang="en-AU" sz="2400" dirty="0" smtClean="0"/>
              <a:t>Labour productivity rises with investment in new equipment (albeit, with an installation lag)</a:t>
            </a:r>
          </a:p>
          <a:p>
            <a:pPr lvl="1"/>
            <a:r>
              <a:rPr lang="en-AU" sz="2400" dirty="0" smtClean="0"/>
              <a:t>Labour productivity is counter cyclical (falls with capacity utilisation)</a:t>
            </a:r>
          </a:p>
          <a:p>
            <a:pPr lvl="1"/>
            <a:r>
              <a:rPr lang="en-AU" sz="2400" dirty="0" smtClean="0"/>
              <a:t>Labour productivity falls with equipment age (not necessarily plant age)</a:t>
            </a:r>
          </a:p>
          <a:p>
            <a:pPr lvl="1"/>
            <a:r>
              <a:rPr lang="en-AU" sz="2400" dirty="0" smtClean="0"/>
              <a:t>Testing these propositions in manufacturing complicated by imperfect competition (unexploited scale economies, inflexible work rules)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Policy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International competitiveness</a:t>
            </a:r>
          </a:p>
          <a:p>
            <a:pPr lvl="1"/>
            <a:r>
              <a:rPr lang="en-AU" sz="2400" dirty="0" smtClean="0"/>
              <a:t>Can’t compete with low-wage countries unless have special access to equipment or markets</a:t>
            </a:r>
          </a:p>
          <a:p>
            <a:pPr lvl="1"/>
            <a:r>
              <a:rPr lang="en-AU" sz="2400" dirty="0" smtClean="0"/>
              <a:t>Exacerbated by inflexible work rules impeding effective use of new equipment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 smtClean="0"/>
          </a:p>
          <a:p>
            <a:pPr algn="ctr">
              <a:buNone/>
            </a:pPr>
            <a:r>
              <a:rPr lang="en-AU" sz="3200" dirty="0" smtClean="0"/>
              <a:t>THANK YOU</a:t>
            </a:r>
          </a:p>
          <a:p>
            <a:pPr algn="ctr">
              <a:buNone/>
            </a:pPr>
            <a:endParaRPr lang="en-AU" sz="3200" dirty="0" smtClean="0"/>
          </a:p>
          <a:p>
            <a:pPr algn="ctr">
              <a:buNone/>
            </a:pPr>
            <a:r>
              <a:rPr lang="en-AU" sz="3200" dirty="0" smtClean="0"/>
              <a:t>COMMENTS AND QUESTIONS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Harry Bloch (2010), Technological Change in Australian Manufacturing, </a:t>
            </a:r>
            <a:r>
              <a:rPr lang="en-AU" i="1" dirty="0" smtClean="0"/>
              <a:t>Australian Economic Review</a:t>
            </a:r>
            <a:r>
              <a:rPr lang="en-AU" dirty="0" smtClean="0"/>
              <a:t>, 43:1, 28–38</a:t>
            </a:r>
          </a:p>
          <a:p>
            <a:r>
              <a:rPr lang="en-AU" dirty="0" smtClean="0"/>
              <a:t>Harry Bloch, Jerry </a:t>
            </a:r>
            <a:r>
              <a:rPr lang="en-AU" dirty="0" err="1" smtClean="0"/>
              <a:t>Courvisanos</a:t>
            </a:r>
            <a:r>
              <a:rPr lang="en-AU" dirty="0" smtClean="0"/>
              <a:t> &amp; Maria </a:t>
            </a:r>
            <a:r>
              <a:rPr lang="en-AU" dirty="0" err="1" smtClean="0"/>
              <a:t>Mangano</a:t>
            </a:r>
            <a:r>
              <a:rPr lang="en-AU" dirty="0" smtClean="0"/>
              <a:t> (2011), The Impact of Technical Change and Profit on Investment in Australian Manufacturing,</a:t>
            </a:r>
            <a:r>
              <a:rPr lang="en-AU" i="1" dirty="0" smtClean="0"/>
              <a:t> Review of Political </a:t>
            </a:r>
            <a:r>
              <a:rPr lang="en-US" i="1" dirty="0" smtClean="0"/>
              <a:t>Economy</a:t>
            </a:r>
            <a:r>
              <a:rPr lang="en-US" dirty="0" smtClean="0"/>
              <a:t>, 23:3, 389-408</a:t>
            </a:r>
          </a:p>
          <a:p>
            <a:r>
              <a:rPr lang="en-AU" dirty="0" smtClean="0"/>
              <a:t>Harry Bloch and Garry Madden (1995), Productivity Growth in Australian Manufacturing: A Vintage Capital Model, </a:t>
            </a:r>
            <a:r>
              <a:rPr lang="en-AU" i="1" dirty="0" smtClean="0"/>
              <a:t>International Journal of Manpower,</a:t>
            </a:r>
            <a:r>
              <a:rPr lang="en-AU" dirty="0" smtClean="0"/>
              <a:t> 16:1, 21-30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Outline</a:t>
            </a:r>
            <a:endParaRPr lang="en-AU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Modelling Technical Change</a:t>
            </a:r>
          </a:p>
          <a:p>
            <a:r>
              <a:rPr lang="en-AU" dirty="0" smtClean="0"/>
              <a:t>Empirical Results – Rates of Technical Change</a:t>
            </a:r>
          </a:p>
          <a:p>
            <a:r>
              <a:rPr lang="en-AU" dirty="0" smtClean="0"/>
              <a:t>Empirical Results – Investment and Labour Productivity</a:t>
            </a:r>
          </a:p>
          <a:p>
            <a:r>
              <a:rPr lang="en-AU" dirty="0" smtClean="0"/>
              <a:t>Conclusions </a:t>
            </a:r>
          </a:p>
          <a:p>
            <a:r>
              <a:rPr lang="en-AU" dirty="0" smtClean="0"/>
              <a:t>Interpretation</a:t>
            </a:r>
          </a:p>
          <a:p>
            <a:r>
              <a:rPr lang="en-AU" dirty="0" smtClean="0"/>
              <a:t>Policy Implications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60388"/>
            <a:ext cx="8207375" cy="725472"/>
          </a:xfrm>
        </p:spPr>
        <p:txBody>
          <a:bodyPr/>
          <a:lstStyle/>
          <a:p>
            <a:r>
              <a:rPr lang="en-AU" dirty="0" smtClean="0"/>
              <a:t>Modelling Technical Change</a:t>
            </a:r>
            <a:endParaRPr lang="en-AU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Vintage-capital models</a:t>
            </a:r>
          </a:p>
          <a:p>
            <a:pPr lvl="1"/>
            <a:r>
              <a:rPr lang="en-AU" sz="2000" dirty="0" smtClean="0"/>
              <a:t>Output depends on the time at which capital is installed</a:t>
            </a:r>
          </a:p>
          <a:p>
            <a:pPr lvl="1"/>
            <a:r>
              <a:rPr lang="en-AU" sz="2000" dirty="0" smtClean="0"/>
              <a:t>Newer equipment more productive, but not necessarily in all dimensions</a:t>
            </a:r>
          </a:p>
          <a:p>
            <a:r>
              <a:rPr lang="en-AU" dirty="0" smtClean="0"/>
              <a:t>Leontief technology</a:t>
            </a:r>
          </a:p>
          <a:p>
            <a:pPr lvl="1"/>
            <a:r>
              <a:rPr lang="en-AU" sz="2000" dirty="0" smtClean="0"/>
              <a:t>Fixed factor proportions </a:t>
            </a:r>
          </a:p>
          <a:p>
            <a:pPr lvl="1"/>
            <a:r>
              <a:rPr lang="en-AU" sz="2000" dirty="0" smtClean="0"/>
              <a:t>Q = </a:t>
            </a:r>
            <a:r>
              <a:rPr lang="en-AU" sz="2000" dirty="0" err="1" smtClean="0"/>
              <a:t>aL</a:t>
            </a:r>
            <a:r>
              <a:rPr lang="en-AU" sz="2000" dirty="0" smtClean="0"/>
              <a:t>’, K’ ≥ Q/b, M’ ≥ Q/c</a:t>
            </a:r>
          </a:p>
          <a:p>
            <a:r>
              <a:rPr lang="en-AU" dirty="0" smtClean="0"/>
              <a:t>Factor-augmenting technical change</a:t>
            </a:r>
          </a:p>
          <a:p>
            <a:pPr lvl="1"/>
            <a:r>
              <a:rPr lang="en-AU" sz="2000" dirty="0" smtClean="0"/>
              <a:t>L’ = </a:t>
            </a:r>
            <a:r>
              <a:rPr lang="en-AU" sz="2000" dirty="0" err="1" smtClean="0"/>
              <a:t>Le</a:t>
            </a:r>
            <a:r>
              <a:rPr lang="en-AU" sz="2000" baseline="30000" dirty="0" err="1" smtClean="0"/>
              <a:t>αt</a:t>
            </a:r>
            <a:r>
              <a:rPr lang="en-AU" sz="2000" dirty="0" smtClean="0"/>
              <a:t>, K’ = </a:t>
            </a:r>
            <a:r>
              <a:rPr lang="en-AU" sz="2000" dirty="0" err="1" smtClean="0"/>
              <a:t>Ke</a:t>
            </a:r>
            <a:r>
              <a:rPr lang="en-AU" sz="2000" baseline="30000" dirty="0" err="1" smtClean="0"/>
              <a:t>βt</a:t>
            </a:r>
            <a:r>
              <a:rPr lang="en-AU" sz="2000" dirty="0" smtClean="0"/>
              <a:t> ,M’ = Me</a:t>
            </a:r>
            <a:r>
              <a:rPr lang="el-GR" sz="2000" baseline="30000" dirty="0" smtClean="0"/>
              <a:t>γ</a:t>
            </a:r>
            <a:r>
              <a:rPr lang="en-AU" sz="2000" baseline="30000" dirty="0" smtClean="0"/>
              <a:t>t</a:t>
            </a:r>
            <a:endParaRPr lang="en-AU" sz="2000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Modelling Technical Change</a:t>
            </a:r>
            <a:endParaRPr lang="en-AU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Leontief cost function</a:t>
            </a:r>
          </a:p>
          <a:p>
            <a:pPr lvl="1"/>
            <a:r>
              <a:rPr lang="en-AU" sz="2000" dirty="0" smtClean="0"/>
              <a:t>unit cost =  aw’ + </a:t>
            </a:r>
            <a:r>
              <a:rPr lang="en-AU" sz="2000" dirty="0" err="1" smtClean="0"/>
              <a:t>br</a:t>
            </a:r>
            <a:r>
              <a:rPr lang="en-AU" sz="2000" dirty="0" smtClean="0"/>
              <a:t>’ + cm’</a:t>
            </a:r>
          </a:p>
          <a:p>
            <a:r>
              <a:rPr lang="en-AU" dirty="0" smtClean="0"/>
              <a:t>Factor augmentation and costs</a:t>
            </a:r>
          </a:p>
          <a:p>
            <a:pPr lvl="1"/>
            <a:r>
              <a:rPr lang="en-AU" sz="2000" dirty="0" smtClean="0"/>
              <a:t>w’ = we</a:t>
            </a:r>
            <a:r>
              <a:rPr lang="en-AU" sz="2000" baseline="30000" dirty="0" smtClean="0"/>
              <a:t>-</a:t>
            </a:r>
            <a:r>
              <a:rPr lang="en-AU" sz="2000" baseline="30000" dirty="0" err="1" smtClean="0"/>
              <a:t>αt</a:t>
            </a:r>
            <a:r>
              <a:rPr lang="en-AU" sz="2000" dirty="0" smtClean="0"/>
              <a:t>, r’ = re</a:t>
            </a:r>
            <a:r>
              <a:rPr lang="en-AU" sz="2000" baseline="30000" dirty="0" smtClean="0"/>
              <a:t>- </a:t>
            </a:r>
            <a:r>
              <a:rPr lang="en-AU" sz="2000" baseline="30000" dirty="0" err="1" smtClean="0"/>
              <a:t>βt</a:t>
            </a:r>
            <a:r>
              <a:rPr lang="en-AU" sz="2000" dirty="0" smtClean="0"/>
              <a:t>. m’ = me</a:t>
            </a:r>
            <a:r>
              <a:rPr lang="en-AU" sz="2000" baseline="30000" dirty="0" smtClean="0"/>
              <a:t>- </a:t>
            </a:r>
            <a:r>
              <a:rPr lang="el-GR" sz="2000" baseline="30000" dirty="0" smtClean="0"/>
              <a:t>γ</a:t>
            </a:r>
            <a:r>
              <a:rPr lang="en-AU" sz="2000" baseline="30000" dirty="0" smtClean="0"/>
              <a:t>t</a:t>
            </a:r>
            <a:endParaRPr lang="en-AU" sz="2000" dirty="0" smtClean="0"/>
          </a:p>
          <a:p>
            <a:r>
              <a:rPr lang="en-AU" dirty="0" smtClean="0"/>
              <a:t>Using price data</a:t>
            </a:r>
          </a:p>
          <a:p>
            <a:pPr lvl="1"/>
            <a:r>
              <a:rPr lang="en-AU" sz="2000" dirty="0" smtClean="0"/>
              <a:t>Price = (1 + net margin) * (unit cost)</a:t>
            </a:r>
          </a:p>
          <a:p>
            <a:pPr lvl="1"/>
            <a:r>
              <a:rPr lang="en-AU" sz="2000" dirty="0" smtClean="0"/>
              <a:t>Net margin depends on market demand and oligopoly conjectures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60388"/>
            <a:ext cx="8643997" cy="996950"/>
          </a:xfrm>
        </p:spPr>
        <p:txBody>
          <a:bodyPr/>
          <a:lstStyle/>
          <a:p>
            <a:r>
              <a:rPr lang="en-AU" dirty="0" smtClean="0"/>
              <a:t>Empirical Results – Rates of Technical Change</a:t>
            </a:r>
            <a:endParaRPr lang="en-AU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Data for 38 Australian manufacturing industries (3-digit)</a:t>
            </a:r>
          </a:p>
          <a:p>
            <a:r>
              <a:rPr lang="en-AU" dirty="0" smtClean="0"/>
              <a:t>Cover 1968-69 through 1999-2000 (32 years)</a:t>
            </a:r>
          </a:p>
          <a:p>
            <a:r>
              <a:rPr lang="en-AU" dirty="0" smtClean="0"/>
              <a:t>Estimate separate price equation for each industry</a:t>
            </a:r>
          </a:p>
          <a:p>
            <a:r>
              <a:rPr lang="en-AU" dirty="0" smtClean="0"/>
              <a:t>The hypothesis of price = unit cost is rejected in only four industries</a:t>
            </a:r>
          </a:p>
          <a:p>
            <a:endParaRPr lang="en-AU" dirty="0" smtClean="0"/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560388"/>
            <a:ext cx="8643997" cy="996950"/>
          </a:xfrm>
        </p:spPr>
        <p:txBody>
          <a:bodyPr/>
          <a:lstStyle/>
          <a:p>
            <a:r>
              <a:rPr lang="en-AU" dirty="0" smtClean="0"/>
              <a:t>Empirical Results – Rates of Technical Change</a:t>
            </a:r>
            <a:endParaRPr lang="en-AU" dirty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Technical change is significantly labour saving in all industries</a:t>
            </a:r>
          </a:p>
          <a:p>
            <a:pPr lvl="1"/>
            <a:r>
              <a:rPr lang="en-AU" sz="2400" dirty="0" smtClean="0"/>
              <a:t>Average = 2.9% pa</a:t>
            </a:r>
          </a:p>
          <a:p>
            <a:r>
              <a:rPr lang="en-AU" dirty="0" smtClean="0"/>
              <a:t>Variation in material saving across industries</a:t>
            </a:r>
          </a:p>
          <a:p>
            <a:pPr lvl="1"/>
            <a:r>
              <a:rPr lang="en-AU" sz="2400" dirty="0" smtClean="0"/>
              <a:t>Average = 0.3% pa</a:t>
            </a:r>
          </a:p>
          <a:p>
            <a:r>
              <a:rPr lang="en-AU" dirty="0" smtClean="0"/>
              <a:t>Wide variation in capital saving across industries</a:t>
            </a:r>
          </a:p>
          <a:p>
            <a:pPr lvl="1"/>
            <a:r>
              <a:rPr lang="en-AU" sz="2400" dirty="0" smtClean="0"/>
              <a:t>Average = -4.5% pa (capital using)</a:t>
            </a:r>
          </a:p>
          <a:p>
            <a:r>
              <a:rPr lang="en-AU" dirty="0" smtClean="0"/>
              <a:t>Overall cost savings found in 2/3 of industries</a:t>
            </a:r>
          </a:p>
          <a:p>
            <a:pPr lvl="1"/>
            <a:r>
              <a:rPr lang="en-AU" sz="2400" dirty="0" smtClean="0"/>
              <a:t>Average = 0.5% pa (as share of total cost)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Empirical Results – Investment and Labour Productivity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Salter (1965)</a:t>
            </a:r>
          </a:p>
          <a:p>
            <a:pPr lvl="1"/>
            <a:r>
              <a:rPr lang="en-AU" sz="2400" dirty="0" smtClean="0"/>
              <a:t>Examines effect of capital-embodied technical change as modelled above on labour productivity </a:t>
            </a:r>
          </a:p>
          <a:p>
            <a:pPr lvl="1"/>
            <a:r>
              <a:rPr lang="en-AU" sz="2400" dirty="0" smtClean="0"/>
              <a:t>Finds labour productivity rises with investment in new capital equipment</a:t>
            </a:r>
          </a:p>
          <a:p>
            <a:pPr lvl="1"/>
            <a:r>
              <a:rPr lang="en-AU" sz="2400" dirty="0" smtClean="0"/>
              <a:t>Implies that average labour productivity falls with average age of equipment (holding technical change constant)</a:t>
            </a:r>
          </a:p>
          <a:p>
            <a:pPr lvl="1"/>
            <a:endParaRPr lang="en-AU" sz="2400" dirty="0" smtClean="0"/>
          </a:p>
          <a:p>
            <a:pPr lvl="1"/>
            <a:endParaRPr lang="en-A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Empirical Results – Investment and Labour Productivity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Bloch, </a:t>
            </a:r>
            <a:r>
              <a:rPr lang="en-AU" dirty="0" err="1" smtClean="0"/>
              <a:t>Courvisanos</a:t>
            </a:r>
            <a:r>
              <a:rPr lang="en-AU" dirty="0" smtClean="0"/>
              <a:t> and </a:t>
            </a:r>
            <a:r>
              <a:rPr lang="en-AU" dirty="0" err="1" smtClean="0"/>
              <a:t>Mangano</a:t>
            </a:r>
            <a:r>
              <a:rPr lang="en-AU" dirty="0" smtClean="0"/>
              <a:t> (2011) extend the Salter model to examine implications for optimal obsolescence</a:t>
            </a:r>
          </a:p>
          <a:p>
            <a:pPr lvl="1"/>
            <a:r>
              <a:rPr lang="en-AU" sz="2400" dirty="0" smtClean="0"/>
              <a:t>Obsolescence quicker with higher labour saving in technical change</a:t>
            </a:r>
          </a:p>
          <a:p>
            <a:pPr lvl="1"/>
            <a:r>
              <a:rPr lang="en-AU" sz="2400" dirty="0" smtClean="0"/>
              <a:t>Implies higher gross investment share when greater labour saving, given output growth rate</a:t>
            </a:r>
          </a:p>
          <a:p>
            <a:pPr lvl="1"/>
            <a:r>
              <a:rPr lang="en-AU" sz="2400" dirty="0" smtClean="0"/>
              <a:t>Find significant positive relationship between proxy for rate of labour saving (past labour productivity growth rate, average 1968 to 1999) and investment share (2000-2004) across 36 industries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Technical change is labour saving and capital using in Australian manufacturing</a:t>
            </a:r>
          </a:p>
          <a:p>
            <a:r>
              <a:rPr lang="en-AU" dirty="0" smtClean="0"/>
              <a:t>There is a positive impact of past labour productivity growth on gross investment share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rtin2010-PP2007">
  <a:themeElements>
    <a:clrScheme name="Default Design 13">
      <a:dk1>
        <a:srgbClr val="333333"/>
      </a:dk1>
      <a:lt1>
        <a:srgbClr val="FFFFFF"/>
      </a:lt1>
      <a:dk2>
        <a:srgbClr val="666666"/>
      </a:dk2>
      <a:lt2>
        <a:srgbClr val="969696"/>
      </a:lt2>
      <a:accent1>
        <a:srgbClr val="CC9900"/>
      </a:accent1>
      <a:accent2>
        <a:srgbClr val="333399"/>
      </a:accent2>
      <a:accent3>
        <a:srgbClr val="FFFFFF"/>
      </a:accent3>
      <a:accent4>
        <a:srgbClr val="2A2A2A"/>
      </a:accent4>
      <a:accent5>
        <a:srgbClr val="E2C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3333"/>
        </a:dk1>
        <a:lt1>
          <a:srgbClr val="FFFFFF"/>
        </a:lt1>
        <a:dk2>
          <a:srgbClr val="666666"/>
        </a:dk2>
        <a:lt2>
          <a:srgbClr val="969696"/>
        </a:lt2>
        <a:accent1>
          <a:srgbClr val="CC9900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E2C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curtin2010-PP2007</Template>
  <TotalTime>2519</TotalTime>
  <Words>670</Words>
  <Application>Microsoft Office PowerPoint</Application>
  <PresentationFormat>On-screen Show (4:3)</PresentationFormat>
  <Paragraphs>90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curtin2010-PP2007</vt:lpstr>
      <vt:lpstr>Technical Change in  Australian Manufacturing</vt:lpstr>
      <vt:lpstr>Outline</vt:lpstr>
      <vt:lpstr>Modelling Technical Change</vt:lpstr>
      <vt:lpstr>Modelling Technical Change</vt:lpstr>
      <vt:lpstr>Empirical Results – Rates of Technical Change</vt:lpstr>
      <vt:lpstr>Empirical Results – Rates of Technical Change</vt:lpstr>
      <vt:lpstr>Empirical Results – Investment and Labour Productivity</vt:lpstr>
      <vt:lpstr>Empirical Results – Investment and Labour Productivity</vt:lpstr>
      <vt:lpstr>Conclusions</vt:lpstr>
      <vt:lpstr>Interpretation</vt:lpstr>
      <vt:lpstr>Policy Implications</vt:lpstr>
      <vt:lpstr>Policy Implications</vt:lpstr>
      <vt:lpstr>PowerPoint Presentation</vt:lpstr>
      <vt:lpstr>References</vt:lpstr>
    </vt:vector>
  </TitlesOfParts>
  <Company>Productivity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Change in Australian Manufacturing - Harry Bloch</dc:title>
  <dc:creator>Productivity Commission</dc:creator>
  <cp:lastModifiedBy>Productivity Commission</cp:lastModifiedBy>
  <cp:revision>55</cp:revision>
  <dcterms:created xsi:type="dcterms:W3CDTF">2012-10-03T01:54:41Z</dcterms:created>
  <dcterms:modified xsi:type="dcterms:W3CDTF">2013-02-21T01:15:58Z</dcterms:modified>
</cp:coreProperties>
</file>