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56" r:id="rId5"/>
    <p:sldId id="257" r:id="rId6"/>
    <p:sldId id="259" r:id="rId7"/>
    <p:sldId id="261" r:id="rId8"/>
    <p:sldId id="260" r:id="rId9"/>
    <p:sldId id="262" r:id="rId10"/>
    <p:sldId id="266" r:id="rId11"/>
    <p:sldId id="263" r:id="rId12"/>
    <p:sldId id="267" r:id="rId13"/>
    <p:sldId id="268" r:id="rId14"/>
    <p:sldId id="269" r:id="rId15"/>
    <p:sldId id="264" r:id="rId16"/>
    <p:sldId id="265" r:id="rId17"/>
  </p:sldIdLst>
  <p:sldSz cx="9144000" cy="6858000" type="screen4x3"/>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4106"/>
    <a:srgbClr val="4846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42" autoAdjust="0"/>
    <p:restoredTop sz="94660"/>
  </p:normalViewPr>
  <p:slideViewPr>
    <p:cSldViewPr snapToGrid="0">
      <p:cViewPr>
        <p:scale>
          <a:sx n="104" d="100"/>
          <a:sy n="104" d="100"/>
        </p:scale>
        <p:origin x="-2694" y="-7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ata3\users1\KZIESCHANG\My%20Documents\FISIM%20Accounting\Copy%20of%20FDIC%20aggregate%20quarterly%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ata3\users1\KZIESCHANG\My%20Documents\FISIM%20Accounting\Copy%20of%20FDIC%20aggregate%20quarterly%20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ata3\users1\KZIESCHANG\My%20Documents\FISIM%20Accounting\Copy%20of%20FDIC%20aggregate%20quarterly%20data.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data3\users1\KZIESCHANG\My%20Documents\FISIM%20Accounting\Copy%20of%20FDIC%20aggregate%20quarterly%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FRB </a:t>
            </a:r>
            <a:r>
              <a:rPr lang="en-US" dirty="0" smtClean="0"/>
              <a:t>and </a:t>
            </a:r>
            <a:r>
              <a:rPr lang="en-US" dirty="0"/>
              <a:t>Bank Cost of Funds</a:t>
            </a:r>
          </a:p>
        </c:rich>
      </c:tx>
      <c:layout/>
      <c:overlay val="0"/>
    </c:title>
    <c:autoTitleDeleted val="0"/>
    <c:plotArea>
      <c:layout/>
      <c:lineChart>
        <c:grouping val="standard"/>
        <c:varyColors val="0"/>
        <c:ser>
          <c:idx val="1"/>
          <c:order val="0"/>
          <c:tx>
            <c:strRef>
              <c:f>'Annual data'!$D$421</c:f>
              <c:strCache>
                <c:ptCount val="1"/>
                <c:pt idx="0">
                  <c:v>FRB cost of funds rate</c:v>
                </c:pt>
              </c:strCache>
            </c:strRef>
          </c:tx>
          <c:marker>
            <c:symbol val="none"/>
          </c:marker>
          <c:cat>
            <c:numRef>
              <c:f>'Annual data'!$E$1:$O$1</c:f>
              <c:numCache>
                <c:formatCode>General</c:formatCode>
                <c:ptCount val="11"/>
                <c:pt idx="0">
                  <c:v>2001</c:v>
                </c:pt>
                <c:pt idx="1">
                  <c:v>2002</c:v>
                </c:pt>
                <c:pt idx="2">
                  <c:v>2003</c:v>
                </c:pt>
                <c:pt idx="3">
                  <c:v>2004</c:v>
                </c:pt>
                <c:pt idx="4">
                  <c:v>2005</c:v>
                </c:pt>
                <c:pt idx="5">
                  <c:v>2006</c:v>
                </c:pt>
                <c:pt idx="6">
                  <c:v>2007</c:v>
                </c:pt>
                <c:pt idx="7">
                  <c:v>2008</c:v>
                </c:pt>
                <c:pt idx="8">
                  <c:v>2009</c:v>
                </c:pt>
                <c:pt idx="9">
                  <c:v>2010</c:v>
                </c:pt>
                <c:pt idx="10" formatCode="#,##0">
                  <c:v>2011</c:v>
                </c:pt>
              </c:numCache>
            </c:numRef>
          </c:cat>
          <c:val>
            <c:numRef>
              <c:f>'Annual data'!$E$421:$O$421</c:f>
              <c:numCache>
                <c:formatCode>0.00%</c:formatCode>
                <c:ptCount val="11"/>
                <c:pt idx="0">
                  <c:v>4.3069002319264471E-2</c:v>
                </c:pt>
                <c:pt idx="1">
                  <c:v>3.0584206591567506E-2</c:v>
                </c:pt>
                <c:pt idx="2">
                  <c:v>2.5484983560816001E-2</c:v>
                </c:pt>
                <c:pt idx="3">
                  <c:v>2.1329549437014938E-2</c:v>
                </c:pt>
                <c:pt idx="4">
                  <c:v>2.9867397137405216E-2</c:v>
                </c:pt>
                <c:pt idx="5">
                  <c:v>3.3998864955140463E-2</c:v>
                </c:pt>
                <c:pt idx="6">
                  <c:v>3.8420178497857581E-2</c:v>
                </c:pt>
                <c:pt idx="7">
                  <c:v>1.9320080658056484E-2</c:v>
                </c:pt>
                <c:pt idx="8">
                  <c:v>2.4915072769273433E-2</c:v>
                </c:pt>
                <c:pt idx="9">
                  <c:v>3.2308400867689005E-2</c:v>
                </c:pt>
                <c:pt idx="10">
                  <c:v>2.7459603740382685E-2</c:v>
                </c:pt>
              </c:numCache>
            </c:numRef>
          </c:val>
          <c:smooth val="0"/>
        </c:ser>
        <c:ser>
          <c:idx val="2"/>
          <c:order val="1"/>
          <c:tx>
            <c:strRef>
              <c:f>'Annual data'!$D$422</c:f>
              <c:strCache>
                <c:ptCount val="1"/>
                <c:pt idx="0">
                  <c:v>Bank cost of funds rate</c:v>
                </c:pt>
              </c:strCache>
            </c:strRef>
          </c:tx>
          <c:marker>
            <c:symbol val="none"/>
          </c:marker>
          <c:cat>
            <c:numRef>
              <c:f>'Annual data'!$E$1:$O$1</c:f>
              <c:numCache>
                <c:formatCode>General</c:formatCode>
                <c:ptCount val="11"/>
                <c:pt idx="0">
                  <c:v>2001</c:v>
                </c:pt>
                <c:pt idx="1">
                  <c:v>2002</c:v>
                </c:pt>
                <c:pt idx="2">
                  <c:v>2003</c:v>
                </c:pt>
                <c:pt idx="3">
                  <c:v>2004</c:v>
                </c:pt>
                <c:pt idx="4">
                  <c:v>2005</c:v>
                </c:pt>
                <c:pt idx="5">
                  <c:v>2006</c:v>
                </c:pt>
                <c:pt idx="6">
                  <c:v>2007</c:v>
                </c:pt>
                <c:pt idx="7">
                  <c:v>2008</c:v>
                </c:pt>
                <c:pt idx="8">
                  <c:v>2009</c:v>
                </c:pt>
                <c:pt idx="9">
                  <c:v>2010</c:v>
                </c:pt>
                <c:pt idx="10" formatCode="#,##0">
                  <c:v>2011</c:v>
                </c:pt>
              </c:numCache>
            </c:numRef>
          </c:cat>
          <c:val>
            <c:numRef>
              <c:f>'Annual data'!$E$422:$O$422</c:f>
              <c:numCache>
                <c:formatCode>0.00%</c:formatCode>
                <c:ptCount val="11"/>
                <c:pt idx="0">
                  <c:v>4.9380052324453909E-2</c:v>
                </c:pt>
                <c:pt idx="1">
                  <c:v>3.8939477327251254E-2</c:v>
                </c:pt>
                <c:pt idx="2">
                  <c:v>3.5091980637815011E-2</c:v>
                </c:pt>
                <c:pt idx="3">
                  <c:v>3.4218575639032973E-2</c:v>
                </c:pt>
                <c:pt idx="4">
                  <c:v>4.3346196570477662E-2</c:v>
                </c:pt>
                <c:pt idx="5">
                  <c:v>5.5908328780265762E-2</c:v>
                </c:pt>
                <c:pt idx="6">
                  <c:v>4.8630396041957784E-2</c:v>
                </c:pt>
                <c:pt idx="7">
                  <c:v>2.8734414998584538E-2</c:v>
                </c:pt>
                <c:pt idx="8">
                  <c:v>2.2648468881881382E-2</c:v>
                </c:pt>
                <c:pt idx="9">
                  <c:v>2.1561387200404986E-2</c:v>
                </c:pt>
                <c:pt idx="10">
                  <c:v>2.367729011341084E-2</c:v>
                </c:pt>
              </c:numCache>
            </c:numRef>
          </c:val>
          <c:smooth val="0"/>
        </c:ser>
        <c:dLbls>
          <c:showLegendKey val="0"/>
          <c:showVal val="0"/>
          <c:showCatName val="0"/>
          <c:showSerName val="0"/>
          <c:showPercent val="0"/>
          <c:showBubbleSize val="0"/>
        </c:dLbls>
        <c:marker val="1"/>
        <c:smooth val="0"/>
        <c:axId val="4263296"/>
        <c:axId val="4265088"/>
      </c:lineChart>
      <c:catAx>
        <c:axId val="4263296"/>
        <c:scaling>
          <c:orientation val="minMax"/>
        </c:scaling>
        <c:delete val="0"/>
        <c:axPos val="b"/>
        <c:numFmt formatCode="General" sourceLinked="1"/>
        <c:majorTickMark val="out"/>
        <c:minorTickMark val="none"/>
        <c:tickLblPos val="nextTo"/>
        <c:txPr>
          <a:bodyPr rot="-2460000"/>
          <a:lstStyle/>
          <a:p>
            <a:pPr>
              <a:defRPr/>
            </a:pPr>
            <a:endParaRPr lang="en-US"/>
          </a:p>
        </c:txPr>
        <c:crossAx val="4265088"/>
        <c:crosses val="autoZero"/>
        <c:auto val="1"/>
        <c:lblAlgn val="ctr"/>
        <c:lblOffset val="100"/>
        <c:noMultiLvlLbl val="0"/>
      </c:catAx>
      <c:valAx>
        <c:axId val="4265088"/>
        <c:scaling>
          <c:orientation val="minMax"/>
        </c:scaling>
        <c:delete val="0"/>
        <c:axPos val="l"/>
        <c:majorGridlines/>
        <c:numFmt formatCode="0.00%" sourceLinked="1"/>
        <c:majorTickMark val="out"/>
        <c:minorTickMark val="none"/>
        <c:tickLblPos val="nextTo"/>
        <c:crossAx val="4263296"/>
        <c:crosses val="autoZero"/>
        <c:crossBetween val="between"/>
      </c:valAx>
    </c:plotArea>
    <c:legend>
      <c:legendPos val="r"/>
      <c:layout/>
      <c:overlay val="0"/>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FISIM and Risk Intermediation</a:t>
            </a:r>
            <a:endParaRPr lang="en-US" dirty="0"/>
          </a:p>
        </c:rich>
      </c:tx>
      <c:layout/>
      <c:overlay val="0"/>
    </c:title>
    <c:autoTitleDeleted val="0"/>
    <c:plotArea>
      <c:layout/>
      <c:lineChart>
        <c:grouping val="standard"/>
        <c:varyColors val="0"/>
        <c:ser>
          <c:idx val="2"/>
          <c:order val="0"/>
          <c:tx>
            <c:strRef>
              <c:f>'FISIM, VA and operating surplus'!$D$246</c:f>
              <c:strCache>
                <c:ptCount val="1"/>
                <c:pt idx="0">
                  <c:v>FISIM with risk intermediation, market adjusted equity, return on equity includes holding gains</c:v>
                </c:pt>
              </c:strCache>
            </c:strRef>
          </c:tx>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surplus'!$E$246:$AT$246</c:f>
              <c:numCache>
                <c:formatCode>#,##0</c:formatCode>
                <c:ptCount val="42"/>
                <c:pt idx="0">
                  <c:v>39896234.753016226</c:v>
                </c:pt>
                <c:pt idx="1">
                  <c:v>41464669.406489849</c:v>
                </c:pt>
                <c:pt idx="2">
                  <c:v>42585710.689887829</c:v>
                </c:pt>
                <c:pt idx="3">
                  <c:v>43642505.695190318</c:v>
                </c:pt>
                <c:pt idx="4">
                  <c:v>43587022.990730748</c:v>
                </c:pt>
                <c:pt idx="5">
                  <c:v>44356604.79891824</c:v>
                </c:pt>
                <c:pt idx="6">
                  <c:v>41730583.086547375</c:v>
                </c:pt>
                <c:pt idx="7">
                  <c:v>41638701.80671145</c:v>
                </c:pt>
                <c:pt idx="8">
                  <c:v>42605001.47964897</c:v>
                </c:pt>
                <c:pt idx="9">
                  <c:v>41946266.358746685</c:v>
                </c:pt>
                <c:pt idx="10">
                  <c:v>44361524.645937748</c:v>
                </c:pt>
                <c:pt idx="11">
                  <c:v>49858270.324654303</c:v>
                </c:pt>
                <c:pt idx="12">
                  <c:v>49374304.676915497</c:v>
                </c:pt>
                <c:pt idx="13">
                  <c:v>51189458.68620044</c:v>
                </c:pt>
                <c:pt idx="14">
                  <c:v>53501787.914117642</c:v>
                </c:pt>
                <c:pt idx="15">
                  <c:v>55792375.094537981</c:v>
                </c:pt>
                <c:pt idx="16">
                  <c:v>55307577.919096306</c:v>
                </c:pt>
                <c:pt idx="17">
                  <c:v>56591898.895860441</c:v>
                </c:pt>
                <c:pt idx="18">
                  <c:v>55738108.737739392</c:v>
                </c:pt>
                <c:pt idx="19">
                  <c:v>54844383.660151318</c:v>
                </c:pt>
                <c:pt idx="20">
                  <c:v>59857275.343731984</c:v>
                </c:pt>
                <c:pt idx="21">
                  <c:v>60852133.588840678</c:v>
                </c:pt>
                <c:pt idx="22">
                  <c:v>59741354.756839901</c:v>
                </c:pt>
                <c:pt idx="23">
                  <c:v>62508964.360333212</c:v>
                </c:pt>
                <c:pt idx="24">
                  <c:v>58347176.059250802</c:v>
                </c:pt>
                <c:pt idx="25">
                  <c:v>61097312.337879986</c:v>
                </c:pt>
                <c:pt idx="26">
                  <c:v>65930883.440065414</c:v>
                </c:pt>
                <c:pt idx="27">
                  <c:v>61858526.897650912</c:v>
                </c:pt>
                <c:pt idx="28">
                  <c:v>60219578.177758723</c:v>
                </c:pt>
                <c:pt idx="29">
                  <c:v>59218428.717559792</c:v>
                </c:pt>
                <c:pt idx="30">
                  <c:v>64016475.92877461</c:v>
                </c:pt>
                <c:pt idx="31">
                  <c:v>69947228.095932946</c:v>
                </c:pt>
                <c:pt idx="32">
                  <c:v>45332391.912791133</c:v>
                </c:pt>
                <c:pt idx="33">
                  <c:v>35393098.309177212</c:v>
                </c:pt>
                <c:pt idx="34">
                  <c:v>40079504.084057711</c:v>
                </c:pt>
                <c:pt idx="35">
                  <c:v>42230283.512104467</c:v>
                </c:pt>
                <c:pt idx="36">
                  <c:v>43957541.489704534</c:v>
                </c:pt>
                <c:pt idx="37">
                  <c:v>45302418.0536035</c:v>
                </c:pt>
                <c:pt idx="38">
                  <c:v>44748754.699382104</c:v>
                </c:pt>
                <c:pt idx="39">
                  <c:v>48546502.404347293</c:v>
                </c:pt>
                <c:pt idx="40">
                  <c:v>60549386.806889877</c:v>
                </c:pt>
                <c:pt idx="41">
                  <c:v>66035478.659357563</c:v>
                </c:pt>
              </c:numCache>
            </c:numRef>
          </c:val>
          <c:smooth val="0"/>
        </c:ser>
        <c:ser>
          <c:idx val="4"/>
          <c:order val="1"/>
          <c:tx>
            <c:strRef>
              <c:f>'FISIM, VA and operating surplus'!$D$245</c:f>
              <c:strCache>
                <c:ptCount val="1"/>
                <c:pt idx="0">
                  <c:v>FISIM with risk intermediation, market adjusted equity</c:v>
                </c:pt>
              </c:strCache>
            </c:strRef>
          </c:tx>
          <c:spPr>
            <a:ln>
              <a:solidFill>
                <a:srgbClr val="FF0000"/>
              </a:solidFill>
            </a:ln>
          </c:spPr>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surplus'!$E$245:$AT$245</c:f>
              <c:numCache>
                <c:formatCode>#,##0</c:formatCode>
                <c:ptCount val="42"/>
                <c:pt idx="0">
                  <c:v>43794369.451426834</c:v>
                </c:pt>
                <c:pt idx="1">
                  <c:v>44727956.786784753</c:v>
                </c:pt>
                <c:pt idx="2">
                  <c:v>46027285.892645389</c:v>
                </c:pt>
                <c:pt idx="3">
                  <c:v>47843777.265769899</c:v>
                </c:pt>
                <c:pt idx="4">
                  <c:v>46839873.274458714</c:v>
                </c:pt>
                <c:pt idx="5">
                  <c:v>47844921.098395161</c:v>
                </c:pt>
                <c:pt idx="6">
                  <c:v>48174232.097846016</c:v>
                </c:pt>
                <c:pt idx="7">
                  <c:v>48908025.400295272</c:v>
                </c:pt>
                <c:pt idx="8">
                  <c:v>49096844.190574273</c:v>
                </c:pt>
                <c:pt idx="9">
                  <c:v>50217890.998299345</c:v>
                </c:pt>
                <c:pt idx="10">
                  <c:v>50840094.098213956</c:v>
                </c:pt>
                <c:pt idx="11">
                  <c:v>53023597.540150151</c:v>
                </c:pt>
                <c:pt idx="12">
                  <c:v>54221582.485338137</c:v>
                </c:pt>
                <c:pt idx="13">
                  <c:v>56375470.150568202</c:v>
                </c:pt>
                <c:pt idx="14">
                  <c:v>58051645.11718908</c:v>
                </c:pt>
                <c:pt idx="15">
                  <c:v>58927020.587802298</c:v>
                </c:pt>
                <c:pt idx="16">
                  <c:v>57821512.579978123</c:v>
                </c:pt>
                <c:pt idx="17">
                  <c:v>60514649.651548147</c:v>
                </c:pt>
                <c:pt idx="18">
                  <c:v>58457492.059199013</c:v>
                </c:pt>
                <c:pt idx="19">
                  <c:v>56934734.360722199</c:v>
                </c:pt>
                <c:pt idx="20">
                  <c:v>62051336.964598484</c:v>
                </c:pt>
                <c:pt idx="21">
                  <c:v>63266544.684409678</c:v>
                </c:pt>
                <c:pt idx="22">
                  <c:v>63340521.973567232</c:v>
                </c:pt>
                <c:pt idx="23">
                  <c:v>66422493.550822198</c:v>
                </c:pt>
                <c:pt idx="24">
                  <c:v>62617282.540559791</c:v>
                </c:pt>
                <c:pt idx="25">
                  <c:v>64172411.674752504</c:v>
                </c:pt>
                <c:pt idx="26">
                  <c:v>67331712.58223334</c:v>
                </c:pt>
                <c:pt idx="27">
                  <c:v>62960920.324390069</c:v>
                </c:pt>
                <c:pt idx="28">
                  <c:v>62160774.292819127</c:v>
                </c:pt>
                <c:pt idx="29">
                  <c:v>59504695.201736979</c:v>
                </c:pt>
                <c:pt idx="30">
                  <c:v>57921284.219681188</c:v>
                </c:pt>
                <c:pt idx="31">
                  <c:v>56011965.378537729</c:v>
                </c:pt>
                <c:pt idx="32">
                  <c:v>53067375.138220742</c:v>
                </c:pt>
                <c:pt idx="33">
                  <c:v>44554307.873389892</c:v>
                </c:pt>
                <c:pt idx="34">
                  <c:v>43953440.423758902</c:v>
                </c:pt>
                <c:pt idx="35">
                  <c:v>46766753.834828354</c:v>
                </c:pt>
                <c:pt idx="36">
                  <c:v>50168141.03652744</c:v>
                </c:pt>
                <c:pt idx="37">
                  <c:v>50752628.33695215</c:v>
                </c:pt>
                <c:pt idx="38">
                  <c:v>56605919.839963242</c:v>
                </c:pt>
                <c:pt idx="39">
                  <c:v>57250057.741553999</c:v>
                </c:pt>
                <c:pt idx="40">
                  <c:v>64727408.481134713</c:v>
                </c:pt>
                <c:pt idx="41">
                  <c:v>68921978.415188506</c:v>
                </c:pt>
              </c:numCache>
            </c:numRef>
          </c:val>
          <c:smooth val="0"/>
        </c:ser>
        <c:ser>
          <c:idx val="5"/>
          <c:order val="2"/>
          <c:tx>
            <c:strRef>
              <c:f>'FISIM, VA and operating surplus'!$D$244</c:f>
              <c:strCache>
                <c:ptCount val="1"/>
                <c:pt idx="0">
                  <c:v>FISIM with risk intermediation</c:v>
                </c:pt>
              </c:strCache>
            </c:strRef>
          </c:tx>
          <c:spPr>
            <a:ln>
              <a:solidFill>
                <a:schemeClr val="tx1"/>
              </a:solidFill>
            </a:ln>
          </c:spPr>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surplus'!$E$244:$AT$244</c:f>
              <c:numCache>
                <c:formatCode>#,##0</c:formatCode>
                <c:ptCount val="42"/>
                <c:pt idx="0">
                  <c:v>42613787.643311404</c:v>
                </c:pt>
                <c:pt idx="1">
                  <c:v>43762500.992135502</c:v>
                </c:pt>
                <c:pt idx="2">
                  <c:v>44923609.538743071</c:v>
                </c:pt>
                <c:pt idx="3">
                  <c:v>46971242.184517212</c:v>
                </c:pt>
                <c:pt idx="4">
                  <c:v>46069398.544817828</c:v>
                </c:pt>
                <c:pt idx="5">
                  <c:v>47063974.762628473</c:v>
                </c:pt>
                <c:pt idx="6">
                  <c:v>47614959.190901101</c:v>
                </c:pt>
                <c:pt idx="7">
                  <c:v>48508645.253188357</c:v>
                </c:pt>
                <c:pt idx="8">
                  <c:v>48694611.546242334</c:v>
                </c:pt>
                <c:pt idx="9">
                  <c:v>49834846.3171295</c:v>
                </c:pt>
                <c:pt idx="10">
                  <c:v>50307877.677765675</c:v>
                </c:pt>
                <c:pt idx="11">
                  <c:v>52423135.798967771</c:v>
                </c:pt>
                <c:pt idx="12">
                  <c:v>53676584.957901984</c:v>
                </c:pt>
                <c:pt idx="13">
                  <c:v>55806386.664819881</c:v>
                </c:pt>
                <c:pt idx="14">
                  <c:v>57497822.638997808</c:v>
                </c:pt>
                <c:pt idx="15">
                  <c:v>58342535.218640707</c:v>
                </c:pt>
                <c:pt idx="16">
                  <c:v>57183929.707577653</c:v>
                </c:pt>
                <c:pt idx="17">
                  <c:v>59898426.101563305</c:v>
                </c:pt>
                <c:pt idx="18">
                  <c:v>57758857.497224659</c:v>
                </c:pt>
                <c:pt idx="19">
                  <c:v>56248846.568942145</c:v>
                </c:pt>
                <c:pt idx="20">
                  <c:v>61299347.112943962</c:v>
                </c:pt>
                <c:pt idx="21">
                  <c:v>62504252.781530708</c:v>
                </c:pt>
                <c:pt idx="22">
                  <c:v>62452732.240943842</c:v>
                </c:pt>
                <c:pt idx="23">
                  <c:v>65305085.554367855</c:v>
                </c:pt>
                <c:pt idx="24">
                  <c:v>61511385.591050796</c:v>
                </c:pt>
                <c:pt idx="25">
                  <c:v>63184290.371946216</c:v>
                </c:pt>
                <c:pt idx="26">
                  <c:v>66315767.995567873</c:v>
                </c:pt>
                <c:pt idx="27">
                  <c:v>62209245.542498007</c:v>
                </c:pt>
                <c:pt idx="28">
                  <c:v>61408892.348216534</c:v>
                </c:pt>
                <c:pt idx="29">
                  <c:v>59042035.139526062</c:v>
                </c:pt>
                <c:pt idx="30">
                  <c:v>57784175.139531784</c:v>
                </c:pt>
                <c:pt idx="31">
                  <c:v>55792024.501869805</c:v>
                </c:pt>
                <c:pt idx="32">
                  <c:v>53028841.656573996</c:v>
                </c:pt>
                <c:pt idx="33">
                  <c:v>44776538.8034245</c:v>
                </c:pt>
                <c:pt idx="34">
                  <c:v>44083689.427592106</c:v>
                </c:pt>
                <c:pt idx="35">
                  <c:v>46829845.060871825</c:v>
                </c:pt>
                <c:pt idx="36">
                  <c:v>50354987.700287513</c:v>
                </c:pt>
                <c:pt idx="37">
                  <c:v>50838790.26484973</c:v>
                </c:pt>
                <c:pt idx="38">
                  <c:v>56752263.677218072</c:v>
                </c:pt>
                <c:pt idx="39">
                  <c:v>57382304.119292311</c:v>
                </c:pt>
                <c:pt idx="40">
                  <c:v>64823909.232830361</c:v>
                </c:pt>
                <c:pt idx="41">
                  <c:v>69061530.882553548</c:v>
                </c:pt>
              </c:numCache>
            </c:numRef>
          </c:val>
          <c:smooth val="0"/>
        </c:ser>
        <c:ser>
          <c:idx val="6"/>
          <c:order val="3"/>
          <c:tx>
            <c:strRef>
              <c:f>'FISIM, VA and operating surplus'!$D$240</c:f>
              <c:strCache>
                <c:ptCount val="1"/>
                <c:pt idx="0">
                  <c:v>FISIM without risk intermediation, market adjusted equity, holding gains in return on equity</c:v>
                </c:pt>
              </c:strCache>
            </c:strRef>
          </c:tx>
          <c:spPr>
            <a:ln>
              <a:solidFill>
                <a:schemeClr val="accent3">
                  <a:lumMod val="50000"/>
                </a:schemeClr>
              </a:solidFill>
              <a:prstDash val="sysDot"/>
            </a:ln>
          </c:spPr>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surplus'!$E$240:$AT$240</c:f>
              <c:numCache>
                <c:formatCode>#,##0</c:formatCode>
                <c:ptCount val="42"/>
                <c:pt idx="0">
                  <c:v>36684036.150445201</c:v>
                </c:pt>
                <c:pt idx="1">
                  <c:v>34646809.203958832</c:v>
                </c:pt>
                <c:pt idx="2">
                  <c:v>37588828.115358271</c:v>
                </c:pt>
                <c:pt idx="3">
                  <c:v>34826789.711935773</c:v>
                </c:pt>
                <c:pt idx="4">
                  <c:v>28930089.903577439</c:v>
                </c:pt>
                <c:pt idx="5">
                  <c:v>28763353.579087291</c:v>
                </c:pt>
                <c:pt idx="6">
                  <c:v>24499460.640778948</c:v>
                </c:pt>
                <c:pt idx="7">
                  <c:v>26309799.625436418</c:v>
                </c:pt>
                <c:pt idx="8">
                  <c:v>22254946.274933182</c:v>
                </c:pt>
                <c:pt idx="9">
                  <c:v>22680967.73264616</c:v>
                </c:pt>
                <c:pt idx="10">
                  <c:v>25471029.238432135</c:v>
                </c:pt>
                <c:pt idx="11">
                  <c:v>28594232.016414721</c:v>
                </c:pt>
                <c:pt idx="12">
                  <c:v>27650917.000472516</c:v>
                </c:pt>
                <c:pt idx="13">
                  <c:v>31258369.318383262</c:v>
                </c:pt>
                <c:pt idx="14">
                  <c:v>31849569.443072204</c:v>
                </c:pt>
                <c:pt idx="15">
                  <c:v>35042638.543256834</c:v>
                </c:pt>
                <c:pt idx="16">
                  <c:v>32815057.225204036</c:v>
                </c:pt>
                <c:pt idx="17">
                  <c:v>35513781.926495187</c:v>
                </c:pt>
                <c:pt idx="18">
                  <c:v>33411463.599808972</c:v>
                </c:pt>
                <c:pt idx="19">
                  <c:v>38763510.911140561</c:v>
                </c:pt>
                <c:pt idx="20">
                  <c:v>38167729.786309794</c:v>
                </c:pt>
                <c:pt idx="21">
                  <c:v>38180890.065096863</c:v>
                </c:pt>
                <c:pt idx="22">
                  <c:v>40318118.86021921</c:v>
                </c:pt>
                <c:pt idx="23">
                  <c:v>49505360.841080934</c:v>
                </c:pt>
                <c:pt idx="24">
                  <c:v>45121615.951846004</c:v>
                </c:pt>
                <c:pt idx="25">
                  <c:v>43287449.602153443</c:v>
                </c:pt>
                <c:pt idx="26">
                  <c:v>49584063.45821397</c:v>
                </c:pt>
                <c:pt idx="27">
                  <c:v>64303582.344306685</c:v>
                </c:pt>
                <c:pt idx="28">
                  <c:v>43040583.870113365</c:v>
                </c:pt>
                <c:pt idx="29">
                  <c:v>45362999.499089308</c:v>
                </c:pt>
                <c:pt idx="30">
                  <c:v>43979246.850311212</c:v>
                </c:pt>
                <c:pt idx="31">
                  <c:v>82751669.711941302</c:v>
                </c:pt>
                <c:pt idx="32">
                  <c:v>28478057.634449221</c:v>
                </c:pt>
                <c:pt idx="33">
                  <c:v>29389438.552125759</c:v>
                </c:pt>
                <c:pt idx="34">
                  <c:v>36627586.595516391</c:v>
                </c:pt>
                <c:pt idx="35">
                  <c:v>41456452.182225585</c:v>
                </c:pt>
                <c:pt idx="36">
                  <c:v>32874006.650466487</c:v>
                </c:pt>
                <c:pt idx="37">
                  <c:v>37657718.826864794</c:v>
                </c:pt>
                <c:pt idx="38">
                  <c:v>37249583.20676367</c:v>
                </c:pt>
                <c:pt idx="39">
                  <c:v>42623227.372557186</c:v>
                </c:pt>
                <c:pt idx="40">
                  <c:v>43826428.002111666</c:v>
                </c:pt>
                <c:pt idx="41">
                  <c:v>45252473.316577464</c:v>
                </c:pt>
              </c:numCache>
            </c:numRef>
          </c:val>
          <c:smooth val="0"/>
        </c:ser>
        <c:ser>
          <c:idx val="7"/>
          <c:order val="4"/>
          <c:tx>
            <c:strRef>
              <c:f>'FISIM, VA and operating surplus'!$D$239</c:f>
              <c:strCache>
                <c:ptCount val="1"/>
                <c:pt idx="0">
                  <c:v>FISIM without risk intermediation, market adjusted equity</c:v>
                </c:pt>
              </c:strCache>
            </c:strRef>
          </c:tx>
          <c:spPr>
            <a:ln>
              <a:solidFill>
                <a:srgbClr val="FF0000"/>
              </a:solidFill>
              <a:prstDash val="sysDot"/>
            </a:ln>
          </c:spPr>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surplus'!$E$239:$AT$239</c:f>
              <c:numCache>
                <c:formatCode>#,##0</c:formatCode>
                <c:ptCount val="42"/>
                <c:pt idx="0">
                  <c:v>39716935.070676126</c:v>
                </c:pt>
                <c:pt idx="1">
                  <c:v>37235442.909384325</c:v>
                </c:pt>
                <c:pt idx="2">
                  <c:v>40223923.342442416</c:v>
                </c:pt>
                <c:pt idx="3">
                  <c:v>38193331.527796581</c:v>
                </c:pt>
                <c:pt idx="4">
                  <c:v>31504589.043246336</c:v>
                </c:pt>
                <c:pt idx="5">
                  <c:v>31533591.519827601</c:v>
                </c:pt>
                <c:pt idx="6">
                  <c:v>29831113.418884221</c:v>
                </c:pt>
                <c:pt idx="7">
                  <c:v>32470128.717188798</c:v>
                </c:pt>
                <c:pt idx="8">
                  <c:v>27763926.346092723</c:v>
                </c:pt>
                <c:pt idx="9">
                  <c:v>29709842.735828411</c:v>
                </c:pt>
                <c:pt idx="10">
                  <c:v>30785141.323665846</c:v>
                </c:pt>
                <c:pt idx="11">
                  <c:v>31159263.471386522</c:v>
                </c:pt>
                <c:pt idx="12">
                  <c:v>31633616.806596581</c:v>
                </c:pt>
                <c:pt idx="13">
                  <c:v>35462385.559227541</c:v>
                </c:pt>
                <c:pt idx="14">
                  <c:v>35572500.068956152</c:v>
                </c:pt>
                <c:pt idx="15">
                  <c:v>37604794.638688311</c:v>
                </c:pt>
                <c:pt idx="16">
                  <c:v>34872966.223583333</c:v>
                </c:pt>
                <c:pt idx="17">
                  <c:v>38761897.267540812</c:v>
                </c:pt>
                <c:pt idx="18">
                  <c:v>35655136.173830062</c:v>
                </c:pt>
                <c:pt idx="19">
                  <c:v>40494413.337685421</c:v>
                </c:pt>
                <c:pt idx="20">
                  <c:v>39984699.759463511</c:v>
                </c:pt>
                <c:pt idx="21">
                  <c:v>40188908.436081253</c:v>
                </c:pt>
                <c:pt idx="22">
                  <c:v>43287127.348720849</c:v>
                </c:pt>
                <c:pt idx="23">
                  <c:v>52724397.006650418</c:v>
                </c:pt>
                <c:pt idx="24">
                  <c:v>48551748.507463992</c:v>
                </c:pt>
                <c:pt idx="25">
                  <c:v>45800533.838739827</c:v>
                </c:pt>
                <c:pt idx="26">
                  <c:v>50724986.506694533</c:v>
                </c:pt>
                <c:pt idx="27">
                  <c:v>65211693.853677467</c:v>
                </c:pt>
                <c:pt idx="28">
                  <c:v>44645779.671155348</c:v>
                </c:pt>
                <c:pt idx="29">
                  <c:v>45604731.292751305</c:v>
                </c:pt>
                <c:pt idx="30">
                  <c:v>38564702.468676366</c:v>
                </c:pt>
                <c:pt idx="31">
                  <c:v>70798190.542745262</c:v>
                </c:pt>
                <c:pt idx="32">
                  <c:v>35422024.356786691</c:v>
                </c:pt>
                <c:pt idx="33">
                  <c:v>37998266.146778993</c:v>
                </c:pt>
                <c:pt idx="34">
                  <c:v>40195876.158110023</c:v>
                </c:pt>
                <c:pt idx="35">
                  <c:v>45566602.701255284</c:v>
                </c:pt>
                <c:pt idx="36">
                  <c:v>38628815.111840531</c:v>
                </c:pt>
                <c:pt idx="37">
                  <c:v>42617445.227556139</c:v>
                </c:pt>
                <c:pt idx="38">
                  <c:v>48163319.623982824</c:v>
                </c:pt>
                <c:pt idx="39">
                  <c:v>50597691.866978914</c:v>
                </c:pt>
                <c:pt idx="40">
                  <c:v>47619567.511126354</c:v>
                </c:pt>
                <c:pt idx="41">
                  <c:v>47886789.652438283</c:v>
                </c:pt>
              </c:numCache>
            </c:numRef>
          </c:val>
          <c:smooth val="0"/>
        </c:ser>
        <c:ser>
          <c:idx val="8"/>
          <c:order val="5"/>
          <c:tx>
            <c:strRef>
              <c:f>'FISIM, VA and operating surplus'!$D$238</c:f>
              <c:strCache>
                <c:ptCount val="1"/>
                <c:pt idx="0">
                  <c:v>FISIM without risk intermediation</c:v>
                </c:pt>
              </c:strCache>
            </c:strRef>
          </c:tx>
          <c:spPr>
            <a:ln>
              <a:solidFill>
                <a:schemeClr val="tx1"/>
              </a:solidFill>
              <a:prstDash val="sysDot"/>
            </a:ln>
          </c:spPr>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surplus'!$E$238:$AT$238</c:f>
              <c:numCache>
                <c:formatCode>#,##0</c:formatCode>
                <c:ptCount val="42"/>
                <c:pt idx="0">
                  <c:v>23244832.928792052</c:v>
                </c:pt>
                <c:pt idx="1">
                  <c:v>23883055.902268846</c:v>
                </c:pt>
                <c:pt idx="2">
                  <c:v>25241854.422064137</c:v>
                </c:pt>
                <c:pt idx="3">
                  <c:v>26475106.640746251</c:v>
                </c:pt>
                <c:pt idx="4">
                  <c:v>21288409.532521881</c:v>
                </c:pt>
                <c:pt idx="5">
                  <c:v>21224057.90427766</c:v>
                </c:pt>
                <c:pt idx="6">
                  <c:v>22565010.299480166</c:v>
                </c:pt>
                <c:pt idx="7">
                  <c:v>27257154.614450179</c:v>
                </c:pt>
                <c:pt idx="8">
                  <c:v>22491906.642630819</c:v>
                </c:pt>
                <c:pt idx="9">
                  <c:v>24622200.812084451</c:v>
                </c:pt>
                <c:pt idx="10">
                  <c:v>23669713.471021302</c:v>
                </c:pt>
                <c:pt idx="11">
                  <c:v>22920204.322909825</c:v>
                </c:pt>
                <c:pt idx="12">
                  <c:v>24192690.077728763</c:v>
                </c:pt>
                <c:pt idx="13">
                  <c:v>27225230.061394092</c:v>
                </c:pt>
                <c:pt idx="14">
                  <c:v>27784473.53838646</c:v>
                </c:pt>
                <c:pt idx="15">
                  <c:v>29352710.69923557</c:v>
                </c:pt>
                <c:pt idx="16">
                  <c:v>25724823.735578772</c:v>
                </c:pt>
                <c:pt idx="17">
                  <c:v>30144777.818055172</c:v>
                </c:pt>
                <c:pt idx="18">
                  <c:v>25736861.173259579</c:v>
                </c:pt>
                <c:pt idx="19">
                  <c:v>30590946.408677846</c:v>
                </c:pt>
                <c:pt idx="20">
                  <c:v>28931094.729447529</c:v>
                </c:pt>
                <c:pt idx="21">
                  <c:v>28823992.565834396</c:v>
                </c:pt>
                <c:pt idx="22">
                  <c:v>30536292.941265356</c:v>
                </c:pt>
                <c:pt idx="23">
                  <c:v>36353979.419597812</c:v>
                </c:pt>
                <c:pt idx="24">
                  <c:v>32332190.609045107</c:v>
                </c:pt>
                <c:pt idx="25">
                  <c:v>30887152.98468006</c:v>
                </c:pt>
                <c:pt idx="26">
                  <c:v>35430642.878624991</c:v>
                </c:pt>
                <c:pt idx="27">
                  <c:v>53983062.493059672</c:v>
                </c:pt>
                <c:pt idx="28">
                  <c:v>33389750.748227209</c:v>
                </c:pt>
                <c:pt idx="29">
                  <c:v>38699550.793664746</c:v>
                </c:pt>
                <c:pt idx="30">
                  <c:v>36432947.063834742</c:v>
                </c:pt>
                <c:pt idx="31">
                  <c:v>67552910.713343963</c:v>
                </c:pt>
                <c:pt idx="32">
                  <c:v>34918659.624609843</c:v>
                </c:pt>
                <c:pt idx="33">
                  <c:v>40771938.710143946</c:v>
                </c:pt>
                <c:pt idx="34">
                  <c:v>41734249.421036504</c:v>
                </c:pt>
                <c:pt idx="35">
                  <c:v>46301889.124506198</c:v>
                </c:pt>
                <c:pt idx="36">
                  <c:v>40762312.458903044</c:v>
                </c:pt>
                <c:pt idx="37">
                  <c:v>43568959.469826274</c:v>
                </c:pt>
                <c:pt idx="38">
                  <c:v>49775029.592798963</c:v>
                </c:pt>
                <c:pt idx="39">
                  <c:v>52077571.837910205</c:v>
                </c:pt>
                <c:pt idx="40">
                  <c:v>48700760.606773496</c:v>
                </c:pt>
                <c:pt idx="41">
                  <c:v>49445166.294522196</c:v>
                </c:pt>
              </c:numCache>
            </c:numRef>
          </c:val>
          <c:smooth val="0"/>
        </c:ser>
        <c:dLbls>
          <c:showLegendKey val="0"/>
          <c:showVal val="0"/>
          <c:showCatName val="0"/>
          <c:showSerName val="0"/>
          <c:showPercent val="0"/>
          <c:showBubbleSize val="0"/>
        </c:dLbls>
        <c:marker val="1"/>
        <c:smooth val="0"/>
        <c:axId val="4316544"/>
        <c:axId val="4318336"/>
      </c:lineChart>
      <c:catAx>
        <c:axId val="4316544"/>
        <c:scaling>
          <c:orientation val="minMax"/>
        </c:scaling>
        <c:delete val="0"/>
        <c:axPos val="b"/>
        <c:numFmt formatCode="General" sourceLinked="1"/>
        <c:majorTickMark val="out"/>
        <c:minorTickMark val="none"/>
        <c:tickLblPos val="nextTo"/>
        <c:crossAx val="4318336"/>
        <c:crosses val="autoZero"/>
        <c:auto val="1"/>
        <c:lblAlgn val="ctr"/>
        <c:lblOffset val="100"/>
        <c:noMultiLvlLbl val="0"/>
      </c:catAx>
      <c:valAx>
        <c:axId val="4318336"/>
        <c:scaling>
          <c:orientation val="minMax"/>
        </c:scaling>
        <c:delete val="0"/>
        <c:axPos val="l"/>
        <c:majorGridlines/>
        <c:numFmt formatCode="#,##0" sourceLinked="1"/>
        <c:majorTickMark val="out"/>
        <c:minorTickMark val="none"/>
        <c:tickLblPos val="nextTo"/>
        <c:crossAx val="431654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Risk Intermediation Share in FISIM</a:t>
            </a:r>
          </a:p>
        </c:rich>
      </c:tx>
      <c:layout/>
      <c:overlay val="0"/>
    </c:title>
    <c:autoTitleDeleted val="0"/>
    <c:plotArea>
      <c:layout/>
      <c:lineChart>
        <c:grouping val="standard"/>
        <c:varyColors val="0"/>
        <c:ser>
          <c:idx val="2"/>
          <c:order val="0"/>
          <c:tx>
            <c:strRef>
              <c:f>'FISIM, VA and operating surplus'!$D$247</c:f>
              <c:strCache>
                <c:ptCount val="1"/>
                <c:pt idx="0">
                  <c:v>Percent risk intermediation in SNA-type FISIM</c:v>
                </c:pt>
              </c:strCache>
            </c:strRef>
          </c:tx>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surplus'!$E$247:$AT$247</c:f>
              <c:numCache>
                <c:formatCode>0.00%</c:formatCode>
                <c:ptCount val="42"/>
                <c:pt idx="0">
                  <c:v>0.45452319039655892</c:v>
                </c:pt>
                <c:pt idx="1">
                  <c:v>0.45425751817610077</c:v>
                </c:pt>
                <c:pt idx="2">
                  <c:v>0.43811606678009685</c:v>
                </c:pt>
                <c:pt idx="3">
                  <c:v>0.43635498212408363</c:v>
                </c:pt>
                <c:pt idx="4">
                  <c:v>0.53790563356689514</c:v>
                </c:pt>
                <c:pt idx="5">
                  <c:v>0.54903813349120645</c:v>
                </c:pt>
                <c:pt idx="6">
                  <c:v>0.52609409557590914</c:v>
                </c:pt>
                <c:pt idx="7">
                  <c:v>0.43809697277293924</c:v>
                </c:pt>
                <c:pt idx="8">
                  <c:v>0.53810276068694685</c:v>
                </c:pt>
                <c:pt idx="9">
                  <c:v>0.50592401438546963</c:v>
                </c:pt>
                <c:pt idx="10">
                  <c:v>0.52950284202741249</c:v>
                </c:pt>
                <c:pt idx="11">
                  <c:v>0.56278456117535058</c:v>
                </c:pt>
                <c:pt idx="12">
                  <c:v>0.54928783012736659</c:v>
                </c:pt>
                <c:pt idx="13">
                  <c:v>0.51214848893707754</c:v>
                </c:pt>
                <c:pt idx="14">
                  <c:v>0.51677346613919206</c:v>
                </c:pt>
                <c:pt idx="15">
                  <c:v>0.49689003761603284</c:v>
                </c:pt>
                <c:pt idx="16">
                  <c:v>0.5501389312149717</c:v>
                </c:pt>
                <c:pt idx="17">
                  <c:v>0.49673506000070983</c:v>
                </c:pt>
                <c:pt idx="18">
                  <c:v>0.5544084095760331</c:v>
                </c:pt>
                <c:pt idx="19">
                  <c:v>0.45614980084642875</c:v>
                </c:pt>
                <c:pt idx="20">
                  <c:v>0.52803584227182665</c:v>
                </c:pt>
                <c:pt idx="21">
                  <c:v>0.53884749784015362</c:v>
                </c:pt>
                <c:pt idx="22">
                  <c:v>0.51104952744972365</c:v>
                </c:pt>
                <c:pt idx="23">
                  <c:v>0.44332085149276296</c:v>
                </c:pt>
                <c:pt idx="24">
                  <c:v>0.47437063401561441</c:v>
                </c:pt>
                <c:pt idx="25">
                  <c:v>0.51115771336740423</c:v>
                </c:pt>
                <c:pt idx="26">
                  <c:v>0.46572822799861235</c:v>
                </c:pt>
                <c:pt idx="27">
                  <c:v>0.1322340912142822</c:v>
                </c:pt>
                <c:pt idx="28">
                  <c:v>0.45627173082862277</c:v>
                </c:pt>
                <c:pt idx="29">
                  <c:v>0.34454239759501432</c:v>
                </c:pt>
                <c:pt idx="30">
                  <c:v>0.369499573614058</c:v>
                </c:pt>
                <c:pt idx="31">
                  <c:v>-0.21079869957183592</c:v>
                </c:pt>
                <c:pt idx="32">
                  <c:v>0.34151570100756812</c:v>
                </c:pt>
                <c:pt idx="33">
                  <c:v>8.9435231045021879E-2</c:v>
                </c:pt>
                <c:pt idx="34">
                  <c:v>5.3294994975741201E-2</c:v>
                </c:pt>
                <c:pt idx="35">
                  <c:v>1.1273920203651909E-2</c:v>
                </c:pt>
                <c:pt idx="36">
                  <c:v>0.19050099462797954</c:v>
                </c:pt>
                <c:pt idx="37">
                  <c:v>0.14299771409096304</c:v>
                </c:pt>
                <c:pt idx="38">
                  <c:v>0.12294195213256254</c:v>
                </c:pt>
                <c:pt idx="39">
                  <c:v>9.2445438760250007E-2</c:v>
                </c:pt>
                <c:pt idx="40">
                  <c:v>0.24872225104701379</c:v>
                </c:pt>
                <c:pt idx="41">
                  <c:v>0.28404184409684086</c:v>
                </c:pt>
              </c:numCache>
            </c:numRef>
          </c:val>
          <c:smooth val="0"/>
        </c:ser>
        <c:ser>
          <c:idx val="4"/>
          <c:order val="1"/>
          <c:tx>
            <c:strRef>
              <c:f>'FISIM, VA and operating surplus'!$D$248</c:f>
              <c:strCache>
                <c:ptCount val="1"/>
                <c:pt idx="0">
                  <c:v>Percent risk intermediation in SNA-type FISIM, market adjusted equity</c:v>
                </c:pt>
              </c:strCache>
            </c:strRef>
          </c:tx>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surplus'!$E$248:$AT$248</c:f>
              <c:numCache>
                <c:formatCode>0.00%</c:formatCode>
                <c:ptCount val="42"/>
                <c:pt idx="0">
                  <c:v>9.3104077803269431E-2</c:v>
                </c:pt>
                <c:pt idx="1">
                  <c:v>0.16751299222356142</c:v>
                </c:pt>
                <c:pt idx="2">
                  <c:v>0.12608526524328967</c:v>
                </c:pt>
                <c:pt idx="3">
                  <c:v>0.20170743803035374</c:v>
                </c:pt>
                <c:pt idx="4">
                  <c:v>0.32739807260696674</c:v>
                </c:pt>
                <c:pt idx="5">
                  <c:v>0.34092081675759522</c:v>
                </c:pt>
                <c:pt idx="6">
                  <c:v>0.38076618723689015</c:v>
                </c:pt>
                <c:pt idx="7">
                  <c:v>0.33609814644054781</c:v>
                </c:pt>
                <c:pt idx="8">
                  <c:v>0.43450690561038352</c:v>
                </c:pt>
                <c:pt idx="9">
                  <c:v>0.40838131300984803</c:v>
                </c:pt>
                <c:pt idx="10">
                  <c:v>0.3944711970006492</c:v>
                </c:pt>
                <c:pt idx="11">
                  <c:v>0.41235101130600732</c:v>
                </c:pt>
                <c:pt idx="12">
                  <c:v>0.41658624930117982</c:v>
                </c:pt>
                <c:pt idx="13">
                  <c:v>0.37096071279735376</c:v>
                </c:pt>
                <c:pt idx="14">
                  <c:v>0.38722666692484375</c:v>
                </c:pt>
                <c:pt idx="15">
                  <c:v>0.36184123575946914</c:v>
                </c:pt>
                <c:pt idx="16">
                  <c:v>0.39688595701561163</c:v>
                </c:pt>
                <c:pt idx="17">
                  <c:v>0.35946258483297516</c:v>
                </c:pt>
                <c:pt idx="18">
                  <c:v>0.39006729646009031</c:v>
                </c:pt>
                <c:pt idx="19">
                  <c:v>0.28875731497886081</c:v>
                </c:pt>
                <c:pt idx="20">
                  <c:v>0.35561904520646181</c:v>
                </c:pt>
                <c:pt idx="21">
                  <c:v>0.36476839953004836</c:v>
                </c:pt>
                <c:pt idx="22">
                  <c:v>0.31659661145853568</c:v>
                </c:pt>
                <c:pt idx="23">
                  <c:v>0.20622677367104469</c:v>
                </c:pt>
                <c:pt idx="24">
                  <c:v>0.22462702727453804</c:v>
                </c:pt>
                <c:pt idx="25">
                  <c:v>0.28628934703479081</c:v>
                </c:pt>
                <c:pt idx="26">
                  <c:v>0.24664048245107051</c:v>
                </c:pt>
                <c:pt idx="27">
                  <c:v>-3.5748739340067837E-2</c:v>
                </c:pt>
                <c:pt idx="28">
                  <c:v>0.28176924790473734</c:v>
                </c:pt>
                <c:pt idx="29">
                  <c:v>0.23359440564918521</c:v>
                </c:pt>
                <c:pt idx="30">
                  <c:v>0.33418771720582208</c:v>
                </c:pt>
                <c:pt idx="31">
                  <c:v>-0.26398333042377559</c:v>
                </c:pt>
                <c:pt idx="32">
                  <c:v>0.33250845242438248</c:v>
                </c:pt>
                <c:pt idx="33">
                  <c:v>0.14714720168566461</c:v>
                </c:pt>
                <c:pt idx="34">
                  <c:v>8.5489650626250691E-2</c:v>
                </c:pt>
                <c:pt idx="35">
                  <c:v>2.5662485316211008E-2</c:v>
                </c:pt>
                <c:pt idx="36">
                  <c:v>0.23001302592187184</c:v>
                </c:pt>
                <c:pt idx="37">
                  <c:v>0.16029087312258408</c:v>
                </c:pt>
                <c:pt idx="38">
                  <c:v>0.14914694858504912</c:v>
                </c:pt>
                <c:pt idx="39">
                  <c:v>0.11619841336415825</c:v>
                </c:pt>
                <c:pt idx="40">
                  <c:v>0.26430597750556623</c:v>
                </c:pt>
                <c:pt idx="41">
                  <c:v>0.30520291562197238</c:v>
                </c:pt>
              </c:numCache>
            </c:numRef>
          </c:val>
          <c:smooth val="0"/>
        </c:ser>
        <c:ser>
          <c:idx val="5"/>
          <c:order val="2"/>
          <c:tx>
            <c:strRef>
              <c:f>'FISIM, VA and operating surplus'!$D$249</c:f>
              <c:strCache>
                <c:ptCount val="1"/>
                <c:pt idx="0">
                  <c:v>Percent risk intermediation in SNA-type FISIM, market adjusted equity, return on equity includes holding gains</c:v>
                </c:pt>
              </c:strCache>
            </c:strRef>
          </c:tx>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surplus'!$E$249:$AT$249</c:f>
              <c:numCache>
                <c:formatCode>0.00%</c:formatCode>
                <c:ptCount val="42"/>
                <c:pt idx="0">
                  <c:v>8.0513828496765028E-2</c:v>
                </c:pt>
                <c:pt idx="1">
                  <c:v>0.16442577018265042</c:v>
                </c:pt>
                <c:pt idx="2">
                  <c:v>0.11733707136924902</c:v>
                </c:pt>
                <c:pt idx="3">
                  <c:v>0.20199839222856678</c:v>
                </c:pt>
                <c:pt idx="4">
                  <c:v>0.33626827623144318</c:v>
                </c:pt>
                <c:pt idx="5">
                  <c:v>0.35154293910726048</c:v>
                </c:pt>
                <c:pt idx="6">
                  <c:v>0.41291353178631235</c:v>
                </c:pt>
                <c:pt idx="7">
                  <c:v>0.36814073244724282</c:v>
                </c:pt>
                <c:pt idx="8">
                  <c:v>0.47764474822131653</c:v>
                </c:pt>
                <c:pt idx="9">
                  <c:v>0.45928518312770727</c:v>
                </c:pt>
                <c:pt idx="10">
                  <c:v>0.42583061692031832</c:v>
                </c:pt>
                <c:pt idx="11">
                  <c:v>0.4264896910738763</c:v>
                </c:pt>
                <c:pt idx="12">
                  <c:v>0.43997354126993038</c:v>
                </c:pt>
                <c:pt idx="13">
                  <c:v>0.38935925245855735</c:v>
                </c:pt>
                <c:pt idx="14">
                  <c:v>0.40470083926544842</c:v>
                </c:pt>
                <c:pt idx="15">
                  <c:v>0.37190989837090654</c:v>
                </c:pt>
                <c:pt idx="16">
                  <c:v>0.40668063112064468</c:v>
                </c:pt>
                <c:pt idx="17">
                  <c:v>0.37245820303985461</c:v>
                </c:pt>
                <c:pt idx="18">
                  <c:v>0.40056337833388705</c:v>
                </c:pt>
                <c:pt idx="19">
                  <c:v>0.29320910685508828</c:v>
                </c:pt>
                <c:pt idx="20">
                  <c:v>0.36235437434913975</c:v>
                </c:pt>
                <c:pt idx="21">
                  <c:v>0.37256283694055065</c:v>
                </c:pt>
                <c:pt idx="22">
                  <c:v>0.32512211977243338</c:v>
                </c:pt>
                <c:pt idx="23">
                  <c:v>0.20802781892678518</c:v>
                </c:pt>
                <c:pt idx="24">
                  <c:v>0.22667009786342371</c:v>
                </c:pt>
                <c:pt idx="25">
                  <c:v>0.2914999376279363</c:v>
                </c:pt>
                <c:pt idx="26">
                  <c:v>0.24793873718849194</c:v>
                </c:pt>
                <c:pt idx="27">
                  <c:v>-3.9526570859039746E-2</c:v>
                </c:pt>
                <c:pt idx="28">
                  <c:v>0.28527257791370925</c:v>
                </c:pt>
                <c:pt idx="29">
                  <c:v>0.23397157808008487</c:v>
                </c:pt>
                <c:pt idx="30">
                  <c:v>0.31300112647183126</c:v>
                </c:pt>
                <c:pt idx="31">
                  <c:v>-0.18305859952658721</c:v>
                </c:pt>
                <c:pt idx="32">
                  <c:v>0.3717945064704673</c:v>
                </c:pt>
                <c:pt idx="33">
                  <c:v>0.16962797957405018</c:v>
                </c:pt>
                <c:pt idx="34">
                  <c:v>8.6126751501258425E-2</c:v>
                </c:pt>
                <c:pt idx="35">
                  <c:v>1.8324085597414407E-2</c:v>
                </c:pt>
                <c:pt idx="36">
                  <c:v>0.25214182740028729</c:v>
                </c:pt>
                <c:pt idx="37">
                  <c:v>0.16874814977189997</c:v>
                </c:pt>
                <c:pt idx="38">
                  <c:v>0.1675839147479557</c:v>
                </c:pt>
                <c:pt idx="39">
                  <c:v>0.1220123950939805</c:v>
                </c:pt>
                <c:pt idx="40">
                  <c:v>0.27618708770929074</c:v>
                </c:pt>
                <c:pt idx="41">
                  <c:v>0.31472483829471065</c:v>
                </c:pt>
              </c:numCache>
            </c:numRef>
          </c:val>
          <c:smooth val="0"/>
        </c:ser>
        <c:dLbls>
          <c:showLegendKey val="0"/>
          <c:showVal val="0"/>
          <c:showCatName val="0"/>
          <c:showSerName val="0"/>
          <c:showPercent val="0"/>
          <c:showBubbleSize val="0"/>
        </c:dLbls>
        <c:marker val="1"/>
        <c:smooth val="0"/>
        <c:axId val="4396928"/>
        <c:axId val="4398464"/>
      </c:lineChart>
      <c:catAx>
        <c:axId val="4396928"/>
        <c:scaling>
          <c:orientation val="minMax"/>
        </c:scaling>
        <c:delete val="0"/>
        <c:axPos val="b"/>
        <c:numFmt formatCode="General" sourceLinked="1"/>
        <c:majorTickMark val="out"/>
        <c:minorTickMark val="none"/>
        <c:tickLblPos val="nextTo"/>
        <c:crossAx val="4398464"/>
        <c:crosses val="autoZero"/>
        <c:auto val="1"/>
        <c:lblAlgn val="ctr"/>
        <c:lblOffset val="100"/>
        <c:noMultiLvlLbl val="0"/>
      </c:catAx>
      <c:valAx>
        <c:axId val="4398464"/>
        <c:scaling>
          <c:orientation val="minMax"/>
        </c:scaling>
        <c:delete val="0"/>
        <c:axPos val="l"/>
        <c:majorGridlines/>
        <c:numFmt formatCode="0.00%" sourceLinked="1"/>
        <c:majorTickMark val="out"/>
        <c:minorTickMark val="none"/>
        <c:tickLblPos val="nextTo"/>
        <c:crossAx val="439692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Effect of Historical Costing of Loans and Nonfinancial Assets</a:t>
            </a:r>
            <a:r>
              <a:rPr lang="en-US" baseline="0" dirty="0"/>
              <a:t> on Valuation of Equity Capital</a:t>
            </a:r>
            <a:r>
              <a:rPr lang="en-US" dirty="0"/>
              <a:t> </a:t>
            </a:r>
          </a:p>
        </c:rich>
      </c:tx>
      <c:layout/>
      <c:overlay val="1"/>
    </c:title>
    <c:autoTitleDeleted val="0"/>
    <c:plotArea>
      <c:layout>
        <c:manualLayout>
          <c:layoutTarget val="inner"/>
          <c:xMode val="edge"/>
          <c:yMode val="edge"/>
          <c:x val="8.3184697410777234E-2"/>
          <c:y val="0.1977658569725689"/>
          <c:w val="0.54729272074278557"/>
          <c:h val="0.64099014903895335"/>
        </c:manualLayout>
      </c:layout>
      <c:lineChart>
        <c:grouping val="standard"/>
        <c:varyColors val="0"/>
        <c:ser>
          <c:idx val="0"/>
          <c:order val="0"/>
          <c:tx>
            <c:strRef>
              <c:f>'FISIM, VA and operating surplus'!$D$303</c:f>
              <c:strCache>
                <c:ptCount val="1"/>
                <c:pt idx="0">
                  <c:v>Share of equity in total liabilities, book value</c:v>
                </c:pt>
              </c:strCache>
            </c:strRef>
          </c:tx>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surplus'!$E$303:$AT$303</c:f>
              <c:numCache>
                <c:formatCode>0.00%</c:formatCode>
                <c:ptCount val="42"/>
                <c:pt idx="0">
                  <c:v>8.8630331874615206E-2</c:v>
                </c:pt>
                <c:pt idx="1">
                  <c:v>8.944304095575864E-2</c:v>
                </c:pt>
                <c:pt idx="2">
                  <c:v>9.1258697980803646E-2</c:v>
                </c:pt>
                <c:pt idx="3">
                  <c:v>9.276517155451125E-2</c:v>
                </c:pt>
                <c:pt idx="4">
                  <c:v>9.4836221787315864E-2</c:v>
                </c:pt>
                <c:pt idx="5">
                  <c:v>9.4415237297887575E-2</c:v>
                </c:pt>
                <c:pt idx="6">
                  <c:v>9.4307601617202003E-2</c:v>
                </c:pt>
                <c:pt idx="7">
                  <c:v>9.3957669666113519E-2</c:v>
                </c:pt>
                <c:pt idx="8">
                  <c:v>9.4073770306501339E-2</c:v>
                </c:pt>
                <c:pt idx="9">
                  <c:v>9.276228087459068E-2</c:v>
                </c:pt>
                <c:pt idx="10">
                  <c:v>9.3729924884617177E-2</c:v>
                </c:pt>
                <c:pt idx="11">
                  <c:v>9.3754596402719756E-2</c:v>
                </c:pt>
                <c:pt idx="12">
                  <c:v>9.3912331252250222E-2</c:v>
                </c:pt>
                <c:pt idx="13">
                  <c:v>9.4654088560531882E-2</c:v>
                </c:pt>
                <c:pt idx="14">
                  <c:v>0.10179189762059644</c:v>
                </c:pt>
                <c:pt idx="15">
                  <c:v>0.10363098913517754</c:v>
                </c:pt>
                <c:pt idx="16">
                  <c:v>0.1031964776012486</c:v>
                </c:pt>
                <c:pt idx="17">
                  <c:v>0.10435126282181419</c:v>
                </c:pt>
                <c:pt idx="18">
                  <c:v>0.10329729615932855</c:v>
                </c:pt>
                <c:pt idx="19">
                  <c:v>0.10314638622072096</c:v>
                </c:pt>
                <c:pt idx="20">
                  <c:v>0.10441679211499132</c:v>
                </c:pt>
                <c:pt idx="21">
                  <c:v>0.10345368586537698</c:v>
                </c:pt>
                <c:pt idx="22">
                  <c:v>0.10521939336693066</c:v>
                </c:pt>
                <c:pt idx="23">
                  <c:v>0.10422934677831451</c:v>
                </c:pt>
                <c:pt idx="24">
                  <c:v>0.10500215321670379</c:v>
                </c:pt>
                <c:pt idx="25">
                  <c:v>0.10325676944889564</c:v>
                </c:pt>
                <c:pt idx="26">
                  <c:v>0.10410020293056012</c:v>
                </c:pt>
                <c:pt idx="27">
                  <c:v>0.10425632150677062</c:v>
                </c:pt>
                <c:pt idx="28">
                  <c:v>0.10268880398137352</c:v>
                </c:pt>
                <c:pt idx="29">
                  <c:v>0.10298099295143796</c:v>
                </c:pt>
                <c:pt idx="30">
                  <c:v>9.8470576213412167E-2</c:v>
                </c:pt>
                <c:pt idx="31">
                  <c:v>9.5726167010845048E-2</c:v>
                </c:pt>
                <c:pt idx="32">
                  <c:v>0.1033700734408823</c:v>
                </c:pt>
                <c:pt idx="33">
                  <c:v>0.10735357347151321</c:v>
                </c:pt>
                <c:pt idx="34">
                  <c:v>0.11093140001685042</c:v>
                </c:pt>
                <c:pt idx="35">
                  <c:v>0.11306788935489785</c:v>
                </c:pt>
                <c:pt idx="36">
                  <c:v>0.11174489300732331</c:v>
                </c:pt>
                <c:pt idx="37">
                  <c:v>0.11341970142120666</c:v>
                </c:pt>
                <c:pt idx="38">
                  <c:v>0.11385438244420318</c:v>
                </c:pt>
                <c:pt idx="39">
                  <c:v>0.11403932429411667</c:v>
                </c:pt>
                <c:pt idx="40">
                  <c:v>0.11469070541310603</c:v>
                </c:pt>
                <c:pt idx="41">
                  <c:v>0.1148952535085143</c:v>
                </c:pt>
              </c:numCache>
            </c:numRef>
          </c:val>
          <c:smooth val="0"/>
        </c:ser>
        <c:ser>
          <c:idx val="1"/>
          <c:order val="1"/>
          <c:tx>
            <c:strRef>
              <c:f>'FISIM, VA and operating surplus'!$D$361</c:f>
              <c:strCache>
                <c:ptCount val="1"/>
                <c:pt idx="0">
                  <c:v>Share of equity in total liabilities, adjusted to market value</c:v>
                </c:pt>
              </c:strCache>
            </c:strRef>
          </c:tx>
          <c:marker>
            <c:symbol val="none"/>
          </c:marker>
          <c:cat>
            <c:strRef>
              <c:f>'FISIM, VA and operating surplus'!$E$1:$AT$1</c:f>
              <c:strCache>
                <c:ptCount val="42"/>
                <c:pt idx="0">
                  <c:v>2001Q1</c:v>
                </c:pt>
                <c:pt idx="1">
                  <c:v>2001Q2</c:v>
                </c:pt>
                <c:pt idx="2">
                  <c:v>2001Q3</c:v>
                </c:pt>
                <c:pt idx="3">
                  <c:v>2001Q4</c:v>
                </c:pt>
                <c:pt idx="4">
                  <c:v>2002Q1</c:v>
                </c:pt>
                <c:pt idx="5">
                  <c:v>2002Q2</c:v>
                </c:pt>
                <c:pt idx="6">
                  <c:v>2002Q3</c:v>
                </c:pt>
                <c:pt idx="7">
                  <c:v>2002Q4</c:v>
                </c:pt>
                <c:pt idx="8">
                  <c:v>2003Q1</c:v>
                </c:pt>
                <c:pt idx="9">
                  <c:v>2003Q2</c:v>
                </c:pt>
                <c:pt idx="10">
                  <c:v>2003Q3</c:v>
                </c:pt>
                <c:pt idx="11">
                  <c:v>2003Q4</c:v>
                </c:pt>
                <c:pt idx="12">
                  <c:v>2004Q1</c:v>
                </c:pt>
                <c:pt idx="13">
                  <c:v>2004Q2</c:v>
                </c:pt>
                <c:pt idx="14">
                  <c:v>2004Q3</c:v>
                </c:pt>
                <c:pt idx="15">
                  <c:v>2004Q4</c:v>
                </c:pt>
                <c:pt idx="16">
                  <c:v>2005Q1</c:v>
                </c:pt>
                <c:pt idx="17">
                  <c:v>2005Q2</c:v>
                </c:pt>
                <c:pt idx="18">
                  <c:v>2005Q3</c:v>
                </c:pt>
                <c:pt idx="19">
                  <c:v>2005Q4</c:v>
                </c:pt>
                <c:pt idx="20">
                  <c:v>2006Q1</c:v>
                </c:pt>
                <c:pt idx="21">
                  <c:v>2006Q2</c:v>
                </c:pt>
                <c:pt idx="22">
                  <c:v>2006Q3</c:v>
                </c:pt>
                <c:pt idx="23">
                  <c:v>2006Q4</c:v>
                </c:pt>
                <c:pt idx="24">
                  <c:v>2007Q1</c:v>
                </c:pt>
                <c:pt idx="25">
                  <c:v>2007Q2</c:v>
                </c:pt>
                <c:pt idx="26">
                  <c:v>2007Q3</c:v>
                </c:pt>
                <c:pt idx="27">
                  <c:v>2007Q4</c:v>
                </c:pt>
                <c:pt idx="28">
                  <c:v>2008Q1</c:v>
                </c:pt>
                <c:pt idx="29">
                  <c:v>2008Q2</c:v>
                </c:pt>
                <c:pt idx="30">
                  <c:v>2008Q3</c:v>
                </c:pt>
                <c:pt idx="31">
                  <c:v>2008Q4</c:v>
                </c:pt>
                <c:pt idx="32">
                  <c:v>2009Q1</c:v>
                </c:pt>
                <c:pt idx="33">
                  <c:v>2009Q2</c:v>
                </c:pt>
                <c:pt idx="34">
                  <c:v>2009Q3</c:v>
                </c:pt>
                <c:pt idx="35">
                  <c:v>2009Q4</c:v>
                </c:pt>
                <c:pt idx="36">
                  <c:v>2010Q1</c:v>
                </c:pt>
                <c:pt idx="37">
                  <c:v>2010Q2</c:v>
                </c:pt>
                <c:pt idx="38">
                  <c:v>2010Q3</c:v>
                </c:pt>
                <c:pt idx="39">
                  <c:v>2010Q4</c:v>
                </c:pt>
                <c:pt idx="40">
                  <c:v>2011Q1</c:v>
                </c:pt>
                <c:pt idx="41">
                  <c:v>2011Q2</c:v>
                </c:pt>
              </c:strCache>
            </c:strRef>
          </c:cat>
          <c:val>
            <c:numRef>
              <c:f>'FISIM, VA and operating surplus'!$E$361:$AT$361</c:f>
              <c:numCache>
                <c:formatCode>0.00%</c:formatCode>
                <c:ptCount val="42"/>
                <c:pt idx="0">
                  <c:v>0.23506974321614529</c:v>
                </c:pt>
                <c:pt idx="1">
                  <c:v>0.21932011455667441</c:v>
                </c:pt>
                <c:pt idx="2">
                  <c:v>0.24834200288821687</c:v>
                </c:pt>
                <c:pt idx="3">
                  <c:v>0.21129189356523848</c:v>
                </c:pt>
                <c:pt idx="4">
                  <c:v>0.22177839723457907</c:v>
                </c:pt>
                <c:pt idx="5">
                  <c:v>0.21902843085592963</c:v>
                </c:pt>
                <c:pt idx="6">
                  <c:v>0.18431067213678673</c:v>
                </c:pt>
                <c:pt idx="7">
                  <c:v>0.16315067161790187</c:v>
                </c:pt>
                <c:pt idx="8">
                  <c:v>0.16188052729464886</c:v>
                </c:pt>
                <c:pt idx="9">
                  <c:v>0.16051165828001213</c:v>
                </c:pt>
                <c:pt idx="10">
                  <c:v>0.19148835842054021</c:v>
                </c:pt>
                <c:pt idx="11">
                  <c:v>0.20155055705437108</c:v>
                </c:pt>
                <c:pt idx="12">
                  <c:v>0.18978473006213001</c:v>
                </c:pt>
                <c:pt idx="13">
                  <c:v>0.20058865980661114</c:v>
                </c:pt>
                <c:pt idx="14">
                  <c:v>0.19297665432957828</c:v>
                </c:pt>
                <c:pt idx="15">
                  <c:v>0.19385582407283911</c:v>
                </c:pt>
                <c:pt idx="16">
                  <c:v>0.19237465661475192</c:v>
                </c:pt>
                <c:pt idx="17">
                  <c:v>0.18280459297280024</c:v>
                </c:pt>
                <c:pt idx="18">
                  <c:v>0.18572722157593857</c:v>
                </c:pt>
                <c:pt idx="19">
                  <c:v>0.18241725414459725</c:v>
                </c:pt>
                <c:pt idx="20">
                  <c:v>0.18213019661549942</c:v>
                </c:pt>
                <c:pt idx="21">
                  <c:v>0.17826392419460876</c:v>
                </c:pt>
                <c:pt idx="22">
                  <c:v>0.18575344824123119</c:v>
                </c:pt>
                <c:pt idx="23">
                  <c:v>0.18801561666617037</c:v>
                </c:pt>
                <c:pt idx="24">
                  <c:v>0.20810853833676773</c:v>
                </c:pt>
                <c:pt idx="25">
                  <c:v>0.19322602825154367</c:v>
                </c:pt>
                <c:pt idx="26">
                  <c:v>0.19614932484206257</c:v>
                </c:pt>
                <c:pt idx="27">
                  <c:v>0.18652221997309301</c:v>
                </c:pt>
                <c:pt idx="28">
                  <c:v>0.18320907517586207</c:v>
                </c:pt>
                <c:pt idx="29">
                  <c:v>0.16490054621093111</c:v>
                </c:pt>
                <c:pt idx="30">
                  <c:v>0.11843643583988002</c:v>
                </c:pt>
                <c:pt idx="31">
                  <c:v>0.15099136414868827</c:v>
                </c:pt>
                <c:pt idx="32">
                  <c:v>0.10981139531026456</c:v>
                </c:pt>
                <c:pt idx="33">
                  <c:v>6.520507269994176E-2</c:v>
                </c:pt>
                <c:pt idx="34">
                  <c:v>8.5571694972276319E-2</c:v>
                </c:pt>
                <c:pt idx="35">
                  <c:v>0.10189777369664714</c:v>
                </c:pt>
                <c:pt idx="36">
                  <c:v>7.9870768295213571E-2</c:v>
                </c:pt>
                <c:pt idx="37">
                  <c:v>9.8075298041205211E-2</c:v>
                </c:pt>
                <c:pt idx="38">
                  <c:v>8.6822370681212541E-2</c:v>
                </c:pt>
                <c:pt idx="39">
                  <c:v>9.1239752797972862E-2</c:v>
                </c:pt>
                <c:pt idx="40">
                  <c:v>0.10024359233792599</c:v>
                </c:pt>
                <c:pt idx="41">
                  <c:v>9.5142120801481239E-2</c:v>
                </c:pt>
              </c:numCache>
            </c:numRef>
          </c:val>
          <c:smooth val="0"/>
        </c:ser>
        <c:dLbls>
          <c:showLegendKey val="0"/>
          <c:showVal val="0"/>
          <c:showCatName val="0"/>
          <c:showSerName val="0"/>
          <c:showPercent val="0"/>
          <c:showBubbleSize val="0"/>
        </c:dLbls>
        <c:marker val="1"/>
        <c:smooth val="0"/>
        <c:axId val="4447232"/>
        <c:axId val="4453120"/>
      </c:lineChart>
      <c:catAx>
        <c:axId val="4447232"/>
        <c:scaling>
          <c:orientation val="minMax"/>
        </c:scaling>
        <c:delete val="0"/>
        <c:axPos val="b"/>
        <c:majorTickMark val="out"/>
        <c:minorTickMark val="none"/>
        <c:tickLblPos val="nextTo"/>
        <c:crossAx val="4453120"/>
        <c:crosses val="autoZero"/>
        <c:auto val="1"/>
        <c:lblAlgn val="ctr"/>
        <c:lblOffset val="100"/>
        <c:noMultiLvlLbl val="0"/>
      </c:catAx>
      <c:valAx>
        <c:axId val="4453120"/>
        <c:scaling>
          <c:orientation val="minMax"/>
        </c:scaling>
        <c:delete val="0"/>
        <c:axPos val="l"/>
        <c:majorGridlines/>
        <c:numFmt formatCode="0.00%" sourceLinked="1"/>
        <c:majorTickMark val="out"/>
        <c:minorTickMark val="none"/>
        <c:tickLblPos val="nextTo"/>
        <c:crossAx val="4447232"/>
        <c:crosses val="autoZero"/>
        <c:crossBetween val="between"/>
      </c:valAx>
    </c:plotArea>
    <c:legend>
      <c:legendPos val="r"/>
      <c:layout/>
      <c:overlay val="0"/>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0.5222</cdr:x>
      <cdr:y>0.21023</cdr:y>
    </cdr:from>
    <cdr:to>
      <cdr:x>0.97318</cdr:x>
      <cdr:y>0.41791</cdr:y>
    </cdr:to>
    <cdr:sp macro="" textlink="">
      <cdr:nvSpPr>
        <cdr:cNvPr id="2" name="TextBox 1"/>
        <cdr:cNvSpPr txBox="1"/>
      </cdr:nvSpPr>
      <cdr:spPr>
        <a:xfrm xmlns:a="http://schemas.openxmlformats.org/drawingml/2006/main">
          <a:off x="4098539" y="1073309"/>
          <a:ext cx="3539562" cy="1060292"/>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000" dirty="0"/>
            <a:t>The increase in FRB cost of funds arises from the increase in risk remuneration paid to the general government, as the Fed was taking on more risk in its asset portfolio beginning in 2009</a:t>
          </a:r>
          <a:r>
            <a:rPr lang="en-US" sz="1000" baseline="0" dirty="0"/>
            <a:t> with the advent of quantitative easing and other countercyclical measures.</a:t>
          </a:r>
          <a:endParaRPr lang="en-US" sz="1000" dirty="0"/>
        </a:p>
      </cdr:txBody>
    </cdr:sp>
  </cdr:relSizeAnchor>
  <cdr:relSizeAnchor xmlns:cdr="http://schemas.openxmlformats.org/drawingml/2006/chartDrawing">
    <cdr:from>
      <cdr:x>0.76699</cdr:x>
      <cdr:y>0.70149</cdr:y>
    </cdr:from>
    <cdr:to>
      <cdr:x>0.99029</cdr:x>
      <cdr:y>0.98507</cdr:y>
    </cdr:to>
    <cdr:sp macro="" textlink="">
      <cdr:nvSpPr>
        <cdr:cNvPr id="3" name="TextBox 2"/>
        <cdr:cNvSpPr txBox="1"/>
      </cdr:nvSpPr>
      <cdr:spPr>
        <a:xfrm xmlns:a="http://schemas.openxmlformats.org/drawingml/2006/main">
          <a:off x="6019800" y="3581400"/>
          <a:ext cx="1752600" cy="1447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50" dirty="0" smtClean="0"/>
            <a:t>Data Sources:</a:t>
          </a:r>
        </a:p>
        <a:p xmlns:a="http://schemas.openxmlformats.org/drawingml/2006/main">
          <a:r>
            <a:rPr lang="en-US" sz="1050" dirty="0" smtClean="0"/>
            <a:t>Federal Deposit Insurance Corporation (FDIC),</a:t>
          </a:r>
        </a:p>
        <a:p xmlns:a="http://schemas.openxmlformats.org/drawingml/2006/main">
          <a:r>
            <a:rPr lang="en-US" sz="1050" dirty="0" smtClean="0"/>
            <a:t>Annual  Report of the Board of Governors of the Federal Reserve System, various years</a:t>
          </a:r>
          <a:endParaRPr lang="en-US" sz="1050" dirty="0"/>
        </a:p>
      </cdr:txBody>
    </cdr:sp>
  </cdr:relSizeAnchor>
</c:userShapes>
</file>

<file path=ppt/drawings/drawing2.xml><?xml version="1.0" encoding="utf-8"?>
<c:userShapes xmlns:c="http://schemas.openxmlformats.org/drawingml/2006/chart">
  <cdr:relSizeAnchor xmlns:cdr="http://schemas.openxmlformats.org/drawingml/2006/chartDrawing">
    <cdr:from>
      <cdr:x>0.63847</cdr:x>
      <cdr:y>0.80527</cdr:y>
    </cdr:from>
    <cdr:to>
      <cdr:x>0.99586</cdr:x>
      <cdr:y>0.9685</cdr:y>
    </cdr:to>
    <cdr:sp macro="" textlink="">
      <cdr:nvSpPr>
        <cdr:cNvPr id="2" name="TextBox 1"/>
        <cdr:cNvSpPr txBox="1"/>
      </cdr:nvSpPr>
      <cdr:spPr>
        <a:xfrm xmlns:a="http://schemas.openxmlformats.org/drawingml/2006/main">
          <a:off x="4583906" y="3348039"/>
          <a:ext cx="2565842" cy="6786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Sources:</a:t>
          </a:r>
        </a:p>
        <a:p xmlns:a="http://schemas.openxmlformats.org/drawingml/2006/main">
          <a:r>
            <a:rPr lang="en-US" sz="1100"/>
            <a:t>Quarterly price to book ratio: DataStream</a:t>
          </a:r>
        </a:p>
        <a:p xmlns:a="http://schemas.openxmlformats.org/drawingml/2006/main">
          <a:r>
            <a:rPr lang="en-US" sz="1100"/>
            <a:t>Balance sheet items: FDIC</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a:p>
        </p:txBody>
      </p:sp>
      <p:sp>
        <p:nvSpPr>
          <p:cNvPr id="3" name="Date Placeholder 2"/>
          <p:cNvSpPr>
            <a:spLocks noGrp="1"/>
          </p:cNvSpPr>
          <p:nvPr>
            <p:ph type="dt" idx="1"/>
          </p:nvPr>
        </p:nvSpPr>
        <p:spPr>
          <a:xfrm>
            <a:off x="3979930" y="0"/>
            <a:ext cx="3044719" cy="465614"/>
          </a:xfrm>
          <a:prstGeom prst="rect">
            <a:avLst/>
          </a:prstGeom>
        </p:spPr>
        <p:txBody>
          <a:bodyPr vert="horz" lIns="93360" tIns="46680" rIns="93360" bIns="46680" rtlCol="0"/>
          <a:lstStyle>
            <a:lvl1pPr algn="r">
              <a:defRPr sz="1200"/>
            </a:lvl1pPr>
          </a:lstStyle>
          <a:p>
            <a:fld id="{0B6FE31F-108A-4BC9-A67D-A6174873204B}" type="datetimeFigureOut">
              <a:rPr lang="en-US" smtClean="0"/>
              <a:pPr/>
              <a:t>2/21/2013</a:t>
            </a:fld>
            <a:endParaRPr lang="en-US"/>
          </a:p>
        </p:txBody>
      </p:sp>
      <p:sp>
        <p:nvSpPr>
          <p:cNvPr id="4" name="Slide Image Placeholder 3"/>
          <p:cNvSpPr>
            <a:spLocks noGrp="1" noRot="1" noChangeAspect="1"/>
          </p:cNvSpPr>
          <p:nvPr>
            <p:ph type="sldImg" idx="2"/>
          </p:nvPr>
        </p:nvSpPr>
        <p:spPr>
          <a:xfrm>
            <a:off x="1184275" y="698500"/>
            <a:ext cx="4657725" cy="3492500"/>
          </a:xfrm>
          <a:prstGeom prst="rect">
            <a:avLst/>
          </a:prstGeom>
          <a:noFill/>
          <a:ln w="12700">
            <a:solidFill>
              <a:prstClr val="black"/>
            </a:solidFill>
          </a:ln>
        </p:spPr>
        <p:txBody>
          <a:bodyPr vert="horz" lIns="93360" tIns="46680" rIns="93360" bIns="46680" rtlCol="0" anchor="ctr"/>
          <a:lstStyle/>
          <a:p>
            <a:endParaRPr lang="en-US"/>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60" tIns="46680" rIns="93360" bIns="466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60" tIns="46680" rIns="93360" bIns="46680" rtlCol="0" anchor="b"/>
          <a:lstStyle>
            <a:lvl1pPr algn="r">
              <a:defRPr sz="1200"/>
            </a:lvl1pPr>
          </a:lstStyle>
          <a:p>
            <a:fld id="{9AF10C07-DDCE-418F-8717-68748C140B5D}" type="slidenum">
              <a:rPr lang="en-US" smtClean="0"/>
              <a:pPr/>
              <a:t>‹#›</a:t>
            </a:fld>
            <a:endParaRPr lang="en-US"/>
          </a:p>
        </p:txBody>
      </p:sp>
    </p:spTree>
    <p:extLst>
      <p:ext uri="{BB962C8B-B14F-4D97-AF65-F5344CB8AC3E}">
        <p14:creationId xmlns:p14="http://schemas.microsoft.com/office/powerpoint/2010/main" val="4209616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0" y="1143000"/>
            <a:ext cx="8915400" cy="2286000"/>
          </a:xfrm>
          <a:prstGeom prst="rect">
            <a:avLst/>
          </a:prstGeom>
          <a:solidFill>
            <a:srgbClr val="4846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914400" y="3429000"/>
            <a:ext cx="8001000" cy="29718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2" name="Title 1"/>
          <p:cNvSpPr>
            <a:spLocks noGrp="1"/>
          </p:cNvSpPr>
          <p:nvPr>
            <p:ph type="title"/>
          </p:nvPr>
        </p:nvSpPr>
        <p:spPr>
          <a:xfrm>
            <a:off x="0" y="1143000"/>
            <a:ext cx="8915400" cy="2286000"/>
          </a:xfrm>
          <a:no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dirty="0" smtClean="0"/>
              <a:t>Click to edit Master title style</a:t>
            </a:r>
            <a:endParaRPr dirty="0"/>
          </a:p>
        </p:txBody>
      </p:sp>
      <p:sp>
        <p:nvSpPr>
          <p:cNvPr id="4" name="Date Placeholder 3"/>
          <p:cNvSpPr>
            <a:spLocks noGrp="1"/>
          </p:cNvSpPr>
          <p:nvPr>
            <p:ph type="dt" sz="half" idx="10"/>
          </p:nvPr>
        </p:nvSpPr>
        <p:spPr/>
        <p:txBody>
          <a:bodyPr/>
          <a:lstStyle/>
          <a:p>
            <a:fld id="{215AAA19-3E49-4C18-8B65-C53E04CCE277}" type="datetime1">
              <a:rPr lang="en-US" smtClean="0"/>
              <a:pPr/>
              <a:t>2/21/2013</a:t>
            </a:fld>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a:t>
            </a:fld>
            <a:endParaRPr lang="en-US"/>
          </a:p>
        </p:txBody>
      </p:sp>
      <p:sp>
        <p:nvSpPr>
          <p:cNvPr id="7" name="Text Box 12"/>
          <p:cNvSpPr txBox="1">
            <a:spLocks noChangeArrowheads="1"/>
          </p:cNvSpPr>
          <p:nvPr userDrawn="1"/>
        </p:nvSpPr>
        <p:spPr bwMode="auto">
          <a:xfrm>
            <a:off x="762000" y="6400800"/>
            <a:ext cx="7772400" cy="430887"/>
          </a:xfrm>
          <a:prstGeom prst="rect">
            <a:avLst/>
          </a:prstGeom>
          <a:noFill/>
          <a:ln w="9525">
            <a:noFill/>
            <a:miter lim="800000"/>
            <a:headEnd/>
            <a:tailEnd/>
          </a:ln>
          <a:effectLst/>
        </p:spPr>
        <p:txBody>
          <a:bodyPr wrap="square">
            <a:spAutoFit/>
          </a:bodyPr>
          <a:lstStyle/>
          <a:p>
            <a:pPr algn="ctr">
              <a:spcBef>
                <a:spcPts val="500"/>
              </a:spcBef>
              <a:spcAft>
                <a:spcPts val="500"/>
              </a:spcAft>
            </a:pPr>
            <a:r>
              <a:rPr lang="de-CH" sz="1100" baseline="0" dirty="0">
                <a:solidFill>
                  <a:srgbClr val="48460B"/>
                </a:solidFill>
              </a:rPr>
              <a:t>The views expressed herein are those of the author and should not </a:t>
            </a:r>
            <a:r>
              <a:rPr lang="en-US" sz="1100" baseline="0" noProof="0" dirty="0" smtClean="0">
                <a:solidFill>
                  <a:srgbClr val="48460B"/>
                </a:solidFill>
              </a:rPr>
              <a:t>necessarily</a:t>
            </a:r>
            <a:r>
              <a:rPr lang="de-CH" sz="1100" baseline="0" dirty="0" smtClean="0">
                <a:solidFill>
                  <a:srgbClr val="48460B"/>
                </a:solidFill>
              </a:rPr>
              <a:t> </a:t>
            </a:r>
            <a:r>
              <a:rPr lang="en-US" sz="1100" baseline="0" noProof="0" dirty="0" smtClean="0">
                <a:solidFill>
                  <a:srgbClr val="48460B"/>
                </a:solidFill>
              </a:rPr>
              <a:t>be</a:t>
            </a:r>
            <a:r>
              <a:rPr lang="de-CH" sz="1100" baseline="0" dirty="0" smtClean="0">
                <a:solidFill>
                  <a:srgbClr val="48460B"/>
                </a:solidFill>
              </a:rPr>
              <a:t> </a:t>
            </a:r>
            <a:r>
              <a:rPr lang="de-CH" sz="1100" baseline="0" dirty="0">
                <a:solidFill>
                  <a:srgbClr val="48460B"/>
                </a:solidFill>
              </a:rPr>
              <a:t>attributed to the IMF, </a:t>
            </a:r>
            <a:r>
              <a:rPr lang="de-CH" sz="1100" baseline="0" dirty="0" smtClean="0">
                <a:solidFill>
                  <a:srgbClr val="48460B"/>
                </a:solidFill>
              </a:rPr>
              <a:t/>
            </a:r>
            <a:br>
              <a:rPr lang="de-CH" sz="1100" baseline="0" dirty="0" smtClean="0">
                <a:solidFill>
                  <a:srgbClr val="48460B"/>
                </a:solidFill>
              </a:rPr>
            </a:br>
            <a:r>
              <a:rPr lang="de-CH" sz="1100" baseline="0" dirty="0" err="1" smtClean="0">
                <a:solidFill>
                  <a:srgbClr val="48460B"/>
                </a:solidFill>
              </a:rPr>
              <a:t>its</a:t>
            </a:r>
            <a:r>
              <a:rPr lang="de-CH" sz="1100" baseline="0" dirty="0" smtClean="0">
                <a:solidFill>
                  <a:srgbClr val="48460B"/>
                </a:solidFill>
              </a:rPr>
              <a:t> </a:t>
            </a:r>
            <a:r>
              <a:rPr lang="de-CH" sz="1100" baseline="0" dirty="0">
                <a:solidFill>
                  <a:srgbClr val="48460B"/>
                </a:solidFill>
              </a:rPr>
              <a:t>Executive Board, or its management</a:t>
            </a:r>
          </a:p>
        </p:txBody>
      </p:sp>
      <p:grpSp>
        <p:nvGrpSpPr>
          <p:cNvPr id="8" name="Group 9"/>
          <p:cNvGrpSpPr>
            <a:grpSpLocks/>
          </p:cNvGrpSpPr>
          <p:nvPr userDrawn="1"/>
        </p:nvGrpSpPr>
        <p:grpSpPr bwMode="auto">
          <a:xfrm>
            <a:off x="0" y="1600200"/>
            <a:ext cx="1741714" cy="1219200"/>
            <a:chOff x="2350" y="96"/>
            <a:chExt cx="3026" cy="2160"/>
          </a:xfrm>
        </p:grpSpPr>
        <p:pic>
          <p:nvPicPr>
            <p:cNvPr id="9" name="Picture 10" descr="imflogo"/>
            <p:cNvPicPr>
              <a:picLocks noChangeAspect="1" noChangeArrowheads="1"/>
            </p:cNvPicPr>
            <p:nvPr/>
          </p:nvPicPr>
          <p:blipFill>
            <a:blip r:embed="rId2" cstate="print">
              <a:clrChange>
                <a:clrFrom>
                  <a:srgbClr val="0000FF"/>
                </a:clrFrom>
                <a:clrTo>
                  <a:srgbClr val="0000FF">
                    <a:alpha val="0"/>
                  </a:srgbClr>
                </a:clrTo>
              </a:clrChange>
              <a:lum bright="12000" contrast="12000"/>
              <a:grayscl/>
              <a:biLevel thresh="50000"/>
            </a:blip>
            <a:srcRect b="51111"/>
            <a:stretch>
              <a:fillRect/>
            </a:stretch>
          </p:blipFill>
          <p:spPr bwMode="auto">
            <a:xfrm>
              <a:off x="2352" y="96"/>
              <a:ext cx="3024" cy="1056"/>
            </a:xfrm>
            <a:prstGeom prst="rect">
              <a:avLst/>
            </a:prstGeom>
            <a:noFill/>
            <a:ln w="9525">
              <a:noFill/>
              <a:miter lim="800000"/>
              <a:headEnd/>
              <a:tailEnd/>
            </a:ln>
          </p:spPr>
        </p:pic>
        <p:pic>
          <p:nvPicPr>
            <p:cNvPr id="10" name="Picture 11" descr="imflogo"/>
            <p:cNvPicPr>
              <a:picLocks noChangeAspect="1" noChangeArrowheads="1"/>
            </p:cNvPicPr>
            <p:nvPr/>
          </p:nvPicPr>
          <p:blipFill>
            <a:blip r:embed="rId2" cstate="print">
              <a:clrChange>
                <a:clrFrom>
                  <a:srgbClr val="0000FF"/>
                </a:clrFrom>
                <a:clrTo>
                  <a:srgbClr val="0000FF">
                    <a:alpha val="0"/>
                  </a:srgbClr>
                </a:clrTo>
              </a:clrChange>
              <a:lum bright="12000" contrast="12000"/>
              <a:grayscl/>
              <a:biLevel thresh="50000"/>
            </a:blip>
            <a:srcRect t="48801"/>
            <a:stretch>
              <a:fillRect/>
            </a:stretch>
          </p:blipFill>
          <p:spPr bwMode="auto">
            <a:xfrm>
              <a:off x="2350" y="1150"/>
              <a:ext cx="3024" cy="1106"/>
            </a:xfrm>
            <a:prstGeom prst="rect">
              <a:avLst/>
            </a:prstGeom>
            <a:noFill/>
            <a:ln w="9525">
              <a:noFill/>
              <a:miter lim="800000"/>
              <a:headEnd/>
              <a:tailEnd/>
            </a:ln>
          </p:spPr>
        </p:pic>
      </p:grpSp>
      <p:sp>
        <p:nvSpPr>
          <p:cNvPr id="5" name="Footer Placeholder 4"/>
          <p:cNvSpPr>
            <a:spLocks noGrp="1"/>
          </p:cNvSpPr>
          <p:nvPr>
            <p:ph type="ftr" sz="quarter" idx="11"/>
          </p:nvPr>
        </p:nvSpPr>
        <p:spPr>
          <a:xfrm>
            <a:off x="1120588" y="188259"/>
            <a:ext cx="3375212" cy="365125"/>
          </a:xfrm>
        </p:spPr>
        <p:txBody>
          <a:bodyPr/>
          <a:lstStyle/>
          <a:p>
            <a:r>
              <a:rPr lang="en-US" smtClean="0"/>
              <a:t>IMF Statistics Department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40796BE7-6C7D-4C56-BAC3-AB3A6AE063A8}"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2935F5EC-043C-4833-A9F5-66B51CDCFBE6}"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Click icon to add picture</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CADCEF4-01D1-40ED-9158-D1103DD412E4}"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AE25D1C-22D1-40BF-A674-3F1DF271E67B}"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ED1B2063-2750-4527-A8A2-EAD7AB1FA5C6}"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dirty="0"/>
          </a:p>
        </p:txBody>
      </p:sp>
      <p:sp>
        <p:nvSpPr>
          <p:cNvPr id="6" name="Slide Number Placeholder 5"/>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6CEF66C-FFC1-4ADA-934E-EEE5C295185D}"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3B739EB-38DB-4184-BEAA-1C3E4A220E96}"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EEC139A1-31F3-40EE-B895-48A700AFD436}" type="datetime1">
              <a:rPr lang="en-US" smtClean="0"/>
              <a:pPr/>
              <a:t>2/21/2013</a:t>
            </a:fld>
            <a:endParaRPr lang="en-US"/>
          </a:p>
        </p:txBody>
      </p:sp>
      <p:sp>
        <p:nvSpPr>
          <p:cNvPr id="6" name="Footer Placeholder 5"/>
          <p:cNvSpPr>
            <a:spLocks noGrp="1"/>
          </p:cNvSpPr>
          <p:nvPr>
            <p:ph type="ftr" sz="quarter" idx="11"/>
          </p:nvPr>
        </p:nvSpPr>
        <p:spPr/>
        <p:txBody>
          <a:bodyPr/>
          <a:lstStyle/>
          <a:p>
            <a:r>
              <a:rPr lang="en-US" smtClean="0"/>
              <a:t>IMF Statistics Department</a:t>
            </a:r>
            <a:endParaRPr lang="en-US"/>
          </a:p>
        </p:txBody>
      </p:sp>
      <p:sp>
        <p:nvSpPr>
          <p:cNvPr id="7" name="Slide Number Placeholder 6"/>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8A85B08D-3D84-40B5-811B-5EE4330AEC97}" type="datetime1">
              <a:rPr lang="en-US" smtClean="0"/>
              <a:pPr/>
              <a:t>2/21/2013</a:t>
            </a:fld>
            <a:endParaRPr lang="en-US"/>
          </a:p>
        </p:txBody>
      </p:sp>
      <p:sp>
        <p:nvSpPr>
          <p:cNvPr id="8" name="Footer Placeholder 7"/>
          <p:cNvSpPr>
            <a:spLocks noGrp="1"/>
          </p:cNvSpPr>
          <p:nvPr>
            <p:ph type="ftr" sz="quarter" idx="11"/>
          </p:nvPr>
        </p:nvSpPr>
        <p:spPr>
          <a:xfrm>
            <a:off x="1120588" y="188259"/>
            <a:ext cx="2895600" cy="365125"/>
          </a:xfrm>
        </p:spPr>
        <p:txBody>
          <a:bodyPr/>
          <a:lstStyle/>
          <a:p>
            <a:r>
              <a:rPr lang="en-US" smtClean="0"/>
              <a:t>IMF Statistics Department</a:t>
            </a:r>
            <a:endParaRPr lang="en-US"/>
          </a:p>
        </p:txBody>
      </p:sp>
      <p:sp>
        <p:nvSpPr>
          <p:cNvPr id="9" name="Slide Number Placeholder 8"/>
          <p:cNvSpPr>
            <a:spLocks noGrp="1"/>
          </p:cNvSpPr>
          <p:nvPr>
            <p:ph type="sldNum" sz="quarter" idx="12"/>
          </p:nvPr>
        </p:nvSpPr>
        <p:spPr/>
        <p:txBody>
          <a:bodyPr/>
          <a:lstStyle/>
          <a:p>
            <a:fld id="{CC528B02-F942-42BE-9906-38356830919C}" type="slidenum">
              <a:rPr lang="en-US" smtClean="0"/>
              <a:pPr/>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57A2198-2319-4308-82F8-7F42DB30BC1C}" type="datetime1">
              <a:rPr lang="en-US" smtClean="0"/>
              <a:pPr/>
              <a:t>2/21/2013</a:t>
            </a:fld>
            <a:endParaRPr lang="en-US"/>
          </a:p>
        </p:txBody>
      </p:sp>
      <p:sp>
        <p:nvSpPr>
          <p:cNvPr id="4" name="Footer Placeholder 3"/>
          <p:cNvSpPr>
            <a:spLocks noGrp="1"/>
          </p:cNvSpPr>
          <p:nvPr>
            <p:ph type="ftr" sz="quarter" idx="11"/>
          </p:nvPr>
        </p:nvSpPr>
        <p:spPr/>
        <p:txBody>
          <a:bodyPr/>
          <a:lstStyle/>
          <a:p>
            <a:r>
              <a:rPr lang="en-US" smtClean="0"/>
              <a:t>IMF Statistics Department</a:t>
            </a:r>
            <a:endParaRPr lang="en-US"/>
          </a:p>
        </p:txBody>
      </p:sp>
      <p:sp>
        <p:nvSpPr>
          <p:cNvPr id="5" name="Slide Number Placeholder 4"/>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83B04C-891D-4F70-B8F8-E02415188D2D}" type="datetime1">
              <a:rPr lang="en-US" smtClean="0"/>
              <a:pPr/>
              <a:t>2/21/2013</a:t>
            </a:fld>
            <a:endParaRPr lang="en-US"/>
          </a:p>
        </p:txBody>
      </p:sp>
      <p:sp>
        <p:nvSpPr>
          <p:cNvPr id="3" name="Footer Placeholder 2"/>
          <p:cNvSpPr>
            <a:spLocks noGrp="1"/>
          </p:cNvSpPr>
          <p:nvPr>
            <p:ph type="ftr" sz="quarter" idx="11"/>
          </p:nvPr>
        </p:nvSpPr>
        <p:spPr/>
        <p:txBody>
          <a:bodyPr/>
          <a:lstStyle/>
          <a:p>
            <a:r>
              <a:rPr lang="en-US" smtClean="0"/>
              <a:t>IMF Statistics Department</a:t>
            </a:r>
            <a:endParaRPr lang="en-US"/>
          </a:p>
        </p:txBody>
      </p:sp>
      <p:sp>
        <p:nvSpPr>
          <p:cNvPr id="4" name="Slide Number Placeholder 3"/>
          <p:cNvSpPr>
            <a:spLocks noGrp="1"/>
          </p:cNvSpPr>
          <p:nvPr>
            <p:ph type="sldNum" sz="quarter" idx="12"/>
          </p:nvPr>
        </p:nvSpPr>
        <p:spPr/>
        <p:txBody>
          <a:bodyPr/>
          <a:lstStyle/>
          <a:p>
            <a:fld id="{CC528B02-F942-42BE-9906-3835683091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092018B-0FB7-4DBE-9087-1DD24EE72C4A}" type="datetime1">
              <a:rPr lang="en-US" smtClean="0"/>
              <a:pPr/>
              <a:t>2/21/2013</a:t>
            </a:fld>
            <a:endParaRPr lang="en-US"/>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rgbClr val="48460B"/>
          </a:solidFill>
        </p:spPr>
        <p:txBody>
          <a:bodyPr vert="horz" lIns="1188720" tIns="45720" rIns="274320" bIns="45720" rtlCol="0" anchor="ctr">
            <a:normAutofit/>
          </a:bodyPr>
          <a:lstStyle/>
          <a:p>
            <a:r>
              <a:rPr lang="en-US" dirty="0" smtClean="0"/>
              <a:t>Click to edit Master title style</a:t>
            </a:r>
            <a:endParaRPr dirty="0"/>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2BFD6E72-FBD6-4F36-83B8-9EF5930970B0}" type="datetime1">
              <a:rPr lang="en-US" smtClean="0"/>
              <a:pPr/>
              <a:t>2/21/2013</a:t>
            </a:fld>
            <a:endParaRPr lang="en-US"/>
          </a:p>
        </p:txBody>
      </p:sp>
      <p:sp>
        <p:nvSpPr>
          <p:cNvPr id="5" name="Footer Placeholder 4"/>
          <p:cNvSpPr>
            <a:spLocks noGrp="1"/>
          </p:cNvSpPr>
          <p:nvPr>
            <p:ph type="ftr" sz="quarter" idx="3"/>
          </p:nvPr>
        </p:nvSpPr>
        <p:spPr>
          <a:xfrm>
            <a:off x="1120588" y="188259"/>
            <a:ext cx="3451412"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r>
              <a:rPr lang="en-US" smtClean="0"/>
              <a:t>IMF Statistics Department</a:t>
            </a:r>
            <a:endParaRPr lang="en-US" dirty="0"/>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CC528B02-F942-42BE-9906-38356830919C}" type="slidenum">
              <a:rPr lang="en-US" smtClean="0"/>
              <a:pPr/>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4" r:id="rId1"/>
    <p:sldLayoutId id="2147483661" r:id="rId2"/>
    <p:sldLayoutId id="2147483662" r:id="rId3"/>
    <p:sldLayoutId id="2147483663" r:id="rId4"/>
    <p:sldLayoutId id="2147483665" r:id="rId5"/>
    <p:sldLayoutId id="2147483666" r:id="rId6"/>
    <p:sldLayoutId id="2147483667" r:id="rId7"/>
    <p:sldLayoutId id="2147483668" r:id="rId8"/>
    <p:sldLayoutId id="2147483671" r:id="rId9"/>
    <p:sldLayoutId id="2147483672" r:id="rId10"/>
    <p:sldLayoutId id="2147483673" r:id="rId11"/>
    <p:sldLayoutId id="2147483674" r:id="rId12"/>
    <p:sldLayoutId id="2147483675" r:id="rId13"/>
  </p:sldLayoutIdLst>
  <p:hf hdr="0"/>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fontScale="77500" lnSpcReduction="20000"/>
          </a:bodyPr>
          <a:lstStyle/>
          <a:p>
            <a:r>
              <a:rPr lang="en-US" dirty="0" smtClean="0"/>
              <a:t>Kim Zieschang</a:t>
            </a:r>
          </a:p>
          <a:p>
            <a:r>
              <a:rPr lang="en-US" dirty="0" smtClean="0"/>
              <a:t>IMF</a:t>
            </a:r>
          </a:p>
          <a:p>
            <a:endParaRPr lang="en-US" dirty="0" smtClean="0"/>
          </a:p>
          <a:p>
            <a:r>
              <a:rPr lang="en-US" dirty="0" smtClean="0"/>
              <a:t>Productivity Perspectives 2012 Conference</a:t>
            </a:r>
          </a:p>
          <a:p>
            <a:r>
              <a:rPr lang="en-US" dirty="0" smtClean="0"/>
              <a:t>Australian Productivity Commission and Australian Bureau of Statistics</a:t>
            </a:r>
          </a:p>
          <a:p>
            <a:r>
              <a:rPr lang="en-US" dirty="0" smtClean="0"/>
              <a:t>November 20, 2012</a:t>
            </a:r>
          </a:p>
          <a:p>
            <a:r>
              <a:rPr lang="en-US" dirty="0" smtClean="0"/>
              <a:t>Canberra, Australia</a:t>
            </a:r>
          </a:p>
          <a:p>
            <a:endParaRPr lang="en-US" dirty="0" smtClean="0"/>
          </a:p>
          <a:p>
            <a:endParaRPr lang="en-US" dirty="0" smtClean="0"/>
          </a:p>
          <a:p>
            <a:r>
              <a:rPr lang="en-US" dirty="0" smtClean="0"/>
              <a:t>Economic Measurement Group Workshop</a:t>
            </a:r>
          </a:p>
          <a:p>
            <a:r>
              <a:rPr lang="en-US" dirty="0" smtClean="0"/>
              <a:t>University of New South Wales </a:t>
            </a:r>
          </a:p>
          <a:p>
            <a:r>
              <a:rPr lang="en-US" dirty="0" smtClean="0"/>
              <a:t>November 21-23, 2012</a:t>
            </a:r>
          </a:p>
          <a:p>
            <a:r>
              <a:rPr lang="en-US" dirty="0" smtClean="0"/>
              <a:t>Sydney, Australia</a:t>
            </a:r>
            <a:endParaRPr lang="en-US" dirty="0"/>
          </a:p>
        </p:txBody>
      </p:sp>
      <p:sp>
        <p:nvSpPr>
          <p:cNvPr id="3" name="Title 2"/>
          <p:cNvSpPr>
            <a:spLocks noGrp="1"/>
          </p:cNvSpPr>
          <p:nvPr>
            <p:ph type="title"/>
          </p:nvPr>
        </p:nvSpPr>
        <p:spPr/>
        <p:txBody>
          <a:bodyPr/>
          <a:lstStyle/>
          <a:p>
            <a:r>
              <a:rPr lang="en-US" dirty="0" smtClean="0"/>
              <a:t>	FISIM Accounting</a:t>
            </a:r>
            <a:br>
              <a:rPr lang="en-US" dirty="0" smtClean="0"/>
            </a:br>
            <a:endParaRPr lang="en-US" dirty="0"/>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Slide Number Placeholder 4"/>
          <p:cNvSpPr>
            <a:spLocks noGrp="1"/>
          </p:cNvSpPr>
          <p:nvPr>
            <p:ph type="sldNum" sz="quarter" idx="12"/>
          </p:nvPr>
        </p:nvSpPr>
        <p:spPr/>
        <p:txBody>
          <a:bodyPr/>
          <a:lstStyle/>
          <a:p>
            <a:fld id="{CC528B02-F942-42BE-9906-38356830919C}"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IMF Statistics Department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11/20/2012</a:t>
            </a:r>
            <a:endParaRPr lang="en-US" dirty="0"/>
          </a:p>
        </p:txBody>
      </p:sp>
      <p:sp>
        <p:nvSpPr>
          <p:cNvPr id="3" name="Footer Placeholder 2"/>
          <p:cNvSpPr>
            <a:spLocks noGrp="1"/>
          </p:cNvSpPr>
          <p:nvPr>
            <p:ph type="ftr" sz="quarter" idx="11"/>
          </p:nvPr>
        </p:nvSpPr>
        <p:spPr/>
        <p:txBody>
          <a:bodyPr/>
          <a:lstStyle/>
          <a:p>
            <a:r>
              <a:rPr lang="en-US" smtClean="0"/>
              <a:t>IMF Statistics Department</a:t>
            </a:r>
            <a:endParaRPr lang="en-US"/>
          </a:p>
        </p:txBody>
      </p:sp>
      <p:sp>
        <p:nvSpPr>
          <p:cNvPr id="4" name="Slide Number Placeholder 3"/>
          <p:cNvSpPr>
            <a:spLocks noGrp="1"/>
          </p:cNvSpPr>
          <p:nvPr>
            <p:ph type="sldNum" sz="quarter" idx="12"/>
          </p:nvPr>
        </p:nvSpPr>
        <p:spPr/>
        <p:txBody>
          <a:bodyPr/>
          <a:lstStyle/>
          <a:p>
            <a:fld id="{CC528B02-F942-42BE-9906-38356830919C}" type="slidenum">
              <a:rPr lang="en-US" smtClean="0"/>
              <a:pPr/>
              <a:t>10</a:t>
            </a:fld>
            <a:endParaRPr lang="en-US"/>
          </a:p>
        </p:txBody>
      </p:sp>
      <p:graphicFrame>
        <p:nvGraphicFramePr>
          <p:cNvPr id="5" name="Chart 4" descr="Risk intermediation share in FISIM"/>
          <p:cNvGraphicFramePr/>
          <p:nvPr>
            <p:extLst>
              <p:ext uri="{D42A27DB-BD31-4B8C-83A1-F6EECF244321}">
                <p14:modId xmlns:p14="http://schemas.microsoft.com/office/powerpoint/2010/main" val="3658166998"/>
              </p:ext>
            </p:extLst>
          </p:nvPr>
        </p:nvGraphicFramePr>
        <p:xfrm>
          <a:off x="914400" y="1143000"/>
          <a:ext cx="7924800" cy="472439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324600" y="5105400"/>
            <a:ext cx="2209800" cy="276999"/>
          </a:xfrm>
          <a:prstGeom prst="rect">
            <a:avLst/>
          </a:prstGeom>
          <a:noFill/>
        </p:spPr>
        <p:txBody>
          <a:bodyPr wrap="square" rtlCol="0">
            <a:spAutoFit/>
          </a:bodyPr>
          <a:lstStyle/>
          <a:p>
            <a:r>
              <a:rPr lang="en-US" sz="1200" dirty="0" smtClean="0"/>
              <a:t>Data source: FDIC</a:t>
            </a:r>
            <a:endParaRPr lang="en-US"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11/20/2012</a:t>
            </a:r>
            <a:endParaRPr lang="en-US" dirty="0"/>
          </a:p>
        </p:txBody>
      </p:sp>
      <p:sp>
        <p:nvSpPr>
          <p:cNvPr id="3" name="Footer Placeholder 2"/>
          <p:cNvSpPr>
            <a:spLocks noGrp="1"/>
          </p:cNvSpPr>
          <p:nvPr>
            <p:ph type="ftr" sz="quarter" idx="11"/>
          </p:nvPr>
        </p:nvSpPr>
        <p:spPr/>
        <p:txBody>
          <a:bodyPr/>
          <a:lstStyle/>
          <a:p>
            <a:r>
              <a:rPr lang="en-US" smtClean="0"/>
              <a:t>IMF Statistics Department</a:t>
            </a:r>
            <a:endParaRPr lang="en-US"/>
          </a:p>
        </p:txBody>
      </p:sp>
      <p:sp>
        <p:nvSpPr>
          <p:cNvPr id="4" name="Slide Number Placeholder 3"/>
          <p:cNvSpPr>
            <a:spLocks noGrp="1"/>
          </p:cNvSpPr>
          <p:nvPr>
            <p:ph type="sldNum" sz="quarter" idx="12"/>
          </p:nvPr>
        </p:nvSpPr>
        <p:spPr/>
        <p:txBody>
          <a:bodyPr/>
          <a:lstStyle/>
          <a:p>
            <a:fld id="{CC528B02-F942-42BE-9906-38356830919C}" type="slidenum">
              <a:rPr lang="en-US" smtClean="0"/>
              <a:pPr/>
              <a:t>11</a:t>
            </a:fld>
            <a:endParaRPr lang="en-US"/>
          </a:p>
        </p:txBody>
      </p:sp>
      <p:graphicFrame>
        <p:nvGraphicFramePr>
          <p:cNvPr id="6" name="Effect of Historical Costing of Loans and Nonfinancial Assets on Value of Equity Capital" descr="Effect of Historical Costing of Loans and Nonfinancial Assets on Valuation of Equity Capital &#10;"/>
          <p:cNvGraphicFramePr/>
          <p:nvPr>
            <p:extLst>
              <p:ext uri="{D42A27DB-BD31-4B8C-83A1-F6EECF244321}">
                <p14:modId xmlns:p14="http://schemas.microsoft.com/office/powerpoint/2010/main" val="4095732583"/>
              </p:ext>
            </p:extLst>
          </p:nvPr>
        </p:nvGraphicFramePr>
        <p:xfrm>
          <a:off x="990600" y="1143000"/>
          <a:ext cx="7856935" cy="482203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risk intermediation belong in GDP?</a:t>
            </a:r>
            <a:endParaRPr lang="en-US" dirty="0"/>
          </a:p>
        </p:txBody>
      </p:sp>
      <p:sp>
        <p:nvSpPr>
          <p:cNvPr id="3" name="Content Placeholder 2"/>
          <p:cNvSpPr>
            <a:spLocks noGrp="1"/>
          </p:cNvSpPr>
          <p:nvPr>
            <p:ph idx="1"/>
          </p:nvPr>
        </p:nvSpPr>
        <p:spPr>
          <a:xfrm>
            <a:off x="1114424" y="2362200"/>
            <a:ext cx="7610476" cy="4114800"/>
          </a:xfrm>
        </p:spPr>
        <p:txBody>
          <a:bodyPr>
            <a:normAutofit lnSpcReduction="10000"/>
          </a:bodyPr>
          <a:lstStyle/>
          <a:p>
            <a:r>
              <a:rPr lang="en-US" b="1" dirty="0" smtClean="0"/>
              <a:t>SNA: For 60 years, yes</a:t>
            </a:r>
            <a:r>
              <a:rPr lang="en-US" dirty="0" smtClean="0"/>
              <a:t>, it belongs in the production account of financial enterprises</a:t>
            </a:r>
          </a:p>
          <a:p>
            <a:pPr lvl="1"/>
            <a:r>
              <a:rPr lang="en-US" dirty="0" smtClean="0"/>
              <a:t>De facto: Risk intermediation is the marketing of the risk </a:t>
            </a:r>
            <a:r>
              <a:rPr lang="en-US" smtClean="0"/>
              <a:t>bearing services—whose </a:t>
            </a:r>
            <a:r>
              <a:rPr lang="en-US" dirty="0" smtClean="0"/>
              <a:t>value is the equity premium over enterprise cost of funds—of financial enterprise equity holders to the debt holders of the same enterprise, mitigating debt holders’ financial risk of participating in that enterprise</a:t>
            </a:r>
          </a:p>
          <a:p>
            <a:pPr lvl="1"/>
            <a:r>
              <a:rPr lang="en-US" dirty="0" smtClean="0"/>
              <a:t>It is a </a:t>
            </a:r>
            <a:r>
              <a:rPr lang="en-US" b="1" dirty="0" smtClean="0"/>
              <a:t>primary service </a:t>
            </a:r>
            <a:r>
              <a:rPr lang="en-US" dirty="0" smtClean="0"/>
              <a:t>purchased by financial enterprises from equity holders, where equity holders may be classified in any institutional sector</a:t>
            </a:r>
          </a:p>
          <a:p>
            <a:r>
              <a:rPr lang="en-US" b="1" dirty="0" smtClean="0"/>
              <a:t>BCIW: No </a:t>
            </a:r>
            <a:r>
              <a:rPr lang="en-US" dirty="0" smtClean="0"/>
              <a:t>(Basu, Inklaar, and Wang), or if it does, it belongs in the production accounts of households rather than financial enterprises (</a:t>
            </a:r>
            <a:r>
              <a:rPr lang="en-US" dirty="0" err="1" smtClean="0"/>
              <a:t>Colangelo</a:t>
            </a:r>
            <a:r>
              <a:rPr lang="en-US" dirty="0" smtClean="0"/>
              <a:t> and Inklaar)</a:t>
            </a:r>
          </a:p>
          <a:p>
            <a:endParaRPr lang="en-US" dirty="0"/>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does “FISIM Accounting” come out?</a:t>
            </a:r>
            <a:endParaRPr lang="en-US" dirty="0"/>
          </a:p>
        </p:txBody>
      </p:sp>
      <p:sp>
        <p:nvSpPr>
          <p:cNvPr id="3" name="Content Placeholder 2"/>
          <p:cNvSpPr>
            <a:spLocks noGrp="1"/>
          </p:cNvSpPr>
          <p:nvPr>
            <p:ph idx="1"/>
          </p:nvPr>
        </p:nvSpPr>
        <p:spPr>
          <a:xfrm>
            <a:off x="1114424" y="2209800"/>
            <a:ext cx="7610476" cy="4419600"/>
          </a:xfrm>
        </p:spPr>
        <p:txBody>
          <a:bodyPr>
            <a:normAutofit fontScale="62500" lnSpcReduction="20000"/>
          </a:bodyPr>
          <a:lstStyle/>
          <a:p>
            <a:r>
              <a:rPr lang="en-US" dirty="0" smtClean="0"/>
              <a:t>The SNA’s de facto treatment of financial risk bearing as a primary service input of financial enterprises that produce risk intermediation output is </a:t>
            </a:r>
            <a:r>
              <a:rPr lang="en-US" b="1" dirty="0" smtClean="0"/>
              <a:t>perfectly serviceable, even for productivity measurement</a:t>
            </a:r>
          </a:p>
          <a:p>
            <a:pPr lvl="1"/>
            <a:r>
              <a:rPr lang="en-US" dirty="0" smtClean="0"/>
              <a:t>… but the SNA, to be consistent, would have to recognize risk intermediation for </a:t>
            </a:r>
            <a:r>
              <a:rPr lang="en-US" b="1" dirty="0" smtClean="0"/>
              <a:t>leveraged nonfinancial enterprises</a:t>
            </a:r>
            <a:r>
              <a:rPr lang="en-US" dirty="0" smtClean="0"/>
              <a:t>, too</a:t>
            </a:r>
          </a:p>
          <a:p>
            <a:pPr lvl="1"/>
            <a:r>
              <a:rPr lang="en-US" dirty="0" smtClean="0"/>
              <a:t>… though, reflecting some sort of deep wisdom of the SNA’s drafters, the latter is probably not very important quantitatively—need to  assess nevertheless</a:t>
            </a:r>
          </a:p>
          <a:p>
            <a:r>
              <a:rPr lang="en-US" dirty="0" smtClean="0"/>
              <a:t>The </a:t>
            </a:r>
            <a:r>
              <a:rPr lang="en-US" dirty="0" err="1" smtClean="0"/>
              <a:t>Colangelo</a:t>
            </a:r>
            <a:r>
              <a:rPr lang="en-US" dirty="0" smtClean="0"/>
              <a:t> and Inklaar conjecture is </a:t>
            </a:r>
            <a:r>
              <a:rPr lang="en-US" b="1" dirty="0" smtClean="0"/>
              <a:t>an interesting satellite calculation</a:t>
            </a:r>
            <a:r>
              <a:rPr lang="en-US" dirty="0" smtClean="0"/>
              <a:t>, analogous to treating labor services as produced in household-owned “help supply” enterprises, using as inputs households’ time and human capital; these household “help supply” enterprises then sell labor as </a:t>
            </a:r>
            <a:r>
              <a:rPr lang="en-US" i="1" dirty="0" smtClean="0"/>
              <a:t>intermediate consumption</a:t>
            </a:r>
            <a:r>
              <a:rPr lang="en-US" dirty="0" smtClean="0"/>
              <a:t> (rather than as a primary service) to financial (and nonfinancial) corporations</a:t>
            </a:r>
          </a:p>
          <a:p>
            <a:pPr lvl="1"/>
            <a:r>
              <a:rPr lang="en-US" dirty="0" smtClean="0"/>
              <a:t>All labor service value added originates with households; all non-household enterprise value added goes down compared with SNA</a:t>
            </a:r>
          </a:p>
          <a:p>
            <a:pPr lvl="1"/>
            <a:r>
              <a:rPr lang="en-US" dirty="0" smtClean="0"/>
              <a:t>Treat risk bearing services the same way, though these could come from sectors besides households; risk bearing  value added actually originates with equity holding sectors of all kinds</a:t>
            </a:r>
          </a:p>
          <a:p>
            <a:r>
              <a:rPr lang="en-US" dirty="0" smtClean="0"/>
              <a:t>GDP is about the same either way, but originates in different places—effectively a contrast between  </a:t>
            </a:r>
            <a:r>
              <a:rPr lang="en-US" b="1" dirty="0" smtClean="0"/>
              <a:t>transformation </a:t>
            </a:r>
            <a:r>
              <a:rPr lang="en-US" dirty="0" smtClean="0"/>
              <a:t>(SNA) and </a:t>
            </a:r>
            <a:r>
              <a:rPr lang="en-US" b="1" dirty="0" smtClean="0"/>
              <a:t>intermediary </a:t>
            </a:r>
            <a:r>
              <a:rPr lang="en-US" dirty="0" smtClean="0"/>
              <a:t>(</a:t>
            </a:r>
            <a:r>
              <a:rPr lang="en-US" dirty="0" err="1" smtClean="0"/>
              <a:t>Colangelo</a:t>
            </a:r>
            <a:r>
              <a:rPr lang="en-US" dirty="0" smtClean="0"/>
              <a:t> and Inklaar) presentations of non-household financial production</a:t>
            </a:r>
          </a:p>
          <a:p>
            <a:r>
              <a:rPr lang="en-US" b="1" dirty="0" smtClean="0"/>
              <a:t>The key problem for price and productivity measurement is factoring FISIM into price and volume components</a:t>
            </a:r>
            <a:r>
              <a:rPr lang="en-US" dirty="0" smtClean="0"/>
              <a:t>.</a:t>
            </a:r>
            <a:endParaRPr lang="en-US" dirty="0"/>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13</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Financial services in the SNA</a:t>
            </a:r>
            <a:endParaRPr lang="en-US" dirty="0"/>
          </a:p>
        </p:txBody>
      </p:sp>
      <p:sp>
        <p:nvSpPr>
          <p:cNvPr id="8" name="Content Placeholder 7"/>
          <p:cNvSpPr>
            <a:spLocks noGrp="1"/>
          </p:cNvSpPr>
          <p:nvPr>
            <p:ph idx="1"/>
          </p:nvPr>
        </p:nvSpPr>
        <p:spPr/>
        <p:txBody>
          <a:bodyPr>
            <a:normAutofit fontScale="85000" lnSpcReduction="20000"/>
          </a:bodyPr>
          <a:lstStyle/>
          <a:p>
            <a:r>
              <a:rPr lang="en-US" dirty="0" smtClean="0"/>
              <a:t>Financial services are a key, perhaps two-way transmission channel between economic developments in the “real” and “financial” sectors</a:t>
            </a:r>
          </a:p>
          <a:p>
            <a:pPr lvl="1"/>
            <a:r>
              <a:rPr lang="en-US" dirty="0" smtClean="0"/>
              <a:t>A key post crisis concern</a:t>
            </a:r>
          </a:p>
          <a:p>
            <a:r>
              <a:rPr lang="en-US" dirty="0" smtClean="0"/>
              <a:t>How do we characterize the metrics of this transmission channel in the national accounts? </a:t>
            </a:r>
          </a:p>
          <a:p>
            <a:pPr lvl="1"/>
            <a:r>
              <a:rPr lang="en-US" dirty="0" smtClean="0"/>
              <a:t>Clues from the history of thought on the System of National Accounts (SNA)</a:t>
            </a:r>
          </a:p>
          <a:p>
            <a:pPr lvl="1"/>
            <a:r>
              <a:rPr lang="en-US" dirty="0" smtClean="0"/>
              <a:t>Clues from the SNA’s modern critics in the economics literature</a:t>
            </a:r>
          </a:p>
          <a:p>
            <a:r>
              <a:rPr lang="en-US" dirty="0" smtClean="0"/>
              <a:t>Many good ideas, all valid </a:t>
            </a:r>
            <a:r>
              <a:rPr lang="en-US" i="1" dirty="0" smtClean="0"/>
              <a:t>in the proper context </a:t>
            </a:r>
            <a:r>
              <a:rPr lang="en-US" dirty="0" smtClean="0"/>
              <a:t>…</a:t>
            </a:r>
          </a:p>
          <a:p>
            <a:pPr lvl="1"/>
            <a:r>
              <a:rPr lang="en-US" dirty="0" smtClean="0"/>
              <a:t>… but, surprisingly (?), these ideas collectively lead back to a treatment of </a:t>
            </a:r>
            <a:r>
              <a:rPr lang="en-US" b="1" dirty="0" smtClean="0"/>
              <a:t>“financial intermediation services indirectly measured” or FISIM </a:t>
            </a:r>
            <a:r>
              <a:rPr lang="en-US" dirty="0" smtClean="0"/>
              <a:t>in the spirit of the evolution of SNA thought on the subject</a:t>
            </a:r>
          </a:p>
          <a:p>
            <a:endParaRPr lang="en-US" dirty="0"/>
          </a:p>
        </p:txBody>
      </p:sp>
      <p:sp>
        <p:nvSpPr>
          <p:cNvPr id="6" name="Date Placeholder 5"/>
          <p:cNvSpPr>
            <a:spLocks noGrp="1"/>
          </p:cNvSpPr>
          <p:nvPr>
            <p:ph type="dt" sz="half" idx="10"/>
          </p:nvPr>
        </p:nvSpPr>
        <p:spPr/>
        <p:txBody>
          <a:bodyPr/>
          <a:lstStyle/>
          <a:p>
            <a:r>
              <a:rPr lang="en-US" dirty="0" smtClean="0"/>
              <a:t>11/20/2012</a:t>
            </a:r>
            <a:endParaRPr lang="en-US" dirty="0"/>
          </a:p>
        </p:txBody>
      </p:sp>
      <p:sp>
        <p:nvSpPr>
          <p:cNvPr id="4" name="Footer Placeholder 3"/>
          <p:cNvSpPr>
            <a:spLocks noGrp="1"/>
          </p:cNvSpPr>
          <p:nvPr>
            <p:ph type="ftr" sz="quarter" idx="11"/>
          </p:nvPr>
        </p:nvSpPr>
        <p:spPr/>
        <p:txBody>
          <a:bodyPr/>
          <a:lstStyle/>
          <a:p>
            <a:r>
              <a:rPr lang="en-US" smtClean="0"/>
              <a:t>IMF Statistics Department</a:t>
            </a:r>
            <a:endParaRPr lang="en-US"/>
          </a:p>
        </p:txBody>
      </p:sp>
      <p:sp>
        <p:nvSpPr>
          <p:cNvPr id="5" name="Slide Number Placeholder 4"/>
          <p:cNvSpPr>
            <a:spLocks noGrp="1"/>
          </p:cNvSpPr>
          <p:nvPr>
            <p:ph type="sldNum" sz="quarter" idx="12"/>
          </p:nvPr>
        </p:nvSpPr>
        <p:spPr/>
        <p:txBody>
          <a:bodyPr/>
          <a:lstStyle/>
          <a:p>
            <a:fld id="{CC528B02-F942-42BE-9906-38356830919C}"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FISIM?</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FISIM is a key component of the SNA’s nominal output of the financial corporations sector (9 types of financial enterprises, including banks) </a:t>
            </a:r>
          </a:p>
          <a:p>
            <a:pPr lvl="1"/>
            <a:r>
              <a:rPr lang="en-US" dirty="0" smtClean="0"/>
              <a:t>Explicit service charges</a:t>
            </a:r>
          </a:p>
          <a:p>
            <a:pPr lvl="1"/>
            <a:r>
              <a:rPr lang="en-US" dirty="0" smtClean="0"/>
              <a:t>Indirectly measured service charges (FISIM)</a:t>
            </a:r>
          </a:p>
          <a:p>
            <a:r>
              <a:rPr lang="en-US" dirty="0" smtClean="0"/>
              <a:t>1993 SNA (paragraph 6.127) on FISIM:</a:t>
            </a:r>
          </a:p>
          <a:p>
            <a:pPr>
              <a:buNone/>
            </a:pPr>
            <a:r>
              <a:rPr lang="en-US" dirty="0" smtClean="0"/>
              <a:t>	(a) For those to whom the intermediaries lend funds, both resident and non-resident, the difference between the interest actually charged on loans, etc. and the amount that would be paid if a </a:t>
            </a:r>
            <a:r>
              <a:rPr lang="en-US" b="1" dirty="0" smtClean="0"/>
              <a:t>reference rate </a:t>
            </a:r>
            <a:r>
              <a:rPr lang="en-US" dirty="0" smtClean="0"/>
              <a:t>were used.</a:t>
            </a:r>
          </a:p>
          <a:p>
            <a:pPr>
              <a:buNone/>
            </a:pPr>
            <a:r>
              <a:rPr lang="en-US" dirty="0" smtClean="0"/>
              <a:t>	(b) For those from whom the intermediaries borrow funds, both resident and non-resident, the difference between the interest they would receive if a </a:t>
            </a:r>
            <a:r>
              <a:rPr lang="en-US" b="1" dirty="0" smtClean="0"/>
              <a:t>reference rate </a:t>
            </a:r>
            <a:r>
              <a:rPr lang="en-US" dirty="0" smtClean="0"/>
              <a:t>were used and the interest they actually receive.</a:t>
            </a:r>
          </a:p>
          <a:p>
            <a:pPr>
              <a:buNone/>
            </a:pPr>
            <a:endParaRPr lang="en-US" dirty="0"/>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FISIM important?</a:t>
            </a:r>
            <a:endParaRPr lang="en-US" dirty="0"/>
          </a:p>
        </p:txBody>
      </p:sp>
      <p:sp>
        <p:nvSpPr>
          <p:cNvPr id="3" name="Content Placeholder 2"/>
          <p:cNvSpPr>
            <a:spLocks noGrp="1"/>
          </p:cNvSpPr>
          <p:nvPr>
            <p:ph idx="1"/>
          </p:nvPr>
        </p:nvSpPr>
        <p:spPr/>
        <p:txBody>
          <a:bodyPr/>
          <a:lstStyle/>
          <a:p>
            <a:r>
              <a:rPr lang="en-US" dirty="0" smtClean="0"/>
              <a:t>It is important for economies specialized in financial services such as Luxembourg and Switzerland</a:t>
            </a:r>
          </a:p>
          <a:p>
            <a:r>
              <a:rPr lang="en-US" dirty="0" smtClean="0"/>
              <a:t>It also can be important in diversified economies with financial centers such as the US and UK, where the output of financial corporations—about half of which is FISIM—is in the range of 10 percent of nominal GDP</a:t>
            </a:r>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“reference rate?”</a:t>
            </a:r>
            <a:endParaRPr lang="en-US" dirty="0"/>
          </a:p>
        </p:txBody>
      </p:sp>
      <p:sp>
        <p:nvSpPr>
          <p:cNvPr id="3" name="Content Placeholder 2"/>
          <p:cNvSpPr>
            <a:spLocks noGrp="1"/>
          </p:cNvSpPr>
          <p:nvPr>
            <p:ph idx="1"/>
          </p:nvPr>
        </p:nvSpPr>
        <p:spPr>
          <a:xfrm>
            <a:off x="1114424" y="2362200"/>
            <a:ext cx="7610476" cy="4267200"/>
          </a:xfrm>
        </p:spPr>
        <p:txBody>
          <a:bodyPr>
            <a:normAutofit fontScale="62500" lnSpcReduction="20000"/>
          </a:bodyPr>
          <a:lstStyle/>
          <a:p>
            <a:pPr>
              <a:buNone/>
            </a:pPr>
            <a:r>
              <a:rPr lang="en-US" b="1" dirty="0" smtClean="0"/>
              <a:t>Thinking has evolved …</a:t>
            </a:r>
          </a:p>
          <a:p>
            <a:r>
              <a:rPr lang="en-US" b="1" dirty="0" smtClean="0"/>
              <a:t>1953 SNA: </a:t>
            </a:r>
            <a:r>
              <a:rPr lang="en-US" dirty="0" smtClean="0"/>
              <a:t>de facto, </a:t>
            </a:r>
            <a:r>
              <a:rPr lang="en-US" dirty="0" smtClean="0">
                <a:solidFill>
                  <a:srgbClr val="C00000"/>
                </a:solidFill>
              </a:rPr>
              <a:t>the</a:t>
            </a:r>
            <a:r>
              <a:rPr lang="en-US" dirty="0" smtClean="0"/>
              <a:t> average return on the financial asset portfolio of the financial corporations sector</a:t>
            </a:r>
          </a:p>
          <a:p>
            <a:r>
              <a:rPr lang="en-US" b="1" dirty="0" smtClean="0"/>
              <a:t>1968 SNA: </a:t>
            </a:r>
            <a:r>
              <a:rPr lang="en-US" dirty="0" smtClean="0"/>
              <a:t>de facto, </a:t>
            </a:r>
            <a:r>
              <a:rPr lang="en-US" dirty="0" smtClean="0">
                <a:solidFill>
                  <a:srgbClr val="C00000"/>
                </a:solidFill>
              </a:rPr>
              <a:t>‘we have no idea, and if we did, we don’t have the data to do it’</a:t>
            </a:r>
          </a:p>
          <a:p>
            <a:r>
              <a:rPr lang="en-US" b="1" dirty="0" smtClean="0"/>
              <a:t>1993 SNA: </a:t>
            </a:r>
            <a:r>
              <a:rPr lang="en-US" dirty="0" smtClean="0"/>
              <a:t>“… the pure cost of borrowing funds - that is, </a:t>
            </a:r>
            <a:r>
              <a:rPr lang="en-US" dirty="0" smtClean="0">
                <a:solidFill>
                  <a:srgbClr val="C00000"/>
                </a:solidFill>
              </a:rPr>
              <a:t>a rate from which the risk premium has been eliminated to the greatest extent possible </a:t>
            </a:r>
            <a:r>
              <a:rPr lang="en-US" dirty="0" smtClean="0"/>
              <a:t>and which does not include any intermediation services. The type of rate chosen as the reference rate may differ from country to country but the inter-bank lending rate would be a suitable choice when available; alternatively, the central bank lending rate could be used.”</a:t>
            </a:r>
          </a:p>
          <a:p>
            <a:r>
              <a:rPr lang="en-US" b="1" dirty="0" smtClean="0"/>
              <a:t>2008 SNA: </a:t>
            </a:r>
            <a:r>
              <a:rPr lang="en-US" dirty="0" smtClean="0"/>
              <a:t>”… </a:t>
            </a:r>
            <a:r>
              <a:rPr lang="en-US" dirty="0" smtClean="0">
                <a:solidFill>
                  <a:srgbClr val="C00000"/>
                </a:solidFill>
              </a:rPr>
              <a:t>The</a:t>
            </a:r>
            <a:r>
              <a:rPr lang="en-US" dirty="0" smtClean="0"/>
              <a:t> reference rate should contain no service element </a:t>
            </a:r>
            <a:r>
              <a:rPr lang="en-US" dirty="0" smtClean="0">
                <a:solidFill>
                  <a:srgbClr val="C00000"/>
                </a:solidFill>
              </a:rPr>
              <a:t>and reflect the risk and maturity structure of deposits and loans</a:t>
            </a:r>
            <a:r>
              <a:rPr lang="en-US" dirty="0" smtClean="0"/>
              <a:t>. The rate prevailing for inter-bank borrowing and lending may be a suitable choice as a reference rate. However, </a:t>
            </a:r>
            <a:r>
              <a:rPr lang="en-US" dirty="0" smtClean="0">
                <a:solidFill>
                  <a:srgbClr val="C00000"/>
                </a:solidFill>
              </a:rPr>
              <a:t>different reference rates may be needed for each currency</a:t>
            </a:r>
            <a:r>
              <a:rPr lang="en-US" dirty="0" smtClean="0"/>
              <a:t> in which loans and deposits are denominated, especially when a non-resident financial institution is involved. “</a:t>
            </a:r>
          </a:p>
          <a:p>
            <a:r>
              <a:rPr lang="en-US" b="1" dirty="0" smtClean="0"/>
              <a:t>Basu, Inklaar, and Wang (2011) and </a:t>
            </a:r>
            <a:r>
              <a:rPr lang="en-US" b="1" dirty="0" err="1" smtClean="0"/>
              <a:t>Colangelo</a:t>
            </a:r>
            <a:r>
              <a:rPr lang="en-US" b="1" dirty="0" smtClean="0"/>
              <a:t> and Inklaar (2012):</a:t>
            </a:r>
            <a:r>
              <a:rPr lang="en-US" dirty="0" smtClean="0"/>
              <a:t> one reference rate per specific financial instrument on the balance sheet—</a:t>
            </a:r>
            <a:r>
              <a:rPr lang="en-US" dirty="0" smtClean="0">
                <a:solidFill>
                  <a:srgbClr val="C00000"/>
                </a:solidFill>
              </a:rPr>
              <a:t>a constellation of reference rates matched in risk and maturity to each balance sheet instrument</a:t>
            </a:r>
            <a:endParaRPr lang="en-US" dirty="0">
              <a:solidFill>
                <a:srgbClr val="C00000"/>
              </a:solidFill>
            </a:endParaRPr>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Again, what is the reference rate?</a:t>
            </a:r>
            <a:endParaRPr lang="en-US" dirty="0"/>
          </a:p>
        </p:txBody>
      </p:sp>
      <p:sp>
        <p:nvSpPr>
          <p:cNvPr id="3" name="Content Placeholder 2"/>
          <p:cNvSpPr>
            <a:spLocks noGrp="1"/>
          </p:cNvSpPr>
          <p:nvPr>
            <p:ph idx="1"/>
          </p:nvPr>
        </p:nvSpPr>
        <p:spPr/>
        <p:txBody>
          <a:bodyPr>
            <a:normAutofit/>
          </a:bodyPr>
          <a:lstStyle/>
          <a:p>
            <a:r>
              <a:rPr lang="en-US" dirty="0" smtClean="0"/>
              <a:t>Well, it depends …</a:t>
            </a:r>
          </a:p>
          <a:p>
            <a:pPr lvl="1"/>
            <a:r>
              <a:rPr lang="en-US" dirty="0" smtClean="0"/>
              <a:t>The reference rate for </a:t>
            </a:r>
            <a:r>
              <a:rPr lang="en-US" b="1" dirty="0" smtClean="0"/>
              <a:t>computing total output </a:t>
            </a:r>
            <a:r>
              <a:rPr lang="en-US" dirty="0" smtClean="0"/>
              <a:t>of FISIM from producers (mainly financial corporations) is the </a:t>
            </a:r>
            <a:r>
              <a:rPr lang="en-US" b="1" dirty="0" smtClean="0"/>
              <a:t>cost of funds</a:t>
            </a:r>
            <a:r>
              <a:rPr lang="en-US" dirty="0" smtClean="0"/>
              <a:t>, essentially the Modigliani-Miller (1958) cost of capital</a:t>
            </a:r>
          </a:p>
          <a:p>
            <a:pPr lvl="1">
              <a:buNone/>
            </a:pPr>
            <a:r>
              <a:rPr lang="en-US" dirty="0" smtClean="0"/>
              <a:t>	… </a:t>
            </a:r>
            <a:r>
              <a:rPr lang="en-US" b="1" i="1" dirty="0" smtClean="0"/>
              <a:t>a single reference rate across balance sheet financial instruments, like the 1993 SNA, but reflecting enterprise risk</a:t>
            </a:r>
          </a:p>
          <a:p>
            <a:pPr lvl="1"/>
            <a:r>
              <a:rPr lang="en-US" dirty="0" smtClean="0"/>
              <a:t>For </a:t>
            </a:r>
            <a:r>
              <a:rPr lang="en-US" b="1" dirty="0" smtClean="0"/>
              <a:t>allocating total output</a:t>
            </a:r>
            <a:r>
              <a:rPr lang="en-US" dirty="0" smtClean="0"/>
              <a:t> of FISIM to using institutional units and sectors, the reference rate is the </a:t>
            </a:r>
            <a:r>
              <a:rPr lang="en-US" b="1" dirty="0" smtClean="0"/>
              <a:t>cost of funds </a:t>
            </a:r>
            <a:r>
              <a:rPr lang="en-US" b="1" i="1" dirty="0" smtClean="0"/>
              <a:t>plus the spread</a:t>
            </a:r>
            <a:r>
              <a:rPr lang="en-US" i="1" dirty="0" smtClean="0"/>
              <a:t> </a:t>
            </a:r>
            <a:r>
              <a:rPr lang="en-US" dirty="0" smtClean="0"/>
              <a:t>of the average return on financial assets over the cost of funds as a percentage of total funding (liabilities)</a:t>
            </a:r>
          </a:p>
          <a:p>
            <a:pPr lvl="1">
              <a:buNone/>
            </a:pPr>
            <a:r>
              <a:rPr lang="en-US" dirty="0" smtClean="0"/>
              <a:t>	 … </a:t>
            </a:r>
            <a:r>
              <a:rPr lang="en-US" b="1" i="1" dirty="0" smtClean="0"/>
              <a:t>in the spirit of the 1953 SNA’s “funders pay FISIM” principle</a:t>
            </a:r>
            <a:endParaRPr lang="en-US" dirty="0"/>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11/20/2012</a:t>
            </a:r>
            <a:endParaRPr lang="en-US" dirty="0"/>
          </a:p>
        </p:txBody>
      </p:sp>
      <p:sp>
        <p:nvSpPr>
          <p:cNvPr id="3" name="Footer Placeholder 2"/>
          <p:cNvSpPr>
            <a:spLocks noGrp="1"/>
          </p:cNvSpPr>
          <p:nvPr>
            <p:ph type="ftr" sz="quarter" idx="11"/>
          </p:nvPr>
        </p:nvSpPr>
        <p:spPr/>
        <p:txBody>
          <a:bodyPr/>
          <a:lstStyle/>
          <a:p>
            <a:r>
              <a:rPr lang="en-US" smtClean="0"/>
              <a:t>IMF Statistics Department</a:t>
            </a:r>
            <a:endParaRPr lang="en-US"/>
          </a:p>
        </p:txBody>
      </p:sp>
      <p:sp>
        <p:nvSpPr>
          <p:cNvPr id="4" name="Slide Number Placeholder 3"/>
          <p:cNvSpPr>
            <a:spLocks noGrp="1"/>
          </p:cNvSpPr>
          <p:nvPr>
            <p:ph type="sldNum" sz="quarter" idx="12"/>
          </p:nvPr>
        </p:nvSpPr>
        <p:spPr/>
        <p:txBody>
          <a:bodyPr/>
          <a:lstStyle/>
          <a:p>
            <a:fld id="{CC528B02-F942-42BE-9906-38356830919C}" type="slidenum">
              <a:rPr lang="en-US" smtClean="0"/>
              <a:pPr/>
              <a:t>7</a:t>
            </a:fld>
            <a:endParaRPr lang="en-US"/>
          </a:p>
        </p:txBody>
      </p:sp>
      <p:graphicFrame>
        <p:nvGraphicFramePr>
          <p:cNvPr id="6" name="Chart 5" descr="FRB and Bank Cost of Funds"/>
          <p:cNvGraphicFramePr/>
          <p:nvPr>
            <p:extLst>
              <p:ext uri="{D42A27DB-BD31-4B8C-83A1-F6EECF244321}">
                <p14:modId xmlns:p14="http://schemas.microsoft.com/office/powerpoint/2010/main" val="3899824208"/>
              </p:ext>
            </p:extLst>
          </p:nvPr>
        </p:nvGraphicFramePr>
        <p:xfrm>
          <a:off x="990600" y="838200"/>
          <a:ext cx="7848600" cy="5105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then what is FISIM output?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Three components …</a:t>
            </a:r>
          </a:p>
          <a:p>
            <a:pPr lvl="1"/>
            <a:r>
              <a:rPr lang="en-US" b="1" dirty="0" smtClean="0"/>
              <a:t>Account servicing </a:t>
            </a:r>
            <a:r>
              <a:rPr lang="en-US" dirty="0" smtClean="0"/>
              <a:t>[loans and deposits] – a la Basu, Inklaar, and Wang (2011) and </a:t>
            </a:r>
            <a:r>
              <a:rPr lang="en-US" dirty="0" err="1" smtClean="0"/>
              <a:t>Colangelo</a:t>
            </a:r>
            <a:r>
              <a:rPr lang="en-US" dirty="0" smtClean="0"/>
              <a:t> and Inklaar (2012)</a:t>
            </a:r>
          </a:p>
          <a:p>
            <a:pPr lvl="1"/>
            <a:r>
              <a:rPr lang="en-US" b="1" dirty="0" smtClean="0"/>
              <a:t>Asset management</a:t>
            </a:r>
            <a:r>
              <a:rPr lang="en-US" dirty="0" smtClean="0"/>
              <a:t> [portfolio level]– Return on financial assets at instrument specific reference rates less cost of funds invested in financial assets</a:t>
            </a:r>
          </a:p>
          <a:p>
            <a:pPr lvl="1"/>
            <a:r>
              <a:rPr lang="en-US" b="1" dirty="0" smtClean="0"/>
              <a:t>Risk intermediation</a:t>
            </a:r>
            <a:r>
              <a:rPr lang="en-US" dirty="0" smtClean="0"/>
              <a:t> [portfolio level]– Cost of funds paid to non-equity funders less interest they receive at instrument specific reference rates</a:t>
            </a:r>
          </a:p>
          <a:p>
            <a:r>
              <a:rPr lang="en-US" dirty="0" smtClean="0"/>
              <a:t>… the sum of which is essentially 1993 SNA FISIM, but with a reference rate equal to the average cost of funds, </a:t>
            </a:r>
            <a:r>
              <a:rPr lang="en-US" i="1" dirty="0" smtClean="0"/>
              <a:t>including equity capital, which is the liability weighted average of instrument specific liability reference rates</a:t>
            </a:r>
            <a:endParaRPr lang="en-US" dirty="0"/>
          </a:p>
        </p:txBody>
      </p:sp>
      <p:sp>
        <p:nvSpPr>
          <p:cNvPr id="4" name="Date Placeholder 3"/>
          <p:cNvSpPr>
            <a:spLocks noGrp="1"/>
          </p:cNvSpPr>
          <p:nvPr>
            <p:ph type="dt" sz="half" idx="10"/>
          </p:nvPr>
        </p:nvSpPr>
        <p:spPr/>
        <p:txBody>
          <a:bodyPr/>
          <a:lstStyle/>
          <a:p>
            <a:r>
              <a:rPr lang="en-US" dirty="0" smtClean="0"/>
              <a:t>11/20/2012</a:t>
            </a:r>
            <a:endParaRPr lang="en-US" dirty="0"/>
          </a:p>
        </p:txBody>
      </p:sp>
      <p:sp>
        <p:nvSpPr>
          <p:cNvPr id="5" name="Footer Placeholder 4"/>
          <p:cNvSpPr>
            <a:spLocks noGrp="1"/>
          </p:cNvSpPr>
          <p:nvPr>
            <p:ph type="ftr" sz="quarter" idx="11"/>
          </p:nvPr>
        </p:nvSpPr>
        <p:spPr/>
        <p:txBody>
          <a:bodyPr/>
          <a:lstStyle/>
          <a:p>
            <a:r>
              <a:rPr lang="en-US" smtClean="0"/>
              <a:t>IMF Statistics Department</a:t>
            </a:r>
            <a:endParaRPr lang="en-US"/>
          </a:p>
        </p:txBody>
      </p:sp>
      <p:sp>
        <p:nvSpPr>
          <p:cNvPr id="6" name="Slide Number Placeholder 5"/>
          <p:cNvSpPr>
            <a:spLocks noGrp="1"/>
          </p:cNvSpPr>
          <p:nvPr>
            <p:ph type="sldNum" sz="quarter" idx="12"/>
          </p:nvPr>
        </p:nvSpPr>
        <p:spPr/>
        <p:txBody>
          <a:bodyPr/>
          <a:lstStyle/>
          <a:p>
            <a:fld id="{CC528B02-F942-42BE-9906-38356830919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11/20/2012</a:t>
            </a:r>
            <a:endParaRPr lang="en-US" dirty="0"/>
          </a:p>
        </p:txBody>
      </p:sp>
      <p:sp>
        <p:nvSpPr>
          <p:cNvPr id="3" name="Footer Placeholder 2"/>
          <p:cNvSpPr>
            <a:spLocks noGrp="1"/>
          </p:cNvSpPr>
          <p:nvPr>
            <p:ph type="ftr" sz="quarter" idx="11"/>
          </p:nvPr>
        </p:nvSpPr>
        <p:spPr/>
        <p:txBody>
          <a:bodyPr/>
          <a:lstStyle/>
          <a:p>
            <a:r>
              <a:rPr lang="en-US" smtClean="0"/>
              <a:t>IMF Statistics Department</a:t>
            </a:r>
            <a:endParaRPr lang="en-US"/>
          </a:p>
        </p:txBody>
      </p:sp>
      <p:sp>
        <p:nvSpPr>
          <p:cNvPr id="4" name="Slide Number Placeholder 3"/>
          <p:cNvSpPr>
            <a:spLocks noGrp="1"/>
          </p:cNvSpPr>
          <p:nvPr>
            <p:ph type="sldNum" sz="quarter" idx="12"/>
          </p:nvPr>
        </p:nvSpPr>
        <p:spPr/>
        <p:txBody>
          <a:bodyPr/>
          <a:lstStyle/>
          <a:p>
            <a:fld id="{CC528B02-F942-42BE-9906-38356830919C}" type="slidenum">
              <a:rPr lang="en-US" smtClean="0"/>
              <a:pPr/>
              <a:t>9</a:t>
            </a:fld>
            <a:endParaRPr lang="en-US"/>
          </a:p>
        </p:txBody>
      </p:sp>
      <p:graphicFrame>
        <p:nvGraphicFramePr>
          <p:cNvPr id="5" name="Chart 4" descr="FISIM and Risk Intermediation"/>
          <p:cNvGraphicFramePr/>
          <p:nvPr>
            <p:extLst>
              <p:ext uri="{D42A27DB-BD31-4B8C-83A1-F6EECF244321}">
                <p14:modId xmlns:p14="http://schemas.microsoft.com/office/powerpoint/2010/main" val="2933373562"/>
              </p:ext>
            </p:extLst>
          </p:nvPr>
        </p:nvGraphicFramePr>
        <p:xfrm>
          <a:off x="914400" y="685800"/>
          <a:ext cx="8001000" cy="51054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6248400" y="5105400"/>
            <a:ext cx="2438400" cy="276999"/>
          </a:xfrm>
          <a:prstGeom prst="rect">
            <a:avLst/>
          </a:prstGeom>
        </p:spPr>
        <p:txBody>
          <a:bodyPr wrap="square">
            <a:spAutoFit/>
          </a:bodyPr>
          <a:lstStyle/>
          <a:p>
            <a:r>
              <a:rPr lang="en-US" sz="1200" dirty="0" smtClean="0"/>
              <a:t>Data source: FDIC</a:t>
            </a:r>
            <a:endParaRPr 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FormVersion xmlns="cd986bbb-da6e-4ce5-91b0-f306a538e1e5" xsi:nil="true"/>
    <FormCategory xmlns="cd986bbb-da6e-4ce5-91b0-f306a538e1e5">Templates for STA External Presentation</FormCategory>
    <ShowInCatalog xmlns="cd986bbb-da6e-4ce5-91b0-f306a538e1e5">true</ShowInCatalog>
    <FormId xmlns="cd986bbb-da6e-4ce5-91b0-f306a538e1e5" xsi:nil="true"/>
    <FormLocale xmlns="cd986bbb-da6e-4ce5-91b0-f306a538e1e5" xsi:nil="true"/>
    <FormName xmlns="cd986bbb-da6e-4ce5-91b0-f306a538e1e5">New Design</FormName>
    <CustomContentTypeId xmlns="cd986bbb-da6e-4ce5-91b0-f306a538e1e5" xsi:nil="true"/>
    <FormDescription xmlns="cd986bbb-da6e-4ce5-91b0-f306a538e1e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nfoPath Form Template" ma:contentTypeID="0x010100F8EF98760CBA4A94994F13BA881038FA00ED94DF159A22CC4295E46B644A9D1AD6" ma:contentTypeVersion="1" ma:contentTypeDescription="A Microsoft Office InfoPath Form Template." ma:contentTypeScope="" ma:versionID="2a26be60b15cbe2ebdb16716cb7bc572">
  <xsd:schema xmlns:xsd="http://www.w3.org/2001/XMLSchema" xmlns:p="http://schemas.microsoft.com/office/2006/metadata/properties" xmlns:ns2="cd986bbb-da6e-4ce5-91b0-f306a538e1e5" targetNamespace="http://schemas.microsoft.com/office/2006/metadata/properties" ma:root="true" ma:fieldsID="fe336ddf426487c93a41de1853418bf9" ns2:_="">
    <xsd:import namespace="cd986bbb-da6e-4ce5-91b0-f306a538e1e5"/>
    <xsd:element name="properties">
      <xsd:complexType>
        <xsd:sequence>
          <xsd:element name="documentManagement">
            <xsd:complexType>
              <xsd:all>
                <xsd:element ref="ns2:FormName" minOccurs="0"/>
                <xsd:element ref="ns2:FormCategory" minOccurs="0"/>
                <xsd:element ref="ns2:FormVersion" minOccurs="0"/>
                <xsd:element ref="ns2:FormId" minOccurs="0"/>
                <xsd:element ref="ns2:FormLocale" minOccurs="0"/>
                <xsd:element ref="ns2:FormDescription" minOccurs="0"/>
                <xsd:element ref="ns2:CustomContentTypeId" minOccurs="0"/>
                <xsd:element ref="ns2:ShowInCatalog" minOccurs="0"/>
              </xsd:all>
            </xsd:complexType>
          </xsd:element>
        </xsd:sequence>
      </xsd:complexType>
    </xsd:element>
  </xsd:schema>
  <xsd:schema xmlns:xsd="http://www.w3.org/2001/XMLSchema" xmlns:dms="http://schemas.microsoft.com/office/2006/documentManagement/types" targetNamespace="cd986bbb-da6e-4ce5-91b0-f306a538e1e5" elementFormDefault="qualified">
    <xsd:import namespace="http://schemas.microsoft.com/office/2006/documentManagement/types"/>
    <xsd:element name="FormName" ma:index="8" nillable="true" ma:displayName="Form Name" ma:internalName="FormName">
      <xsd:simpleType>
        <xsd:restriction base="dms:Text"/>
      </xsd:simpleType>
    </xsd:element>
    <xsd:element name="FormCategory" ma:index="9" nillable="true" ma:displayName="Form Category" ma:internalName="FormCategory">
      <xsd:simpleType>
        <xsd:restriction base="dms:Text"/>
      </xsd:simpleType>
    </xsd:element>
    <xsd:element name="FormVersion" ma:index="10" nillable="true" ma:displayName="Form Version" ma:internalName="FormVersion">
      <xsd:simpleType>
        <xsd:restriction base="dms:Text"/>
      </xsd:simpleType>
    </xsd:element>
    <xsd:element name="FormId" ma:index="11" nillable="true" ma:displayName="Form ID" ma:internalName="FormId">
      <xsd:simpleType>
        <xsd:restriction base="dms:Text"/>
      </xsd:simpleType>
    </xsd:element>
    <xsd:element name="FormLocale" ma:index="12" nillable="true" ma:displayName="Form Locale" ma:internalName="FormLocale">
      <xsd:simpleType>
        <xsd:restriction base="dms:Text"/>
      </xsd:simpleType>
    </xsd:element>
    <xsd:element name="FormDescription" ma:index="13" nillable="true" ma:displayName="Form Description" ma:internalName="FormDescription">
      <xsd:simpleType>
        <xsd:restriction base="dms:Text"/>
      </xsd:simpleType>
    </xsd:element>
    <xsd:element name="CustomContentTypeId" ma:index="14" nillable="true" ma:displayName="Content Type ID" ma:hidden="true" ma:internalName="CustomContentTypeId">
      <xsd:simpleType>
        <xsd:restriction base="dms:Text"/>
      </xsd:simpleType>
    </xsd:element>
    <xsd:element name="ShowInCatalog" ma:index="15" nillable="true" ma:displayName="Show in Catalog" ma:default="TRUE" ma:internalName="ShowInCatalog">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6ACF900E-ECEF-48A8-9DFA-DD0AC6DBBFE5}">
  <ds:schemaRefs>
    <ds:schemaRef ds:uri="http://purl.org/dc/dcmitype/"/>
    <ds:schemaRef ds:uri="http://schemas.microsoft.com/office/2006/metadata/properties"/>
    <ds:schemaRef ds:uri="http://schemas.microsoft.com/office/2006/documentManagement/types"/>
    <ds:schemaRef ds:uri="http://purl.org/dc/terms/"/>
    <ds:schemaRef ds:uri="http://purl.org/dc/elements/1.1/"/>
    <ds:schemaRef ds:uri="cd986bbb-da6e-4ce5-91b0-f306a538e1e5"/>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2D7338C-5F02-4C1E-86A7-DBE4CE736160}">
  <ds:schemaRefs>
    <ds:schemaRef ds:uri="http://schemas.microsoft.com/sharepoint/v3/contenttype/forms"/>
  </ds:schemaRefs>
</ds:datastoreItem>
</file>

<file path=customXml/itemProps3.xml><?xml version="1.0" encoding="utf-8"?>
<ds:datastoreItem xmlns:ds="http://schemas.openxmlformats.org/officeDocument/2006/customXml" ds:itemID="{1F380935-A615-4003-8C1C-4C8C6390E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986bbb-da6e-4ce5-91b0-f306a538e1e5"/>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4878528 - FISIM Accounting -- 2012 UNECE-Eurostat National accounts meeting  - 1 - DMSDR1S</Template>
  <TotalTime>5577</TotalTime>
  <Words>1232</Words>
  <Application>Microsoft Office PowerPoint</Application>
  <PresentationFormat>On-screen Show (4:3)</PresentationFormat>
  <Paragraphs>117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Perception</vt:lpstr>
      <vt:lpstr> FISIM Accounting </vt:lpstr>
      <vt:lpstr>Financial services in the SNA</vt:lpstr>
      <vt:lpstr>What is FISIM?</vt:lpstr>
      <vt:lpstr>Is FISIM important?</vt:lpstr>
      <vt:lpstr>What is the “reference rate?”</vt:lpstr>
      <vt:lpstr>Again, what is the reference rate?</vt:lpstr>
      <vt:lpstr>PowerPoint Presentation</vt:lpstr>
      <vt:lpstr>… then what is FISIM output?</vt:lpstr>
      <vt:lpstr>PowerPoint Presentation</vt:lpstr>
      <vt:lpstr>PowerPoint Presentation</vt:lpstr>
      <vt:lpstr>PowerPoint Presentation</vt:lpstr>
      <vt:lpstr>Does risk intermediation belong in GDP?</vt:lpstr>
      <vt:lpstr>Where does “FISIM Accounting” come out?</vt:lpstr>
    </vt:vector>
  </TitlesOfParts>
  <Company>Productivity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FISIM Accounting - Kimberly Zieschang</dc:title>
  <dc:creator>Productivity Commission</dc:creator>
  <cp:lastModifiedBy>Productivity Commission</cp:lastModifiedBy>
  <cp:revision>336</cp:revision>
  <dcterms:created xsi:type="dcterms:W3CDTF">2012-07-24T21:16:01Z</dcterms:created>
  <dcterms:modified xsi:type="dcterms:W3CDTF">2013-02-21T01:24:46Z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0x010100F8EF98760CBA4A94994F13BA881038FA00ED94DF159A22CC4295E46B644A9D1AD6</vt:lpwstr>
  </property>
</Properties>
</file>