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3"/>
  </p:notesMasterIdLst>
  <p:sldIdLst>
    <p:sldId id="257" r:id="rId5"/>
    <p:sldId id="300" r:id="rId6"/>
    <p:sldId id="297" r:id="rId7"/>
    <p:sldId id="317" r:id="rId8"/>
    <p:sldId id="268" r:id="rId9"/>
    <p:sldId id="301" r:id="rId10"/>
    <p:sldId id="302" r:id="rId11"/>
    <p:sldId id="306" r:id="rId12"/>
    <p:sldId id="305" r:id="rId13"/>
    <p:sldId id="318" r:id="rId14"/>
    <p:sldId id="304" r:id="rId15"/>
    <p:sldId id="319" r:id="rId16"/>
    <p:sldId id="320" r:id="rId17"/>
    <p:sldId id="328" r:id="rId18"/>
    <p:sldId id="321" r:id="rId19"/>
    <p:sldId id="307" r:id="rId20"/>
    <p:sldId id="308" r:id="rId21"/>
    <p:sldId id="322" r:id="rId22"/>
    <p:sldId id="316" r:id="rId23"/>
    <p:sldId id="323" r:id="rId24"/>
    <p:sldId id="313" r:id="rId25"/>
    <p:sldId id="324" r:id="rId26"/>
    <p:sldId id="315" r:id="rId27"/>
    <p:sldId id="325" r:id="rId28"/>
    <p:sldId id="329" r:id="rId29"/>
    <p:sldId id="326" r:id="rId30"/>
    <p:sldId id="327" r:id="rId31"/>
    <p:sldId id="295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88277" autoAdjust="0"/>
  </p:normalViewPr>
  <p:slideViewPr>
    <p:cSldViewPr snapToGrid="0">
      <p:cViewPr>
        <p:scale>
          <a:sx n="101" d="100"/>
          <a:sy n="101" d="100"/>
        </p:scale>
        <p:origin x="-2784" y="-8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-384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http://oecdsharetmp.oecd.org/eco/gg/Shared%20Documents/MFP%20paper/Graph%20NOR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MAFP-NWSRV\DATA\Div6\Inflation%20Report\2012%20Q4\Output%20and%20supply\MPC%20draft\Chart%203.10%20Output%20per%20employee%20by%20size%20of%20business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MFP_diff_S</c:v>
                </c:pt>
              </c:strCache>
            </c:strRef>
          </c:tx>
          <c:spPr>
            <a:ln w="15875">
              <a:solidFill>
                <a:srgbClr val="1F497D">
                  <a:lumMod val="50000"/>
                </a:srgbClr>
              </a:solidFill>
              <a:prstDash val="solid"/>
            </a:ln>
          </c:spPr>
          <c:marker>
            <c:symbol val="none"/>
          </c:marker>
          <c:cat>
            <c:numRef>
              <c:f>Sheet1!$B$2:$B$25</c:f>
              <c:numCache>
                <c:formatCode>General</c:formatCode>
                <c:ptCount val="24"/>
                <c:pt idx="0">
                  <c:v>1985</c:v>
                </c:pt>
                <c:pt idx="1">
                  <c:v>1986</c:v>
                </c:pt>
                <c:pt idx="2">
                  <c:v>1987</c:v>
                </c:pt>
                <c:pt idx="3">
                  <c:v>1988</c:v>
                </c:pt>
                <c:pt idx="4">
                  <c:v>1989</c:v>
                </c:pt>
                <c:pt idx="5">
                  <c:v>1990</c:v>
                </c:pt>
                <c:pt idx="6">
                  <c:v>1991</c:v>
                </c:pt>
                <c:pt idx="7">
                  <c:v>1992</c:v>
                </c:pt>
                <c:pt idx="8">
                  <c:v>1993</c:v>
                </c:pt>
                <c:pt idx="9">
                  <c:v>1994</c:v>
                </c:pt>
                <c:pt idx="10">
                  <c:v>1995</c:v>
                </c:pt>
                <c:pt idx="11">
                  <c:v>1996</c:v>
                </c:pt>
                <c:pt idx="12">
                  <c:v>1997</c:v>
                </c:pt>
                <c:pt idx="13">
                  <c:v>1998</c:v>
                </c:pt>
                <c:pt idx="14">
                  <c:v>1999</c:v>
                </c:pt>
                <c:pt idx="15">
                  <c:v>2000</c:v>
                </c:pt>
                <c:pt idx="16">
                  <c:v>2001</c:v>
                </c:pt>
                <c:pt idx="17">
                  <c:v>2002</c:v>
                </c:pt>
                <c:pt idx="18">
                  <c:v>2003</c:v>
                </c:pt>
                <c:pt idx="19">
                  <c:v>2004</c:v>
                </c:pt>
                <c:pt idx="20">
                  <c:v>2005</c:v>
                </c:pt>
                <c:pt idx="21">
                  <c:v>2006</c:v>
                </c:pt>
                <c:pt idx="22">
                  <c:v>2007</c:v>
                </c:pt>
                <c:pt idx="23">
                  <c:v>2008</c:v>
                </c:pt>
              </c:numCache>
            </c:numRef>
          </c:cat>
          <c:val>
            <c:numRef>
              <c:f>Sheet1!$C$2:$C$25</c:f>
              <c:numCache>
                <c:formatCode>General</c:formatCode>
                <c:ptCount val="24"/>
                <c:pt idx="0">
                  <c:v>-0.5058395999999995</c:v>
                </c:pt>
                <c:pt idx="1">
                  <c:v>-0.3072532</c:v>
                </c:pt>
                <c:pt idx="2">
                  <c:v>-1.2130089999999998</c:v>
                </c:pt>
                <c:pt idx="3">
                  <c:v>-0.72497199999999995</c:v>
                </c:pt>
                <c:pt idx="4">
                  <c:v>-2.9137390000000001</c:v>
                </c:pt>
                <c:pt idx="5">
                  <c:v>-1.156879</c:v>
                </c:pt>
                <c:pt idx="6">
                  <c:v>-1.625278</c:v>
                </c:pt>
                <c:pt idx="7">
                  <c:v>-1.645062</c:v>
                </c:pt>
                <c:pt idx="8">
                  <c:v>-0.65850439999999999</c:v>
                </c:pt>
                <c:pt idx="9">
                  <c:v>-1.185076</c:v>
                </c:pt>
                <c:pt idx="10">
                  <c:v>-0.78810530000000001</c:v>
                </c:pt>
                <c:pt idx="11">
                  <c:v>-2.258683</c:v>
                </c:pt>
                <c:pt idx="12">
                  <c:v>0.22656870000000021</c:v>
                </c:pt>
                <c:pt idx="13">
                  <c:v>0.61525490000000005</c:v>
                </c:pt>
                <c:pt idx="14">
                  <c:v>0.14962139999999999</c:v>
                </c:pt>
                <c:pt idx="15">
                  <c:v>-1.2432339999999955</c:v>
                </c:pt>
                <c:pt idx="16">
                  <c:v>-0.18655440000000068</c:v>
                </c:pt>
                <c:pt idx="17">
                  <c:v>2.0153899999999999E-2</c:v>
                </c:pt>
                <c:pt idx="18">
                  <c:v>-0.25555880000000031</c:v>
                </c:pt>
                <c:pt idx="19">
                  <c:v>0.36961570000000032</c:v>
                </c:pt>
                <c:pt idx="20">
                  <c:v>1.856627</c:v>
                </c:pt>
                <c:pt idx="21">
                  <c:v>2.6442579999999998</c:v>
                </c:pt>
                <c:pt idx="22">
                  <c:v>3.0423579999999997</c:v>
                </c:pt>
                <c:pt idx="23">
                  <c:v>2.1374549999999997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124544"/>
        <c:axId val="100934016"/>
      </c:lineChart>
      <c:catAx>
        <c:axId val="100124544"/>
        <c:scaling>
          <c:orientation val="minMax"/>
        </c:scaling>
        <c:delete val="0"/>
        <c:axPos val="b"/>
        <c:majorGridlines>
          <c:spPr>
            <a:ln>
              <a:solidFill>
                <a:sysClr val="window" lastClr="FFFFFF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lang="en-US"/>
                </a:pPr>
                <a:r>
                  <a:rPr lang="en-US"/>
                  <a:t>Time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out"/>
        <c:tickLblPos val="low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lang="en-US"/>
            </a:pPr>
            <a:endParaRPr lang="en-US"/>
          </a:p>
        </c:txPr>
        <c:crossAx val="100934016"/>
        <c:crosses val="autoZero"/>
        <c:auto val="1"/>
        <c:lblAlgn val="ctr"/>
        <c:lblOffset val="5"/>
        <c:tickLblSkip val="5"/>
        <c:tickMarkSkip val="2"/>
        <c:noMultiLvlLbl val="0"/>
      </c:catAx>
      <c:valAx>
        <c:axId val="100934016"/>
        <c:scaling>
          <c:orientation val="minMax"/>
        </c:scaling>
        <c:delete val="0"/>
        <c:axPos val="l"/>
        <c:majorGridlines>
          <c:spPr>
            <a:ln>
              <a:solidFill>
                <a:sysClr val="window" lastClr="FFFFFF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lang="en-US"/>
                </a:pPr>
                <a:r>
                  <a:rPr lang="en-US" sz="1000"/>
                  <a:t>Difference</a:t>
                </a:r>
                <a:r>
                  <a:rPr lang="en-US" sz="1000" baseline="0"/>
                  <a:t> in percentage points</a:t>
                </a:r>
                <a:endParaRPr lang="en-US" sz="100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9525">
            <a:solidFill>
              <a:schemeClr val="tx1"/>
            </a:solidFill>
          </a:ln>
        </c:spPr>
        <c:txPr>
          <a:bodyPr/>
          <a:lstStyle/>
          <a:p>
            <a:pPr>
              <a:defRPr lang="en-US"/>
            </a:pPr>
            <a:endParaRPr lang="en-US"/>
          </a:p>
        </c:txPr>
        <c:crossAx val="100124544"/>
        <c:crosses val="autoZero"/>
        <c:crossBetween val="between"/>
      </c:valAx>
      <c:spPr>
        <a:solidFill>
          <a:srgbClr val="4F81BD">
            <a:lumMod val="20000"/>
            <a:lumOff val="80000"/>
          </a:srgbClr>
        </a:solidFill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4.0023151947614403E-2"/>
          <c:y val="0.11996440912113344"/>
          <c:w val="0.82525980345573569"/>
          <c:h val="0.8060855604324485"/>
        </c:manualLayout>
      </c:layout>
      <c:lineChart>
        <c:grouping val="standard"/>
        <c:varyColors val="0"/>
        <c:ser>
          <c:idx val="0"/>
          <c:order val="0"/>
          <c:tx>
            <c:strRef>
              <c:f>Data!$K$8</c:f>
              <c:strCache>
                <c:ptCount val="1"/>
                <c:pt idx="0">
                  <c:v>s</c:v>
                </c:pt>
              </c:strCache>
            </c:strRef>
          </c:tx>
          <c:spPr>
            <a:ln w="25400">
              <a:solidFill>
                <a:srgbClr val="008000"/>
              </a:solidFill>
              <a:prstDash val="solid"/>
            </a:ln>
          </c:spPr>
          <c:marker>
            <c:symbol val="none"/>
          </c:marker>
          <c:cat>
            <c:numRef>
              <c:f>Data!$E$9:$E$16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Data!$K$9:$K$16</c:f>
              <c:numCache>
                <c:formatCode>General</c:formatCode>
                <c:ptCount val="8"/>
                <c:pt idx="0">
                  <c:v>85.612946941463889</c:v>
                </c:pt>
                <c:pt idx="1">
                  <c:v>90.580060983342435</c:v>
                </c:pt>
                <c:pt idx="2">
                  <c:v>95.498494343615207</c:v>
                </c:pt>
                <c:pt idx="3">
                  <c:v>99.70282450160029</c:v>
                </c:pt>
                <c:pt idx="4">
                  <c:v>100</c:v>
                </c:pt>
                <c:pt idx="5">
                  <c:v>88.049555116865818</c:v>
                </c:pt>
                <c:pt idx="6">
                  <c:v>84.647964098943888</c:v>
                </c:pt>
                <c:pt idx="7">
                  <c:v>89.247569278174808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Data!$L$8</c:f>
              <c:strCache>
                <c:ptCount val="1"/>
                <c:pt idx="0">
                  <c:v>m</c:v>
                </c:pt>
              </c:strCache>
            </c:strRef>
          </c:tx>
          <c:spPr>
            <a:ln w="25400">
              <a:solidFill>
                <a:srgbClr val="F0AB00"/>
              </a:solidFill>
              <a:prstDash val="solid"/>
            </a:ln>
          </c:spPr>
          <c:marker>
            <c:symbol val="none"/>
          </c:marker>
          <c:cat>
            <c:numRef>
              <c:f>Data!$E$9:$E$16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Data!$L$9:$L$16</c:f>
              <c:numCache>
                <c:formatCode>General</c:formatCode>
                <c:ptCount val="8"/>
                <c:pt idx="0">
                  <c:v>80.998388950587668</c:v>
                </c:pt>
                <c:pt idx="1">
                  <c:v>87.831810042523458</c:v>
                </c:pt>
                <c:pt idx="2">
                  <c:v>90.709676615129553</c:v>
                </c:pt>
                <c:pt idx="3">
                  <c:v>95.435506199389238</c:v>
                </c:pt>
                <c:pt idx="4">
                  <c:v>100</c:v>
                </c:pt>
                <c:pt idx="5">
                  <c:v>96.004001884597713</c:v>
                </c:pt>
                <c:pt idx="6">
                  <c:v>90.386820373877043</c:v>
                </c:pt>
                <c:pt idx="7">
                  <c:v>94.70846792409624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Data!$M$8</c:f>
              <c:strCache>
                <c:ptCount val="1"/>
                <c:pt idx="0">
                  <c:v>l</c:v>
                </c:pt>
              </c:strCache>
            </c:strRef>
          </c:tx>
          <c:spPr>
            <a:ln w="25400">
              <a:solidFill>
                <a:srgbClr val="66CCFF"/>
              </a:solidFill>
              <a:prstDash val="solid"/>
            </a:ln>
          </c:spPr>
          <c:marker>
            <c:symbol val="none"/>
          </c:marker>
          <c:cat>
            <c:numRef>
              <c:f>Data!$E$9:$E$16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Data!$M$9:$M$16</c:f>
              <c:numCache>
                <c:formatCode>General</c:formatCode>
                <c:ptCount val="8"/>
                <c:pt idx="0">
                  <c:v>84.091039728259304</c:v>
                </c:pt>
                <c:pt idx="1">
                  <c:v>90.353417031375287</c:v>
                </c:pt>
                <c:pt idx="2">
                  <c:v>93.284455202765457</c:v>
                </c:pt>
                <c:pt idx="3">
                  <c:v>94.870322336355088</c:v>
                </c:pt>
                <c:pt idx="4">
                  <c:v>100</c:v>
                </c:pt>
                <c:pt idx="5">
                  <c:v>95.577280123807185</c:v>
                </c:pt>
                <c:pt idx="6">
                  <c:v>98.825208186141467</c:v>
                </c:pt>
                <c:pt idx="7">
                  <c:v>107.01336046341086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349184"/>
        <c:axId val="30350720"/>
      </c:lineChart>
      <c:catAx>
        <c:axId val="30349184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/>
            </a:pPr>
            <a:endParaRPr lang="en-US"/>
          </a:p>
        </c:txPr>
        <c:crossAx val="30350720"/>
        <c:crossesAt val="-1.7976931348623157E+308"/>
        <c:auto val="1"/>
        <c:lblAlgn val="ctr"/>
        <c:lblOffset val="100"/>
        <c:tickLblSkip val="1"/>
        <c:tickMarkSkip val="1"/>
        <c:noMultiLvlLbl val="0"/>
      </c:catAx>
      <c:valAx>
        <c:axId val="30350720"/>
        <c:scaling>
          <c:orientation val="minMax"/>
          <c:min val="75"/>
        </c:scaling>
        <c:delete val="0"/>
        <c:axPos val="r"/>
        <c:numFmt formatCode="0" sourceLinked="0"/>
        <c:majorTickMark val="in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30349184"/>
        <c:crosses val="max"/>
        <c:crossBetween val="midCat"/>
      </c:valAx>
      <c:spPr>
        <a:noFill/>
        <a:ln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ln w="3175">
      <a:solidFill>
        <a:srgbClr val="FFFFFF"/>
      </a:solidFill>
      <a:prstDash val="solid"/>
    </a:ln>
  </c:spPr>
  <c:txPr>
    <a:bodyPr/>
    <a:lstStyle/>
    <a:p>
      <a:pPr>
        <a:defRPr sz="800">
          <a:latin typeface="Arial" pitchFamily="34" charset="0"/>
          <a:cs typeface="Arial" pitchFamily="34" charset="0"/>
        </a:defRPr>
      </a:pPr>
      <a:endParaRPr lang="en-US"/>
    </a:p>
  </c:txPr>
  <c:externalData r:id="rId2">
    <c:autoUpdate val="0"/>
  </c:externalData>
  <c:userShapes r:id="rId3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0.57783</cdr:x>
      <cdr:y>0</cdr:y>
    </cdr:from>
    <cdr:to>
      <cdr:x>1</cdr:x>
      <cdr:y>0.09879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47874" y="0"/>
          <a:ext cx="1123950" cy="2381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en-GB" sz="1400" dirty="0">
              <a:latin typeface="Arial" pitchFamily="34" charset="0"/>
              <a:cs typeface="Arial" pitchFamily="34" charset="0"/>
            </a:rPr>
            <a:t>Indices: </a:t>
          </a:r>
          <a:r>
            <a:rPr lang="en-GB" sz="1400" baseline="0" dirty="0">
              <a:latin typeface="Arial" pitchFamily="34" charset="0"/>
              <a:cs typeface="Arial" pitchFamily="34" charset="0"/>
            </a:rPr>
            <a:t> 2007 = 100</a:t>
          </a:r>
          <a:endParaRPr lang="en-GB" sz="1400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0.07871</cdr:x>
      <cdr:y>0.75079</cdr:y>
    </cdr:from>
    <cdr:to>
      <cdr:x>0.55455</cdr:x>
      <cdr:y>0.92466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419971" y="2874341"/>
          <a:ext cx="2538928" cy="6656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l"/>
          <a:r>
            <a:rPr lang="en-GB" sz="1400" dirty="0">
              <a:latin typeface="Arial" pitchFamily="34" charset="0"/>
              <a:cs typeface="Arial" pitchFamily="34" charset="0"/>
            </a:rPr>
            <a:t>Medium businesses</a:t>
          </a:r>
        </a:p>
        <a:p xmlns:a="http://schemas.openxmlformats.org/drawingml/2006/main">
          <a:pPr algn="l"/>
          <a:r>
            <a:rPr lang="en-GB" sz="1400" dirty="0">
              <a:latin typeface="Arial" pitchFamily="34" charset="0"/>
              <a:cs typeface="Arial" pitchFamily="34" charset="0"/>
            </a:rPr>
            <a:t>(50-249 employees)</a:t>
          </a:r>
        </a:p>
      </cdr:txBody>
    </cdr:sp>
  </cdr:relSizeAnchor>
  <cdr:relSizeAnchor xmlns:cdr="http://schemas.openxmlformats.org/drawingml/2006/chartDrawing">
    <cdr:from>
      <cdr:x>0.48299</cdr:x>
      <cdr:y>0.69102</cdr:y>
    </cdr:from>
    <cdr:to>
      <cdr:x>0.89801</cdr:x>
      <cdr:y>0.85303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795474" y="2812165"/>
          <a:ext cx="2402073" cy="6593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GB" sz="1400" dirty="0">
              <a:latin typeface="Arial" pitchFamily="34" charset="0"/>
              <a:cs typeface="Arial" pitchFamily="34" charset="0"/>
            </a:rPr>
            <a:t>Small businesses (0-49 employees)</a:t>
          </a:r>
        </a:p>
      </cdr:txBody>
    </cdr:sp>
  </cdr:relSizeAnchor>
  <cdr:relSizeAnchor xmlns:cdr="http://schemas.openxmlformats.org/drawingml/2006/chartDrawing">
    <cdr:from>
      <cdr:x>0.30521</cdr:x>
      <cdr:y>0.123</cdr:y>
    </cdr:from>
    <cdr:to>
      <cdr:x>0.72738</cdr:x>
      <cdr:y>0.2534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1766507" y="500544"/>
          <a:ext cx="2443457" cy="530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GB" sz="1400" dirty="0">
              <a:latin typeface="Arial" pitchFamily="34" charset="0"/>
              <a:cs typeface="Arial" pitchFamily="34" charset="0"/>
            </a:rPr>
            <a:t>Large enterprises (250+ employees)</a:t>
          </a:r>
        </a:p>
      </cdr:txBody>
    </cdr:sp>
  </cdr:relSizeAnchor>
  <cdr:relSizeAnchor xmlns:cdr="http://schemas.openxmlformats.org/drawingml/2006/chartDrawing">
    <cdr:from>
      <cdr:x>0.73901</cdr:x>
      <cdr:y>0.22919</cdr:y>
    </cdr:from>
    <cdr:to>
      <cdr:x>0.81772</cdr:x>
      <cdr:y>0.28846</cdr:y>
    </cdr:to>
    <cdr:sp macro="" textlink="">
      <cdr:nvSpPr>
        <cdr:cNvPr id="7" name="Straight Arrow Connector 6"/>
        <cdr:cNvSpPr/>
      </cdr:nvSpPr>
      <cdr:spPr>
        <a:xfrm xmlns:a="http://schemas.openxmlformats.org/drawingml/2006/main">
          <a:off x="4277299" y="932707"/>
          <a:ext cx="455561" cy="241205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0.161</cdr:x>
      <cdr:y>0.67176</cdr:y>
    </cdr:from>
    <cdr:to>
      <cdr:x>0.17889</cdr:x>
      <cdr:y>0.75079</cdr:y>
    </cdr:to>
    <cdr:sp macro="" textlink="">
      <cdr:nvSpPr>
        <cdr:cNvPr id="8" name="Straight Arrow Connector 7"/>
        <cdr:cNvSpPr/>
      </cdr:nvSpPr>
      <cdr:spPr>
        <a:xfrm xmlns:a="http://schemas.openxmlformats.org/drawingml/2006/main" flipH="1" flipV="1">
          <a:off x="428627" y="1619239"/>
          <a:ext cx="47623" cy="190511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ysClr val="windowText" lastClr="000000"/>
          </a:solidFill>
          <a:prstDash val="solid"/>
          <a:tailEnd type="triangle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86313-2013-4F8F-BA64-717E8C03772D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80C01-D617-4090-BBB4-E531CA3849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329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80C01-D617-4090-BBB4-E531CA38499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80C01-D617-4090-BBB4-E531CA38499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80C01-D617-4090-BBB4-E531CA38499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80C01-D617-4090-BBB4-E531CA38499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80C01-D617-4090-BBB4-E531CA38499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80C01-D617-4090-BBB4-E531CA38499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AB0B58-B335-4A07-B1B2-29DA74407686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5675"/>
            <a:fld id="{690380DE-D761-499A-843A-C6085C1CC234}" type="slidenum">
              <a:rPr lang="en-GB" smtClean="0">
                <a:ea typeface="ＭＳ Ｐゴシック" pitchFamily="34" charset="-128"/>
              </a:rPr>
              <a:pPr defTabSz="955675"/>
              <a:t>21</a:t>
            </a:fld>
            <a:endParaRPr lang="en-GB" smtClean="0">
              <a:ea typeface="ＭＳ Ｐゴシック" pitchFamily="34" charset="-128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342900" lvl="1" indent="-342900">
              <a:spcBef>
                <a:spcPct val="20000"/>
              </a:spcBef>
              <a:buFont typeface="Arial" charset="0"/>
              <a:buChar char="•"/>
            </a:pPr>
            <a:r>
              <a:rPr lang="en-GB" sz="1800" b="1" dirty="0" smtClean="0"/>
              <a:t>Firm level data suggests small firms may have seen largest fall in productivity</a:t>
            </a:r>
          </a:p>
          <a:p>
            <a:pPr marL="342900" lvl="1" indent="-342900">
              <a:spcBef>
                <a:spcPct val="20000"/>
              </a:spcBef>
              <a:buFont typeface="Arial" charset="0"/>
              <a:buChar char="•"/>
            </a:pPr>
            <a:r>
              <a:rPr lang="en-GB" sz="1800" b="1" dirty="0" smtClean="0"/>
              <a:t>May be because of lower entry, weaker growth or lower exit of small 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80C01-D617-4090-BBB4-E531CA384991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80C01-D617-4090-BBB4-E531CA38499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80C01-D617-4090-BBB4-E531CA38499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80C01-D617-4090-BBB4-E531CA38499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80C01-D617-4090-BBB4-E531CA38499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80C01-D617-4090-BBB4-E531CA38499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80C01-D617-4090-BBB4-E531CA38499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80C01-D617-4090-BBB4-E531CA38499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80C01-D617-4090-BBB4-E531CA38499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PPT_fondcouv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3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09726" y="1341438"/>
            <a:ext cx="4894263" cy="1470025"/>
          </a:xfrm>
        </p:spPr>
        <p:txBody>
          <a:bodyPr/>
          <a:lstStyle>
            <a:lvl1pPr algn="l">
              <a:defRPr>
                <a:solidFill>
                  <a:srgbClr val="72727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433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08139" y="2924175"/>
            <a:ext cx="4929187" cy="1752600"/>
          </a:xfrm>
        </p:spPr>
        <p:txBody>
          <a:bodyPr/>
          <a:lstStyle>
            <a:lvl1pPr marL="0" indent="0" algn="l">
              <a:buFontTx/>
              <a:buNone/>
              <a:defRPr>
                <a:solidFill>
                  <a:srgbClr val="72727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4339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51520" y="6245225"/>
            <a:ext cx="4042792" cy="476250"/>
          </a:xfrm>
        </p:spPr>
        <p:txBody>
          <a:bodyPr/>
          <a:lstStyle>
            <a:lvl1pPr>
              <a:defRPr>
                <a:solidFill>
                  <a:srgbClr val="727272"/>
                </a:solidFill>
              </a:defRPr>
            </a:lvl1pPr>
          </a:lstStyle>
          <a:p>
            <a:fld id="{5EAED907-9086-4C1B-A1F8-6875AEB2F217}" type="datetime1">
              <a:rPr lang="en-US" smtClean="0"/>
              <a:pPr/>
              <a:t>2/21/2013</a:t>
            </a:fld>
            <a:endParaRPr lang="en-US"/>
          </a:p>
        </p:txBody>
      </p:sp>
      <p:sp>
        <p:nvSpPr>
          <p:cNvPr id="4433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727272"/>
                </a:solidFill>
              </a:defRPr>
            </a:lvl1pPr>
          </a:lstStyle>
          <a:p>
            <a:endParaRPr lang="en-US"/>
          </a:p>
        </p:txBody>
      </p:sp>
      <p:sp>
        <p:nvSpPr>
          <p:cNvPr id="44339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>
                <a:solidFill>
                  <a:srgbClr val="727272"/>
                </a:solidFill>
              </a:defRPr>
            </a:lvl1pPr>
          </a:lstStyle>
          <a:p>
            <a:fld id="{941DF95F-300A-4A19-A0A9-B94F5F02F4E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 descr="Logo_EN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3762000" cy="11036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2ECE20-0291-4391-91B3-D89D3576FDFD}" type="datetime1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1DF95F-300A-4A19-A0A9-B94F5F02F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6EE6355-3990-4F9C-83C6-2C7C2AAF040E}" type="datetime1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1DF95F-300A-4A19-A0A9-B94F5F02F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28650" y="1585913"/>
            <a:ext cx="7869238" cy="43640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84A82-8654-4A2C-82EF-1977C5A8B6B2}" type="datetime1">
              <a:rPr lang="en-US" smtClean="0"/>
              <a:pPr>
                <a:defRPr/>
              </a:pPr>
              <a:t>2/21/2013</a:t>
            </a:fld>
            <a:endParaRPr lang="en-GB" dirty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D58A4-9247-42CD-8373-7A5E31735AF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28650" y="1585913"/>
            <a:ext cx="7869238" cy="43640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80BB7-D030-4E4E-9F61-3E2046D48D50}" type="datetime1">
              <a:rPr lang="en-US" smtClean="0"/>
              <a:pPr>
                <a:defRPr/>
              </a:pPr>
              <a:t>2/21/2013</a:t>
            </a:fld>
            <a:endParaRPr lang="en-GB" dirty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D58A4-9247-42CD-8373-7A5E31735AF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eaLnBrk="1" latinLnBrk="0" hangingPunct="1">
              <a:defRPr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fr-FR" dirty="0" smtClean="0"/>
              <a:t>Cliquez pour modifier les styles du texte du masque</a:t>
            </a:r>
            <a:endParaRPr lang="en-US" dirty="0" smtClean="0"/>
          </a:p>
          <a:p>
            <a:pPr lvl="1" eaLnBrk="1" latinLnBrk="0" hangingPunct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 eaLnBrk="1" latinLnBrk="0" hangingPunct="1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 eaLnBrk="1" latinLnBrk="0" hangingPunct="1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 eaLnBrk="1" latinLnBrk="0" hangingPunct="1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kumimoji="0"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rgbClr val="727272"/>
                </a:solidFill>
                <a:latin typeface="Arial"/>
              </a:defRPr>
            </a:lvl1pPr>
          </a:lstStyle>
          <a:p>
            <a:fld id="{2814F618-E182-43BC-A6E1-08A68670BEAB}" type="datetime1">
              <a:rPr lang="en-US" smtClean="0"/>
              <a:pPr/>
              <a:t>2/21/2013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941DF95F-300A-4A19-A0A9-B94F5F02F4E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080000" y="237600"/>
            <a:ext cx="7416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 smtClean="0"/>
              <a:t>Cliquez pour modifier le titre</a:t>
            </a:r>
            <a:br>
              <a:rPr lang="fr-FR" dirty="0" smtClean="0"/>
            </a:br>
            <a:r>
              <a:rPr lang="fr-FR" dirty="0" smtClean="0"/>
              <a:t>Le titre peut-être étendu sur deux lignes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28650" y="1585913"/>
            <a:ext cx="7869238" cy="43640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67A66-A884-409D-91D3-C267C4874B19}" type="datetime1">
              <a:rPr lang="en-US" smtClean="0"/>
              <a:pPr>
                <a:defRPr/>
              </a:pPr>
              <a:t>2/21/2013</a:t>
            </a:fld>
            <a:endParaRPr lang="en-GB" dirty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D58A4-9247-42CD-8373-7A5E31735AF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28650" y="1585913"/>
            <a:ext cx="7869238" cy="43640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D6FF5-33EA-4557-8A4B-CBCE591AA364}" type="datetime1">
              <a:rPr lang="en-US" smtClean="0"/>
              <a:pPr>
                <a:defRPr/>
              </a:pPr>
              <a:t>2/21/2013</a:t>
            </a:fld>
            <a:endParaRPr lang="en-GB" dirty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D58A4-9247-42CD-8373-7A5E31735AF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8599A6-366E-490C-ABA7-EEC8555265DB}" type="datetime1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1DF95F-300A-4A19-A0A9-B94F5F02F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F9A696-F2AD-4D94-A43B-C0B5C8F4E1E1}" type="datetime1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1DF95F-300A-4A19-A0A9-B94F5F02F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600200"/>
            <a:ext cx="40322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600200"/>
            <a:ext cx="403383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33E58C-4CC5-4C9A-ACEC-017BAAF226A2}" type="datetime1">
              <a:rPr lang="en-US" smtClean="0"/>
              <a:pPr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1DF95F-300A-4A19-A0A9-B94F5F02F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E36849-12AB-4EE6-A122-9A1AB2C78C6F}" type="datetime1">
              <a:rPr lang="en-US" smtClean="0"/>
              <a:pPr/>
              <a:t>2/21/2013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1DF95F-300A-4A19-A0A9-B94F5F02F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5FBCAC-3324-4EBD-A7EC-67FADD0C19AE}" type="datetime1">
              <a:rPr lang="en-US" smtClean="0"/>
              <a:pPr/>
              <a:t>2/21/2013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1DF95F-300A-4A19-A0A9-B94F5F02F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2580A3-84C1-4462-AAEA-DDD0184DBAB2}" type="datetime1">
              <a:rPr lang="en-US" smtClean="0"/>
              <a:pPr/>
              <a:t>2/21/2013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1DF95F-300A-4A19-A0A9-B94F5F02F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A88453-E5C2-4748-A71B-8161EF6F4F1E}" type="datetime1">
              <a:rPr lang="en-US" smtClean="0"/>
              <a:pPr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1DF95F-300A-4A19-A0A9-B94F5F02F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72727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1CA191-B1D9-49FD-8B6F-96C44BA5E077}" type="datetime1">
              <a:rPr lang="en-US" smtClean="0"/>
              <a:pPr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1DF95F-300A-4A19-A0A9-B94F5F02F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0" descr="PPT_fondslide.png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7544" y="-2031"/>
            <a:ext cx="821925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 smtClean="0"/>
          </a:p>
        </p:txBody>
      </p:sp>
      <p:sp>
        <p:nvSpPr>
          <p:cNvPr id="439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600200"/>
            <a:ext cx="82184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  <p:sp>
        <p:nvSpPr>
          <p:cNvPr id="439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18320" y="6237312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727272"/>
                </a:solidFill>
              </a:defRPr>
            </a:lvl1pPr>
          </a:lstStyle>
          <a:p>
            <a:fld id="{1A74FAAF-3F70-42B0-B7C0-88AC57A2646E}" type="datetime1">
              <a:rPr lang="en-US" smtClean="0"/>
              <a:pPr/>
              <a:t>2/21/2013</a:t>
            </a:fld>
            <a:endParaRPr lang="en-US"/>
          </a:p>
        </p:txBody>
      </p:sp>
      <p:sp>
        <p:nvSpPr>
          <p:cNvPr id="439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5672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727272"/>
                </a:solidFill>
              </a:defRPr>
            </a:lvl1pPr>
          </a:lstStyle>
          <a:p>
            <a:endParaRPr lang="en-US"/>
          </a:p>
        </p:txBody>
      </p:sp>
      <p:sp>
        <p:nvSpPr>
          <p:cNvPr id="439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6336" y="6245225"/>
            <a:ext cx="11144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727272"/>
                </a:solidFill>
              </a:defRPr>
            </a:lvl1pPr>
          </a:lstStyle>
          <a:p>
            <a:fld id="{941DF95F-300A-4A19-A0A9-B94F5F02F4E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 descr="OECD_10cm.png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468000" y="6171747"/>
            <a:ext cx="582171" cy="5616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8" r:id="rId13"/>
    <p:sldLayoutId id="2147483689" r:id="rId14"/>
    <p:sldLayoutId id="2147483688" r:id="rId15"/>
    <p:sldLayoutId id="2147483694" r:id="rId16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2727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Helvetica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Helvetica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Helvetica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Helvetica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Helvetica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Helvetica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Helvetica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Helvetic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004B78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004B78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04B78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4B78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4B78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73CF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73CF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73CF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73CF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../embeddings/Microsoft_Excel_97-2003_Worksheet1.xls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3009726" y="1341438"/>
            <a:ext cx="4946650" cy="1727522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chemeClr val="accent2"/>
                </a:solidFill>
              </a:rPr>
              <a:t>Recent developments in productivity measurement</a:t>
            </a:r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2987824" y="3933056"/>
            <a:ext cx="5544616" cy="1752600"/>
          </a:xfrm>
        </p:spPr>
        <p:txBody>
          <a:bodyPr/>
          <a:lstStyle/>
          <a:p>
            <a:pPr eaLnBrk="1" hangingPunct="1"/>
            <a:r>
              <a:rPr lang="fr-FR" dirty="0" smtClean="0"/>
              <a:t>Paul Schreyer</a:t>
            </a:r>
          </a:p>
          <a:p>
            <a:pPr eaLnBrk="1" hangingPunct="1"/>
            <a:r>
              <a:rPr lang="fr-FR" dirty="0" smtClean="0"/>
              <a:t>OECD </a:t>
            </a:r>
            <a:r>
              <a:rPr lang="fr-FR" dirty="0" err="1" smtClean="0"/>
              <a:t>Statistics</a:t>
            </a:r>
            <a:r>
              <a:rPr lang="fr-FR" dirty="0" smtClean="0"/>
              <a:t> </a:t>
            </a:r>
            <a:r>
              <a:rPr lang="fr-FR" dirty="0" err="1" smtClean="0"/>
              <a:t>Directorate</a:t>
            </a:r>
            <a:endParaRPr lang="fr-FR" dirty="0" smtClean="0"/>
          </a:p>
          <a:p>
            <a:pPr eaLnBrk="1" hangingPunct="1"/>
            <a:r>
              <a:rPr lang="en-US" sz="24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Canberra, 20 November 2012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280920" cy="4608512"/>
          </a:xfrm>
        </p:spPr>
        <p:txBody>
          <a:bodyPr/>
          <a:lstStyle/>
          <a:p>
            <a:r>
              <a:rPr lang="fr-FR" dirty="0" smtClean="0"/>
              <a:t>Capture </a:t>
            </a:r>
            <a:r>
              <a:rPr lang="fr-FR" dirty="0" err="1" smtClean="0"/>
              <a:t>changing</a:t>
            </a:r>
            <a:r>
              <a:rPr lang="fr-FR" dirty="0" smtClean="0"/>
              <a:t> </a:t>
            </a:r>
            <a:r>
              <a:rPr lang="fr-FR" b="1" dirty="0" smtClean="0"/>
              <a:t>marginal extraction </a:t>
            </a:r>
            <a:r>
              <a:rPr lang="fr-FR" b="1" dirty="0" err="1" smtClean="0"/>
              <a:t>costs</a:t>
            </a:r>
            <a:r>
              <a:rPr lang="fr-FR" dirty="0" smtClean="0"/>
              <a:t> (</a:t>
            </a:r>
            <a:r>
              <a:rPr lang="fr-FR" dirty="0" err="1" smtClean="0"/>
              <a:t>which</a:t>
            </a:r>
            <a:r>
              <a:rPr lang="fr-FR" dirty="0" smtClean="0"/>
              <a:t> </a:t>
            </a:r>
            <a:r>
              <a:rPr lang="fr-FR" dirty="0" err="1" smtClean="0"/>
              <a:t>may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increasing</a:t>
            </a:r>
            <a:r>
              <a:rPr lang="fr-FR" dirty="0" smtClean="0"/>
              <a:t>)</a:t>
            </a:r>
          </a:p>
          <a:p>
            <a:endParaRPr lang="fr-FR" dirty="0" smtClean="0"/>
          </a:p>
          <a:p>
            <a:r>
              <a:rPr lang="fr-FR" dirty="0" err="1" smtClean="0"/>
              <a:t>Capturing</a:t>
            </a:r>
            <a:r>
              <a:rPr lang="fr-FR" dirty="0" smtClean="0"/>
              <a:t> </a:t>
            </a:r>
            <a:r>
              <a:rPr lang="fr-FR" dirty="0" err="1" smtClean="0"/>
              <a:t>changing</a:t>
            </a:r>
            <a:r>
              <a:rPr lang="fr-FR" dirty="0" smtClean="0"/>
              <a:t> </a:t>
            </a:r>
            <a:r>
              <a:rPr lang="fr-FR" b="1" dirty="0" err="1" smtClean="0"/>
              <a:t>quality</a:t>
            </a:r>
            <a:r>
              <a:rPr lang="fr-FR" b="1" dirty="0" smtClean="0"/>
              <a:t> in the </a:t>
            </a:r>
            <a:r>
              <a:rPr lang="fr-FR" b="1" dirty="0" err="1" smtClean="0"/>
              <a:t>resource</a:t>
            </a:r>
            <a:r>
              <a:rPr lang="fr-FR" b="1" dirty="0" smtClean="0"/>
              <a:t> </a:t>
            </a:r>
            <a:r>
              <a:rPr lang="fr-FR" b="1" dirty="0" err="1" smtClean="0"/>
              <a:t>itself</a:t>
            </a:r>
            <a:r>
              <a:rPr lang="fr-FR" b="1" dirty="0" smtClean="0"/>
              <a:t> </a:t>
            </a:r>
            <a:r>
              <a:rPr lang="fr-FR" dirty="0" err="1" smtClean="0"/>
              <a:t>eg</a:t>
            </a:r>
            <a:r>
              <a:rPr lang="fr-FR" dirty="0" smtClean="0"/>
              <a:t> </a:t>
            </a:r>
            <a:r>
              <a:rPr lang="fr-FR" dirty="0" err="1" smtClean="0"/>
              <a:t>declining</a:t>
            </a:r>
            <a:r>
              <a:rPr lang="fr-FR" dirty="0" smtClean="0"/>
              <a:t> </a:t>
            </a:r>
            <a:r>
              <a:rPr lang="fr-FR" dirty="0" err="1" smtClean="0"/>
              <a:t>soil</a:t>
            </a:r>
            <a:r>
              <a:rPr lang="fr-FR" dirty="0" smtClean="0"/>
              <a:t> </a:t>
            </a:r>
            <a:r>
              <a:rPr lang="fr-FR" dirty="0" err="1" smtClean="0"/>
              <a:t>quality</a:t>
            </a:r>
            <a:endParaRPr lang="fr-FR" dirty="0" smtClean="0"/>
          </a:p>
          <a:p>
            <a:pPr>
              <a:buNone/>
            </a:pPr>
            <a:r>
              <a:rPr lang="fr-FR" dirty="0" smtClean="0">
                <a:sym typeface="Wingdings" pitchFamily="2" charset="2"/>
              </a:rPr>
              <a:t> </a:t>
            </a:r>
            <a:r>
              <a:rPr lang="fr-FR" dirty="0" err="1" smtClean="0">
                <a:sym typeface="Wingdings" pitchFamily="2" charset="2"/>
              </a:rPr>
              <a:t>failing</a:t>
            </a:r>
            <a:r>
              <a:rPr lang="fr-FR" dirty="0" smtClean="0">
                <a:sym typeface="Wingdings" pitchFamily="2" charset="2"/>
              </a:rPr>
              <a:t> to do </a:t>
            </a:r>
            <a:r>
              <a:rPr lang="fr-FR" dirty="0" err="1" smtClean="0">
                <a:sym typeface="Wingdings" pitchFamily="2" charset="2"/>
              </a:rPr>
              <a:t>so</a:t>
            </a:r>
            <a:r>
              <a:rPr lang="fr-FR" dirty="0" smtClean="0">
                <a:sym typeface="Wingdings" pitchFamily="2" charset="2"/>
              </a:rPr>
              <a:t> </a:t>
            </a:r>
            <a:r>
              <a:rPr lang="fr-FR" dirty="0" err="1" smtClean="0">
                <a:sym typeface="Wingdings" pitchFamily="2" charset="2"/>
              </a:rPr>
              <a:t>will</a:t>
            </a:r>
            <a:r>
              <a:rPr lang="fr-FR" dirty="0" smtClean="0">
                <a:sym typeface="Wingdings" pitchFamily="2" charset="2"/>
              </a:rPr>
              <a:t> </a:t>
            </a:r>
            <a:r>
              <a:rPr lang="fr-FR" dirty="0" err="1" smtClean="0">
                <a:sym typeface="Wingdings" pitchFamily="2" charset="2"/>
              </a:rPr>
              <a:t>overstate</a:t>
            </a:r>
            <a:r>
              <a:rPr lang="fr-FR" dirty="0" smtClean="0">
                <a:sym typeface="Wingdings" pitchFamily="2" charset="2"/>
              </a:rPr>
              <a:t> </a:t>
            </a:r>
            <a:r>
              <a:rPr lang="fr-FR" dirty="0" err="1" smtClean="0">
                <a:sym typeface="Wingdings" pitchFamily="2" charset="2"/>
              </a:rPr>
              <a:t>m</a:t>
            </a:r>
            <a:r>
              <a:rPr lang="fr-FR" dirty="0" err="1" smtClean="0"/>
              <a:t>easured</a:t>
            </a:r>
            <a:r>
              <a:rPr lang="fr-FR" dirty="0" smtClean="0"/>
              <a:t> contribution of </a:t>
            </a:r>
            <a:r>
              <a:rPr lang="fr-FR" dirty="0" err="1" smtClean="0"/>
              <a:t>natural</a:t>
            </a:r>
            <a:r>
              <a:rPr lang="fr-FR" dirty="0" smtClean="0"/>
              <a:t> </a:t>
            </a:r>
            <a:r>
              <a:rPr lang="fr-FR" dirty="0" err="1" smtClean="0"/>
              <a:t>resource</a:t>
            </a:r>
            <a:r>
              <a:rPr lang="fr-FR" dirty="0" smtClean="0"/>
              <a:t> to output and </a:t>
            </a:r>
            <a:r>
              <a:rPr lang="fr-FR" dirty="0" err="1" smtClean="0"/>
              <a:t>understate</a:t>
            </a:r>
            <a:r>
              <a:rPr lang="fr-FR" dirty="0" smtClean="0"/>
              <a:t> MFP</a:t>
            </a:r>
            <a:r>
              <a:rPr lang="fr-FR" dirty="0" smtClean="0">
                <a:sym typeface="Wingdings" pitchFamily="2" charset="2"/>
              </a:rPr>
              <a:t> </a:t>
            </a:r>
            <a:endParaRPr lang="fr-FR" dirty="0" smtClean="0"/>
          </a:p>
          <a:p>
            <a:endParaRPr lang="fr-FR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Challenge: </a:t>
            </a:r>
            <a:r>
              <a:rPr lang="fr-FR" dirty="0" err="1" smtClean="0"/>
              <a:t>quality</a:t>
            </a:r>
            <a:r>
              <a:rPr lang="fr-FR" dirty="0" smtClean="0"/>
              <a:t> of </a:t>
            </a:r>
            <a:r>
              <a:rPr lang="fr-FR" dirty="0" err="1" smtClean="0"/>
              <a:t>natural</a:t>
            </a:r>
            <a:r>
              <a:rPr lang="fr-FR" dirty="0" smtClean="0"/>
              <a:t> </a:t>
            </a:r>
            <a:r>
              <a:rPr lang="fr-FR" dirty="0" err="1" smtClean="0"/>
              <a:t>resource</a:t>
            </a:r>
            <a:r>
              <a:rPr lang="fr-FR" dirty="0" smtClean="0"/>
              <a:t> input</a:t>
            </a:r>
            <a:endParaRPr lang="en-GB" dirty="0" err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80920" cy="4896544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Study by Productivity Commission (</a:t>
            </a:r>
            <a:r>
              <a:rPr lang="en-GB" dirty="0" err="1" smtClean="0"/>
              <a:t>Topp</a:t>
            </a:r>
            <a:r>
              <a:rPr lang="en-GB" dirty="0" smtClean="0"/>
              <a:t>,  </a:t>
            </a:r>
            <a:r>
              <a:rPr lang="en-GB" dirty="0" err="1" smtClean="0"/>
              <a:t>Soames</a:t>
            </a:r>
            <a:r>
              <a:rPr lang="en-GB" dirty="0" smtClean="0"/>
              <a:t>, Parham, Bloch 2008):</a:t>
            </a:r>
          </a:p>
          <a:p>
            <a:r>
              <a:rPr lang="en-GB" dirty="0" smtClean="0"/>
              <a:t>Similar in spirit except that mining output is adjusted for declining yields</a:t>
            </a:r>
          </a:p>
          <a:p>
            <a:r>
              <a:rPr lang="en-GB" dirty="0" smtClean="0"/>
              <a:t>Underlying rate of productivity growth is around 2.5 per cent p. a., compared with stagnant standard MFP (1974 to 2007)</a:t>
            </a:r>
          </a:p>
          <a:p>
            <a:pPr>
              <a:buNone/>
            </a:pPr>
            <a:r>
              <a:rPr lang="fr-FR" dirty="0" smtClean="0">
                <a:sym typeface="Wingdings" pitchFamily="2" charset="2"/>
              </a:rPr>
              <a:t>N</a:t>
            </a:r>
            <a:r>
              <a:rPr lang="fr-FR" dirty="0" smtClean="0"/>
              <a:t>atural </a:t>
            </a:r>
            <a:r>
              <a:rPr lang="fr-FR" dirty="0" err="1" smtClean="0"/>
              <a:t>resource</a:t>
            </a:r>
            <a:r>
              <a:rPr lang="fr-FR" dirty="0" smtClean="0"/>
              <a:t> input has </a:t>
            </a:r>
            <a:r>
              <a:rPr lang="fr-FR" dirty="0" err="1" smtClean="0"/>
              <a:t>grown</a:t>
            </a:r>
            <a:r>
              <a:rPr lang="fr-FR" dirty="0" smtClean="0"/>
              <a:t> </a:t>
            </a:r>
            <a:r>
              <a:rPr lang="fr-FR" dirty="0" err="1" smtClean="0"/>
              <a:t>less</a:t>
            </a:r>
            <a:r>
              <a:rPr lang="fr-FR" dirty="0" smtClean="0"/>
              <a:t> </a:t>
            </a:r>
            <a:r>
              <a:rPr lang="fr-FR" dirty="0" err="1" smtClean="0"/>
              <a:t>quickly</a:t>
            </a:r>
            <a:r>
              <a:rPr lang="fr-FR" dirty="0" smtClean="0"/>
              <a:t> </a:t>
            </a:r>
            <a:r>
              <a:rPr lang="fr-FR" dirty="0" err="1" smtClean="0"/>
              <a:t>than</a:t>
            </a:r>
            <a:r>
              <a:rPr lang="fr-FR" dirty="0" smtClean="0"/>
              <a:t> </a:t>
            </a:r>
            <a:r>
              <a:rPr lang="fr-FR" dirty="0" err="1" smtClean="0"/>
              <a:t>other</a:t>
            </a:r>
            <a:r>
              <a:rPr lang="fr-FR" dirty="0" smtClean="0"/>
              <a:t> inputs, </a:t>
            </a:r>
            <a:r>
              <a:rPr lang="fr-FR" dirty="0" err="1" smtClean="0"/>
              <a:t>so</a:t>
            </a:r>
            <a:r>
              <a:rPr lang="fr-FR" dirty="0" smtClean="0"/>
              <a:t> MFP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understated</a:t>
            </a:r>
            <a:r>
              <a:rPr lang="fr-FR" dirty="0" smtClean="0"/>
              <a:t>  by </a:t>
            </a:r>
            <a:r>
              <a:rPr lang="fr-FR" dirty="0" err="1" smtClean="0"/>
              <a:t>traditional</a:t>
            </a:r>
            <a:r>
              <a:rPr lang="fr-FR" dirty="0" smtClean="0"/>
              <a:t> </a:t>
            </a:r>
            <a:r>
              <a:rPr lang="fr-FR" dirty="0" err="1" smtClean="0"/>
              <a:t>measure</a:t>
            </a:r>
            <a:r>
              <a:rPr lang="fr-FR" dirty="0" smtClean="0"/>
              <a:t>  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2760"/>
          </a:xfrm>
        </p:spPr>
        <p:txBody>
          <a:bodyPr>
            <a:normAutofit fontScale="90000"/>
          </a:bodyPr>
          <a:lstStyle/>
          <a:p>
            <a:r>
              <a:rPr lang="fr-FR" dirty="0" err="1" smtClean="0"/>
              <a:t>Effects</a:t>
            </a:r>
            <a:r>
              <a:rPr lang="fr-FR" dirty="0" smtClean="0"/>
              <a:t> on </a:t>
            </a:r>
            <a:r>
              <a:rPr lang="fr-FR" dirty="0" err="1" smtClean="0"/>
              <a:t>productivity</a:t>
            </a:r>
            <a:r>
              <a:rPr lang="fr-FR" dirty="0" smtClean="0"/>
              <a:t> </a:t>
            </a:r>
            <a:r>
              <a:rPr lang="fr-FR" dirty="0" err="1" smtClean="0"/>
              <a:t>measures</a:t>
            </a:r>
            <a:r>
              <a:rPr lang="fr-FR" dirty="0" smtClean="0"/>
              <a:t>: </a:t>
            </a:r>
            <a:r>
              <a:rPr lang="fr-FR" dirty="0" err="1" smtClean="0"/>
              <a:t>Australia’s</a:t>
            </a:r>
            <a:r>
              <a:rPr lang="fr-FR" dirty="0" smtClean="0"/>
              <a:t> </a:t>
            </a:r>
            <a:r>
              <a:rPr lang="fr-FR" dirty="0" err="1" smtClean="0"/>
              <a:t>mining</a:t>
            </a:r>
            <a:r>
              <a:rPr lang="fr-FR" dirty="0" smtClean="0"/>
              <a:t> </a:t>
            </a:r>
            <a:r>
              <a:rPr lang="fr-FR" dirty="0" err="1" smtClean="0"/>
              <a:t>industry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80920" cy="5400600"/>
          </a:xfrm>
        </p:spPr>
        <p:txBody>
          <a:bodyPr/>
          <a:lstStyle/>
          <a:p>
            <a:r>
              <a:rPr lang="fr-FR" dirty="0" smtClean="0"/>
              <a:t>Production </a:t>
            </a:r>
            <a:r>
              <a:rPr lang="fr-FR" dirty="0" err="1" smtClean="0"/>
              <a:t>processes</a:t>
            </a:r>
            <a:r>
              <a:rPr lang="fr-FR" dirty="0" smtClean="0"/>
              <a:t> </a:t>
            </a:r>
            <a:r>
              <a:rPr lang="fr-FR" dirty="0" err="1" smtClean="0"/>
              <a:t>often</a:t>
            </a:r>
            <a:r>
              <a:rPr lang="fr-FR" dirty="0" smtClean="0"/>
              <a:t> </a:t>
            </a:r>
            <a:r>
              <a:rPr lang="fr-FR" dirty="0" err="1" smtClean="0"/>
              <a:t>accompanied</a:t>
            </a:r>
            <a:r>
              <a:rPr lang="fr-FR" dirty="0" smtClean="0"/>
              <a:t> by </a:t>
            </a:r>
            <a:r>
              <a:rPr lang="fr-FR" dirty="0" err="1" smtClean="0"/>
              <a:t>undesirable</a:t>
            </a:r>
            <a:r>
              <a:rPr lang="fr-FR" dirty="0" smtClean="0"/>
              <a:t> outputs, e.g., </a:t>
            </a:r>
            <a:r>
              <a:rPr lang="fr-FR" dirty="0" err="1" smtClean="0"/>
              <a:t>emissions</a:t>
            </a:r>
            <a:endParaRPr lang="fr-FR" dirty="0" smtClean="0"/>
          </a:p>
          <a:p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producer</a:t>
            </a:r>
            <a:r>
              <a:rPr lang="fr-FR" dirty="0" smtClean="0"/>
              <a:t> and MFP </a:t>
            </a:r>
            <a:r>
              <a:rPr lang="fr-FR" dirty="0" err="1" smtClean="0"/>
              <a:t>measurement</a:t>
            </a:r>
            <a:r>
              <a:rPr lang="fr-FR" dirty="0" smtClean="0"/>
              <a:t> perspective:</a:t>
            </a:r>
          </a:p>
          <a:p>
            <a:r>
              <a:rPr lang="fr-FR" dirty="0" smtClean="0"/>
              <a:t>Relevant in </a:t>
            </a:r>
            <a:r>
              <a:rPr lang="fr-FR" dirty="0" err="1" smtClean="0"/>
              <a:t>presence</a:t>
            </a:r>
            <a:r>
              <a:rPr lang="fr-FR" dirty="0" smtClean="0"/>
              <a:t> of </a:t>
            </a:r>
            <a:r>
              <a:rPr lang="fr-FR" dirty="0" err="1" smtClean="0"/>
              <a:t>environmental</a:t>
            </a:r>
            <a:r>
              <a:rPr lang="fr-FR" dirty="0" smtClean="0"/>
              <a:t> </a:t>
            </a:r>
            <a:r>
              <a:rPr lang="fr-FR" dirty="0" err="1" smtClean="0"/>
              <a:t>policies</a:t>
            </a:r>
            <a:r>
              <a:rPr lang="fr-FR" dirty="0" smtClean="0"/>
              <a:t>:</a:t>
            </a:r>
          </a:p>
          <a:p>
            <a:pPr lvl="1"/>
            <a:r>
              <a:rPr lang="fr-FR" dirty="0" smtClean="0"/>
              <a:t>explicit </a:t>
            </a:r>
            <a:r>
              <a:rPr lang="fr-FR" dirty="0" err="1" smtClean="0"/>
              <a:t>price</a:t>
            </a:r>
            <a:r>
              <a:rPr lang="fr-FR" dirty="0" smtClean="0"/>
              <a:t> (e.g., </a:t>
            </a:r>
            <a:r>
              <a:rPr lang="fr-FR" dirty="0" err="1" smtClean="0"/>
              <a:t>tax</a:t>
            </a:r>
            <a:r>
              <a:rPr lang="fr-FR" dirty="0" smtClean="0"/>
              <a:t>) or</a:t>
            </a:r>
          </a:p>
          <a:p>
            <a:pPr lvl="1"/>
            <a:r>
              <a:rPr lang="fr-FR" dirty="0" err="1" smtClean="0"/>
              <a:t>implicit</a:t>
            </a:r>
            <a:r>
              <a:rPr lang="fr-FR" dirty="0" smtClean="0"/>
              <a:t> </a:t>
            </a:r>
            <a:r>
              <a:rPr lang="fr-FR" dirty="0" err="1" smtClean="0"/>
              <a:t>price</a:t>
            </a:r>
            <a:r>
              <a:rPr lang="fr-FR" dirty="0" smtClean="0"/>
              <a:t> (marginal </a:t>
            </a:r>
            <a:r>
              <a:rPr lang="fr-FR" dirty="0" err="1" smtClean="0"/>
              <a:t>abatement</a:t>
            </a:r>
            <a:r>
              <a:rPr lang="fr-FR" dirty="0" smtClean="0"/>
              <a:t> </a:t>
            </a:r>
            <a:r>
              <a:rPr lang="fr-FR" dirty="0" err="1" smtClean="0"/>
              <a:t>costs</a:t>
            </a:r>
            <a:r>
              <a:rPr lang="fr-FR" dirty="0" smtClean="0"/>
              <a:t> due to </a:t>
            </a:r>
            <a:r>
              <a:rPr lang="fr-FR" dirty="0" err="1" smtClean="0"/>
              <a:t>regulation</a:t>
            </a:r>
            <a:r>
              <a:rPr lang="fr-FR" dirty="0" smtClean="0"/>
              <a:t>)</a:t>
            </a:r>
          </a:p>
          <a:p>
            <a:r>
              <a:rPr lang="fr-FR" dirty="0" smtClean="0"/>
              <a:t>Are </a:t>
            </a:r>
            <a:r>
              <a:rPr lang="fr-FR" dirty="0" err="1" smtClean="0"/>
              <a:t>traditional</a:t>
            </a:r>
            <a:r>
              <a:rPr lang="fr-FR" dirty="0" smtClean="0"/>
              <a:t> MFP </a:t>
            </a:r>
            <a:r>
              <a:rPr lang="fr-FR" dirty="0" err="1" smtClean="0"/>
              <a:t>measures</a:t>
            </a:r>
            <a:r>
              <a:rPr lang="fr-FR" dirty="0" smtClean="0"/>
              <a:t> over-or </a:t>
            </a:r>
            <a:r>
              <a:rPr lang="fr-FR" dirty="0" err="1" smtClean="0"/>
              <a:t>understated</a:t>
            </a:r>
            <a:r>
              <a:rPr lang="fr-FR" dirty="0" smtClean="0"/>
              <a:t>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 fontScale="90000"/>
          </a:bodyPr>
          <a:lstStyle/>
          <a:p>
            <a:r>
              <a:rPr lang="fr-FR" sz="3600" dirty="0" err="1" smtClean="0"/>
              <a:t>Bringing</a:t>
            </a:r>
            <a:r>
              <a:rPr lang="fr-FR" sz="3600" dirty="0" smtClean="0"/>
              <a:t> nature </a:t>
            </a:r>
            <a:r>
              <a:rPr lang="fr-FR" sz="3600" dirty="0" err="1" smtClean="0"/>
              <a:t>into</a:t>
            </a:r>
            <a:r>
              <a:rPr lang="fr-FR" sz="3600" dirty="0" smtClean="0"/>
              <a:t> the </a:t>
            </a:r>
            <a:r>
              <a:rPr lang="fr-FR" sz="3600" dirty="0" err="1" smtClean="0"/>
              <a:t>picture</a:t>
            </a:r>
            <a:r>
              <a:rPr lang="fr-FR" sz="3600" dirty="0" smtClean="0"/>
              <a:t> – output </a:t>
            </a:r>
            <a:r>
              <a:rPr lang="fr-FR" sz="3600" dirty="0" err="1" smtClean="0"/>
              <a:t>side</a:t>
            </a:r>
            <a:r>
              <a:rPr lang="fr-FR" sz="3600" dirty="0" smtClean="0"/>
              <a:t> (1)</a:t>
            </a:r>
            <a:endParaRPr lang="en-GB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80920" cy="5184576"/>
          </a:xfrm>
        </p:spPr>
        <p:txBody>
          <a:bodyPr/>
          <a:lstStyle/>
          <a:p>
            <a:pPr>
              <a:buNone/>
            </a:pPr>
            <a:r>
              <a:rPr lang="fr-FR" dirty="0" err="1" smtClean="0"/>
              <a:t>Example</a:t>
            </a:r>
            <a:r>
              <a:rPr lang="fr-FR" dirty="0" smtClean="0"/>
              <a:t>:</a:t>
            </a:r>
          </a:p>
          <a:p>
            <a:r>
              <a:rPr lang="fr-FR" dirty="0" err="1" smtClean="0"/>
              <a:t>Given</a:t>
            </a:r>
            <a:r>
              <a:rPr lang="fr-FR" dirty="0" smtClean="0"/>
              <a:t> inputs (labour, capital,…)</a:t>
            </a:r>
          </a:p>
          <a:p>
            <a:r>
              <a:rPr lang="fr-FR" dirty="0" err="1" smtClean="0"/>
              <a:t>Rising</a:t>
            </a:r>
            <a:r>
              <a:rPr lang="fr-FR" dirty="0" smtClean="0"/>
              <a:t> </a:t>
            </a:r>
            <a:r>
              <a:rPr lang="fr-FR" dirty="0" err="1" smtClean="0"/>
              <a:t>traditional</a:t>
            </a:r>
            <a:r>
              <a:rPr lang="fr-FR" dirty="0" smtClean="0"/>
              <a:t> output</a:t>
            </a:r>
          </a:p>
          <a:p>
            <a:r>
              <a:rPr lang="fr-FR" dirty="0" smtClean="0"/>
              <a:t>Constant </a:t>
            </a:r>
            <a:r>
              <a:rPr lang="fr-FR" dirty="0" err="1" smtClean="0"/>
              <a:t>emissions</a:t>
            </a:r>
            <a:endParaRPr lang="fr-FR" dirty="0" smtClean="0"/>
          </a:p>
          <a:p>
            <a:endParaRPr lang="fr-FR" dirty="0" smtClean="0"/>
          </a:p>
          <a:p>
            <a:pPr>
              <a:buFont typeface="Wingdings"/>
              <a:buChar char="à"/>
            </a:pPr>
            <a:r>
              <a:rPr lang="fr-FR" dirty="0" err="1" smtClean="0"/>
              <a:t>adjusted</a:t>
            </a:r>
            <a:r>
              <a:rPr lang="fr-FR" dirty="0" smtClean="0"/>
              <a:t> MFP &gt; </a:t>
            </a:r>
            <a:r>
              <a:rPr lang="fr-FR" dirty="0" err="1" smtClean="0"/>
              <a:t>traditional</a:t>
            </a:r>
            <a:r>
              <a:rPr lang="fr-FR" dirty="0" smtClean="0"/>
              <a:t> MFP</a:t>
            </a:r>
          </a:p>
          <a:p>
            <a:pPr>
              <a:buFont typeface="Wingdings"/>
              <a:buChar char="à"/>
            </a:pPr>
            <a:endParaRPr lang="fr-FR" dirty="0" smtClean="0"/>
          </a:p>
          <a:p>
            <a:pPr>
              <a:buFont typeface="Wingdings"/>
              <a:buChar char="à"/>
            </a:pPr>
            <a:r>
              <a:rPr lang="fr-FR" dirty="0" err="1" smtClean="0"/>
              <a:t>Productivity</a:t>
            </a:r>
            <a:r>
              <a:rPr lang="fr-FR" dirty="0" smtClean="0"/>
              <a:t> </a:t>
            </a:r>
            <a:r>
              <a:rPr lang="fr-FR" dirty="0" err="1" smtClean="0"/>
              <a:t>growth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required</a:t>
            </a:r>
            <a:r>
              <a:rPr lang="fr-FR" dirty="0" smtClean="0"/>
              <a:t> to </a:t>
            </a:r>
            <a:r>
              <a:rPr lang="fr-FR" dirty="0" err="1" smtClean="0"/>
              <a:t>keep</a:t>
            </a:r>
            <a:r>
              <a:rPr lang="fr-FR" dirty="0" smtClean="0"/>
              <a:t> </a:t>
            </a:r>
            <a:r>
              <a:rPr lang="fr-FR" dirty="0" err="1" smtClean="0"/>
              <a:t>emissions</a:t>
            </a:r>
            <a:r>
              <a:rPr lang="fr-FR" dirty="0" smtClean="0"/>
              <a:t> </a:t>
            </a:r>
            <a:r>
              <a:rPr lang="fr-FR" dirty="0" err="1" smtClean="0"/>
              <a:t>at</a:t>
            </a:r>
            <a:r>
              <a:rPr lang="fr-FR" dirty="0" smtClean="0"/>
              <a:t> </a:t>
            </a:r>
            <a:r>
              <a:rPr lang="fr-FR" dirty="0" err="1" smtClean="0"/>
              <a:t>bay</a:t>
            </a:r>
            <a:endParaRPr lang="fr-FR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188641"/>
            <a:ext cx="9144000" cy="648072"/>
          </a:xfrm>
        </p:spPr>
        <p:txBody>
          <a:bodyPr>
            <a:normAutofit fontScale="90000"/>
          </a:bodyPr>
          <a:lstStyle/>
          <a:p>
            <a:r>
              <a:rPr lang="fr-FR" dirty="0" err="1" smtClean="0"/>
              <a:t>Again</a:t>
            </a:r>
            <a:r>
              <a:rPr lang="fr-FR" dirty="0" smtClean="0"/>
              <a:t>, no </a:t>
            </a:r>
            <a:r>
              <a:rPr lang="fr-FR" dirty="0" err="1" smtClean="0"/>
              <a:t>unambiguous</a:t>
            </a:r>
            <a:r>
              <a:rPr lang="fr-FR" dirty="0" smtClean="0"/>
              <a:t> </a:t>
            </a:r>
            <a:r>
              <a:rPr lang="fr-FR" dirty="0" err="1" smtClean="0"/>
              <a:t>effect</a:t>
            </a:r>
            <a:r>
              <a:rPr lang="fr-FR" dirty="0" smtClean="0"/>
              <a:t> on </a:t>
            </a:r>
            <a:r>
              <a:rPr lang="fr-FR" dirty="0" err="1" smtClean="0"/>
              <a:t>measured</a:t>
            </a:r>
            <a:r>
              <a:rPr lang="fr-FR" dirty="0" smtClean="0"/>
              <a:t> </a:t>
            </a:r>
            <a:r>
              <a:rPr lang="fr-FR" dirty="0" err="1" smtClean="0"/>
              <a:t>productivity</a:t>
            </a:r>
            <a:r>
              <a:rPr lang="fr-FR" dirty="0" smtClean="0"/>
              <a:t> (1)</a:t>
            </a:r>
            <a:endParaRPr lang="en-GB" dirty="0" err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280920" cy="5040560"/>
          </a:xfrm>
        </p:spPr>
        <p:txBody>
          <a:bodyPr/>
          <a:lstStyle/>
          <a:p>
            <a:r>
              <a:rPr lang="fr-FR" dirty="0" smtClean="0"/>
              <a:t>But </a:t>
            </a:r>
            <a:r>
              <a:rPr lang="fr-FR" dirty="0" err="1" smtClean="0"/>
              <a:t>overstatement</a:t>
            </a:r>
            <a:r>
              <a:rPr lang="fr-FR" dirty="0" smtClean="0"/>
              <a:t> of </a:t>
            </a:r>
            <a:r>
              <a:rPr lang="fr-FR" dirty="0" err="1" smtClean="0"/>
              <a:t>traditional</a:t>
            </a:r>
            <a:r>
              <a:rPr lang="fr-FR" dirty="0" smtClean="0"/>
              <a:t> MFP if </a:t>
            </a:r>
            <a:r>
              <a:rPr lang="fr-FR" dirty="0" err="1" smtClean="0"/>
              <a:t>emissions</a:t>
            </a:r>
            <a:r>
              <a:rPr lang="fr-FR" dirty="0" smtClean="0"/>
              <a:t> </a:t>
            </a:r>
            <a:r>
              <a:rPr lang="fr-FR" dirty="0" err="1" smtClean="0"/>
              <a:t>grow</a:t>
            </a:r>
            <a:r>
              <a:rPr lang="fr-FR" dirty="0" smtClean="0"/>
              <a:t> </a:t>
            </a:r>
            <a:r>
              <a:rPr lang="fr-FR" dirty="0" err="1" smtClean="0"/>
              <a:t>quicker</a:t>
            </a:r>
            <a:r>
              <a:rPr lang="fr-FR" dirty="0" smtClean="0"/>
              <a:t> </a:t>
            </a:r>
            <a:r>
              <a:rPr lang="fr-FR" dirty="0" err="1" smtClean="0"/>
              <a:t>than</a:t>
            </a:r>
            <a:r>
              <a:rPr lang="fr-FR" dirty="0" smtClean="0"/>
              <a:t> </a:t>
            </a:r>
            <a:r>
              <a:rPr lang="fr-FR" dirty="0" err="1" smtClean="0"/>
              <a:t>traditional</a:t>
            </a:r>
            <a:r>
              <a:rPr lang="fr-FR" dirty="0" smtClean="0"/>
              <a:t> output</a:t>
            </a:r>
          </a:p>
          <a:p>
            <a:endParaRPr lang="fr-FR" dirty="0" smtClean="0"/>
          </a:p>
          <a:p>
            <a:r>
              <a:rPr lang="fr-FR" dirty="0" smtClean="0"/>
              <a:t>For </a:t>
            </a:r>
            <a:r>
              <a:rPr lang="fr-FR" dirty="0" err="1" smtClean="0"/>
              <a:t>many</a:t>
            </a:r>
            <a:r>
              <a:rPr lang="fr-FR" dirty="0" smtClean="0"/>
              <a:t> </a:t>
            </a:r>
            <a:r>
              <a:rPr lang="fr-FR" dirty="0" err="1" smtClean="0"/>
              <a:t>pollutants</a:t>
            </a:r>
            <a:r>
              <a:rPr lang="fr-FR" dirty="0" smtClean="0"/>
              <a:t> (</a:t>
            </a:r>
            <a:r>
              <a:rPr lang="fr-FR" dirty="0" err="1" smtClean="0"/>
              <a:t>NOx</a:t>
            </a:r>
            <a:r>
              <a:rPr lang="fr-FR" dirty="0" smtClean="0"/>
              <a:t>, </a:t>
            </a:r>
            <a:r>
              <a:rPr lang="fr-FR" dirty="0" err="1" smtClean="0"/>
              <a:t>Sox</a:t>
            </a:r>
            <a:r>
              <a:rPr lang="fr-FR" dirty="0" smtClean="0"/>
              <a:t>, CO2,…) relative </a:t>
            </a:r>
            <a:r>
              <a:rPr lang="fr-FR" dirty="0" err="1" smtClean="0"/>
              <a:t>decoupling</a:t>
            </a:r>
            <a:r>
              <a:rPr lang="fr-FR" dirty="0" smtClean="0"/>
              <a:t> in </a:t>
            </a:r>
            <a:r>
              <a:rPr lang="fr-FR" dirty="0" err="1" smtClean="0"/>
              <a:t>many</a:t>
            </a:r>
            <a:r>
              <a:rPr lang="fr-FR" dirty="0" smtClean="0"/>
              <a:t> OECD countries</a:t>
            </a:r>
          </a:p>
          <a:p>
            <a:endParaRPr lang="fr-FR" dirty="0" smtClean="0"/>
          </a:p>
          <a:p>
            <a:pPr>
              <a:buNone/>
            </a:pPr>
            <a:r>
              <a:rPr lang="fr-FR" dirty="0" smtClean="0">
                <a:sym typeface="Wingdings" pitchFamily="2" charset="2"/>
              </a:rPr>
              <a:t> </a:t>
            </a:r>
            <a:r>
              <a:rPr lang="fr-FR" dirty="0" err="1" smtClean="0">
                <a:sym typeface="Wingdings" pitchFamily="2" charset="2"/>
              </a:rPr>
              <a:t>Understatement</a:t>
            </a:r>
            <a:r>
              <a:rPr lang="fr-FR" dirty="0" smtClean="0">
                <a:sym typeface="Wingdings" pitchFamily="2" charset="2"/>
              </a:rPr>
              <a:t> of </a:t>
            </a:r>
            <a:r>
              <a:rPr lang="fr-FR" dirty="0" err="1" smtClean="0">
                <a:sym typeface="Wingdings" pitchFamily="2" charset="2"/>
              </a:rPr>
              <a:t>traditional</a:t>
            </a:r>
            <a:r>
              <a:rPr lang="fr-FR" dirty="0" smtClean="0">
                <a:sym typeface="Wingdings" pitchFamily="2" charset="2"/>
              </a:rPr>
              <a:t> MFP</a:t>
            </a:r>
            <a:r>
              <a:rPr lang="fr-FR" dirty="0" smtClean="0"/>
              <a:t>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648071"/>
          </a:xfrm>
        </p:spPr>
        <p:txBody>
          <a:bodyPr>
            <a:normAutofit fontScale="90000"/>
          </a:bodyPr>
          <a:lstStyle/>
          <a:p>
            <a:r>
              <a:rPr lang="fr-FR" dirty="0" err="1" smtClean="0"/>
              <a:t>Again</a:t>
            </a:r>
            <a:r>
              <a:rPr lang="fr-FR" dirty="0" smtClean="0"/>
              <a:t>, no </a:t>
            </a:r>
            <a:r>
              <a:rPr lang="fr-FR" dirty="0" err="1" smtClean="0"/>
              <a:t>unambiguous</a:t>
            </a:r>
            <a:r>
              <a:rPr lang="fr-FR" dirty="0" smtClean="0"/>
              <a:t> </a:t>
            </a:r>
            <a:r>
              <a:rPr lang="fr-FR" dirty="0" err="1" smtClean="0"/>
              <a:t>effect</a:t>
            </a:r>
            <a:r>
              <a:rPr lang="fr-FR" dirty="0" smtClean="0"/>
              <a:t> on </a:t>
            </a:r>
            <a:r>
              <a:rPr lang="fr-FR" dirty="0" err="1" smtClean="0"/>
              <a:t>measured</a:t>
            </a:r>
            <a:r>
              <a:rPr lang="fr-FR" dirty="0" smtClean="0"/>
              <a:t> </a:t>
            </a:r>
            <a:r>
              <a:rPr lang="fr-FR" dirty="0" err="1" smtClean="0"/>
              <a:t>productivity</a:t>
            </a:r>
            <a:r>
              <a:rPr lang="fr-FR" dirty="0" smtClean="0"/>
              <a:t> (2)</a:t>
            </a:r>
            <a:endParaRPr lang="en-GB" dirty="0" err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8280920" cy="5112568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 smtClean="0"/>
              <a:t>Producer perspective </a:t>
            </a:r>
            <a:r>
              <a:rPr lang="fr-FR" dirty="0" smtClean="0"/>
              <a:t>= </a:t>
            </a:r>
            <a:r>
              <a:rPr lang="fr-FR" b="1" dirty="0" err="1" smtClean="0"/>
              <a:t>private</a:t>
            </a:r>
            <a:r>
              <a:rPr lang="fr-FR" b="1" dirty="0" smtClean="0"/>
              <a:t> </a:t>
            </a:r>
            <a:r>
              <a:rPr lang="fr-FR" b="1" dirty="0" err="1" smtClean="0"/>
              <a:t>valuation</a:t>
            </a:r>
            <a:endParaRPr lang="fr-FR" b="1" dirty="0" smtClean="0"/>
          </a:p>
          <a:p>
            <a:pPr lvl="1"/>
            <a:r>
              <a:rPr lang="fr-FR" dirty="0" smtClean="0"/>
              <a:t>marginal </a:t>
            </a:r>
            <a:r>
              <a:rPr lang="fr-FR" dirty="0" err="1" smtClean="0"/>
              <a:t>abatement</a:t>
            </a:r>
            <a:r>
              <a:rPr lang="fr-FR" dirty="0" smtClean="0"/>
              <a:t> </a:t>
            </a:r>
            <a:r>
              <a:rPr lang="fr-FR" dirty="0" err="1" smtClean="0"/>
              <a:t>cost</a:t>
            </a:r>
            <a:r>
              <a:rPr lang="fr-FR" dirty="0" smtClean="0"/>
              <a:t> for </a:t>
            </a:r>
            <a:r>
              <a:rPr lang="fr-FR" dirty="0" err="1" smtClean="0"/>
              <a:t>producer</a:t>
            </a:r>
            <a:r>
              <a:rPr lang="fr-FR" dirty="0" smtClean="0"/>
              <a:t> </a:t>
            </a:r>
          </a:p>
          <a:p>
            <a:r>
              <a:rPr lang="fr-FR" b="1" dirty="0" err="1" smtClean="0"/>
              <a:t>Welfare</a:t>
            </a:r>
            <a:r>
              <a:rPr lang="fr-FR" b="1" dirty="0" smtClean="0"/>
              <a:t> perspective = social </a:t>
            </a:r>
            <a:r>
              <a:rPr lang="fr-FR" b="1" dirty="0" err="1" smtClean="0"/>
              <a:t>valuation</a:t>
            </a:r>
            <a:endParaRPr lang="fr-FR" b="1" dirty="0" smtClean="0"/>
          </a:p>
          <a:p>
            <a:pPr lvl="1"/>
            <a:r>
              <a:rPr lang="fr-FR" dirty="0" smtClean="0"/>
              <a:t>marginal </a:t>
            </a:r>
            <a:r>
              <a:rPr lang="fr-FR" dirty="0" err="1" smtClean="0"/>
              <a:t>cost</a:t>
            </a:r>
            <a:r>
              <a:rPr lang="fr-FR" dirty="0" smtClean="0"/>
              <a:t> to society = </a:t>
            </a:r>
            <a:r>
              <a:rPr lang="fr-FR" dirty="0" err="1" smtClean="0"/>
              <a:t>producer</a:t>
            </a:r>
            <a:r>
              <a:rPr lang="fr-FR" dirty="0" smtClean="0"/>
              <a:t> </a:t>
            </a:r>
            <a:r>
              <a:rPr lang="fr-FR" dirty="0" err="1" smtClean="0"/>
              <a:t>costs</a:t>
            </a:r>
            <a:r>
              <a:rPr lang="fr-FR" dirty="0" smtClean="0"/>
              <a:t> + consumer </a:t>
            </a:r>
            <a:r>
              <a:rPr lang="fr-FR" dirty="0" err="1" smtClean="0"/>
              <a:t>costs</a:t>
            </a:r>
            <a:r>
              <a:rPr lang="fr-FR" dirty="0" smtClean="0"/>
              <a:t> + </a:t>
            </a:r>
            <a:r>
              <a:rPr lang="fr-FR" dirty="0" err="1" smtClean="0"/>
              <a:t>externalities</a:t>
            </a:r>
            <a:endParaRPr lang="fr-FR" dirty="0" smtClean="0"/>
          </a:p>
          <a:p>
            <a:r>
              <a:rPr lang="fr-FR" dirty="0" err="1" smtClean="0"/>
              <a:t>Both</a:t>
            </a:r>
            <a:r>
              <a:rPr lang="fr-FR" dirty="0" smtClean="0"/>
              <a:t> perspectives </a:t>
            </a:r>
            <a:r>
              <a:rPr lang="fr-FR" dirty="0" err="1" smtClean="0"/>
              <a:t>meaningful</a:t>
            </a:r>
            <a:r>
              <a:rPr lang="fr-FR" dirty="0" smtClean="0"/>
              <a:t> but </a:t>
            </a:r>
            <a:r>
              <a:rPr lang="fr-FR" dirty="0" err="1" smtClean="0"/>
              <a:t>should</a:t>
            </a:r>
            <a:r>
              <a:rPr lang="fr-FR" dirty="0" smtClean="0"/>
              <a:t> not </a:t>
            </a:r>
            <a:r>
              <a:rPr lang="fr-FR" dirty="0" err="1" smtClean="0"/>
              <a:t>be</a:t>
            </a:r>
            <a:r>
              <a:rPr lang="fr-FR" dirty="0" smtClean="0"/>
              <a:t> mixed up</a:t>
            </a:r>
          </a:p>
          <a:p>
            <a:r>
              <a:rPr lang="fr-FR" dirty="0" smtClean="0"/>
              <a:t>If </a:t>
            </a:r>
            <a:r>
              <a:rPr lang="fr-FR" dirty="0" err="1" smtClean="0"/>
              <a:t>productivity</a:t>
            </a:r>
            <a:r>
              <a:rPr lang="fr-FR" dirty="0" smtClean="0"/>
              <a:t> </a:t>
            </a:r>
            <a:r>
              <a:rPr lang="fr-FR" dirty="0" err="1" smtClean="0"/>
              <a:t>measurement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based</a:t>
            </a:r>
            <a:r>
              <a:rPr lang="fr-FR" dirty="0" smtClean="0"/>
              <a:t> on </a:t>
            </a:r>
            <a:r>
              <a:rPr lang="fr-FR" dirty="0" err="1" smtClean="0"/>
              <a:t>producer</a:t>
            </a:r>
            <a:r>
              <a:rPr lang="fr-FR" dirty="0" smtClean="0"/>
              <a:t> </a:t>
            </a:r>
            <a:r>
              <a:rPr lang="fr-FR" dirty="0" err="1" smtClean="0"/>
              <a:t>theory</a:t>
            </a:r>
            <a:r>
              <a:rPr lang="fr-FR" dirty="0" smtClean="0"/>
              <a:t>, </a:t>
            </a:r>
            <a:r>
              <a:rPr lang="fr-FR" dirty="0" err="1" smtClean="0"/>
              <a:t>producer</a:t>
            </a:r>
            <a:r>
              <a:rPr lang="fr-FR" dirty="0" smtClean="0"/>
              <a:t> perspective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called</a:t>
            </a:r>
            <a:r>
              <a:rPr lang="fr-FR" dirty="0" smtClean="0"/>
              <a:t> for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7544" y="-2032"/>
            <a:ext cx="8219256" cy="910751"/>
          </a:xfrm>
        </p:spPr>
        <p:txBody>
          <a:bodyPr/>
          <a:lstStyle/>
          <a:p>
            <a:r>
              <a:rPr lang="fr-FR" dirty="0" err="1" smtClean="0"/>
              <a:t>Private</a:t>
            </a:r>
            <a:r>
              <a:rPr lang="fr-FR" dirty="0" smtClean="0"/>
              <a:t> and social </a:t>
            </a:r>
            <a:r>
              <a:rPr lang="fr-FR" dirty="0" err="1" smtClean="0"/>
              <a:t>valuation</a:t>
            </a:r>
            <a:endParaRPr lang="en-GB" dirty="0" err="1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80920" cy="4896544"/>
          </a:xfrm>
        </p:spPr>
        <p:txBody>
          <a:bodyPr/>
          <a:lstStyle/>
          <a:p>
            <a:r>
              <a:rPr lang="fr-FR" dirty="0" smtClean="0"/>
              <a:t>As part of </a:t>
            </a:r>
            <a:r>
              <a:rPr lang="fr-FR" i="1" dirty="0" smtClean="0"/>
              <a:t>green </a:t>
            </a:r>
            <a:r>
              <a:rPr lang="fr-FR" i="1" dirty="0" err="1" smtClean="0"/>
              <a:t>growth</a:t>
            </a:r>
            <a:r>
              <a:rPr lang="fr-FR" i="1" dirty="0" smtClean="0"/>
              <a:t> </a:t>
            </a:r>
            <a:r>
              <a:rPr lang="fr-FR" i="1" dirty="0" err="1" smtClean="0"/>
              <a:t>indicator</a:t>
            </a:r>
            <a:r>
              <a:rPr lang="fr-FR" i="1" dirty="0" smtClean="0"/>
              <a:t> </a:t>
            </a:r>
            <a:r>
              <a:rPr lang="fr-FR" dirty="0" err="1" smtClean="0"/>
              <a:t>work</a:t>
            </a:r>
            <a:endParaRPr lang="fr-FR" dirty="0" smtClean="0"/>
          </a:p>
          <a:p>
            <a:endParaRPr lang="fr-FR" dirty="0" smtClean="0"/>
          </a:p>
          <a:p>
            <a:pPr lvl="1"/>
            <a:r>
              <a:rPr lang="fr-FR" dirty="0" smtClean="0"/>
              <a:t>MFP </a:t>
            </a:r>
            <a:r>
              <a:rPr lang="fr-FR" dirty="0" err="1" smtClean="0"/>
              <a:t>adjustment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b="1" dirty="0" err="1" smtClean="0"/>
              <a:t>natural</a:t>
            </a:r>
            <a:r>
              <a:rPr lang="fr-FR" b="1" dirty="0" smtClean="0"/>
              <a:t> </a:t>
            </a:r>
            <a:r>
              <a:rPr lang="fr-FR" b="1" dirty="0" err="1" smtClean="0"/>
              <a:t>asset</a:t>
            </a:r>
            <a:r>
              <a:rPr lang="fr-FR" b="1" dirty="0" smtClean="0"/>
              <a:t> inputs</a:t>
            </a:r>
          </a:p>
          <a:p>
            <a:pPr lvl="1"/>
            <a:r>
              <a:rPr lang="fr-FR" dirty="0" smtClean="0"/>
              <a:t>MFP </a:t>
            </a:r>
            <a:r>
              <a:rPr lang="fr-FR" dirty="0" err="1" smtClean="0"/>
              <a:t>adjustment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b="1" dirty="0" err="1" smtClean="0"/>
              <a:t>undesirable</a:t>
            </a:r>
            <a:r>
              <a:rPr lang="fr-FR" b="1" dirty="0" smtClean="0"/>
              <a:t> outputs</a:t>
            </a:r>
          </a:p>
          <a:p>
            <a:pPr lvl="1"/>
            <a:endParaRPr lang="fr-FR" b="1" dirty="0" smtClean="0"/>
          </a:p>
          <a:p>
            <a:pPr lvl="1"/>
            <a:r>
              <a:rPr lang="fr-FR" b="1" dirty="0" smtClean="0"/>
              <a:t>Index of </a:t>
            </a:r>
            <a:r>
              <a:rPr lang="fr-FR" b="1" dirty="0" err="1" smtClean="0"/>
              <a:t>natural</a:t>
            </a:r>
            <a:r>
              <a:rPr lang="fr-FR" b="1" dirty="0" smtClean="0"/>
              <a:t> </a:t>
            </a:r>
            <a:r>
              <a:rPr lang="fr-FR" b="1" dirty="0" err="1" smtClean="0"/>
              <a:t>resources</a:t>
            </a:r>
            <a:endParaRPr lang="fr-FR" b="1" dirty="0" smtClean="0"/>
          </a:p>
          <a:p>
            <a:pPr lvl="1"/>
            <a:endParaRPr lang="fr-FR" b="1" dirty="0" smtClean="0"/>
          </a:p>
          <a:p>
            <a:endParaRPr lang="fr-FR" b="1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7544" y="-2032"/>
            <a:ext cx="8219256" cy="910751"/>
          </a:xfrm>
        </p:spPr>
        <p:txBody>
          <a:bodyPr/>
          <a:lstStyle/>
          <a:p>
            <a:r>
              <a:rPr lang="fr-FR" dirty="0" smtClean="0"/>
              <a:t>OECD </a:t>
            </a:r>
            <a:r>
              <a:rPr lang="fr-FR" dirty="0" err="1" smtClean="0"/>
              <a:t>work</a:t>
            </a:r>
            <a:r>
              <a:rPr lang="fr-FR" dirty="0" smtClean="0"/>
              <a:t> in </a:t>
            </a:r>
            <a:r>
              <a:rPr lang="fr-FR" dirty="0" err="1" smtClean="0"/>
              <a:t>this</a:t>
            </a:r>
            <a:r>
              <a:rPr lang="fr-FR" dirty="0" smtClean="0"/>
              <a:t> area…</a:t>
            </a:r>
            <a:endParaRPr lang="en-GB" dirty="0" err="1" smtClean="0"/>
          </a:p>
        </p:txBody>
      </p:sp>
      <p:pic>
        <p:nvPicPr>
          <p:cNvPr id="4" name="Picture 3" descr="972011071mi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3429000"/>
            <a:ext cx="2379624" cy="3197696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340768"/>
            <a:ext cx="8280920" cy="5184576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System of </a:t>
            </a:r>
            <a:r>
              <a:rPr lang="fr-FR" dirty="0" err="1" smtClean="0"/>
              <a:t>Integrated</a:t>
            </a:r>
            <a:r>
              <a:rPr lang="fr-FR" dirty="0" smtClean="0"/>
              <a:t> </a:t>
            </a:r>
            <a:r>
              <a:rPr lang="fr-FR" dirty="0" err="1" smtClean="0"/>
              <a:t>Environmental</a:t>
            </a:r>
            <a:r>
              <a:rPr lang="fr-FR" dirty="0" smtClean="0"/>
              <a:t> and </a:t>
            </a:r>
            <a:r>
              <a:rPr lang="fr-FR" dirty="0" err="1" smtClean="0"/>
              <a:t>Economic</a:t>
            </a:r>
            <a:r>
              <a:rPr lang="fr-FR" dirty="0" smtClean="0"/>
              <a:t> </a:t>
            </a:r>
            <a:r>
              <a:rPr lang="fr-FR" dirty="0" err="1" smtClean="0"/>
              <a:t>Accounts</a:t>
            </a:r>
            <a:endParaRPr lang="fr-FR" dirty="0" smtClean="0"/>
          </a:p>
          <a:p>
            <a:r>
              <a:rPr lang="fr-FR" dirty="0" err="1" smtClean="0"/>
              <a:t>Adopted</a:t>
            </a:r>
            <a:r>
              <a:rPr lang="fr-FR" dirty="0" smtClean="0"/>
              <a:t> </a:t>
            </a:r>
            <a:r>
              <a:rPr lang="fr-FR" dirty="0" err="1" smtClean="0"/>
              <a:t>at</a:t>
            </a:r>
            <a:r>
              <a:rPr lang="fr-FR" dirty="0" smtClean="0"/>
              <a:t> UN </a:t>
            </a:r>
            <a:r>
              <a:rPr lang="fr-FR" dirty="0" err="1" smtClean="0"/>
              <a:t>level</a:t>
            </a:r>
            <a:r>
              <a:rPr lang="fr-FR" dirty="0" smtClean="0"/>
              <a:t> in 2012</a:t>
            </a:r>
          </a:p>
          <a:p>
            <a:r>
              <a:rPr lang="fr-FR" dirty="0" smtClean="0"/>
              <a:t>Consistent </a:t>
            </a:r>
            <a:r>
              <a:rPr lang="fr-FR" dirty="0" err="1" smtClean="0"/>
              <a:t>accounting</a:t>
            </a:r>
            <a:r>
              <a:rPr lang="fr-FR" dirty="0" smtClean="0"/>
              <a:t> for </a:t>
            </a:r>
            <a:r>
              <a:rPr lang="fr-FR" dirty="0" err="1" smtClean="0"/>
              <a:t>environment</a:t>
            </a:r>
            <a:r>
              <a:rPr lang="fr-FR" dirty="0" smtClean="0"/>
              <a:t>-</a:t>
            </a:r>
            <a:r>
              <a:rPr lang="fr-FR" dirty="0" err="1" smtClean="0"/>
              <a:t>economy</a:t>
            </a:r>
            <a:r>
              <a:rPr lang="fr-FR" dirty="0" smtClean="0"/>
              <a:t> interaction</a:t>
            </a:r>
          </a:p>
          <a:p>
            <a:r>
              <a:rPr lang="fr-FR" dirty="0" smtClean="0"/>
              <a:t>Basis for </a:t>
            </a:r>
            <a:r>
              <a:rPr lang="fr-FR" dirty="0" err="1" smtClean="0"/>
              <a:t>indicator</a:t>
            </a:r>
            <a:r>
              <a:rPr lang="fr-FR" dirty="0" smtClean="0"/>
              <a:t> </a:t>
            </a:r>
            <a:r>
              <a:rPr lang="fr-FR" dirty="0" err="1" smtClean="0"/>
              <a:t>work</a:t>
            </a:r>
            <a:endParaRPr lang="fr-FR" dirty="0" smtClean="0"/>
          </a:p>
          <a:p>
            <a:r>
              <a:rPr lang="fr-FR" dirty="0" err="1" smtClean="0"/>
              <a:t>Unifying</a:t>
            </a:r>
            <a:r>
              <a:rPr lang="fr-FR" dirty="0" smtClean="0"/>
              <a:t> </a:t>
            </a:r>
            <a:r>
              <a:rPr lang="fr-FR" dirty="0" err="1" smtClean="0"/>
              <a:t>element</a:t>
            </a:r>
            <a:r>
              <a:rPr lang="fr-FR" dirty="0" smtClean="0"/>
              <a:t>: balance </a:t>
            </a:r>
            <a:r>
              <a:rPr lang="fr-FR" dirty="0" err="1" smtClean="0"/>
              <a:t>sheets</a:t>
            </a:r>
            <a:endParaRPr lang="fr-FR" dirty="0" smtClean="0"/>
          </a:p>
          <a:p>
            <a:pPr lvl="1"/>
            <a:r>
              <a:rPr lang="fr-FR" dirty="0" smtClean="0"/>
              <a:t>Stocks, additions, </a:t>
            </a:r>
            <a:r>
              <a:rPr lang="fr-FR" dirty="0" err="1" smtClean="0"/>
              <a:t>removals</a:t>
            </a:r>
            <a:endParaRPr lang="fr-FR" dirty="0" smtClean="0"/>
          </a:p>
          <a:p>
            <a:pPr lvl="1"/>
            <a:r>
              <a:rPr lang="fr-FR" dirty="0" err="1" smtClean="0"/>
              <a:t>Physical</a:t>
            </a:r>
            <a:r>
              <a:rPr lang="fr-FR" dirty="0" smtClean="0"/>
              <a:t> and </a:t>
            </a:r>
            <a:r>
              <a:rPr lang="fr-FR" dirty="0" err="1" smtClean="0"/>
              <a:t>monetary</a:t>
            </a:r>
            <a:r>
              <a:rPr lang="fr-FR" dirty="0" smtClean="0"/>
              <a:t> </a:t>
            </a:r>
            <a:r>
              <a:rPr lang="fr-FR" dirty="0" err="1" smtClean="0"/>
              <a:t>valuation</a:t>
            </a:r>
            <a:endParaRPr lang="fr-FR" dirty="0" smtClean="0"/>
          </a:p>
          <a:p>
            <a:r>
              <a:rPr lang="fr-FR" dirty="0" smtClean="0"/>
              <a:t>Major </a:t>
            </a:r>
            <a:r>
              <a:rPr lang="fr-FR" dirty="0" err="1" smtClean="0"/>
              <a:t>task</a:t>
            </a:r>
            <a:r>
              <a:rPr lang="fr-FR" dirty="0" smtClean="0"/>
              <a:t> </a:t>
            </a:r>
            <a:r>
              <a:rPr lang="fr-FR" dirty="0" err="1" smtClean="0"/>
              <a:t>ahead</a:t>
            </a:r>
            <a:r>
              <a:rPr lang="fr-FR" dirty="0" smtClean="0"/>
              <a:t>: </a:t>
            </a:r>
            <a:r>
              <a:rPr lang="fr-FR" dirty="0" err="1" smtClean="0"/>
              <a:t>implementation</a:t>
            </a:r>
            <a:endParaRPr lang="fr-FR" dirty="0" smtClean="0"/>
          </a:p>
          <a:p>
            <a:endParaRPr lang="fr-FR" b="1" dirty="0" smtClean="0"/>
          </a:p>
          <a:p>
            <a:pPr lvl="1"/>
            <a:endParaRPr lang="fr-FR" b="1" dirty="0" smtClean="0"/>
          </a:p>
          <a:p>
            <a:endParaRPr lang="fr-FR" b="1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80920" cy="864096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Important international </a:t>
            </a:r>
            <a:r>
              <a:rPr lang="fr-FR" dirty="0" err="1" smtClean="0"/>
              <a:t>development</a:t>
            </a:r>
            <a:r>
              <a:rPr lang="fr-FR" dirty="0" smtClean="0"/>
              <a:t>: SEEA</a:t>
            </a:r>
            <a:endParaRPr lang="en-GB" dirty="0" err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052736"/>
            <a:ext cx="8218487" cy="5073427"/>
          </a:xfrm>
        </p:spPr>
        <p:txBody>
          <a:bodyPr/>
          <a:lstStyle/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marL="514350" indent="-514350" algn="ctr">
              <a:buNone/>
            </a:pPr>
            <a:r>
              <a:rPr lang="fr-FR" sz="4000" dirty="0" smtClean="0"/>
              <a:t>The </a:t>
            </a:r>
            <a:r>
              <a:rPr lang="fr-FR" sz="4000" dirty="0" err="1" smtClean="0"/>
              <a:t>firm</a:t>
            </a:r>
            <a:r>
              <a:rPr lang="fr-FR" sz="4000" dirty="0" smtClean="0"/>
              <a:t> </a:t>
            </a:r>
            <a:r>
              <a:rPr lang="fr-FR" sz="4000" dirty="0" err="1" smtClean="0"/>
              <a:t>level</a:t>
            </a:r>
            <a:r>
              <a:rPr lang="fr-FR" sz="4000" dirty="0" smtClean="0"/>
              <a:t>: </a:t>
            </a:r>
            <a:r>
              <a:rPr lang="fr-FR" sz="4000" dirty="0" err="1" smtClean="0"/>
              <a:t>productivity</a:t>
            </a:r>
            <a:r>
              <a:rPr lang="fr-FR" sz="4000" dirty="0" smtClean="0"/>
              <a:t> </a:t>
            </a:r>
            <a:r>
              <a:rPr lang="fr-FR" sz="4000" dirty="0" err="1" smtClean="0"/>
              <a:t>measurement</a:t>
            </a:r>
            <a:r>
              <a:rPr lang="fr-FR" sz="4000" dirty="0" smtClean="0"/>
              <a:t> </a:t>
            </a:r>
            <a:r>
              <a:rPr lang="fr-FR" sz="4000" dirty="0" err="1" smtClean="0"/>
              <a:t>with</a:t>
            </a:r>
            <a:r>
              <a:rPr lang="fr-FR" sz="4000" dirty="0" smtClean="0"/>
              <a:t> micro-data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124744"/>
            <a:ext cx="8218487" cy="4525963"/>
          </a:xfrm>
        </p:spPr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Drawbacks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No prices, capital proxy, employees, incomplete sector coverage, short time-spans</a:t>
            </a:r>
          </a:p>
          <a:p>
            <a:r>
              <a:rPr lang="en-US" dirty="0" err="1" smtClean="0">
                <a:ea typeface="ＭＳ Ｐゴシック" pitchFamily="34" charset="-128"/>
              </a:rPr>
              <a:t>Avantages</a:t>
            </a:r>
            <a:endParaRPr lang="en-US" dirty="0" smtClean="0">
              <a:ea typeface="ＭＳ Ｐゴシック" pitchFamily="34" charset="-128"/>
            </a:endParaRPr>
          </a:p>
          <a:p>
            <a:pPr lvl="1"/>
            <a:r>
              <a:rPr lang="en-US" dirty="0" smtClean="0">
                <a:ea typeface="ＭＳ Ｐゴシック" pitchFamily="34" charset="-128"/>
              </a:rPr>
              <a:t>Entry, exit, reallocation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Within-firm cycle/growth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Understanding/measuring both firm-level levers and environmental factors driving growth</a:t>
            </a:r>
          </a:p>
          <a:p>
            <a:pPr lvl="1"/>
            <a:endParaRPr lang="en-US" dirty="0" smtClean="0">
              <a:ea typeface="ＭＳ Ｐゴシック" pitchFamily="34" charset="-128"/>
            </a:endParaRPr>
          </a:p>
          <a:p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0"/>
            <a:ext cx="7416000" cy="10224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34" charset="-128"/>
              </a:rPr>
              <a:t>Firm-level measurement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18487" cy="5544616"/>
          </a:xfrm>
        </p:spPr>
        <p:txBody>
          <a:bodyPr/>
          <a:lstStyle/>
          <a:p>
            <a:pPr marL="514350" indent="-514350"/>
            <a:r>
              <a:rPr lang="fr-FR" dirty="0" err="1" smtClean="0"/>
              <a:t>Productivity</a:t>
            </a:r>
            <a:r>
              <a:rPr lang="fr-FR" dirty="0" smtClean="0"/>
              <a:t> = output/input</a:t>
            </a:r>
          </a:p>
          <a:p>
            <a:pPr marL="514350" indent="-514350"/>
            <a:r>
              <a:rPr lang="fr-FR" dirty="0" smtClean="0"/>
              <a:t>Issues:</a:t>
            </a:r>
          </a:p>
          <a:p>
            <a:pPr marL="914400" lvl="1" indent="-514350"/>
            <a:r>
              <a:rPr lang="fr-FR" dirty="0" err="1" smtClean="0"/>
              <a:t>Identifying</a:t>
            </a:r>
            <a:r>
              <a:rPr lang="fr-FR" dirty="0" smtClean="0"/>
              <a:t>, </a:t>
            </a:r>
            <a:r>
              <a:rPr lang="fr-FR" dirty="0" err="1" smtClean="0"/>
              <a:t>measuring</a:t>
            </a:r>
            <a:r>
              <a:rPr lang="fr-FR" dirty="0" smtClean="0"/>
              <a:t> and </a:t>
            </a:r>
            <a:r>
              <a:rPr lang="fr-FR" dirty="0" err="1" smtClean="0"/>
              <a:t>aggregating</a:t>
            </a:r>
            <a:r>
              <a:rPr lang="fr-FR" dirty="0" smtClean="0"/>
              <a:t> inputs and outputs</a:t>
            </a:r>
          </a:p>
          <a:p>
            <a:pPr marL="914400" lvl="1" indent="-514350"/>
            <a:r>
              <a:rPr lang="fr-FR" dirty="0" err="1" smtClean="0"/>
              <a:t>Level</a:t>
            </a:r>
            <a:r>
              <a:rPr lang="fr-FR" dirty="0" smtClean="0"/>
              <a:t> of </a:t>
            </a:r>
            <a:r>
              <a:rPr lang="fr-FR" dirty="0" err="1" smtClean="0"/>
              <a:t>measurement</a:t>
            </a:r>
            <a:r>
              <a:rPr lang="fr-FR" dirty="0" smtClean="0"/>
              <a:t> (</a:t>
            </a:r>
            <a:r>
              <a:rPr lang="fr-FR" dirty="0" err="1" smtClean="0"/>
              <a:t>economy</a:t>
            </a:r>
            <a:r>
              <a:rPr lang="fr-FR" dirty="0" smtClean="0"/>
              <a:t>, </a:t>
            </a:r>
            <a:r>
              <a:rPr lang="fr-FR" dirty="0" err="1" smtClean="0"/>
              <a:t>industry</a:t>
            </a:r>
            <a:r>
              <a:rPr lang="fr-FR" dirty="0" smtClean="0"/>
              <a:t>, </a:t>
            </a:r>
            <a:r>
              <a:rPr lang="fr-FR" dirty="0" err="1" smtClean="0"/>
              <a:t>firm</a:t>
            </a:r>
            <a:r>
              <a:rPr lang="fr-FR" dirty="0" smtClean="0"/>
              <a:t>)</a:t>
            </a:r>
          </a:p>
          <a:p>
            <a:pPr marL="514350" indent="-514350"/>
            <a:r>
              <a:rPr lang="fr-FR" dirty="0" err="1" smtClean="0"/>
              <a:t>Academic</a:t>
            </a:r>
            <a:r>
              <a:rPr lang="fr-FR" dirty="0" smtClean="0"/>
              <a:t> </a:t>
            </a:r>
            <a:r>
              <a:rPr lang="fr-FR" dirty="0" err="1" smtClean="0"/>
              <a:t>community</a:t>
            </a:r>
            <a:r>
              <a:rPr lang="fr-FR" dirty="0" smtClean="0"/>
              <a:t> </a:t>
            </a:r>
            <a:r>
              <a:rPr lang="fr-FR" dirty="0" err="1" smtClean="0"/>
              <a:t>dealing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productivity</a:t>
            </a:r>
            <a:r>
              <a:rPr lang="fr-FR" dirty="0" smtClean="0"/>
              <a:t> </a:t>
            </a:r>
            <a:r>
              <a:rPr lang="fr-FR" dirty="0" err="1" smtClean="0"/>
              <a:t>measurement</a:t>
            </a:r>
            <a:r>
              <a:rPr lang="fr-FR" dirty="0" smtClean="0"/>
              <a:t> and </a:t>
            </a:r>
            <a:r>
              <a:rPr lang="fr-FR" dirty="0" err="1" smtClean="0"/>
              <a:t>analysis</a:t>
            </a:r>
            <a:endParaRPr lang="fr-FR" dirty="0" smtClean="0"/>
          </a:p>
          <a:p>
            <a:pPr marL="514350" indent="-514350"/>
            <a:r>
              <a:rPr lang="fr-FR" dirty="0" smtClean="0"/>
              <a:t>World KLEMS network</a:t>
            </a:r>
          </a:p>
          <a:p>
            <a:pPr marL="514350" indent="-514350"/>
            <a:r>
              <a:rPr lang="fr-FR" dirty="0" err="1" smtClean="0"/>
              <a:t>NSOs</a:t>
            </a:r>
            <a:r>
              <a:rPr lang="fr-FR" dirty="0" smtClean="0"/>
              <a:t>: no </a:t>
            </a:r>
            <a:r>
              <a:rPr lang="fr-FR" dirty="0" err="1" smtClean="0"/>
              <a:t>clear</a:t>
            </a:r>
            <a:r>
              <a:rPr lang="fr-FR" dirty="0" smtClean="0"/>
              <a:t> trend</a:t>
            </a:r>
          </a:p>
          <a:p>
            <a:pPr marL="514350" indent="-514350">
              <a:buNone/>
            </a:pPr>
            <a:endParaRPr lang="fr-FR" dirty="0" smtClean="0"/>
          </a:p>
          <a:p>
            <a:pPr marL="514350" indent="-514350"/>
            <a:endParaRPr lang="fr-FR" dirty="0" smtClean="0"/>
          </a:p>
          <a:p>
            <a:pPr marL="514350" indent="-514350">
              <a:buNone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0"/>
            <a:ext cx="7416000" cy="1022400"/>
          </a:xfrm>
        </p:spPr>
        <p:txBody>
          <a:bodyPr/>
          <a:lstStyle/>
          <a:p>
            <a:r>
              <a:rPr lang="fr-FR" dirty="0" smtClean="0"/>
              <a:t>Introduction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88840"/>
            <a:ext cx="8218487" cy="4021907"/>
          </a:xfrm>
        </p:spPr>
        <p:txBody>
          <a:bodyPr/>
          <a:lstStyle/>
          <a:p>
            <a:pPr marL="514350" indent="-514350"/>
            <a:r>
              <a:rPr lang="fr-FR" dirty="0" err="1" smtClean="0"/>
              <a:t>Huge</a:t>
            </a:r>
            <a:r>
              <a:rPr lang="fr-FR" dirty="0" smtClean="0"/>
              <a:t> </a:t>
            </a:r>
            <a:r>
              <a:rPr lang="fr-FR" dirty="0" err="1" smtClean="0"/>
              <a:t>productivity</a:t>
            </a:r>
            <a:r>
              <a:rPr lang="fr-FR" dirty="0" smtClean="0"/>
              <a:t> dispersion</a:t>
            </a:r>
          </a:p>
          <a:p>
            <a:pPr marL="914400" lvl="1" indent="-514350"/>
            <a:r>
              <a:rPr lang="fr-FR" dirty="0" err="1" smtClean="0"/>
              <a:t>Even</a:t>
            </a:r>
            <a:r>
              <a:rPr lang="fr-FR" dirty="0" smtClean="0"/>
              <a:t> </a:t>
            </a:r>
            <a:r>
              <a:rPr lang="fr-FR" dirty="0" err="1" smtClean="0"/>
              <a:t>within</a:t>
            </a:r>
            <a:r>
              <a:rPr lang="fr-FR" dirty="0" smtClean="0"/>
              <a:t> 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 err="1" smtClean="0"/>
              <a:t>narrowly</a:t>
            </a:r>
            <a:r>
              <a:rPr lang="fr-FR" dirty="0" smtClean="0"/>
              <a:t> </a:t>
            </a:r>
            <a:r>
              <a:rPr lang="fr-FR" dirty="0" err="1" smtClean="0"/>
              <a:t>defined</a:t>
            </a:r>
            <a:r>
              <a:rPr lang="fr-FR" dirty="0" smtClean="0"/>
              <a:t> industries</a:t>
            </a:r>
          </a:p>
          <a:p>
            <a:pPr marL="914400" lvl="1" indent="-514350"/>
            <a:r>
              <a:rPr lang="fr-FR" dirty="0" err="1" smtClean="0"/>
              <a:t>Firm</a:t>
            </a:r>
            <a:r>
              <a:rPr lang="fr-FR" dirty="0" smtClean="0"/>
              <a:t> size </a:t>
            </a:r>
            <a:r>
              <a:rPr lang="fr-FR" dirty="0" err="1" smtClean="0"/>
              <a:t>plays</a:t>
            </a:r>
            <a:r>
              <a:rPr lang="fr-FR" dirty="0" smtClean="0"/>
              <a:t> an important </a:t>
            </a:r>
            <a:r>
              <a:rPr lang="fr-FR" dirty="0" err="1" smtClean="0"/>
              <a:t>role</a:t>
            </a:r>
            <a:endParaRPr lang="fr-FR" dirty="0" smtClean="0"/>
          </a:p>
          <a:p>
            <a:pPr marL="914400" lvl="1" indent="-514350"/>
            <a:r>
              <a:rPr lang="fr-FR" dirty="0" smtClean="0"/>
              <a:t>But how </a:t>
            </a:r>
            <a:r>
              <a:rPr lang="fr-FR" dirty="0" err="1" smtClean="0"/>
              <a:t>accurately</a:t>
            </a:r>
            <a:r>
              <a:rPr lang="fr-FR" dirty="0" smtClean="0"/>
              <a:t> are outputs </a:t>
            </a:r>
            <a:r>
              <a:rPr lang="fr-FR" dirty="0" err="1" smtClean="0"/>
              <a:t>measured</a:t>
            </a:r>
            <a:r>
              <a:rPr lang="fr-FR" dirty="0" smtClean="0"/>
              <a:t>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022400"/>
          </a:xfrm>
        </p:spPr>
        <p:txBody>
          <a:bodyPr>
            <a:normAutofit/>
          </a:bodyPr>
          <a:lstStyle/>
          <a:p>
            <a:r>
              <a:rPr lang="fr-FR" dirty="0" err="1" smtClean="0"/>
              <a:t>Stylised</a:t>
            </a:r>
            <a:r>
              <a:rPr lang="fr-FR" dirty="0" smtClean="0"/>
              <a:t> </a:t>
            </a:r>
            <a:r>
              <a:rPr lang="fr-FR" dirty="0" err="1" smtClean="0"/>
              <a:t>facts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micro </a:t>
            </a:r>
            <a:r>
              <a:rPr lang="fr-FR" dirty="0" err="1" smtClean="0"/>
              <a:t>estimates</a:t>
            </a:r>
            <a:r>
              <a:rPr lang="fr-FR" dirty="0" smtClean="0"/>
              <a:t> (1)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9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7869238" cy="501650"/>
          </a:xfrm>
        </p:spPr>
        <p:txBody>
          <a:bodyPr/>
          <a:lstStyle/>
          <a:p>
            <a:r>
              <a:rPr lang="en-GB" sz="2800" dirty="0" smtClean="0"/>
              <a:t>UK: Labour productivity by firm size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45C7BC-4700-405A-ABAF-4DFF36F13FB8}" type="slidenum">
              <a:rPr lang="en-GB" smtClean="0"/>
              <a:pPr>
                <a:defRPr/>
              </a:pPr>
              <a:t>21</a:t>
            </a:fld>
            <a:endParaRPr lang="en-GB" dirty="0"/>
          </a:p>
        </p:txBody>
      </p:sp>
      <p:graphicFrame>
        <p:nvGraphicFramePr>
          <p:cNvPr id="9" name="Chart 8" descr="UK: Labour productivity by firm size"/>
          <p:cNvGraphicFramePr/>
          <p:nvPr>
            <p:extLst>
              <p:ext uri="{D42A27DB-BD31-4B8C-83A1-F6EECF244321}">
                <p14:modId xmlns:p14="http://schemas.microsoft.com/office/powerpoint/2010/main" val="3848812619"/>
              </p:ext>
            </p:extLst>
          </p:nvPr>
        </p:nvGraphicFramePr>
        <p:xfrm>
          <a:off x="1637882" y="994787"/>
          <a:ext cx="5787850" cy="4069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395536" y="5517232"/>
            <a:ext cx="45384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GB" dirty="0" smtClean="0"/>
              <a:t>Source: J. </a:t>
            </a:r>
            <a:r>
              <a:rPr lang="en-GB" dirty="0" err="1" smtClean="0"/>
              <a:t>Saleheen</a:t>
            </a:r>
            <a:r>
              <a:rPr lang="en-GB" dirty="0" smtClean="0"/>
              <a:t>, Bank of England 2012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18487" cy="4525963"/>
          </a:xfrm>
        </p:spPr>
        <p:txBody>
          <a:bodyPr/>
          <a:lstStyle/>
          <a:p>
            <a:pPr marL="514350" indent="-514350"/>
            <a:r>
              <a:rPr lang="fr-FR" dirty="0" err="1" smtClean="0"/>
              <a:t>Reallocation</a:t>
            </a:r>
            <a:r>
              <a:rPr lang="fr-FR" dirty="0" smtClean="0"/>
              <a:t> or </a:t>
            </a:r>
            <a:r>
              <a:rPr lang="fr-FR" dirty="0" err="1" smtClean="0"/>
              <a:t>resources</a:t>
            </a:r>
            <a:r>
              <a:rPr lang="fr-FR" dirty="0" smtClean="0"/>
              <a:t> to </a:t>
            </a:r>
            <a:r>
              <a:rPr lang="fr-FR" dirty="0" err="1" smtClean="0"/>
              <a:t>high</a:t>
            </a:r>
            <a:r>
              <a:rPr lang="fr-FR" dirty="0" smtClean="0"/>
              <a:t>-</a:t>
            </a:r>
            <a:r>
              <a:rPr lang="fr-FR" dirty="0" err="1" smtClean="0"/>
              <a:t>productivity</a:t>
            </a:r>
            <a:r>
              <a:rPr lang="fr-FR" dirty="0" smtClean="0"/>
              <a:t> </a:t>
            </a:r>
            <a:r>
              <a:rPr lang="fr-FR" dirty="0" err="1" smtClean="0"/>
              <a:t>producers</a:t>
            </a:r>
            <a:r>
              <a:rPr lang="fr-FR" dirty="0" smtClean="0"/>
              <a:t> important</a:t>
            </a:r>
          </a:p>
          <a:p>
            <a:r>
              <a:rPr lang="en-US" dirty="0" smtClean="0"/>
              <a:t>Competition—consumers can easily switch suppliers</a:t>
            </a:r>
          </a:p>
          <a:p>
            <a:r>
              <a:rPr lang="en-US" dirty="0" smtClean="0"/>
              <a:t>Labor  and capital market flexibility</a:t>
            </a:r>
          </a:p>
          <a:p>
            <a:r>
              <a:rPr lang="en-US" dirty="0" smtClean="0"/>
              <a:t>Summary measure of reallocation: correlation between productivity and market share</a:t>
            </a:r>
          </a:p>
          <a:p>
            <a:pPr marL="514350" indent="-514350"/>
            <a:endParaRPr lang="fr-FR" dirty="0" smtClean="0"/>
          </a:p>
          <a:p>
            <a:pPr marL="514350" indent="-514350"/>
            <a:endParaRPr lang="fr-FR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416000" cy="1022400"/>
          </a:xfrm>
        </p:spPr>
        <p:txBody>
          <a:bodyPr/>
          <a:lstStyle/>
          <a:p>
            <a:r>
              <a:rPr lang="fr-FR" dirty="0" err="1" smtClean="0"/>
              <a:t>Stylised</a:t>
            </a:r>
            <a:r>
              <a:rPr lang="fr-FR" dirty="0" smtClean="0"/>
              <a:t> </a:t>
            </a:r>
            <a:r>
              <a:rPr lang="fr-FR" dirty="0" err="1" smtClean="0"/>
              <a:t>facts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micro </a:t>
            </a:r>
            <a:r>
              <a:rPr lang="fr-FR" dirty="0" err="1" smtClean="0"/>
              <a:t>estimates</a:t>
            </a:r>
            <a:r>
              <a:rPr lang="fr-FR" dirty="0" smtClean="0"/>
              <a:t> (2)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060" name="Object 4" descr="Correlation between Productivity and Market Share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750075"/>
              </p:ext>
            </p:extLst>
          </p:nvPr>
        </p:nvGraphicFramePr>
        <p:xfrm>
          <a:off x="971600" y="1196752"/>
          <a:ext cx="7425886" cy="52565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Chart" r:id="rId4" imgW="9715500" imgH="6877050" progId="Excel.Sheet.8">
                  <p:embed/>
                </p:oleObj>
              </mc:Choice>
              <mc:Fallback>
                <p:oleObj name="Chart" r:id="rId4" imgW="9715500" imgH="6877050" progId="Excel.Shee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196752"/>
                        <a:ext cx="7425886" cy="52565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1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224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Correlation between Productivity and Market Share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331640" y="6093296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/>
              <a:t>Source:</a:t>
            </a:r>
            <a:r>
              <a:rPr lang="fr-FR" dirty="0" smtClean="0"/>
              <a:t> Ch. </a:t>
            </a:r>
            <a:r>
              <a:rPr lang="fr-FR" dirty="0" err="1" smtClean="0"/>
              <a:t>Syverson</a:t>
            </a:r>
            <a:r>
              <a:rPr lang="fr-FR" dirty="0" smtClean="0"/>
              <a:t>  </a:t>
            </a:r>
            <a:r>
              <a:rPr lang="fr-FR" dirty="0" err="1" smtClean="0"/>
              <a:t>November</a:t>
            </a:r>
            <a:r>
              <a:rPr lang="fr-FR" dirty="0" smtClean="0"/>
              <a:t> 2012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18487" cy="4309939"/>
          </a:xfrm>
        </p:spPr>
        <p:txBody>
          <a:bodyPr/>
          <a:lstStyle/>
          <a:p>
            <a:pPr marL="514350" indent="-514350"/>
            <a:r>
              <a:rPr lang="fr-FR" dirty="0" smtClean="0"/>
              <a:t>Large volumes of data</a:t>
            </a:r>
          </a:p>
          <a:p>
            <a:pPr marL="514350" indent="-514350"/>
            <a:r>
              <a:rPr lang="fr-FR" dirty="0" err="1" smtClean="0"/>
              <a:t>Confidentiality</a:t>
            </a:r>
            <a:r>
              <a:rPr lang="fr-FR" dirty="0" smtClean="0"/>
              <a:t> issues</a:t>
            </a:r>
          </a:p>
          <a:p>
            <a:pPr marL="914400" lvl="1" indent="-514350"/>
            <a:r>
              <a:rPr lang="fr-FR" dirty="0" smtClean="0"/>
              <a:t>Small countries</a:t>
            </a:r>
          </a:p>
          <a:p>
            <a:pPr marL="914400" lvl="1" indent="-514350"/>
            <a:r>
              <a:rPr lang="fr-FR" dirty="0" err="1" smtClean="0"/>
              <a:t>Narrowly</a:t>
            </a:r>
            <a:r>
              <a:rPr lang="fr-FR" dirty="0" smtClean="0"/>
              <a:t> </a:t>
            </a:r>
            <a:r>
              <a:rPr lang="fr-FR" dirty="0" err="1" smtClean="0"/>
              <a:t>defined</a:t>
            </a:r>
            <a:r>
              <a:rPr lang="fr-FR" dirty="0" smtClean="0"/>
              <a:t> industries</a:t>
            </a:r>
          </a:p>
          <a:p>
            <a:pPr marL="514350" indent="-514350"/>
            <a:r>
              <a:rPr lang="fr-FR" dirty="0" smtClean="0"/>
              <a:t>No international standards – </a:t>
            </a:r>
            <a:r>
              <a:rPr lang="fr-FR" dirty="0" err="1" smtClean="0"/>
              <a:t>reduced</a:t>
            </a:r>
            <a:r>
              <a:rPr lang="fr-FR" dirty="0" smtClean="0"/>
              <a:t> </a:t>
            </a:r>
            <a:r>
              <a:rPr lang="fr-FR" dirty="0" err="1" smtClean="0"/>
              <a:t>comparability</a:t>
            </a:r>
            <a:endParaRPr lang="fr-FR" dirty="0" smtClean="0"/>
          </a:p>
          <a:p>
            <a:pPr marL="514350" indent="-514350"/>
            <a:endParaRPr lang="fr-FR" dirty="0" smtClean="0"/>
          </a:p>
          <a:p>
            <a:pPr marL="514350" indent="-514350"/>
            <a:r>
              <a:rPr lang="fr-FR" dirty="0" err="1" smtClean="0"/>
              <a:t>NSOs</a:t>
            </a:r>
            <a:r>
              <a:rPr lang="fr-FR" dirty="0" smtClean="0"/>
              <a:t> have </a:t>
            </a:r>
            <a:r>
              <a:rPr lang="fr-FR" dirty="0" err="1" smtClean="0"/>
              <a:t>taken</a:t>
            </a:r>
            <a:r>
              <a:rPr lang="fr-FR" dirty="0" smtClean="0"/>
              <a:t> up issue </a:t>
            </a:r>
          </a:p>
          <a:p>
            <a:pPr marL="514350" indent="-514350"/>
            <a:endParaRPr lang="fr-FR" dirty="0" smtClean="0"/>
          </a:p>
          <a:p>
            <a:pPr marL="514350" indent="-514350"/>
            <a:endParaRPr lang="fr-FR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720080"/>
          </a:xfrm>
        </p:spPr>
        <p:txBody>
          <a:bodyPr/>
          <a:lstStyle/>
          <a:p>
            <a:r>
              <a:rPr lang="fr-FR" dirty="0" err="1" smtClean="0"/>
              <a:t>Firm</a:t>
            </a:r>
            <a:r>
              <a:rPr lang="fr-FR" dirty="0" smtClean="0"/>
              <a:t>-</a:t>
            </a:r>
            <a:r>
              <a:rPr lang="fr-FR" dirty="0" err="1" smtClean="0"/>
              <a:t>level</a:t>
            </a:r>
            <a:r>
              <a:rPr lang="fr-FR" dirty="0" smtClean="0"/>
              <a:t> </a:t>
            </a:r>
            <a:r>
              <a:rPr lang="fr-FR" dirty="0" err="1" smtClean="0"/>
              <a:t>measurement</a:t>
            </a:r>
            <a:r>
              <a:rPr lang="fr-FR" dirty="0" smtClean="0"/>
              <a:t> </a:t>
            </a:r>
            <a:r>
              <a:rPr lang="fr-FR" dirty="0" err="1" smtClean="0"/>
              <a:t>requires</a:t>
            </a:r>
            <a:r>
              <a:rPr lang="fr-FR" dirty="0" smtClean="0"/>
              <a:t> </a:t>
            </a:r>
            <a:r>
              <a:rPr lang="fr-FR" dirty="0" err="1" smtClean="0"/>
              <a:t>dealing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052736"/>
            <a:ext cx="8218487" cy="5073427"/>
          </a:xfrm>
        </p:spPr>
        <p:txBody>
          <a:bodyPr/>
          <a:lstStyle/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marL="514350" indent="-514350" algn="ctr">
              <a:buNone/>
            </a:pPr>
            <a:r>
              <a:rPr lang="fr-FR" sz="4000" dirty="0" smtClean="0"/>
              <a:t>Conclusions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5" y="980728"/>
            <a:ext cx="8208912" cy="4896544"/>
          </a:xfrm>
        </p:spPr>
        <p:txBody>
          <a:bodyPr/>
          <a:lstStyle/>
          <a:p>
            <a:pPr marL="514350" indent="-514350"/>
            <a:r>
              <a:rPr lang="fr-FR" dirty="0" smtClean="0"/>
              <a:t>Nature of </a:t>
            </a:r>
            <a:r>
              <a:rPr lang="fr-FR" dirty="0" err="1" smtClean="0"/>
              <a:t>productivity</a:t>
            </a:r>
            <a:r>
              <a:rPr lang="fr-FR" dirty="0" smtClean="0"/>
              <a:t> </a:t>
            </a:r>
            <a:r>
              <a:rPr lang="fr-FR" dirty="0" err="1" smtClean="0"/>
              <a:t>implies</a:t>
            </a:r>
            <a:r>
              <a:rPr lang="fr-FR" dirty="0" smtClean="0"/>
              <a:t> cumulation of </a:t>
            </a:r>
            <a:r>
              <a:rPr lang="fr-FR" dirty="0" err="1" smtClean="0"/>
              <a:t>measurement</a:t>
            </a:r>
            <a:r>
              <a:rPr lang="fr-FR" dirty="0" smtClean="0"/>
              <a:t> challenges</a:t>
            </a:r>
          </a:p>
          <a:p>
            <a:pPr marL="514350" indent="-514350"/>
            <a:endParaRPr lang="fr-FR" dirty="0" smtClean="0"/>
          </a:p>
          <a:p>
            <a:pPr marL="514350" indent="-514350"/>
            <a:r>
              <a:rPr lang="fr-FR" dirty="0" err="1" smtClean="0"/>
              <a:t>Quality</a:t>
            </a:r>
            <a:r>
              <a:rPr lang="fr-FR" dirty="0" smtClean="0"/>
              <a:t> of source data (national </a:t>
            </a:r>
            <a:r>
              <a:rPr lang="fr-FR" dirty="0" err="1" smtClean="0"/>
              <a:t>accounts</a:t>
            </a:r>
            <a:r>
              <a:rPr lang="fr-FR" dirty="0" smtClean="0"/>
              <a:t>, </a:t>
            </a:r>
            <a:r>
              <a:rPr lang="fr-FR" dirty="0" err="1" smtClean="0"/>
              <a:t>firm</a:t>
            </a:r>
            <a:r>
              <a:rPr lang="fr-FR" dirty="0" smtClean="0"/>
              <a:t>-</a:t>
            </a:r>
            <a:r>
              <a:rPr lang="fr-FR" dirty="0" err="1" smtClean="0"/>
              <a:t>level</a:t>
            </a:r>
            <a:r>
              <a:rPr lang="fr-FR" dirty="0" smtClean="0"/>
              <a:t> data) </a:t>
            </a:r>
            <a:r>
              <a:rPr lang="fr-FR" dirty="0" err="1" smtClean="0"/>
              <a:t>key</a:t>
            </a:r>
            <a:endParaRPr lang="fr-FR" dirty="0" smtClean="0"/>
          </a:p>
          <a:p>
            <a:pPr marL="514350" indent="-514350"/>
            <a:endParaRPr lang="fr-FR" dirty="0" smtClean="0"/>
          </a:p>
          <a:p>
            <a:pPr marL="514350" indent="-514350"/>
            <a:r>
              <a:rPr lang="fr-FR" dirty="0" err="1" smtClean="0"/>
              <a:t>Integrating</a:t>
            </a:r>
            <a:r>
              <a:rPr lang="fr-FR" dirty="0" smtClean="0"/>
              <a:t> </a:t>
            </a:r>
            <a:r>
              <a:rPr lang="fr-FR" dirty="0" err="1" smtClean="0"/>
              <a:t>productivity</a:t>
            </a:r>
            <a:r>
              <a:rPr lang="fr-FR" dirty="0" smtClean="0"/>
              <a:t> </a:t>
            </a:r>
            <a:r>
              <a:rPr lang="fr-FR" dirty="0" err="1" smtClean="0"/>
              <a:t>measurement</a:t>
            </a:r>
            <a:r>
              <a:rPr lang="fr-FR" dirty="0" smtClean="0"/>
              <a:t> </a:t>
            </a:r>
            <a:r>
              <a:rPr lang="fr-FR" dirty="0" err="1" smtClean="0"/>
              <a:t>into</a:t>
            </a:r>
            <a:r>
              <a:rPr lang="fr-FR" dirty="0" smtClean="0"/>
              <a:t> official </a:t>
            </a:r>
            <a:r>
              <a:rPr lang="fr-FR" dirty="0" err="1" smtClean="0"/>
              <a:t>statistics</a:t>
            </a:r>
            <a:r>
              <a:rPr lang="fr-FR" dirty="0" smtClean="0"/>
              <a:t> important but not </a:t>
            </a:r>
            <a:r>
              <a:rPr lang="fr-FR" dirty="0" err="1" smtClean="0"/>
              <a:t>yet</a:t>
            </a:r>
            <a:r>
              <a:rPr lang="fr-FR" dirty="0" smtClean="0"/>
              <a:t> </a:t>
            </a:r>
            <a:r>
              <a:rPr lang="fr-FR" dirty="0" err="1" smtClean="0"/>
              <a:t>widespread</a:t>
            </a:r>
            <a:endParaRPr lang="fr-FR" dirty="0" smtClean="0"/>
          </a:p>
          <a:p>
            <a:pPr marL="514350" indent="-514350"/>
            <a:endParaRPr lang="fr-FR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0"/>
            <a:ext cx="7416000" cy="836712"/>
          </a:xfrm>
        </p:spPr>
        <p:txBody>
          <a:bodyPr/>
          <a:lstStyle/>
          <a:p>
            <a:r>
              <a:rPr lang="fr-FR" dirty="0" smtClean="0"/>
              <a:t>Conclusions (1)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80920" cy="5112568"/>
          </a:xfrm>
        </p:spPr>
        <p:txBody>
          <a:bodyPr>
            <a:normAutofit fontScale="92500" lnSpcReduction="20000"/>
          </a:bodyPr>
          <a:lstStyle/>
          <a:p>
            <a:pPr marL="514350" indent="-514350"/>
            <a:r>
              <a:rPr lang="fr-FR" dirty="0" err="1" smtClean="0"/>
              <a:t>Tricky</a:t>
            </a:r>
            <a:r>
              <a:rPr lang="fr-FR" dirty="0" smtClean="0"/>
              <a:t> output </a:t>
            </a:r>
            <a:r>
              <a:rPr lang="fr-FR" dirty="0" err="1" smtClean="0"/>
              <a:t>measurement</a:t>
            </a:r>
            <a:r>
              <a:rPr lang="fr-FR" dirty="0" smtClean="0"/>
              <a:t> in </a:t>
            </a:r>
            <a:r>
              <a:rPr lang="fr-FR" dirty="0" err="1" smtClean="0"/>
              <a:t>particular</a:t>
            </a:r>
            <a:r>
              <a:rPr lang="fr-FR" dirty="0" smtClean="0"/>
              <a:t> in:</a:t>
            </a:r>
          </a:p>
          <a:p>
            <a:pPr marL="914400" lvl="1" indent="-514350"/>
            <a:r>
              <a:rPr lang="fr-FR" dirty="0" smtClean="0"/>
              <a:t>Financial services</a:t>
            </a:r>
          </a:p>
          <a:p>
            <a:pPr marL="914400" lvl="1" indent="-514350"/>
            <a:r>
              <a:rPr lang="fr-FR" dirty="0" err="1" smtClean="0"/>
              <a:t>Health</a:t>
            </a:r>
            <a:r>
              <a:rPr lang="fr-FR" dirty="0" smtClean="0"/>
              <a:t>, </a:t>
            </a:r>
            <a:r>
              <a:rPr lang="fr-FR" dirty="0" err="1" smtClean="0"/>
              <a:t>education</a:t>
            </a:r>
            <a:r>
              <a:rPr lang="fr-FR" dirty="0" smtClean="0"/>
              <a:t>, </a:t>
            </a:r>
            <a:r>
              <a:rPr lang="fr-FR" dirty="0" err="1" smtClean="0"/>
              <a:t>general</a:t>
            </a:r>
            <a:r>
              <a:rPr lang="fr-FR" dirty="0" smtClean="0"/>
              <a:t> administration</a:t>
            </a:r>
          </a:p>
          <a:p>
            <a:pPr marL="914400" lvl="1" indent="-514350"/>
            <a:r>
              <a:rPr lang="fr-FR" dirty="0" err="1" smtClean="0"/>
              <a:t>Undesirable</a:t>
            </a:r>
            <a:r>
              <a:rPr lang="fr-FR" dirty="0" smtClean="0"/>
              <a:t> outputs</a:t>
            </a:r>
          </a:p>
          <a:p>
            <a:pPr marL="514350" indent="-514350"/>
            <a:endParaRPr lang="fr-FR" dirty="0" smtClean="0"/>
          </a:p>
          <a:p>
            <a:pPr marL="514350" indent="-514350"/>
            <a:r>
              <a:rPr lang="fr-FR" dirty="0" err="1" smtClean="0"/>
              <a:t>Tricky</a:t>
            </a:r>
            <a:r>
              <a:rPr lang="fr-FR" dirty="0" smtClean="0"/>
              <a:t> input </a:t>
            </a:r>
            <a:r>
              <a:rPr lang="fr-FR" dirty="0" err="1" smtClean="0"/>
              <a:t>measurement</a:t>
            </a:r>
            <a:r>
              <a:rPr lang="fr-FR" dirty="0" smtClean="0"/>
              <a:t>:</a:t>
            </a:r>
          </a:p>
          <a:p>
            <a:pPr marL="914400" lvl="1" indent="-514350"/>
            <a:r>
              <a:rPr lang="fr-FR" dirty="0" err="1" smtClean="0"/>
              <a:t>Hours</a:t>
            </a:r>
            <a:r>
              <a:rPr lang="fr-FR" dirty="0" smtClean="0"/>
              <a:t> </a:t>
            </a:r>
            <a:r>
              <a:rPr lang="fr-FR" dirty="0" err="1" smtClean="0"/>
              <a:t>worked</a:t>
            </a:r>
            <a:r>
              <a:rPr lang="fr-FR" dirty="0" smtClean="0"/>
              <a:t> by </a:t>
            </a:r>
            <a:r>
              <a:rPr lang="fr-FR" dirty="0" err="1" smtClean="0"/>
              <a:t>industry</a:t>
            </a:r>
            <a:r>
              <a:rPr lang="fr-FR" dirty="0" smtClean="0"/>
              <a:t> and by </a:t>
            </a:r>
            <a:r>
              <a:rPr lang="fr-FR" dirty="0" err="1" smtClean="0"/>
              <a:t>skills</a:t>
            </a:r>
            <a:endParaRPr lang="fr-FR" dirty="0" smtClean="0"/>
          </a:p>
          <a:p>
            <a:pPr marL="914400" lvl="1" indent="-514350"/>
            <a:r>
              <a:rPr lang="fr-FR" dirty="0" smtClean="0"/>
              <a:t>R&amp;D capital (new in national </a:t>
            </a:r>
            <a:r>
              <a:rPr lang="fr-FR" dirty="0" err="1" smtClean="0"/>
              <a:t>accounts</a:t>
            </a:r>
            <a:r>
              <a:rPr lang="fr-FR" dirty="0" smtClean="0"/>
              <a:t>)</a:t>
            </a:r>
          </a:p>
          <a:p>
            <a:pPr marL="914400" lvl="1" indent="-514350"/>
            <a:r>
              <a:rPr lang="fr-FR" dirty="0" smtClean="0"/>
              <a:t>Natural capital</a:t>
            </a:r>
          </a:p>
          <a:p>
            <a:pPr marL="514350" indent="-514350"/>
            <a:endParaRPr lang="fr-FR" dirty="0" smtClean="0"/>
          </a:p>
          <a:p>
            <a:pPr marL="514350" indent="-514350"/>
            <a:r>
              <a:rPr lang="fr-FR" dirty="0" smtClean="0"/>
              <a:t>Intangibles   </a:t>
            </a:r>
          </a:p>
          <a:p>
            <a:pPr marL="514350" indent="-514350"/>
            <a:endParaRPr lang="fr-FR" dirty="0" smtClean="0"/>
          </a:p>
          <a:p>
            <a:pPr marL="514350" indent="-514350"/>
            <a:endParaRPr lang="fr-FR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0"/>
            <a:ext cx="7416000" cy="1022400"/>
          </a:xfrm>
        </p:spPr>
        <p:txBody>
          <a:bodyPr/>
          <a:lstStyle/>
          <a:p>
            <a:r>
              <a:rPr lang="fr-FR" dirty="0" smtClean="0"/>
              <a:t>Conclusions (2)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18487" cy="4857403"/>
          </a:xfrm>
        </p:spPr>
        <p:txBody>
          <a:bodyPr/>
          <a:lstStyle/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r>
              <a:rPr lang="fr-FR" dirty="0" err="1" smtClean="0"/>
              <a:t>Thank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!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 err="1" smtClean="0"/>
              <a:t>Bringing</a:t>
            </a:r>
            <a:r>
              <a:rPr lang="fr-FR" dirty="0" smtClean="0"/>
              <a:t> nature </a:t>
            </a:r>
            <a:r>
              <a:rPr lang="fr-FR" dirty="0" err="1" smtClean="0"/>
              <a:t>into</a:t>
            </a:r>
            <a:r>
              <a:rPr lang="fr-FR" dirty="0" smtClean="0"/>
              <a:t> the </a:t>
            </a:r>
            <a:r>
              <a:rPr lang="fr-FR" dirty="0" err="1" smtClean="0"/>
              <a:t>productivity</a:t>
            </a:r>
            <a:r>
              <a:rPr lang="fr-FR" dirty="0" smtClean="0"/>
              <a:t> </a:t>
            </a:r>
            <a:r>
              <a:rPr lang="fr-FR" dirty="0" err="1" smtClean="0"/>
              <a:t>picture</a:t>
            </a: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The </a:t>
            </a:r>
            <a:r>
              <a:rPr lang="fr-FR" dirty="0" err="1" smtClean="0"/>
              <a:t>firm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r>
              <a:rPr lang="fr-FR" dirty="0" smtClean="0"/>
              <a:t>: </a:t>
            </a:r>
            <a:r>
              <a:rPr lang="fr-FR" dirty="0" err="1" smtClean="0"/>
              <a:t>productivity</a:t>
            </a:r>
            <a:r>
              <a:rPr lang="fr-FR" dirty="0" smtClean="0"/>
              <a:t> </a:t>
            </a:r>
            <a:r>
              <a:rPr lang="fr-FR" dirty="0" err="1" smtClean="0"/>
              <a:t>measurement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micro-data </a:t>
            </a:r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None/>
            </a:pPr>
            <a:r>
              <a:rPr lang="fr-FR" dirty="0" smtClean="0"/>
              <a:t>No claim for </a:t>
            </a:r>
            <a:r>
              <a:rPr lang="fr-FR" dirty="0" err="1" smtClean="0"/>
              <a:t>comprehensive</a:t>
            </a:r>
            <a:r>
              <a:rPr lang="fr-FR" dirty="0" smtClean="0"/>
              <a:t> </a:t>
            </a:r>
            <a:r>
              <a:rPr lang="fr-FR" dirty="0" err="1" smtClean="0"/>
              <a:t>presentation</a:t>
            </a:r>
            <a:r>
              <a:rPr lang="fr-FR" dirty="0" smtClean="0"/>
              <a:t> of </a:t>
            </a:r>
            <a:r>
              <a:rPr lang="fr-FR" dirty="0" err="1" smtClean="0"/>
              <a:t>recent</a:t>
            </a:r>
            <a:r>
              <a:rPr lang="fr-FR" dirty="0" smtClean="0"/>
              <a:t> </a:t>
            </a:r>
            <a:r>
              <a:rPr lang="fr-FR" dirty="0" err="1" smtClean="0"/>
              <a:t>developments</a:t>
            </a:r>
            <a:r>
              <a:rPr lang="fr-FR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416000" cy="1022400"/>
          </a:xfrm>
        </p:spPr>
        <p:txBody>
          <a:bodyPr/>
          <a:lstStyle/>
          <a:p>
            <a:r>
              <a:rPr lang="fr-FR" dirty="0" smtClean="0"/>
              <a:t>This </a:t>
            </a:r>
            <a:r>
              <a:rPr lang="fr-FR" dirty="0" err="1" smtClean="0"/>
              <a:t>presentation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052736"/>
            <a:ext cx="8218487" cy="5073427"/>
          </a:xfrm>
        </p:spPr>
        <p:txBody>
          <a:bodyPr/>
          <a:lstStyle/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algn="ctr">
              <a:spcBef>
                <a:spcPct val="0"/>
              </a:spcBef>
              <a:buNone/>
            </a:pPr>
            <a:r>
              <a:rPr lang="fr-FR" sz="4000" dirty="0" err="1" smtClean="0">
                <a:solidFill>
                  <a:srgbClr val="727272"/>
                </a:solidFill>
                <a:latin typeface="+mj-lt"/>
                <a:ea typeface="+mj-ea"/>
                <a:cs typeface="+mj-cs"/>
              </a:rPr>
              <a:t>Bringing</a:t>
            </a:r>
            <a:r>
              <a:rPr lang="fr-FR" sz="4000" dirty="0" smtClean="0">
                <a:solidFill>
                  <a:srgbClr val="727272"/>
                </a:solidFill>
                <a:latin typeface="+mj-lt"/>
                <a:ea typeface="+mj-ea"/>
                <a:cs typeface="+mj-cs"/>
              </a:rPr>
              <a:t> nature </a:t>
            </a:r>
            <a:r>
              <a:rPr lang="fr-FR" sz="4000" dirty="0" err="1" smtClean="0">
                <a:solidFill>
                  <a:srgbClr val="727272"/>
                </a:solidFill>
                <a:latin typeface="+mj-lt"/>
                <a:ea typeface="+mj-ea"/>
                <a:cs typeface="+mj-cs"/>
              </a:rPr>
              <a:t>into</a:t>
            </a:r>
            <a:r>
              <a:rPr lang="fr-FR" sz="4000" dirty="0" smtClean="0">
                <a:solidFill>
                  <a:srgbClr val="727272"/>
                </a:solidFill>
                <a:latin typeface="+mj-lt"/>
                <a:ea typeface="+mj-ea"/>
                <a:cs typeface="+mj-cs"/>
              </a:rPr>
              <a:t> the </a:t>
            </a:r>
            <a:r>
              <a:rPr lang="fr-FR" sz="4000" dirty="0" err="1" smtClean="0">
                <a:solidFill>
                  <a:srgbClr val="727272"/>
                </a:solidFill>
                <a:latin typeface="+mj-lt"/>
                <a:ea typeface="+mj-ea"/>
                <a:cs typeface="+mj-cs"/>
              </a:rPr>
              <a:t>productivity</a:t>
            </a:r>
            <a:r>
              <a:rPr lang="fr-FR" sz="4000" dirty="0" smtClean="0">
                <a:solidFill>
                  <a:srgbClr val="727272"/>
                </a:solidFill>
                <a:latin typeface="+mj-lt"/>
                <a:ea typeface="+mj-ea"/>
                <a:cs typeface="+mj-cs"/>
              </a:rPr>
              <a:t> </a:t>
            </a:r>
            <a:r>
              <a:rPr lang="fr-FR" sz="4000" dirty="0" err="1" smtClean="0">
                <a:solidFill>
                  <a:srgbClr val="727272"/>
                </a:solidFill>
                <a:latin typeface="+mj-lt"/>
                <a:ea typeface="+mj-ea"/>
                <a:cs typeface="+mj-cs"/>
              </a:rPr>
              <a:t>picture</a:t>
            </a:r>
            <a:endParaRPr lang="en-GB" sz="4000" dirty="0" smtClean="0">
              <a:solidFill>
                <a:srgbClr val="72727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80920" cy="4968552"/>
          </a:xfrm>
        </p:spPr>
        <p:txBody>
          <a:bodyPr/>
          <a:lstStyle/>
          <a:p>
            <a:r>
              <a:rPr lang="en-US" sz="2800" b="1" dirty="0" smtClean="0"/>
              <a:t>Typical inputs: </a:t>
            </a:r>
            <a:r>
              <a:rPr lang="en-US" sz="2800" dirty="0" err="1" smtClean="0"/>
              <a:t>labour</a:t>
            </a:r>
            <a:r>
              <a:rPr lang="en-US" sz="2800" dirty="0" smtClean="0"/>
              <a:t>, produced capital, intermediate inputs</a:t>
            </a:r>
          </a:p>
          <a:p>
            <a:r>
              <a:rPr lang="en-US" sz="2800" b="1" dirty="0" smtClean="0"/>
              <a:t>Often neglected: </a:t>
            </a:r>
            <a:r>
              <a:rPr lang="en-US" sz="2800" dirty="0" smtClean="0"/>
              <a:t>non-produced</a:t>
            </a:r>
            <a:r>
              <a:rPr lang="en-US" sz="2800" b="1" dirty="0" smtClean="0"/>
              <a:t> </a:t>
            </a:r>
            <a:r>
              <a:rPr lang="en-US" sz="2800" dirty="0" smtClean="0"/>
              <a:t>natural assets:</a:t>
            </a:r>
          </a:p>
          <a:p>
            <a:pPr lvl="1"/>
            <a:r>
              <a:rPr lang="en-US" sz="2400" dirty="0" smtClean="0"/>
              <a:t>Mineral resources</a:t>
            </a:r>
          </a:p>
          <a:p>
            <a:pPr lvl="1"/>
            <a:r>
              <a:rPr lang="en-US" sz="2400" dirty="0" smtClean="0"/>
              <a:t>Soil/land</a:t>
            </a:r>
          </a:p>
          <a:p>
            <a:pPr lvl="1"/>
            <a:r>
              <a:rPr lang="en-US" sz="2400" dirty="0" smtClean="0"/>
              <a:t>Timber</a:t>
            </a:r>
          </a:p>
          <a:p>
            <a:pPr lvl="1"/>
            <a:r>
              <a:rPr lang="en-US" sz="2400" dirty="0" smtClean="0"/>
              <a:t>Aquatic resources</a:t>
            </a:r>
          </a:p>
          <a:p>
            <a:pPr lvl="1"/>
            <a:r>
              <a:rPr lang="en-US" sz="2400" dirty="0" smtClean="0"/>
              <a:t>Water 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 fontScale="90000"/>
          </a:bodyPr>
          <a:lstStyle/>
          <a:p>
            <a:r>
              <a:rPr lang="fr-FR" sz="3600" dirty="0" err="1" smtClean="0"/>
              <a:t>Bringing</a:t>
            </a:r>
            <a:r>
              <a:rPr lang="fr-FR" sz="3600" dirty="0" smtClean="0"/>
              <a:t> nature </a:t>
            </a:r>
            <a:r>
              <a:rPr lang="fr-FR" sz="3600" dirty="0" err="1" smtClean="0"/>
              <a:t>into</a:t>
            </a:r>
            <a:r>
              <a:rPr lang="fr-FR" sz="3600" dirty="0" smtClean="0"/>
              <a:t> the </a:t>
            </a:r>
            <a:r>
              <a:rPr lang="fr-FR" sz="3600" dirty="0" err="1" smtClean="0"/>
              <a:t>picture</a:t>
            </a:r>
            <a:r>
              <a:rPr lang="fr-FR" sz="3600" dirty="0" smtClean="0"/>
              <a:t> – input </a:t>
            </a:r>
            <a:r>
              <a:rPr lang="fr-FR" sz="3600" dirty="0" err="1" smtClean="0"/>
              <a:t>side</a:t>
            </a:r>
            <a:r>
              <a:rPr lang="fr-FR" sz="3600" dirty="0" smtClean="0"/>
              <a:t> (1)</a:t>
            </a:r>
            <a:endParaRPr lang="en-GB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6792"/>
            <a:ext cx="8280920" cy="5040560"/>
          </a:xfrm>
        </p:spPr>
        <p:txBody>
          <a:bodyPr/>
          <a:lstStyle/>
          <a:p>
            <a:r>
              <a:rPr lang="fr-FR" dirty="0" err="1" smtClean="0"/>
              <a:t>Why</a:t>
            </a:r>
            <a:r>
              <a:rPr lang="fr-FR" dirty="0" smtClean="0"/>
              <a:t> important?</a:t>
            </a:r>
          </a:p>
          <a:p>
            <a:pPr lvl="1"/>
            <a:r>
              <a:rPr lang="fr-FR" dirty="0" err="1" smtClean="0"/>
              <a:t>Assessing</a:t>
            </a:r>
            <a:r>
              <a:rPr lang="fr-FR" dirty="0" smtClean="0"/>
              <a:t> contribution of </a:t>
            </a:r>
            <a:r>
              <a:rPr lang="fr-FR" dirty="0" err="1" smtClean="0"/>
              <a:t>natural</a:t>
            </a:r>
            <a:r>
              <a:rPr lang="fr-FR" dirty="0" smtClean="0"/>
              <a:t> </a:t>
            </a:r>
            <a:r>
              <a:rPr lang="fr-FR" dirty="0" err="1" smtClean="0"/>
              <a:t>assets</a:t>
            </a:r>
            <a:r>
              <a:rPr lang="fr-FR" dirty="0" smtClean="0"/>
              <a:t> to </a:t>
            </a:r>
            <a:r>
              <a:rPr lang="fr-FR" dirty="0" err="1" smtClean="0"/>
              <a:t>economic</a:t>
            </a:r>
            <a:r>
              <a:rPr lang="fr-FR" dirty="0" smtClean="0"/>
              <a:t> </a:t>
            </a:r>
            <a:r>
              <a:rPr lang="fr-FR" dirty="0" err="1" smtClean="0"/>
              <a:t>growth</a:t>
            </a:r>
            <a:endParaRPr lang="fr-FR" dirty="0" smtClean="0"/>
          </a:p>
          <a:p>
            <a:pPr lvl="1"/>
            <a:r>
              <a:rPr lang="fr-FR" dirty="0" err="1" smtClean="0"/>
              <a:t>Measuring</a:t>
            </a:r>
            <a:r>
              <a:rPr lang="fr-FR" dirty="0" smtClean="0"/>
              <a:t> </a:t>
            </a:r>
            <a:r>
              <a:rPr lang="fr-FR" dirty="0" err="1" smtClean="0"/>
              <a:t>productivity</a:t>
            </a:r>
            <a:r>
              <a:rPr lang="fr-FR" dirty="0" smtClean="0"/>
              <a:t> </a:t>
            </a:r>
            <a:r>
              <a:rPr lang="fr-FR" dirty="0" err="1" smtClean="0"/>
              <a:t>correctly</a:t>
            </a:r>
            <a:endParaRPr lang="fr-FR" dirty="0" smtClean="0"/>
          </a:p>
          <a:p>
            <a:pPr lvl="1"/>
            <a:r>
              <a:rPr lang="fr-FR" dirty="0" smtClean="0"/>
              <a:t>Policy implication: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growth</a:t>
            </a:r>
            <a:r>
              <a:rPr lang="fr-FR" dirty="0" smtClean="0"/>
              <a:t> </a:t>
            </a:r>
            <a:r>
              <a:rPr lang="fr-FR" dirty="0" err="1" smtClean="0"/>
              <a:t>driven</a:t>
            </a:r>
            <a:r>
              <a:rPr lang="fr-FR" dirty="0" smtClean="0"/>
              <a:t> by MFP or by </a:t>
            </a:r>
            <a:r>
              <a:rPr lang="fr-FR" dirty="0" err="1" smtClean="0"/>
              <a:t>natural</a:t>
            </a:r>
            <a:r>
              <a:rPr lang="fr-FR" dirty="0" smtClean="0"/>
              <a:t> </a:t>
            </a:r>
            <a:r>
              <a:rPr lang="fr-FR" dirty="0" err="1" smtClean="0"/>
              <a:t>assets</a:t>
            </a:r>
            <a:endParaRPr lang="fr-FR" dirty="0" smtClean="0"/>
          </a:p>
          <a:p>
            <a:pPr lvl="1"/>
            <a:r>
              <a:rPr lang="fr-FR" dirty="0" smtClean="0"/>
              <a:t>Note: </a:t>
            </a:r>
            <a:r>
              <a:rPr lang="fr-FR" dirty="0" err="1" smtClean="0"/>
              <a:t>without</a:t>
            </a:r>
            <a:r>
              <a:rPr lang="fr-FR" dirty="0" smtClean="0"/>
              <a:t> </a:t>
            </a:r>
            <a:r>
              <a:rPr lang="fr-FR" dirty="0" err="1" smtClean="0"/>
              <a:t>measurement</a:t>
            </a:r>
            <a:r>
              <a:rPr lang="fr-FR" dirty="0" smtClean="0"/>
              <a:t>, direction of </a:t>
            </a:r>
            <a:r>
              <a:rPr lang="fr-FR" dirty="0" err="1" smtClean="0"/>
              <a:t>bias</a:t>
            </a:r>
            <a:r>
              <a:rPr lang="fr-FR" dirty="0" smtClean="0"/>
              <a:t> </a:t>
            </a:r>
            <a:r>
              <a:rPr lang="fr-FR" dirty="0" err="1" smtClean="0"/>
              <a:t>unknown</a:t>
            </a:r>
            <a:r>
              <a:rPr lang="fr-FR" dirty="0" smtClean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22400"/>
          </a:xfrm>
        </p:spPr>
        <p:txBody>
          <a:bodyPr>
            <a:normAutofit fontScale="90000"/>
          </a:bodyPr>
          <a:lstStyle/>
          <a:p>
            <a:r>
              <a:rPr lang="fr-FR" sz="3600" dirty="0" err="1" smtClean="0"/>
              <a:t>Bringing</a:t>
            </a:r>
            <a:r>
              <a:rPr lang="fr-FR" sz="3600" dirty="0" smtClean="0"/>
              <a:t> nature </a:t>
            </a:r>
            <a:r>
              <a:rPr lang="fr-FR" sz="3600" dirty="0" err="1" smtClean="0"/>
              <a:t>into</a:t>
            </a:r>
            <a:r>
              <a:rPr lang="fr-FR" sz="3600" dirty="0" smtClean="0"/>
              <a:t> the </a:t>
            </a:r>
            <a:r>
              <a:rPr lang="fr-FR" sz="3600" dirty="0" err="1" smtClean="0"/>
              <a:t>picture</a:t>
            </a:r>
            <a:r>
              <a:rPr lang="fr-FR" sz="3600" dirty="0" smtClean="0"/>
              <a:t> – input </a:t>
            </a:r>
            <a:r>
              <a:rPr lang="fr-FR" sz="3600" dirty="0" err="1" smtClean="0"/>
              <a:t>side</a:t>
            </a:r>
            <a:r>
              <a:rPr lang="fr-FR" sz="3600" dirty="0" smtClean="0"/>
              <a:t> (2)</a:t>
            </a:r>
            <a:endParaRPr lang="en-GB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Volume index of subsoil asset removals, Australia, 1989=100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22400"/>
          </a:xfrm>
        </p:spPr>
        <p:txBody>
          <a:bodyPr>
            <a:normAutofit fontScale="90000"/>
          </a:bodyPr>
          <a:lstStyle/>
          <a:p>
            <a:r>
              <a:rPr lang="fr-FR" sz="3200" dirty="0" smtClean="0"/>
              <a:t>Volume index of </a:t>
            </a:r>
            <a:r>
              <a:rPr lang="fr-FR" sz="3200" dirty="0" err="1" smtClean="0"/>
              <a:t>subsoil</a:t>
            </a:r>
            <a:r>
              <a:rPr lang="fr-FR" sz="3200" dirty="0" smtClean="0"/>
              <a:t> </a:t>
            </a:r>
            <a:r>
              <a:rPr lang="fr-FR" sz="3200" dirty="0" err="1" smtClean="0"/>
              <a:t>asset</a:t>
            </a:r>
            <a:r>
              <a:rPr lang="fr-FR" sz="3200" dirty="0" smtClean="0"/>
              <a:t> </a:t>
            </a:r>
            <a:r>
              <a:rPr lang="fr-FR" sz="3200" dirty="0" err="1" smtClean="0"/>
              <a:t>removals</a:t>
            </a:r>
            <a:r>
              <a:rPr lang="fr-FR" sz="3200" dirty="0" smtClean="0"/>
              <a:t>, </a:t>
            </a:r>
            <a:r>
              <a:rPr lang="fr-FR" sz="3200" dirty="0" err="1" smtClean="0"/>
              <a:t>Australia</a:t>
            </a:r>
            <a:r>
              <a:rPr lang="fr-FR" sz="3200" dirty="0" smtClean="0"/>
              <a:t>, 1989=100</a:t>
            </a:r>
            <a:endParaRPr lang="en-GB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268760"/>
            <a:ext cx="7745237" cy="4659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043608" y="6021288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Source: OECD </a:t>
            </a:r>
            <a:r>
              <a:rPr lang="fr-FR" dirty="0" err="1" smtClean="0"/>
              <a:t>calculations</a:t>
            </a:r>
            <a:r>
              <a:rPr lang="fr-FR" dirty="0" smtClean="0"/>
              <a:t>, </a:t>
            </a:r>
            <a:r>
              <a:rPr lang="fr-FR" dirty="0" err="1" smtClean="0"/>
              <a:t>based</a:t>
            </a:r>
            <a:r>
              <a:rPr lang="fr-FR" dirty="0" smtClean="0"/>
              <a:t> on ABS data.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80920" cy="4896544"/>
          </a:xfrm>
        </p:spPr>
        <p:txBody>
          <a:bodyPr/>
          <a:lstStyle/>
          <a:p>
            <a:pPr>
              <a:buNone/>
            </a:pPr>
            <a:r>
              <a:rPr lang="fr-FR" dirty="0" err="1" smtClean="0"/>
              <a:t>Effect</a:t>
            </a:r>
            <a:r>
              <a:rPr lang="fr-FR" dirty="0" smtClean="0"/>
              <a:t> of </a:t>
            </a:r>
            <a:r>
              <a:rPr lang="fr-FR" dirty="0" err="1" smtClean="0"/>
              <a:t>including</a:t>
            </a:r>
            <a:r>
              <a:rPr lang="fr-FR" dirty="0" smtClean="0"/>
              <a:t> </a:t>
            </a:r>
            <a:r>
              <a:rPr lang="fr-FR" dirty="0" err="1" smtClean="0"/>
              <a:t>natural</a:t>
            </a:r>
            <a:r>
              <a:rPr lang="fr-FR" dirty="0" smtClean="0"/>
              <a:t> </a:t>
            </a:r>
            <a:r>
              <a:rPr lang="fr-FR" dirty="0" err="1" smtClean="0"/>
              <a:t>resource</a:t>
            </a:r>
            <a:r>
              <a:rPr lang="fr-FR" dirty="0" smtClean="0"/>
              <a:t> input on </a:t>
            </a:r>
            <a:r>
              <a:rPr lang="fr-FR" dirty="0" err="1" smtClean="0"/>
              <a:t>measured</a:t>
            </a:r>
            <a:r>
              <a:rPr lang="fr-FR" dirty="0" smtClean="0"/>
              <a:t> </a:t>
            </a:r>
            <a:r>
              <a:rPr lang="fr-FR" dirty="0" err="1" smtClean="0"/>
              <a:t>productivity</a:t>
            </a:r>
            <a:r>
              <a:rPr lang="fr-FR" dirty="0" smtClean="0"/>
              <a:t> </a:t>
            </a:r>
            <a:r>
              <a:rPr lang="fr-FR" dirty="0" err="1" smtClean="0"/>
              <a:t>growth</a:t>
            </a:r>
            <a:r>
              <a:rPr lang="fr-FR" dirty="0" smtClean="0"/>
              <a:t>:</a:t>
            </a:r>
          </a:p>
          <a:p>
            <a:r>
              <a:rPr lang="fr-FR" dirty="0" err="1" smtClean="0"/>
              <a:t>Traditional</a:t>
            </a:r>
            <a:r>
              <a:rPr lang="fr-FR" dirty="0" smtClean="0"/>
              <a:t> MFP &gt; </a:t>
            </a:r>
            <a:r>
              <a:rPr lang="fr-FR" dirty="0" err="1" smtClean="0"/>
              <a:t>adjusted</a:t>
            </a:r>
            <a:r>
              <a:rPr lang="fr-FR" dirty="0" smtClean="0"/>
              <a:t> MFP if :</a:t>
            </a:r>
          </a:p>
          <a:p>
            <a:pPr lvl="1"/>
            <a:r>
              <a:rPr lang="fr-FR" dirty="0" smtClean="0"/>
              <a:t>	</a:t>
            </a:r>
            <a:r>
              <a:rPr lang="fr-FR" dirty="0" err="1" smtClean="0"/>
              <a:t>natural</a:t>
            </a:r>
            <a:r>
              <a:rPr lang="fr-FR" dirty="0" smtClean="0"/>
              <a:t> </a:t>
            </a:r>
            <a:r>
              <a:rPr lang="fr-FR" dirty="0" err="1" smtClean="0"/>
              <a:t>resource</a:t>
            </a:r>
            <a:r>
              <a:rPr lang="fr-FR" dirty="0" smtClean="0"/>
              <a:t> input </a:t>
            </a:r>
            <a:r>
              <a:rPr lang="fr-FR" dirty="0" err="1" smtClean="0"/>
              <a:t>growth</a:t>
            </a:r>
            <a:r>
              <a:rPr lang="fr-FR" dirty="0" smtClean="0"/>
              <a:t> &gt; </a:t>
            </a:r>
            <a:r>
              <a:rPr lang="fr-FR" dirty="0" err="1" smtClean="0"/>
              <a:t>traditional</a:t>
            </a:r>
            <a:r>
              <a:rPr lang="fr-FR" dirty="0" smtClean="0"/>
              <a:t> input </a:t>
            </a:r>
            <a:r>
              <a:rPr lang="fr-FR" dirty="0" err="1" smtClean="0"/>
              <a:t>growth</a:t>
            </a:r>
            <a:r>
              <a:rPr lang="fr-FR" dirty="0" smtClean="0"/>
              <a:t> </a:t>
            </a:r>
          </a:p>
          <a:p>
            <a:pPr lvl="1"/>
            <a:r>
              <a:rPr lang="fr-FR" dirty="0" smtClean="0"/>
              <a:t>i.e., total input </a:t>
            </a:r>
            <a:r>
              <a:rPr lang="fr-FR" dirty="0" err="1" smtClean="0"/>
              <a:t>growth</a:t>
            </a:r>
            <a:r>
              <a:rPr lang="fr-FR" dirty="0" smtClean="0"/>
              <a:t> has been </a:t>
            </a:r>
            <a:r>
              <a:rPr lang="fr-FR" i="1" dirty="0" err="1" smtClean="0"/>
              <a:t>under</a:t>
            </a:r>
            <a:r>
              <a:rPr lang="fr-FR" dirty="0" err="1" smtClean="0"/>
              <a:t>stated</a:t>
            </a:r>
            <a:endParaRPr lang="fr-FR" dirty="0" smtClean="0"/>
          </a:p>
          <a:p>
            <a:pPr lvl="1"/>
            <a:r>
              <a:rPr lang="fr-FR" dirty="0" smtClean="0"/>
              <a:t>i.e., </a:t>
            </a:r>
            <a:r>
              <a:rPr lang="fr-FR" dirty="0" err="1" smtClean="0"/>
              <a:t>traditional</a:t>
            </a:r>
            <a:r>
              <a:rPr lang="fr-FR" dirty="0" smtClean="0"/>
              <a:t> MFP </a:t>
            </a:r>
            <a:r>
              <a:rPr lang="fr-FR" dirty="0" err="1" smtClean="0"/>
              <a:t>growth</a:t>
            </a:r>
            <a:r>
              <a:rPr lang="fr-FR" dirty="0" smtClean="0"/>
              <a:t> has been </a:t>
            </a:r>
            <a:r>
              <a:rPr lang="fr-FR" i="1" dirty="0" err="1" smtClean="0"/>
              <a:t>over</a:t>
            </a:r>
            <a:r>
              <a:rPr lang="fr-FR" dirty="0" err="1" smtClean="0"/>
              <a:t>stated</a:t>
            </a:r>
            <a:endParaRPr lang="fr-FR" dirty="0" smtClean="0"/>
          </a:p>
          <a:p>
            <a:r>
              <a:rPr lang="fr-FR" dirty="0" smtClean="0"/>
              <a:t>And vice versa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7544" y="-2032"/>
            <a:ext cx="8219256" cy="910751"/>
          </a:xfrm>
        </p:spPr>
        <p:txBody>
          <a:bodyPr/>
          <a:lstStyle/>
          <a:p>
            <a:r>
              <a:rPr lang="fr-FR" dirty="0" err="1" smtClean="0"/>
              <a:t>No unambiguous direction</a:t>
            </a:r>
            <a:endParaRPr lang="en-GB" dirty="0" err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80920" cy="766736"/>
          </a:xfrm>
        </p:spPr>
        <p:txBody>
          <a:bodyPr>
            <a:normAutofit fontScale="90000"/>
          </a:bodyPr>
          <a:lstStyle/>
          <a:p>
            <a:r>
              <a:rPr lang="en-GB" sz="3200" dirty="0" smtClean="0"/>
              <a:t>Norway – Difference between adjusted and traditional MFP growth</a:t>
            </a:r>
            <a:r>
              <a:rPr lang="en-US" dirty="0" smtClean="0"/>
              <a:t/>
            </a:r>
            <a:br>
              <a:rPr lang="en-US" dirty="0" smtClean="0"/>
            </a:br>
            <a:endParaRPr lang="en-GB" dirty="0">
              <a:solidFill>
                <a:schemeClr val="accent2"/>
              </a:solidFill>
            </a:endParaRPr>
          </a:p>
        </p:txBody>
      </p:sp>
      <p:graphicFrame>
        <p:nvGraphicFramePr>
          <p:cNvPr id="6" name="Chart 5" descr="Norway – Difference between adjusted and traditional MFP growth"/>
          <p:cNvGraphicFramePr/>
          <p:nvPr>
            <p:extLst>
              <p:ext uri="{D42A27DB-BD31-4B8C-83A1-F6EECF244321}">
                <p14:modId xmlns:p14="http://schemas.microsoft.com/office/powerpoint/2010/main" val="86377417"/>
              </p:ext>
            </p:extLst>
          </p:nvPr>
        </p:nvGraphicFramePr>
        <p:xfrm>
          <a:off x="1043608" y="1412776"/>
          <a:ext cx="7056784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35696" y="2564904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Traditional</a:t>
            </a:r>
            <a:r>
              <a:rPr lang="fr-FR" dirty="0" smtClean="0"/>
              <a:t> MFP </a:t>
            </a:r>
            <a:r>
              <a:rPr lang="fr-FR" i="1" dirty="0" smtClean="0"/>
              <a:t>over-</a:t>
            </a:r>
            <a:r>
              <a:rPr lang="fr-FR" i="1" dirty="0" err="1" smtClean="0"/>
              <a:t>stated</a:t>
            </a:r>
            <a:endParaRPr lang="en-GB" i="1" dirty="0"/>
          </a:p>
        </p:txBody>
      </p:sp>
      <p:sp>
        <p:nvSpPr>
          <p:cNvPr id="8" name="TextBox 7"/>
          <p:cNvSpPr txBox="1"/>
          <p:nvPr/>
        </p:nvSpPr>
        <p:spPr>
          <a:xfrm>
            <a:off x="5148064" y="4725144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Traditional</a:t>
            </a:r>
            <a:r>
              <a:rPr lang="fr-FR" dirty="0" smtClean="0"/>
              <a:t> MFP </a:t>
            </a:r>
            <a:r>
              <a:rPr lang="fr-FR" i="1" dirty="0" err="1" smtClean="0"/>
              <a:t>under</a:t>
            </a:r>
            <a:r>
              <a:rPr lang="fr-FR" i="1" dirty="0" smtClean="0"/>
              <a:t>-</a:t>
            </a:r>
            <a:r>
              <a:rPr lang="fr-FR" i="1" dirty="0" err="1" smtClean="0"/>
              <a:t>stated</a:t>
            </a:r>
            <a:endParaRPr lang="en-GB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259632" y="6093296"/>
            <a:ext cx="453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Source: </a:t>
            </a:r>
            <a:r>
              <a:rPr lang="fr-FR" i="1" dirty="0" smtClean="0"/>
              <a:t>OECD, </a:t>
            </a:r>
            <a:r>
              <a:rPr lang="fr-FR" i="1" dirty="0" err="1" smtClean="0"/>
              <a:t>work</a:t>
            </a:r>
            <a:r>
              <a:rPr lang="fr-FR" i="1" dirty="0" smtClean="0"/>
              <a:t> in </a:t>
            </a:r>
            <a:r>
              <a:rPr lang="fr-FR" i="1" dirty="0" err="1" smtClean="0"/>
              <a:t>progroess</a:t>
            </a:r>
            <a:r>
              <a:rPr lang="fr-FR" dirty="0" smtClean="0"/>
              <a:t>.</a:t>
            </a:r>
            <a:endParaRPr lang="en-GB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DF95F-300A-4A19-A0A9-B94F5F02F4E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ecd_Eng_BD">
  <a:themeElements>
    <a:clrScheme name="OCDE_White_F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CDE_White_FR">
      <a:majorFont>
        <a:latin typeface="Helvetica"/>
        <a:ea typeface=""/>
        <a:cs typeface="Arial"/>
      </a:majorFont>
      <a:minorFont>
        <a:latin typeface="Georgi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 65 Medium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 65 Medium" pitchFamily="34" charset="0"/>
          </a:defRPr>
        </a:defPPr>
      </a:lstStyle>
    </a:lnDef>
  </a:objectDefaults>
  <a:extraClrSchemeLst>
    <a:extraClrScheme>
      <a:clrScheme name="OCDE_White_F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DE_White_F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DE_White_F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DE_White_F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DE_White_F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DE_White_F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DE_White_F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DE_White_F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DE_White_F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DE_White_F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DE_White_F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DE_White_F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752864"/>
    </a:dk2>
    <a:lt2>
      <a:srgbClr val="CAC0B6"/>
    </a:lt2>
    <a:accent1>
      <a:srgbClr val="AC98DB"/>
    </a:accent1>
    <a:accent2>
      <a:srgbClr val="165788"/>
    </a:accent2>
    <a:accent3>
      <a:srgbClr val="FFFFFF"/>
    </a:accent3>
    <a:accent4>
      <a:srgbClr val="000000"/>
    </a:accent4>
    <a:accent5>
      <a:srgbClr val="D2CAEA"/>
    </a:accent5>
    <a:accent6>
      <a:srgbClr val="134E7B"/>
    </a:accent6>
    <a:hlink>
      <a:srgbClr val="A51140"/>
    </a:hlink>
    <a:folHlink>
      <a:srgbClr val="DF7A00"/>
    </a:folHlink>
  </a:clrScheme>
  <a:fontScheme name="Blank Presentation">
    <a:majorFont>
      <a:latin typeface="Arial"/>
      <a:ea typeface="ＭＳ Ｐゴシック"/>
      <a:cs typeface=""/>
    </a:majorFont>
    <a:minorFont>
      <a:latin typeface="Arial"/>
      <a:ea typeface="ＭＳ Ｐゴシック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E3252BC9FCE049AC094C839CE23485" ma:contentTypeVersion="15" ma:contentTypeDescription="Create a new document." ma:contentTypeScope="" ma:versionID="59cb35e67e93e7e04bebaa7f25555d24">
  <xsd:schema xmlns:xsd="http://www.w3.org/2001/XMLSchema" xmlns:p="http://schemas.microsoft.com/office/2006/metadata/properties" xmlns:ns2="e3754fe8-c19c-4494-83b6-941271aa410e" xmlns:ns3="c985c524-7498-43ef-89d6-5daa304207d7" targetNamespace="http://schemas.microsoft.com/office/2006/metadata/properties" ma:root="true" ma:fieldsID="040ccf2323dd49941391a047983c1023" ns2:_="" ns3:_="">
    <xsd:import namespace="e3754fe8-c19c-4494-83b6-941271aa410e"/>
    <xsd:import namespace="c985c524-7498-43ef-89d6-5daa304207d7"/>
    <xsd:element name="properties">
      <xsd:complexType>
        <xsd:sequence>
          <xsd:element name="documentManagement">
            <xsd:complexType>
              <xsd:all>
                <xsd:element ref="ns2:Date"/>
                <xsd:element ref="ns2:Event"/>
                <xsd:element ref="ns3:Location"/>
                <xsd:element ref="ns3:Presenter"/>
                <xsd:element ref="ns3:InvID" minOccurs="0"/>
                <xsd:element ref="ns3:InvIDRef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e3754fe8-c19c-4494-83b6-941271aa410e" elementFormDefault="qualified">
    <xsd:import namespace="http://schemas.microsoft.com/office/2006/documentManagement/types"/>
    <xsd:element name="Date" ma:index="8" ma:displayName="Date" ma:format="DateOnly" ma:internalName="Date">
      <xsd:simpleType>
        <xsd:restriction base="dms:DateTime"/>
      </xsd:simpleType>
    </xsd:element>
    <xsd:element name="Event" ma:index="9" ma:displayName="Event" ma:internalName="Event">
      <xsd:simpleType>
        <xsd:restriction base="dms:Text">
          <xsd:maxLength value="255"/>
        </xsd:restriction>
      </xsd:simpleType>
    </xsd:element>
  </xsd:schema>
  <xsd:schema xmlns:xsd="http://www.w3.org/2001/XMLSchema" xmlns:dms="http://schemas.microsoft.com/office/2006/documentManagement/types" targetNamespace="c985c524-7498-43ef-89d6-5daa304207d7" elementFormDefault="qualified">
    <xsd:import namespace="http://schemas.microsoft.com/office/2006/documentManagement/types"/>
    <xsd:element name="Location" ma:index="10" ma:displayName="Location" ma:description="Location" ma:internalName="Location">
      <xsd:simpleType>
        <xsd:restriction base="dms:Text">
          <xsd:maxLength value="255"/>
        </xsd:restriction>
      </xsd:simpleType>
    </xsd:element>
    <xsd:element name="Presenter" ma:index="11" ma:displayName="Presenter" ma:list="UserInfo" ma:internalName="Present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D" ma:index="12" nillable="true" ma:displayName="InvID" ma:internalName="InvID" ma:readOnly="true">
      <xsd:simpleType>
        <xsd:restriction base="dms:Text"/>
      </xsd:simpleType>
    </xsd:element>
    <xsd:element name="InvIDRef" ma:index="13" nillable="true" ma:displayName="InvIDRef" ma:internalName="InvIDRef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Date xmlns="e3754fe8-c19c-4494-83b6-941271aa410e">2012-09-10T22:00:00+00:00</Date>
    <Event xmlns="e3754fe8-c19c-4494-83b6-941271aa410e">Meeting with Delegations 11 September </Event>
    <Location xmlns="c985c524-7498-43ef-89d6-5daa304207d7">Paris</Location>
    <Presenter xmlns="c985c524-7498-43ef-89d6-5daa304207d7">
      <UserInfo>
        <DisplayName>DURAND Martine, STD</DisplayName>
        <AccountId>491</AccountId>
        <AccountType/>
      </UserInfo>
    </Presenter>
  </documentManagement>
</p:properties>
</file>

<file path=customXml/itemProps1.xml><?xml version="1.0" encoding="utf-8"?>
<ds:datastoreItem xmlns:ds="http://schemas.openxmlformats.org/officeDocument/2006/customXml" ds:itemID="{D8BBF99C-BA1F-4E5C-B942-43A1D474A7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3754fe8-c19c-4494-83b6-941271aa410e"/>
    <ds:schemaRef ds:uri="c985c524-7498-43ef-89d6-5daa304207d7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700DFF3D-9911-4B8A-BB53-BD1EF96956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8742CBC-BAAC-447B-B92C-F87AF504032C}">
  <ds:schemaRefs>
    <ds:schemaRef ds:uri="http://purl.org/dc/elements/1.1/"/>
    <ds:schemaRef ds:uri="e3754fe8-c19c-4494-83b6-941271aa410e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  <ds:schemaRef ds:uri="http://purl.org/dc/terms/"/>
    <ds:schemaRef ds:uri="c985c524-7498-43ef-89d6-5daa304207d7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1287</TotalTime>
  <Words>974</Words>
  <Application>Microsoft Office PowerPoint</Application>
  <PresentationFormat>On-screen Show (4:3)</PresentationFormat>
  <Paragraphs>237</Paragraphs>
  <Slides>28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oecd_Eng_BD</vt:lpstr>
      <vt:lpstr>Chart</vt:lpstr>
      <vt:lpstr>Recent developments in productivity measurement</vt:lpstr>
      <vt:lpstr>Introduction</vt:lpstr>
      <vt:lpstr>This presentation</vt:lpstr>
      <vt:lpstr>PowerPoint Presentation</vt:lpstr>
      <vt:lpstr>Bringing nature into the picture – input side (1)</vt:lpstr>
      <vt:lpstr>Bringing nature into the picture – input side (2)</vt:lpstr>
      <vt:lpstr>Volume index of subsoil asset removals, Australia, 1989=100</vt:lpstr>
      <vt:lpstr>No unambiguous direction</vt:lpstr>
      <vt:lpstr>Norway – Difference between adjusted and traditional MFP growth </vt:lpstr>
      <vt:lpstr>Challenge: quality of natural resource input</vt:lpstr>
      <vt:lpstr>Effects on productivity measures: Australia’s mining industry</vt:lpstr>
      <vt:lpstr>Bringing nature into the picture – output side (1)</vt:lpstr>
      <vt:lpstr>Again, no unambiguous effect on measured productivity (1)</vt:lpstr>
      <vt:lpstr>Again, no unambiguous effect on measured productivity (2)</vt:lpstr>
      <vt:lpstr>Private and social valuation</vt:lpstr>
      <vt:lpstr>OECD work in this area…</vt:lpstr>
      <vt:lpstr>Important international development: SEEA</vt:lpstr>
      <vt:lpstr>PowerPoint Presentation</vt:lpstr>
      <vt:lpstr>Firm-level measurement</vt:lpstr>
      <vt:lpstr>Stylised facts from micro estimates (1)</vt:lpstr>
      <vt:lpstr>UK: Labour productivity by firm size</vt:lpstr>
      <vt:lpstr>Stylised facts from micro estimates (2)</vt:lpstr>
      <vt:lpstr>Correlation between Productivity and Market Share</vt:lpstr>
      <vt:lpstr>Firm-level measurement requires dealing with…</vt:lpstr>
      <vt:lpstr>PowerPoint Presentation</vt:lpstr>
      <vt:lpstr>Conclusions (1)</vt:lpstr>
      <vt:lpstr>Conclusions (2)</vt:lpstr>
      <vt:lpstr>PowerPoint Presentation</vt:lpstr>
    </vt:vector>
  </TitlesOfParts>
  <Company>Productivity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Recent Developments in Productivity Measurement - Paul Schreyer</dc:title>
  <dc:creator>Productivity Commission</dc:creator>
  <cp:lastModifiedBy>Productivity Commission</cp:lastModifiedBy>
  <cp:revision>165</cp:revision>
  <dcterms:created xsi:type="dcterms:W3CDTF">2012-05-29T14:56:39Z</dcterms:created>
  <dcterms:modified xsi:type="dcterms:W3CDTF">2013-02-21T01:26:56Z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0x01010013E3252BC9FCE049AC094C839CE23485</vt:lpwstr>
  </property>
</Properties>
</file>