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6" r:id="rId2"/>
    <p:sldId id="352" r:id="rId3"/>
    <p:sldId id="353" r:id="rId4"/>
    <p:sldId id="348" r:id="rId5"/>
    <p:sldId id="283" r:id="rId6"/>
    <p:sldId id="350" r:id="rId7"/>
    <p:sldId id="316" r:id="rId8"/>
    <p:sldId id="326" r:id="rId9"/>
    <p:sldId id="354" r:id="rId10"/>
    <p:sldId id="287" r:id="rId11"/>
    <p:sldId id="272" r:id="rId12"/>
    <p:sldId id="288" r:id="rId13"/>
    <p:sldId id="320" r:id="rId14"/>
    <p:sldId id="341" r:id="rId15"/>
    <p:sldId id="342" r:id="rId16"/>
    <p:sldId id="290" r:id="rId17"/>
  </p:sldIdLst>
  <p:sldSz cx="10080625" cy="7559675"/>
  <p:notesSz cx="6797675" cy="9926638"/>
  <p:defaultTextStyle>
    <a:defPPr>
      <a:defRPr lang="en-GB"/>
    </a:defPPr>
    <a:lvl1pPr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charset="0"/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charset="0"/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charset="0"/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charset="0"/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charset="0"/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67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1" autoAdjust="0"/>
    <p:restoredTop sz="94675" autoAdjust="0"/>
  </p:normalViewPr>
  <p:slideViewPr>
    <p:cSldViewPr>
      <p:cViewPr>
        <p:scale>
          <a:sx n="94" d="100"/>
          <a:sy n="94" d="100"/>
        </p:scale>
        <p:origin x="-2718" y="-7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26" y="7740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366" y="-108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212826855231849E-2"/>
          <c:y val="0.24240539171202857"/>
          <c:w val="0.87398821176644259"/>
          <c:h val="0.73846517814366763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0"/>
              <c:layout>
                <c:manualLayout>
                  <c:x val="1.0655539806892564E-2"/>
                  <c:y val="2.695395078324621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Labour hour reallocation</a:t>
                    </a:r>
                  </a:p>
                  <a:p>
                    <a:pPr>
                      <a:defRPr/>
                    </a:pPr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(-0.09%)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99">
                        <a:latin typeface="Times New Roman" pitchFamily="18" charset="0"/>
                        <a:cs typeface="Times New Roman" pitchFamily="18" charset="0"/>
                      </a:rPr>
                      <a:t>IT</a:t>
                    </a:r>
                    <a:r>
                      <a:rPr lang="en-US" sz="1499" baseline="0">
                        <a:latin typeface="Times New Roman" pitchFamily="18" charset="0"/>
                        <a:cs typeface="Times New Roman" pitchFamily="18" charset="0"/>
                      </a:rPr>
                      <a:t> capital per hour (0.75%)</a:t>
                    </a:r>
                    <a:endParaRPr lang="en-US" sz="150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99">
                        <a:latin typeface="Times New Roman" pitchFamily="18" charset="0"/>
                        <a:cs typeface="Times New Roman" pitchFamily="18" charset="0"/>
                      </a:rPr>
                      <a:t>Non-IT capital per hour (0.75%)</a:t>
                    </a:r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3.168055401251712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199" dirty="0" err="1">
                        <a:latin typeface="Times New Roman" pitchFamily="18" charset="0"/>
                        <a:cs typeface="Times New Roman" pitchFamily="18" charset="0"/>
                      </a:rPr>
                      <a:t>Labour</a:t>
                    </a:r>
                    <a:r>
                      <a:rPr lang="en-US" sz="1199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</a:p>
                  <a:p>
                    <a:pPr>
                      <a:defRPr/>
                    </a:pPr>
                    <a:r>
                      <a:rPr lang="en-US" sz="1199" dirty="0">
                        <a:latin typeface="Times New Roman" pitchFamily="18" charset="0"/>
                        <a:cs typeface="Times New Roman" pitchFamily="18" charset="0"/>
                      </a:rPr>
                      <a:t>composition </a:t>
                    </a:r>
                  </a:p>
                  <a:p>
                    <a:pPr>
                      <a:defRPr/>
                    </a:pPr>
                    <a:r>
                      <a:rPr lang="en-US" sz="1199" dirty="0">
                        <a:latin typeface="Times New Roman" pitchFamily="18" charset="0"/>
                        <a:cs typeface="Times New Roman" pitchFamily="18" charset="0"/>
                      </a:rPr>
                      <a:t>(0.24%)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Multi-factor productivity (1.54%)</a:t>
                    </a:r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5325667327010614"/>
                  <c:y val="-1.4298120208718103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Direct effect (3.29%)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'Graph for the paper'!$A$37:$A$41</c:f>
              <c:strCache>
                <c:ptCount val="5"/>
                <c:pt idx="0">
                  <c:v>Hours reallocation</c:v>
                </c:pt>
                <c:pt idx="1">
                  <c:v>IT capital per hour</c:v>
                </c:pt>
                <c:pt idx="2">
                  <c:v>Non-IT capital per hour</c:v>
                </c:pt>
                <c:pt idx="3">
                  <c:v>Labour composition</c:v>
                </c:pt>
                <c:pt idx="4">
                  <c:v>Multi-factor productivity</c:v>
                </c:pt>
              </c:strCache>
            </c:strRef>
          </c:cat>
          <c:val>
            <c:numRef>
              <c:f>'Graph for the paper'!$B$37:$B$41</c:f>
              <c:numCache>
                <c:formatCode>General</c:formatCode>
                <c:ptCount val="5"/>
                <c:pt idx="0">
                  <c:v>-0.09</c:v>
                </c:pt>
                <c:pt idx="1">
                  <c:v>0.75</c:v>
                </c:pt>
                <c:pt idx="2">
                  <c:v>0.75</c:v>
                </c:pt>
                <c:pt idx="3">
                  <c:v>0.24</c:v>
                </c:pt>
                <c:pt idx="4">
                  <c:v>1.54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4"/>
        <c:secondPieSize val="75"/>
        <c:serLines/>
      </c:ofPieChart>
      <c:spPr>
        <a:noFill/>
        <a:ln w="25387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678856594723351E-2"/>
          <c:y val="0.23287840306886393"/>
          <c:w val="0.83351275652562862"/>
          <c:h val="0.75013646379463161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0"/>
              <c:layout>
                <c:manualLayout>
                  <c:x val="0.14142917296795041"/>
                  <c:y val="-7.2793427727876388E-3"/>
                </c:manualLayout>
              </c:layout>
              <c:tx>
                <c:rich>
                  <a:bodyPr/>
                  <a:lstStyle/>
                  <a:p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Labour</a:t>
                    </a:r>
                    <a:r>
                      <a:rPr lang="en-US" sz="1599" baseline="0">
                        <a:latin typeface="Times New Roman" pitchFamily="18" charset="0"/>
                        <a:cs typeface="Times New Roman" pitchFamily="18" charset="0"/>
                      </a:rPr>
                      <a:t> hour reallocation (</a:t>
                    </a:r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0.76%)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198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599" dirty="0">
                        <a:latin typeface="Times New Roman" pitchFamily="18" charset="0"/>
                        <a:cs typeface="Times New Roman" pitchFamily="18" charset="0"/>
                      </a:rPr>
                      <a:t>IT capital per hour </a:t>
                    </a:r>
                  </a:p>
                  <a:p>
                    <a:pPr>
                      <a:defRPr sz="1198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599" dirty="0">
                        <a:latin typeface="Times New Roman" pitchFamily="18" charset="0"/>
                        <a:cs typeface="Times New Roman" pitchFamily="18" charset="0"/>
                      </a:rPr>
                      <a:t>(0.55%)</a:t>
                    </a:r>
                    <a:endParaRPr lang="en-US" sz="1600" dirty="0"/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1199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599" dirty="0">
                        <a:latin typeface="Times New Roman" pitchFamily="18" charset="0"/>
                        <a:cs typeface="Times New Roman" pitchFamily="18" charset="0"/>
                      </a:rPr>
                      <a:t>Non-IT capital per hour (0.67%)</a:t>
                    </a:r>
                    <a:endParaRPr lang="en-US" sz="1600" dirty="0"/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198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399" dirty="0" err="1">
                        <a:latin typeface="Times New Roman" pitchFamily="18" charset="0"/>
                        <a:cs typeface="Times New Roman" pitchFamily="18" charset="0"/>
                      </a:rPr>
                      <a:t>Labour</a:t>
                    </a:r>
                    <a:r>
                      <a:rPr lang="en-US" sz="1399" dirty="0">
                        <a:latin typeface="Times New Roman" pitchFamily="18" charset="0"/>
                        <a:cs typeface="Times New Roman" pitchFamily="18" charset="0"/>
                      </a:rPr>
                      <a:t> composition </a:t>
                    </a:r>
                  </a:p>
                  <a:p>
                    <a:pPr>
                      <a:defRPr sz="1198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399" dirty="0">
                        <a:latin typeface="Times New Roman" pitchFamily="18" charset="0"/>
                        <a:cs typeface="Times New Roman" pitchFamily="18" charset="0"/>
                      </a:rPr>
                      <a:t>(0.2%)</a:t>
                    </a:r>
                    <a:endParaRPr lang="en-US" sz="1400" dirty="0"/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399" dirty="0">
                        <a:latin typeface="Times New Roman" pitchFamily="18" charset="0"/>
                        <a:cs typeface="Times New Roman" pitchFamily="18" charset="0"/>
                      </a:rPr>
                      <a:t>Multi-factor productivity </a:t>
                    </a:r>
                  </a:p>
                  <a:p>
                    <a:r>
                      <a:rPr lang="en-US" sz="1399" dirty="0">
                        <a:latin typeface="Times New Roman" pitchFamily="18" charset="0"/>
                        <a:cs typeface="Times New Roman" pitchFamily="18" charset="0"/>
                      </a:rPr>
                      <a:t>(-0.34%)</a:t>
                    </a:r>
                    <a:endParaRPr lang="en-US" sz="1400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599">
                        <a:latin typeface="Times New Roman" pitchFamily="18" charset="0"/>
                        <a:cs typeface="Times New Roman" pitchFamily="18" charset="0"/>
                      </a:rPr>
                      <a:t>Direct</a:t>
                    </a:r>
                    <a:r>
                      <a:rPr lang="en-US" sz="1599" baseline="0">
                        <a:latin typeface="Times New Roman" pitchFamily="18" charset="0"/>
                        <a:cs typeface="Times New Roman" pitchFamily="18" charset="0"/>
                      </a:rPr>
                      <a:t> effect (1.08%)</a:t>
                    </a:r>
                    <a:endParaRPr lang="en-US" sz="160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'Graph for the paper'!$A$68:$A$72</c:f>
              <c:strCache>
                <c:ptCount val="5"/>
                <c:pt idx="0">
                  <c:v>Hours reallocation</c:v>
                </c:pt>
                <c:pt idx="1">
                  <c:v>IT capital per hour</c:v>
                </c:pt>
                <c:pt idx="2">
                  <c:v>Non-IT capital per hour</c:v>
                </c:pt>
                <c:pt idx="3">
                  <c:v>Labour composition</c:v>
                </c:pt>
                <c:pt idx="4">
                  <c:v>Multi-factor productivity</c:v>
                </c:pt>
              </c:strCache>
            </c:strRef>
          </c:cat>
          <c:val>
            <c:numRef>
              <c:f>'Graph for the paper'!$B$68:$B$72</c:f>
              <c:numCache>
                <c:formatCode>General</c:formatCode>
                <c:ptCount val="5"/>
                <c:pt idx="0">
                  <c:v>0.76</c:v>
                </c:pt>
                <c:pt idx="1">
                  <c:v>0.55000000000000004</c:v>
                </c:pt>
                <c:pt idx="2">
                  <c:v>0.67</c:v>
                </c:pt>
                <c:pt idx="3">
                  <c:v>0.2</c:v>
                </c:pt>
                <c:pt idx="4">
                  <c:v>-0.34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4"/>
        <c:secondPieSize val="75"/>
        <c:serLines/>
      </c:ofPieChart>
      <c:spPr>
        <a:noFill/>
        <a:ln w="25383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0.12851</cdr:x>
      <cdr:y>0.15953</cdr:y>
    </cdr:from>
    <cdr:to>
      <cdr:x>0.23218</cdr:x>
      <cdr:y>0.33455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33476" y="8334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AU"/>
        </a:p>
      </cdr:txBody>
    </cdr:sp>
  </cdr:relSizeAnchor>
  <cdr:relSizeAnchor xmlns:cdr="http://schemas.openxmlformats.org/drawingml/2006/chartDrawing">
    <cdr:from>
      <cdr:x>0.12419</cdr:x>
      <cdr:y>0.12671</cdr:y>
    </cdr:from>
    <cdr:to>
      <cdr:x>0.22786</cdr:x>
      <cdr:y>0.30173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5376" y="66198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u="sng" dirty="0">
              <a:latin typeface="Times New Roman" pitchFamily="18" charset="0"/>
              <a:cs typeface="Times New Roman" pitchFamily="18" charset="0"/>
            </a:rPr>
            <a:t>Decomposition</a:t>
          </a:r>
          <a:r>
            <a:rPr lang="en-AU" sz="1600" u="sng" baseline="0" dirty="0">
              <a:latin typeface="Times New Roman" pitchFamily="18" charset="0"/>
              <a:cs typeface="Times New Roman" pitchFamily="18" charset="0"/>
            </a:rPr>
            <a:t> of aggregate </a:t>
          </a:r>
        </a:p>
        <a:p xmlns:a="http://schemas.openxmlformats.org/drawingml/2006/main">
          <a:r>
            <a:rPr lang="en-AU" sz="1600" u="sng" baseline="0" dirty="0">
              <a:latin typeface="Times New Roman" pitchFamily="18" charset="0"/>
              <a:cs typeface="Times New Roman" pitchFamily="18" charset="0"/>
            </a:rPr>
            <a:t>labour productivity growth (3.20%)</a:t>
          </a:r>
          <a:endParaRPr lang="en-AU" sz="1600" u="sng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0.65011</cdr:x>
      <cdr:y>0.24157</cdr:y>
    </cdr:from>
    <cdr:to>
      <cdr:x>0.75378</cdr:x>
      <cdr:y>0.41659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34051" y="1262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AU"/>
        </a:p>
      </cdr:txBody>
    </cdr:sp>
  </cdr:relSizeAnchor>
  <cdr:relSizeAnchor xmlns:cdr="http://schemas.openxmlformats.org/drawingml/2006/chartDrawing">
    <cdr:from>
      <cdr:x>0.65227</cdr:x>
      <cdr:y>0.22516</cdr:y>
    </cdr:from>
    <cdr:to>
      <cdr:x>0.75594</cdr:x>
      <cdr:y>0.40018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753101" y="11763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u="sng">
              <a:latin typeface="Times New Roman" pitchFamily="18" charset="0"/>
              <a:cs typeface="Times New Roman" pitchFamily="18" charset="0"/>
            </a:rPr>
            <a:t>Decomposition of direct effect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0.10549</cdr:x>
      <cdr:y>0.1192</cdr:y>
    </cdr:from>
    <cdr:to>
      <cdr:x>0.20883</cdr:x>
      <cdr:y>0.2939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3451" y="62388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u="sng">
              <a:latin typeface="Times New Roman" pitchFamily="18" charset="0"/>
              <a:cs typeface="Times New Roman" pitchFamily="18" charset="0"/>
            </a:rPr>
            <a:t>Decomposition of aggregate </a:t>
          </a:r>
        </a:p>
        <a:p xmlns:a="http://schemas.openxmlformats.org/drawingml/2006/main">
          <a:r>
            <a:rPr lang="en-AU" sz="1600" u="sng">
              <a:latin typeface="Times New Roman" pitchFamily="18" charset="0"/>
              <a:cs typeface="Times New Roman" pitchFamily="18" charset="0"/>
            </a:rPr>
            <a:t>labour</a:t>
          </a:r>
          <a:r>
            <a:rPr lang="en-AU" sz="1600" u="sng" baseline="0">
              <a:latin typeface="Times New Roman" pitchFamily="18" charset="0"/>
              <a:cs typeface="Times New Roman" pitchFamily="18" charset="0"/>
            </a:rPr>
            <a:t> productivity growth (1.84%)</a:t>
          </a:r>
          <a:endParaRPr lang="en-AU" sz="1600" u="sng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0.6803</cdr:x>
      <cdr:y>0.18107</cdr:y>
    </cdr:from>
    <cdr:to>
      <cdr:x>0.78364</cdr:x>
      <cdr:y>0.35578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19801" y="9477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AU"/>
        </a:p>
      </cdr:txBody>
    </cdr:sp>
  </cdr:relSizeAnchor>
  <cdr:relSizeAnchor xmlns:cdr="http://schemas.openxmlformats.org/drawingml/2006/chartDrawing">
    <cdr:from>
      <cdr:x>0.63509</cdr:x>
      <cdr:y>0.21747</cdr:y>
    </cdr:from>
    <cdr:to>
      <cdr:x>0.73843</cdr:x>
      <cdr:y>0.39217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19751" y="11382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u="sng">
              <a:latin typeface="Times New Roman" pitchFamily="18" charset="0"/>
              <a:cs typeface="Times New Roman" pitchFamily="18" charset="0"/>
            </a:rPr>
            <a:t>Decomposition of direct effect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hdr"/>
          </p:nvPr>
        </p:nvSpPr>
        <p:spPr bwMode="auto">
          <a:xfrm>
            <a:off x="158750" y="211138"/>
            <a:ext cx="52705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63310" algn="l"/>
                <a:tab pos="1326619" algn="l"/>
                <a:tab pos="1989929" algn="l"/>
                <a:tab pos="2653238" algn="l"/>
                <a:tab pos="3316548" algn="l"/>
                <a:tab pos="3979857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dt" idx="1"/>
          </p:nvPr>
        </p:nvSpPr>
        <p:spPr bwMode="auto">
          <a:xfrm>
            <a:off x="3543300" y="282575"/>
            <a:ext cx="325437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63310" algn="l"/>
                <a:tab pos="1326619" algn="l"/>
                <a:tab pos="1989929" algn="l"/>
                <a:tab pos="2653238" algn="l"/>
                <a:tab pos="3316548" algn="l"/>
                <a:tab pos="3979857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idx="2"/>
          </p:nvPr>
        </p:nvSpPr>
        <p:spPr bwMode="auto">
          <a:xfrm>
            <a:off x="85725" y="8923338"/>
            <a:ext cx="519906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663310" algn="l"/>
                <a:tab pos="1326619" algn="l"/>
                <a:tab pos="1989929" algn="l"/>
                <a:tab pos="2653238" algn="l"/>
                <a:tab pos="3316548" algn="l"/>
                <a:tab pos="3979857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idx="3"/>
          </p:nvPr>
        </p:nvSpPr>
        <p:spPr bwMode="auto">
          <a:xfrm rot="10800000" flipH="1" flipV="1">
            <a:off x="5559425" y="8420100"/>
            <a:ext cx="10795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661988" algn="l"/>
                <a:tab pos="1325563" algn="l"/>
                <a:tab pos="1989138" algn="l"/>
                <a:tab pos="2652713" algn="l"/>
                <a:tab pos="3316288" algn="l"/>
                <a:tab pos="3978275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42D2DC95-A399-43C7-8819-687323EDA1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710355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54063"/>
            <a:ext cx="4960938" cy="372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the notes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 idx="2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idx="3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idx="4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idx="5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661988" algn="l"/>
                <a:tab pos="1325563" algn="l"/>
                <a:tab pos="1989138" algn="l"/>
                <a:tab pos="2652713" algn="l"/>
              </a:tabLst>
              <a:defRPr sz="13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7F2ED08A-9A3F-4709-BA24-807C71859E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655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" charset="0"/>
      <a:defRPr sz="1200" kern="1200">
        <a:solidFill>
          <a:srgbClr val="000000"/>
        </a:solidFill>
        <a:latin typeface="Arial" pitchFamily="34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" charset="0"/>
      <a:defRPr sz="1200" kern="1200">
        <a:solidFill>
          <a:srgbClr val="000000"/>
        </a:solidFill>
        <a:latin typeface="Arial" pitchFamily="34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" charset="0"/>
      <a:defRPr sz="1200" kern="1200">
        <a:solidFill>
          <a:srgbClr val="000000"/>
        </a:solidFill>
        <a:latin typeface="Arial" pitchFamily="34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" charset="0"/>
      <a:defRPr sz="1200" kern="1200">
        <a:solidFill>
          <a:srgbClr val="000000"/>
        </a:solidFill>
        <a:latin typeface="Arial" pitchFamily="34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" charset="0"/>
      <a:defRPr sz="1200" kern="1200">
        <a:solidFill>
          <a:srgbClr val="000000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60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19461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4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0485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508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1509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2532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2533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3556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3557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4580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4581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5604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5605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628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  <p:sp>
        <p:nvSpPr>
          <p:cNvPr id="26629" name="Header Placeholder 2"/>
          <p:cNvSpPr>
            <a:spLocks noGrp="1"/>
          </p:cNvSpPr>
          <p:nvPr>
            <p:ph type="hdr" sz="quarter" idx="2"/>
          </p:nvPr>
        </p:nvSpPr>
        <p:spPr>
          <a:noFill/>
        </p:spPr>
        <p:txBody>
          <a:bodyPr/>
          <a:lstStyle>
            <a:lvl1pPr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D65FF-54C3-40AB-8EE8-0FB0DAE1D9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78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B3C22-DF75-4FFA-B378-750EC14C2F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57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5075" y="301625"/>
            <a:ext cx="19875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250" y="301625"/>
            <a:ext cx="5813425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9C138-3FD1-4F82-8576-67ABBEE796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4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250" y="301625"/>
            <a:ext cx="795337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619250" y="1768475"/>
            <a:ext cx="7953375" cy="4987925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A6298-73A2-44CA-82AD-E47C0C2DB6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68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38D8C-F2EF-4090-8B2B-95428AFA1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7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D037B-2637-4540-82B0-3477FE1857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92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250" y="1768475"/>
            <a:ext cx="3900488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2138" y="1768475"/>
            <a:ext cx="39004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D97B0-37E7-402D-BC44-FB05B428EA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2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B750E-CF0F-425F-BE47-E9A4A34FF4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3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022DF-D1A8-43B3-AD5F-A7F6D1129E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1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24D8D-FF6D-4D6B-87E7-72928794F1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34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9CBA9-D80F-4A8F-8FC7-4E11388538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83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D541F-DC51-4163-B615-6DCF6A0FA0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95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4763" y="-6350"/>
            <a:ext cx="10077450" cy="7559675"/>
          </a:xfrm>
          <a:prstGeom prst="rect">
            <a:avLst/>
          </a:prstGeom>
          <a:blipFill dpi="0" rotWithShape="0">
            <a:blip r:embed="rId1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 anchor="ctr" anchorCtr="1">
            <a:spAutoFit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/>
              <a:t>	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idx="2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latin typeface="Times New Roman" pitchFamily="18" charset="0"/>
                <a:ea typeface="Arial Unicode MS" pitchFamily="34" charset="-128"/>
              </a:defRPr>
            </a:lvl1pPr>
          </a:lstStyle>
          <a:p>
            <a:pPr>
              <a:defRPr/>
            </a:pPr>
            <a:fld id="{92E5A4A1-D9CC-42F0-8FCA-7908DD3F9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301625"/>
            <a:ext cx="79533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768475"/>
            <a:ext cx="7953375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+mj-lt"/>
          <a:ea typeface="ＭＳ Ｐゴシック" charset="0"/>
          <a:cs typeface="+mj-cs"/>
        </a:defRPr>
      </a:lvl1pPr>
      <a:lvl2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ＭＳ Ｐゴシック" charset="0"/>
          <a:cs typeface="Arial Unicode MS" pitchFamily="34" charset="-128"/>
        </a:defRPr>
      </a:lvl2pPr>
      <a:lvl3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ＭＳ Ｐゴシック" charset="0"/>
          <a:cs typeface="Arial Unicode MS" pitchFamily="34" charset="-128"/>
        </a:defRPr>
      </a:lvl3pPr>
      <a:lvl4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ＭＳ Ｐゴシック" charset="0"/>
          <a:cs typeface="Arial Unicode MS" pitchFamily="34" charset="-128"/>
        </a:defRPr>
      </a:lvl4pPr>
      <a:lvl5pPr algn="ctr" defTabSz="449263" rtl="0" eaLnBrk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ＭＳ Ｐゴシック" charset="0"/>
          <a:cs typeface="Arial Unicode MS" pitchFamily="34" charset="-128"/>
        </a:defRPr>
      </a:lvl5pPr>
      <a:lvl6pPr marL="1536700" indent="-2159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1993900" indent="-2159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2451100" indent="-2159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2908300" indent="-215900" algn="ctr" defTabSz="449263" rtl="0" fontAlgn="base" hangingPunct="0">
        <a:lnSpc>
          <a:spcPct val="9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31800" indent="-323850" algn="l" defTabSz="449263" rtl="0" eaLnBrk="0" fontAlgn="base" hangingPunct="0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charset="0"/>
        <a:buChar char="●"/>
        <a:defRPr sz="3200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863600" indent="-287338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295400" indent="-215900" algn="l" defTabSz="449263" rtl="0" eaLnBrk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charset="0"/>
        <a:buChar char="●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727200" indent="-215900" algn="l" defTabSz="449263" rtl="0" eaLnBrk="0" fontAlgn="base" hangingPunct="0">
        <a:lnSpc>
          <a:spcPct val="104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159000" indent="-215900" algn="l" defTabSz="449263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charset="0"/>
        <a:buChar char="●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616200" indent="-215900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charset="0"/>
        <a:buChar char="●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3073400" indent="-215900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charset="0"/>
        <a:buChar char="●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530600" indent="-215900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charset="0"/>
        <a:buChar char="●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987800" indent="-215900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charset="0"/>
        <a:buChar char="●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655763" y="1258888"/>
            <a:ext cx="8569325" cy="2054225"/>
          </a:xfrm>
        </p:spPr>
        <p:txBody>
          <a:bodyPr/>
          <a:lstStyle/>
          <a:p>
            <a:pPr eaLnBrk="1">
              <a:lnSpc>
                <a:spcPct val="102000"/>
              </a:lnSpc>
              <a:defRPr/>
            </a:pPr>
            <a:r>
              <a:rPr lang="en-GB" sz="4000" b="1" dirty="0" smtClean="0">
                <a:latin typeface="Calibri" charset="0"/>
              </a:rPr>
              <a:t>The Industry Sources of Australia’s Productivity Slowdown</a:t>
            </a:r>
            <a:endParaRPr lang="en-AU" sz="4000" b="1" dirty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087563" y="3492500"/>
            <a:ext cx="7561262" cy="1931988"/>
          </a:xfrm>
        </p:spPr>
        <p:txBody>
          <a:bodyPr/>
          <a:lstStyle/>
          <a:p>
            <a:pPr>
              <a:defRPr/>
            </a:pPr>
            <a:r>
              <a:rPr lang="en-AU" sz="2800" dirty="0" err="1" smtClean="0"/>
              <a:t>Hui</a:t>
            </a:r>
            <a:r>
              <a:rPr lang="en-AU" sz="2800" dirty="0" smtClean="0"/>
              <a:t> Wei </a:t>
            </a:r>
          </a:p>
          <a:p>
            <a:pPr>
              <a:defRPr/>
            </a:pPr>
            <a:r>
              <a:rPr lang="en-AU" sz="2800" dirty="0" err="1" smtClean="0"/>
              <a:t>Pengfei</a:t>
            </a:r>
            <a:r>
              <a:rPr lang="en-AU" sz="2800" dirty="0" smtClean="0"/>
              <a:t> Zhao </a:t>
            </a:r>
          </a:p>
          <a:p>
            <a:pPr>
              <a:defRPr/>
            </a:pPr>
            <a:r>
              <a:rPr lang="en-AU" sz="2800" dirty="0" smtClean="0"/>
              <a:t>Australian Bureau of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3200" b="1" dirty="0" smtClean="0">
                <a:latin typeface="Times New Roman" pitchFamily="18" charset="0"/>
                <a:cs typeface="Times New Roman" pitchFamily="18" charset="0"/>
              </a:rPr>
              <a:t>Contribution of IT Capital Deepening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84325" y="1547813"/>
          <a:ext cx="8280401" cy="5327653"/>
        </p:xfrm>
        <a:graphic>
          <a:graphicData uri="http://schemas.openxmlformats.org/drawingml/2006/table">
            <a:tbl>
              <a:tblPr firstRow="1" firstCol="1" bandRow="1"/>
              <a:tblGrid>
                <a:gridCol w="3680178"/>
                <a:gridCol w="927525"/>
                <a:gridCol w="927525"/>
                <a:gridCol w="927525"/>
                <a:gridCol w="1817648"/>
              </a:tblGrid>
              <a:tr h="762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 to 2009-10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less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 </a:t>
                      </a: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2003-04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en-A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industries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0.749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0.550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0.649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-0.198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Contribution of: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0.006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0.134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0.090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0.111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-0.044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-0.024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0.001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Information, Media and Telecommunication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0.097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0.073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-0.053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 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0.251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0.181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0.218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-0.070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-0.004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218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Notes: All figures are average annual percentages. The contributions </a:t>
                      </a:r>
                      <a:r>
                        <a:rPr lang="en-A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are </a:t>
                      </a: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share-weighted growth rates.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Contribution of Non-IT Capital Deepening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55763" y="1403350"/>
          <a:ext cx="8280401" cy="5154616"/>
        </p:xfrm>
        <a:graphic>
          <a:graphicData uri="http://schemas.openxmlformats.org/drawingml/2006/table">
            <a:tbl>
              <a:tblPr firstRow="1" firstCol="1" bandRow="1"/>
              <a:tblGrid>
                <a:gridCol w="3680177"/>
                <a:gridCol w="927525"/>
                <a:gridCol w="927525"/>
                <a:gridCol w="927525"/>
                <a:gridCol w="1817649"/>
              </a:tblGrid>
              <a:tr h="758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 to 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less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 </a:t>
                      </a: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en-A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industries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0.751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0.673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0.713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-0.079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Contribution of: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0.136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-0.067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-0.203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0.249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0.343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0.269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0.093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7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-0.029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-0.079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-0.035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0.084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0.079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Information, Media and Telecommunication</a:t>
                      </a:r>
                      <a:endParaRPr lang="en-AU" sz="15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0.133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0.191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0.150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0.058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 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-0.062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-0.025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-0.067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-0.015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81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Notes: All figures are average annual percentages. The contributions </a:t>
                      </a:r>
                      <a:r>
                        <a:rPr lang="en-A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are </a:t>
                      </a:r>
                      <a:r>
                        <a:rPr lang="en-A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share-weighted growth rates.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Contribution of Labour Quality Growth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55763" y="1403350"/>
          <a:ext cx="8208961" cy="4967288"/>
        </p:xfrm>
        <a:graphic>
          <a:graphicData uri="http://schemas.openxmlformats.org/drawingml/2006/table">
            <a:tbl>
              <a:tblPr firstRow="1" firstCol="1" bandRow="1"/>
              <a:tblGrid>
                <a:gridCol w="3648428"/>
                <a:gridCol w="919522"/>
                <a:gridCol w="919522"/>
                <a:gridCol w="919522"/>
                <a:gridCol w="1801967"/>
              </a:tblGrid>
              <a:tr h="789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 to 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less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 </a:t>
                      </a: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en-A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industries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0.244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0.196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0.225</a:t>
                      </a:r>
                      <a:endParaRPr lang="en-AU" sz="16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-0.049</a:t>
                      </a:r>
                      <a:endParaRPr lang="en-A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Contribution of: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0.056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-0.024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5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-0.013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0.034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0.005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0.019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0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Information, Media and Telecommunication</a:t>
                      </a:r>
                      <a:endParaRPr lang="en-AU" sz="15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0.010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 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0.061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0.068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0.007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0.002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-0.002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317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Notes: All figures are average annual percentages. The contributions </a:t>
                      </a:r>
                      <a:r>
                        <a:rPr lang="en-A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are </a:t>
                      </a: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share-weighted growth rates.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sz="2800" b="1" dirty="0" smtClean="0">
                <a:latin typeface="Times New Roman" pitchFamily="18" charset="0"/>
                <a:cs typeface="Times New Roman" pitchFamily="18" charset="0"/>
              </a:rPr>
              <a:t>Contribution of Industry MFP Growth</a:t>
            </a:r>
            <a:endParaRPr lang="en-A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27200" y="1547813"/>
          <a:ext cx="7993063" cy="5029203"/>
        </p:xfrm>
        <a:graphic>
          <a:graphicData uri="http://schemas.openxmlformats.org/drawingml/2006/table">
            <a:tbl>
              <a:tblPr firstRow="1" firstCol="1" bandRow="1"/>
              <a:tblGrid>
                <a:gridCol w="3894477"/>
                <a:gridCol w="857944"/>
                <a:gridCol w="857944"/>
                <a:gridCol w="783566"/>
                <a:gridCol w="1599132"/>
              </a:tblGrid>
              <a:tr h="827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 to 2009-10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less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 </a:t>
                      </a: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2003-04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Domar</a:t>
                      </a:r>
                      <a:r>
                        <a:rPr lang="en-A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-Weighted MFP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1.540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-0.342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0.657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-1.882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41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Contributions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0.298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0.205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0.195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-0.093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-0.565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-0.242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-0.533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0.206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-0.207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-0.413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-0.178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-0.089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-0.148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0.191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0.126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-0.185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0.167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-0.054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0.074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-0.221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0.137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0.102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0.109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0.061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-0.038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0.019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-0.099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0.148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-0.057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0.076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-0.205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Information, Media and Telecommunication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0.372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0.418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0.364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0.046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-0.002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0.003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-0.005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0.005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47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Notes: All figures are average annual percentages.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 descr="Decomposition using value added productivity, from 1994-95 to 2003-0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760503"/>
              </p:ext>
            </p:extLst>
          </p:nvPr>
        </p:nvGraphicFramePr>
        <p:xfrm>
          <a:off x="1439863" y="1216025"/>
          <a:ext cx="8496300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439863" y="844550"/>
            <a:ext cx="8448675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/>
            <a:r>
              <a:rPr lang="en-AU" sz="2400" b="1">
                <a:latin typeface="Times New Roman" pitchFamily="18" charset="0"/>
                <a:cs typeface="Times New Roman" pitchFamily="18" charset="0"/>
              </a:rPr>
              <a:t>Growth Accounting Results for Aggregate Labour Productivity</a:t>
            </a:r>
          </a:p>
          <a:p>
            <a:pPr algn="ctr" eaLnBrk="1"/>
            <a:r>
              <a:rPr lang="en-AU">
                <a:latin typeface="Times New Roman" pitchFamily="18" charset="0"/>
                <a:cs typeface="Times New Roman" pitchFamily="18" charset="0"/>
              </a:rPr>
              <a:t>Decomposition using value added productivity, from 1994-95 to 2003-04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 descr="Decomposition using value added productivity, from 2003-04 to 2009-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470574"/>
              </p:ext>
            </p:extLst>
          </p:nvPr>
        </p:nvGraphicFramePr>
        <p:xfrm>
          <a:off x="1295400" y="900113"/>
          <a:ext cx="8569325" cy="575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631950" y="657225"/>
            <a:ext cx="8448675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/>
            <a:r>
              <a:rPr lang="en-AU" sz="2400" b="1">
                <a:latin typeface="Times New Roman" pitchFamily="18" charset="0"/>
                <a:cs typeface="Times New Roman" pitchFamily="18" charset="0"/>
              </a:rPr>
              <a:t>Growth Accounting Results for Aggregate Labour Productivity</a:t>
            </a:r>
          </a:p>
          <a:p>
            <a:pPr algn="ctr" eaLnBrk="1"/>
            <a:r>
              <a:rPr lang="en-AU">
                <a:latin typeface="Times New Roman" pitchFamily="18" charset="0"/>
                <a:cs typeface="Times New Roman" pitchFamily="18" charset="0"/>
              </a:rPr>
              <a:t>Decomposition using value added productivity, from 2003-04 to 2009-10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3200" b="1" dirty="0" smtClean="0"/>
              <a:t>Concluding Remarks</a:t>
            </a:r>
            <a:endParaRPr lang="en-GB" sz="3200" b="1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0" y="1547813"/>
            <a:ext cx="8101013" cy="5616575"/>
          </a:xfrm>
        </p:spPr>
        <p:txBody>
          <a:bodyPr/>
          <a:lstStyle/>
          <a:p>
            <a:pPr lvl="1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The </a:t>
            </a:r>
            <a:r>
              <a:rPr lang="en-GB" sz="2000" dirty="0"/>
              <a:t>impact on aggregate productivity of the mining boom and structural change is </a:t>
            </a:r>
            <a:r>
              <a:rPr lang="en-GB" sz="2000" dirty="0" smtClean="0"/>
              <a:t>significant. The </a:t>
            </a:r>
            <a:r>
              <a:rPr lang="en-GB" sz="2000" dirty="0"/>
              <a:t>shift to high-productivity-level mining industry accounted for more than 40% of ALP growth </a:t>
            </a:r>
            <a:endParaRPr lang="en-GB" sz="2000" dirty="0" smtClean="0"/>
          </a:p>
          <a:p>
            <a:pPr lvl="1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IT capital deepening played a significant role in Australia’s productivity surge for the period between mid 1990s and early 2000s. </a:t>
            </a:r>
          </a:p>
          <a:p>
            <a:pPr lvl="1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The role of human capital in productivity growth has been limited in Australia</a:t>
            </a:r>
          </a:p>
          <a:p>
            <a:pPr lvl="1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MFP has been the dominant driver of labour productivity growth, and recent poor MFP performance is attributable to Mining, Manufacturing, and Utility industries</a:t>
            </a:r>
          </a:p>
          <a:p>
            <a:pPr lvl="1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Looming positive signs of productivity outlook</a:t>
            </a:r>
          </a:p>
          <a:p>
            <a:pPr lvl="2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Mining projects will deliver outputs</a:t>
            </a:r>
          </a:p>
          <a:p>
            <a:pPr lvl="2" eaLnBrk="1"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2000" dirty="0" smtClean="0"/>
              <a:t>Innovative efforts by mining companies will bear fruits</a:t>
            </a:r>
            <a:endParaRPr lang="en-GB" sz="2000" dirty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 smtClean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 smtClean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 smtClean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 smtClean="0"/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/>
          </a:p>
          <a:p>
            <a:pPr marL="576262" lvl="1" indent="0" eaLnBrk="1">
              <a:lnSpc>
                <a:spcPct val="97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GB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101725"/>
          </a:xfrm>
        </p:spPr>
        <p:txBody>
          <a:bodyPr/>
          <a:lstStyle/>
          <a:p>
            <a:pPr eaLnBrk="1">
              <a:lnSpc>
                <a:spcPct val="102000"/>
              </a:lnSpc>
              <a:defRPr/>
            </a:pPr>
            <a:r>
              <a:rPr lang="en-GB" sz="3600" b="1" dirty="0" smtClean="0">
                <a:cs typeface="Arial" charset="0"/>
              </a:rPr>
              <a:t>Overview</a:t>
            </a:r>
            <a:endParaRPr lang="en-GB" sz="3600" b="1" dirty="0">
              <a:cs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00225" y="1331913"/>
            <a:ext cx="7954963" cy="5581650"/>
          </a:xfrm>
        </p:spPr>
        <p:txBody>
          <a:bodyPr/>
          <a:lstStyle/>
          <a:p>
            <a:pPr marL="431800" lvl="1" indent="-323850" eaLnBrk="1">
              <a:lnSpc>
                <a:spcPct val="98000"/>
              </a:lnSpc>
              <a:spcAft>
                <a:spcPts val="1425"/>
              </a:spcAft>
              <a:buSzPct val="45000"/>
              <a:buFont typeface="StarSymbol" charset="0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dirty="0" smtClean="0"/>
              <a:t>Background</a:t>
            </a:r>
            <a:endParaRPr lang="en-GB" dirty="0"/>
          </a:p>
          <a:p>
            <a:pPr marL="431800" lvl="1" indent="-323850" eaLnBrk="1">
              <a:lnSpc>
                <a:spcPct val="98000"/>
              </a:lnSpc>
              <a:spcAft>
                <a:spcPts val="1425"/>
              </a:spcAft>
              <a:buSzPct val="45000"/>
              <a:buFont typeface="StarSymbol" charset="0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dirty="0" smtClean="0"/>
              <a:t>Methodology</a:t>
            </a:r>
          </a:p>
          <a:p>
            <a:pPr marL="431800" lvl="1" indent="-323850" eaLnBrk="1">
              <a:lnSpc>
                <a:spcPct val="98000"/>
              </a:lnSpc>
              <a:spcAft>
                <a:spcPts val="1425"/>
              </a:spcAft>
              <a:buSzPct val="45000"/>
              <a:buFont typeface="StarSymbol" charset="0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dirty="0" smtClean="0"/>
              <a:t>Empirical results</a:t>
            </a:r>
            <a:endParaRPr lang="en-AU" dirty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800" dirty="0" smtClean="0"/>
              <a:t>Concluding remarks</a:t>
            </a:r>
            <a:endParaRPr lang="en-AU" sz="2800" dirty="0">
              <a:ea typeface="ＭＳ Ｐゴシック" pitchFamily="34" charset="-128"/>
            </a:endParaRP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AU" sz="2400" dirty="0" smtClean="0"/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AU" sz="1600" dirty="0" smtClean="0">
              <a:ea typeface="ＭＳ Ｐゴシック" pitchFamily="34" charset="-128"/>
            </a:endParaRP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AU" sz="1600" dirty="0" smtClean="0">
              <a:ea typeface="ＭＳ Ｐゴシック" pitchFamily="34" charset="-128"/>
            </a:endParaRP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AU" sz="16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3600" b="1" dirty="0" smtClean="0"/>
              <a:t>Background</a:t>
            </a:r>
            <a:endParaRPr lang="en-GB" sz="3600" b="1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0" y="1768475"/>
            <a:ext cx="7954963" cy="5581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ea typeface="ＭＳ Ｐゴシック" pitchFamily="34" charset="-128"/>
              </a:rPr>
              <a:t>Key issues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Is there a productivity slowdown and how severe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How individual industries contribute to the slowdown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Is slowdown cyclical or due to structural change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ea typeface="ＭＳ Ｐゴシック" pitchFamily="34" charset="-128"/>
              </a:rPr>
              <a:t>The ABS productivity statistics 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Aggregate labour and MFP statistics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Industry level </a:t>
            </a:r>
            <a:r>
              <a:rPr lang="en-AU" sz="2000" dirty="0" err="1" smtClean="0">
                <a:ea typeface="ＭＳ Ｐゴシック" pitchFamily="34" charset="-128"/>
              </a:rPr>
              <a:t>datacube</a:t>
            </a:r>
            <a:r>
              <a:rPr lang="en-AU" sz="2000" dirty="0" smtClean="0">
                <a:ea typeface="ＭＳ Ｐゴシック" pitchFamily="34" charset="-128"/>
              </a:rPr>
              <a:t> 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ea typeface="ＭＳ Ｐゴシック" pitchFamily="34" charset="-128"/>
              </a:rPr>
              <a:t>Contribution of this study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Integrate aggregate productivity statistics with industry level details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000" dirty="0" smtClean="0">
                <a:ea typeface="ＭＳ Ｐゴシック" pitchFamily="34" charset="-128"/>
              </a:rPr>
              <a:t>Quantitative assessments of contributions of individual industries to aggregate productivity performance</a:t>
            </a:r>
            <a:endParaRPr lang="en-AU" sz="1600" dirty="0" smtClean="0">
              <a:ea typeface="ＭＳ Ｐゴシック" pitchFamily="34" charset="-128"/>
            </a:endParaRP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AU" sz="16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sz="3200" b="1" dirty="0" smtClean="0"/>
              <a:t>Decomposition of ALP</a:t>
            </a:r>
            <a:br>
              <a:rPr lang="en-AU" sz="3200" b="1" dirty="0" smtClean="0"/>
            </a:br>
            <a:r>
              <a:rPr lang="en-AU" sz="3200" b="1" dirty="0" smtClean="0"/>
              <a:t>(</a:t>
            </a:r>
            <a:r>
              <a:rPr lang="en-AU" sz="3200" b="1" dirty="0" err="1" smtClean="0"/>
              <a:t>Stiroh</a:t>
            </a:r>
            <a:r>
              <a:rPr lang="en-AU" sz="3200" b="1" dirty="0" smtClean="0"/>
              <a:t> 2002)</a:t>
            </a:r>
            <a:endParaRPr lang="en-A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  <a:defRPr/>
            </a:pP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Aggregate output growth</a:t>
            </a:r>
          </a:p>
          <a:p>
            <a:pPr marL="107950" indent="0">
              <a:lnSpc>
                <a:spcPct val="70000"/>
              </a:lnSpc>
              <a:buFont typeface="StarSymbol" charset="0"/>
              <a:buNone/>
              <a:defRPr/>
            </a:pP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lnSpc>
                <a:spcPct val="70000"/>
              </a:lnSpc>
              <a:buFont typeface="StarSymbol" charset="0"/>
              <a:buNone/>
              <a:defRPr/>
            </a:pP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SzPct val="50000"/>
              <a:buFont typeface="MS Reference Sans Serif" pitchFamily="34" charset="0"/>
              <a:buChar char="●"/>
              <a:defRPr/>
            </a:pP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Industry gross output</a:t>
            </a:r>
          </a:p>
          <a:p>
            <a:pPr marL="107950" indent="0">
              <a:lnSpc>
                <a:spcPct val="70000"/>
              </a:lnSpc>
              <a:buSzPct val="50000"/>
              <a:buFont typeface="StarSymbol" charset="0"/>
              <a:buNone/>
              <a:defRPr/>
            </a:pP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lnSpc>
                <a:spcPct val="70000"/>
              </a:lnSpc>
              <a:buSzPct val="50000"/>
              <a:buFont typeface="StarSymbol" charset="0"/>
              <a:buNone/>
              <a:defRPr/>
            </a:pP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SzPct val="50000"/>
              <a:buFont typeface="MS Reference Sans Serif" pitchFamily="34" charset="0"/>
              <a:buChar char="●"/>
              <a:defRPr/>
            </a:pP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Decomposition of ALP</a:t>
            </a:r>
            <a:endParaRPr lang="en-AU" sz="2800" dirty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StarSymbol" charset="0"/>
              <a:buNone/>
              <a:defRPr/>
            </a:pPr>
            <a:endParaRPr lang="en-AU" sz="2800" dirty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StarSymbol" charset="0"/>
              <a:buNone/>
              <a:defRPr/>
            </a:pPr>
            <a:endParaRPr lang="en-A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25" y="2339975"/>
            <a:ext cx="2778125" cy="69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25" y="3708400"/>
            <a:ext cx="6059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5075238"/>
            <a:ext cx="8248650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323850"/>
            <a:ext cx="7954963" cy="1262063"/>
          </a:xfrm>
        </p:spPr>
        <p:txBody>
          <a:bodyPr/>
          <a:lstStyle/>
          <a:p>
            <a:pPr eaLnBrk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3200" b="1" dirty="0" smtClean="0">
                <a:solidFill>
                  <a:schemeClr val="tx1"/>
                </a:solidFill>
              </a:rPr>
              <a:t>Industry Contributions to Aggregate Productivity Growth  </a:t>
            </a:r>
            <a:br>
              <a:rPr lang="en-GB" sz="3200" b="1" dirty="0" smtClean="0">
                <a:solidFill>
                  <a:schemeClr val="tx1"/>
                </a:solidFill>
              </a:rPr>
            </a:br>
            <a:r>
              <a:rPr lang="en-GB" sz="3200" b="1" dirty="0" smtClean="0">
                <a:solidFill>
                  <a:schemeClr val="tx1"/>
                </a:solidFill>
              </a:rPr>
              <a:t>(</a:t>
            </a:r>
            <a:r>
              <a:rPr lang="en-GB" sz="3200" b="1" dirty="0" err="1" smtClean="0">
                <a:solidFill>
                  <a:schemeClr val="tx1"/>
                </a:solidFill>
              </a:rPr>
              <a:t>Timmer</a:t>
            </a:r>
            <a:r>
              <a:rPr lang="en-GB" sz="3200" b="1" dirty="0" smtClean="0">
                <a:solidFill>
                  <a:schemeClr val="tx1"/>
                </a:solidFill>
              </a:rPr>
              <a:t> et al. 2010)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1619250" y="1768475"/>
            <a:ext cx="7954963" cy="5581650"/>
          </a:xfrm>
          <a:blipFill rotWithShape="1">
            <a:blip r:embed="rId3"/>
            <a:stretch>
              <a:fillRect t="-2074"/>
            </a:stretch>
          </a:blipFill>
        </p:spPr>
        <p:txBody>
          <a:bodyPr/>
          <a:lstStyle/>
          <a:p>
            <a:pPr>
              <a:defRPr/>
            </a:pPr>
            <a:r>
              <a:rPr lang="en-AU" dirty="0">
                <a:noFill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619250" y="301625"/>
            <a:ext cx="7954963" cy="1262063"/>
          </a:xfrm>
        </p:spPr>
        <p:txBody>
          <a:bodyPr/>
          <a:lstStyle/>
          <a:p>
            <a:pPr eaLnBrk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GB" sz="3600" b="1" dirty="0" smtClean="0">
                <a:solidFill>
                  <a:schemeClr val="tx1"/>
                </a:solidFill>
              </a:rPr>
              <a:t>Data  </a:t>
            </a:r>
            <a:endParaRPr lang="en-GB" sz="3600" b="1" dirty="0">
              <a:solidFill>
                <a:schemeClr val="tx1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0" y="1768475"/>
            <a:ext cx="7954963" cy="5581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cs typeface="Arial" pitchFamily="34" charset="0"/>
              </a:rPr>
              <a:t>ABS Industry MFP </a:t>
            </a:r>
            <a:r>
              <a:rPr lang="en-AU" sz="2400" dirty="0" err="1" smtClean="0">
                <a:cs typeface="Arial" pitchFamily="34" charset="0"/>
              </a:rPr>
              <a:t>datacube</a:t>
            </a:r>
            <a:endParaRPr lang="en-AU" sz="2400" dirty="0" smtClean="0">
              <a:cs typeface="Arial" pitchFamily="34" charset="0"/>
            </a:endParaRP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cs typeface="Arial" pitchFamily="34" charset="0"/>
              </a:rPr>
              <a:t>Confined to </a:t>
            </a:r>
            <a:r>
              <a:rPr lang="en-AU" sz="2400" dirty="0">
                <a:cs typeface="Arial" pitchFamily="34" charset="0"/>
              </a:rPr>
              <a:t>12 </a:t>
            </a:r>
            <a:r>
              <a:rPr lang="en-AU" sz="2400" dirty="0" smtClean="0">
                <a:cs typeface="Arial" pitchFamily="34" charset="0"/>
              </a:rPr>
              <a:t>industries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cs typeface="Arial" pitchFamily="34" charset="0"/>
              </a:rPr>
              <a:t>Cover </a:t>
            </a:r>
            <a:r>
              <a:rPr lang="en-AU" sz="2400" dirty="0">
                <a:cs typeface="Arial" pitchFamily="34" charset="0"/>
              </a:rPr>
              <a:t>the period </a:t>
            </a:r>
            <a:r>
              <a:rPr lang="en-AU" sz="2400" dirty="0" smtClean="0">
                <a:cs typeface="Arial" pitchFamily="34" charset="0"/>
              </a:rPr>
              <a:t>1994-95 </a:t>
            </a:r>
            <a:r>
              <a:rPr lang="en-AU" sz="2400" dirty="0">
                <a:cs typeface="Arial" pitchFamily="34" charset="0"/>
              </a:rPr>
              <a:t>to </a:t>
            </a:r>
            <a:r>
              <a:rPr lang="en-AU" sz="2400" dirty="0" smtClean="0">
                <a:cs typeface="Arial" pitchFamily="34" charset="0"/>
              </a:rPr>
              <a:t>2009-10</a:t>
            </a:r>
            <a:endParaRPr lang="en-AU" sz="2400" dirty="0" smtClean="0">
              <a:ea typeface="ＭＳ Ｐゴシック" pitchFamily="34" charset="-128"/>
              <a:cs typeface="Arial" pitchFamily="34" charset="0"/>
            </a:endParaRP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cs typeface="Arial" pitchFamily="34" charset="0"/>
              </a:rPr>
              <a:t>Two sub-periods</a:t>
            </a:r>
            <a:r>
              <a:rPr lang="en-AU" sz="2400" dirty="0">
                <a:cs typeface="Arial" pitchFamily="34" charset="0"/>
              </a:rPr>
              <a:t>: </a:t>
            </a:r>
            <a:r>
              <a:rPr lang="en-AU" sz="2400" dirty="0" smtClean="0">
                <a:cs typeface="Arial" pitchFamily="34" charset="0"/>
              </a:rPr>
              <a:t>1994-95 </a:t>
            </a:r>
            <a:r>
              <a:rPr lang="en-AU" sz="2400" dirty="0">
                <a:cs typeface="Arial" pitchFamily="34" charset="0"/>
              </a:rPr>
              <a:t>to 2003-2004 and 2003-04 to </a:t>
            </a:r>
            <a:r>
              <a:rPr lang="en-AU" sz="2400" dirty="0" smtClean="0">
                <a:cs typeface="Arial" pitchFamily="34" charset="0"/>
              </a:rPr>
              <a:t>2009-10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ea typeface="ＭＳ Ｐゴシック" pitchFamily="34" charset="-128"/>
                <a:cs typeface="Arial" pitchFamily="34" charset="0"/>
              </a:rPr>
              <a:t>Separate measures of IT capital assets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AU" sz="2400" dirty="0" smtClean="0">
                <a:ea typeface="ＭＳ Ｐゴシック" pitchFamily="34" charset="-128"/>
                <a:cs typeface="Arial" pitchFamily="34" charset="0"/>
              </a:rPr>
              <a:t>Measures of quality adjusted labour input at industry level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763" y="684213"/>
            <a:ext cx="7953375" cy="1260475"/>
          </a:xfrm>
        </p:spPr>
        <p:txBody>
          <a:bodyPr/>
          <a:lstStyle/>
          <a:p>
            <a:pPr>
              <a:defRPr/>
            </a:pPr>
            <a:r>
              <a:rPr lang="en-AU" sz="3200" b="1" dirty="0" smtClean="0">
                <a:latin typeface="Times New Roman" pitchFamily="18" charset="0"/>
                <a:cs typeface="Times New Roman" pitchFamily="18" charset="0"/>
              </a:rPr>
              <a:t>Industry Sources of Aggregate Labour Productivity Growth</a:t>
            </a:r>
            <a:endParaRPr lang="en-A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27200" y="1979613"/>
          <a:ext cx="8066088" cy="4824415"/>
        </p:xfrm>
        <a:graphic>
          <a:graphicData uri="http://schemas.openxmlformats.org/drawingml/2006/table">
            <a:tbl>
              <a:tblPr firstRow="1" firstCol="1" bandRow="1"/>
              <a:tblGrid>
                <a:gridCol w="3930058"/>
                <a:gridCol w="865782"/>
                <a:gridCol w="865782"/>
                <a:gridCol w="790724"/>
                <a:gridCol w="1613742"/>
              </a:tblGrid>
              <a:tr h="771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2003-04 to 2009-10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less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1994-95 </a:t>
                      </a:r>
                      <a:r>
                        <a:rPr lang="en-A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 2003-04</a:t>
                      </a:r>
                      <a:endParaRPr lang="en-A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Aggregate labour productivity growth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3.20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1.84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2.53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-1.36</a:t>
                      </a:r>
                      <a:endParaRPr lang="en-A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713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713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Decomposition using gross output productivity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Weighted 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2.92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1.08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2.00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-1.85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Material reallocation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-0.36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-0.25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0.36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Hours reallocation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-0.09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0.76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0.29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0.85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Decomposition using value added productivity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8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Weighted 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3.29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1.08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2.24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-2.21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Hours reallocation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-0.09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0.76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0.29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0.85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Contribution of industry weighted</a:t>
                      </a:r>
                      <a:endParaRPr lang="en-A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IT capital per hour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-0.20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Non-IT capital per hour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0.67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0.71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-0.08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Labour composition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0.24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0.20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0.23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-0.05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Multi-factor productivity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1.54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-0.34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0.66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-1.88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08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Notes: All figures are average annual percentages. The weights used to calculate the direct industry contributions are industry shares in aggregate nominal value added. IT capital includes computer software and computers.</a:t>
                      </a:r>
                    </a:p>
                  </a:txBody>
                  <a:tcPr marL="68590" marR="685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59" name="Object 3"/>
          <p:cNvGraphicFramePr>
            <a:graphicFrameLocks noChangeAspect="1"/>
          </p:cNvGraphicFramePr>
          <p:nvPr/>
        </p:nvGraphicFramePr>
        <p:xfrm>
          <a:off x="2592388" y="3492500"/>
          <a:ext cx="7715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3" imgW="647700" imgH="241300" progId="Equation.DSMT4">
                  <p:embed/>
                </p:oleObj>
              </mc:Choice>
              <mc:Fallback>
                <p:oleObj name="Equation" r:id="rId3" imgW="647700" imgH="2413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3492500"/>
                        <a:ext cx="77152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60" name="Object 4"/>
          <p:cNvGraphicFramePr>
            <a:graphicFrameLocks noChangeAspect="1"/>
          </p:cNvGraphicFramePr>
          <p:nvPr/>
        </p:nvGraphicFramePr>
        <p:xfrm>
          <a:off x="2592388" y="4572000"/>
          <a:ext cx="719137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5" imgW="647700" imgH="241300" progId="Equation.DSMT4">
                  <p:embed/>
                </p:oleObj>
              </mc:Choice>
              <mc:Fallback>
                <p:oleObj name="Equation" r:id="rId5" imgW="6477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572000"/>
                        <a:ext cx="719137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7561263" y="5867400"/>
          <a:ext cx="1428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3" imgW="139700" imgH="228600" progId="Equation.DSMT4">
                  <p:embed/>
                </p:oleObj>
              </mc:Choice>
              <mc:Fallback>
                <p:oleObj name="Equation" r:id="rId3" imgW="1397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1263" y="5867400"/>
                        <a:ext cx="1428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Box 11"/>
          <p:cNvSpPr txBox="1">
            <a:spLocks noChangeArrowheads="1"/>
          </p:cNvSpPr>
          <p:nvPr/>
        </p:nvSpPr>
        <p:spPr bwMode="auto">
          <a:xfrm>
            <a:off x="1474788" y="1042988"/>
            <a:ext cx="867251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/>
            <a:r>
              <a:rPr lang="en-AU" sz="2300" b="1">
                <a:latin typeface="Times New Roman" pitchFamily="18" charset="0"/>
                <a:cs typeface="Times New Roman" pitchFamily="18" charset="0"/>
              </a:rPr>
              <a:t>Industry Decomposition of Aggregate Labour Productivity Growth</a:t>
            </a:r>
          </a:p>
          <a:p>
            <a:pPr algn="ctr" eaLnBrk="1"/>
            <a:r>
              <a:rPr lang="en-AU">
                <a:latin typeface="Times New Roman" pitchFamily="18" charset="0"/>
                <a:cs typeface="Times New Roman" pitchFamily="18" charset="0"/>
              </a:rPr>
              <a:t>1994-95 to 2003-04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12888" y="1773238"/>
          <a:ext cx="8596312" cy="4721227"/>
        </p:xfrm>
        <a:graphic>
          <a:graphicData uri="http://schemas.openxmlformats.org/drawingml/2006/table">
            <a:tbl>
              <a:tblPr firstRow="1" firstCol="1" bandRow="1"/>
              <a:tblGrid>
                <a:gridCol w="2644880"/>
                <a:gridCol w="1203265"/>
                <a:gridCol w="1289992"/>
                <a:gridCol w="1383997"/>
                <a:gridCol w="858176"/>
                <a:gridCol w="1216002"/>
              </a:tblGrid>
              <a:tr h="864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Industry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Direct effect (GO labour productivity)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Material reallocation 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Direct effect (VA labour productivity)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Labour hour reallocation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Aggregate labour productivity growth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0.28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0.41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0.09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-0.05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0.74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0.65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0.06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0.07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0.11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0.39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0.05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-0.18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0.23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-0.10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Information, Media and Telecommunication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0.30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0.79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en-A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industries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2.92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-0.36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3.29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3.20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555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Notes: All figures are average annual percentages. GO stands for gross output; VA stands for value added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</a:t>
                      </a:r>
                      <a:r>
                        <a:rPr lang="en-A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is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 difference between an industry’s share in aggregate value added and its share in aggregate labour hours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    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 the two-period moving average ratio of nominal industry intermediate inputs to nominal aggregate value added.</a:t>
                      </a:r>
                      <a:r>
                        <a:rPr lang="en-AU" sz="11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Contributions to labour productivity may not sum to totals due to rounding errors.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2" marR="6060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309" name="Object 3"/>
          <p:cNvGraphicFramePr>
            <a:graphicFrameLocks noChangeAspect="1"/>
          </p:cNvGraphicFramePr>
          <p:nvPr/>
        </p:nvGraphicFramePr>
        <p:xfrm>
          <a:off x="4319588" y="2411413"/>
          <a:ext cx="790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5" imgW="787400" imgH="241300" progId="Equation.DSMT4">
                  <p:embed/>
                </p:oleObj>
              </mc:Choice>
              <mc:Fallback>
                <p:oleObj name="Equation" r:id="rId5" imgW="787400" imgH="2413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2411413"/>
                        <a:ext cx="7905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0" name="Object 4"/>
          <p:cNvGraphicFramePr>
            <a:graphicFrameLocks noChangeAspect="1"/>
          </p:cNvGraphicFramePr>
          <p:nvPr/>
        </p:nvGraphicFramePr>
        <p:xfrm>
          <a:off x="5400675" y="2411413"/>
          <a:ext cx="12096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7" imgW="1244600" imgH="228600" progId="Equation.DSMT4">
                  <p:embed/>
                </p:oleObj>
              </mc:Choice>
              <mc:Fallback>
                <p:oleObj name="Equation" r:id="rId7" imgW="12446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2411413"/>
                        <a:ext cx="12096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1" name="Object 5"/>
          <p:cNvGraphicFramePr>
            <a:graphicFrameLocks noChangeAspect="1"/>
          </p:cNvGraphicFramePr>
          <p:nvPr/>
        </p:nvGraphicFramePr>
        <p:xfrm>
          <a:off x="6911975" y="2411413"/>
          <a:ext cx="790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9" imgW="787400" imgH="241300" progId="Equation.DSMT4">
                  <p:embed/>
                </p:oleObj>
              </mc:Choice>
              <mc:Fallback>
                <p:oleObj name="Equation" r:id="rId9" imgW="787400" imgH="241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2411413"/>
                        <a:ext cx="7905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2" name="Object 6"/>
          <p:cNvGraphicFramePr>
            <a:graphicFrameLocks noChangeAspect="1"/>
          </p:cNvGraphicFramePr>
          <p:nvPr/>
        </p:nvGraphicFramePr>
        <p:xfrm>
          <a:off x="8135938" y="2411413"/>
          <a:ext cx="5619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11" imgW="558800" imgH="228600" progId="Equation.DSMT4">
                  <p:embed/>
                </p:oleObj>
              </mc:Choice>
              <mc:Fallback>
                <p:oleObj name="Equation" r:id="rId11" imgW="5588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5938" y="2411413"/>
                        <a:ext cx="5619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3" name="Object 8"/>
          <p:cNvGraphicFramePr>
            <a:graphicFrameLocks noChangeAspect="1"/>
          </p:cNvGraphicFramePr>
          <p:nvPr/>
        </p:nvGraphicFramePr>
        <p:xfrm>
          <a:off x="5597525" y="6083300"/>
          <a:ext cx="1809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Equation" r:id="rId13" imgW="177646" imgH="228402" progId="Equation.DSMT4">
                  <p:embed/>
                </p:oleObj>
              </mc:Choice>
              <mc:Fallback>
                <p:oleObj name="Equation" r:id="rId13" imgW="177646" imgH="2284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6083300"/>
                        <a:ext cx="1809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900113"/>
            <a:ext cx="8497888" cy="741362"/>
          </a:xfrm>
        </p:spPr>
        <p:txBody>
          <a:bodyPr/>
          <a:lstStyle/>
          <a:p>
            <a:pPr>
              <a:defRPr/>
            </a:pPr>
            <a:r>
              <a:rPr lang="en-AU" sz="2300" b="1" dirty="0" smtClean="0">
                <a:latin typeface="Times New Roman" pitchFamily="18" charset="0"/>
                <a:cs typeface="Times New Roman" pitchFamily="18" charset="0"/>
              </a:rPr>
              <a:t>Industry Decomposition of Aggregate Labour Productivity Growth</a:t>
            </a:r>
            <a:r>
              <a:rPr lang="en-AU" sz="2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2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AU" sz="1800" dirty="0" smtClean="0">
                <a:latin typeface="Times New Roman" pitchFamily="18" charset="0"/>
                <a:cs typeface="Times New Roman" pitchFamily="18" charset="0"/>
              </a:rPr>
              <a:t>2003-04 to 2009-10</a:t>
            </a:r>
            <a:endParaRPr lang="en-AU" sz="23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11300" y="1763713"/>
          <a:ext cx="8569326" cy="4792660"/>
        </p:xfrm>
        <a:graphic>
          <a:graphicData uri="http://schemas.openxmlformats.org/drawingml/2006/table">
            <a:tbl>
              <a:tblPr firstRow="1" firstCol="1" bandRow="1"/>
              <a:tblGrid>
                <a:gridCol w="2636576"/>
                <a:gridCol w="1199488"/>
                <a:gridCol w="1285943"/>
                <a:gridCol w="1379653"/>
                <a:gridCol w="855482"/>
                <a:gridCol w="1212184"/>
              </a:tblGrid>
              <a:tr h="936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Industry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Direct effect (GO labour productivity) 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Material reallocation 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Direct effect (VA labour productivity)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Labour hour reallocation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Aggregate labour productivity growth</a:t>
                      </a:r>
                      <a:endParaRPr lang="en-A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Agriculture, Forestry and Fishing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0.17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 Mining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-0.59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0.03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-0.62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0.78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 Manufacturing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0.55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0.28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Electricity, Gas, Water and Waste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-0.19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 Construction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-0.14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 Wholesale Trade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0.04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0.14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 Retail Trade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0.23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 Accommodation and Food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Transport, Postal and Warehousing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 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Information,</a:t>
                      </a:r>
                      <a:r>
                        <a:rPr lang="en-A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Media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and Telecommunication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0.25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 Financial and Insurance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0.43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-0.17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0.61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0.19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0.79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Arts and Recreation Services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0.02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-0.03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-0.01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en-A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industries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1.08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0.76</a:t>
                      </a:r>
                      <a:endParaRPr lang="en-A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1.84</a:t>
                      </a:r>
                      <a:endParaRPr lang="en-A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69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Notes: All figures are average annual percentages. GO stands for gross output; VA stands for value added. 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A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 difference between an industry’s share in aggregate value added and its share in aggregate labour hours</a:t>
                      </a:r>
                      <a:r>
                        <a:rPr lang="en-A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    </a:t>
                      </a:r>
                      <a:r>
                        <a:rPr lang="en-A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 the two-period moving average ratio of nominal industry intermediate inputs to nominal aggregate value added. Contributions to labour productivity may not sum to totals due to rounding errors.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605" marR="606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332" name="Object 4"/>
          <p:cNvGraphicFramePr>
            <a:graphicFrameLocks noChangeAspect="1"/>
          </p:cNvGraphicFramePr>
          <p:nvPr/>
        </p:nvGraphicFramePr>
        <p:xfrm>
          <a:off x="4319588" y="2411413"/>
          <a:ext cx="790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Equation" r:id="rId3" imgW="787400" imgH="241300" progId="Equation.DSMT4">
                  <p:embed/>
                </p:oleObj>
              </mc:Choice>
              <mc:Fallback>
                <p:oleObj name="Equation" r:id="rId3" imgW="7874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2411413"/>
                        <a:ext cx="7905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3" name="Object 5"/>
          <p:cNvGraphicFramePr>
            <a:graphicFrameLocks noChangeAspect="1"/>
          </p:cNvGraphicFramePr>
          <p:nvPr/>
        </p:nvGraphicFramePr>
        <p:xfrm>
          <a:off x="5400675" y="2411413"/>
          <a:ext cx="11715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Equation" r:id="rId5" imgW="1244600" imgH="228600" progId="Equation.DSMT4">
                  <p:embed/>
                </p:oleObj>
              </mc:Choice>
              <mc:Fallback>
                <p:oleObj name="Equation" r:id="rId5" imgW="12446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2411413"/>
                        <a:ext cx="11715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4" name="Object 6"/>
          <p:cNvGraphicFramePr>
            <a:graphicFrameLocks noChangeAspect="1"/>
          </p:cNvGraphicFramePr>
          <p:nvPr/>
        </p:nvGraphicFramePr>
        <p:xfrm>
          <a:off x="6911975" y="2411413"/>
          <a:ext cx="790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8" name="Equation" r:id="rId7" imgW="787400" imgH="241300" progId="Equation.DSMT4">
                  <p:embed/>
                </p:oleObj>
              </mc:Choice>
              <mc:Fallback>
                <p:oleObj name="Equation" r:id="rId7" imgW="787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2411413"/>
                        <a:ext cx="7905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5" name="Object 7"/>
          <p:cNvGraphicFramePr>
            <a:graphicFrameLocks noChangeAspect="1"/>
          </p:cNvGraphicFramePr>
          <p:nvPr/>
        </p:nvGraphicFramePr>
        <p:xfrm>
          <a:off x="8135938" y="2411413"/>
          <a:ext cx="5619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9" name="Equation" r:id="rId9" imgW="558800" imgH="228600" progId="Equation.DSMT4">
                  <p:embed/>
                </p:oleObj>
              </mc:Choice>
              <mc:Fallback>
                <p:oleObj name="Equation" r:id="rId9" imgW="5588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5938" y="2411413"/>
                        <a:ext cx="5619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6" name="Object 8"/>
          <p:cNvGraphicFramePr>
            <a:graphicFrameLocks noChangeAspect="1"/>
          </p:cNvGraphicFramePr>
          <p:nvPr/>
        </p:nvGraphicFramePr>
        <p:xfrm>
          <a:off x="7561263" y="5940425"/>
          <a:ext cx="1428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0" name="Equation" r:id="rId11" imgW="139700" imgH="228600" progId="Equation.DSMT4">
                  <p:embed/>
                </p:oleObj>
              </mc:Choice>
              <mc:Fallback>
                <p:oleObj name="Equation" r:id="rId11" imgW="1397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1263" y="5940425"/>
                        <a:ext cx="1428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7" name="Object 9"/>
          <p:cNvGraphicFramePr>
            <a:graphicFrameLocks noChangeAspect="1"/>
          </p:cNvGraphicFramePr>
          <p:nvPr/>
        </p:nvGraphicFramePr>
        <p:xfrm>
          <a:off x="5545138" y="6156325"/>
          <a:ext cx="1809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1" name="Equation" r:id="rId13" imgW="177646" imgH="228402" progId="Equation.DSMT4">
                  <p:embed/>
                </p:oleObj>
              </mc:Choice>
              <mc:Fallback>
                <p:oleObj name="Equation" r:id="rId13" imgW="177646" imgH="22840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138" y="6156325"/>
                        <a:ext cx="1809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24214</TotalTime>
  <Words>1649</Words>
  <Application>Microsoft Office PowerPoint</Application>
  <PresentationFormat>Custom</PresentationFormat>
  <Paragraphs>677</Paragraphs>
  <Slides>16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The Industry Sources of Australia’s Productivity Slowdown</vt:lpstr>
      <vt:lpstr>Overview</vt:lpstr>
      <vt:lpstr>Background</vt:lpstr>
      <vt:lpstr>Decomposition of ALP (Stiroh 2002)</vt:lpstr>
      <vt:lpstr>Industry Contributions to Aggregate Productivity Growth   (Timmer et al. 2010)</vt:lpstr>
      <vt:lpstr>Data  </vt:lpstr>
      <vt:lpstr>Industry Sources of Aggregate Labour Productivity Growth</vt:lpstr>
      <vt:lpstr>PowerPoint Presentation</vt:lpstr>
      <vt:lpstr>Industry Decomposition of Aggregate Labour Productivity Growth 2003-04 to 2009-10</vt:lpstr>
      <vt:lpstr>Contribution of IT Capital Deepening</vt:lpstr>
      <vt:lpstr>Contribution of Non-IT Capital Deepening</vt:lpstr>
      <vt:lpstr>Contribution of Labour Quality Growth</vt:lpstr>
      <vt:lpstr>Contribution of Industry MFP Growth</vt:lpstr>
      <vt:lpstr>PowerPoint Presentation</vt:lpstr>
      <vt:lpstr>PowerPoint Presentation</vt:lpstr>
      <vt:lpstr>Concluding Remarks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industry sources of Australia’s productivity slowdown - Hui Wei</dc:title>
  <dc:creator>Productivity Commission</dc:creator>
  <cp:lastModifiedBy>Productivity Commission</cp:lastModifiedBy>
  <cp:revision>373</cp:revision>
  <cp:lastPrinted>2012-07-17T02:44:47Z</cp:lastPrinted>
  <dcterms:modified xsi:type="dcterms:W3CDTF">2013-02-21T01:31:05Z</dcterms:modified>
</cp:coreProperties>
</file>